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0.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2.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2"/>
  </p:notesMasterIdLst>
  <p:handoutMasterIdLst>
    <p:handoutMasterId r:id="rId113"/>
  </p:handoutMasterIdLst>
  <p:sldIdLst>
    <p:sldId id="256" r:id="rId2"/>
    <p:sldId id="433" r:id="rId3"/>
    <p:sldId id="451" r:id="rId4"/>
    <p:sldId id="785" r:id="rId5"/>
    <p:sldId id="636" r:id="rId6"/>
    <p:sldId id="541" r:id="rId7"/>
    <p:sldId id="1042" r:id="rId8"/>
    <p:sldId id="1043" r:id="rId9"/>
    <p:sldId id="972" r:id="rId10"/>
    <p:sldId id="1003" r:id="rId11"/>
    <p:sldId id="1045" r:id="rId12"/>
    <p:sldId id="718" r:id="rId13"/>
    <p:sldId id="719" r:id="rId14"/>
    <p:sldId id="721" r:id="rId15"/>
    <p:sldId id="722" r:id="rId16"/>
    <p:sldId id="723" r:id="rId17"/>
    <p:sldId id="724" r:id="rId18"/>
    <p:sldId id="725" r:id="rId19"/>
    <p:sldId id="727" r:id="rId20"/>
    <p:sldId id="728" r:id="rId21"/>
    <p:sldId id="856" r:id="rId22"/>
    <p:sldId id="1046" r:id="rId23"/>
    <p:sldId id="774" r:id="rId24"/>
    <p:sldId id="1036" r:id="rId25"/>
    <p:sldId id="1037" r:id="rId26"/>
    <p:sldId id="1038" r:id="rId27"/>
    <p:sldId id="1039" r:id="rId28"/>
    <p:sldId id="1040" r:id="rId29"/>
    <p:sldId id="1041" r:id="rId30"/>
    <p:sldId id="1010" r:id="rId31"/>
    <p:sldId id="710" r:id="rId32"/>
    <p:sldId id="983" r:id="rId33"/>
    <p:sldId id="987" r:id="rId34"/>
    <p:sldId id="988" r:id="rId35"/>
    <p:sldId id="985" r:id="rId36"/>
    <p:sldId id="986" r:id="rId37"/>
    <p:sldId id="1019" r:id="rId38"/>
    <p:sldId id="810" r:id="rId39"/>
    <p:sldId id="1020" r:id="rId40"/>
    <p:sldId id="870" r:id="rId41"/>
    <p:sldId id="875" r:id="rId42"/>
    <p:sldId id="876" r:id="rId43"/>
    <p:sldId id="877" r:id="rId44"/>
    <p:sldId id="878" r:id="rId45"/>
    <p:sldId id="816" r:id="rId46"/>
    <p:sldId id="885" r:id="rId47"/>
    <p:sldId id="886" r:id="rId48"/>
    <p:sldId id="887" r:id="rId49"/>
    <p:sldId id="888" r:id="rId50"/>
    <p:sldId id="889" r:id="rId51"/>
    <p:sldId id="954" r:id="rId52"/>
    <p:sldId id="821" r:id="rId53"/>
    <p:sldId id="1021" r:id="rId54"/>
    <p:sldId id="879" r:id="rId55"/>
    <p:sldId id="880" r:id="rId56"/>
    <p:sldId id="881" r:id="rId57"/>
    <p:sldId id="882" r:id="rId58"/>
    <p:sldId id="883" r:id="rId59"/>
    <p:sldId id="833" r:id="rId60"/>
    <p:sldId id="695" r:id="rId61"/>
    <p:sldId id="1047" r:id="rId62"/>
    <p:sldId id="1048" r:id="rId63"/>
    <p:sldId id="827" r:id="rId64"/>
    <p:sldId id="1022" r:id="rId65"/>
    <p:sldId id="828" r:id="rId66"/>
    <p:sldId id="1023" r:id="rId67"/>
    <p:sldId id="916" r:id="rId68"/>
    <p:sldId id="917" r:id="rId69"/>
    <p:sldId id="918" r:id="rId70"/>
    <p:sldId id="893" r:id="rId71"/>
    <p:sldId id="894" r:id="rId72"/>
    <p:sldId id="895" r:id="rId73"/>
    <p:sldId id="896" r:id="rId74"/>
    <p:sldId id="898" r:id="rId75"/>
    <p:sldId id="899" r:id="rId76"/>
    <p:sldId id="900" r:id="rId77"/>
    <p:sldId id="897" r:id="rId78"/>
    <p:sldId id="901" r:id="rId79"/>
    <p:sldId id="903" r:id="rId80"/>
    <p:sldId id="904" r:id="rId81"/>
    <p:sldId id="905" r:id="rId82"/>
    <p:sldId id="906" r:id="rId83"/>
    <p:sldId id="909" r:id="rId84"/>
    <p:sldId id="910" r:id="rId85"/>
    <p:sldId id="911" r:id="rId86"/>
    <p:sldId id="912" r:id="rId87"/>
    <p:sldId id="913" r:id="rId88"/>
    <p:sldId id="914" r:id="rId89"/>
    <p:sldId id="1050" r:id="rId90"/>
    <p:sldId id="1024" r:id="rId91"/>
    <p:sldId id="919" r:id="rId92"/>
    <p:sldId id="962" r:id="rId93"/>
    <p:sldId id="920" r:id="rId94"/>
    <p:sldId id="964" r:id="rId95"/>
    <p:sldId id="966" r:id="rId96"/>
    <p:sldId id="965" r:id="rId97"/>
    <p:sldId id="967" r:id="rId98"/>
    <p:sldId id="968" r:id="rId99"/>
    <p:sldId id="1025" r:id="rId100"/>
    <p:sldId id="935" r:id="rId101"/>
    <p:sldId id="931" r:id="rId102"/>
    <p:sldId id="1011" r:id="rId103"/>
    <p:sldId id="701" r:id="rId104"/>
    <p:sldId id="979" r:id="rId105"/>
    <p:sldId id="1049" r:id="rId106"/>
    <p:sldId id="977" r:id="rId107"/>
    <p:sldId id="1033" r:id="rId108"/>
    <p:sldId id="1017" r:id="rId109"/>
    <p:sldId id="1030" r:id="rId110"/>
    <p:sldId id="1031" r:id="rId111"/>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33"/>
            <p14:sldId id="451"/>
            <p14:sldId id="785"/>
            <p14:sldId id="636"/>
            <p14:sldId id="541"/>
            <p14:sldId id="1042"/>
            <p14:sldId id="1043"/>
            <p14:sldId id="972"/>
            <p14:sldId id="1003"/>
            <p14:sldId id="1045"/>
            <p14:sldId id="718"/>
            <p14:sldId id="719"/>
            <p14:sldId id="721"/>
            <p14:sldId id="722"/>
            <p14:sldId id="723"/>
            <p14:sldId id="724"/>
            <p14:sldId id="725"/>
            <p14:sldId id="727"/>
            <p14:sldId id="728"/>
            <p14:sldId id="856"/>
            <p14:sldId id="1046"/>
            <p14:sldId id="774"/>
            <p14:sldId id="1036"/>
            <p14:sldId id="1037"/>
            <p14:sldId id="1038"/>
            <p14:sldId id="1039"/>
            <p14:sldId id="1040"/>
            <p14:sldId id="1041"/>
            <p14:sldId id="1010"/>
            <p14:sldId id="710"/>
            <p14:sldId id="983"/>
            <p14:sldId id="987"/>
            <p14:sldId id="988"/>
            <p14:sldId id="985"/>
            <p14:sldId id="986"/>
          </p14:sldIdLst>
        </p14:section>
        <p14:section name="rip" id="{C501A7CB-EBE6-2D4B-8D00-98438CEA73A0}">
          <p14:sldIdLst/>
        </p14:section>
        <p14:section name="Stack" id="{B34DF485-F020-BD41-A75E-21BB8A49DA00}">
          <p14:sldIdLst>
            <p14:sldId id="1019"/>
            <p14:sldId id="810"/>
            <p14:sldId id="1020"/>
            <p14:sldId id="870"/>
            <p14:sldId id="875"/>
            <p14:sldId id="876"/>
            <p14:sldId id="877"/>
            <p14:sldId id="878"/>
            <p14:sldId id="816"/>
            <p14:sldId id="885"/>
            <p14:sldId id="886"/>
            <p14:sldId id="887"/>
            <p14:sldId id="888"/>
            <p14:sldId id="889"/>
            <p14:sldId id="954"/>
            <p14:sldId id="821"/>
            <p14:sldId id="1021"/>
            <p14:sldId id="879"/>
            <p14:sldId id="880"/>
            <p14:sldId id="881"/>
            <p14:sldId id="882"/>
            <p14:sldId id="883"/>
            <p14:sldId id="833"/>
            <p14:sldId id="695"/>
            <p14:sldId id="1047"/>
            <p14:sldId id="1048"/>
            <p14:sldId id="827"/>
            <p14:sldId id="1022"/>
            <p14:sldId id="828"/>
            <p14:sldId id="1023"/>
            <p14:sldId id="916"/>
            <p14:sldId id="917"/>
            <p14:sldId id="918"/>
            <p14:sldId id="893"/>
            <p14:sldId id="894"/>
            <p14:sldId id="895"/>
            <p14:sldId id="896"/>
            <p14:sldId id="898"/>
            <p14:sldId id="899"/>
            <p14:sldId id="900"/>
            <p14:sldId id="897"/>
            <p14:sldId id="901"/>
            <p14:sldId id="903"/>
            <p14:sldId id="904"/>
            <p14:sldId id="905"/>
            <p14:sldId id="906"/>
            <p14:sldId id="909"/>
            <p14:sldId id="910"/>
            <p14:sldId id="911"/>
            <p14:sldId id="912"/>
            <p14:sldId id="913"/>
            <p14:sldId id="914"/>
            <p14:sldId id="1050"/>
          </p14:sldIdLst>
        </p14:section>
        <p14:section name="Owned" id="{80D0AD77-D12B-3949-94D9-90B59F69004B}">
          <p14:sldIdLst>
            <p14:sldId id="1024"/>
            <p14:sldId id="919"/>
            <p14:sldId id="962"/>
            <p14:sldId id="920"/>
            <p14:sldId id="964"/>
            <p14:sldId id="966"/>
            <p14:sldId id="965"/>
            <p14:sldId id="967"/>
            <p14:sldId id="968"/>
          </p14:sldIdLst>
        </p14:section>
        <p14:section name="Recursion" id="{13BECB0B-258C-1D4D-A42A-BD59A3F6DA19}">
          <p14:sldIdLst>
            <p14:sldId id="1025"/>
            <p14:sldId id="935"/>
            <p14:sldId id="931"/>
            <p14:sldId id="1011"/>
            <p14:sldId id="701"/>
            <p14:sldId id="979"/>
            <p14:sldId id="1049"/>
            <p14:sldId id="977"/>
            <p14:sldId id="1033"/>
            <p14:sldId id="1017"/>
            <p14:sldId id="1030"/>
            <p14:sldId id="103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092"/>
    <a:srgbClr val="008000"/>
    <a:srgbClr val="0432FF"/>
    <a:srgbClr val="D62ED6"/>
    <a:srgbClr val="4472C4"/>
    <a:srgbClr val="F8F8F8"/>
    <a:srgbClr val="D27BD6"/>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6803" autoAdjust="0"/>
  </p:normalViewPr>
  <p:slideViewPr>
    <p:cSldViewPr>
      <p:cViewPr varScale="1">
        <p:scale>
          <a:sx n="109" d="100"/>
          <a:sy n="109" d="100"/>
        </p:scale>
        <p:origin x="216" y="216"/>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7506E-EA97-0147-A705-C3A33BE847FA}" type="doc">
      <dgm:prSet loTypeId="urn:microsoft.com/office/officeart/2005/8/layout/process1" loCatId="" qsTypeId="urn:microsoft.com/office/officeart/2005/8/quickstyle/simple1" qsCatId="simple" csTypeId="urn:microsoft.com/office/officeart/2005/8/colors/colorful3" csCatId="colorful" phldr="1"/>
      <dgm:spPr/>
      <dgm:t>
        <a:bodyPr/>
        <a:lstStyle/>
        <a:p>
          <a:endParaRPr lang="en-US"/>
        </a:p>
      </dgm:t>
    </dgm:pt>
    <dgm:pt modelId="{2851B483-45EB-0D47-8BDB-EA539FE02D12}">
      <dgm:prSet phldrT="[Text]"/>
      <dgm:spPr/>
      <dgm:t>
        <a:bodyPr/>
        <a:lstStyle/>
        <a:p>
          <a:r>
            <a:rPr lang="en-US" dirty="0"/>
            <a:t>Moving data around</a:t>
          </a:r>
        </a:p>
      </dgm:t>
    </dgm:pt>
    <dgm:pt modelId="{523221ED-B293-AE45-A2DA-D1F9C003A1C3}" type="parTrans" cxnId="{DA51456A-CDF4-2145-A015-59A484F3888A}">
      <dgm:prSet/>
      <dgm:spPr/>
      <dgm:t>
        <a:bodyPr/>
        <a:lstStyle/>
        <a:p>
          <a:endParaRPr lang="en-US"/>
        </a:p>
      </dgm:t>
    </dgm:pt>
    <dgm:pt modelId="{3BCC4DFE-84FC-1342-ADD3-FC6AC8ED3A2D}" type="sibTrans" cxnId="{DA51456A-CDF4-2145-A015-59A484F3888A}">
      <dgm:prSet/>
      <dgm:spPr/>
      <dgm:t>
        <a:bodyPr/>
        <a:lstStyle/>
        <a:p>
          <a:endParaRPr lang="en-US"/>
        </a:p>
      </dgm:t>
    </dgm:pt>
    <dgm:pt modelId="{59E49629-E984-EF4F-A951-4782B688C06C}">
      <dgm:prSet phldrT="[Text]"/>
      <dgm:spPr/>
      <dgm:t>
        <a:bodyPr/>
        <a:lstStyle/>
        <a:p>
          <a:r>
            <a:rPr lang="en-US" dirty="0"/>
            <a:t>Arithmetic and logical operations</a:t>
          </a:r>
        </a:p>
      </dgm:t>
    </dgm:pt>
    <dgm:pt modelId="{70EA6C1F-1055-A64E-A3DE-164FDD6DFDFF}" type="parTrans" cxnId="{3AC052A2-0176-9349-833B-0F779F89652B}">
      <dgm:prSet/>
      <dgm:spPr/>
      <dgm:t>
        <a:bodyPr/>
        <a:lstStyle/>
        <a:p>
          <a:endParaRPr lang="en-US"/>
        </a:p>
      </dgm:t>
    </dgm:pt>
    <dgm:pt modelId="{72481F86-9CE0-C742-AC5A-23D82D6A12A2}" type="sibTrans" cxnId="{3AC052A2-0176-9349-833B-0F779F89652B}">
      <dgm:prSet/>
      <dgm:spPr/>
      <dgm:t>
        <a:bodyPr/>
        <a:lstStyle/>
        <a:p>
          <a:endParaRPr lang="en-US"/>
        </a:p>
      </dgm:t>
    </dgm:pt>
    <dgm:pt modelId="{31D5531A-D5E9-B248-9E8B-66CB0ECF42EB}">
      <dgm:prSet phldrT="[Text]"/>
      <dgm:spPr/>
      <dgm:t>
        <a:bodyPr/>
        <a:lstStyle/>
        <a:p>
          <a:r>
            <a:rPr lang="en-US" dirty="0"/>
            <a:t>Control flow</a:t>
          </a:r>
        </a:p>
      </dgm:t>
    </dgm:pt>
    <dgm:pt modelId="{026DB6D5-DD6D-8B40-A5B6-98A70DD38BA4}" type="parTrans" cxnId="{22542B49-99A2-384F-A822-5565A283AA1D}">
      <dgm:prSet/>
      <dgm:spPr/>
      <dgm:t>
        <a:bodyPr/>
        <a:lstStyle/>
        <a:p>
          <a:endParaRPr lang="en-US"/>
        </a:p>
      </dgm:t>
    </dgm:pt>
    <dgm:pt modelId="{713E378B-E4DF-6D45-B257-C05A1C4E06E8}" type="sibTrans" cxnId="{22542B49-99A2-384F-A822-5565A283AA1D}">
      <dgm:prSet/>
      <dgm:spPr/>
      <dgm:t>
        <a:bodyPr/>
        <a:lstStyle/>
        <a:p>
          <a:endParaRPr lang="en-US"/>
        </a:p>
      </dgm:t>
    </dgm:pt>
    <dgm:pt modelId="{F1A84A0D-D7FF-7C4F-B917-A0382560978B}">
      <dgm:prSet/>
      <dgm:spPr/>
      <dgm:t>
        <a:bodyPr/>
        <a:lstStyle/>
        <a:p>
          <a:r>
            <a:rPr lang="en-US" dirty="0"/>
            <a:t>Function calls</a:t>
          </a:r>
        </a:p>
      </dgm:t>
    </dgm:pt>
    <dgm:pt modelId="{23596400-7414-D349-AF10-BFC11B6F0869}" type="parTrans" cxnId="{C361A79F-C344-6340-B7BC-250C3A2FDDAD}">
      <dgm:prSet/>
      <dgm:spPr/>
      <dgm:t>
        <a:bodyPr/>
        <a:lstStyle/>
        <a:p>
          <a:endParaRPr lang="en-US"/>
        </a:p>
      </dgm:t>
    </dgm:pt>
    <dgm:pt modelId="{937BC85C-2D2A-8F4C-BC00-B92EB8193ED9}" type="sibTrans" cxnId="{C361A79F-C344-6340-B7BC-250C3A2FDDAD}">
      <dgm:prSet/>
      <dgm:spPr/>
      <dgm:t>
        <a:bodyPr/>
        <a:lstStyle/>
        <a:p>
          <a:endParaRPr lang="en-US"/>
        </a:p>
      </dgm:t>
    </dgm:pt>
    <dgm:pt modelId="{93AD73FB-4773-D144-BDC9-61F124A49563}">
      <dgm:prSet/>
      <dgm:spPr/>
      <dgm:t>
        <a:bodyPr/>
        <a:lstStyle/>
        <a:p>
          <a:r>
            <a:rPr lang="en-US" dirty="0"/>
            <a:t>Reverse Engineering, Privacy and Trust / assign5</a:t>
          </a:r>
        </a:p>
      </dgm:t>
    </dgm:pt>
    <dgm:pt modelId="{19B5B184-D525-164E-AECB-19808647BC17}" type="parTrans" cxnId="{45F8D6EB-7940-DA41-A51C-A963FFAD14D9}">
      <dgm:prSet/>
      <dgm:spPr/>
      <dgm:t>
        <a:bodyPr/>
        <a:lstStyle/>
        <a:p>
          <a:endParaRPr lang="en-US"/>
        </a:p>
      </dgm:t>
    </dgm:pt>
    <dgm:pt modelId="{040DB2AF-C704-2A4F-ABD4-376B512D6DCA}" type="sibTrans" cxnId="{45F8D6EB-7940-DA41-A51C-A963FFAD14D9}">
      <dgm:prSet/>
      <dgm:spPr/>
      <dgm:t>
        <a:bodyPr/>
        <a:lstStyle/>
        <a:p>
          <a:endParaRPr lang="en-US"/>
        </a:p>
      </dgm:t>
    </dgm:pt>
    <dgm:pt modelId="{0DAC5593-A9B2-DC48-BD34-0E8C48469E3F}" type="pres">
      <dgm:prSet presAssocID="{E487506E-EA97-0147-A705-C3A33BE847FA}" presName="Name0" presStyleCnt="0">
        <dgm:presLayoutVars>
          <dgm:dir/>
          <dgm:resizeHandles val="exact"/>
        </dgm:presLayoutVars>
      </dgm:prSet>
      <dgm:spPr/>
    </dgm:pt>
    <dgm:pt modelId="{1BC7C3E0-B075-294F-9F7C-EF30EB2ED142}" type="pres">
      <dgm:prSet presAssocID="{2851B483-45EB-0D47-8BDB-EA539FE02D12}" presName="node" presStyleLbl="node1" presStyleIdx="0" presStyleCnt="5">
        <dgm:presLayoutVars>
          <dgm:bulletEnabled val="1"/>
        </dgm:presLayoutVars>
      </dgm:prSet>
      <dgm:spPr/>
    </dgm:pt>
    <dgm:pt modelId="{BE1CA340-502F-4349-BC93-93B786FAD329}" type="pres">
      <dgm:prSet presAssocID="{3BCC4DFE-84FC-1342-ADD3-FC6AC8ED3A2D}" presName="sibTrans" presStyleLbl="sibTrans2D1" presStyleIdx="0" presStyleCnt="4"/>
      <dgm:spPr/>
    </dgm:pt>
    <dgm:pt modelId="{A0BACF3C-A14A-384A-86AF-341AD3A5B2B0}" type="pres">
      <dgm:prSet presAssocID="{3BCC4DFE-84FC-1342-ADD3-FC6AC8ED3A2D}" presName="connectorText" presStyleLbl="sibTrans2D1" presStyleIdx="0" presStyleCnt="4"/>
      <dgm:spPr/>
    </dgm:pt>
    <dgm:pt modelId="{EAEF9EE0-EA20-234B-B788-974838974D86}" type="pres">
      <dgm:prSet presAssocID="{59E49629-E984-EF4F-A951-4782B688C06C}" presName="node" presStyleLbl="node1" presStyleIdx="1" presStyleCnt="5">
        <dgm:presLayoutVars>
          <dgm:bulletEnabled val="1"/>
        </dgm:presLayoutVars>
      </dgm:prSet>
      <dgm:spPr/>
    </dgm:pt>
    <dgm:pt modelId="{AA9232A8-52C3-574D-967D-0C7851CC679A}" type="pres">
      <dgm:prSet presAssocID="{72481F86-9CE0-C742-AC5A-23D82D6A12A2}" presName="sibTrans" presStyleLbl="sibTrans2D1" presStyleIdx="1" presStyleCnt="4"/>
      <dgm:spPr/>
    </dgm:pt>
    <dgm:pt modelId="{4782C32B-B9B9-5D42-AA08-3ECB6C385011}" type="pres">
      <dgm:prSet presAssocID="{72481F86-9CE0-C742-AC5A-23D82D6A12A2}" presName="connectorText" presStyleLbl="sibTrans2D1" presStyleIdx="1" presStyleCnt="4"/>
      <dgm:spPr/>
    </dgm:pt>
    <dgm:pt modelId="{908051A3-0428-6D4D-A39A-E225E2361255}" type="pres">
      <dgm:prSet presAssocID="{31D5531A-D5E9-B248-9E8B-66CB0ECF42EB}" presName="node" presStyleLbl="node1" presStyleIdx="2" presStyleCnt="5">
        <dgm:presLayoutVars>
          <dgm:bulletEnabled val="1"/>
        </dgm:presLayoutVars>
      </dgm:prSet>
      <dgm:spPr/>
    </dgm:pt>
    <dgm:pt modelId="{209C8477-62E8-F24C-8E81-846C165396DB}" type="pres">
      <dgm:prSet presAssocID="{713E378B-E4DF-6D45-B257-C05A1C4E06E8}" presName="sibTrans" presStyleLbl="sibTrans2D1" presStyleIdx="2" presStyleCnt="4"/>
      <dgm:spPr/>
    </dgm:pt>
    <dgm:pt modelId="{BC42FEC3-1ED6-EC40-BED5-43F259CA20ED}" type="pres">
      <dgm:prSet presAssocID="{713E378B-E4DF-6D45-B257-C05A1C4E06E8}" presName="connectorText" presStyleLbl="sibTrans2D1" presStyleIdx="2" presStyleCnt="4"/>
      <dgm:spPr/>
    </dgm:pt>
    <dgm:pt modelId="{DB3FB318-B504-944B-9A4A-8E9D236851DE}" type="pres">
      <dgm:prSet presAssocID="{F1A84A0D-D7FF-7C4F-B917-A0382560978B}" presName="node" presStyleLbl="node1" presStyleIdx="3" presStyleCnt="5">
        <dgm:presLayoutVars>
          <dgm:bulletEnabled val="1"/>
        </dgm:presLayoutVars>
      </dgm:prSet>
      <dgm:spPr/>
    </dgm:pt>
    <dgm:pt modelId="{178E93D1-9027-2A49-9B9B-296B96C96F79}" type="pres">
      <dgm:prSet presAssocID="{937BC85C-2D2A-8F4C-BC00-B92EB8193ED9}" presName="sibTrans" presStyleLbl="sibTrans2D1" presStyleIdx="3" presStyleCnt="4"/>
      <dgm:spPr/>
    </dgm:pt>
    <dgm:pt modelId="{46BBE435-E606-CC4A-AE54-C1C449E48436}" type="pres">
      <dgm:prSet presAssocID="{937BC85C-2D2A-8F4C-BC00-B92EB8193ED9}" presName="connectorText" presStyleLbl="sibTrans2D1" presStyleIdx="3" presStyleCnt="4"/>
      <dgm:spPr/>
    </dgm:pt>
    <dgm:pt modelId="{CE60D49B-7007-3740-B378-D030911666AE}" type="pres">
      <dgm:prSet presAssocID="{93AD73FB-4773-D144-BDC9-61F124A49563}" presName="node" presStyleLbl="node1" presStyleIdx="4" presStyleCnt="5">
        <dgm:presLayoutVars>
          <dgm:bulletEnabled val="1"/>
        </dgm:presLayoutVars>
      </dgm:prSet>
      <dgm:spPr/>
    </dgm:pt>
  </dgm:ptLst>
  <dgm:cxnLst>
    <dgm:cxn modelId="{898D7C03-26A4-8746-9EA5-ED40DCCF9280}" type="presOf" srcId="{31D5531A-D5E9-B248-9E8B-66CB0ECF42EB}" destId="{908051A3-0428-6D4D-A39A-E225E2361255}" srcOrd="0" destOrd="0" presId="urn:microsoft.com/office/officeart/2005/8/layout/process1"/>
    <dgm:cxn modelId="{07E12841-3368-8B41-BECD-FC5958CE3546}" type="presOf" srcId="{937BC85C-2D2A-8F4C-BC00-B92EB8193ED9}" destId="{46BBE435-E606-CC4A-AE54-C1C449E48436}" srcOrd="1" destOrd="0" presId="urn:microsoft.com/office/officeart/2005/8/layout/process1"/>
    <dgm:cxn modelId="{22542B49-99A2-384F-A822-5565A283AA1D}" srcId="{E487506E-EA97-0147-A705-C3A33BE847FA}" destId="{31D5531A-D5E9-B248-9E8B-66CB0ECF42EB}" srcOrd="2" destOrd="0" parTransId="{026DB6D5-DD6D-8B40-A5B6-98A70DD38BA4}" sibTransId="{713E378B-E4DF-6D45-B257-C05A1C4E06E8}"/>
    <dgm:cxn modelId="{B7442663-0D8E-5B4D-9917-0FA3AC0F321C}" type="presOf" srcId="{3BCC4DFE-84FC-1342-ADD3-FC6AC8ED3A2D}" destId="{A0BACF3C-A14A-384A-86AF-341AD3A5B2B0}" srcOrd="1" destOrd="0" presId="urn:microsoft.com/office/officeart/2005/8/layout/process1"/>
    <dgm:cxn modelId="{DA51456A-CDF4-2145-A015-59A484F3888A}" srcId="{E487506E-EA97-0147-A705-C3A33BE847FA}" destId="{2851B483-45EB-0D47-8BDB-EA539FE02D12}" srcOrd="0" destOrd="0" parTransId="{523221ED-B293-AE45-A2DA-D1F9C003A1C3}" sibTransId="{3BCC4DFE-84FC-1342-ADD3-FC6AC8ED3A2D}"/>
    <dgm:cxn modelId="{1C5C5575-9B5A-F24B-B4B8-6BF157C7A4B4}" type="presOf" srcId="{59E49629-E984-EF4F-A951-4782B688C06C}" destId="{EAEF9EE0-EA20-234B-B788-974838974D86}" srcOrd="0" destOrd="0" presId="urn:microsoft.com/office/officeart/2005/8/layout/process1"/>
    <dgm:cxn modelId="{22220196-E42C-3E44-8DBA-5E58FF851E29}" type="presOf" srcId="{3BCC4DFE-84FC-1342-ADD3-FC6AC8ED3A2D}" destId="{BE1CA340-502F-4349-BC93-93B786FAD329}" srcOrd="0" destOrd="0" presId="urn:microsoft.com/office/officeart/2005/8/layout/process1"/>
    <dgm:cxn modelId="{D279FF9D-FFE7-1A48-994B-C2CA6E17932A}" type="presOf" srcId="{2851B483-45EB-0D47-8BDB-EA539FE02D12}" destId="{1BC7C3E0-B075-294F-9F7C-EF30EB2ED142}" srcOrd="0" destOrd="0" presId="urn:microsoft.com/office/officeart/2005/8/layout/process1"/>
    <dgm:cxn modelId="{C361A79F-C344-6340-B7BC-250C3A2FDDAD}" srcId="{E487506E-EA97-0147-A705-C3A33BE847FA}" destId="{F1A84A0D-D7FF-7C4F-B917-A0382560978B}" srcOrd="3" destOrd="0" parTransId="{23596400-7414-D349-AF10-BFC11B6F0869}" sibTransId="{937BC85C-2D2A-8F4C-BC00-B92EB8193ED9}"/>
    <dgm:cxn modelId="{3B0C84A1-65D7-094A-89AC-69DD4DB62586}" type="presOf" srcId="{93AD73FB-4773-D144-BDC9-61F124A49563}" destId="{CE60D49B-7007-3740-B378-D030911666AE}" srcOrd="0" destOrd="0" presId="urn:microsoft.com/office/officeart/2005/8/layout/process1"/>
    <dgm:cxn modelId="{3AC052A2-0176-9349-833B-0F779F89652B}" srcId="{E487506E-EA97-0147-A705-C3A33BE847FA}" destId="{59E49629-E984-EF4F-A951-4782B688C06C}" srcOrd="1" destOrd="0" parTransId="{70EA6C1F-1055-A64E-A3DE-164FDD6DFDFF}" sibTransId="{72481F86-9CE0-C742-AC5A-23D82D6A12A2}"/>
    <dgm:cxn modelId="{E518E2AF-B654-FD4A-B930-B2665815FFFE}" type="presOf" srcId="{E487506E-EA97-0147-A705-C3A33BE847FA}" destId="{0DAC5593-A9B2-DC48-BD34-0E8C48469E3F}" srcOrd="0" destOrd="0" presId="urn:microsoft.com/office/officeart/2005/8/layout/process1"/>
    <dgm:cxn modelId="{B2A6B8B6-C2D5-AC42-9A85-2DC53B9F1FBA}" type="presOf" srcId="{F1A84A0D-D7FF-7C4F-B917-A0382560978B}" destId="{DB3FB318-B504-944B-9A4A-8E9D236851DE}" srcOrd="0" destOrd="0" presId="urn:microsoft.com/office/officeart/2005/8/layout/process1"/>
    <dgm:cxn modelId="{254780BA-1915-0445-81BE-C0D73F405244}" type="presOf" srcId="{713E378B-E4DF-6D45-B257-C05A1C4E06E8}" destId="{209C8477-62E8-F24C-8E81-846C165396DB}" srcOrd="0" destOrd="0" presId="urn:microsoft.com/office/officeart/2005/8/layout/process1"/>
    <dgm:cxn modelId="{863275C6-650E-954E-9F38-43E0E782FF9E}" type="presOf" srcId="{713E378B-E4DF-6D45-B257-C05A1C4E06E8}" destId="{BC42FEC3-1ED6-EC40-BED5-43F259CA20ED}" srcOrd="1" destOrd="0" presId="urn:microsoft.com/office/officeart/2005/8/layout/process1"/>
    <dgm:cxn modelId="{DB6A9CD8-24BD-EA40-AD1D-7538766BAA6D}" type="presOf" srcId="{937BC85C-2D2A-8F4C-BC00-B92EB8193ED9}" destId="{178E93D1-9027-2A49-9B9B-296B96C96F79}" srcOrd="0" destOrd="0" presId="urn:microsoft.com/office/officeart/2005/8/layout/process1"/>
    <dgm:cxn modelId="{797A65E7-6C8D-4147-8760-19484571B897}" type="presOf" srcId="{72481F86-9CE0-C742-AC5A-23D82D6A12A2}" destId="{4782C32B-B9B9-5D42-AA08-3ECB6C385011}" srcOrd="1" destOrd="0" presId="urn:microsoft.com/office/officeart/2005/8/layout/process1"/>
    <dgm:cxn modelId="{45F8D6EB-7940-DA41-A51C-A963FFAD14D9}" srcId="{E487506E-EA97-0147-A705-C3A33BE847FA}" destId="{93AD73FB-4773-D144-BDC9-61F124A49563}" srcOrd="4" destOrd="0" parTransId="{19B5B184-D525-164E-AECB-19808647BC17}" sibTransId="{040DB2AF-C704-2A4F-ABD4-376B512D6DCA}"/>
    <dgm:cxn modelId="{864B66F1-825C-D44D-9135-1CA8660E48F8}" type="presOf" srcId="{72481F86-9CE0-C742-AC5A-23D82D6A12A2}" destId="{AA9232A8-52C3-574D-967D-0C7851CC679A}" srcOrd="0" destOrd="0" presId="urn:microsoft.com/office/officeart/2005/8/layout/process1"/>
    <dgm:cxn modelId="{36956255-6C19-844F-93B7-7E8BC1455C61}" type="presParOf" srcId="{0DAC5593-A9B2-DC48-BD34-0E8C48469E3F}" destId="{1BC7C3E0-B075-294F-9F7C-EF30EB2ED142}" srcOrd="0" destOrd="0" presId="urn:microsoft.com/office/officeart/2005/8/layout/process1"/>
    <dgm:cxn modelId="{877038B7-21A6-C846-9663-41AF6B6A7054}" type="presParOf" srcId="{0DAC5593-A9B2-DC48-BD34-0E8C48469E3F}" destId="{BE1CA340-502F-4349-BC93-93B786FAD329}" srcOrd="1" destOrd="0" presId="urn:microsoft.com/office/officeart/2005/8/layout/process1"/>
    <dgm:cxn modelId="{A58BEC63-2BEB-FD45-B6BF-55B6828A539C}" type="presParOf" srcId="{BE1CA340-502F-4349-BC93-93B786FAD329}" destId="{A0BACF3C-A14A-384A-86AF-341AD3A5B2B0}" srcOrd="0" destOrd="0" presId="urn:microsoft.com/office/officeart/2005/8/layout/process1"/>
    <dgm:cxn modelId="{A4690E2C-236C-C048-AFF1-52BC42AC51CB}" type="presParOf" srcId="{0DAC5593-A9B2-DC48-BD34-0E8C48469E3F}" destId="{EAEF9EE0-EA20-234B-B788-974838974D86}" srcOrd="2" destOrd="0" presId="urn:microsoft.com/office/officeart/2005/8/layout/process1"/>
    <dgm:cxn modelId="{4F83C4E1-A923-9048-B8C4-FFBA7BE4FC50}" type="presParOf" srcId="{0DAC5593-A9B2-DC48-BD34-0E8C48469E3F}" destId="{AA9232A8-52C3-574D-967D-0C7851CC679A}" srcOrd="3" destOrd="0" presId="urn:microsoft.com/office/officeart/2005/8/layout/process1"/>
    <dgm:cxn modelId="{A901DD31-C249-5F4D-B804-046B7B25AE1A}" type="presParOf" srcId="{AA9232A8-52C3-574D-967D-0C7851CC679A}" destId="{4782C32B-B9B9-5D42-AA08-3ECB6C385011}" srcOrd="0" destOrd="0" presId="urn:microsoft.com/office/officeart/2005/8/layout/process1"/>
    <dgm:cxn modelId="{7D70AFE6-327F-B04E-855E-919A7EDFC5AA}" type="presParOf" srcId="{0DAC5593-A9B2-DC48-BD34-0E8C48469E3F}" destId="{908051A3-0428-6D4D-A39A-E225E2361255}" srcOrd="4" destOrd="0" presId="urn:microsoft.com/office/officeart/2005/8/layout/process1"/>
    <dgm:cxn modelId="{1DCACD33-BEB1-EF4D-9D4F-4E697EBE87E2}" type="presParOf" srcId="{0DAC5593-A9B2-DC48-BD34-0E8C48469E3F}" destId="{209C8477-62E8-F24C-8E81-846C165396DB}" srcOrd="5" destOrd="0" presId="urn:microsoft.com/office/officeart/2005/8/layout/process1"/>
    <dgm:cxn modelId="{3125C206-07C1-FF40-8E8B-4692556A0E46}" type="presParOf" srcId="{209C8477-62E8-F24C-8E81-846C165396DB}" destId="{BC42FEC3-1ED6-EC40-BED5-43F259CA20ED}" srcOrd="0" destOrd="0" presId="urn:microsoft.com/office/officeart/2005/8/layout/process1"/>
    <dgm:cxn modelId="{E4D65543-65F9-FC46-8A57-1308C2B95227}" type="presParOf" srcId="{0DAC5593-A9B2-DC48-BD34-0E8C48469E3F}" destId="{DB3FB318-B504-944B-9A4A-8E9D236851DE}" srcOrd="6" destOrd="0" presId="urn:microsoft.com/office/officeart/2005/8/layout/process1"/>
    <dgm:cxn modelId="{4207141C-48CC-294D-96D6-21BB2CF88614}" type="presParOf" srcId="{0DAC5593-A9B2-DC48-BD34-0E8C48469E3F}" destId="{178E93D1-9027-2A49-9B9B-296B96C96F79}" srcOrd="7" destOrd="0" presId="urn:microsoft.com/office/officeart/2005/8/layout/process1"/>
    <dgm:cxn modelId="{68B084CF-EB2A-AD4D-8770-BFEDB8CA9EB2}" type="presParOf" srcId="{178E93D1-9027-2A49-9B9B-296B96C96F79}" destId="{46BBE435-E606-CC4A-AE54-C1C449E48436}" srcOrd="0" destOrd="0" presId="urn:microsoft.com/office/officeart/2005/8/layout/process1"/>
    <dgm:cxn modelId="{5E5E9187-B65C-F54A-9475-837586D17A82}" type="presParOf" srcId="{0DAC5593-A9B2-DC48-BD34-0E8C48469E3F}" destId="{CE60D49B-7007-3740-B378-D030911666AE}"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7C3E0-B075-294F-9F7C-EF30EB2ED142}">
      <dsp:nvSpPr>
        <dsp:cNvPr id="0" name=""/>
        <dsp:cNvSpPr/>
      </dsp:nvSpPr>
      <dsp:spPr>
        <a:xfrm>
          <a:off x="5543" y="1902351"/>
          <a:ext cx="1718592" cy="122449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Moving data around</a:t>
          </a:r>
        </a:p>
      </dsp:txBody>
      <dsp:txXfrm>
        <a:off x="41407" y="1938215"/>
        <a:ext cx="1646864" cy="1152769"/>
      </dsp:txXfrm>
    </dsp:sp>
    <dsp:sp modelId="{BE1CA340-502F-4349-BC93-93B786FAD329}">
      <dsp:nvSpPr>
        <dsp:cNvPr id="0" name=""/>
        <dsp:cNvSpPr/>
      </dsp:nvSpPr>
      <dsp:spPr>
        <a:xfrm>
          <a:off x="1895995" y="2301494"/>
          <a:ext cx="364341" cy="42621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895995" y="2386736"/>
        <a:ext cx="255039" cy="255727"/>
      </dsp:txXfrm>
    </dsp:sp>
    <dsp:sp modelId="{EAEF9EE0-EA20-234B-B788-974838974D86}">
      <dsp:nvSpPr>
        <dsp:cNvPr id="0" name=""/>
        <dsp:cNvSpPr/>
      </dsp:nvSpPr>
      <dsp:spPr>
        <a:xfrm>
          <a:off x="2411573" y="1902351"/>
          <a:ext cx="1718592" cy="1224497"/>
        </a:xfrm>
        <a:prstGeom prst="roundRect">
          <a:avLst>
            <a:gd name="adj" fmla="val 10000"/>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Arithmetic and logical operations</a:t>
          </a:r>
        </a:p>
      </dsp:txBody>
      <dsp:txXfrm>
        <a:off x="2447437" y="1938215"/>
        <a:ext cx="1646864" cy="1152769"/>
      </dsp:txXfrm>
    </dsp:sp>
    <dsp:sp modelId="{AA9232A8-52C3-574D-967D-0C7851CC679A}">
      <dsp:nvSpPr>
        <dsp:cNvPr id="0" name=""/>
        <dsp:cNvSpPr/>
      </dsp:nvSpPr>
      <dsp:spPr>
        <a:xfrm>
          <a:off x="4302025" y="2301494"/>
          <a:ext cx="364341" cy="426211"/>
        </a:xfrm>
        <a:prstGeom prst="rightArrow">
          <a:avLst>
            <a:gd name="adj1" fmla="val 60000"/>
            <a:gd name="adj2" fmla="val 50000"/>
          </a:avLst>
        </a:prstGeom>
        <a:solidFill>
          <a:schemeClr val="accent3">
            <a:hueOff val="903533"/>
            <a:satOff val="33333"/>
            <a:lumOff val="-49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302025" y="2386736"/>
        <a:ext cx="255039" cy="255727"/>
      </dsp:txXfrm>
    </dsp:sp>
    <dsp:sp modelId="{908051A3-0428-6D4D-A39A-E225E2361255}">
      <dsp:nvSpPr>
        <dsp:cNvPr id="0" name=""/>
        <dsp:cNvSpPr/>
      </dsp:nvSpPr>
      <dsp:spPr>
        <a:xfrm>
          <a:off x="4817603" y="1902351"/>
          <a:ext cx="1718592" cy="1224497"/>
        </a:xfrm>
        <a:prstGeom prst="roundRect">
          <a:avLst>
            <a:gd name="adj" fmla="val 10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Control flow</a:t>
          </a:r>
        </a:p>
      </dsp:txBody>
      <dsp:txXfrm>
        <a:off x="4853467" y="1938215"/>
        <a:ext cx="1646864" cy="1152769"/>
      </dsp:txXfrm>
    </dsp:sp>
    <dsp:sp modelId="{209C8477-62E8-F24C-8E81-846C165396DB}">
      <dsp:nvSpPr>
        <dsp:cNvPr id="0" name=""/>
        <dsp:cNvSpPr/>
      </dsp:nvSpPr>
      <dsp:spPr>
        <a:xfrm>
          <a:off x="6708055" y="2301494"/>
          <a:ext cx="364341" cy="426211"/>
        </a:xfrm>
        <a:prstGeom prst="rightArrow">
          <a:avLst>
            <a:gd name="adj1" fmla="val 60000"/>
            <a:gd name="adj2" fmla="val 50000"/>
          </a:avLst>
        </a:prstGeom>
        <a:solidFill>
          <a:schemeClr val="accent3">
            <a:hueOff val="1807066"/>
            <a:satOff val="66667"/>
            <a:lumOff val="-9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708055" y="2386736"/>
        <a:ext cx="255039" cy="255727"/>
      </dsp:txXfrm>
    </dsp:sp>
    <dsp:sp modelId="{DB3FB318-B504-944B-9A4A-8E9D236851DE}">
      <dsp:nvSpPr>
        <dsp:cNvPr id="0" name=""/>
        <dsp:cNvSpPr/>
      </dsp:nvSpPr>
      <dsp:spPr>
        <a:xfrm>
          <a:off x="7223633" y="1902351"/>
          <a:ext cx="1718592" cy="1224497"/>
        </a:xfrm>
        <a:prstGeom prst="roundRect">
          <a:avLst>
            <a:gd name="adj" fmla="val 10000"/>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Function calls</a:t>
          </a:r>
        </a:p>
      </dsp:txBody>
      <dsp:txXfrm>
        <a:off x="7259497" y="1938215"/>
        <a:ext cx="1646864" cy="1152769"/>
      </dsp:txXfrm>
    </dsp:sp>
    <dsp:sp modelId="{178E93D1-9027-2A49-9B9B-296B96C96F79}">
      <dsp:nvSpPr>
        <dsp:cNvPr id="0" name=""/>
        <dsp:cNvSpPr/>
      </dsp:nvSpPr>
      <dsp:spPr>
        <a:xfrm>
          <a:off x="9114085" y="2301494"/>
          <a:ext cx="364341" cy="426211"/>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9114085" y="2386736"/>
        <a:ext cx="255039" cy="255727"/>
      </dsp:txXfrm>
    </dsp:sp>
    <dsp:sp modelId="{CE60D49B-7007-3740-B378-D030911666AE}">
      <dsp:nvSpPr>
        <dsp:cNvPr id="0" name=""/>
        <dsp:cNvSpPr/>
      </dsp:nvSpPr>
      <dsp:spPr>
        <a:xfrm>
          <a:off x="9629663" y="1902351"/>
          <a:ext cx="1718592" cy="1224497"/>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Reverse Engineering, Privacy and Trust / assign5</a:t>
          </a:r>
        </a:p>
      </dsp:txBody>
      <dsp:txXfrm>
        <a:off x="9665527" y="1938215"/>
        <a:ext cx="1646864" cy="115276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006070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edi</a:t>
            </a:r>
            <a:r>
              <a:rPr lang="en-US" dirty="0"/>
              <a:t> – 0x3 &lt;= 0</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2337826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edi</a:t>
            </a:r>
            <a:r>
              <a:rPr lang="en-US" dirty="0"/>
              <a:t> – 0x3 &lt;= 0</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3379743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2073568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t>
            </a:r>
            <a:r>
              <a:rPr lang="en-US" dirty="0" err="1"/>
              <a:t>init</a:t>
            </a:r>
            <a:r>
              <a:rPr lang="en-US" dirty="0"/>
              <a:t> and update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1609323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doesn’t change flag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3595277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901484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4151630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3627994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3682194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1267682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247953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 pointers!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2274063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69</a:t>
            </a:fld>
            <a:endParaRPr lang="en-US" altLang="x-none"/>
          </a:p>
        </p:txBody>
      </p:sp>
    </p:spTree>
    <p:extLst>
      <p:ext uri="{BB962C8B-B14F-4D97-AF65-F5344CB8AC3E}">
        <p14:creationId xmlns:p14="http://schemas.microsoft.com/office/powerpoint/2010/main" val="834271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93</a:t>
            </a:fld>
            <a:endParaRPr lang="en-US" altLang="x-none"/>
          </a:p>
        </p:txBody>
      </p:sp>
    </p:spTree>
    <p:extLst>
      <p:ext uri="{BB962C8B-B14F-4D97-AF65-F5344CB8AC3E}">
        <p14:creationId xmlns:p14="http://schemas.microsoft.com/office/powerpoint/2010/main" val="3418958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94</a:t>
            </a:fld>
            <a:endParaRPr lang="en-US" altLang="x-none"/>
          </a:p>
        </p:txBody>
      </p:sp>
    </p:spTree>
    <p:extLst>
      <p:ext uri="{BB962C8B-B14F-4D97-AF65-F5344CB8AC3E}">
        <p14:creationId xmlns:p14="http://schemas.microsoft.com/office/powerpoint/2010/main" val="444856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95</a:t>
            </a:fld>
            <a:endParaRPr lang="en-US" altLang="x-none"/>
          </a:p>
        </p:txBody>
      </p:sp>
    </p:spTree>
    <p:extLst>
      <p:ext uri="{BB962C8B-B14F-4D97-AF65-F5344CB8AC3E}">
        <p14:creationId xmlns:p14="http://schemas.microsoft.com/office/powerpoint/2010/main" val="338271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98</a:t>
            </a:fld>
            <a:endParaRPr lang="en-US" altLang="x-none"/>
          </a:p>
        </p:txBody>
      </p:sp>
    </p:spTree>
    <p:extLst>
      <p:ext uri="{BB962C8B-B14F-4D97-AF65-F5344CB8AC3E}">
        <p14:creationId xmlns:p14="http://schemas.microsoft.com/office/powerpoint/2010/main" val="28021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ctrl-x a</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101</a:t>
            </a:fld>
            <a:endParaRPr lang="en-US" altLang="x-none"/>
          </a:p>
        </p:txBody>
      </p:sp>
    </p:spTree>
    <p:extLst>
      <p:ext uri="{BB962C8B-B14F-4D97-AF65-F5344CB8AC3E}">
        <p14:creationId xmlns:p14="http://schemas.microsoft.com/office/powerpoint/2010/main" val="2437613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106</a:t>
            </a:fld>
            <a:endParaRPr lang="en-US" altLang="x-none"/>
          </a:p>
        </p:txBody>
      </p:sp>
    </p:spTree>
    <p:extLst>
      <p:ext uri="{BB962C8B-B14F-4D97-AF65-F5344CB8AC3E}">
        <p14:creationId xmlns:p14="http://schemas.microsoft.com/office/powerpoint/2010/main" val="1314795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41.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s>
</file>

<file path=ppt/slides/_rels/slide42.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slideLayout" Target="../slideLayouts/slideLayout2.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tags" Target="../tags/tag3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43.xml.rels><?xml version="1.0" encoding="UTF-8" standalone="yes"?>
<Relationships xmlns="http://schemas.openxmlformats.org/package/2006/relationships"><Relationship Id="rId8" Type="http://schemas.openxmlformats.org/officeDocument/2006/relationships/tags" Target="../tags/tag41.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44.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Layout" Target="../slideLayouts/slideLayout2.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tags" Target="../tags/tag57.xml"/><Relationship Id="rId7"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63.xml"/><Relationship Id="rId7"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9.xml"/><Relationship Id="rId7"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5.xml"/><Relationship Id="rId7"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1.xml"/><Relationship Id="rId7"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71.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s>
</file>

<file path=ppt/slides/_rels/slide72.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s>
</file>

<file path=ppt/slides/_rels/slide73.xml.rels><?xml version="1.0" encoding="UTF-8" standalone="yes"?>
<Relationships xmlns="http://schemas.openxmlformats.org/package/2006/relationships"><Relationship Id="rId3" Type="http://schemas.openxmlformats.org/officeDocument/2006/relationships/tags" Target="../tags/tag101.xml"/><Relationship Id="rId7"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s>
</file>

<file path=ppt/slides/_rels/slide74.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75.xml.rels><?xml version="1.0" encoding="UTF-8" standalone="yes"?>
<Relationships xmlns="http://schemas.openxmlformats.org/package/2006/relationships"><Relationship Id="rId3" Type="http://schemas.openxmlformats.org/officeDocument/2006/relationships/tags" Target="../tags/tag113.xml"/><Relationship Id="rId7"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s>
</file>

<file path=ppt/slides/_rels/slide76.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s>
</file>

<file path=ppt/slides/_rels/slide77.xml.rels><?xml version="1.0" encoding="UTF-8" standalone="yes"?>
<Relationships xmlns="http://schemas.openxmlformats.org/package/2006/relationships"><Relationship Id="rId3" Type="http://schemas.openxmlformats.org/officeDocument/2006/relationships/tags" Target="../tags/tag125.xml"/><Relationship Id="rId7"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s>
</file>

<file path=ppt/slides/_rels/slide78.xml.rels><?xml version="1.0" encoding="UTF-8" standalone="yes"?>
<Relationships xmlns="http://schemas.openxmlformats.org/package/2006/relationships"><Relationship Id="rId3" Type="http://schemas.openxmlformats.org/officeDocument/2006/relationships/tags" Target="../tags/tag131.xml"/><Relationship Id="rId7"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s>
</file>

<file path=ppt/slides/_rels/slide79.xml.rels><?xml version="1.0" encoding="UTF-8" standalone="yes"?>
<Relationships xmlns="http://schemas.openxmlformats.org/package/2006/relationships"><Relationship Id="rId3" Type="http://schemas.openxmlformats.org/officeDocument/2006/relationships/tags" Target="../tags/tag137.xml"/><Relationship Id="rId7"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s>
</file>

<file path=ppt/slides/_rels/slide80.xml.rels><?xml version="1.0" encoding="UTF-8" standalone="yes"?>
<Relationships xmlns="http://schemas.openxmlformats.org/package/2006/relationships"><Relationship Id="rId3" Type="http://schemas.openxmlformats.org/officeDocument/2006/relationships/tags" Target="../tags/tag143.xml"/><Relationship Id="rId7"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s>
</file>

<file path=ppt/slides/_rels/slide81.xml.rels><?xml version="1.0" encoding="UTF-8" standalone="yes"?>
<Relationships xmlns="http://schemas.openxmlformats.org/package/2006/relationships"><Relationship Id="rId8" Type="http://schemas.openxmlformats.org/officeDocument/2006/relationships/tags" Target="../tags/tag154.xml"/><Relationship Id="rId3" Type="http://schemas.openxmlformats.org/officeDocument/2006/relationships/tags" Target="../tags/tag149.xml"/><Relationship Id="rId7" Type="http://schemas.openxmlformats.org/officeDocument/2006/relationships/tags" Target="../tags/tag15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tags" Target="../tags/tag162.xml"/><Relationship Id="rId3" Type="http://schemas.openxmlformats.org/officeDocument/2006/relationships/tags" Target="../tags/tag157.xml"/><Relationship Id="rId7" Type="http://schemas.openxmlformats.org/officeDocument/2006/relationships/tags" Target="../tags/tag161.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2.xml"/><Relationship Id="rId5" Type="http://schemas.openxmlformats.org/officeDocument/2006/relationships/tags" Target="../tags/tag15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s>
</file>

<file path=ppt/slides/_rels/slide83.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slideLayout" Target="../slideLayouts/slideLayout2.xml"/><Relationship Id="rId3" Type="http://schemas.openxmlformats.org/officeDocument/2006/relationships/tags" Target="../tags/tag167.xml"/><Relationship Id="rId7" Type="http://schemas.openxmlformats.org/officeDocument/2006/relationships/tags" Target="../tags/tag171.xml"/><Relationship Id="rId12" Type="http://schemas.openxmlformats.org/officeDocument/2006/relationships/tags" Target="../tags/tag17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tags" Target="../tags/tag175.xml"/><Relationship Id="rId5" Type="http://schemas.openxmlformats.org/officeDocument/2006/relationships/tags" Target="../tags/tag169.xml"/><Relationship Id="rId10" Type="http://schemas.openxmlformats.org/officeDocument/2006/relationships/tags" Target="../tags/tag174.xml"/><Relationship Id="rId4" Type="http://schemas.openxmlformats.org/officeDocument/2006/relationships/tags" Target="../tags/tag168.xml"/><Relationship Id="rId9" Type="http://schemas.openxmlformats.org/officeDocument/2006/relationships/tags" Target="../tags/tag173.xml"/></Relationships>
</file>

<file path=ppt/slides/_rels/slide84.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tags" Target="../tags/tag189.xml"/><Relationship Id="rId3" Type="http://schemas.openxmlformats.org/officeDocument/2006/relationships/tags" Target="../tags/tag179.xml"/><Relationship Id="rId7" Type="http://schemas.openxmlformats.org/officeDocument/2006/relationships/tags" Target="../tags/tag183.xml"/><Relationship Id="rId12" Type="http://schemas.openxmlformats.org/officeDocument/2006/relationships/tags" Target="../tags/tag188.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tags" Target="../tags/tag187.xml"/><Relationship Id="rId5" Type="http://schemas.openxmlformats.org/officeDocument/2006/relationships/tags" Target="../tags/tag181.xml"/><Relationship Id="rId15" Type="http://schemas.openxmlformats.org/officeDocument/2006/relationships/slideLayout" Target="../slideLayouts/slideLayout2.xml"/><Relationship Id="rId10" Type="http://schemas.openxmlformats.org/officeDocument/2006/relationships/tags" Target="../tags/tag186.xml"/><Relationship Id="rId4" Type="http://schemas.openxmlformats.org/officeDocument/2006/relationships/tags" Target="../tags/tag180.xml"/><Relationship Id="rId9" Type="http://schemas.openxmlformats.org/officeDocument/2006/relationships/tags" Target="../tags/tag185.xml"/><Relationship Id="rId14" Type="http://schemas.openxmlformats.org/officeDocument/2006/relationships/tags" Target="../tags/tag190.xml"/></Relationships>
</file>

<file path=ppt/slides/_rels/slide85.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tags" Target="../tags/tag203.xml"/><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slideLayout" Target="../slideLayouts/slideLayout2.xml"/><Relationship Id="rId2" Type="http://schemas.openxmlformats.org/officeDocument/2006/relationships/tags" Target="../tags/tag192.xml"/><Relationship Id="rId16" Type="http://schemas.openxmlformats.org/officeDocument/2006/relationships/tags" Target="../tags/tag206.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5" Type="http://schemas.openxmlformats.org/officeDocument/2006/relationships/tags" Target="../tags/tag195.xml"/><Relationship Id="rId15" Type="http://schemas.openxmlformats.org/officeDocument/2006/relationships/tags" Target="../tags/tag205.xml"/><Relationship Id="rId10" Type="http://schemas.openxmlformats.org/officeDocument/2006/relationships/tags" Target="../tags/tag200.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s>
</file>

<file path=ppt/slides/_rels/slide86.xml.rels><?xml version="1.0" encoding="UTF-8" standalone="yes"?>
<Relationships xmlns="http://schemas.openxmlformats.org/package/2006/relationships"><Relationship Id="rId8" Type="http://schemas.openxmlformats.org/officeDocument/2006/relationships/tags" Target="../tags/tag214.xml"/><Relationship Id="rId13" Type="http://schemas.openxmlformats.org/officeDocument/2006/relationships/tags" Target="../tags/tag219.xml"/><Relationship Id="rId18" Type="http://schemas.openxmlformats.org/officeDocument/2006/relationships/tags" Target="../tags/tag224.xml"/><Relationship Id="rId3" Type="http://schemas.openxmlformats.org/officeDocument/2006/relationships/tags" Target="../tags/tag209.xml"/><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tags" Target="../tags/tag223.xml"/><Relationship Id="rId2" Type="http://schemas.openxmlformats.org/officeDocument/2006/relationships/tags" Target="../tags/tag208.xml"/><Relationship Id="rId16" Type="http://schemas.openxmlformats.org/officeDocument/2006/relationships/tags" Target="../tags/tag222.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5" Type="http://schemas.openxmlformats.org/officeDocument/2006/relationships/tags" Target="../tags/tag211.xml"/><Relationship Id="rId15" Type="http://schemas.openxmlformats.org/officeDocument/2006/relationships/tags" Target="../tags/tag221.xml"/><Relationship Id="rId10" Type="http://schemas.openxmlformats.org/officeDocument/2006/relationships/tags" Target="../tags/tag216.xml"/><Relationship Id="rId19" Type="http://schemas.openxmlformats.org/officeDocument/2006/relationships/slideLayout" Target="../slideLayouts/slideLayout2.xml"/><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tags" Target="../tags/tag220.xml"/></Relationships>
</file>

<file path=ppt/slides/_rels/slide87.xml.rels><?xml version="1.0" encoding="UTF-8" standalone="yes"?>
<Relationships xmlns="http://schemas.openxmlformats.org/package/2006/relationships"><Relationship Id="rId8" Type="http://schemas.openxmlformats.org/officeDocument/2006/relationships/tags" Target="../tags/tag232.xml"/><Relationship Id="rId13" Type="http://schemas.openxmlformats.org/officeDocument/2006/relationships/tags" Target="../tags/tag237.xml"/><Relationship Id="rId18" Type="http://schemas.openxmlformats.org/officeDocument/2006/relationships/tags" Target="../tags/tag242.xml"/><Relationship Id="rId3" Type="http://schemas.openxmlformats.org/officeDocument/2006/relationships/tags" Target="../tags/tag227.xml"/><Relationship Id="rId7" Type="http://schemas.openxmlformats.org/officeDocument/2006/relationships/tags" Target="../tags/tag231.xml"/><Relationship Id="rId12" Type="http://schemas.openxmlformats.org/officeDocument/2006/relationships/tags" Target="../tags/tag236.xml"/><Relationship Id="rId17" Type="http://schemas.openxmlformats.org/officeDocument/2006/relationships/tags" Target="../tags/tag241.xml"/><Relationship Id="rId2" Type="http://schemas.openxmlformats.org/officeDocument/2006/relationships/tags" Target="../tags/tag226.xml"/><Relationship Id="rId16" Type="http://schemas.openxmlformats.org/officeDocument/2006/relationships/tags" Target="../tags/tag240.xml"/><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tags" Target="../tags/tag235.xml"/><Relationship Id="rId5" Type="http://schemas.openxmlformats.org/officeDocument/2006/relationships/tags" Target="../tags/tag229.xml"/><Relationship Id="rId15" Type="http://schemas.openxmlformats.org/officeDocument/2006/relationships/tags" Target="../tags/tag239.xml"/><Relationship Id="rId10" Type="http://schemas.openxmlformats.org/officeDocument/2006/relationships/tags" Target="../tags/tag234.xml"/><Relationship Id="rId19" Type="http://schemas.openxmlformats.org/officeDocument/2006/relationships/slideLayout" Target="../slideLayouts/slideLayout2.xml"/><Relationship Id="rId4" Type="http://schemas.openxmlformats.org/officeDocument/2006/relationships/tags" Target="../tags/tag228.xml"/><Relationship Id="rId9" Type="http://schemas.openxmlformats.org/officeDocument/2006/relationships/tags" Target="../tags/tag233.xml"/><Relationship Id="rId14" Type="http://schemas.openxmlformats.org/officeDocument/2006/relationships/tags" Target="../tags/tag238.xml"/></Relationships>
</file>

<file path=ppt/slides/_rels/slide88.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tags" Target="../tags/tag255.xml"/><Relationship Id="rId18" Type="http://schemas.openxmlformats.org/officeDocument/2006/relationships/tags" Target="../tags/tag260.xml"/><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tags" Target="../tags/tag254.xml"/><Relationship Id="rId17" Type="http://schemas.openxmlformats.org/officeDocument/2006/relationships/tags" Target="../tags/tag259.xml"/><Relationship Id="rId2" Type="http://schemas.openxmlformats.org/officeDocument/2006/relationships/tags" Target="../tags/tag244.xml"/><Relationship Id="rId16" Type="http://schemas.openxmlformats.org/officeDocument/2006/relationships/tags" Target="../tags/tag258.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tags" Target="../tags/tag253.xml"/><Relationship Id="rId5" Type="http://schemas.openxmlformats.org/officeDocument/2006/relationships/tags" Target="../tags/tag247.xml"/><Relationship Id="rId15" Type="http://schemas.openxmlformats.org/officeDocument/2006/relationships/tags" Target="../tags/tag257.xml"/><Relationship Id="rId10" Type="http://schemas.openxmlformats.org/officeDocument/2006/relationships/tags" Target="../tags/tag252.xml"/><Relationship Id="rId19" Type="http://schemas.openxmlformats.org/officeDocument/2006/relationships/slideLayout" Target="../slideLayouts/slideLayout2.xml"/><Relationship Id="rId4" Type="http://schemas.openxmlformats.org/officeDocument/2006/relationships/tags" Target="../tags/tag246.xml"/><Relationship Id="rId9" Type="http://schemas.openxmlformats.org/officeDocument/2006/relationships/tags" Target="../tags/tag251.xml"/><Relationship Id="rId14" Type="http://schemas.openxmlformats.org/officeDocument/2006/relationships/tags" Target="../tags/tag256.xml"/></Relationships>
</file>

<file path=ppt/slides/_rels/slide89.xml.rels><?xml version="1.0" encoding="UTF-8" standalone="yes"?>
<Relationships xmlns="http://schemas.openxmlformats.org/package/2006/relationships"><Relationship Id="rId8" Type="http://schemas.openxmlformats.org/officeDocument/2006/relationships/tags" Target="../tags/tag268.xml"/><Relationship Id="rId13" Type="http://schemas.openxmlformats.org/officeDocument/2006/relationships/tags" Target="../tags/tag273.xml"/><Relationship Id="rId18" Type="http://schemas.openxmlformats.org/officeDocument/2006/relationships/tags" Target="../tags/tag278.xml"/><Relationship Id="rId3" Type="http://schemas.openxmlformats.org/officeDocument/2006/relationships/tags" Target="../tags/tag263.xml"/><Relationship Id="rId7" Type="http://schemas.openxmlformats.org/officeDocument/2006/relationships/tags" Target="../tags/tag267.xml"/><Relationship Id="rId12" Type="http://schemas.openxmlformats.org/officeDocument/2006/relationships/tags" Target="../tags/tag272.xml"/><Relationship Id="rId17" Type="http://schemas.openxmlformats.org/officeDocument/2006/relationships/tags" Target="../tags/tag277.xml"/><Relationship Id="rId2" Type="http://schemas.openxmlformats.org/officeDocument/2006/relationships/tags" Target="../tags/tag262.xml"/><Relationship Id="rId16" Type="http://schemas.openxmlformats.org/officeDocument/2006/relationships/tags" Target="../tags/tag276.xml"/><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tags" Target="../tags/tag271.xml"/><Relationship Id="rId5" Type="http://schemas.openxmlformats.org/officeDocument/2006/relationships/tags" Target="../tags/tag265.xml"/><Relationship Id="rId15" Type="http://schemas.openxmlformats.org/officeDocument/2006/relationships/tags" Target="../tags/tag275.xml"/><Relationship Id="rId10" Type="http://schemas.openxmlformats.org/officeDocument/2006/relationships/tags" Target="../tags/tag270.xml"/><Relationship Id="rId19" Type="http://schemas.openxmlformats.org/officeDocument/2006/relationships/slideLayout" Target="../slideLayouts/slideLayout2.xml"/><Relationship Id="rId4" Type="http://schemas.openxmlformats.org/officeDocument/2006/relationships/tags" Target="../tags/tag264.xml"/><Relationship Id="rId9" Type="http://schemas.openxmlformats.org/officeDocument/2006/relationships/tags" Target="../tags/tag269.xml"/><Relationship Id="rId14" Type="http://schemas.openxmlformats.org/officeDocument/2006/relationships/tags" Target="../tags/tag27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https://stackoverflow.com/questions/33666617/what-is-the-best-way-to-set-a-register-to-zero-in-x86-assembly-xor-mov-or-and/33668295#33668295"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13</a:t>
            </a:r>
            <a:br>
              <a:rPr lang="en-US" dirty="0"/>
            </a:br>
            <a:r>
              <a:rPr lang="en-US" sz="3400" dirty="0"/>
              <a:t>Assembly: Function Calls and the Runtime Stack</a:t>
            </a:r>
          </a:p>
        </p:txBody>
      </p:sp>
      <p:sp>
        <p:nvSpPr>
          <p:cNvPr id="4" name="Subtitle 3">
            <a:extLst>
              <a:ext uri="{FF2B5EF4-FFF2-40B4-BE49-F238E27FC236}">
                <a16:creationId xmlns:a16="http://schemas.microsoft.com/office/drawing/2014/main" id="{3FF9DFCE-8C9B-B740-8D01-16FCDC7E33EC}"/>
              </a:ext>
            </a:extLst>
          </p:cNvPr>
          <p:cNvSpPr>
            <a:spLocks noGrp="1"/>
          </p:cNvSpPr>
          <p:nvPr>
            <p:ph type="subTitle" idx="1"/>
          </p:nvPr>
        </p:nvSpPr>
        <p:spPr/>
        <p:txBody>
          <a:bodyPr/>
          <a:lstStyle/>
          <a:p>
            <a:r>
              <a:rPr lang="en-US" dirty="0"/>
              <a:t>Reading: B&amp;O 3.7</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u="sng" dirty="0"/>
              <a:t>CS107 Topic 5</a:t>
            </a:r>
            <a:r>
              <a:rPr lang="en-US" dirty="0"/>
              <a:t>: How does a computer interpret and execute C programs? </a:t>
            </a:r>
            <a:r>
              <a:rPr lang="en-US" b="0" dirty="0"/>
              <a:t> </a:t>
            </a:r>
            <a:r>
              <a:rPr lang="en-US" dirty="0"/>
              <a:t> </a:t>
            </a:r>
          </a:p>
        </p:txBody>
      </p:sp>
    </p:spTree>
    <p:extLst>
      <p:ext uri="{BB962C8B-B14F-4D97-AF65-F5344CB8AC3E}">
        <p14:creationId xmlns:p14="http://schemas.microsoft.com/office/powerpoint/2010/main" val="3591506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5</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does a computer interpret and execute C </a:t>
            </a:r>
            <a:r>
              <a:rPr lang="en-US" b="1" u="sng"/>
              <a:t>programs?</a:t>
            </a:r>
            <a:endParaRPr lang="en-US" b="1" u="sng" dirty="0"/>
          </a:p>
          <a:p>
            <a:pPr marL="0" indent="0">
              <a:buNone/>
            </a:pPr>
            <a:endParaRPr lang="en-US" dirty="0"/>
          </a:p>
          <a:p>
            <a:pPr marL="0" indent="0">
              <a:buNone/>
            </a:pPr>
            <a:r>
              <a:rPr lang="en-US" dirty="0"/>
              <a:t>Why is answering this question important?</a:t>
            </a:r>
          </a:p>
          <a:p>
            <a:r>
              <a:rPr lang="en-US" dirty="0"/>
              <a:t>Learning how our code is really translated and executed helps us write better code</a:t>
            </a:r>
          </a:p>
          <a:p>
            <a:r>
              <a:rPr lang="en-US" dirty="0"/>
              <a:t>We can learn how to reverse engineer and exploit programs at the assembly level </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757130"/>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assign5: </a:t>
            </a:r>
            <a:r>
              <a:rPr lang="en-US" sz="2400" dirty="0"/>
              <a:t>find and exploit vulnerabilities in an ATM program, reverse engineer a program without seeing its code, and de-anonymize users given a data leak.</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1EA4-262F-8C4F-A512-0078F8924C2B}"/>
              </a:ext>
            </a:extLst>
          </p:cNvPr>
          <p:cNvSpPr>
            <a:spLocks noGrp="1"/>
          </p:cNvSpPr>
          <p:nvPr>
            <p:ph type="title"/>
          </p:nvPr>
        </p:nvSpPr>
        <p:spPr/>
        <p:txBody>
          <a:bodyPr/>
          <a:lstStyle/>
          <a:p>
            <a:r>
              <a:rPr lang="en-US" dirty="0"/>
              <a:t>Learning Assembly</a:t>
            </a:r>
          </a:p>
        </p:txBody>
      </p:sp>
      <p:graphicFrame>
        <p:nvGraphicFramePr>
          <p:cNvPr id="5" name="Diagram 4">
            <a:extLst>
              <a:ext uri="{FF2B5EF4-FFF2-40B4-BE49-F238E27FC236}">
                <a16:creationId xmlns:a16="http://schemas.microsoft.com/office/drawing/2014/main" id="{A6D7657A-C225-D245-9B8A-216876411316}"/>
              </a:ext>
            </a:extLst>
          </p:cNvPr>
          <p:cNvGraphicFramePr/>
          <p:nvPr>
            <p:extLst>
              <p:ext uri="{D42A27DB-BD31-4B8C-83A1-F6EECF244321}">
                <p14:modId xmlns:p14="http://schemas.microsoft.com/office/powerpoint/2010/main" val="2960928546"/>
              </p:ext>
            </p:extLst>
          </p:nvPr>
        </p:nvGraphicFramePr>
        <p:xfrm>
          <a:off x="419100" y="1066800"/>
          <a:ext cx="11353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3E3C906-38C1-AF42-900E-0556BBA718F8}"/>
              </a:ext>
            </a:extLst>
          </p:cNvPr>
          <p:cNvSpPr txBox="1"/>
          <p:nvPr/>
        </p:nvSpPr>
        <p:spPr>
          <a:xfrm>
            <a:off x="419100" y="4267193"/>
            <a:ext cx="1714500" cy="461665"/>
          </a:xfrm>
          <a:prstGeom prst="rect">
            <a:avLst/>
          </a:prstGeom>
          <a:noFill/>
        </p:spPr>
        <p:txBody>
          <a:bodyPr wrap="square" rtlCol="0">
            <a:spAutoFit/>
          </a:bodyPr>
          <a:lstStyle/>
          <a:p>
            <a:pPr algn="ctr"/>
            <a:r>
              <a:rPr lang="en-US" sz="2400" b="1" dirty="0"/>
              <a:t>Lecture 10</a:t>
            </a:r>
          </a:p>
        </p:txBody>
      </p:sp>
      <p:sp>
        <p:nvSpPr>
          <p:cNvPr id="10" name="TextBox 9">
            <a:extLst>
              <a:ext uri="{FF2B5EF4-FFF2-40B4-BE49-F238E27FC236}">
                <a16:creationId xmlns:a16="http://schemas.microsoft.com/office/drawing/2014/main" id="{A3877214-1191-E845-BD11-B03F13C5796A}"/>
              </a:ext>
            </a:extLst>
          </p:cNvPr>
          <p:cNvSpPr txBox="1"/>
          <p:nvPr/>
        </p:nvSpPr>
        <p:spPr>
          <a:xfrm>
            <a:off x="1932841" y="6090037"/>
            <a:ext cx="8326317" cy="646331"/>
          </a:xfrm>
          <a:prstGeom prst="rect">
            <a:avLst/>
          </a:prstGeom>
          <a:noFill/>
          <a:ln>
            <a:solidFill>
              <a:schemeClr val="tx1"/>
            </a:solidFill>
          </a:ln>
        </p:spPr>
        <p:txBody>
          <a:bodyPr wrap="none" rtlCol="0">
            <a:spAutoFit/>
          </a:bodyPr>
          <a:lstStyle/>
          <a:p>
            <a:pPr algn="ctr"/>
            <a:r>
              <a:rPr lang="en-US" b="1" dirty="0"/>
              <a:t>Reference Sheet</a:t>
            </a:r>
            <a:r>
              <a:rPr lang="en-US" dirty="0"/>
              <a:t>: </a:t>
            </a:r>
            <a:r>
              <a:rPr lang="en-US" dirty="0">
                <a:latin typeface="Consolas" panose="020B0609020204030204" pitchFamily="49" charset="0"/>
                <a:cs typeface="Consolas" panose="020B0609020204030204" pitchFamily="49" charset="0"/>
              </a:rPr>
              <a:t>cs107.stanford.edu/resources/x86-64-reference.pdf</a:t>
            </a:r>
          </a:p>
          <a:p>
            <a:pPr algn="ctr"/>
            <a:r>
              <a:rPr lang="en-US" dirty="0">
                <a:latin typeface="Arial" panose="020B0604020202020204" pitchFamily="34" charset="0"/>
                <a:cs typeface="Arial" panose="020B0604020202020204" pitchFamily="34" charset="0"/>
              </a:rPr>
              <a:t>See more guides on Resources page of course website!</a:t>
            </a:r>
          </a:p>
        </p:txBody>
      </p:sp>
      <p:sp>
        <p:nvSpPr>
          <p:cNvPr id="11" name="TextBox 10">
            <a:extLst>
              <a:ext uri="{FF2B5EF4-FFF2-40B4-BE49-F238E27FC236}">
                <a16:creationId xmlns:a16="http://schemas.microsoft.com/office/drawing/2014/main" id="{600611F1-2F59-8329-0C3F-352ADC152127}"/>
              </a:ext>
            </a:extLst>
          </p:cNvPr>
          <p:cNvSpPr txBox="1"/>
          <p:nvPr/>
        </p:nvSpPr>
        <p:spPr>
          <a:xfrm>
            <a:off x="2819400" y="4267192"/>
            <a:ext cx="1714500" cy="461665"/>
          </a:xfrm>
          <a:prstGeom prst="rect">
            <a:avLst/>
          </a:prstGeom>
          <a:noFill/>
        </p:spPr>
        <p:txBody>
          <a:bodyPr wrap="square" rtlCol="0">
            <a:spAutoFit/>
          </a:bodyPr>
          <a:lstStyle/>
          <a:p>
            <a:pPr algn="ctr"/>
            <a:r>
              <a:rPr lang="en-US" sz="2400" b="1" dirty="0"/>
              <a:t>Lecture 11</a:t>
            </a:r>
          </a:p>
        </p:txBody>
      </p:sp>
      <p:sp>
        <p:nvSpPr>
          <p:cNvPr id="12" name="TextBox 11">
            <a:extLst>
              <a:ext uri="{FF2B5EF4-FFF2-40B4-BE49-F238E27FC236}">
                <a16:creationId xmlns:a16="http://schemas.microsoft.com/office/drawing/2014/main" id="{BA58222C-2F2B-49B5-8B3D-FE08004EC211}"/>
              </a:ext>
            </a:extLst>
          </p:cNvPr>
          <p:cNvSpPr txBox="1"/>
          <p:nvPr/>
        </p:nvSpPr>
        <p:spPr>
          <a:xfrm>
            <a:off x="5247340" y="4265751"/>
            <a:ext cx="1714500" cy="461665"/>
          </a:xfrm>
          <a:prstGeom prst="rect">
            <a:avLst/>
          </a:prstGeom>
          <a:noFill/>
        </p:spPr>
        <p:txBody>
          <a:bodyPr wrap="square" rtlCol="0">
            <a:spAutoFit/>
          </a:bodyPr>
          <a:lstStyle/>
          <a:p>
            <a:pPr algn="ctr"/>
            <a:r>
              <a:rPr lang="en-US" sz="2400" b="1" dirty="0"/>
              <a:t>Lecture 12</a:t>
            </a:r>
          </a:p>
        </p:txBody>
      </p:sp>
      <p:sp>
        <p:nvSpPr>
          <p:cNvPr id="13" name="TextBox 12">
            <a:extLst>
              <a:ext uri="{FF2B5EF4-FFF2-40B4-BE49-F238E27FC236}">
                <a16:creationId xmlns:a16="http://schemas.microsoft.com/office/drawing/2014/main" id="{E1778782-9D59-7684-F6FA-016ADCD0C86F}"/>
              </a:ext>
            </a:extLst>
          </p:cNvPr>
          <p:cNvSpPr txBox="1"/>
          <p:nvPr/>
        </p:nvSpPr>
        <p:spPr>
          <a:xfrm>
            <a:off x="7631950" y="4265751"/>
            <a:ext cx="1714500" cy="830997"/>
          </a:xfrm>
          <a:prstGeom prst="rect">
            <a:avLst/>
          </a:prstGeom>
          <a:noFill/>
        </p:spPr>
        <p:txBody>
          <a:bodyPr wrap="square" rtlCol="0">
            <a:spAutoFit/>
          </a:bodyPr>
          <a:lstStyle/>
          <a:p>
            <a:pPr algn="ctr"/>
            <a:r>
              <a:rPr lang="en-US" sz="2400" b="1" dirty="0"/>
              <a:t>This Lecture</a:t>
            </a:r>
          </a:p>
        </p:txBody>
      </p:sp>
      <p:sp>
        <p:nvSpPr>
          <p:cNvPr id="14" name="TextBox 13">
            <a:extLst>
              <a:ext uri="{FF2B5EF4-FFF2-40B4-BE49-F238E27FC236}">
                <a16:creationId xmlns:a16="http://schemas.microsoft.com/office/drawing/2014/main" id="{1E8E53B0-BA89-4A50-162D-B9C52BCE6662}"/>
              </a:ext>
            </a:extLst>
          </p:cNvPr>
          <p:cNvSpPr txBox="1"/>
          <p:nvPr/>
        </p:nvSpPr>
        <p:spPr>
          <a:xfrm>
            <a:off x="10020300" y="4265750"/>
            <a:ext cx="1714500" cy="830997"/>
          </a:xfrm>
          <a:prstGeom prst="rect">
            <a:avLst/>
          </a:prstGeom>
          <a:noFill/>
        </p:spPr>
        <p:txBody>
          <a:bodyPr wrap="square" rtlCol="0">
            <a:spAutoFit/>
          </a:bodyPr>
          <a:lstStyle/>
          <a:p>
            <a:pPr algn="ctr"/>
            <a:r>
              <a:rPr lang="en-US" sz="2400" b="1" dirty="0"/>
              <a:t>Next Lecture</a:t>
            </a:r>
          </a:p>
        </p:txBody>
      </p:sp>
    </p:spTree>
    <p:extLst>
      <p:ext uri="{BB962C8B-B14F-4D97-AF65-F5344CB8AC3E}">
        <p14:creationId xmlns:p14="http://schemas.microsoft.com/office/powerpoint/2010/main" val="1360441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dirty="0"/>
              <a:t>Learn how assembly calls functions and manages stack frames.</a:t>
            </a:r>
          </a:p>
          <a:p>
            <a:r>
              <a:rPr lang="en-US" dirty="0"/>
              <a:t>Learn the rules of register use when calling functions.</a:t>
            </a:r>
          </a:p>
        </p:txBody>
      </p:sp>
    </p:spTree>
    <p:extLst>
      <p:ext uri="{BB962C8B-B14F-4D97-AF65-F5344CB8AC3E}">
        <p14:creationId xmlns:p14="http://schemas.microsoft.com/office/powerpoint/2010/main" val="459992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If Statements and Loops	</a:t>
            </a:r>
          </a:p>
          <a:p>
            <a:pPr>
              <a:tabLst>
                <a:tab pos="11530584" algn="r"/>
              </a:tabLst>
            </a:pPr>
            <a:r>
              <a:rPr lang="en-US" dirty="0"/>
              <a:t>Calling Functions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dirty="0"/>
              <a:t>Register Restrictions	</a:t>
            </a:r>
          </a:p>
          <a:p>
            <a:pPr>
              <a:tabLst>
                <a:tab pos="11530584" algn="r"/>
              </a:tabLst>
            </a:pPr>
            <a:r>
              <a:rPr lang="en-US" dirty="0"/>
              <a:t>Pulling it all together: recursion example	</a:t>
            </a:r>
          </a:p>
          <a:p>
            <a:pPr lvl="1"/>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3179239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b="1" dirty="0">
                <a:solidFill>
                  <a:srgbClr val="C00000"/>
                </a:solidFill>
              </a:rPr>
              <a:t>Revisiting If Statements and Loops	</a:t>
            </a:r>
          </a:p>
          <a:p>
            <a:pPr>
              <a:tabLst>
                <a:tab pos="11530584" algn="r"/>
              </a:tabLst>
            </a:pPr>
            <a:r>
              <a:rPr lang="en-US" dirty="0"/>
              <a:t>Calling Functions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dirty="0"/>
              <a:t>Register Restrictions	</a:t>
            </a:r>
          </a:p>
          <a:p>
            <a:pPr>
              <a:tabLst>
                <a:tab pos="11530584" algn="r"/>
              </a:tabLst>
            </a:pPr>
            <a:r>
              <a:rPr lang="en-US" dirty="0"/>
              <a:t>Pulling it all together: recursion example	</a:t>
            </a:r>
          </a:p>
          <a:p>
            <a:pPr lvl="1"/>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1196311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73C5E-6381-D966-1345-D917E639CCFF}"/>
              </a:ext>
            </a:extLst>
          </p:cNvPr>
          <p:cNvSpPr>
            <a:spLocks noGrp="1"/>
          </p:cNvSpPr>
          <p:nvPr>
            <p:ph type="title"/>
          </p:nvPr>
        </p:nvSpPr>
        <p:spPr/>
        <p:txBody>
          <a:bodyPr/>
          <a:lstStyle/>
          <a:p>
            <a:r>
              <a:rPr lang="en-US" dirty="0"/>
              <a:t>Conditional Logic and %rip</a:t>
            </a:r>
          </a:p>
        </p:txBody>
      </p:sp>
      <p:sp>
        <p:nvSpPr>
          <p:cNvPr id="3" name="Content Placeholder 2">
            <a:extLst>
              <a:ext uri="{FF2B5EF4-FFF2-40B4-BE49-F238E27FC236}">
                <a16:creationId xmlns:a16="http://schemas.microsoft.com/office/drawing/2014/main" id="{977E342B-4B35-2956-C5AC-AC07DD13A6FA}"/>
              </a:ext>
            </a:extLst>
          </p:cNvPr>
          <p:cNvSpPr>
            <a:spLocks noGrp="1"/>
          </p:cNvSpPr>
          <p:nvPr>
            <p:ph idx="1"/>
          </p:nvPr>
        </p:nvSpPr>
        <p:spPr/>
        <p:txBody>
          <a:bodyPr/>
          <a:lstStyle/>
          <a:p>
            <a:r>
              <a:rPr lang="en-US" dirty="0"/>
              <a:t>%rip is a special register that stores the address of the next instruction to execute</a:t>
            </a:r>
          </a:p>
          <a:p>
            <a:r>
              <a:rPr lang="en-US" dirty="0"/>
              <a:t>The </a:t>
            </a:r>
            <a:r>
              <a:rPr lang="en-US" b="1" dirty="0" err="1"/>
              <a:t>jmp</a:t>
            </a:r>
            <a:r>
              <a:rPr lang="en-US" b="1" dirty="0"/>
              <a:t> </a:t>
            </a:r>
            <a:r>
              <a:rPr lang="en-US" dirty="0"/>
              <a:t>instruction unconditionally jumps to a different instruction by updating %rip</a:t>
            </a:r>
          </a:p>
          <a:p>
            <a:r>
              <a:rPr lang="en-US" dirty="0"/>
              <a:t>Conditional jump instructions (</a:t>
            </a:r>
            <a:r>
              <a:rPr lang="en-US" b="1" dirty="0" err="1"/>
              <a:t>jne</a:t>
            </a:r>
            <a:r>
              <a:rPr lang="en-US" dirty="0"/>
              <a:t>, </a:t>
            </a:r>
            <a:r>
              <a:rPr lang="en-US" b="1" dirty="0" err="1"/>
              <a:t>jle</a:t>
            </a:r>
            <a:r>
              <a:rPr lang="en-US" dirty="0"/>
              <a:t>, etc.) let us jump only when a certain condition is true.  These check the </a:t>
            </a:r>
            <a:r>
              <a:rPr lang="en-US" i="1" dirty="0"/>
              <a:t>condition codes</a:t>
            </a:r>
            <a:r>
              <a:rPr lang="en-US" dirty="0"/>
              <a:t> to determine when to jump.</a:t>
            </a:r>
          </a:p>
          <a:p>
            <a:r>
              <a:rPr lang="en-US" dirty="0"/>
              <a:t>Condition codes are special “global variables” in a special register that are updated by the result of the most recent arithmetic or logical operation.</a:t>
            </a:r>
          </a:p>
          <a:p>
            <a:r>
              <a:rPr lang="en-US" b="1" dirty="0" err="1"/>
              <a:t>cmp</a:t>
            </a:r>
            <a:r>
              <a:rPr lang="en-US" dirty="0"/>
              <a:t> and </a:t>
            </a:r>
            <a:r>
              <a:rPr lang="en-US" b="1" dirty="0"/>
              <a:t>test</a:t>
            </a:r>
            <a:r>
              <a:rPr lang="en-US" dirty="0"/>
              <a:t> are instructions that exist just to update the condition codes with the result of subtraction (</a:t>
            </a:r>
            <a:r>
              <a:rPr lang="en-US" b="1" dirty="0" err="1"/>
              <a:t>cmp</a:t>
            </a:r>
            <a:r>
              <a:rPr lang="en-US" dirty="0"/>
              <a:t>) or bitwise &amp; (</a:t>
            </a:r>
            <a:r>
              <a:rPr lang="en-US" b="1" dirty="0"/>
              <a:t>test</a:t>
            </a:r>
            <a:r>
              <a:rPr lang="en-US" dirty="0"/>
              <a:t>).</a:t>
            </a:r>
            <a:endParaRPr lang="en-US" b="1" dirty="0"/>
          </a:p>
        </p:txBody>
      </p:sp>
    </p:spTree>
    <p:extLst>
      <p:ext uri="{BB962C8B-B14F-4D97-AF65-F5344CB8AC3E}">
        <p14:creationId xmlns:p14="http://schemas.microsoft.com/office/powerpoint/2010/main" val="55470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CD8C-8ADD-7C46-9008-66C8EE723DFF}"/>
              </a:ext>
            </a:extLst>
          </p:cNvPr>
          <p:cNvSpPr>
            <a:spLocks noGrp="1"/>
          </p:cNvSpPr>
          <p:nvPr>
            <p:ph type="title"/>
          </p:nvPr>
        </p:nvSpPr>
        <p:spPr/>
        <p:txBody>
          <a:bodyPr/>
          <a:lstStyle/>
          <a:p>
            <a:r>
              <a:rPr lang="en-US" dirty="0"/>
              <a:t>Control</a:t>
            </a:r>
          </a:p>
        </p:txBody>
      </p:sp>
      <p:sp>
        <p:nvSpPr>
          <p:cNvPr id="3" name="Content Placeholder 2">
            <a:extLst>
              <a:ext uri="{FF2B5EF4-FFF2-40B4-BE49-F238E27FC236}">
                <a16:creationId xmlns:a16="http://schemas.microsoft.com/office/drawing/2014/main" id="{60FE9CF5-DEAE-C74F-A455-5A00F1F9CD9D}"/>
              </a:ext>
            </a:extLst>
          </p:cNvPr>
          <p:cNvSpPr>
            <a:spLocks noGrp="1"/>
          </p:cNvSpPr>
          <p:nvPr>
            <p:ph idx="1"/>
          </p:nvPr>
        </p:nvSpPr>
        <p:spPr>
          <a:xfrm>
            <a:off x="152400" y="2667000"/>
            <a:ext cx="5943600" cy="3810000"/>
          </a:xfrm>
        </p:spPr>
        <p:txBody>
          <a:bodyPr/>
          <a:lstStyle/>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&gt; 2</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2</a:t>
            </a:r>
          </a:p>
          <a:p>
            <a:pPr marL="0" indent="0">
              <a:spcBef>
                <a:spcPts val="0"/>
              </a:spcBef>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jg</a:t>
            </a:r>
            <a:r>
              <a:rPr lang="en-US" dirty="0">
                <a:latin typeface="Consolas" panose="020B0609020204030204" pitchFamily="49" charset="0"/>
                <a:cs typeface="Consolas" panose="020B0609020204030204" pitchFamily="49" charset="0"/>
              </a:rPr>
              <a:t> [target]</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3</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3</a:t>
            </a:r>
          </a:p>
          <a:p>
            <a:pPr marL="0" indent="0">
              <a:spcBef>
                <a:spcPts val="0"/>
              </a:spcBef>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$3,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jne</a:t>
            </a:r>
            <a:r>
              <a:rPr lang="en-US" dirty="0">
                <a:latin typeface="Consolas" panose="020B0609020204030204" pitchFamily="49" charset="0"/>
                <a:cs typeface="Consolas" panose="020B0609020204030204" pitchFamily="49" charset="0"/>
              </a:rPr>
              <a:t> [target]</a:t>
            </a:r>
          </a:p>
          <a:p>
            <a:pPr marL="0" indent="0">
              <a:buNone/>
            </a:pPr>
            <a:endParaRPr lang="en-US" dirty="0"/>
          </a:p>
        </p:txBody>
      </p:sp>
      <p:sp>
        <p:nvSpPr>
          <p:cNvPr id="4" name="Content Placeholder 2">
            <a:extLst>
              <a:ext uri="{FF2B5EF4-FFF2-40B4-BE49-F238E27FC236}">
                <a16:creationId xmlns:a16="http://schemas.microsoft.com/office/drawing/2014/main" id="{672FB42F-3152-FA4C-B9E4-9B4DBF7790A7}"/>
              </a:ext>
            </a:extLst>
          </p:cNvPr>
          <p:cNvSpPr txBox="1">
            <a:spLocks/>
          </p:cNvSpPr>
          <p:nvPr/>
        </p:nvSpPr>
        <p:spPr bwMode="auto">
          <a:xfrm>
            <a:off x="6096000" y="2666998"/>
            <a:ext cx="5943600" cy="3810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4</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4</a:t>
            </a:r>
          </a:p>
          <a:p>
            <a:pPr marL="0" indent="0">
              <a:spcBef>
                <a:spcPts val="0"/>
              </a:spcBef>
              <a:buNone/>
            </a:pP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$4,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je [target]</a:t>
            </a:r>
          </a:p>
          <a:p>
            <a:pPr marL="0" indent="0" fontAlgn="auto">
              <a:spcBef>
                <a:spcPts val="0"/>
              </a:spcBef>
              <a:spcAft>
                <a:spcPts val="0"/>
              </a:spcAft>
              <a:buFont typeface="Arial" panose="020B0604020202020204" pitchFamily="34" charset="0"/>
              <a:buNone/>
            </a:pPr>
            <a:endParaRPr lang="en-US" dirty="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dirty="0">
                <a:solidFill>
                  <a:srgbClr val="00B050"/>
                </a:solidFill>
                <a:latin typeface="Consolas" panose="020B0609020204030204" pitchFamily="49" charset="0"/>
                <a:cs typeface="Consolas" panose="020B0609020204030204" pitchFamily="49" charset="0"/>
              </a:rPr>
              <a:t>// Jump if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&lt;= 1</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calculates %</a:t>
            </a:r>
            <a:r>
              <a:rPr lang="en-US" dirty="0" err="1">
                <a:solidFill>
                  <a:srgbClr val="00B050"/>
                </a:solidFill>
                <a:latin typeface="Consolas" panose="020B0609020204030204" pitchFamily="49" charset="0"/>
                <a:cs typeface="Consolas" panose="020B0609020204030204" pitchFamily="49" charset="0"/>
              </a:rPr>
              <a:t>edi</a:t>
            </a:r>
            <a:r>
              <a:rPr lang="en-US" dirty="0">
                <a:solidFill>
                  <a:srgbClr val="00B050"/>
                </a:solidFill>
                <a:latin typeface="Consolas" panose="020B0609020204030204" pitchFamily="49" charset="0"/>
                <a:cs typeface="Consolas" panose="020B0609020204030204" pitchFamily="49" charset="0"/>
              </a:rPr>
              <a:t> – 1 </a:t>
            </a:r>
            <a:r>
              <a:rPr lang="en-US" dirty="0" err="1">
                <a:latin typeface="Consolas" panose="020B0609020204030204" pitchFamily="49" charset="0"/>
                <a:cs typeface="Consolas" panose="020B0609020204030204" pitchFamily="49" charset="0"/>
              </a:rPr>
              <a:t>cmp</a:t>
            </a:r>
            <a:r>
              <a:rPr lang="en-US" dirty="0">
                <a:latin typeface="Consolas" panose="020B0609020204030204" pitchFamily="49" charset="0"/>
                <a:cs typeface="Consolas" panose="020B0609020204030204" pitchFamily="49" charset="0"/>
              </a:rPr>
              <a:t> $1,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err="1">
                <a:latin typeface="Consolas" panose="020B0609020204030204" pitchFamily="49" charset="0"/>
                <a:cs typeface="Consolas" panose="020B0609020204030204" pitchFamily="49" charset="0"/>
              </a:rPr>
              <a:t>jle</a:t>
            </a:r>
            <a:r>
              <a:rPr lang="en-US" dirty="0">
                <a:latin typeface="Consolas" panose="020B0609020204030204" pitchFamily="49" charset="0"/>
                <a:cs typeface="Consolas" panose="020B0609020204030204" pitchFamily="49" charset="0"/>
              </a:rPr>
              <a:t> [target]</a:t>
            </a:r>
          </a:p>
          <a:p>
            <a:pPr marL="0" indent="0" fontAlgn="auto">
              <a:spcAft>
                <a:spcPts val="0"/>
              </a:spcAft>
              <a:buFont typeface="Arial" panose="020B0604020202020204" pitchFamily="34" charset="0"/>
              <a:buNone/>
            </a:pPr>
            <a:endParaRPr lang="en-US" dirty="0"/>
          </a:p>
        </p:txBody>
      </p:sp>
      <p:sp>
        <p:nvSpPr>
          <p:cNvPr id="5" name="Rectangle 4">
            <a:extLst>
              <a:ext uri="{FF2B5EF4-FFF2-40B4-BE49-F238E27FC236}">
                <a16:creationId xmlns:a16="http://schemas.microsoft.com/office/drawing/2014/main" id="{056EA676-22A2-3649-9FB0-9308C3C4D8C2}"/>
              </a:ext>
            </a:extLst>
          </p:cNvPr>
          <p:cNvSpPr/>
          <p:nvPr/>
        </p:nvSpPr>
        <p:spPr>
          <a:xfrm>
            <a:off x="152400" y="1295400"/>
            <a:ext cx="11887200" cy="954107"/>
          </a:xfrm>
          <a:prstGeom prst="rect">
            <a:avLst/>
          </a:prstGeom>
        </p:spPr>
        <p:txBody>
          <a:bodyPr wrap="square">
            <a:spAutoFit/>
          </a:bodyPr>
          <a:lstStyle/>
          <a:p>
            <a:pPr algn="l" fontAlgn="auto">
              <a:spcAft>
                <a:spcPts val="0"/>
              </a:spcAft>
            </a:pPr>
            <a:r>
              <a:rPr lang="en-US" sz="2800" dirty="0">
                <a:latin typeface="+mn-lt"/>
              </a:rPr>
              <a:t>Read </a:t>
            </a:r>
            <a:r>
              <a:rPr lang="en-US" sz="2800" b="1" dirty="0" err="1">
                <a:latin typeface="+mn-lt"/>
              </a:rPr>
              <a:t>cmp</a:t>
            </a:r>
            <a:r>
              <a:rPr lang="en-US" sz="2800" b="1" dirty="0">
                <a:latin typeface="+mn-lt"/>
              </a:rPr>
              <a:t> S1,S2 </a:t>
            </a:r>
            <a:r>
              <a:rPr lang="en-US" sz="2800" dirty="0">
                <a:latin typeface="+mn-lt"/>
              </a:rPr>
              <a:t>as </a:t>
            </a:r>
            <a:r>
              <a:rPr lang="en-US" sz="2800" i="1" dirty="0">
                <a:latin typeface="+mn-lt"/>
              </a:rPr>
              <a:t>“compare S2 to S1”.  </a:t>
            </a:r>
            <a:r>
              <a:rPr lang="en-US" sz="2800" dirty="0">
                <a:latin typeface="+mn-lt"/>
              </a:rPr>
              <a:t>It calculates S2 – S1 and updates the condition codes with the result.</a:t>
            </a:r>
          </a:p>
        </p:txBody>
      </p:sp>
    </p:spTree>
    <p:extLst>
      <p:ext uri="{BB962C8B-B14F-4D97-AF65-F5344CB8AC3E}">
        <p14:creationId xmlns:p14="http://schemas.microsoft.com/office/powerpoint/2010/main" val="2905829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BB91-0DFF-F74E-9298-E9C04BEE8629}"/>
              </a:ext>
            </a:extLst>
          </p:cNvPr>
          <p:cNvSpPr>
            <a:spLocks noGrp="1"/>
          </p:cNvSpPr>
          <p:nvPr>
            <p:ph type="title"/>
          </p:nvPr>
        </p:nvSpPr>
        <p:spPr/>
        <p:txBody>
          <a:bodyPr/>
          <a:lstStyle/>
          <a:p>
            <a:r>
              <a:rPr lang="en-US" dirty="0"/>
              <a:t>If/Else</a:t>
            </a:r>
          </a:p>
        </p:txBody>
      </p:sp>
      <p:sp>
        <p:nvSpPr>
          <p:cNvPr id="9" name="Content Placeholder 8">
            <a:extLst>
              <a:ext uri="{FF2B5EF4-FFF2-40B4-BE49-F238E27FC236}">
                <a16:creationId xmlns:a16="http://schemas.microsoft.com/office/drawing/2014/main" id="{E574B313-DAA8-2E4D-81CD-BD905F959204}"/>
              </a:ext>
            </a:extLst>
          </p:cNvPr>
          <p:cNvSpPr>
            <a:spLocks noGrp="1"/>
          </p:cNvSpPr>
          <p:nvPr>
            <p:ph sz="half" idx="1"/>
          </p:nvPr>
        </p:nvSpPr>
        <p:spPr>
          <a:xfrm>
            <a:off x="152400" y="1738312"/>
            <a:ext cx="5054994" cy="3920192"/>
          </a:xfrm>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long </a:t>
            </a:r>
            <a:r>
              <a:rPr lang="en-US" sz="2300" dirty="0" err="1">
                <a:latin typeface="Consolas" panose="020B0609020204030204" pitchFamily="49" charset="0"/>
                <a:cs typeface="Consolas" panose="020B0609020204030204" pitchFamily="49" charset="0"/>
              </a:rPr>
              <a:t>absdiff</a:t>
            </a:r>
            <a:r>
              <a:rPr lang="en-US" sz="2300" dirty="0">
                <a:latin typeface="Consolas" panose="020B0609020204030204" pitchFamily="49" charset="0"/>
                <a:cs typeface="Consolas" panose="020B0609020204030204" pitchFamily="49" charset="0"/>
              </a:rPr>
              <a:t>(long x, long y) {</a:t>
            </a:r>
          </a:p>
          <a:p>
            <a:pPr marL="0" indent="0">
              <a:spcBef>
                <a:spcPts val="0"/>
              </a:spcBef>
              <a:buNone/>
            </a:pPr>
            <a:r>
              <a:rPr lang="en-US" sz="2300" dirty="0">
                <a:latin typeface="Consolas" panose="020B0609020204030204" pitchFamily="49" charset="0"/>
                <a:cs typeface="Consolas" panose="020B0609020204030204" pitchFamily="49" charset="0"/>
              </a:rPr>
              <a:t>    long result;</a:t>
            </a:r>
          </a:p>
          <a:p>
            <a:pPr marL="0" indent="0">
              <a:spcBef>
                <a:spcPts val="0"/>
              </a:spcBef>
              <a:buNone/>
            </a:pPr>
            <a:r>
              <a:rPr lang="en-US" sz="2300" dirty="0">
                <a:latin typeface="Consolas" panose="020B0609020204030204" pitchFamily="49" charset="0"/>
                <a:cs typeface="Consolas" panose="020B0609020204030204" pitchFamily="49" charset="0"/>
              </a:rPr>
              <a:t>    if (________)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b="1" dirty="0">
                <a:latin typeface="Consolas" panose="020B0609020204030204" pitchFamily="49" charset="0"/>
                <a:cs typeface="Consolas" panose="020B0609020204030204" pitchFamily="49" charset="0"/>
              </a:rPr>
              <a:t>        _________________ ;</a:t>
            </a:r>
          </a:p>
          <a:p>
            <a:pPr marL="0" indent="0">
              <a:spcBef>
                <a:spcPts val="0"/>
              </a:spcBef>
              <a:buNone/>
            </a:pPr>
            <a:r>
              <a:rPr lang="en-US" sz="2300" dirty="0">
                <a:latin typeface="Consolas" panose="020B0609020204030204" pitchFamily="49" charset="0"/>
                <a:cs typeface="Consolas" panose="020B0609020204030204" pitchFamily="49" charset="0"/>
              </a:rPr>
              <a:t>    } else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solidFill>
                  <a:srgbClr val="00B050"/>
                </a:solidFill>
                <a:latin typeface="Consolas" panose="020B0609020204030204" pitchFamily="49" charset="0"/>
                <a:cs typeface="Consolas" panose="020B0609020204030204" pitchFamily="49" charset="0"/>
              </a:rPr>
              <a:t>    </a:t>
            </a:r>
            <a:r>
              <a:rPr lang="en-US" sz="2300" b="1" dirty="0">
                <a:solidFill>
                  <a:srgbClr val="00B050"/>
                </a:solidFill>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 _________________ ;</a:t>
            </a: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latin typeface="Consolas" panose="020B0609020204030204" pitchFamily="49" charset="0"/>
                <a:cs typeface="Consolas" panose="020B0609020204030204" pitchFamily="49" charset="0"/>
              </a:rPr>
              <a:t>    return result;</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10" name="Content Placeholder 9">
            <a:extLst>
              <a:ext uri="{FF2B5EF4-FFF2-40B4-BE49-F238E27FC236}">
                <a16:creationId xmlns:a16="http://schemas.microsoft.com/office/drawing/2014/main" id="{E2CD5566-B2C4-624B-BF86-6C9D70BFC3BF}"/>
              </a:ext>
            </a:extLst>
          </p:cNvPr>
          <p:cNvSpPr>
            <a:spLocks noGrp="1"/>
          </p:cNvSpPr>
          <p:nvPr>
            <p:ph sz="half" idx="10"/>
          </p:nvPr>
        </p:nvSpPr>
        <p:spPr>
          <a:xfrm>
            <a:off x="6358128" y="4526072"/>
            <a:ext cx="5833872" cy="2419124"/>
          </a:xfrm>
        </p:spPr>
        <p:txBody>
          <a:bodyPr/>
          <a:lstStyle/>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Check </a:t>
            </a:r>
            <a:r>
              <a:rPr lang="en-US" sz="2400" b="1" i="1" u="sng" dirty="0">
                <a:solidFill>
                  <a:schemeClr val="accent2">
                    <a:lumMod val="75000"/>
                  </a:schemeClr>
                </a:solidFill>
                <a:latin typeface="Consolas" panose="020B0609020204030204" pitchFamily="49" charset="0"/>
                <a:cs typeface="Consolas" panose="020B0609020204030204" pitchFamily="49" charset="0"/>
              </a:rPr>
              <a:t>opposite of code condition</a:t>
            </a:r>
          </a:p>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Jump to else-body if test passes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If-body</a:t>
            </a:r>
          </a:p>
          <a:p>
            <a:pPr marL="0" indent="0">
              <a:spcBef>
                <a:spcPts val="0"/>
              </a:spcBef>
              <a:buNone/>
            </a:pPr>
            <a:r>
              <a:rPr lang="en-US" sz="2400" dirty="0">
                <a:latin typeface="Consolas" panose="020B0609020204030204" pitchFamily="49" charset="0"/>
                <a:cs typeface="Consolas" panose="020B0609020204030204" pitchFamily="49" charset="0"/>
              </a:rPr>
              <a:t>Jump to past else-body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Else-body</a:t>
            </a:r>
          </a:p>
          <a:p>
            <a:pPr marL="0" indent="0">
              <a:spcBef>
                <a:spcPts val="0"/>
              </a:spcBef>
              <a:buNone/>
            </a:pPr>
            <a:r>
              <a:rPr lang="en-US" sz="2400" dirty="0">
                <a:solidFill>
                  <a:srgbClr val="7030A0"/>
                </a:solidFill>
                <a:latin typeface="Consolas" panose="020B0609020204030204" pitchFamily="49" charset="0"/>
                <a:cs typeface="Consolas" panose="020B0609020204030204" pitchFamily="49" charset="0"/>
              </a:rPr>
              <a:t>Past else body</a:t>
            </a: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11" name="Text Placeholder 10">
            <a:extLst>
              <a:ext uri="{FF2B5EF4-FFF2-40B4-BE49-F238E27FC236}">
                <a16:creationId xmlns:a16="http://schemas.microsoft.com/office/drawing/2014/main" id="{B2250CCC-CC6F-124C-9DC0-B0C0CDC58764}"/>
              </a:ext>
            </a:extLst>
          </p:cNvPr>
          <p:cNvSpPr>
            <a:spLocks noGrp="1"/>
          </p:cNvSpPr>
          <p:nvPr>
            <p:ph type="body" idx="11"/>
          </p:nvPr>
        </p:nvSpPr>
        <p:spPr>
          <a:xfrm>
            <a:off x="152400" y="914400"/>
            <a:ext cx="5833872" cy="823912"/>
          </a:xfrm>
        </p:spPr>
        <p:txBody>
          <a:bodyPr/>
          <a:lstStyle/>
          <a:p>
            <a:r>
              <a:rPr lang="en-US" u="sng" dirty="0"/>
              <a:t>If-Else In C</a:t>
            </a:r>
          </a:p>
        </p:txBody>
      </p:sp>
      <p:sp>
        <p:nvSpPr>
          <p:cNvPr id="12" name="Text Placeholder 11">
            <a:extLst>
              <a:ext uri="{FF2B5EF4-FFF2-40B4-BE49-F238E27FC236}">
                <a16:creationId xmlns:a16="http://schemas.microsoft.com/office/drawing/2014/main" id="{B70B9482-5C0F-1849-83A8-1DD9C7FF936F}"/>
              </a:ext>
            </a:extLst>
          </p:cNvPr>
          <p:cNvSpPr>
            <a:spLocks noGrp="1"/>
          </p:cNvSpPr>
          <p:nvPr>
            <p:ph type="body" idx="12"/>
          </p:nvPr>
        </p:nvSpPr>
        <p:spPr>
          <a:xfrm>
            <a:off x="6358128" y="3702160"/>
            <a:ext cx="5833872" cy="823912"/>
          </a:xfrm>
        </p:spPr>
        <p:txBody>
          <a:bodyPr/>
          <a:lstStyle/>
          <a:p>
            <a:r>
              <a:rPr lang="en-US" u="sng" dirty="0"/>
              <a:t>If-Else In Assembly pseudocode</a:t>
            </a:r>
          </a:p>
        </p:txBody>
      </p:sp>
      <p:sp>
        <p:nvSpPr>
          <p:cNvPr id="16" name="TextBox 15">
            <a:extLst>
              <a:ext uri="{FF2B5EF4-FFF2-40B4-BE49-F238E27FC236}">
                <a16:creationId xmlns:a16="http://schemas.microsoft.com/office/drawing/2014/main" id="{BEF61E8B-AAF1-2B4A-8270-1F5A28A2F69F}"/>
              </a:ext>
            </a:extLst>
          </p:cNvPr>
          <p:cNvSpPr txBox="1"/>
          <p:nvPr/>
        </p:nvSpPr>
        <p:spPr>
          <a:xfrm>
            <a:off x="5207396" y="1291819"/>
            <a:ext cx="6984604" cy="2640723"/>
          </a:xfrm>
          <a:prstGeom prst="rect">
            <a:avLst/>
          </a:prstGeom>
          <a:noFill/>
        </p:spPr>
        <p:txBody>
          <a:bodyPr wrap="none" rtlCol="0">
            <a:spAutoFit/>
          </a:bodyPr>
          <a:lstStyle/>
          <a:p>
            <a:pPr algn="l">
              <a:lnSpc>
                <a:spcPct val="90000"/>
              </a:lnSpc>
            </a:pPr>
            <a:r>
              <a:rPr lang="en-US" sz="2300" dirty="0">
                <a:latin typeface="Consolas" panose="020B0609020204030204" pitchFamily="49" charset="0"/>
                <a:cs typeface="Consolas" panose="020B0609020204030204" pitchFamily="49" charset="0"/>
              </a:rPr>
              <a:t>401134 &lt;+0&gt;:  mov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b="1" dirty="0">
                <a:solidFill>
                  <a:srgbClr val="FF0000"/>
                </a:solidFill>
                <a:latin typeface="Consolas" panose="020B0609020204030204" pitchFamily="49" charset="0"/>
                <a:cs typeface="Consolas" panose="020B0609020204030204" pitchFamily="49" charset="0"/>
              </a:rPr>
              <a:t>401137 &lt;+3&gt;:  </a:t>
            </a:r>
            <a:r>
              <a:rPr lang="en-US" sz="2300" b="1" dirty="0" err="1">
                <a:solidFill>
                  <a:srgbClr val="FF0000"/>
                </a:solidFill>
                <a:latin typeface="Consolas" panose="020B0609020204030204" pitchFamily="49" charset="0"/>
                <a:cs typeface="Consolas" panose="020B0609020204030204" pitchFamily="49" charset="0"/>
              </a:rPr>
              <a:t>cmp</a:t>
            </a:r>
            <a:r>
              <a:rPr lang="en-US" sz="2300" b="1" dirty="0">
                <a:solidFill>
                  <a:srgbClr val="FF0000"/>
                </a:solidFill>
                <a:latin typeface="Consolas" panose="020B0609020204030204" pitchFamily="49" charset="0"/>
                <a:cs typeface="Consolas" panose="020B0609020204030204" pitchFamily="49" charset="0"/>
              </a:rPr>
              <a:t>    %</a:t>
            </a:r>
            <a:r>
              <a:rPr lang="en-US" sz="2300" b="1" dirty="0" err="1">
                <a:solidFill>
                  <a:srgbClr val="FF0000"/>
                </a:solidFill>
                <a:latin typeface="Consolas" panose="020B0609020204030204" pitchFamily="49" charset="0"/>
                <a:cs typeface="Consolas" panose="020B0609020204030204" pitchFamily="49" charset="0"/>
              </a:rPr>
              <a:t>rsi</a:t>
            </a:r>
            <a:r>
              <a:rPr lang="en-US" sz="2300" b="1" dirty="0">
                <a:solidFill>
                  <a:srgbClr val="FF0000"/>
                </a:solidFill>
                <a:latin typeface="Consolas" panose="020B0609020204030204" pitchFamily="49" charset="0"/>
                <a:cs typeface="Consolas" panose="020B0609020204030204" pitchFamily="49" charset="0"/>
              </a:rPr>
              <a:t>,%</a:t>
            </a:r>
            <a:r>
              <a:rPr lang="en-US" sz="2300" b="1" dirty="0" err="1">
                <a:solidFill>
                  <a:srgbClr val="FF0000"/>
                </a:solidFill>
                <a:latin typeface="Consolas" panose="020B0609020204030204" pitchFamily="49" charset="0"/>
                <a:cs typeface="Consolas" panose="020B0609020204030204" pitchFamily="49" charset="0"/>
              </a:rPr>
              <a:t>rdi</a:t>
            </a:r>
            <a:endParaRPr lang="en-US" sz="2300" b="1" dirty="0">
              <a:solidFill>
                <a:srgbClr val="FF0000"/>
              </a:solidFill>
              <a:latin typeface="Consolas" panose="020B0609020204030204" pitchFamily="49" charset="0"/>
              <a:cs typeface="Consolas" panose="020B0609020204030204" pitchFamily="49" charset="0"/>
            </a:endParaRPr>
          </a:p>
          <a:p>
            <a:pPr algn="l">
              <a:lnSpc>
                <a:spcPct val="90000"/>
              </a:lnSpc>
            </a:pPr>
            <a:r>
              <a:rPr lang="en-US" sz="2300" b="1" dirty="0">
                <a:solidFill>
                  <a:srgbClr val="FF0000"/>
                </a:solidFill>
                <a:latin typeface="Consolas" panose="020B0609020204030204" pitchFamily="49" charset="0"/>
                <a:cs typeface="Consolas" panose="020B0609020204030204" pitchFamily="49" charset="0"/>
              </a:rPr>
              <a:t>40113a &lt;+6&gt;:  </a:t>
            </a:r>
            <a:r>
              <a:rPr lang="en-US" sz="2300" b="1" dirty="0" err="1">
                <a:solidFill>
                  <a:srgbClr val="FF0000"/>
                </a:solidFill>
                <a:latin typeface="Consolas" panose="020B0609020204030204" pitchFamily="49" charset="0"/>
                <a:cs typeface="Consolas" panose="020B0609020204030204" pitchFamily="49" charset="0"/>
              </a:rPr>
              <a:t>jge</a:t>
            </a:r>
            <a:r>
              <a:rPr lang="en-US" sz="2300" b="1" dirty="0">
                <a:solidFill>
                  <a:srgbClr val="FF0000"/>
                </a:solidFill>
                <a:latin typeface="Consolas" panose="020B0609020204030204" pitchFamily="49" charset="0"/>
                <a:cs typeface="Consolas" panose="020B0609020204030204" pitchFamily="49" charset="0"/>
              </a:rPr>
              <a:t>    0x401140 &lt;absdiff+12&gt;</a:t>
            </a:r>
          </a:p>
          <a:p>
            <a:pPr algn="l">
              <a:lnSpc>
                <a:spcPct val="90000"/>
              </a:lnSpc>
            </a:pPr>
            <a:r>
              <a:rPr lang="en-US" sz="2300" dirty="0">
                <a:latin typeface="Consolas" panose="020B0609020204030204" pitchFamily="49" charset="0"/>
                <a:cs typeface="Consolas" panose="020B0609020204030204" pitchFamily="49" charset="0"/>
              </a:rPr>
              <a:t>40113c &lt;+8&gt;:  sub    %</a:t>
            </a:r>
            <a:r>
              <a:rPr lang="en-US" sz="2300" dirty="0" err="1">
                <a:latin typeface="Consolas" panose="020B0609020204030204" pitchFamily="49" charset="0"/>
                <a:cs typeface="Consolas" panose="020B0609020204030204" pitchFamily="49" charset="0"/>
              </a:rPr>
              <a:t>rdi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40113f &lt;+11&gt;: </a:t>
            </a:r>
            <a:r>
              <a:rPr lang="en-US" sz="2300" dirty="0" err="1">
                <a:latin typeface="Consolas" panose="020B0609020204030204" pitchFamily="49" charset="0"/>
                <a:cs typeface="Consolas" panose="020B0609020204030204" pitchFamily="49" charset="0"/>
              </a:rPr>
              <a:t>retq</a:t>
            </a:r>
            <a:r>
              <a:rPr lang="en-US" sz="2300" dirty="0">
                <a:latin typeface="Consolas" panose="020B0609020204030204" pitchFamily="49" charset="0"/>
                <a:cs typeface="Consolas" panose="020B0609020204030204" pitchFamily="49" charset="0"/>
              </a:rPr>
              <a:t>   </a:t>
            </a:r>
          </a:p>
          <a:p>
            <a:pPr algn="l">
              <a:lnSpc>
                <a:spcPct val="90000"/>
              </a:lnSpc>
            </a:pPr>
            <a:r>
              <a:rPr lang="en-US" sz="2300" dirty="0">
                <a:latin typeface="Consolas" panose="020B0609020204030204" pitchFamily="49" charset="0"/>
                <a:cs typeface="Consolas" panose="020B0609020204030204" pitchFamily="49" charset="0"/>
              </a:rPr>
              <a:t>401140 &lt;+12&gt;: sub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rdi</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401143 &lt;+15&gt;: mov    %</a:t>
            </a:r>
            <a:r>
              <a:rPr lang="en-US" sz="2300" dirty="0" err="1">
                <a:latin typeface="Consolas" panose="020B0609020204030204" pitchFamily="49" charset="0"/>
                <a:cs typeface="Consolas" panose="020B0609020204030204" pitchFamily="49" charset="0"/>
              </a:rPr>
              <a:t>rdi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401146 &lt;+18&gt;: </a:t>
            </a:r>
            <a:r>
              <a:rPr lang="en-US" sz="2300" dirty="0" err="1">
                <a:latin typeface="Consolas" panose="020B0609020204030204" pitchFamily="49" charset="0"/>
                <a:cs typeface="Consolas" panose="020B0609020204030204" pitchFamily="49" charset="0"/>
              </a:rPr>
              <a:t>retq</a:t>
            </a:r>
            <a:r>
              <a:rPr lang="en-US" sz="2300" dirty="0">
                <a:latin typeface="Consolas" panose="020B0609020204030204" pitchFamily="49" charset="0"/>
                <a:cs typeface="Consolas" panose="020B0609020204030204" pitchFamily="49" charset="0"/>
              </a:rPr>
              <a:t> </a:t>
            </a:r>
          </a:p>
        </p:txBody>
      </p:sp>
      <p:cxnSp>
        <p:nvCxnSpPr>
          <p:cNvPr id="17" name="Straight Connector 16">
            <a:extLst>
              <a:ext uri="{FF2B5EF4-FFF2-40B4-BE49-F238E27FC236}">
                <a16:creationId xmlns:a16="http://schemas.microsoft.com/office/drawing/2014/main" id="{FD0DC3CE-34B8-4E46-B56E-74F39642D419}"/>
              </a:ext>
            </a:extLst>
          </p:cNvPr>
          <p:cNvCxnSpPr>
            <a:cxnSpLocks/>
          </p:cNvCxnSpPr>
          <p:nvPr/>
        </p:nvCxnSpPr>
        <p:spPr>
          <a:xfrm>
            <a:off x="5207396" y="1316780"/>
            <a:ext cx="0" cy="25908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686CF2C-758F-2FA8-5DB7-12B92434E95D}"/>
              </a:ext>
            </a:extLst>
          </p:cNvPr>
          <p:cNvSpPr/>
          <p:nvPr/>
        </p:nvSpPr>
        <p:spPr>
          <a:xfrm>
            <a:off x="1600200" y="2209800"/>
            <a:ext cx="1170513" cy="523220"/>
          </a:xfrm>
          <a:prstGeom prst="rect">
            <a:avLst/>
          </a:prstGeom>
        </p:spPr>
        <p:txBody>
          <a:bodyPr wrap="none">
            <a:spAutoFit/>
          </a:bodyPr>
          <a:lstStyle/>
          <a:p>
            <a:r>
              <a:rPr lang="en-US" sz="2800" b="1" dirty="0">
                <a:solidFill>
                  <a:srgbClr val="ED7D31">
                    <a:lumMod val="75000"/>
                  </a:srgbClr>
                </a:solidFill>
                <a:latin typeface="Consolas" panose="020B0609020204030204" pitchFamily="49" charset="0"/>
                <a:cs typeface="Consolas" panose="020B0609020204030204" pitchFamily="49" charset="0"/>
              </a:rPr>
              <a:t>x &lt; y</a:t>
            </a:r>
            <a:endParaRPr lang="en-US" b="1" dirty="0"/>
          </a:p>
        </p:txBody>
      </p:sp>
      <p:sp>
        <p:nvSpPr>
          <p:cNvPr id="14" name="Rectangle 13">
            <a:extLst>
              <a:ext uri="{FF2B5EF4-FFF2-40B4-BE49-F238E27FC236}">
                <a16:creationId xmlns:a16="http://schemas.microsoft.com/office/drawing/2014/main" id="{6D1CF89B-944A-47FA-2C80-5211F018096A}"/>
              </a:ext>
            </a:extLst>
          </p:cNvPr>
          <p:cNvSpPr/>
          <p:nvPr/>
        </p:nvSpPr>
        <p:spPr>
          <a:xfrm>
            <a:off x="1447800" y="2846343"/>
            <a:ext cx="2945037" cy="523220"/>
          </a:xfrm>
          <a:prstGeom prst="rect">
            <a:avLst/>
          </a:prstGeom>
        </p:spPr>
        <p:txBody>
          <a:bodyPr wrap="none">
            <a:spAutoFit/>
          </a:bodyPr>
          <a:lstStyle/>
          <a:p>
            <a:pPr algn="l"/>
            <a:r>
              <a:rPr lang="en-US" sz="2800" b="1" dirty="0">
                <a:solidFill>
                  <a:srgbClr val="0432FF"/>
                </a:solidFill>
                <a:latin typeface="Consolas" panose="020B0609020204030204" pitchFamily="49" charset="0"/>
                <a:cs typeface="Consolas" panose="020B0609020204030204" pitchFamily="49" charset="0"/>
              </a:rPr>
              <a:t>result = y - x</a:t>
            </a:r>
            <a:endParaRPr lang="en-US" b="1" dirty="0"/>
          </a:p>
        </p:txBody>
      </p:sp>
      <p:sp>
        <p:nvSpPr>
          <p:cNvPr id="15" name="Rectangle 14">
            <a:extLst>
              <a:ext uri="{FF2B5EF4-FFF2-40B4-BE49-F238E27FC236}">
                <a16:creationId xmlns:a16="http://schemas.microsoft.com/office/drawing/2014/main" id="{69BDF2E1-7E07-83F6-56DA-88CAEEF7D442}"/>
              </a:ext>
            </a:extLst>
          </p:cNvPr>
          <p:cNvSpPr/>
          <p:nvPr/>
        </p:nvSpPr>
        <p:spPr>
          <a:xfrm>
            <a:off x="1447799" y="3791095"/>
            <a:ext cx="2945037" cy="523220"/>
          </a:xfrm>
          <a:prstGeom prst="rect">
            <a:avLst/>
          </a:prstGeom>
        </p:spPr>
        <p:txBody>
          <a:bodyPr wrap="none">
            <a:spAutoFit/>
          </a:bodyPr>
          <a:lstStyle/>
          <a:p>
            <a:pPr algn="l"/>
            <a:r>
              <a:rPr lang="en-US" sz="2800" b="1" dirty="0">
                <a:solidFill>
                  <a:srgbClr val="00B050"/>
                </a:solidFill>
                <a:latin typeface="Consolas" panose="020B0609020204030204" pitchFamily="49" charset="0"/>
                <a:cs typeface="Consolas" panose="020B0609020204030204" pitchFamily="49" charset="0"/>
              </a:rPr>
              <a:t>result = x - y</a:t>
            </a:r>
            <a:endParaRPr lang="en-US" b="1" dirty="0">
              <a:solidFill>
                <a:srgbClr val="00B050"/>
              </a:solidFill>
            </a:endParaRPr>
          </a:p>
        </p:txBody>
      </p:sp>
    </p:spTree>
    <p:extLst>
      <p:ext uri="{BB962C8B-B14F-4D97-AF65-F5344CB8AC3E}">
        <p14:creationId xmlns:p14="http://schemas.microsoft.com/office/powerpoint/2010/main" val="222003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2" grpId="0" build="p"/>
      <p:bldP spid="13"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BB91-0DFF-F74E-9298-E9C04BEE8629}"/>
              </a:ext>
            </a:extLst>
          </p:cNvPr>
          <p:cNvSpPr>
            <a:spLocks noGrp="1"/>
          </p:cNvSpPr>
          <p:nvPr>
            <p:ph type="title"/>
          </p:nvPr>
        </p:nvSpPr>
        <p:spPr/>
        <p:txBody>
          <a:bodyPr/>
          <a:lstStyle/>
          <a:p>
            <a:r>
              <a:rPr lang="en-US" dirty="0"/>
              <a:t>If/Else</a:t>
            </a:r>
          </a:p>
        </p:txBody>
      </p:sp>
      <p:sp>
        <p:nvSpPr>
          <p:cNvPr id="9" name="Content Placeholder 8">
            <a:extLst>
              <a:ext uri="{FF2B5EF4-FFF2-40B4-BE49-F238E27FC236}">
                <a16:creationId xmlns:a16="http://schemas.microsoft.com/office/drawing/2014/main" id="{E574B313-DAA8-2E4D-81CD-BD905F959204}"/>
              </a:ext>
            </a:extLst>
          </p:cNvPr>
          <p:cNvSpPr>
            <a:spLocks noGrp="1"/>
          </p:cNvSpPr>
          <p:nvPr>
            <p:ph sz="half" idx="1"/>
          </p:nvPr>
        </p:nvSpPr>
        <p:spPr>
          <a:xfrm>
            <a:off x="152400" y="1738312"/>
            <a:ext cx="5054994" cy="3920192"/>
          </a:xfrm>
        </p:spPr>
        <p:txBody>
          <a:bodyPr/>
          <a:lstStyle/>
          <a:p>
            <a:pPr marL="0" indent="0">
              <a:spcBef>
                <a:spcPts val="0"/>
              </a:spcBef>
              <a:buNone/>
            </a:pPr>
            <a:r>
              <a:rPr lang="en-US" sz="2300" dirty="0">
                <a:latin typeface="Consolas" panose="020B0609020204030204" pitchFamily="49" charset="0"/>
                <a:cs typeface="Consolas" panose="020B0609020204030204" pitchFamily="49" charset="0"/>
              </a:rPr>
              <a:t>long </a:t>
            </a:r>
            <a:r>
              <a:rPr lang="en-US" sz="2300" dirty="0" err="1">
                <a:latin typeface="Consolas" panose="020B0609020204030204" pitchFamily="49" charset="0"/>
                <a:cs typeface="Consolas" panose="020B0609020204030204" pitchFamily="49" charset="0"/>
              </a:rPr>
              <a:t>absdiff</a:t>
            </a:r>
            <a:r>
              <a:rPr lang="en-US" sz="2300" dirty="0">
                <a:latin typeface="Consolas" panose="020B0609020204030204" pitchFamily="49" charset="0"/>
                <a:cs typeface="Consolas" panose="020B0609020204030204" pitchFamily="49" charset="0"/>
              </a:rPr>
              <a:t>(long x, long y) {</a:t>
            </a:r>
          </a:p>
          <a:p>
            <a:pPr marL="0" indent="0">
              <a:spcBef>
                <a:spcPts val="0"/>
              </a:spcBef>
              <a:buNone/>
            </a:pPr>
            <a:r>
              <a:rPr lang="en-US" sz="2300" dirty="0">
                <a:latin typeface="Consolas" panose="020B0609020204030204" pitchFamily="49" charset="0"/>
                <a:cs typeface="Consolas" panose="020B0609020204030204" pitchFamily="49" charset="0"/>
              </a:rPr>
              <a:t>    long result;</a:t>
            </a:r>
          </a:p>
          <a:p>
            <a:pPr marL="0" indent="0">
              <a:spcBef>
                <a:spcPts val="0"/>
              </a:spcBef>
              <a:buNone/>
            </a:pPr>
            <a:r>
              <a:rPr lang="en-US" sz="2300" dirty="0">
                <a:latin typeface="Consolas" panose="020B0609020204030204" pitchFamily="49" charset="0"/>
                <a:cs typeface="Consolas" panose="020B0609020204030204" pitchFamily="49" charset="0"/>
              </a:rPr>
              <a:t>    if (________)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b="1" dirty="0">
                <a:latin typeface="Consolas" panose="020B0609020204030204" pitchFamily="49" charset="0"/>
                <a:cs typeface="Consolas" panose="020B0609020204030204" pitchFamily="49" charset="0"/>
              </a:rPr>
              <a:t>        _________________ ;</a:t>
            </a:r>
          </a:p>
          <a:p>
            <a:pPr marL="0" indent="0">
              <a:spcBef>
                <a:spcPts val="0"/>
              </a:spcBef>
              <a:buNone/>
            </a:pPr>
            <a:r>
              <a:rPr lang="en-US" sz="2300" dirty="0">
                <a:latin typeface="Consolas" panose="020B0609020204030204" pitchFamily="49" charset="0"/>
                <a:cs typeface="Consolas" panose="020B0609020204030204" pitchFamily="49" charset="0"/>
              </a:rPr>
              <a:t>    } else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solidFill>
                  <a:srgbClr val="00B050"/>
                </a:solidFill>
                <a:latin typeface="Consolas" panose="020B0609020204030204" pitchFamily="49" charset="0"/>
                <a:cs typeface="Consolas" panose="020B0609020204030204" pitchFamily="49" charset="0"/>
              </a:rPr>
              <a:t>    </a:t>
            </a:r>
            <a:r>
              <a:rPr lang="en-US" sz="2300" b="1" dirty="0">
                <a:solidFill>
                  <a:srgbClr val="00B050"/>
                </a:solidFill>
                <a:latin typeface="Consolas" panose="020B0609020204030204" pitchFamily="49" charset="0"/>
                <a:cs typeface="Consolas" panose="020B0609020204030204" pitchFamily="49" charset="0"/>
              </a:rPr>
              <a:t>   </a:t>
            </a:r>
            <a:r>
              <a:rPr lang="en-US" sz="2300" b="1" dirty="0">
                <a:latin typeface="Consolas" panose="020B0609020204030204" pitchFamily="49" charset="0"/>
                <a:cs typeface="Consolas" panose="020B0609020204030204" pitchFamily="49" charset="0"/>
              </a:rPr>
              <a:t> _________________ ;</a:t>
            </a: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latin typeface="Consolas" panose="020B0609020204030204" pitchFamily="49" charset="0"/>
                <a:cs typeface="Consolas" panose="020B0609020204030204" pitchFamily="49" charset="0"/>
              </a:rPr>
              <a:t>    }</a:t>
            </a:r>
          </a:p>
          <a:p>
            <a:pPr marL="0" indent="0">
              <a:spcBef>
                <a:spcPts val="0"/>
              </a:spcBef>
              <a:buNone/>
            </a:pPr>
            <a:endParaRPr lang="en-US" sz="2300" dirty="0">
              <a:latin typeface="Consolas" panose="020B0609020204030204" pitchFamily="49" charset="0"/>
              <a:cs typeface="Consolas" panose="020B0609020204030204" pitchFamily="49" charset="0"/>
            </a:endParaRPr>
          </a:p>
          <a:p>
            <a:pPr marL="0" indent="0">
              <a:spcBef>
                <a:spcPts val="0"/>
              </a:spcBef>
              <a:buNone/>
            </a:pPr>
            <a:r>
              <a:rPr lang="en-US" sz="2300" dirty="0">
                <a:latin typeface="Consolas" panose="020B0609020204030204" pitchFamily="49" charset="0"/>
                <a:cs typeface="Consolas" panose="020B0609020204030204" pitchFamily="49" charset="0"/>
              </a:rPr>
              <a:t>    return result;</a:t>
            </a:r>
          </a:p>
          <a:p>
            <a:pPr marL="0" indent="0">
              <a:spcBef>
                <a:spcPts val="0"/>
              </a:spcBef>
              <a:buNone/>
            </a:pPr>
            <a:r>
              <a:rPr lang="en-US" sz="2300" dirty="0">
                <a:latin typeface="Consolas" panose="020B0609020204030204" pitchFamily="49" charset="0"/>
                <a:cs typeface="Consolas" panose="020B0609020204030204" pitchFamily="49" charset="0"/>
              </a:rPr>
              <a:t>}</a:t>
            </a:r>
          </a:p>
        </p:txBody>
      </p:sp>
      <p:sp>
        <p:nvSpPr>
          <p:cNvPr id="10" name="Content Placeholder 9">
            <a:extLst>
              <a:ext uri="{FF2B5EF4-FFF2-40B4-BE49-F238E27FC236}">
                <a16:creationId xmlns:a16="http://schemas.microsoft.com/office/drawing/2014/main" id="{E2CD5566-B2C4-624B-BF86-6C9D70BFC3BF}"/>
              </a:ext>
            </a:extLst>
          </p:cNvPr>
          <p:cNvSpPr>
            <a:spLocks noGrp="1"/>
          </p:cNvSpPr>
          <p:nvPr>
            <p:ph sz="half" idx="10"/>
          </p:nvPr>
        </p:nvSpPr>
        <p:spPr>
          <a:xfrm>
            <a:off x="6358128" y="4526072"/>
            <a:ext cx="5833872" cy="2419124"/>
          </a:xfrm>
        </p:spPr>
        <p:txBody>
          <a:bodyPr/>
          <a:lstStyle/>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Check </a:t>
            </a:r>
            <a:r>
              <a:rPr lang="en-US" sz="2400" b="1" i="1" u="sng" dirty="0">
                <a:solidFill>
                  <a:schemeClr val="accent2">
                    <a:lumMod val="75000"/>
                  </a:schemeClr>
                </a:solidFill>
                <a:latin typeface="Consolas" panose="020B0609020204030204" pitchFamily="49" charset="0"/>
                <a:cs typeface="Consolas" panose="020B0609020204030204" pitchFamily="49" charset="0"/>
              </a:rPr>
              <a:t>opposite of code condition</a:t>
            </a:r>
            <a:endParaRPr lang="en-US" sz="2400" dirty="0">
              <a:solidFill>
                <a:schemeClr val="accent2">
                  <a:lumMod val="75000"/>
                </a:schemeClr>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chemeClr val="accent2">
                    <a:lumMod val="75000"/>
                  </a:schemeClr>
                </a:solidFill>
                <a:latin typeface="Consolas" panose="020B0609020204030204" pitchFamily="49" charset="0"/>
                <a:cs typeface="Consolas" panose="020B0609020204030204" pitchFamily="49" charset="0"/>
              </a:rPr>
              <a:t>Jump to else-body if test passes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If-body</a:t>
            </a:r>
          </a:p>
          <a:p>
            <a:pPr marL="0" indent="0">
              <a:spcBef>
                <a:spcPts val="0"/>
              </a:spcBef>
              <a:buNone/>
            </a:pPr>
            <a:r>
              <a:rPr lang="en-US" sz="2400" dirty="0">
                <a:latin typeface="Consolas" panose="020B0609020204030204" pitchFamily="49" charset="0"/>
                <a:cs typeface="Consolas" panose="020B0609020204030204" pitchFamily="49" charset="0"/>
              </a:rPr>
              <a:t>Jump to past else-body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Else-body</a:t>
            </a:r>
          </a:p>
          <a:p>
            <a:pPr marL="0" indent="0">
              <a:spcBef>
                <a:spcPts val="0"/>
              </a:spcBef>
              <a:buNone/>
            </a:pPr>
            <a:r>
              <a:rPr lang="en-US" sz="2400" dirty="0">
                <a:solidFill>
                  <a:srgbClr val="7030A0"/>
                </a:solidFill>
                <a:latin typeface="Consolas" panose="020B0609020204030204" pitchFamily="49" charset="0"/>
                <a:cs typeface="Consolas" panose="020B0609020204030204" pitchFamily="49" charset="0"/>
              </a:rPr>
              <a:t>Past else body</a:t>
            </a: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11" name="Text Placeholder 10">
            <a:extLst>
              <a:ext uri="{FF2B5EF4-FFF2-40B4-BE49-F238E27FC236}">
                <a16:creationId xmlns:a16="http://schemas.microsoft.com/office/drawing/2014/main" id="{B2250CCC-CC6F-124C-9DC0-B0C0CDC58764}"/>
              </a:ext>
            </a:extLst>
          </p:cNvPr>
          <p:cNvSpPr>
            <a:spLocks noGrp="1"/>
          </p:cNvSpPr>
          <p:nvPr>
            <p:ph type="body" idx="11"/>
          </p:nvPr>
        </p:nvSpPr>
        <p:spPr>
          <a:xfrm>
            <a:off x="152400" y="914400"/>
            <a:ext cx="5833872" cy="823912"/>
          </a:xfrm>
        </p:spPr>
        <p:txBody>
          <a:bodyPr/>
          <a:lstStyle/>
          <a:p>
            <a:r>
              <a:rPr lang="en-US" u="sng" dirty="0"/>
              <a:t>If-Else In C</a:t>
            </a:r>
          </a:p>
        </p:txBody>
      </p:sp>
      <p:sp>
        <p:nvSpPr>
          <p:cNvPr id="12" name="Text Placeholder 11">
            <a:extLst>
              <a:ext uri="{FF2B5EF4-FFF2-40B4-BE49-F238E27FC236}">
                <a16:creationId xmlns:a16="http://schemas.microsoft.com/office/drawing/2014/main" id="{B70B9482-5C0F-1849-83A8-1DD9C7FF936F}"/>
              </a:ext>
            </a:extLst>
          </p:cNvPr>
          <p:cNvSpPr>
            <a:spLocks noGrp="1"/>
          </p:cNvSpPr>
          <p:nvPr>
            <p:ph type="body" idx="12"/>
          </p:nvPr>
        </p:nvSpPr>
        <p:spPr>
          <a:xfrm>
            <a:off x="6358128" y="3702160"/>
            <a:ext cx="5833872" cy="823912"/>
          </a:xfrm>
        </p:spPr>
        <p:txBody>
          <a:bodyPr/>
          <a:lstStyle/>
          <a:p>
            <a:r>
              <a:rPr lang="en-US" u="sng" dirty="0"/>
              <a:t>If-Else In Assembly pseudocode</a:t>
            </a:r>
          </a:p>
        </p:txBody>
      </p:sp>
      <p:sp>
        <p:nvSpPr>
          <p:cNvPr id="16" name="TextBox 15">
            <a:extLst>
              <a:ext uri="{FF2B5EF4-FFF2-40B4-BE49-F238E27FC236}">
                <a16:creationId xmlns:a16="http://schemas.microsoft.com/office/drawing/2014/main" id="{BEF61E8B-AAF1-2B4A-8270-1F5A28A2F69F}"/>
              </a:ext>
            </a:extLst>
          </p:cNvPr>
          <p:cNvSpPr txBox="1"/>
          <p:nvPr/>
        </p:nvSpPr>
        <p:spPr>
          <a:xfrm>
            <a:off x="5207396" y="1291819"/>
            <a:ext cx="6984604" cy="2640723"/>
          </a:xfrm>
          <a:prstGeom prst="rect">
            <a:avLst/>
          </a:prstGeom>
          <a:noFill/>
        </p:spPr>
        <p:txBody>
          <a:bodyPr wrap="none" rtlCol="0">
            <a:spAutoFit/>
          </a:bodyPr>
          <a:lstStyle/>
          <a:p>
            <a:pPr algn="l">
              <a:lnSpc>
                <a:spcPct val="90000"/>
              </a:lnSpc>
            </a:pPr>
            <a:r>
              <a:rPr lang="en-US" sz="2300" dirty="0">
                <a:latin typeface="Consolas" panose="020B0609020204030204" pitchFamily="49" charset="0"/>
                <a:cs typeface="Consolas" panose="020B0609020204030204" pitchFamily="49" charset="0"/>
              </a:rPr>
              <a:t>401134 &lt;+0&gt;:  mov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401137 &lt;+3&gt;:  </a:t>
            </a:r>
            <a:r>
              <a:rPr lang="en-US" sz="2300" dirty="0" err="1">
                <a:latin typeface="Consolas" panose="020B0609020204030204" pitchFamily="49" charset="0"/>
                <a:cs typeface="Consolas" panose="020B0609020204030204" pitchFamily="49" charset="0"/>
              </a:rPr>
              <a:t>cmp</a:t>
            </a:r>
            <a:r>
              <a:rPr lang="en-US" sz="2300" dirty="0">
                <a:latin typeface="Consolas" panose="020B0609020204030204" pitchFamily="49" charset="0"/>
                <a:cs typeface="Consolas" panose="020B0609020204030204" pitchFamily="49" charset="0"/>
              </a:rPr>
              <a:t>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rdi</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40113a &lt;+6&gt;:  </a:t>
            </a:r>
            <a:r>
              <a:rPr lang="en-US" sz="2300" dirty="0" err="1">
                <a:latin typeface="Consolas" panose="020B0609020204030204" pitchFamily="49" charset="0"/>
                <a:cs typeface="Consolas" panose="020B0609020204030204" pitchFamily="49" charset="0"/>
              </a:rPr>
              <a:t>jge</a:t>
            </a:r>
            <a:r>
              <a:rPr lang="en-US" sz="2300" dirty="0">
                <a:latin typeface="Consolas" panose="020B0609020204030204" pitchFamily="49" charset="0"/>
                <a:cs typeface="Consolas" panose="020B0609020204030204" pitchFamily="49" charset="0"/>
              </a:rPr>
              <a:t>    0x401140 &lt;absdiff+12&gt;</a:t>
            </a:r>
          </a:p>
          <a:p>
            <a:pPr algn="l">
              <a:lnSpc>
                <a:spcPct val="90000"/>
              </a:lnSpc>
            </a:pPr>
            <a:r>
              <a:rPr lang="en-US" sz="2300" dirty="0">
                <a:latin typeface="Consolas" panose="020B0609020204030204" pitchFamily="49" charset="0"/>
                <a:cs typeface="Consolas" panose="020B0609020204030204" pitchFamily="49" charset="0"/>
              </a:rPr>
              <a:t>40113c &lt;+8&gt;:  sub    %</a:t>
            </a:r>
            <a:r>
              <a:rPr lang="en-US" sz="2300" dirty="0" err="1">
                <a:latin typeface="Consolas" panose="020B0609020204030204" pitchFamily="49" charset="0"/>
                <a:cs typeface="Consolas" panose="020B0609020204030204" pitchFamily="49" charset="0"/>
              </a:rPr>
              <a:t>rdi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40113f &lt;+11&gt;: </a:t>
            </a:r>
            <a:r>
              <a:rPr lang="en-US" sz="2300" dirty="0" err="1">
                <a:latin typeface="Consolas" panose="020B0609020204030204" pitchFamily="49" charset="0"/>
                <a:cs typeface="Consolas" panose="020B0609020204030204" pitchFamily="49" charset="0"/>
              </a:rPr>
              <a:t>retq</a:t>
            </a:r>
            <a:r>
              <a:rPr lang="en-US" sz="2300" dirty="0">
                <a:latin typeface="Consolas" panose="020B0609020204030204" pitchFamily="49" charset="0"/>
                <a:cs typeface="Consolas" panose="020B0609020204030204" pitchFamily="49" charset="0"/>
              </a:rPr>
              <a:t>   </a:t>
            </a:r>
          </a:p>
          <a:p>
            <a:pPr algn="l">
              <a:lnSpc>
                <a:spcPct val="90000"/>
              </a:lnSpc>
            </a:pPr>
            <a:r>
              <a:rPr lang="en-US" sz="2300" dirty="0">
                <a:latin typeface="Consolas" panose="020B0609020204030204" pitchFamily="49" charset="0"/>
                <a:cs typeface="Consolas" panose="020B0609020204030204" pitchFamily="49" charset="0"/>
              </a:rPr>
              <a:t>401140 &lt;+12&gt;: sub    %</a:t>
            </a:r>
            <a:r>
              <a:rPr lang="en-US" sz="2300" dirty="0" err="1">
                <a:latin typeface="Consolas" panose="020B0609020204030204" pitchFamily="49" charset="0"/>
                <a:cs typeface="Consolas" panose="020B0609020204030204" pitchFamily="49" charset="0"/>
              </a:rPr>
              <a:t>rsi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rdi</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401143 &lt;+15&gt;: mov    %</a:t>
            </a:r>
            <a:r>
              <a:rPr lang="en-US" sz="2300" dirty="0" err="1">
                <a:latin typeface="Consolas" panose="020B0609020204030204" pitchFamily="49" charset="0"/>
                <a:cs typeface="Consolas" panose="020B0609020204030204" pitchFamily="49" charset="0"/>
              </a:rPr>
              <a:t>rdi</a:t>
            </a:r>
            <a:r>
              <a:rPr lang="en-US" sz="2300" dirty="0">
                <a:latin typeface="Consolas" panose="020B0609020204030204" pitchFamily="49" charset="0"/>
                <a:cs typeface="Consolas" panose="020B0609020204030204" pitchFamily="49" charset="0"/>
              </a:rPr>
              <a:t>,%</a:t>
            </a:r>
            <a:r>
              <a:rPr lang="en-US" sz="2300" dirty="0" err="1">
                <a:latin typeface="Consolas" panose="020B0609020204030204" pitchFamily="49" charset="0"/>
                <a:cs typeface="Consolas" panose="020B0609020204030204" pitchFamily="49" charset="0"/>
              </a:rPr>
              <a:t>rax</a:t>
            </a:r>
            <a:endParaRPr lang="en-US" sz="2300" dirty="0">
              <a:latin typeface="Consolas" panose="020B0609020204030204" pitchFamily="49" charset="0"/>
              <a:cs typeface="Consolas" panose="020B0609020204030204" pitchFamily="49" charset="0"/>
            </a:endParaRPr>
          </a:p>
          <a:p>
            <a:pPr algn="l">
              <a:lnSpc>
                <a:spcPct val="90000"/>
              </a:lnSpc>
            </a:pPr>
            <a:r>
              <a:rPr lang="en-US" sz="2300" dirty="0">
                <a:latin typeface="Consolas" panose="020B0609020204030204" pitchFamily="49" charset="0"/>
                <a:cs typeface="Consolas" panose="020B0609020204030204" pitchFamily="49" charset="0"/>
              </a:rPr>
              <a:t>401146 &lt;+18&gt;: </a:t>
            </a:r>
            <a:r>
              <a:rPr lang="en-US" sz="2300" dirty="0" err="1">
                <a:latin typeface="Consolas" panose="020B0609020204030204" pitchFamily="49" charset="0"/>
                <a:cs typeface="Consolas" panose="020B0609020204030204" pitchFamily="49" charset="0"/>
              </a:rPr>
              <a:t>retq</a:t>
            </a:r>
            <a:r>
              <a:rPr lang="en-US" sz="2300" dirty="0">
                <a:latin typeface="Consolas" panose="020B0609020204030204" pitchFamily="49" charset="0"/>
                <a:cs typeface="Consolas" panose="020B0609020204030204" pitchFamily="49" charset="0"/>
              </a:rPr>
              <a:t> </a:t>
            </a:r>
          </a:p>
        </p:txBody>
      </p:sp>
      <p:cxnSp>
        <p:nvCxnSpPr>
          <p:cNvPr id="17" name="Straight Connector 16">
            <a:extLst>
              <a:ext uri="{FF2B5EF4-FFF2-40B4-BE49-F238E27FC236}">
                <a16:creationId xmlns:a16="http://schemas.microsoft.com/office/drawing/2014/main" id="{FD0DC3CE-34B8-4E46-B56E-74F39642D419}"/>
              </a:ext>
            </a:extLst>
          </p:cNvPr>
          <p:cNvCxnSpPr>
            <a:cxnSpLocks/>
          </p:cNvCxnSpPr>
          <p:nvPr/>
        </p:nvCxnSpPr>
        <p:spPr>
          <a:xfrm>
            <a:off x="5207396" y="1316780"/>
            <a:ext cx="0" cy="25908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28933CB-3439-C940-B8EE-0F690DA4F06C}"/>
              </a:ext>
            </a:extLst>
          </p:cNvPr>
          <p:cNvSpPr/>
          <p:nvPr/>
        </p:nvSpPr>
        <p:spPr>
          <a:xfrm>
            <a:off x="1403031" y="2209800"/>
            <a:ext cx="1367682" cy="523220"/>
          </a:xfrm>
          <a:prstGeom prst="rect">
            <a:avLst/>
          </a:prstGeom>
        </p:spPr>
        <p:txBody>
          <a:bodyPr wrap="none">
            <a:spAutoFit/>
          </a:bodyPr>
          <a:lstStyle/>
          <a:p>
            <a:r>
              <a:rPr lang="en-US" sz="2800" b="1" dirty="0">
                <a:solidFill>
                  <a:srgbClr val="ED7D31">
                    <a:lumMod val="75000"/>
                  </a:srgbClr>
                </a:solidFill>
                <a:latin typeface="Consolas" panose="020B0609020204030204" pitchFamily="49" charset="0"/>
                <a:cs typeface="Consolas" panose="020B0609020204030204" pitchFamily="49" charset="0"/>
              </a:rPr>
              <a:t>x &gt;= y</a:t>
            </a:r>
            <a:endParaRPr lang="en-US" b="1" dirty="0"/>
          </a:p>
        </p:txBody>
      </p:sp>
      <p:sp>
        <p:nvSpPr>
          <p:cNvPr id="14" name="Rectangle 13">
            <a:extLst>
              <a:ext uri="{FF2B5EF4-FFF2-40B4-BE49-F238E27FC236}">
                <a16:creationId xmlns:a16="http://schemas.microsoft.com/office/drawing/2014/main" id="{667FE97A-0717-AE4D-B25A-E1FFB7230800}"/>
              </a:ext>
            </a:extLst>
          </p:cNvPr>
          <p:cNvSpPr/>
          <p:nvPr/>
        </p:nvSpPr>
        <p:spPr>
          <a:xfrm>
            <a:off x="1447800" y="2846343"/>
            <a:ext cx="2945037" cy="523220"/>
          </a:xfrm>
          <a:prstGeom prst="rect">
            <a:avLst/>
          </a:prstGeom>
        </p:spPr>
        <p:txBody>
          <a:bodyPr wrap="none">
            <a:spAutoFit/>
          </a:bodyPr>
          <a:lstStyle/>
          <a:p>
            <a:pPr algn="l"/>
            <a:r>
              <a:rPr lang="en-US" sz="2800" b="1" dirty="0">
                <a:solidFill>
                  <a:srgbClr val="0432FF"/>
                </a:solidFill>
                <a:latin typeface="Consolas" panose="020B0609020204030204" pitchFamily="49" charset="0"/>
                <a:cs typeface="Consolas" panose="020B0609020204030204" pitchFamily="49" charset="0"/>
              </a:rPr>
              <a:t>result = x - y</a:t>
            </a:r>
            <a:endParaRPr lang="en-US" b="1" dirty="0"/>
          </a:p>
        </p:txBody>
      </p:sp>
      <p:sp>
        <p:nvSpPr>
          <p:cNvPr id="15" name="Rectangle 14">
            <a:extLst>
              <a:ext uri="{FF2B5EF4-FFF2-40B4-BE49-F238E27FC236}">
                <a16:creationId xmlns:a16="http://schemas.microsoft.com/office/drawing/2014/main" id="{233EF23C-F061-E24F-BC41-31C0012F4657}"/>
              </a:ext>
            </a:extLst>
          </p:cNvPr>
          <p:cNvSpPr/>
          <p:nvPr/>
        </p:nvSpPr>
        <p:spPr>
          <a:xfrm>
            <a:off x="1447799" y="3791095"/>
            <a:ext cx="2945037" cy="523220"/>
          </a:xfrm>
          <a:prstGeom prst="rect">
            <a:avLst/>
          </a:prstGeom>
        </p:spPr>
        <p:txBody>
          <a:bodyPr wrap="none">
            <a:spAutoFit/>
          </a:bodyPr>
          <a:lstStyle/>
          <a:p>
            <a:pPr algn="l"/>
            <a:r>
              <a:rPr lang="en-US" sz="2800" b="1" dirty="0">
                <a:solidFill>
                  <a:srgbClr val="00B050"/>
                </a:solidFill>
                <a:latin typeface="Consolas" panose="020B0609020204030204" pitchFamily="49" charset="0"/>
                <a:cs typeface="Consolas" panose="020B0609020204030204" pitchFamily="49" charset="0"/>
              </a:rPr>
              <a:t>result = y - x</a:t>
            </a:r>
            <a:endParaRPr lang="en-US" b="1" dirty="0">
              <a:solidFill>
                <a:srgbClr val="00B050"/>
              </a:solidFill>
            </a:endParaRPr>
          </a:p>
        </p:txBody>
      </p:sp>
    </p:spTree>
    <p:extLst>
      <p:ext uri="{BB962C8B-B14F-4D97-AF65-F5344CB8AC3E}">
        <p14:creationId xmlns:p14="http://schemas.microsoft.com/office/powerpoint/2010/main" val="3905901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697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7391400" y="5024718"/>
            <a:ext cx="2759964" cy="533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Set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 to 0.</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12954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6764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0656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1600200"/>
            <a:ext cx="7162800" cy="2286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785CCB-87D3-8448-80BB-63393E56BB05}"/>
              </a:ext>
            </a:extLst>
          </p:cNvPr>
          <p:cNvSpPr/>
          <p:nvPr/>
        </p:nvSpPr>
        <p:spPr bwMode="auto">
          <a:xfrm>
            <a:off x="6172200" y="4191000"/>
            <a:ext cx="4741164" cy="19005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Compare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 to 0x63 (99) by calculating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 0x63.  This is 0 – 99 = -99, so it sets the Sign Flag to 1.</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769670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18288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4120E77-EFA8-6F48-8C9D-AECCB6FF0C9F}"/>
              </a:ext>
            </a:extLst>
          </p:cNvPr>
          <p:cNvSpPr/>
          <p:nvPr/>
        </p:nvSpPr>
        <p:spPr bwMode="auto">
          <a:xfrm>
            <a:off x="5812536" y="4648200"/>
            <a:ext cx="5334000" cy="1905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b="1" dirty="0" err="1">
                <a:latin typeface="+mn-lt"/>
                <a:cs typeface="Courier New" panose="02070309020205020404" pitchFamily="49" charset="0"/>
              </a:rPr>
              <a:t>jg</a:t>
            </a:r>
            <a:r>
              <a:rPr lang="en-US" sz="2800" dirty="0">
                <a:latin typeface="+mn-lt"/>
                <a:cs typeface="Courier New" panose="02070309020205020404" pitchFamily="49" charset="0"/>
              </a:rPr>
              <a:t> means “jump if greater than”.  This jumps if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&gt; 0x63.  The flags indicate this is false, so we do not jump.</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819703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20574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FFB484-EA66-F149-AFB8-2763B1C582E9}"/>
              </a:ext>
            </a:extLst>
          </p:cNvPr>
          <p:cNvSpPr/>
          <p:nvPr/>
        </p:nvSpPr>
        <p:spPr bwMode="auto">
          <a:xfrm>
            <a:off x="7086600" y="5105400"/>
            <a:ext cx="2798064" cy="533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Add 1 to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99510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2362200"/>
            <a:ext cx="7162800" cy="2286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2362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2D68B8C-9566-E14C-8A55-F3C1EC1AA2DD}"/>
              </a:ext>
            </a:extLst>
          </p:cNvPr>
          <p:cNvSpPr/>
          <p:nvPr/>
        </p:nvSpPr>
        <p:spPr bwMode="auto">
          <a:xfrm>
            <a:off x="6087618" y="4800600"/>
            <a:ext cx="4588764" cy="5289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Jump to another instruction.</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502700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2AE044F-AE44-B342-A044-8146B4486896}"/>
              </a:ext>
            </a:extLst>
          </p:cNvPr>
          <p:cNvSpPr/>
          <p:nvPr/>
        </p:nvSpPr>
        <p:spPr>
          <a:xfrm>
            <a:off x="4800600" y="1600200"/>
            <a:ext cx="7162800" cy="2286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AADEBF9-8747-E340-BE08-69CED91947D7}"/>
              </a:ext>
            </a:extLst>
          </p:cNvPr>
          <p:cNvSpPr/>
          <p:nvPr/>
        </p:nvSpPr>
        <p:spPr bwMode="auto">
          <a:xfrm>
            <a:off x="6172200" y="4191000"/>
            <a:ext cx="4741164" cy="19005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Compare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a:t>
            </a:r>
            <a:r>
              <a:rPr lang="en-US" sz="2800" dirty="0" err="1">
                <a:latin typeface="+mn-lt"/>
                <a:cs typeface="Courier New" panose="02070309020205020404" pitchFamily="49" charset="0"/>
              </a:rPr>
              <a:t>i</a:t>
            </a:r>
            <a:r>
              <a:rPr lang="en-US" sz="2800" dirty="0">
                <a:latin typeface="+mn-lt"/>
                <a:cs typeface="Courier New" panose="02070309020205020404" pitchFamily="49" charset="0"/>
              </a:rPr>
              <a:t>) to 0x63 (99) by calculating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 0x63.  This is 1 – 99 = -98, so it sets the Sign Flag to 1.</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3391905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812536" y="4648200"/>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continue in this pattern until we make this conditional jump.  When will that be?</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18288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3953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B975-4EE8-C943-9B2F-2EC5732A619F}"/>
              </a:ext>
            </a:extLst>
          </p:cNvPr>
          <p:cNvSpPr>
            <a:spLocks noGrp="1"/>
          </p:cNvSpPr>
          <p:nvPr>
            <p:ph type="title"/>
          </p:nvPr>
        </p:nvSpPr>
        <p:spPr/>
        <p:txBody>
          <a:bodyPr/>
          <a:lstStyle/>
          <a:p>
            <a:r>
              <a:rPr lang="en-US" dirty="0"/>
              <a:t>Loops and Control Flow</a:t>
            </a:r>
          </a:p>
        </p:txBody>
      </p:sp>
      <p:sp>
        <p:nvSpPr>
          <p:cNvPr id="3" name="Content Placeholder 2">
            <a:extLst>
              <a:ext uri="{FF2B5EF4-FFF2-40B4-BE49-F238E27FC236}">
                <a16:creationId xmlns:a16="http://schemas.microsoft.com/office/drawing/2014/main" id="{5905C35F-3B93-B546-8208-83206FE1A63C}"/>
              </a:ext>
            </a:extLst>
          </p:cNvPr>
          <p:cNvSpPr>
            <a:spLocks noGrp="1"/>
          </p:cNvSpPr>
          <p:nvPr>
            <p:ph sz="half" idx="1"/>
          </p:nvPr>
        </p:nvSpPr>
        <p:spPr>
          <a:xfrm>
            <a:off x="152400" y="1295400"/>
            <a:ext cx="4038600" cy="5181600"/>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void loop()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int</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 0;</a:t>
            </a:r>
          </a:p>
          <a:p>
            <a:pPr marL="0" indent="0">
              <a:spcBef>
                <a:spcPts val="0"/>
              </a:spcBef>
              <a:buNone/>
            </a:pPr>
            <a:r>
              <a:rPr lang="en-US" sz="2400" dirty="0">
                <a:latin typeface="Consolas" panose="020B0609020204030204" pitchFamily="49" charset="0"/>
                <a:cs typeface="Consolas" panose="020B0609020204030204" pitchFamily="49" charset="0"/>
              </a:rPr>
              <a:t>    while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 &lt; 100)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i</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8513F179-B08E-7041-B764-35A7063F8EF7}"/>
              </a:ext>
            </a:extLst>
          </p:cNvPr>
          <p:cNvSpPr>
            <a:spLocks noGrp="1"/>
          </p:cNvSpPr>
          <p:nvPr>
            <p:ph sz="half" idx="10"/>
          </p:nvPr>
        </p:nvSpPr>
        <p:spPr>
          <a:xfrm>
            <a:off x="4953000" y="1299882"/>
            <a:ext cx="7053072" cy="5181600"/>
          </a:xfrm>
        </p:spPr>
        <p:txBody>
          <a:bodyPr/>
          <a:lstStyle/>
          <a:p>
            <a:pPr marL="0" indent="0">
              <a:spcBef>
                <a:spcPts val="0"/>
              </a:spcBef>
              <a:buNone/>
            </a:pPr>
            <a:r>
              <a:rPr lang="en-US" sz="1800" dirty="0">
                <a:latin typeface="Consolas" panose="020B0609020204030204" pitchFamily="49" charset="0"/>
                <a:cs typeface="Consolas" panose="020B0609020204030204" pitchFamily="49" charset="0"/>
              </a:rPr>
              <a:t> 0x000000000040115c &lt;+0&gt;:	mov    $0x0,%eax</a:t>
            </a:r>
          </a:p>
          <a:p>
            <a:pPr marL="0" indent="0">
              <a:spcBef>
                <a:spcPts val="0"/>
              </a:spcBef>
              <a:buNone/>
            </a:pPr>
            <a:r>
              <a:rPr lang="en-US" sz="1800" dirty="0">
                <a:latin typeface="Consolas" panose="020B0609020204030204" pitchFamily="49" charset="0"/>
                <a:cs typeface="Consolas" panose="020B0609020204030204" pitchFamily="49" charset="0"/>
              </a:rPr>
              <a:t> 0x0000000000401161 &lt;+5&gt;:	</a:t>
            </a:r>
            <a:r>
              <a:rPr lang="en-US" sz="1800" dirty="0" err="1">
                <a:latin typeface="Consolas" panose="020B0609020204030204" pitchFamily="49" charset="0"/>
                <a:cs typeface="Consolas" panose="020B0609020204030204" pitchFamily="49" charset="0"/>
              </a:rPr>
              <a:t>cmp</a:t>
            </a:r>
            <a:r>
              <a:rPr lang="en-US" sz="1800" dirty="0">
                <a:latin typeface="Consolas" panose="020B0609020204030204" pitchFamily="49" charset="0"/>
                <a:cs typeface="Consolas" panose="020B0609020204030204" pitchFamily="49" charset="0"/>
              </a:rPr>
              <a:t>    $0x63,%eax</a:t>
            </a:r>
          </a:p>
          <a:p>
            <a:pPr marL="0" indent="0">
              <a:spcBef>
                <a:spcPts val="0"/>
              </a:spcBef>
              <a:buNone/>
            </a:pPr>
            <a:r>
              <a:rPr lang="en-US" sz="1800" dirty="0">
                <a:latin typeface="Consolas" panose="020B0609020204030204" pitchFamily="49" charset="0"/>
                <a:cs typeface="Consolas" panose="020B0609020204030204" pitchFamily="49" charset="0"/>
              </a:rPr>
              <a:t> 0x0000000000401164 &lt;+8&gt;:	</a:t>
            </a:r>
            <a:r>
              <a:rPr lang="en-US" sz="1800" dirty="0" err="1">
                <a:latin typeface="Consolas" panose="020B0609020204030204" pitchFamily="49" charset="0"/>
                <a:cs typeface="Consolas" panose="020B0609020204030204" pitchFamily="49" charset="0"/>
              </a:rPr>
              <a:t>jg</a:t>
            </a:r>
            <a:r>
              <a:rPr lang="en-US" sz="1800" dirty="0">
                <a:latin typeface="Consolas" panose="020B0609020204030204" pitchFamily="49" charset="0"/>
                <a:cs typeface="Consolas" panose="020B0609020204030204" pitchFamily="49" charset="0"/>
              </a:rPr>
              <a:t>     0x40116b &lt;loop+15&gt;</a:t>
            </a:r>
          </a:p>
          <a:p>
            <a:pPr marL="0" indent="0">
              <a:spcBef>
                <a:spcPts val="0"/>
              </a:spcBef>
              <a:buNone/>
            </a:pPr>
            <a:r>
              <a:rPr lang="en-US" sz="1800" dirty="0">
                <a:latin typeface="Consolas" panose="020B0609020204030204" pitchFamily="49" charset="0"/>
                <a:cs typeface="Consolas" panose="020B0609020204030204" pitchFamily="49" charset="0"/>
              </a:rPr>
              <a:t> 0x0000000000401166 &lt;+10&gt;:	add    $0x1,%eax</a:t>
            </a:r>
          </a:p>
          <a:p>
            <a:pPr marL="0" indent="0">
              <a:spcBef>
                <a:spcPts val="0"/>
              </a:spcBef>
              <a:buNone/>
            </a:pPr>
            <a:r>
              <a:rPr lang="en-US" sz="1800" dirty="0">
                <a:latin typeface="Consolas" panose="020B0609020204030204" pitchFamily="49" charset="0"/>
                <a:cs typeface="Consolas" panose="020B0609020204030204" pitchFamily="49" charset="0"/>
              </a:rPr>
              <a:t> 0x0000000000401169 &lt;+13&gt;:	</a:t>
            </a:r>
            <a:r>
              <a:rPr lang="en-US" sz="1800" dirty="0" err="1">
                <a:latin typeface="Consolas" panose="020B0609020204030204" pitchFamily="49" charset="0"/>
                <a:cs typeface="Consolas" panose="020B0609020204030204" pitchFamily="49" charset="0"/>
              </a:rPr>
              <a:t>jmp</a:t>
            </a:r>
            <a:r>
              <a:rPr lang="en-US" sz="1800" dirty="0">
                <a:latin typeface="Consolas" panose="020B0609020204030204" pitchFamily="49" charset="0"/>
                <a:cs typeface="Consolas" panose="020B0609020204030204" pitchFamily="49" charset="0"/>
              </a:rPr>
              <a:t>    0x401161 &lt;loop+5&gt;</a:t>
            </a:r>
          </a:p>
          <a:p>
            <a:pPr marL="0" indent="0">
              <a:spcBef>
                <a:spcPts val="0"/>
              </a:spcBef>
              <a:buNone/>
            </a:pPr>
            <a:r>
              <a:rPr lang="en-US" sz="1800" dirty="0">
                <a:latin typeface="Consolas" panose="020B0609020204030204" pitchFamily="49" charset="0"/>
                <a:cs typeface="Consolas" panose="020B0609020204030204" pitchFamily="49" charset="0"/>
              </a:rPr>
              <a:t> 0x000000000040116b &lt;+15&gt;:	</a:t>
            </a:r>
            <a:r>
              <a:rPr lang="en-US" sz="1800" dirty="0" err="1">
                <a:latin typeface="Consolas" panose="020B0609020204030204" pitchFamily="49" charset="0"/>
                <a:cs typeface="Consolas" panose="020B0609020204030204" pitchFamily="49" charset="0"/>
              </a:rPr>
              <a:t>retq</a:t>
            </a:r>
            <a:r>
              <a:rPr lang="en-US" sz="1800" dirty="0">
                <a:latin typeface="Consolas" panose="020B0609020204030204" pitchFamily="49" charset="0"/>
                <a:cs typeface="Consolas" panose="020B0609020204030204" pitchFamily="49" charset="0"/>
              </a:rPr>
              <a:t> </a:t>
            </a:r>
          </a:p>
        </p:txBody>
      </p:sp>
      <p:cxnSp>
        <p:nvCxnSpPr>
          <p:cNvPr id="6" name="Straight Connector 5">
            <a:extLst>
              <a:ext uri="{FF2B5EF4-FFF2-40B4-BE49-F238E27FC236}">
                <a16:creationId xmlns:a16="http://schemas.microsoft.com/office/drawing/2014/main" id="{FE20DB33-3836-BD45-9D3B-89ED21888A76}"/>
              </a:ext>
            </a:extLst>
          </p:cNvPr>
          <p:cNvCxnSpPr/>
          <p:nvPr/>
        </p:nvCxnSpPr>
        <p:spPr>
          <a:xfrm>
            <a:off x="4572000" y="1295400"/>
            <a:ext cx="0" cy="525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29C3E49-D9B7-4543-91FA-A3209EF9ABEC}"/>
              </a:ext>
            </a:extLst>
          </p:cNvPr>
          <p:cNvSpPr/>
          <p:nvPr/>
        </p:nvSpPr>
        <p:spPr bwMode="auto">
          <a:xfrm>
            <a:off x="5437632" y="4876800"/>
            <a:ext cx="5888736" cy="990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latin typeface="+mn-lt"/>
                <a:cs typeface="Courier New" panose="02070309020205020404" pitchFamily="49" charset="0"/>
              </a:rPr>
              <a:t>We will stop looping when this comparison says that %</a:t>
            </a:r>
            <a:r>
              <a:rPr lang="en-US" sz="2800" dirty="0" err="1">
                <a:latin typeface="+mn-lt"/>
                <a:cs typeface="Courier New" panose="02070309020205020404" pitchFamily="49" charset="0"/>
              </a:rPr>
              <a:t>eax</a:t>
            </a:r>
            <a:r>
              <a:rPr lang="en-US" sz="2800" dirty="0">
                <a:latin typeface="+mn-lt"/>
                <a:cs typeface="Courier New" panose="02070309020205020404" pitchFamily="49" charset="0"/>
              </a:rPr>
              <a:t> &gt; 0x63!</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
        <p:nvSpPr>
          <p:cNvPr id="5" name="Rounded Rectangle 4">
            <a:extLst>
              <a:ext uri="{FF2B5EF4-FFF2-40B4-BE49-F238E27FC236}">
                <a16:creationId xmlns:a16="http://schemas.microsoft.com/office/drawing/2014/main" id="{C2AE044F-AE44-B342-A044-8146B4486896}"/>
              </a:ext>
            </a:extLst>
          </p:cNvPr>
          <p:cNvSpPr/>
          <p:nvPr/>
        </p:nvSpPr>
        <p:spPr>
          <a:xfrm>
            <a:off x="4800600" y="1600200"/>
            <a:ext cx="7162800"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4594A79-E891-AE40-98B2-7A2CE2AC5D5B}"/>
              </a:ext>
            </a:extLst>
          </p:cNvPr>
          <p:cNvSpPr/>
          <p:nvPr/>
        </p:nvSpPr>
        <p:spPr>
          <a:xfrm>
            <a:off x="838202" y="1981200"/>
            <a:ext cx="3200398" cy="304800"/>
          </a:xfrm>
          <a:prstGeom prst="roundRect">
            <a:avLst/>
          </a:prstGeom>
          <a:solidFill>
            <a:srgbClr val="C00000">
              <a:alpha val="4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349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36B3-9631-9A4E-A463-0972B1838BAA}"/>
              </a:ext>
            </a:extLst>
          </p:cNvPr>
          <p:cNvSpPr>
            <a:spLocks noGrp="1"/>
          </p:cNvSpPr>
          <p:nvPr>
            <p:ph type="title"/>
          </p:nvPr>
        </p:nvSpPr>
        <p:spPr/>
        <p:txBody>
          <a:bodyPr/>
          <a:lstStyle/>
          <a:p>
            <a:r>
              <a:rPr lang="en-US" dirty="0"/>
              <a:t>GCC Common While Loop Construction</a:t>
            </a:r>
          </a:p>
        </p:txBody>
      </p:sp>
      <p:sp>
        <p:nvSpPr>
          <p:cNvPr id="3" name="Content Placeholder 2">
            <a:extLst>
              <a:ext uri="{FF2B5EF4-FFF2-40B4-BE49-F238E27FC236}">
                <a16:creationId xmlns:a16="http://schemas.microsoft.com/office/drawing/2014/main" id="{1CF53705-EA8E-8E4B-A660-28FE881C774B}"/>
              </a:ext>
            </a:extLst>
          </p:cNvPr>
          <p:cNvSpPr>
            <a:spLocks noGrp="1"/>
          </p:cNvSpPr>
          <p:nvPr>
            <p:ph sz="half" idx="1"/>
          </p:nvPr>
        </p:nvSpPr>
        <p:spPr>
          <a:xfrm>
            <a:off x="152400" y="1966912"/>
            <a:ext cx="5833872" cy="1462088"/>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while (</a:t>
            </a:r>
            <a:r>
              <a:rPr lang="en-US" sz="2400" b="1" dirty="0">
                <a:solidFill>
                  <a:srgbClr val="FF0000"/>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sz="2400" dirty="0">
                <a:latin typeface="Consolas" panose="020B0609020204030204" pitchFamily="49" charset="0"/>
                <a:cs typeface="Consolas" panose="020B0609020204030204" pitchFamily="49" charset="0"/>
              </a:rPr>
              <a:t>}</a:t>
            </a:r>
          </a:p>
        </p:txBody>
      </p:sp>
      <p:sp>
        <p:nvSpPr>
          <p:cNvPr id="4" name="Content Placeholder 3">
            <a:extLst>
              <a:ext uri="{FF2B5EF4-FFF2-40B4-BE49-F238E27FC236}">
                <a16:creationId xmlns:a16="http://schemas.microsoft.com/office/drawing/2014/main" id="{3DDAAD58-B3A3-DF42-B4C1-70BC7A6D1EA3}"/>
              </a:ext>
            </a:extLst>
          </p:cNvPr>
          <p:cNvSpPr>
            <a:spLocks noGrp="1"/>
          </p:cNvSpPr>
          <p:nvPr>
            <p:ph sz="half" idx="10"/>
          </p:nvPr>
        </p:nvSpPr>
        <p:spPr>
          <a:xfrm>
            <a:off x="6172200" y="1966912"/>
            <a:ext cx="5833872" cy="1754326"/>
          </a:xfrm>
        </p:spPr>
        <p:txBody>
          <a:bodyPr/>
          <a:lstStyle/>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Check </a:t>
            </a:r>
            <a:r>
              <a:rPr lang="en-US" sz="2400" b="1" i="1" u="sng" dirty="0">
                <a:solidFill>
                  <a:srgbClr val="FF0000"/>
                </a:solidFill>
                <a:latin typeface="Consolas" panose="020B0609020204030204" pitchFamily="49" charset="0"/>
                <a:cs typeface="Consolas" panose="020B0609020204030204" pitchFamily="49" charset="0"/>
              </a:rPr>
              <a:t>opposite of code condition</a:t>
            </a:r>
          </a:p>
          <a:p>
            <a:pPr marL="0" indent="0">
              <a:spcBef>
                <a:spcPts val="0"/>
              </a:spcBef>
              <a:buNone/>
            </a:pPr>
            <a:r>
              <a:rPr lang="en-US" sz="2400" dirty="0">
                <a:solidFill>
                  <a:srgbClr val="FF0000"/>
                </a:solidFill>
                <a:latin typeface="Consolas" panose="020B0609020204030204" pitchFamily="49" charset="0"/>
                <a:cs typeface="Consolas" panose="020B0609020204030204" pitchFamily="49" charset="0"/>
              </a:rPr>
              <a:t>Skip loop if test passes</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sz="2400" dirty="0">
                <a:latin typeface="Consolas" panose="020B0609020204030204" pitchFamily="49" charset="0"/>
                <a:cs typeface="Consolas" panose="020B0609020204030204" pitchFamily="49" charset="0"/>
              </a:rPr>
              <a:t>Jump back to test</a:t>
            </a:r>
          </a:p>
        </p:txBody>
      </p:sp>
      <p:sp>
        <p:nvSpPr>
          <p:cNvPr id="5" name="Text Placeholder 4">
            <a:extLst>
              <a:ext uri="{FF2B5EF4-FFF2-40B4-BE49-F238E27FC236}">
                <a16:creationId xmlns:a16="http://schemas.microsoft.com/office/drawing/2014/main" id="{EAFFBA9A-0C80-BA4B-B991-FB402C1554D0}"/>
              </a:ext>
            </a:extLst>
          </p:cNvPr>
          <p:cNvSpPr>
            <a:spLocks noGrp="1"/>
          </p:cNvSpPr>
          <p:nvPr>
            <p:ph type="body" idx="11"/>
          </p:nvPr>
        </p:nvSpPr>
        <p:spPr>
          <a:xfrm>
            <a:off x="152400" y="1143000"/>
            <a:ext cx="5833872" cy="823912"/>
          </a:xfrm>
        </p:spPr>
        <p:txBody>
          <a:bodyPr/>
          <a:lstStyle/>
          <a:p>
            <a:r>
              <a:rPr lang="en-US" u="sng" dirty="0"/>
              <a:t>C</a:t>
            </a:r>
          </a:p>
        </p:txBody>
      </p:sp>
      <p:sp>
        <p:nvSpPr>
          <p:cNvPr id="6" name="Text Placeholder 5">
            <a:extLst>
              <a:ext uri="{FF2B5EF4-FFF2-40B4-BE49-F238E27FC236}">
                <a16:creationId xmlns:a16="http://schemas.microsoft.com/office/drawing/2014/main" id="{E4EAA714-1E8A-2D48-B9F9-A62E34241355}"/>
              </a:ext>
            </a:extLst>
          </p:cNvPr>
          <p:cNvSpPr>
            <a:spLocks noGrp="1"/>
          </p:cNvSpPr>
          <p:nvPr>
            <p:ph type="body" idx="12"/>
          </p:nvPr>
        </p:nvSpPr>
        <p:spPr>
          <a:xfrm>
            <a:off x="6172200" y="1143000"/>
            <a:ext cx="5833872" cy="823912"/>
          </a:xfrm>
        </p:spPr>
        <p:txBody>
          <a:bodyPr/>
          <a:lstStyle/>
          <a:p>
            <a:r>
              <a:rPr lang="en-US" u="sng" dirty="0"/>
              <a:t>Assembly</a:t>
            </a:r>
          </a:p>
        </p:txBody>
      </p:sp>
      <p:sp>
        <p:nvSpPr>
          <p:cNvPr id="7" name="Rectangle 6">
            <a:extLst>
              <a:ext uri="{FF2B5EF4-FFF2-40B4-BE49-F238E27FC236}">
                <a16:creationId xmlns:a16="http://schemas.microsoft.com/office/drawing/2014/main" id="{37C0DF54-D90B-4D45-9D3C-6A9DBB1E4F38}"/>
              </a:ext>
            </a:extLst>
          </p:cNvPr>
          <p:cNvSpPr/>
          <p:nvPr/>
        </p:nvSpPr>
        <p:spPr>
          <a:xfrm>
            <a:off x="2442972" y="4722674"/>
            <a:ext cx="7086600" cy="2031325"/>
          </a:xfrm>
          <a:prstGeom prst="rect">
            <a:avLst/>
          </a:prstGeom>
        </p:spPr>
        <p:txBody>
          <a:bodyPr wrap="square">
            <a:spAutoFit/>
          </a:bodyPr>
          <a:lstStyle/>
          <a:p>
            <a:pPr marL="0" indent="0" algn="l">
              <a:spcBef>
                <a:spcPts val="0"/>
              </a:spcBef>
              <a:buNone/>
            </a:pPr>
            <a:r>
              <a:rPr lang="en-US" dirty="0">
                <a:solidFill>
                  <a:schemeClr val="bg1">
                    <a:lumMod val="75000"/>
                  </a:schemeClr>
                </a:solidFill>
                <a:latin typeface="Consolas" panose="020B0609020204030204" pitchFamily="49" charset="0"/>
                <a:cs typeface="Consolas" panose="020B0609020204030204" pitchFamily="49" charset="0"/>
              </a:rPr>
              <a:t> 0x000000000040115c &lt;+0&gt;:	mov    $0x0,%eax</a:t>
            </a:r>
          </a:p>
          <a:p>
            <a:pPr marL="0" indent="0" algn="l">
              <a:spcBef>
                <a:spcPts val="0"/>
              </a:spcBef>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0x0000000000401161 &lt;+5&gt;:	</a:t>
            </a:r>
            <a:r>
              <a:rPr lang="en-US" dirty="0" err="1">
                <a:solidFill>
                  <a:srgbClr val="FF0000"/>
                </a:solidFill>
                <a:latin typeface="Consolas" panose="020B0609020204030204" pitchFamily="49" charset="0"/>
                <a:cs typeface="Consolas" panose="020B0609020204030204" pitchFamily="49" charset="0"/>
              </a:rPr>
              <a:t>cmp</a:t>
            </a:r>
            <a:r>
              <a:rPr lang="en-US" dirty="0">
                <a:solidFill>
                  <a:srgbClr val="FF0000"/>
                </a:solidFill>
                <a:latin typeface="Consolas" panose="020B0609020204030204" pitchFamily="49" charset="0"/>
                <a:cs typeface="Consolas" panose="020B0609020204030204" pitchFamily="49" charset="0"/>
              </a:rPr>
              <a:t>    $0x63,%eax</a:t>
            </a:r>
          </a:p>
          <a:p>
            <a:pPr marL="0" indent="0" algn="l">
              <a:spcBef>
                <a:spcPts val="0"/>
              </a:spcBef>
              <a:buNone/>
            </a:pPr>
            <a:r>
              <a:rPr lang="en-US" dirty="0">
                <a:solidFill>
                  <a:srgbClr val="FF0000"/>
                </a:solidFill>
                <a:latin typeface="Consolas" panose="020B0609020204030204" pitchFamily="49" charset="0"/>
                <a:cs typeface="Consolas" panose="020B0609020204030204" pitchFamily="49" charset="0"/>
              </a:rPr>
              <a:t> 0x0000000000401164 &lt;+8&gt;:	</a:t>
            </a:r>
            <a:r>
              <a:rPr lang="en-US" dirty="0" err="1">
                <a:solidFill>
                  <a:srgbClr val="FF0000"/>
                </a:solidFill>
                <a:latin typeface="Consolas" panose="020B0609020204030204" pitchFamily="49" charset="0"/>
                <a:cs typeface="Consolas" panose="020B0609020204030204" pitchFamily="49" charset="0"/>
              </a:rPr>
              <a:t>jg</a:t>
            </a:r>
            <a:r>
              <a:rPr lang="en-US" dirty="0">
                <a:solidFill>
                  <a:srgbClr val="FF0000"/>
                </a:solidFill>
                <a:latin typeface="Consolas" panose="020B0609020204030204" pitchFamily="49" charset="0"/>
                <a:cs typeface="Consolas" panose="020B0609020204030204" pitchFamily="49" charset="0"/>
              </a:rPr>
              <a:t>     0x40116b &lt;loop+15&gt;</a:t>
            </a:r>
          </a:p>
          <a:p>
            <a:pPr marL="0" indent="0" algn="l">
              <a:spcBef>
                <a:spcPts val="0"/>
              </a:spcBef>
              <a:buNone/>
            </a:pPr>
            <a:r>
              <a:rPr lang="en-US" dirty="0">
                <a:solidFill>
                  <a:srgbClr val="7030A0"/>
                </a:solidFill>
                <a:latin typeface="Consolas" panose="020B0609020204030204" pitchFamily="49" charset="0"/>
                <a:cs typeface="Consolas" panose="020B0609020204030204" pitchFamily="49" charset="0"/>
              </a:rPr>
              <a:t> 0x0000000000401166 &lt;+10&gt;:	add    $0x1,%eax</a:t>
            </a:r>
          </a:p>
          <a:p>
            <a:pPr marL="0" indent="0" algn="l">
              <a:spcBef>
                <a:spcPts val="0"/>
              </a:spcBef>
              <a:buNone/>
            </a:pPr>
            <a:r>
              <a:rPr lang="en-US" dirty="0">
                <a:latin typeface="Consolas" panose="020B0609020204030204" pitchFamily="49" charset="0"/>
                <a:cs typeface="Consolas" panose="020B0609020204030204" pitchFamily="49" charset="0"/>
              </a:rPr>
              <a:t> 0x0000000000401169 &lt;+13&gt;:	</a:t>
            </a:r>
            <a:r>
              <a:rPr lang="en-US" dirty="0" err="1">
                <a:latin typeface="Consolas" panose="020B0609020204030204" pitchFamily="49" charset="0"/>
                <a:cs typeface="Consolas" panose="020B0609020204030204" pitchFamily="49" charset="0"/>
              </a:rPr>
              <a:t>jmp</a:t>
            </a:r>
            <a:r>
              <a:rPr lang="en-US" dirty="0">
                <a:latin typeface="Consolas" panose="020B0609020204030204" pitchFamily="49" charset="0"/>
                <a:cs typeface="Consolas" panose="020B0609020204030204" pitchFamily="49" charset="0"/>
              </a:rPr>
              <a:t>    0x401161 &lt;loop+5&gt;</a:t>
            </a:r>
          </a:p>
          <a:p>
            <a:pPr marL="0" indent="0" algn="l">
              <a:spcBef>
                <a:spcPts val="0"/>
              </a:spcBef>
              <a:buNone/>
            </a:pPr>
            <a:r>
              <a:rPr lang="en-US" dirty="0">
                <a:solidFill>
                  <a:schemeClr val="bg1">
                    <a:lumMod val="75000"/>
                  </a:schemeClr>
                </a:solidFill>
                <a:latin typeface="Consolas" panose="020B0609020204030204" pitchFamily="49" charset="0"/>
                <a:cs typeface="Consolas" panose="020B0609020204030204" pitchFamily="49" charset="0"/>
              </a:rPr>
              <a:t> 0x000000000040116b &lt;+15&gt;:	</a:t>
            </a:r>
            <a:r>
              <a:rPr lang="en-US" dirty="0" err="1">
                <a:solidFill>
                  <a:schemeClr val="bg1">
                    <a:lumMod val="75000"/>
                  </a:schemeClr>
                </a:solidFill>
                <a:latin typeface="Consolas" panose="020B0609020204030204" pitchFamily="49" charset="0"/>
                <a:cs typeface="Consolas" panose="020B0609020204030204" pitchFamily="49" charset="0"/>
              </a:rPr>
              <a:t>retq</a:t>
            </a:r>
            <a:r>
              <a:rPr lang="en-US" dirty="0">
                <a:solidFill>
                  <a:schemeClr val="bg1">
                    <a:lumMod val="75000"/>
                  </a:schemeClr>
                </a:solidFill>
                <a:latin typeface="Consolas" panose="020B0609020204030204" pitchFamily="49" charset="0"/>
                <a:cs typeface="Consolas" panose="020B0609020204030204" pitchFamily="49" charset="0"/>
              </a:rPr>
              <a:t> </a:t>
            </a:r>
          </a:p>
          <a:p>
            <a:pPr marL="0" indent="0" algn="l">
              <a:spcBef>
                <a:spcPts val="0"/>
              </a:spcBef>
              <a:buNone/>
            </a:pPr>
            <a:endParaRPr lang="en-US" dirty="0">
              <a:solidFill>
                <a:schemeClr val="bg1">
                  <a:lumMod val="75000"/>
                </a:schemeClr>
              </a:solidFill>
              <a:latin typeface="Consolas" panose="020B0609020204030204" pitchFamily="49" charset="0"/>
              <a:cs typeface="Consolas" panose="020B0609020204030204" pitchFamily="49" charset="0"/>
            </a:endParaRPr>
          </a:p>
        </p:txBody>
      </p:sp>
      <p:sp>
        <p:nvSpPr>
          <p:cNvPr id="8" name="Text Placeholder 4">
            <a:extLst>
              <a:ext uri="{FF2B5EF4-FFF2-40B4-BE49-F238E27FC236}">
                <a16:creationId xmlns:a16="http://schemas.microsoft.com/office/drawing/2014/main" id="{7DFA69A2-F802-9646-9443-943419133C62}"/>
              </a:ext>
            </a:extLst>
          </p:cNvPr>
          <p:cNvSpPr txBox="1">
            <a:spLocks/>
          </p:cNvSpPr>
          <p:nvPr/>
        </p:nvSpPr>
        <p:spPr bwMode="auto">
          <a:xfrm>
            <a:off x="2017014" y="3898762"/>
            <a:ext cx="5833872"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fontAlgn="auto">
              <a:spcAft>
                <a:spcPts val="0"/>
              </a:spcAft>
            </a:pPr>
            <a:r>
              <a:rPr lang="en-US" dirty="0"/>
              <a:t>From Previous Slide:</a:t>
            </a:r>
          </a:p>
        </p:txBody>
      </p:sp>
      <p:cxnSp>
        <p:nvCxnSpPr>
          <p:cNvPr id="10" name="Straight Connector 9">
            <a:extLst>
              <a:ext uri="{FF2B5EF4-FFF2-40B4-BE49-F238E27FC236}">
                <a16:creationId xmlns:a16="http://schemas.microsoft.com/office/drawing/2014/main" id="{579E2626-CC26-7545-90A2-940416E85F0D}"/>
              </a:ext>
            </a:extLst>
          </p:cNvPr>
          <p:cNvCxnSpPr>
            <a:cxnSpLocks/>
          </p:cNvCxnSpPr>
          <p:nvPr/>
        </p:nvCxnSpPr>
        <p:spPr>
          <a:xfrm>
            <a:off x="5791200" y="1371600"/>
            <a:ext cx="0" cy="2209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EE7036F-408E-4A43-B7A4-07AAE10FBA42}"/>
              </a:ext>
            </a:extLst>
          </p:cNvPr>
          <p:cNvCxnSpPr>
            <a:cxnSpLocks/>
          </p:cNvCxnSpPr>
          <p:nvPr/>
        </p:nvCxnSpPr>
        <p:spPr>
          <a:xfrm flipH="1">
            <a:off x="209985" y="3887876"/>
            <a:ext cx="11796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975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36B3-9631-9A4E-A463-0972B1838BAA}"/>
              </a:ext>
            </a:extLst>
          </p:cNvPr>
          <p:cNvSpPr>
            <a:spLocks noGrp="1"/>
          </p:cNvSpPr>
          <p:nvPr>
            <p:ph type="title"/>
          </p:nvPr>
        </p:nvSpPr>
        <p:spPr/>
        <p:txBody>
          <a:bodyPr/>
          <a:lstStyle/>
          <a:p>
            <a:r>
              <a:rPr lang="en-US" dirty="0"/>
              <a:t>Common For Loop Construction</a:t>
            </a:r>
          </a:p>
        </p:txBody>
      </p:sp>
      <p:sp>
        <p:nvSpPr>
          <p:cNvPr id="3" name="Content Placeholder 2">
            <a:extLst>
              <a:ext uri="{FF2B5EF4-FFF2-40B4-BE49-F238E27FC236}">
                <a16:creationId xmlns:a16="http://schemas.microsoft.com/office/drawing/2014/main" id="{1CF53705-EA8E-8E4B-A660-28FE881C774B}"/>
              </a:ext>
            </a:extLst>
          </p:cNvPr>
          <p:cNvSpPr>
            <a:spLocks noGrp="1"/>
          </p:cNvSpPr>
          <p:nvPr>
            <p:ph sz="half" idx="1"/>
          </p:nvPr>
        </p:nvSpPr>
        <p:spPr>
          <a:xfrm>
            <a:off x="152400" y="1966912"/>
            <a:ext cx="5833872" cy="1462088"/>
          </a:xfrm>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for (</a:t>
            </a:r>
            <a:r>
              <a:rPr lang="en-US" sz="2400" b="1" dirty="0" err="1">
                <a:solidFill>
                  <a:schemeClr val="accent5"/>
                </a:solidFill>
                <a:latin typeface="Consolas" panose="020B0609020204030204" pitchFamily="49" charset="0"/>
                <a:cs typeface="Consolas" panose="020B0609020204030204" pitchFamily="49" charset="0"/>
              </a:rPr>
              <a:t>init</a:t>
            </a:r>
            <a:r>
              <a:rPr lang="en-US" sz="2400" dirty="0">
                <a:latin typeface="Consolas" panose="020B0609020204030204" pitchFamily="49" charset="0"/>
                <a:cs typeface="Consolas" panose="020B0609020204030204" pitchFamily="49" charset="0"/>
              </a:rPr>
              <a:t>; </a:t>
            </a:r>
            <a:r>
              <a:rPr lang="en-US" sz="2400" b="1" dirty="0">
                <a:solidFill>
                  <a:schemeClr val="accent2">
                    <a:lumMod val="75000"/>
                  </a:schemeClr>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update</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a:t>
            </a:r>
            <a:r>
              <a:rPr lang="en-US" sz="2400" b="1" dirty="0">
                <a:solidFill>
                  <a:srgbClr val="0432FF"/>
                </a:solidFill>
                <a:latin typeface="Consolas" panose="020B0609020204030204" pitchFamily="49" charset="0"/>
                <a:cs typeface="Consolas" panose="020B0609020204030204" pitchFamily="49" charset="0"/>
              </a:rPr>
              <a:t>body</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 </a:t>
            </a:r>
          </a:p>
        </p:txBody>
      </p:sp>
      <p:sp>
        <p:nvSpPr>
          <p:cNvPr id="5" name="Text Placeholder 4">
            <a:extLst>
              <a:ext uri="{FF2B5EF4-FFF2-40B4-BE49-F238E27FC236}">
                <a16:creationId xmlns:a16="http://schemas.microsoft.com/office/drawing/2014/main" id="{EAFFBA9A-0C80-BA4B-B991-FB402C1554D0}"/>
              </a:ext>
            </a:extLst>
          </p:cNvPr>
          <p:cNvSpPr>
            <a:spLocks noGrp="1"/>
          </p:cNvSpPr>
          <p:nvPr>
            <p:ph type="body" idx="11"/>
          </p:nvPr>
        </p:nvSpPr>
        <p:spPr>
          <a:xfrm>
            <a:off x="152400" y="1143000"/>
            <a:ext cx="5833872" cy="823912"/>
          </a:xfrm>
        </p:spPr>
        <p:txBody>
          <a:bodyPr/>
          <a:lstStyle/>
          <a:p>
            <a:r>
              <a:rPr lang="en-US" u="sng" dirty="0"/>
              <a:t>C For loop</a:t>
            </a:r>
          </a:p>
        </p:txBody>
      </p:sp>
      <p:sp>
        <p:nvSpPr>
          <p:cNvPr id="6" name="Content Placeholder 3">
            <a:extLst>
              <a:ext uri="{FF2B5EF4-FFF2-40B4-BE49-F238E27FC236}">
                <a16:creationId xmlns:a16="http://schemas.microsoft.com/office/drawing/2014/main" id="{4ADDD10A-E8BF-F84C-9174-804E78BCC65B}"/>
              </a:ext>
            </a:extLst>
          </p:cNvPr>
          <p:cNvSpPr>
            <a:spLocks noGrp="1"/>
          </p:cNvSpPr>
          <p:nvPr>
            <p:ph sz="half" idx="10"/>
          </p:nvPr>
        </p:nvSpPr>
        <p:spPr>
          <a:xfrm>
            <a:off x="6172200" y="1966911"/>
            <a:ext cx="5833872" cy="2100265"/>
          </a:xfrm>
        </p:spPr>
        <p:txBody>
          <a:bodyPr/>
          <a:lstStyle/>
          <a:p>
            <a:pPr marL="0" indent="0">
              <a:spcBef>
                <a:spcPts val="0"/>
              </a:spcBef>
              <a:buNone/>
            </a:pPr>
            <a:r>
              <a:rPr lang="en-US" sz="2400" b="1" dirty="0">
                <a:solidFill>
                  <a:schemeClr val="accent5"/>
                </a:solidFill>
                <a:latin typeface="Consolas" panose="020B0609020204030204" pitchFamily="49" charset="0"/>
                <a:cs typeface="Consolas" panose="020B0609020204030204" pitchFamily="49" charset="0"/>
              </a:rPr>
              <a:t>Init</a:t>
            </a:r>
          </a:p>
          <a:p>
            <a:pPr marL="0" indent="0">
              <a:spcBef>
                <a:spcPts val="0"/>
              </a:spcBef>
              <a:buNone/>
            </a:pPr>
            <a:r>
              <a:rPr lang="en-US" sz="2400" b="1" dirty="0">
                <a:solidFill>
                  <a:schemeClr val="accent2">
                    <a:lumMod val="75000"/>
                  </a:schemeClr>
                </a:solidFill>
                <a:latin typeface="Consolas" panose="020B0609020204030204" pitchFamily="49" charset="0"/>
                <a:cs typeface="Consolas" panose="020B0609020204030204" pitchFamily="49" charset="0"/>
              </a:rPr>
              <a:t>Check opposite of code condition</a:t>
            </a:r>
          </a:p>
          <a:p>
            <a:pPr marL="0" indent="0">
              <a:spcBef>
                <a:spcPts val="0"/>
              </a:spcBef>
              <a:buNone/>
            </a:pPr>
            <a:r>
              <a:rPr lang="en-US" sz="2400" b="1" dirty="0">
                <a:solidFill>
                  <a:schemeClr val="accent2">
                    <a:lumMod val="75000"/>
                  </a:schemeClr>
                </a:solidFill>
                <a:latin typeface="Consolas" panose="020B0609020204030204" pitchFamily="49" charset="0"/>
                <a:cs typeface="Consolas" panose="020B0609020204030204" pitchFamily="49" charset="0"/>
              </a:rPr>
              <a:t>Skip loop if test passes</a:t>
            </a:r>
          </a:p>
          <a:p>
            <a:pPr marL="0" indent="0">
              <a:spcBef>
                <a:spcPts val="0"/>
              </a:spcBef>
              <a:buNone/>
            </a:pPr>
            <a:r>
              <a:rPr lang="en-US" sz="2400" b="1" dirty="0">
                <a:solidFill>
                  <a:srgbClr val="0432FF"/>
                </a:solidFill>
                <a:latin typeface="Consolas" panose="020B0609020204030204" pitchFamily="49" charset="0"/>
                <a:cs typeface="Consolas" panose="020B0609020204030204" pitchFamily="49" charset="0"/>
              </a:rPr>
              <a:t>Body</a:t>
            </a:r>
          </a:p>
          <a:p>
            <a:pPr marL="0" indent="0">
              <a:spcBef>
                <a:spcPts val="0"/>
              </a:spcBef>
              <a:buNone/>
            </a:pPr>
            <a:r>
              <a:rPr lang="en-US" sz="2400"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sz="2400" dirty="0">
                <a:latin typeface="Consolas" panose="020B0609020204030204" pitchFamily="49" charset="0"/>
                <a:cs typeface="Consolas" panose="020B0609020204030204" pitchFamily="49" charset="0"/>
              </a:rPr>
              <a:t>Jump back to test</a:t>
            </a:r>
          </a:p>
        </p:txBody>
      </p:sp>
      <p:sp>
        <p:nvSpPr>
          <p:cNvPr id="7" name="Text Placeholder 5">
            <a:extLst>
              <a:ext uri="{FF2B5EF4-FFF2-40B4-BE49-F238E27FC236}">
                <a16:creationId xmlns:a16="http://schemas.microsoft.com/office/drawing/2014/main" id="{7A97E17A-4A64-E74C-9869-F3CCA2CC69A4}"/>
              </a:ext>
            </a:extLst>
          </p:cNvPr>
          <p:cNvSpPr>
            <a:spLocks noGrp="1"/>
          </p:cNvSpPr>
          <p:nvPr>
            <p:ph type="body" idx="12"/>
          </p:nvPr>
        </p:nvSpPr>
        <p:spPr>
          <a:xfrm>
            <a:off x="6172200" y="1143000"/>
            <a:ext cx="5833872" cy="823912"/>
          </a:xfrm>
        </p:spPr>
        <p:txBody>
          <a:bodyPr/>
          <a:lstStyle/>
          <a:p>
            <a:r>
              <a:rPr lang="en-US" u="sng" dirty="0"/>
              <a:t>Assembly pseudocode</a:t>
            </a:r>
          </a:p>
        </p:txBody>
      </p:sp>
      <p:sp>
        <p:nvSpPr>
          <p:cNvPr id="9" name="Content Placeholder 3">
            <a:extLst>
              <a:ext uri="{FF2B5EF4-FFF2-40B4-BE49-F238E27FC236}">
                <a16:creationId xmlns:a16="http://schemas.microsoft.com/office/drawing/2014/main" id="{DF5F437D-DD50-694B-A836-D30CA9A40723}"/>
              </a:ext>
            </a:extLst>
          </p:cNvPr>
          <p:cNvSpPr txBox="1">
            <a:spLocks/>
          </p:cNvSpPr>
          <p:nvPr/>
        </p:nvSpPr>
        <p:spPr bwMode="auto">
          <a:xfrm>
            <a:off x="149087" y="4545150"/>
            <a:ext cx="583387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sz="2400" b="1" dirty="0" err="1">
                <a:solidFill>
                  <a:schemeClr val="accent5"/>
                </a:solidFill>
                <a:latin typeface="Consolas" panose="020B0609020204030204" pitchFamily="49" charset="0"/>
                <a:cs typeface="Consolas" panose="020B0609020204030204" pitchFamily="49" charset="0"/>
              </a:rPr>
              <a:t>init</a:t>
            </a:r>
            <a:endParaRPr lang="en-US" sz="2400" dirty="0">
              <a:solidFill>
                <a:schemeClr val="accent5"/>
              </a:solidFill>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while(</a:t>
            </a:r>
            <a:r>
              <a:rPr lang="en-US" sz="2400" b="1" dirty="0">
                <a:solidFill>
                  <a:schemeClr val="accent2">
                    <a:lumMod val="75000"/>
                  </a:schemeClr>
                </a:solidFill>
                <a:latin typeface="Consolas" panose="020B0609020204030204" pitchFamily="49" charset="0"/>
                <a:cs typeface="Consolas" panose="020B0609020204030204" pitchFamily="49" charset="0"/>
              </a:rPr>
              <a:t>test</a:t>
            </a:r>
            <a:r>
              <a:rPr lang="en-US" sz="2400"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sz="2400" b="1" dirty="0">
                <a:solidFill>
                  <a:srgbClr val="7030A0"/>
                </a:solidFill>
                <a:latin typeface="Consolas" panose="020B0609020204030204" pitchFamily="49" charset="0"/>
                <a:cs typeface="Consolas" panose="020B0609020204030204" pitchFamily="49" charset="0"/>
              </a:rPr>
              <a:t>    </a:t>
            </a:r>
            <a:r>
              <a:rPr lang="en-US" sz="2400" b="1" dirty="0">
                <a:solidFill>
                  <a:srgbClr val="0432FF"/>
                </a:solidFill>
                <a:latin typeface="Consolas" panose="020B0609020204030204" pitchFamily="49" charset="0"/>
                <a:cs typeface="Consolas" panose="020B0609020204030204" pitchFamily="49" charset="0"/>
              </a:rPr>
              <a:t>body</a:t>
            </a:r>
          </a:p>
          <a:p>
            <a:pPr marL="0" indent="0" fontAlgn="auto">
              <a:spcBef>
                <a:spcPts val="0"/>
              </a:spcBef>
              <a:spcAft>
                <a:spcPts val="0"/>
              </a:spcAft>
              <a:buFont typeface="Arial" panose="020B0604020202020204" pitchFamily="34" charset="0"/>
              <a:buNone/>
            </a:pPr>
            <a:r>
              <a:rPr lang="en-US" sz="2400" b="1" dirty="0">
                <a:solidFill>
                  <a:srgbClr val="00B050"/>
                </a:solidFill>
                <a:latin typeface="Consolas" panose="020B0609020204030204" pitchFamily="49" charset="0"/>
                <a:cs typeface="Consolas" panose="020B0609020204030204" pitchFamily="49" charset="0"/>
              </a:rPr>
              <a:t>    </a:t>
            </a:r>
            <a:r>
              <a:rPr lang="en-US" sz="2400" dirty="0">
                <a:solidFill>
                  <a:srgbClr val="00B050"/>
                </a:solidFill>
                <a:latin typeface="Consolas" panose="020B0609020204030204" pitchFamily="49" charset="0"/>
                <a:cs typeface="Consolas" panose="020B0609020204030204" pitchFamily="49" charset="0"/>
              </a:rPr>
              <a:t>update</a:t>
            </a:r>
            <a:endParaRPr lang="en-US" sz="2400" dirty="0">
              <a:latin typeface="Consolas" panose="020B0609020204030204" pitchFamily="49" charset="0"/>
              <a:cs typeface="Consolas" panose="020B0609020204030204" pitchFamily="49" charset="0"/>
            </a:endParaRPr>
          </a:p>
          <a:p>
            <a:pPr marL="0" indent="0" fontAlgn="auto">
              <a:spcBef>
                <a:spcPts val="0"/>
              </a:spcBef>
              <a:spcAft>
                <a:spcPts val="0"/>
              </a:spcAft>
              <a:buFont typeface="Arial" panose="020B0604020202020204" pitchFamily="34" charset="0"/>
              <a:buNone/>
            </a:pPr>
            <a:r>
              <a:rPr lang="en-US" sz="2400" dirty="0">
                <a:latin typeface="Consolas" panose="020B0609020204030204" pitchFamily="49" charset="0"/>
                <a:cs typeface="Consolas" panose="020B0609020204030204" pitchFamily="49" charset="0"/>
              </a:rPr>
              <a:t>}</a:t>
            </a:r>
          </a:p>
        </p:txBody>
      </p:sp>
      <p:sp>
        <p:nvSpPr>
          <p:cNvPr id="10" name="Text Placeholder 5">
            <a:extLst>
              <a:ext uri="{FF2B5EF4-FFF2-40B4-BE49-F238E27FC236}">
                <a16:creationId xmlns:a16="http://schemas.microsoft.com/office/drawing/2014/main" id="{14D5866F-28B7-8441-AF2A-BF8ED012E5C0}"/>
              </a:ext>
            </a:extLst>
          </p:cNvPr>
          <p:cNvSpPr txBox="1">
            <a:spLocks/>
          </p:cNvSpPr>
          <p:nvPr/>
        </p:nvSpPr>
        <p:spPr bwMode="auto">
          <a:xfrm>
            <a:off x="149087" y="3721238"/>
            <a:ext cx="5833872"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fontAlgn="auto">
              <a:spcAft>
                <a:spcPts val="0"/>
              </a:spcAft>
            </a:pPr>
            <a:r>
              <a:rPr lang="en-US" u="sng" dirty="0"/>
              <a:t>C Equivalent While Loop</a:t>
            </a:r>
          </a:p>
        </p:txBody>
      </p:sp>
      <p:cxnSp>
        <p:nvCxnSpPr>
          <p:cNvPr id="11" name="Straight Connector 10">
            <a:extLst>
              <a:ext uri="{FF2B5EF4-FFF2-40B4-BE49-F238E27FC236}">
                <a16:creationId xmlns:a16="http://schemas.microsoft.com/office/drawing/2014/main" id="{1E4E13C1-3AFC-7744-9992-B2FF976D772E}"/>
              </a:ext>
            </a:extLst>
          </p:cNvPr>
          <p:cNvCxnSpPr>
            <a:cxnSpLocks/>
          </p:cNvCxnSpPr>
          <p:nvPr/>
        </p:nvCxnSpPr>
        <p:spPr>
          <a:xfrm>
            <a:off x="5410200" y="1554956"/>
            <a:ext cx="0" cy="4699276"/>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CE209F-E9DE-0046-898B-A424ACBFA22A}"/>
              </a:ext>
            </a:extLst>
          </p:cNvPr>
          <p:cNvSpPr/>
          <p:nvPr/>
        </p:nvSpPr>
        <p:spPr bwMode="auto">
          <a:xfrm>
            <a:off x="6430617" y="4810915"/>
            <a:ext cx="5334000" cy="144331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lvl="0" algn="l"/>
            <a:r>
              <a:rPr lang="en-US" sz="2800" dirty="0">
                <a:solidFill>
                  <a:prstClr val="black"/>
                </a:solidFill>
                <a:latin typeface="Calibri" panose="020F0502020204030204"/>
              </a:rPr>
              <a:t>For loops and while loops are treated (essentially) the same when compiled down to assembly.</a:t>
            </a:r>
          </a:p>
        </p:txBody>
      </p:sp>
      <p:sp>
        <p:nvSpPr>
          <p:cNvPr id="12" name="Right Arrow 11">
            <a:extLst>
              <a:ext uri="{FF2B5EF4-FFF2-40B4-BE49-F238E27FC236}">
                <a16:creationId xmlns:a16="http://schemas.microsoft.com/office/drawing/2014/main" id="{BB81BCED-B650-3E49-81FE-0030139B9DC0}"/>
              </a:ext>
            </a:extLst>
          </p:cNvPr>
          <p:cNvSpPr/>
          <p:nvPr/>
        </p:nvSpPr>
        <p:spPr>
          <a:xfrm>
            <a:off x="5486400" y="1992063"/>
            <a:ext cx="685800" cy="318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7E841A75-5ABF-B948-943A-07F2306C6EDA}"/>
              </a:ext>
            </a:extLst>
          </p:cNvPr>
          <p:cNvSpPr/>
          <p:nvPr/>
        </p:nvSpPr>
        <p:spPr>
          <a:xfrm>
            <a:off x="5486400" y="3339375"/>
            <a:ext cx="685800" cy="318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8578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Tree>
    <p:extLst>
      <p:ext uri="{BB962C8B-B14F-4D97-AF65-F5344CB8AC3E}">
        <p14:creationId xmlns:p14="http://schemas.microsoft.com/office/powerpoint/2010/main" val="146538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8" name="Rectangle 7">
            <a:extLst>
              <a:ext uri="{FF2B5EF4-FFF2-40B4-BE49-F238E27FC236}">
                <a16:creationId xmlns:a16="http://schemas.microsoft.com/office/drawing/2014/main" id="{B133E59A-0A38-8846-A40C-EE60D6F3BABB}"/>
              </a:ext>
            </a:extLst>
          </p:cNvPr>
          <p:cNvSpPr/>
          <p:nvPr/>
        </p:nvSpPr>
        <p:spPr bwMode="auto">
          <a:xfrm>
            <a:off x="54102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77248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9" name="Rectangle 8">
            <a:extLst>
              <a:ext uri="{FF2B5EF4-FFF2-40B4-BE49-F238E27FC236}">
                <a16:creationId xmlns:a16="http://schemas.microsoft.com/office/drawing/2014/main" id="{C04DD77E-9701-A24E-A20D-1659841EDDC0}"/>
              </a:ext>
            </a:extLst>
          </p:cNvPr>
          <p:cNvSpPr/>
          <p:nvPr/>
        </p:nvSpPr>
        <p:spPr bwMode="auto">
          <a:xfrm>
            <a:off x="54102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latin typeface="Consolas" panose="020B0609020204030204" pitchFamily="49" charset="0"/>
                <a:cs typeface="Consolas" panose="020B0609020204030204" pitchFamily="49" charset="0"/>
              </a:rPr>
              <a:t>Initialization</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No jump</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No jump</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371342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success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8" name="Rectangle 7">
            <a:extLst>
              <a:ext uri="{FF2B5EF4-FFF2-40B4-BE49-F238E27FC236}">
                <a16:creationId xmlns:a16="http://schemas.microsoft.com/office/drawing/2014/main" id="{745DFF93-AE7B-2341-B136-C5E4A33B6B74}"/>
              </a:ext>
            </a:extLst>
          </p:cNvPr>
          <p:cNvSpPr/>
          <p:nvPr/>
        </p:nvSpPr>
        <p:spPr bwMode="auto">
          <a:xfrm>
            <a:off x="5410200" y="1295400"/>
            <a:ext cx="6248400" cy="53340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Initialization</a:t>
            </a:r>
          </a:p>
          <a:p>
            <a:pPr algn="l" eaLnBrk="1" hangingPunct="1"/>
            <a:r>
              <a:rPr lang="en-US" sz="2400" b="1" dirty="0">
                <a:latin typeface="Consolas" panose="020B0609020204030204" pitchFamily="49" charset="0"/>
                <a:cs typeface="Consolas" panose="020B0609020204030204" pitchFamily="49" charset="0"/>
              </a:rPr>
              <a:t>Test</a:t>
            </a:r>
          </a:p>
          <a:p>
            <a:pPr algn="l" eaLnBrk="1" hangingPunct="1"/>
            <a:r>
              <a:rPr lang="en-US" sz="2400" b="1" dirty="0">
                <a:latin typeface="Consolas" panose="020B0609020204030204" pitchFamily="49" charset="0"/>
                <a:cs typeface="Consolas" panose="020B0609020204030204" pitchFamily="49" charset="0"/>
              </a:rPr>
              <a:t>No jump</a:t>
            </a:r>
          </a:p>
          <a:p>
            <a:pPr algn="l" eaLnBrk="1" hangingPunct="1"/>
            <a:r>
              <a:rPr lang="en-US" sz="2400" b="1" dirty="0">
                <a:latin typeface="Consolas" panose="020B0609020204030204" pitchFamily="49" charset="0"/>
                <a:cs typeface="Consolas" panose="020B0609020204030204" pitchFamily="49" charset="0"/>
              </a:rPr>
              <a:t>Body</a:t>
            </a:r>
          </a:p>
          <a:p>
            <a:pPr algn="l" eaLnBrk="1" hangingPunct="1"/>
            <a:r>
              <a:rPr lang="en-US" sz="2400" b="1" dirty="0">
                <a:latin typeface="Consolas" panose="020B0609020204030204" pitchFamily="49" charset="0"/>
                <a:cs typeface="Consolas" panose="020B0609020204030204" pitchFamily="49" charset="0"/>
              </a:rPr>
              <a:t>Update</a:t>
            </a:r>
          </a:p>
          <a:p>
            <a:pPr algn="l" eaLnBrk="1" hangingPunct="1"/>
            <a:r>
              <a:rPr lang="en-US" sz="2400" b="1" dirty="0">
                <a:latin typeface="Consolas" panose="020B0609020204030204" pitchFamily="49" charset="0"/>
                <a:cs typeface="Consolas" panose="020B0609020204030204" pitchFamily="49" charset="0"/>
              </a:rPr>
              <a:t>Jump to 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No jump</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Update</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471996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passes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7" name="Rectangle 6">
            <a:extLst>
              <a:ext uri="{FF2B5EF4-FFF2-40B4-BE49-F238E27FC236}">
                <a16:creationId xmlns:a16="http://schemas.microsoft.com/office/drawing/2014/main" id="{B6D6D3AC-50C9-C545-A213-BEB0A00C850E}"/>
              </a:ext>
            </a:extLst>
          </p:cNvPr>
          <p:cNvSpPr/>
          <p:nvPr/>
        </p:nvSpPr>
        <p:spPr bwMode="auto">
          <a:xfrm>
            <a:off x="76200" y="1295400"/>
            <a:ext cx="6248400" cy="5562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latin typeface="Consolas" panose="020B0609020204030204" pitchFamily="49" charset="0"/>
                <a:cs typeface="Consolas" panose="020B0609020204030204" pitchFamily="49" charset="0"/>
              </a:rPr>
              <a:t>Initialization</a:t>
            </a:r>
          </a:p>
          <a:p>
            <a:pPr algn="l" eaLnBrk="1" hangingPunct="1"/>
            <a:r>
              <a:rPr lang="en-US" sz="2400" dirty="0">
                <a:latin typeface="Consolas" panose="020B0609020204030204" pitchFamily="49" charset="0"/>
                <a:cs typeface="Consolas" panose="020B0609020204030204" pitchFamily="49" charset="0"/>
              </a:rPr>
              <a:t>Jump to test</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Body</a:t>
            </a:r>
          </a:p>
          <a:p>
            <a:pPr algn="l" eaLnBrk="1" hangingPunct="1"/>
            <a:r>
              <a:rPr lang="en-US" sz="2400" dirty="0">
                <a:latin typeface="Consolas" panose="020B0609020204030204" pitchFamily="49" charset="0"/>
                <a:cs typeface="Consolas" panose="020B0609020204030204" pitchFamily="49" charset="0"/>
              </a:rPr>
              <a:t>Update</a:t>
            </a:r>
          </a:p>
          <a:p>
            <a:pPr algn="l" eaLnBrk="1" hangingPunct="1"/>
            <a:r>
              <a:rPr lang="en-US" sz="2400" dirty="0">
                <a:latin typeface="Consolas" panose="020B0609020204030204" pitchFamily="49" charset="0"/>
                <a:cs typeface="Consolas" panose="020B0609020204030204" pitchFamily="49" charset="0"/>
              </a:rPr>
              <a:t>Test</a:t>
            </a:r>
          </a:p>
          <a:p>
            <a:pPr algn="l" eaLnBrk="1" hangingPunct="1"/>
            <a:r>
              <a:rPr lang="en-US" sz="2400" dirty="0">
                <a:latin typeface="Consolas" panose="020B0609020204030204" pitchFamily="49" charset="0"/>
                <a:cs typeface="Consolas" panose="020B0609020204030204" pitchFamily="49" charset="0"/>
              </a:rPr>
              <a:t>Jump to body</a:t>
            </a:r>
          </a:p>
          <a:p>
            <a:pPr algn="l" eaLnBrk="1" hangingPunct="1"/>
            <a:r>
              <a:rPr lang="en-US" sz="24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134247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passes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8" name="Rectangle 7">
            <a:extLst>
              <a:ext uri="{FF2B5EF4-FFF2-40B4-BE49-F238E27FC236}">
                <a16:creationId xmlns:a16="http://schemas.microsoft.com/office/drawing/2014/main" id="{A10E9D6E-4EA5-7045-AEBF-F3D6EAAA6A7D}"/>
              </a:ext>
            </a:extLst>
          </p:cNvPr>
          <p:cNvSpPr/>
          <p:nvPr/>
        </p:nvSpPr>
        <p:spPr bwMode="auto">
          <a:xfrm>
            <a:off x="76200" y="1295400"/>
            <a:ext cx="6248400" cy="55626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for (</a:t>
            </a:r>
            <a:r>
              <a:rPr kumimoji="0" lang="en-US" sz="2800" b="1" i="0" u="none" strike="noStrike" cap="none" normalizeH="0" baseline="0" dirty="0" err="1">
                <a:ln>
                  <a:noFill/>
                </a:ln>
                <a:solidFill>
                  <a:schemeClr val="tx1"/>
                </a:solidFill>
                <a:effectLst/>
                <a:latin typeface="+mn-lt"/>
                <a:cs typeface="Courier New" panose="02070309020205020404" pitchFamily="49" charset="0"/>
              </a:rPr>
              <a:t>int</a:t>
            </a:r>
            <a:r>
              <a:rPr kumimoji="0" lang="en-US" sz="2800" b="1" i="0" u="none" strike="noStrike" cap="none" normalizeH="0" baseline="0" dirty="0">
                <a:ln>
                  <a:noFill/>
                </a:ln>
                <a:solidFill>
                  <a:schemeClr val="tx1"/>
                </a:solidFill>
                <a:effectLst/>
                <a:latin typeface="+mn-lt"/>
                <a:cs typeface="Courier New" panose="02070309020205020404" pitchFamily="49" charset="0"/>
              </a:rPr>
              <a:t>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0;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&lt; n; </a:t>
            </a:r>
            <a:r>
              <a:rPr kumimoji="0" lang="en-US" sz="2800" b="1" i="0" u="none" strike="noStrike" cap="none" normalizeH="0" baseline="0" dirty="0" err="1">
                <a:ln>
                  <a:noFill/>
                </a:ln>
                <a:solidFill>
                  <a:schemeClr val="tx1"/>
                </a:solidFill>
                <a:effectLst/>
                <a:latin typeface="+mn-lt"/>
                <a:cs typeface="Courier New" panose="02070309020205020404" pitchFamily="49" charset="0"/>
              </a:rPr>
              <a:t>i</a:t>
            </a:r>
            <a:r>
              <a:rPr kumimoji="0" lang="en-US" sz="2800" b="1" i="0" u="none" strike="noStrike" cap="none" normalizeH="0" baseline="0" dirty="0">
                <a:ln>
                  <a:noFill/>
                </a:ln>
                <a:solidFill>
                  <a:schemeClr val="tx1"/>
                </a:solidFill>
                <a:effectLst/>
                <a:latin typeface="+mn-lt"/>
                <a:cs typeface="Courier New" panose="02070309020205020404" pitchFamily="49" charset="0"/>
              </a:rPr>
              <a:t>++)		// n = 100</a:t>
            </a:r>
          </a:p>
          <a:p>
            <a:pPr algn="l" eaLnBrk="1" hangingPunct="1"/>
            <a:endParaRPr lang="en-US" sz="2400" dirty="0">
              <a:latin typeface="Consolas" panose="020B0609020204030204" pitchFamily="49" charset="0"/>
              <a:cs typeface="Consolas" panose="020B0609020204030204" pitchFamily="49" charset="0"/>
            </a:endParaRP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Initialization</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body</a:t>
            </a:r>
          </a:p>
          <a:p>
            <a:pPr algn="l" eaLnBrk="1" hangingPunct="1"/>
            <a:r>
              <a:rPr lang="en-US" sz="2400" b="1" dirty="0">
                <a:latin typeface="Consolas" panose="020B0609020204030204" pitchFamily="49" charset="0"/>
                <a:cs typeface="Consolas" panose="020B0609020204030204" pitchFamily="49" charset="0"/>
              </a:rPr>
              <a:t>Body</a:t>
            </a:r>
          </a:p>
          <a:p>
            <a:pPr algn="l" eaLnBrk="1" hangingPunct="1"/>
            <a:r>
              <a:rPr lang="en-US" sz="2400" b="1" dirty="0">
                <a:latin typeface="Consolas" panose="020B0609020204030204" pitchFamily="49" charset="0"/>
                <a:cs typeface="Consolas" panose="020B0609020204030204" pitchFamily="49" charset="0"/>
              </a:rPr>
              <a:t>Update</a:t>
            </a:r>
          </a:p>
          <a:p>
            <a:pPr algn="l" eaLnBrk="1" hangingPunct="1"/>
            <a:r>
              <a:rPr lang="en-US" sz="2400" b="1" dirty="0">
                <a:latin typeface="Consolas" panose="020B0609020204030204" pitchFamily="49" charset="0"/>
                <a:cs typeface="Consolas" panose="020B0609020204030204" pitchFamily="49" charset="0"/>
              </a:rPr>
              <a:t>Test</a:t>
            </a:r>
          </a:p>
          <a:p>
            <a:pPr algn="l" eaLnBrk="1" hangingPunct="1"/>
            <a:r>
              <a:rPr lang="en-US" sz="2400" b="1" dirty="0">
                <a:latin typeface="Consolas" panose="020B0609020204030204" pitchFamily="49" charset="0"/>
                <a:cs typeface="Consolas" panose="020B0609020204030204" pitchFamily="49" charset="0"/>
              </a:rPr>
              <a:t>Jump to 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Update</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Test</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Jump to body</a:t>
            </a:r>
          </a:p>
          <a:p>
            <a:pPr algn="l" eaLnBrk="1" hangingPunct="1"/>
            <a:r>
              <a:rPr lang="en-US" sz="2400" dirty="0">
                <a:solidFill>
                  <a:schemeClr val="bg1">
                    <a:lumMod val="85000"/>
                  </a:schemeClr>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357561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92A6-ADF2-7243-AB39-4A36850467CD}"/>
              </a:ext>
            </a:extLst>
          </p:cNvPr>
          <p:cNvSpPr>
            <a:spLocks noGrp="1"/>
          </p:cNvSpPr>
          <p:nvPr>
            <p:ph type="title"/>
          </p:nvPr>
        </p:nvSpPr>
        <p:spPr/>
        <p:txBody>
          <a:bodyPr/>
          <a:lstStyle/>
          <a:p>
            <a:r>
              <a:rPr lang="en-US" dirty="0"/>
              <a:t>GCC For Loop Output</a:t>
            </a:r>
          </a:p>
        </p:txBody>
      </p:sp>
      <p:sp>
        <p:nvSpPr>
          <p:cNvPr id="3" name="Content Placeholder 2">
            <a:extLst>
              <a:ext uri="{FF2B5EF4-FFF2-40B4-BE49-F238E27FC236}">
                <a16:creationId xmlns:a16="http://schemas.microsoft.com/office/drawing/2014/main" id="{D35C1C27-D653-694D-883F-020648FB9161}"/>
              </a:ext>
            </a:extLst>
          </p:cNvPr>
          <p:cNvSpPr>
            <a:spLocks noGrp="1"/>
          </p:cNvSpPr>
          <p:nvPr>
            <p:ph sz="half" idx="1"/>
          </p:nvPr>
        </p:nvSpPr>
        <p:spPr>
          <a:xfrm>
            <a:off x="6553200" y="2321438"/>
            <a:ext cx="5833872" cy="4160044"/>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a:p>
            <a:pPr marL="0" indent="0">
              <a:spcBef>
                <a:spcPts val="0"/>
              </a:spcBef>
              <a:buNone/>
            </a:pPr>
            <a:r>
              <a:rPr lang="en-US" dirty="0">
                <a:solidFill>
                  <a:srgbClr val="942092"/>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body if success</a:t>
            </a:r>
          </a:p>
        </p:txBody>
      </p:sp>
      <p:sp>
        <p:nvSpPr>
          <p:cNvPr id="4" name="Content Placeholder 3">
            <a:extLst>
              <a:ext uri="{FF2B5EF4-FFF2-40B4-BE49-F238E27FC236}">
                <a16:creationId xmlns:a16="http://schemas.microsoft.com/office/drawing/2014/main" id="{1A8056D5-ED43-3A41-8767-63316E8FAF3F}"/>
              </a:ext>
            </a:extLst>
          </p:cNvPr>
          <p:cNvSpPr>
            <a:spLocks noGrp="1"/>
          </p:cNvSpPr>
          <p:nvPr>
            <p:ph sz="half" idx="10"/>
          </p:nvPr>
        </p:nvSpPr>
        <p:spPr>
          <a:xfrm>
            <a:off x="283935" y="2316956"/>
            <a:ext cx="5910072" cy="4164526"/>
          </a:xfrm>
        </p:spPr>
        <p:txBody>
          <a:bodyPr/>
          <a:lstStyle/>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Initialization</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Test</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past loop if passes</a:t>
            </a:r>
          </a:p>
          <a:p>
            <a:pPr marL="0" indent="0">
              <a:spcBef>
                <a:spcPts val="0"/>
              </a:spcBef>
              <a:buNone/>
            </a:pPr>
            <a:r>
              <a:rPr lang="en-US" dirty="0">
                <a:solidFill>
                  <a:srgbClr val="7030A0"/>
                </a:solidFill>
                <a:latin typeface="Consolas" panose="020B0609020204030204" pitchFamily="49" charset="0"/>
                <a:cs typeface="Consolas" panose="020B0609020204030204" pitchFamily="49" charset="0"/>
              </a:rPr>
              <a:t>Body</a:t>
            </a: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Update</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Jump to test</a:t>
            </a:r>
          </a:p>
        </p:txBody>
      </p:sp>
      <p:sp>
        <p:nvSpPr>
          <p:cNvPr id="5" name="Text Placeholder 4">
            <a:extLst>
              <a:ext uri="{FF2B5EF4-FFF2-40B4-BE49-F238E27FC236}">
                <a16:creationId xmlns:a16="http://schemas.microsoft.com/office/drawing/2014/main" id="{AF871A15-6401-8C48-B627-8D7482823A0D}"/>
              </a:ext>
            </a:extLst>
          </p:cNvPr>
          <p:cNvSpPr>
            <a:spLocks noGrp="1"/>
          </p:cNvSpPr>
          <p:nvPr>
            <p:ph type="body" idx="11"/>
          </p:nvPr>
        </p:nvSpPr>
        <p:spPr/>
        <p:txBody>
          <a:bodyPr/>
          <a:lstStyle/>
          <a:p>
            <a:r>
              <a:rPr lang="en-US" dirty="0"/>
              <a:t>GCC Common For Loop Output</a:t>
            </a:r>
          </a:p>
        </p:txBody>
      </p:sp>
      <p:sp>
        <p:nvSpPr>
          <p:cNvPr id="6" name="Text Placeholder 5">
            <a:extLst>
              <a:ext uri="{FF2B5EF4-FFF2-40B4-BE49-F238E27FC236}">
                <a16:creationId xmlns:a16="http://schemas.microsoft.com/office/drawing/2014/main" id="{A28B4229-EB20-2945-B680-AC22C6811AFA}"/>
              </a:ext>
            </a:extLst>
          </p:cNvPr>
          <p:cNvSpPr>
            <a:spLocks noGrp="1"/>
          </p:cNvSpPr>
          <p:nvPr>
            <p:ph type="body" idx="12"/>
          </p:nvPr>
        </p:nvSpPr>
        <p:spPr>
          <a:xfrm>
            <a:off x="6477000" y="1493044"/>
            <a:ext cx="5833872" cy="823912"/>
          </a:xfrm>
        </p:spPr>
        <p:txBody>
          <a:bodyPr/>
          <a:lstStyle/>
          <a:p>
            <a:r>
              <a:rPr lang="en-US" dirty="0"/>
              <a:t>Possible Alternative </a:t>
            </a:r>
          </a:p>
        </p:txBody>
      </p:sp>
      <p:sp>
        <p:nvSpPr>
          <p:cNvPr id="7" name="Rectangle 6">
            <a:extLst>
              <a:ext uri="{FF2B5EF4-FFF2-40B4-BE49-F238E27FC236}">
                <a16:creationId xmlns:a16="http://schemas.microsoft.com/office/drawing/2014/main" id="{55232149-75D6-BE48-A0B2-DDE52F486B7A}"/>
              </a:ext>
            </a:extLst>
          </p:cNvPr>
          <p:cNvSpPr/>
          <p:nvPr/>
        </p:nvSpPr>
        <p:spPr bwMode="auto">
          <a:xfrm>
            <a:off x="228600" y="5181600"/>
            <a:ext cx="11277600" cy="144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i="0" u="none" strike="noStrike" cap="none" normalizeH="0" baseline="0" dirty="0">
                <a:ln>
                  <a:noFill/>
                </a:ln>
                <a:solidFill>
                  <a:schemeClr val="tx1"/>
                </a:solidFill>
                <a:effectLst/>
                <a:latin typeface="+mn-lt"/>
                <a:cs typeface="Courier New" panose="02070309020205020404" pitchFamily="49" charset="0"/>
              </a:rPr>
              <a:t>Which instructions are better when n = 0? </a:t>
            </a:r>
            <a:r>
              <a:rPr lang="en-US" sz="2800" dirty="0">
                <a:latin typeface="+mn-lt"/>
                <a:cs typeface="Courier New" panose="02070309020205020404" pitchFamily="49" charset="0"/>
              </a:rPr>
              <a:t>n = 1000?</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a:p>
            <a:pPr algn="l" eaLnBrk="1" hangingPunct="1"/>
            <a:endParaRPr lang="en-US" sz="2800" dirty="0">
              <a:latin typeface="+mn-lt"/>
              <a:cs typeface="Courier New" panose="02070309020205020404" pitchFamily="49" charset="0"/>
            </a:endParaRPr>
          </a:p>
          <a:p>
            <a:pPr algn="l"/>
            <a:r>
              <a:rPr lang="en-US" sz="2400" b="1" dirty="0">
                <a:cs typeface="Courier New" panose="02070309020205020404" pitchFamily="49" charset="0"/>
              </a:rPr>
              <a:t>for (int </a:t>
            </a:r>
            <a:r>
              <a:rPr lang="en-US" sz="2400" b="1" dirty="0" err="1">
                <a:cs typeface="Courier New" panose="02070309020205020404" pitchFamily="49" charset="0"/>
              </a:rPr>
              <a:t>i</a:t>
            </a:r>
            <a:r>
              <a:rPr lang="en-US" sz="2400" b="1" dirty="0">
                <a:cs typeface="Courier New" panose="02070309020205020404" pitchFamily="49" charset="0"/>
              </a:rPr>
              <a:t> = 0; </a:t>
            </a:r>
            <a:r>
              <a:rPr lang="en-US" sz="2400" b="1" dirty="0" err="1">
                <a:cs typeface="Courier New" panose="02070309020205020404" pitchFamily="49" charset="0"/>
              </a:rPr>
              <a:t>i</a:t>
            </a:r>
            <a:r>
              <a:rPr lang="en-US" sz="2400" b="1" dirty="0">
                <a:cs typeface="Courier New" panose="02070309020205020404" pitchFamily="49" charset="0"/>
              </a:rPr>
              <a:t> &lt; n; </a:t>
            </a:r>
            <a:r>
              <a:rPr lang="en-US" sz="2400" b="1" dirty="0" err="1">
                <a:cs typeface="Courier New" panose="02070309020205020404" pitchFamily="49" charset="0"/>
              </a:rPr>
              <a:t>i</a:t>
            </a:r>
            <a:r>
              <a:rPr lang="en-US" sz="2400" b="1" dirty="0">
                <a:cs typeface="Courier New" panose="02070309020205020404" pitchFamily="49" charset="0"/>
              </a:rPr>
              <a:t>++)		</a:t>
            </a:r>
          </a:p>
        </p:txBody>
      </p:sp>
    </p:spTree>
    <p:extLst>
      <p:ext uri="{BB962C8B-B14F-4D97-AF65-F5344CB8AC3E}">
        <p14:creationId xmlns:p14="http://schemas.microsoft.com/office/powerpoint/2010/main" val="4024214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2304B-7D3B-C84B-A717-AD0737275247}"/>
              </a:ext>
            </a:extLst>
          </p:cNvPr>
          <p:cNvSpPr>
            <a:spLocks noGrp="1"/>
          </p:cNvSpPr>
          <p:nvPr>
            <p:ph type="title"/>
          </p:nvPr>
        </p:nvSpPr>
        <p:spPr/>
        <p:txBody>
          <a:bodyPr/>
          <a:lstStyle/>
          <a:p>
            <a:r>
              <a:rPr lang="en-US" dirty="0"/>
              <a:t>Optimizing Instruction Counts</a:t>
            </a:r>
          </a:p>
        </p:txBody>
      </p:sp>
      <p:sp>
        <p:nvSpPr>
          <p:cNvPr id="3" name="Content Placeholder 2">
            <a:extLst>
              <a:ext uri="{FF2B5EF4-FFF2-40B4-BE49-F238E27FC236}">
                <a16:creationId xmlns:a16="http://schemas.microsoft.com/office/drawing/2014/main" id="{950B1540-CC40-334B-97DC-8BE722A8EEB5}"/>
              </a:ext>
            </a:extLst>
          </p:cNvPr>
          <p:cNvSpPr>
            <a:spLocks noGrp="1"/>
          </p:cNvSpPr>
          <p:nvPr>
            <p:ph idx="1"/>
          </p:nvPr>
        </p:nvSpPr>
        <p:spPr>
          <a:xfrm>
            <a:off x="152400" y="1295400"/>
            <a:ext cx="12039600" cy="5181600"/>
          </a:xfrm>
        </p:spPr>
        <p:txBody>
          <a:bodyPr/>
          <a:lstStyle/>
          <a:p>
            <a:r>
              <a:rPr lang="en-US" dirty="0"/>
              <a:t>Both versions have the same </a:t>
            </a:r>
            <a:r>
              <a:rPr lang="en-US" b="1" dirty="0">
                <a:solidFill>
                  <a:schemeClr val="accent2">
                    <a:lumMod val="75000"/>
                  </a:schemeClr>
                </a:solidFill>
              </a:rPr>
              <a:t>static</a:t>
            </a:r>
            <a:r>
              <a:rPr lang="en-US" b="1" dirty="0"/>
              <a:t> instruction count </a:t>
            </a:r>
            <a:r>
              <a:rPr lang="en-US" dirty="0"/>
              <a:t>(# of written instructions).</a:t>
            </a:r>
          </a:p>
          <a:p>
            <a:r>
              <a:rPr lang="en-US" dirty="0"/>
              <a:t>But they have different </a:t>
            </a:r>
            <a:r>
              <a:rPr lang="en-US" b="1" dirty="0">
                <a:solidFill>
                  <a:schemeClr val="accent1">
                    <a:lumMod val="75000"/>
                  </a:schemeClr>
                </a:solidFill>
              </a:rPr>
              <a:t>dynamic</a:t>
            </a:r>
            <a:r>
              <a:rPr lang="en-US" dirty="0"/>
              <a:t> </a:t>
            </a:r>
            <a:r>
              <a:rPr lang="en-US" b="1" dirty="0"/>
              <a:t>instruction counts </a:t>
            </a:r>
            <a:r>
              <a:rPr lang="en-US" dirty="0"/>
              <a:t>(# of executed instructions when program is run).</a:t>
            </a:r>
          </a:p>
          <a:p>
            <a:pPr lvl="1"/>
            <a:r>
              <a:rPr lang="en-US" dirty="0"/>
              <a:t>If n = 0, left (GCC common output) is best b/c fewer instructions</a:t>
            </a:r>
          </a:p>
          <a:p>
            <a:pPr lvl="1"/>
            <a:r>
              <a:rPr lang="en-US" dirty="0"/>
              <a:t>If n is large, right (alternative) is best b/c fewer instructions</a:t>
            </a:r>
          </a:p>
          <a:p>
            <a:r>
              <a:rPr lang="en-US" dirty="0"/>
              <a:t>The compiler may emit a static instruction count that is several times longer than an alternative, but it may be more efficient if loop executes many times.</a:t>
            </a:r>
          </a:p>
          <a:p>
            <a:pPr>
              <a:spcBef>
                <a:spcPts val="2200"/>
              </a:spcBef>
            </a:pPr>
            <a:r>
              <a:rPr lang="en-US" dirty="0"/>
              <a:t>Does the compiler </a:t>
            </a:r>
            <a:r>
              <a:rPr lang="en-US" i="1" dirty="0"/>
              <a:t>know</a:t>
            </a:r>
            <a:r>
              <a:rPr lang="en-US" dirty="0"/>
              <a:t> that a loop will execute many times? (in general, no)</a:t>
            </a:r>
          </a:p>
          <a:p>
            <a:r>
              <a:rPr lang="en-US" dirty="0"/>
              <a:t>So what if our code had loops that always execute a small number of times? How do we know when </a:t>
            </a:r>
            <a:r>
              <a:rPr lang="en-US" dirty="0" err="1"/>
              <a:t>gcc</a:t>
            </a:r>
            <a:r>
              <a:rPr lang="en-US" dirty="0"/>
              <a:t> makes a bad decision?</a:t>
            </a:r>
          </a:p>
          <a:p>
            <a:r>
              <a:rPr lang="en-US" dirty="0"/>
              <a:t>(take EE108, EE180, CS316 for more!)</a:t>
            </a:r>
          </a:p>
        </p:txBody>
      </p:sp>
    </p:spTree>
    <p:extLst>
      <p:ext uri="{BB962C8B-B14F-4D97-AF65-F5344CB8AC3E}">
        <p14:creationId xmlns:p14="http://schemas.microsoft.com/office/powerpoint/2010/main" val="214294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sz="4000" dirty="0"/>
              <a:t>Condition Code-Dependent Instructions</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dirty="0"/>
              <a:t>There are three common instruction types that use condition codes:</a:t>
            </a:r>
          </a:p>
          <a:p>
            <a:r>
              <a:rPr lang="en-US" b="1" dirty="0" err="1"/>
              <a:t>jmp</a:t>
            </a:r>
            <a:r>
              <a:rPr lang="en-US" dirty="0"/>
              <a:t> instructions conditionally jump to a different next instruction</a:t>
            </a:r>
            <a:endParaRPr lang="en-US" b="1" dirty="0"/>
          </a:p>
          <a:p>
            <a:r>
              <a:rPr lang="en-US" b="1" dirty="0"/>
              <a:t>set</a:t>
            </a:r>
            <a:r>
              <a:rPr lang="en-US" dirty="0"/>
              <a:t> instructions conditionally set a byte to 0 or 1</a:t>
            </a:r>
          </a:p>
          <a:p>
            <a:r>
              <a:rPr lang="en-US" dirty="0"/>
              <a:t>new versions of </a:t>
            </a:r>
            <a:r>
              <a:rPr lang="en-US" b="1" dirty="0"/>
              <a:t>mov </a:t>
            </a:r>
            <a:r>
              <a:rPr lang="en-US" dirty="0"/>
              <a:t>instructions conditionally move data</a:t>
            </a:r>
          </a:p>
        </p:txBody>
      </p:sp>
    </p:spTree>
    <p:extLst>
      <p:ext uri="{BB962C8B-B14F-4D97-AF65-F5344CB8AC3E}">
        <p14:creationId xmlns:p14="http://schemas.microsoft.com/office/powerpoint/2010/main" val="3277272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set</a:t>
            </a:r>
            <a:r>
              <a:rPr lang="en-US" dirty="0"/>
              <a:t>: Read </a:t>
            </a:r>
            <a:r>
              <a:rPr lang="en-US" sz="4800" dirty="0"/>
              <a:t>condition</a:t>
            </a:r>
            <a:r>
              <a:rPr lang="en-US" dirty="0"/>
              <a:t> codes</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b="1" dirty="0">
                <a:latin typeface="Consolas" panose="020B0609020204030204" pitchFamily="49" charset="0"/>
                <a:cs typeface="Consolas" panose="020B0609020204030204" pitchFamily="49" charset="0"/>
              </a:rPr>
              <a:t>set</a:t>
            </a:r>
            <a:r>
              <a:rPr lang="en-US" dirty="0"/>
              <a:t> instructions conditionally set a byte to 0 or 1.</a:t>
            </a:r>
          </a:p>
          <a:p>
            <a:r>
              <a:rPr lang="en-US" dirty="0"/>
              <a:t>Reads current state of flags</a:t>
            </a:r>
          </a:p>
          <a:p>
            <a:r>
              <a:rPr lang="en-US" dirty="0"/>
              <a:t>Destination is a single-byte register (e.g., %al) or single-byte memory location</a:t>
            </a:r>
          </a:p>
          <a:p>
            <a:r>
              <a:rPr lang="en-US" dirty="0"/>
              <a:t>Does not perturb other bytes of register</a:t>
            </a:r>
          </a:p>
          <a:p>
            <a:r>
              <a:rPr lang="en-US" dirty="0"/>
              <a:t>Typically followed by </a:t>
            </a:r>
            <a:r>
              <a:rPr lang="en-US" dirty="0" err="1"/>
              <a:t>movzbl</a:t>
            </a:r>
            <a:r>
              <a:rPr lang="en-US" dirty="0"/>
              <a:t> to zero those bytes</a:t>
            </a:r>
          </a:p>
        </p:txBody>
      </p:sp>
      <p:sp>
        <p:nvSpPr>
          <p:cNvPr id="4" name="TextBox 3">
            <a:extLst>
              <a:ext uri="{FF2B5EF4-FFF2-40B4-BE49-F238E27FC236}">
                <a16:creationId xmlns:a16="http://schemas.microsoft.com/office/drawing/2014/main" id="{C3548EE2-35AF-FF49-812A-13177661B14C}"/>
              </a:ext>
            </a:extLst>
          </p:cNvPr>
          <p:cNvSpPr txBox="1"/>
          <p:nvPr/>
        </p:nvSpPr>
        <p:spPr>
          <a:xfrm>
            <a:off x="467139" y="4558843"/>
            <a:ext cx="3733714" cy="1384995"/>
          </a:xfrm>
          <a:prstGeom prst="rect">
            <a:avLst/>
          </a:prstGeom>
          <a:noFill/>
        </p:spPr>
        <p:txBody>
          <a:bodyPr wrap="none" rtlCol="0">
            <a:spAutoFit/>
          </a:bodyPr>
          <a:lstStyle/>
          <a:p>
            <a:pPr algn="l"/>
            <a:r>
              <a:rPr lang="en-US" sz="2800" dirty="0">
                <a:latin typeface="Consolas" panose="020B0609020204030204" pitchFamily="49" charset="0"/>
                <a:cs typeface="Consolas" panose="020B0609020204030204" pitchFamily="49" charset="0"/>
              </a:rPr>
              <a:t>int small(int x) {</a:t>
            </a:r>
          </a:p>
          <a:p>
            <a:pPr algn="l"/>
            <a:r>
              <a:rPr lang="en-US" sz="2800" dirty="0">
                <a:latin typeface="Consolas" panose="020B0609020204030204" pitchFamily="49" charset="0"/>
                <a:cs typeface="Consolas" panose="020B0609020204030204" pitchFamily="49" charset="0"/>
              </a:rPr>
              <a:t>    return x &lt; 16;</a:t>
            </a:r>
          </a:p>
          <a:p>
            <a:pPr algn="l"/>
            <a:r>
              <a:rPr lang="en-US" sz="2800" dirty="0">
                <a:latin typeface="Consolas" panose="020B0609020204030204" pitchFamily="49" charset="0"/>
                <a:cs typeface="Consolas" panose="020B0609020204030204" pitchFamily="49" charset="0"/>
              </a:rPr>
              <a:t>}</a:t>
            </a:r>
          </a:p>
        </p:txBody>
      </p:sp>
      <p:cxnSp>
        <p:nvCxnSpPr>
          <p:cNvPr id="8" name="Straight Connector 7">
            <a:extLst>
              <a:ext uri="{FF2B5EF4-FFF2-40B4-BE49-F238E27FC236}">
                <a16:creationId xmlns:a16="http://schemas.microsoft.com/office/drawing/2014/main" id="{33218F15-3BC5-3949-9220-FE2BC500B1D7}"/>
              </a:ext>
            </a:extLst>
          </p:cNvPr>
          <p:cNvCxnSpPr>
            <a:cxnSpLocks/>
          </p:cNvCxnSpPr>
          <p:nvPr/>
        </p:nvCxnSpPr>
        <p:spPr>
          <a:xfrm>
            <a:off x="6324600" y="4416620"/>
            <a:ext cx="0" cy="206038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B572993-42F5-9249-92CF-4C36B9ACE608}"/>
              </a:ext>
            </a:extLst>
          </p:cNvPr>
          <p:cNvSpPr txBox="1"/>
          <p:nvPr/>
        </p:nvSpPr>
        <p:spPr>
          <a:xfrm>
            <a:off x="6967503" y="4343400"/>
            <a:ext cx="3339376" cy="1815882"/>
          </a:xfrm>
          <a:prstGeom prst="rect">
            <a:avLst/>
          </a:prstGeom>
          <a:noFill/>
        </p:spPr>
        <p:txBody>
          <a:bodyPr wrap="none" rtlCol="0">
            <a:spAutoFit/>
          </a:bodyPr>
          <a:lstStyle/>
          <a:p>
            <a:pPr algn="l"/>
            <a:r>
              <a:rPr lang="en-US" sz="2800" dirty="0" err="1">
                <a:latin typeface="Consolas" panose="020B0609020204030204" pitchFamily="49" charset="0"/>
                <a:cs typeface="Consolas" panose="020B0609020204030204" pitchFamily="49" charset="0"/>
              </a:rPr>
              <a:t>cmp</a:t>
            </a:r>
            <a:r>
              <a:rPr lang="en-US" sz="2800" dirty="0">
                <a:latin typeface="Consolas" panose="020B0609020204030204" pitchFamily="49" charset="0"/>
                <a:cs typeface="Consolas" panose="020B0609020204030204" pitchFamily="49" charset="0"/>
              </a:rPr>
              <a:t> $0xf,%edi</a:t>
            </a:r>
          </a:p>
          <a:p>
            <a:pPr algn="l"/>
            <a:r>
              <a:rPr lang="en-US" sz="2800" b="1" dirty="0" err="1">
                <a:latin typeface="Consolas" panose="020B0609020204030204" pitchFamily="49" charset="0"/>
                <a:cs typeface="Consolas" panose="020B0609020204030204" pitchFamily="49" charset="0"/>
              </a:rPr>
              <a:t>setle</a:t>
            </a:r>
            <a:r>
              <a:rPr lang="en-US" sz="2800" dirty="0">
                <a:latin typeface="Consolas" panose="020B0609020204030204" pitchFamily="49" charset="0"/>
                <a:cs typeface="Consolas" panose="020B0609020204030204" pitchFamily="49" charset="0"/>
              </a:rPr>
              <a:t> %al</a:t>
            </a:r>
          </a:p>
          <a:p>
            <a:pPr algn="l"/>
            <a:r>
              <a:rPr lang="en-US" sz="2800" dirty="0" err="1">
                <a:latin typeface="Consolas" panose="020B0609020204030204" pitchFamily="49" charset="0"/>
                <a:cs typeface="Consolas" panose="020B0609020204030204" pitchFamily="49" charset="0"/>
              </a:rPr>
              <a:t>movzbl</a:t>
            </a:r>
            <a:r>
              <a:rPr lang="en-US" sz="2800" dirty="0">
                <a:latin typeface="Consolas" panose="020B0609020204030204" pitchFamily="49" charset="0"/>
                <a:cs typeface="Consolas" panose="020B0609020204030204" pitchFamily="49" charset="0"/>
              </a:rPr>
              <a:t> %al,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dirty="0" err="1">
                <a:latin typeface="Consolas" panose="020B0609020204030204" pitchFamily="49" charset="0"/>
                <a:cs typeface="Consolas" panose="020B0609020204030204" pitchFamily="49" charset="0"/>
              </a:rPr>
              <a:t>retq</a:t>
            </a:r>
            <a:endParaRPr lang="en-US" sz="2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7464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set</a:t>
            </a:r>
            <a:r>
              <a:rPr lang="en-US" dirty="0"/>
              <a:t>: Read </a:t>
            </a:r>
            <a:r>
              <a:rPr lang="en-US" sz="4800" dirty="0"/>
              <a:t>condition</a:t>
            </a:r>
            <a:r>
              <a:rPr lang="en-US" dirty="0"/>
              <a:t> codes</a:t>
            </a:r>
          </a:p>
        </p:txBody>
      </p:sp>
      <p:graphicFrame>
        <p:nvGraphicFramePr>
          <p:cNvPr id="7" name="Content Placeholder 3">
            <a:extLst>
              <a:ext uri="{FF2B5EF4-FFF2-40B4-BE49-F238E27FC236}">
                <a16:creationId xmlns:a16="http://schemas.microsoft.com/office/drawing/2014/main" id="{A6DA668A-3B8F-D744-BF92-B90E898800BC}"/>
              </a:ext>
            </a:extLst>
          </p:cNvPr>
          <p:cNvGraphicFramePr>
            <a:graphicFrameLocks/>
          </p:cNvGraphicFramePr>
          <p:nvPr/>
        </p:nvGraphicFramePr>
        <p:xfrm>
          <a:off x="457200" y="1447800"/>
          <a:ext cx="11277600" cy="4937760"/>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3759200">
                  <a:extLst>
                    <a:ext uri="{9D8B030D-6E8A-4147-A177-3AD203B41FA5}">
                      <a16:colId xmlns:a16="http://schemas.microsoft.com/office/drawing/2014/main" val="1224624564"/>
                    </a:ext>
                  </a:extLst>
                </a:gridCol>
                <a:gridCol w="375920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Synonym</a:t>
                      </a:r>
                    </a:p>
                  </a:txBody>
                  <a:tcPr/>
                </a:tc>
                <a:tc>
                  <a:txBody>
                    <a:bodyPr/>
                    <a:lstStyle/>
                    <a:p>
                      <a:r>
                        <a:rPr lang="en-US" dirty="0"/>
                        <a:t>Set Condition (1 if true, 0 if false)</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sete</a:t>
                      </a:r>
                      <a:r>
                        <a:rPr lang="en-US" dirty="0">
                          <a:latin typeface="Consolas" panose="020B0609020204030204" pitchFamily="49" charset="0"/>
                          <a:cs typeface="Consolas" panose="020B0609020204030204" pitchFamily="49" charset="0"/>
                        </a:rPr>
                        <a:t> D</a:t>
                      </a:r>
                    </a:p>
                  </a:txBody>
                  <a:tcPr/>
                </a:tc>
                <a:tc>
                  <a:txBody>
                    <a:bodyPr/>
                    <a:lstStyle/>
                    <a:p>
                      <a:r>
                        <a:rPr lang="en-US" dirty="0" err="1">
                          <a:latin typeface="Consolas" panose="020B0609020204030204" pitchFamily="49" charset="0"/>
                          <a:cs typeface="Consolas" panose="020B0609020204030204" pitchFamily="49" charset="0"/>
                        </a:rPr>
                        <a:t>setz</a:t>
                      </a:r>
                      <a:endParaRPr lang="en-US" dirty="0">
                        <a:latin typeface="Consolas" panose="020B0609020204030204" pitchFamily="49" charset="0"/>
                        <a:cs typeface="Consolas" panose="020B0609020204030204" pitchFamily="49" charset="0"/>
                      </a:endParaRPr>
                    </a:p>
                  </a:txBody>
                  <a:tcPr/>
                </a:tc>
                <a:tc>
                  <a:txBody>
                    <a:bodyPr/>
                    <a:lstStyle/>
                    <a:p>
                      <a:r>
                        <a:rPr lang="en-US" dirty="0"/>
                        <a:t>Equal / zero</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setne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setnz</a:t>
                      </a:r>
                      <a:endParaRPr lang="en-US" dirty="0">
                        <a:latin typeface="Consolas" panose="020B0609020204030204" pitchFamily="49" charset="0"/>
                        <a:cs typeface="Consolas" panose="020B0609020204030204" pitchFamily="49" charset="0"/>
                      </a:endParaRPr>
                    </a:p>
                  </a:txBody>
                  <a:tcPr/>
                </a:tc>
                <a:tc>
                  <a:txBody>
                    <a:bodyPr/>
                    <a:lstStyle/>
                    <a:p>
                      <a:r>
                        <a:rPr lang="en-US" dirty="0"/>
                        <a:t>Not equal / not zero</a:t>
                      </a:r>
                    </a:p>
                  </a:txBody>
                  <a:tcPr/>
                </a:tc>
                <a:extLst>
                  <a:ext uri="{0D108BD9-81ED-4DB2-BD59-A6C34878D82A}">
                    <a16:rowId xmlns:a16="http://schemas.microsoft.com/office/drawing/2014/main" val="850718582"/>
                  </a:ext>
                </a:extLst>
              </a:tr>
              <a:tr h="365760">
                <a:tc>
                  <a:txBody>
                    <a:bodyPr/>
                    <a:lstStyle/>
                    <a:p>
                      <a:r>
                        <a:rPr lang="en-US" dirty="0">
                          <a:latin typeface="Consolas" panose="020B0609020204030204" pitchFamily="49" charset="0"/>
                          <a:cs typeface="Consolas" panose="020B0609020204030204" pitchFamily="49" charset="0"/>
                        </a:rPr>
                        <a:t>sets D</a:t>
                      </a:r>
                    </a:p>
                  </a:txBody>
                  <a:tcPr/>
                </a:tc>
                <a:tc>
                  <a:txBody>
                    <a:bodyPr/>
                    <a:lstStyle/>
                    <a:p>
                      <a:endParaRPr lang="en-US" dirty="0"/>
                    </a:p>
                  </a:txBody>
                  <a:tcPr/>
                </a:tc>
                <a:tc>
                  <a:txBody>
                    <a:bodyPr/>
                    <a:lstStyle/>
                    <a:p>
                      <a:r>
                        <a:rPr lang="en-US" dirty="0"/>
                        <a:t>Negative</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setns</a:t>
                      </a:r>
                      <a:r>
                        <a:rPr lang="en-US" dirty="0">
                          <a:latin typeface="Consolas" panose="020B0609020204030204" pitchFamily="49" charset="0"/>
                          <a:cs typeface="Consolas" panose="020B0609020204030204" pitchFamily="49" charset="0"/>
                        </a:rPr>
                        <a:t> D</a:t>
                      </a:r>
                    </a:p>
                  </a:txBody>
                  <a:tcPr/>
                </a:tc>
                <a:tc>
                  <a:txBody>
                    <a:bodyPr/>
                    <a:lstStyle/>
                    <a:p>
                      <a:endParaRPr lang="en-US" dirty="0"/>
                    </a:p>
                  </a:txBody>
                  <a:tcPr/>
                </a:tc>
                <a:tc>
                  <a:txBody>
                    <a:bodyPr/>
                    <a:lstStyle/>
                    <a:p>
                      <a:r>
                        <a:rPr lang="en-US" dirty="0"/>
                        <a:t>Nonnegative</a:t>
                      </a:r>
                    </a:p>
                  </a:txBody>
                  <a:tcPr/>
                </a:tc>
                <a:extLst>
                  <a:ext uri="{0D108BD9-81ED-4DB2-BD59-A6C34878D82A}">
                    <a16:rowId xmlns:a16="http://schemas.microsoft.com/office/drawing/2014/main" val="1833998801"/>
                  </a:ext>
                </a:extLst>
              </a:tr>
              <a:tr h="365760">
                <a:tc>
                  <a:txBody>
                    <a:bodyPr/>
                    <a:lstStyle/>
                    <a:p>
                      <a:r>
                        <a:rPr lang="en-US" dirty="0" err="1">
                          <a:latin typeface="Consolas" panose="020B0609020204030204" pitchFamily="49" charset="0"/>
                          <a:cs typeface="Consolas" panose="020B0609020204030204" pitchFamily="49" charset="0"/>
                        </a:rPr>
                        <a:t>setg</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setnle</a:t>
                      </a:r>
                      <a:endParaRPr lang="en-US" dirty="0">
                        <a:latin typeface="Consolas" panose="020B0609020204030204" pitchFamily="49" charset="0"/>
                        <a:cs typeface="Consolas" panose="020B0609020204030204" pitchFamily="49" charset="0"/>
                      </a:endParaRPr>
                    </a:p>
                  </a:txBody>
                  <a:tcPr/>
                </a:tc>
                <a:tc>
                  <a:txBody>
                    <a:bodyPr/>
                    <a:lstStyle/>
                    <a:p>
                      <a:r>
                        <a:rPr lang="en-US" dirty="0"/>
                        <a:t>Greater (signed &gt;)</a:t>
                      </a:r>
                    </a:p>
                  </a:txBody>
                  <a:tcPr/>
                </a:tc>
                <a:extLst>
                  <a:ext uri="{0D108BD9-81ED-4DB2-BD59-A6C34878D82A}">
                    <a16:rowId xmlns:a16="http://schemas.microsoft.com/office/drawing/2014/main" val="263179765"/>
                  </a:ext>
                </a:extLst>
              </a:tr>
              <a:tr h="548640">
                <a:tc>
                  <a:txBody>
                    <a:bodyPr/>
                    <a:lstStyle/>
                    <a:p>
                      <a:r>
                        <a:rPr lang="en-US" dirty="0" err="1">
                          <a:latin typeface="Consolas" panose="020B0609020204030204" pitchFamily="49" charset="0"/>
                          <a:cs typeface="Consolas" panose="020B0609020204030204" pitchFamily="49" charset="0"/>
                        </a:rPr>
                        <a:t>setge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setnl</a:t>
                      </a:r>
                      <a:endParaRPr lang="en-US" dirty="0">
                        <a:latin typeface="Consolas" panose="020B0609020204030204" pitchFamily="49" charset="0"/>
                        <a:cs typeface="Consolas" panose="020B0609020204030204" pitchFamily="49" charset="0"/>
                      </a:endParaRPr>
                    </a:p>
                  </a:txBody>
                  <a:tcPr/>
                </a:tc>
                <a:tc>
                  <a:txBody>
                    <a:bodyPr/>
                    <a:lstStyle/>
                    <a:p>
                      <a:r>
                        <a:rPr lang="en-US" dirty="0"/>
                        <a:t>Greater or equal (signed &gt;=)</a:t>
                      </a:r>
                    </a:p>
                  </a:txBody>
                  <a:tcPr/>
                </a:tc>
                <a:extLst>
                  <a:ext uri="{0D108BD9-81ED-4DB2-BD59-A6C34878D82A}">
                    <a16:rowId xmlns:a16="http://schemas.microsoft.com/office/drawing/2014/main" val="2246496874"/>
                  </a:ext>
                </a:extLst>
              </a:tr>
              <a:tr h="365760">
                <a:tc>
                  <a:txBody>
                    <a:bodyPr/>
                    <a:lstStyle/>
                    <a:p>
                      <a:r>
                        <a:rPr lang="en-US" dirty="0" err="1">
                          <a:latin typeface="Consolas" panose="020B0609020204030204" pitchFamily="49" charset="0"/>
                          <a:cs typeface="Consolas" panose="020B0609020204030204" pitchFamily="49" charset="0"/>
                        </a:rPr>
                        <a:t>setl</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setnge</a:t>
                      </a:r>
                      <a:endParaRPr lang="en-US" dirty="0">
                        <a:latin typeface="Consolas" panose="020B0609020204030204" pitchFamily="49" charset="0"/>
                        <a:cs typeface="Consolas" panose="020B0609020204030204" pitchFamily="49" charset="0"/>
                      </a:endParaRPr>
                    </a:p>
                  </a:txBody>
                  <a:tcPr/>
                </a:tc>
                <a:tc>
                  <a:txBody>
                    <a:bodyPr/>
                    <a:lstStyle/>
                    <a:p>
                      <a:r>
                        <a:rPr lang="en-US" dirty="0"/>
                        <a:t>Less (signed &lt;)</a:t>
                      </a:r>
                    </a:p>
                  </a:txBody>
                  <a:tcPr/>
                </a:tc>
                <a:extLst>
                  <a:ext uri="{0D108BD9-81ED-4DB2-BD59-A6C34878D82A}">
                    <a16:rowId xmlns:a16="http://schemas.microsoft.com/office/drawing/2014/main" val="4122665798"/>
                  </a:ext>
                </a:extLst>
              </a:tr>
              <a:tr h="365760">
                <a:tc>
                  <a:txBody>
                    <a:bodyPr/>
                    <a:lstStyle/>
                    <a:p>
                      <a:r>
                        <a:rPr lang="en-US" dirty="0" err="1">
                          <a:latin typeface="Consolas" panose="020B0609020204030204" pitchFamily="49" charset="0"/>
                          <a:cs typeface="Consolas" panose="020B0609020204030204" pitchFamily="49" charset="0"/>
                        </a:rPr>
                        <a:t>setle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setng</a:t>
                      </a:r>
                      <a:endParaRPr lang="en-US" dirty="0">
                        <a:latin typeface="Consolas" panose="020B0609020204030204" pitchFamily="49" charset="0"/>
                        <a:cs typeface="Consolas" panose="020B0609020204030204" pitchFamily="49" charset="0"/>
                      </a:endParaRPr>
                    </a:p>
                  </a:txBody>
                  <a:tcPr/>
                </a:tc>
                <a:tc>
                  <a:txBody>
                    <a:bodyPr/>
                    <a:lstStyle/>
                    <a:p>
                      <a:r>
                        <a:rPr lang="en-US" dirty="0"/>
                        <a:t>Less or equal (signed &lt;=)</a:t>
                      </a:r>
                    </a:p>
                  </a:txBody>
                  <a:tcPr/>
                </a:tc>
                <a:extLst>
                  <a:ext uri="{0D108BD9-81ED-4DB2-BD59-A6C34878D82A}">
                    <a16:rowId xmlns:a16="http://schemas.microsoft.com/office/drawing/2014/main" val="2436167288"/>
                  </a:ext>
                </a:extLst>
              </a:tr>
              <a:tr h="365760">
                <a:tc>
                  <a:txBody>
                    <a:bodyPr/>
                    <a:lstStyle/>
                    <a:p>
                      <a:r>
                        <a:rPr lang="en-US" dirty="0">
                          <a:latin typeface="Consolas" panose="020B0609020204030204" pitchFamily="49" charset="0"/>
                          <a:cs typeface="Consolas" panose="020B0609020204030204" pitchFamily="49" charset="0"/>
                        </a:rPr>
                        <a:t>seta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setnbe</a:t>
                      </a:r>
                      <a:endParaRPr lang="en-US" dirty="0">
                        <a:latin typeface="Consolas" panose="020B0609020204030204" pitchFamily="49" charset="0"/>
                        <a:cs typeface="Consolas" panose="020B0609020204030204" pitchFamily="49" charset="0"/>
                      </a:endParaRPr>
                    </a:p>
                  </a:txBody>
                  <a:tcPr/>
                </a:tc>
                <a:tc>
                  <a:txBody>
                    <a:bodyPr/>
                    <a:lstStyle/>
                    <a:p>
                      <a:r>
                        <a:rPr lang="en-US" dirty="0"/>
                        <a:t>Above (unsigned &gt;)</a:t>
                      </a:r>
                    </a:p>
                  </a:txBody>
                  <a:tcPr/>
                </a:tc>
                <a:extLst>
                  <a:ext uri="{0D108BD9-81ED-4DB2-BD59-A6C34878D82A}">
                    <a16:rowId xmlns:a16="http://schemas.microsoft.com/office/drawing/2014/main" val="1192051391"/>
                  </a:ext>
                </a:extLst>
              </a:tr>
              <a:tr h="365760">
                <a:tc>
                  <a:txBody>
                    <a:bodyPr/>
                    <a:lstStyle/>
                    <a:p>
                      <a:r>
                        <a:rPr lang="en-US" dirty="0">
                          <a:latin typeface="Consolas" panose="020B0609020204030204" pitchFamily="49" charset="0"/>
                          <a:cs typeface="Consolas" panose="020B0609020204030204" pitchFamily="49" charset="0"/>
                        </a:rPr>
                        <a:t>setae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setnb</a:t>
                      </a:r>
                      <a:endParaRPr lang="en-US" dirty="0">
                        <a:latin typeface="Consolas" panose="020B0609020204030204" pitchFamily="49" charset="0"/>
                        <a:cs typeface="Consolas" panose="020B0609020204030204" pitchFamily="49" charset="0"/>
                      </a:endParaRPr>
                    </a:p>
                  </a:txBody>
                  <a:tcPr/>
                </a:tc>
                <a:tc>
                  <a:txBody>
                    <a:bodyPr/>
                    <a:lstStyle/>
                    <a:p>
                      <a:r>
                        <a:rPr lang="en-US" dirty="0"/>
                        <a:t>Above or equal (unsigned &gt;=)</a:t>
                      </a:r>
                    </a:p>
                  </a:txBody>
                  <a:tcPr/>
                </a:tc>
                <a:extLst>
                  <a:ext uri="{0D108BD9-81ED-4DB2-BD59-A6C34878D82A}">
                    <a16:rowId xmlns:a16="http://schemas.microsoft.com/office/drawing/2014/main" val="3471406641"/>
                  </a:ext>
                </a:extLst>
              </a:tr>
              <a:tr h="365760">
                <a:tc>
                  <a:txBody>
                    <a:bodyPr/>
                    <a:lstStyle/>
                    <a:p>
                      <a:r>
                        <a:rPr lang="en-US" dirty="0" err="1">
                          <a:latin typeface="Consolas" panose="020B0609020204030204" pitchFamily="49" charset="0"/>
                          <a:cs typeface="Consolas" panose="020B0609020204030204" pitchFamily="49" charset="0"/>
                        </a:rPr>
                        <a:t>setb</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setnae</a:t>
                      </a:r>
                      <a:endParaRPr lang="en-US" dirty="0">
                        <a:latin typeface="Consolas" panose="020B0609020204030204" pitchFamily="49" charset="0"/>
                        <a:cs typeface="Consolas" panose="020B0609020204030204" pitchFamily="49" charset="0"/>
                      </a:endParaRPr>
                    </a:p>
                  </a:txBody>
                  <a:tcPr/>
                </a:tc>
                <a:tc>
                  <a:txBody>
                    <a:bodyPr/>
                    <a:lstStyle/>
                    <a:p>
                      <a:r>
                        <a:rPr lang="en-US" dirty="0"/>
                        <a:t>Below (unsigned &lt;)</a:t>
                      </a:r>
                    </a:p>
                  </a:txBody>
                  <a:tcPr/>
                </a:tc>
                <a:extLst>
                  <a:ext uri="{0D108BD9-81ED-4DB2-BD59-A6C34878D82A}">
                    <a16:rowId xmlns:a16="http://schemas.microsoft.com/office/drawing/2014/main" val="2805478896"/>
                  </a:ext>
                </a:extLst>
              </a:tr>
              <a:tr h="365760">
                <a:tc>
                  <a:txBody>
                    <a:bodyPr/>
                    <a:lstStyle/>
                    <a:p>
                      <a:r>
                        <a:rPr lang="en-US" dirty="0" err="1">
                          <a:latin typeface="Consolas" panose="020B0609020204030204" pitchFamily="49" charset="0"/>
                          <a:cs typeface="Consolas" panose="020B0609020204030204" pitchFamily="49" charset="0"/>
                        </a:rPr>
                        <a:t>setbe</a:t>
                      </a:r>
                      <a:r>
                        <a:rPr lang="en-US" dirty="0">
                          <a:latin typeface="Consolas" panose="020B0609020204030204" pitchFamily="49" charset="0"/>
                          <a:cs typeface="Consolas" panose="020B0609020204030204" pitchFamily="49" charset="0"/>
                        </a:rPr>
                        <a:t>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setna</a:t>
                      </a:r>
                      <a:endParaRPr lang="en-US" dirty="0">
                        <a:latin typeface="Consolas" panose="020B0609020204030204" pitchFamily="49" charset="0"/>
                        <a:cs typeface="Consolas" panose="020B0609020204030204" pitchFamily="49" charset="0"/>
                      </a:endParaRPr>
                    </a:p>
                  </a:txBody>
                  <a:tcPr/>
                </a:tc>
                <a:tc>
                  <a:txBody>
                    <a:bodyPr/>
                    <a:lstStyle/>
                    <a:p>
                      <a:r>
                        <a:rPr lang="en-US" dirty="0"/>
                        <a:t>Below or equal (unsigned &lt;=)</a:t>
                      </a:r>
                    </a:p>
                  </a:txBody>
                  <a:tcPr/>
                </a:tc>
                <a:extLst>
                  <a:ext uri="{0D108BD9-81ED-4DB2-BD59-A6C34878D82A}">
                    <a16:rowId xmlns:a16="http://schemas.microsoft.com/office/drawing/2014/main" val="4196062135"/>
                  </a:ext>
                </a:extLst>
              </a:tr>
            </a:tbl>
          </a:graphicData>
        </a:graphic>
      </p:graphicFrame>
    </p:spTree>
    <p:extLst>
      <p:ext uri="{BB962C8B-B14F-4D97-AF65-F5344CB8AC3E}">
        <p14:creationId xmlns:p14="http://schemas.microsoft.com/office/powerpoint/2010/main" val="21848772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21A1-9FCF-3A4B-B8D8-8314FC390C7B}"/>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cmov</a:t>
            </a:r>
            <a:r>
              <a:rPr lang="en-US" dirty="0"/>
              <a:t>: Conditional move</a:t>
            </a:r>
          </a:p>
        </p:txBody>
      </p:sp>
      <p:sp>
        <p:nvSpPr>
          <p:cNvPr id="3" name="Content Placeholder 2">
            <a:extLst>
              <a:ext uri="{FF2B5EF4-FFF2-40B4-BE49-F238E27FC236}">
                <a16:creationId xmlns:a16="http://schemas.microsoft.com/office/drawing/2014/main" id="{BB65058F-8039-AC40-9285-91745C12894F}"/>
              </a:ext>
            </a:extLst>
          </p:cNvPr>
          <p:cNvSpPr>
            <a:spLocks noGrp="1"/>
          </p:cNvSpPr>
          <p:nvPr>
            <p:ph idx="1"/>
          </p:nvPr>
        </p:nvSpPr>
        <p:spPr/>
        <p:txBody>
          <a:bodyPr/>
          <a:lstStyle/>
          <a:p>
            <a:pPr marL="0" indent="0">
              <a:buNone/>
            </a:pPr>
            <a:r>
              <a:rPr lang="en-US" b="1" dirty="0" err="1">
                <a:latin typeface="Consolas" panose="020B0609020204030204" pitchFamily="49" charset="0"/>
                <a:cs typeface="Consolas" panose="020B0609020204030204" pitchFamily="49" charset="0"/>
              </a:rPr>
              <a:t>cmovx</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src,dst</a:t>
            </a:r>
            <a:r>
              <a:rPr lang="en-US" dirty="0"/>
              <a:t> conditionally moves data in </a:t>
            </a:r>
            <a:r>
              <a:rPr lang="en-US" dirty="0" err="1">
                <a:latin typeface="Consolas" panose="020B0609020204030204" pitchFamily="49" charset="0"/>
                <a:cs typeface="Consolas" panose="020B0609020204030204" pitchFamily="49" charset="0"/>
              </a:rPr>
              <a:t>src</a:t>
            </a:r>
            <a:r>
              <a:rPr lang="en-US" dirty="0"/>
              <a:t> to data in </a:t>
            </a:r>
            <a:r>
              <a:rPr lang="en-US" dirty="0" err="1">
                <a:latin typeface="Consolas" panose="020B0609020204030204" pitchFamily="49" charset="0"/>
                <a:cs typeface="Consolas" panose="020B0609020204030204" pitchFamily="49" charset="0"/>
              </a:rPr>
              <a:t>dst</a:t>
            </a:r>
            <a:r>
              <a:rPr lang="en-US" dirty="0"/>
              <a:t>.</a:t>
            </a:r>
          </a:p>
          <a:p>
            <a:r>
              <a:rPr lang="en-US" dirty="0"/>
              <a:t>Mov </a:t>
            </a:r>
            <a:r>
              <a:rPr lang="en-US" dirty="0" err="1">
                <a:latin typeface="Consolas" panose="020B0609020204030204" pitchFamily="49" charset="0"/>
                <a:cs typeface="Consolas" panose="020B0609020204030204" pitchFamily="49" charset="0"/>
              </a:rPr>
              <a:t>src</a:t>
            </a:r>
            <a:r>
              <a:rPr lang="en-US" dirty="0"/>
              <a:t> to </a:t>
            </a:r>
            <a:r>
              <a:rPr lang="en-US" dirty="0" err="1">
                <a:latin typeface="Consolas" panose="020B0609020204030204" pitchFamily="49" charset="0"/>
                <a:cs typeface="Consolas" panose="020B0609020204030204" pitchFamily="49" charset="0"/>
              </a:rPr>
              <a:t>dst</a:t>
            </a:r>
            <a:r>
              <a:rPr lang="en-US" dirty="0"/>
              <a:t> if condition </a:t>
            </a:r>
            <a:r>
              <a:rPr lang="en-US" dirty="0">
                <a:latin typeface="Consolas" panose="020B0609020204030204" pitchFamily="49" charset="0"/>
                <a:cs typeface="Consolas" panose="020B0609020204030204" pitchFamily="49" charset="0"/>
              </a:rPr>
              <a:t>x</a:t>
            </a:r>
            <a:r>
              <a:rPr lang="en-US" dirty="0"/>
              <a:t> holds; no change otherwise</a:t>
            </a:r>
          </a:p>
          <a:p>
            <a:r>
              <a:rPr lang="en-US" dirty="0" err="1">
                <a:latin typeface="Consolas" panose="020B0609020204030204" pitchFamily="49" charset="0"/>
                <a:cs typeface="Consolas" panose="020B0609020204030204" pitchFamily="49" charset="0"/>
              </a:rPr>
              <a:t>src</a:t>
            </a:r>
            <a:r>
              <a:rPr lang="en-US" dirty="0"/>
              <a:t> is memory address/register, </a:t>
            </a:r>
            <a:r>
              <a:rPr lang="en-US" dirty="0" err="1">
                <a:latin typeface="Consolas" panose="020B0609020204030204" pitchFamily="49" charset="0"/>
                <a:cs typeface="Consolas" panose="020B0609020204030204" pitchFamily="49" charset="0"/>
              </a:rPr>
              <a:t>dst</a:t>
            </a:r>
            <a:r>
              <a:rPr lang="en-US" dirty="0"/>
              <a:t> is register</a:t>
            </a:r>
          </a:p>
          <a:p>
            <a:r>
              <a:rPr lang="en-US" dirty="0"/>
              <a:t>May be more efficient than branch (i.e., jump)</a:t>
            </a:r>
          </a:p>
          <a:p>
            <a:r>
              <a:rPr lang="en-US" dirty="0"/>
              <a:t>Often seen with C ternary operator: </a:t>
            </a:r>
            <a:r>
              <a:rPr lang="en-US" dirty="0">
                <a:latin typeface="Consolas" panose="020B0609020204030204" pitchFamily="49" charset="0"/>
                <a:cs typeface="Consolas" panose="020B0609020204030204" pitchFamily="49" charset="0"/>
              </a:rPr>
              <a:t>result = test ? then: else;</a:t>
            </a:r>
          </a:p>
        </p:txBody>
      </p:sp>
      <p:sp>
        <p:nvSpPr>
          <p:cNvPr id="4" name="TextBox 3">
            <a:extLst>
              <a:ext uri="{FF2B5EF4-FFF2-40B4-BE49-F238E27FC236}">
                <a16:creationId xmlns:a16="http://schemas.microsoft.com/office/drawing/2014/main" id="{C3548EE2-35AF-FF49-812A-13177661B14C}"/>
              </a:ext>
            </a:extLst>
          </p:cNvPr>
          <p:cNvSpPr txBox="1"/>
          <p:nvPr/>
        </p:nvSpPr>
        <p:spPr>
          <a:xfrm>
            <a:off x="467139" y="4558843"/>
            <a:ext cx="5113900" cy="1384995"/>
          </a:xfrm>
          <a:prstGeom prst="rect">
            <a:avLst/>
          </a:prstGeom>
          <a:noFill/>
        </p:spPr>
        <p:txBody>
          <a:bodyPr wrap="none" rtlCol="0">
            <a:spAutoFit/>
          </a:bodyPr>
          <a:lstStyle/>
          <a:p>
            <a:pPr algn="l"/>
            <a:r>
              <a:rPr lang="en-US" sz="2800" dirty="0">
                <a:latin typeface="Consolas" panose="020B0609020204030204" pitchFamily="49" charset="0"/>
                <a:cs typeface="Consolas" panose="020B0609020204030204" pitchFamily="49" charset="0"/>
              </a:rPr>
              <a:t>int max(int x, int y) {</a:t>
            </a:r>
          </a:p>
          <a:p>
            <a:pPr algn="l"/>
            <a:r>
              <a:rPr lang="en-US" sz="2800" dirty="0">
                <a:latin typeface="Consolas" panose="020B0609020204030204" pitchFamily="49" charset="0"/>
                <a:cs typeface="Consolas" panose="020B0609020204030204" pitchFamily="49" charset="0"/>
              </a:rPr>
              <a:t>    return x &gt; y ? x : y;</a:t>
            </a:r>
          </a:p>
          <a:p>
            <a:pPr algn="l"/>
            <a:r>
              <a:rPr lang="en-US" sz="28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F2540FDF-83FA-834A-B016-EB540099813C}"/>
              </a:ext>
            </a:extLst>
          </p:cNvPr>
          <p:cNvSpPr txBox="1"/>
          <p:nvPr/>
        </p:nvSpPr>
        <p:spPr>
          <a:xfrm>
            <a:off x="6967503" y="4343399"/>
            <a:ext cx="3536546" cy="1815882"/>
          </a:xfrm>
          <a:prstGeom prst="rect">
            <a:avLst/>
          </a:prstGeom>
          <a:noFill/>
        </p:spPr>
        <p:txBody>
          <a:bodyPr wrap="none" rtlCol="0">
            <a:spAutoFit/>
          </a:bodyPr>
          <a:lstStyle/>
          <a:p>
            <a:pPr algn="l"/>
            <a:r>
              <a:rPr lang="en-US" sz="2800" dirty="0" err="1">
                <a:latin typeface="Consolas" panose="020B0609020204030204" pitchFamily="49" charset="0"/>
                <a:cs typeface="Consolas" panose="020B0609020204030204" pitchFamily="49" charset="0"/>
              </a:rPr>
              <a:t>cmp</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edi</a:t>
            </a:r>
            <a:r>
              <a:rPr lang="en-US" sz="2800" dirty="0">
                <a:latin typeface="Consolas" panose="020B0609020204030204" pitchFamily="49" charset="0"/>
                <a:cs typeface="Consolas" panose="020B0609020204030204" pitchFamily="49" charset="0"/>
              </a:rPr>
              <a:t>,%</a:t>
            </a:r>
            <a:r>
              <a:rPr lang="en-US" sz="2800" dirty="0" err="1">
                <a:latin typeface="Consolas" panose="020B0609020204030204" pitchFamily="49" charset="0"/>
                <a:cs typeface="Consolas" panose="020B0609020204030204" pitchFamily="49" charset="0"/>
              </a:rPr>
              <a:t>esi</a:t>
            </a:r>
            <a:endParaRPr lang="en-US" sz="2800" dirty="0">
              <a:latin typeface="Consolas" panose="020B0609020204030204" pitchFamily="49" charset="0"/>
              <a:cs typeface="Consolas" panose="020B0609020204030204" pitchFamily="49" charset="0"/>
            </a:endParaRPr>
          </a:p>
          <a:p>
            <a:pPr algn="l"/>
            <a:r>
              <a:rPr lang="en-US" sz="2800" dirty="0">
                <a:latin typeface="Consolas" panose="020B0609020204030204" pitchFamily="49" charset="0"/>
                <a:cs typeface="Consolas" panose="020B0609020204030204" pitchFamily="49" charset="0"/>
              </a:rPr>
              <a:t>mov    %</a:t>
            </a:r>
            <a:r>
              <a:rPr lang="en-US" sz="2800" dirty="0" err="1">
                <a:latin typeface="Consolas" panose="020B0609020204030204" pitchFamily="49" charset="0"/>
                <a:cs typeface="Consolas" panose="020B0609020204030204" pitchFamily="49" charset="0"/>
              </a:rPr>
              <a:t>edi</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b="1" dirty="0" err="1">
                <a:latin typeface="Consolas" panose="020B0609020204030204" pitchFamily="49" charset="0"/>
                <a:cs typeface="Consolas" panose="020B0609020204030204" pitchFamily="49" charset="0"/>
              </a:rPr>
              <a:t>cmovge</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esi</a:t>
            </a: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eax</a:t>
            </a:r>
            <a:endParaRPr lang="en-US" sz="2800" dirty="0">
              <a:latin typeface="Consolas" panose="020B0609020204030204" pitchFamily="49" charset="0"/>
              <a:cs typeface="Consolas" panose="020B0609020204030204" pitchFamily="49" charset="0"/>
            </a:endParaRPr>
          </a:p>
          <a:p>
            <a:pPr algn="l"/>
            <a:r>
              <a:rPr lang="en-US" sz="2800" dirty="0" err="1">
                <a:latin typeface="Consolas" panose="020B0609020204030204" pitchFamily="49" charset="0"/>
                <a:cs typeface="Consolas" panose="020B0609020204030204" pitchFamily="49" charset="0"/>
              </a:rPr>
              <a:t>retq</a:t>
            </a:r>
            <a:endParaRPr lang="en-US" sz="2800" dirty="0">
              <a:latin typeface="Consolas" panose="020B0609020204030204" pitchFamily="49" charset="0"/>
              <a:cs typeface="Consolas" panose="020B0609020204030204" pitchFamily="49" charset="0"/>
            </a:endParaRPr>
          </a:p>
        </p:txBody>
      </p:sp>
      <p:cxnSp>
        <p:nvCxnSpPr>
          <p:cNvPr id="7" name="Straight Connector 6">
            <a:extLst>
              <a:ext uri="{FF2B5EF4-FFF2-40B4-BE49-F238E27FC236}">
                <a16:creationId xmlns:a16="http://schemas.microsoft.com/office/drawing/2014/main" id="{8756F28D-25D5-D642-B1F9-239008186919}"/>
              </a:ext>
            </a:extLst>
          </p:cNvPr>
          <p:cNvCxnSpPr>
            <a:cxnSpLocks/>
          </p:cNvCxnSpPr>
          <p:nvPr/>
        </p:nvCxnSpPr>
        <p:spPr>
          <a:xfrm>
            <a:off x="6324600" y="4416620"/>
            <a:ext cx="0" cy="206038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80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4454B-F230-2340-AAE7-7FA5C84FB1B6}"/>
              </a:ext>
            </a:extLst>
          </p:cNvPr>
          <p:cNvSpPr>
            <a:spLocks noGrp="1"/>
          </p:cNvSpPr>
          <p:nvPr>
            <p:ph type="title"/>
          </p:nvPr>
        </p:nvSpPr>
        <p:spPr/>
        <p:txBody>
          <a:bodyPr/>
          <a:lstStyle/>
          <a:p>
            <a:r>
              <a:rPr lang="en-US" dirty="0" err="1">
                <a:latin typeface="Consolas" panose="020B0609020204030204" pitchFamily="49" charset="0"/>
                <a:cs typeface="Consolas" panose="020B0609020204030204" pitchFamily="49" charset="0"/>
              </a:rPr>
              <a:t>cmov</a:t>
            </a:r>
            <a:r>
              <a:rPr lang="en-US" dirty="0"/>
              <a:t>: Conditional move</a:t>
            </a:r>
          </a:p>
        </p:txBody>
      </p:sp>
      <p:graphicFrame>
        <p:nvGraphicFramePr>
          <p:cNvPr id="6" name="Content Placeholder 3">
            <a:extLst>
              <a:ext uri="{FF2B5EF4-FFF2-40B4-BE49-F238E27FC236}">
                <a16:creationId xmlns:a16="http://schemas.microsoft.com/office/drawing/2014/main" id="{5F871E49-AD61-284E-9815-A5274F4BFCBF}"/>
              </a:ext>
            </a:extLst>
          </p:cNvPr>
          <p:cNvGraphicFramePr>
            <a:graphicFrameLocks/>
          </p:cNvGraphicFramePr>
          <p:nvPr/>
        </p:nvGraphicFramePr>
        <p:xfrm>
          <a:off x="457200" y="1447800"/>
          <a:ext cx="11277600" cy="4754880"/>
        </p:xfrm>
        <a:graphic>
          <a:graphicData uri="http://schemas.openxmlformats.org/drawingml/2006/table">
            <a:tbl>
              <a:tblPr firstRow="1" bandRow="1">
                <a:tableStyleId>{7E9639D4-E3E2-4D34-9284-5A2195B3D0D7}</a:tableStyleId>
              </a:tblPr>
              <a:tblGrid>
                <a:gridCol w="3759200">
                  <a:extLst>
                    <a:ext uri="{9D8B030D-6E8A-4147-A177-3AD203B41FA5}">
                      <a16:colId xmlns:a16="http://schemas.microsoft.com/office/drawing/2014/main" val="3231654358"/>
                    </a:ext>
                  </a:extLst>
                </a:gridCol>
                <a:gridCol w="2413000">
                  <a:extLst>
                    <a:ext uri="{9D8B030D-6E8A-4147-A177-3AD203B41FA5}">
                      <a16:colId xmlns:a16="http://schemas.microsoft.com/office/drawing/2014/main" val="1224624564"/>
                    </a:ext>
                  </a:extLst>
                </a:gridCol>
                <a:gridCol w="5105400">
                  <a:extLst>
                    <a:ext uri="{9D8B030D-6E8A-4147-A177-3AD203B41FA5}">
                      <a16:colId xmlns:a16="http://schemas.microsoft.com/office/drawing/2014/main" val="4198587295"/>
                    </a:ext>
                  </a:extLst>
                </a:gridCol>
              </a:tblGrid>
              <a:tr h="365760">
                <a:tc>
                  <a:txBody>
                    <a:bodyPr/>
                    <a:lstStyle/>
                    <a:p>
                      <a:r>
                        <a:rPr lang="en-US" dirty="0"/>
                        <a:t>Instruction</a:t>
                      </a:r>
                    </a:p>
                  </a:txBody>
                  <a:tcPr/>
                </a:tc>
                <a:tc>
                  <a:txBody>
                    <a:bodyPr/>
                    <a:lstStyle/>
                    <a:p>
                      <a:r>
                        <a:rPr lang="en-US" dirty="0"/>
                        <a:t>Synonym</a:t>
                      </a:r>
                    </a:p>
                  </a:txBody>
                  <a:tcPr/>
                </a:tc>
                <a:tc>
                  <a:txBody>
                    <a:bodyPr/>
                    <a:lstStyle/>
                    <a:p>
                      <a:r>
                        <a:rPr lang="en-US" dirty="0"/>
                        <a:t>Move Condition</a:t>
                      </a:r>
                    </a:p>
                  </a:txBody>
                  <a:tcPr/>
                </a:tc>
                <a:extLst>
                  <a:ext uri="{0D108BD9-81ED-4DB2-BD59-A6C34878D82A}">
                    <a16:rowId xmlns:a16="http://schemas.microsoft.com/office/drawing/2014/main" val="309108804"/>
                  </a:ext>
                </a:extLst>
              </a:tr>
              <a:tr h="365760">
                <a:tc>
                  <a:txBody>
                    <a:bodyPr/>
                    <a:lstStyle/>
                    <a:p>
                      <a:r>
                        <a:rPr lang="en-US" dirty="0" err="1">
                          <a:latin typeface="Consolas" panose="020B0609020204030204" pitchFamily="49" charset="0"/>
                          <a:cs typeface="Consolas" panose="020B0609020204030204" pitchFamily="49" charset="0"/>
                        </a:rPr>
                        <a:t>cmove</a:t>
                      </a:r>
                      <a:r>
                        <a:rPr lang="en-US" dirty="0">
                          <a:latin typeface="Consolas" panose="020B0609020204030204" pitchFamily="49" charset="0"/>
                          <a:cs typeface="Consolas" panose="020B0609020204030204" pitchFamily="49" charset="0"/>
                        </a:rPr>
                        <a:t> S,R</a:t>
                      </a:r>
                    </a:p>
                  </a:txBody>
                  <a:tcPr/>
                </a:tc>
                <a:tc>
                  <a:txBody>
                    <a:bodyPr/>
                    <a:lstStyle/>
                    <a:p>
                      <a:r>
                        <a:rPr lang="en-US" dirty="0" err="1">
                          <a:latin typeface="Consolas" panose="020B0609020204030204" pitchFamily="49" charset="0"/>
                          <a:cs typeface="Consolas" panose="020B0609020204030204" pitchFamily="49" charset="0"/>
                        </a:rPr>
                        <a:t>cmovz</a:t>
                      </a:r>
                      <a:endParaRPr lang="en-US" dirty="0">
                        <a:latin typeface="Consolas" panose="020B0609020204030204" pitchFamily="49" charset="0"/>
                        <a:cs typeface="Consolas" panose="020B0609020204030204" pitchFamily="49" charset="0"/>
                      </a:endParaRPr>
                    </a:p>
                  </a:txBody>
                  <a:tcPr/>
                </a:tc>
                <a:tc>
                  <a:txBody>
                    <a:bodyPr/>
                    <a:lstStyle/>
                    <a:p>
                      <a:r>
                        <a:rPr lang="en-US" dirty="0"/>
                        <a:t>Equal / zero (ZF = 1)</a:t>
                      </a:r>
                    </a:p>
                  </a:txBody>
                  <a:tcPr/>
                </a:tc>
                <a:extLst>
                  <a:ext uri="{0D108BD9-81ED-4DB2-BD59-A6C34878D82A}">
                    <a16:rowId xmlns:a16="http://schemas.microsoft.com/office/drawing/2014/main" val="1578506649"/>
                  </a:ext>
                </a:extLst>
              </a:tr>
              <a:tr h="365760">
                <a:tc>
                  <a:txBody>
                    <a:bodyPr/>
                    <a:lstStyle/>
                    <a:p>
                      <a:r>
                        <a:rPr lang="en-US" dirty="0" err="1">
                          <a:latin typeface="Consolas" panose="020B0609020204030204" pitchFamily="49" charset="0"/>
                          <a:cs typeface="Consolas" panose="020B0609020204030204" pitchFamily="49" charset="0"/>
                        </a:rPr>
                        <a:t>cmovne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cmovnz</a:t>
                      </a:r>
                      <a:endParaRPr lang="en-US" dirty="0">
                        <a:latin typeface="Consolas" panose="020B0609020204030204" pitchFamily="49" charset="0"/>
                        <a:cs typeface="Consolas" panose="020B0609020204030204" pitchFamily="49" charset="0"/>
                      </a:endParaRPr>
                    </a:p>
                  </a:txBody>
                  <a:tcPr/>
                </a:tc>
                <a:tc>
                  <a:txBody>
                    <a:bodyPr/>
                    <a:lstStyle/>
                    <a:p>
                      <a:r>
                        <a:rPr lang="en-US" dirty="0"/>
                        <a:t>Not equal / not zero (ZF = 0)</a:t>
                      </a:r>
                    </a:p>
                  </a:txBody>
                  <a:tcPr/>
                </a:tc>
                <a:extLst>
                  <a:ext uri="{0D108BD9-81ED-4DB2-BD59-A6C34878D82A}">
                    <a16:rowId xmlns:a16="http://schemas.microsoft.com/office/drawing/2014/main" val="850718582"/>
                  </a:ext>
                </a:extLst>
              </a:tr>
              <a:tr h="365760">
                <a:tc>
                  <a:txBody>
                    <a:bodyPr/>
                    <a:lstStyle/>
                    <a:p>
                      <a:r>
                        <a:rPr lang="en-US" dirty="0" err="1">
                          <a:latin typeface="Consolas" panose="020B0609020204030204" pitchFamily="49" charset="0"/>
                          <a:cs typeface="Consolas" panose="020B0609020204030204" pitchFamily="49" charset="0"/>
                        </a:rPr>
                        <a:t>cmovs</a:t>
                      </a:r>
                      <a:r>
                        <a:rPr lang="en-US" dirty="0">
                          <a:latin typeface="Consolas" panose="020B0609020204030204" pitchFamily="49" charset="0"/>
                          <a:cs typeface="Consolas" panose="020B0609020204030204" pitchFamily="49" charset="0"/>
                        </a:rPr>
                        <a:t> S,R</a:t>
                      </a:r>
                    </a:p>
                  </a:txBody>
                  <a:tcPr/>
                </a:tc>
                <a:tc>
                  <a:txBody>
                    <a:bodyPr/>
                    <a:lstStyle/>
                    <a:p>
                      <a:endParaRPr lang="en-US" dirty="0"/>
                    </a:p>
                  </a:txBody>
                  <a:tcPr/>
                </a:tc>
                <a:tc>
                  <a:txBody>
                    <a:bodyPr/>
                    <a:lstStyle/>
                    <a:p>
                      <a:r>
                        <a:rPr lang="en-US" dirty="0"/>
                        <a:t>Negative (SF = 1)</a:t>
                      </a:r>
                    </a:p>
                  </a:txBody>
                  <a:tcPr/>
                </a:tc>
                <a:extLst>
                  <a:ext uri="{0D108BD9-81ED-4DB2-BD59-A6C34878D82A}">
                    <a16:rowId xmlns:a16="http://schemas.microsoft.com/office/drawing/2014/main" val="893394719"/>
                  </a:ext>
                </a:extLst>
              </a:tr>
              <a:tr h="365760">
                <a:tc>
                  <a:txBody>
                    <a:bodyPr/>
                    <a:lstStyle/>
                    <a:p>
                      <a:r>
                        <a:rPr lang="en-US" dirty="0" err="1">
                          <a:latin typeface="Consolas" panose="020B0609020204030204" pitchFamily="49" charset="0"/>
                          <a:cs typeface="Consolas" panose="020B0609020204030204" pitchFamily="49" charset="0"/>
                        </a:rPr>
                        <a:t>cmovns</a:t>
                      </a:r>
                      <a:r>
                        <a:rPr lang="en-US" dirty="0">
                          <a:latin typeface="Consolas" panose="020B0609020204030204" pitchFamily="49" charset="0"/>
                          <a:cs typeface="Consolas" panose="020B0609020204030204" pitchFamily="49" charset="0"/>
                        </a:rPr>
                        <a:t> S,R</a:t>
                      </a:r>
                    </a:p>
                  </a:txBody>
                  <a:tcPr/>
                </a:tc>
                <a:tc>
                  <a:txBody>
                    <a:bodyPr/>
                    <a:lstStyle/>
                    <a:p>
                      <a:endParaRPr lang="en-US" dirty="0"/>
                    </a:p>
                  </a:txBody>
                  <a:tcPr/>
                </a:tc>
                <a:tc>
                  <a:txBody>
                    <a:bodyPr/>
                    <a:lstStyle/>
                    <a:p>
                      <a:r>
                        <a:rPr lang="en-US" dirty="0"/>
                        <a:t>Nonnegative (SF = 0)</a:t>
                      </a:r>
                    </a:p>
                  </a:txBody>
                  <a:tcPr/>
                </a:tc>
                <a:extLst>
                  <a:ext uri="{0D108BD9-81ED-4DB2-BD59-A6C34878D82A}">
                    <a16:rowId xmlns:a16="http://schemas.microsoft.com/office/drawing/2014/main" val="1833998801"/>
                  </a:ext>
                </a:extLst>
              </a:tr>
              <a:tr h="365760">
                <a:tc>
                  <a:txBody>
                    <a:bodyPr/>
                    <a:lstStyle/>
                    <a:p>
                      <a:r>
                        <a:rPr lang="en-US" dirty="0" err="1">
                          <a:latin typeface="Consolas" panose="020B0609020204030204" pitchFamily="49" charset="0"/>
                          <a:cs typeface="Consolas" panose="020B0609020204030204" pitchFamily="49" charset="0"/>
                        </a:rPr>
                        <a:t>cmovg</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cmovnle</a:t>
                      </a:r>
                      <a:endParaRPr lang="en-US" dirty="0">
                        <a:latin typeface="Consolas" panose="020B0609020204030204" pitchFamily="49" charset="0"/>
                        <a:cs typeface="Consolas" panose="020B0609020204030204" pitchFamily="49" charset="0"/>
                      </a:endParaRPr>
                    </a:p>
                  </a:txBody>
                  <a:tcPr/>
                </a:tc>
                <a:tc>
                  <a:txBody>
                    <a:bodyPr/>
                    <a:lstStyle/>
                    <a:p>
                      <a:r>
                        <a:rPr lang="en-US" dirty="0"/>
                        <a:t>Greater (signed &gt;) (SF = 0 and SF = OF)</a:t>
                      </a:r>
                    </a:p>
                  </a:txBody>
                  <a:tcPr/>
                </a:tc>
                <a:extLst>
                  <a:ext uri="{0D108BD9-81ED-4DB2-BD59-A6C34878D82A}">
                    <a16:rowId xmlns:a16="http://schemas.microsoft.com/office/drawing/2014/main" val="263179765"/>
                  </a:ext>
                </a:extLst>
              </a:tr>
              <a:tr h="365760">
                <a:tc>
                  <a:txBody>
                    <a:bodyPr/>
                    <a:lstStyle/>
                    <a:p>
                      <a:r>
                        <a:rPr lang="en-US" dirty="0" err="1">
                          <a:latin typeface="Consolas" panose="020B0609020204030204" pitchFamily="49" charset="0"/>
                          <a:cs typeface="Consolas" panose="020B0609020204030204" pitchFamily="49" charset="0"/>
                        </a:rPr>
                        <a:t>cmovge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cmovnl</a:t>
                      </a:r>
                      <a:endParaRPr lang="en-US" dirty="0">
                        <a:latin typeface="Consolas" panose="020B0609020204030204" pitchFamily="49" charset="0"/>
                        <a:cs typeface="Consolas" panose="020B0609020204030204" pitchFamily="49" charset="0"/>
                      </a:endParaRPr>
                    </a:p>
                  </a:txBody>
                  <a:tcPr/>
                </a:tc>
                <a:tc>
                  <a:txBody>
                    <a:bodyPr/>
                    <a:lstStyle/>
                    <a:p>
                      <a:r>
                        <a:rPr lang="en-US" dirty="0"/>
                        <a:t>Greater or equal (signed &gt;=) (SF = OF)</a:t>
                      </a:r>
                    </a:p>
                  </a:txBody>
                  <a:tcPr/>
                </a:tc>
                <a:extLst>
                  <a:ext uri="{0D108BD9-81ED-4DB2-BD59-A6C34878D82A}">
                    <a16:rowId xmlns:a16="http://schemas.microsoft.com/office/drawing/2014/main" val="2246496874"/>
                  </a:ext>
                </a:extLst>
              </a:tr>
              <a:tr h="365760">
                <a:tc>
                  <a:txBody>
                    <a:bodyPr/>
                    <a:lstStyle/>
                    <a:p>
                      <a:r>
                        <a:rPr lang="en-US" dirty="0" err="1">
                          <a:latin typeface="Consolas" panose="020B0609020204030204" pitchFamily="49" charset="0"/>
                          <a:cs typeface="Consolas" panose="020B0609020204030204" pitchFamily="49" charset="0"/>
                        </a:rPr>
                        <a:t>cmovl</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cmovnge</a:t>
                      </a:r>
                      <a:endParaRPr lang="en-US" dirty="0">
                        <a:latin typeface="Consolas" panose="020B0609020204030204" pitchFamily="49" charset="0"/>
                        <a:cs typeface="Consolas" panose="020B0609020204030204" pitchFamily="49" charset="0"/>
                      </a:endParaRPr>
                    </a:p>
                  </a:txBody>
                  <a:tcPr/>
                </a:tc>
                <a:tc>
                  <a:txBody>
                    <a:bodyPr/>
                    <a:lstStyle/>
                    <a:p>
                      <a:r>
                        <a:rPr lang="en-US" dirty="0"/>
                        <a:t>Less (signed &lt;) (SF != OF)</a:t>
                      </a:r>
                    </a:p>
                  </a:txBody>
                  <a:tcPr/>
                </a:tc>
                <a:extLst>
                  <a:ext uri="{0D108BD9-81ED-4DB2-BD59-A6C34878D82A}">
                    <a16:rowId xmlns:a16="http://schemas.microsoft.com/office/drawing/2014/main" val="4122665798"/>
                  </a:ext>
                </a:extLst>
              </a:tr>
              <a:tr h="365760">
                <a:tc>
                  <a:txBody>
                    <a:bodyPr/>
                    <a:lstStyle/>
                    <a:p>
                      <a:r>
                        <a:rPr lang="en-US" dirty="0" err="1">
                          <a:latin typeface="Consolas" panose="020B0609020204030204" pitchFamily="49" charset="0"/>
                          <a:cs typeface="Consolas" panose="020B0609020204030204" pitchFamily="49" charset="0"/>
                        </a:rPr>
                        <a:t>cmovle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cmovng</a:t>
                      </a:r>
                      <a:endParaRPr lang="en-US" dirty="0">
                        <a:latin typeface="Consolas" panose="020B0609020204030204" pitchFamily="49" charset="0"/>
                        <a:cs typeface="Consolas" panose="020B0609020204030204" pitchFamily="49" charset="0"/>
                      </a:endParaRPr>
                    </a:p>
                  </a:txBody>
                  <a:tcPr/>
                </a:tc>
                <a:tc>
                  <a:txBody>
                    <a:bodyPr/>
                    <a:lstStyle/>
                    <a:p>
                      <a:r>
                        <a:rPr lang="en-US" dirty="0"/>
                        <a:t>Less or equal (signed &lt;=) (ZF = 1 or SF! = OF)</a:t>
                      </a:r>
                    </a:p>
                  </a:txBody>
                  <a:tcPr/>
                </a:tc>
                <a:extLst>
                  <a:ext uri="{0D108BD9-81ED-4DB2-BD59-A6C34878D82A}">
                    <a16:rowId xmlns:a16="http://schemas.microsoft.com/office/drawing/2014/main" val="2436167288"/>
                  </a:ext>
                </a:extLst>
              </a:tr>
              <a:tr h="365760">
                <a:tc>
                  <a:txBody>
                    <a:bodyPr/>
                    <a:lstStyle/>
                    <a:p>
                      <a:r>
                        <a:rPr lang="en-US" dirty="0" err="1">
                          <a:latin typeface="Consolas" panose="020B0609020204030204" pitchFamily="49" charset="0"/>
                          <a:cs typeface="Consolas" panose="020B0609020204030204" pitchFamily="49" charset="0"/>
                        </a:rPr>
                        <a:t>cmova</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cmovnbe</a:t>
                      </a:r>
                      <a:endParaRPr lang="en-US" dirty="0">
                        <a:latin typeface="Consolas" panose="020B0609020204030204" pitchFamily="49" charset="0"/>
                        <a:cs typeface="Consolas" panose="020B0609020204030204" pitchFamily="49" charset="0"/>
                      </a:endParaRPr>
                    </a:p>
                  </a:txBody>
                  <a:tcPr/>
                </a:tc>
                <a:tc>
                  <a:txBody>
                    <a:bodyPr/>
                    <a:lstStyle/>
                    <a:p>
                      <a:r>
                        <a:rPr lang="en-US" dirty="0"/>
                        <a:t>Above (unsigned &gt;) (CF = 0 and ZF = 0)</a:t>
                      </a:r>
                    </a:p>
                  </a:txBody>
                  <a:tcPr/>
                </a:tc>
                <a:extLst>
                  <a:ext uri="{0D108BD9-81ED-4DB2-BD59-A6C34878D82A}">
                    <a16:rowId xmlns:a16="http://schemas.microsoft.com/office/drawing/2014/main" val="1192051391"/>
                  </a:ext>
                </a:extLst>
              </a:tr>
              <a:tr h="365760">
                <a:tc>
                  <a:txBody>
                    <a:bodyPr/>
                    <a:lstStyle/>
                    <a:p>
                      <a:r>
                        <a:rPr lang="en-US" dirty="0" err="1">
                          <a:latin typeface="Consolas" panose="020B0609020204030204" pitchFamily="49" charset="0"/>
                          <a:cs typeface="Consolas" panose="020B0609020204030204" pitchFamily="49" charset="0"/>
                        </a:rPr>
                        <a:t>cmovae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cmovnb</a:t>
                      </a:r>
                      <a:endParaRPr lang="en-US" dirty="0">
                        <a:latin typeface="Consolas" panose="020B0609020204030204" pitchFamily="49" charset="0"/>
                        <a:cs typeface="Consolas" panose="020B0609020204030204" pitchFamily="49" charset="0"/>
                      </a:endParaRPr>
                    </a:p>
                  </a:txBody>
                  <a:tcPr/>
                </a:tc>
                <a:tc>
                  <a:txBody>
                    <a:bodyPr/>
                    <a:lstStyle/>
                    <a:p>
                      <a:r>
                        <a:rPr lang="en-US" dirty="0"/>
                        <a:t>Above or equal (unsigned &gt;=) (CF = 0)</a:t>
                      </a:r>
                    </a:p>
                  </a:txBody>
                  <a:tcPr/>
                </a:tc>
                <a:extLst>
                  <a:ext uri="{0D108BD9-81ED-4DB2-BD59-A6C34878D82A}">
                    <a16:rowId xmlns:a16="http://schemas.microsoft.com/office/drawing/2014/main" val="3471406641"/>
                  </a:ext>
                </a:extLst>
              </a:tr>
              <a:tr h="365760">
                <a:tc>
                  <a:txBody>
                    <a:bodyPr/>
                    <a:lstStyle/>
                    <a:p>
                      <a:r>
                        <a:rPr lang="en-US" dirty="0" err="1">
                          <a:latin typeface="Consolas" panose="020B0609020204030204" pitchFamily="49" charset="0"/>
                          <a:cs typeface="Consolas" panose="020B0609020204030204" pitchFamily="49" charset="0"/>
                        </a:rPr>
                        <a:t>cmovb</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cmovnae</a:t>
                      </a:r>
                      <a:endParaRPr lang="en-US" dirty="0">
                        <a:latin typeface="Consolas" panose="020B0609020204030204" pitchFamily="49" charset="0"/>
                        <a:cs typeface="Consolas" panose="020B0609020204030204" pitchFamily="49" charset="0"/>
                      </a:endParaRPr>
                    </a:p>
                  </a:txBody>
                  <a:tcPr/>
                </a:tc>
                <a:tc>
                  <a:txBody>
                    <a:bodyPr/>
                    <a:lstStyle/>
                    <a:p>
                      <a:r>
                        <a:rPr lang="en-US" dirty="0"/>
                        <a:t>Below (unsigned &lt;) (CF = 1)</a:t>
                      </a:r>
                    </a:p>
                  </a:txBody>
                  <a:tcPr/>
                </a:tc>
                <a:extLst>
                  <a:ext uri="{0D108BD9-81ED-4DB2-BD59-A6C34878D82A}">
                    <a16:rowId xmlns:a16="http://schemas.microsoft.com/office/drawing/2014/main" val="2805478896"/>
                  </a:ext>
                </a:extLst>
              </a:tr>
              <a:tr h="365760">
                <a:tc>
                  <a:txBody>
                    <a:bodyPr/>
                    <a:lstStyle/>
                    <a:p>
                      <a:r>
                        <a:rPr lang="en-US" dirty="0" err="1">
                          <a:latin typeface="Consolas" panose="020B0609020204030204" pitchFamily="49" charset="0"/>
                          <a:cs typeface="Consolas" panose="020B0609020204030204" pitchFamily="49" charset="0"/>
                        </a:rPr>
                        <a:t>cmovbe</a:t>
                      </a:r>
                      <a:r>
                        <a:rPr lang="en-US" dirty="0">
                          <a:latin typeface="Consolas" panose="020B0609020204030204" pitchFamily="49" charset="0"/>
                          <a:cs typeface="Consolas" panose="020B0609020204030204" pitchFamily="49" charset="0"/>
                        </a:rPr>
                        <a:t> S,R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onsolas" panose="020B0609020204030204" pitchFamily="49" charset="0"/>
                          <a:cs typeface="Consolas" panose="020B0609020204030204" pitchFamily="49" charset="0"/>
                        </a:rPr>
                        <a:t>cmovna</a:t>
                      </a:r>
                      <a:endParaRPr lang="en-US" dirty="0">
                        <a:latin typeface="Consolas" panose="020B0609020204030204" pitchFamily="49" charset="0"/>
                        <a:cs typeface="Consolas" panose="020B0609020204030204" pitchFamily="49" charset="0"/>
                      </a:endParaRPr>
                    </a:p>
                  </a:txBody>
                  <a:tcPr/>
                </a:tc>
                <a:tc>
                  <a:txBody>
                    <a:bodyPr/>
                    <a:lstStyle/>
                    <a:p>
                      <a:r>
                        <a:rPr lang="en-US" dirty="0"/>
                        <a:t>Below or equal (unsigned &lt;=) (CF = 1 or ZF = 1)</a:t>
                      </a:r>
                    </a:p>
                  </a:txBody>
                  <a:tcPr/>
                </a:tc>
                <a:extLst>
                  <a:ext uri="{0D108BD9-81ED-4DB2-BD59-A6C34878D82A}">
                    <a16:rowId xmlns:a16="http://schemas.microsoft.com/office/drawing/2014/main" val="4196062135"/>
                  </a:ext>
                </a:extLst>
              </a:tr>
            </a:tbl>
          </a:graphicData>
        </a:graphic>
      </p:graphicFrame>
    </p:spTree>
    <p:extLst>
      <p:ext uri="{BB962C8B-B14F-4D97-AF65-F5344CB8AC3E}">
        <p14:creationId xmlns:p14="http://schemas.microsoft.com/office/powerpoint/2010/main" val="4235180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D26A0-2ADB-5B42-91F0-35BD8D511C9F}"/>
              </a:ext>
            </a:extLst>
          </p:cNvPr>
          <p:cNvSpPr>
            <a:spLocks noGrp="1"/>
          </p:cNvSpPr>
          <p:nvPr>
            <p:ph type="title"/>
          </p:nvPr>
        </p:nvSpPr>
        <p:spPr/>
        <p:txBody>
          <a:bodyPr/>
          <a:lstStyle/>
          <a:p>
            <a:r>
              <a:rPr lang="en-US" dirty="0"/>
              <a:t>Last Lab: Conditional Move</a:t>
            </a:r>
          </a:p>
        </p:txBody>
      </p:sp>
      <p:sp>
        <p:nvSpPr>
          <p:cNvPr id="3" name="Content Placeholder 2">
            <a:extLst>
              <a:ext uri="{FF2B5EF4-FFF2-40B4-BE49-F238E27FC236}">
                <a16:creationId xmlns:a16="http://schemas.microsoft.com/office/drawing/2014/main" id="{B9FBC770-8601-7446-AE4D-232CECF85E61}"/>
              </a:ext>
            </a:extLst>
          </p:cNvPr>
          <p:cNvSpPr>
            <a:spLocks noGrp="1"/>
          </p:cNvSpPr>
          <p:nvPr>
            <p:ph idx="1"/>
          </p:nvPr>
        </p:nvSpPr>
        <p:spPr>
          <a:xfrm>
            <a:off x="152400" y="1295400"/>
            <a:ext cx="5791200" cy="5181600"/>
          </a:xfrm>
        </p:spPr>
        <p:txBody>
          <a:bodyPr/>
          <a:lstStyle/>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signed_division</a:t>
            </a:r>
            <a:r>
              <a:rPr lang="en-US" dirty="0">
                <a:latin typeface="Consolas" panose="020B0609020204030204" pitchFamily="49" charset="0"/>
                <a:cs typeface="Consolas" panose="020B0609020204030204" pitchFamily="49" charset="0"/>
              </a:rPr>
              <a:t>(int x) {</a:t>
            </a:r>
          </a:p>
          <a:p>
            <a:pPr marL="0" indent="0">
              <a:buNone/>
            </a:pPr>
            <a:r>
              <a:rPr lang="en-US" dirty="0">
                <a:latin typeface="Consolas" panose="020B0609020204030204" pitchFamily="49" charset="0"/>
                <a:cs typeface="Consolas" panose="020B0609020204030204" pitchFamily="49" charset="0"/>
              </a:rPr>
              <a:t>	return x / 4;</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signed_division</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leal</a:t>
            </a:r>
            <a:r>
              <a:rPr lang="en-US" dirty="0">
                <a:latin typeface="Consolas" panose="020B0609020204030204" pitchFamily="49" charset="0"/>
                <a:cs typeface="Consolas" panose="020B0609020204030204" pitchFamily="49" charset="0"/>
              </a:rPr>
              <a:t> 3(%</a:t>
            </a:r>
            <a:r>
              <a:rPr lang="en-US" dirty="0" err="1">
                <a:latin typeface="Consolas" panose="020B0609020204030204" pitchFamily="49" charset="0"/>
                <a:cs typeface="Consolas" panose="020B0609020204030204" pitchFamily="49" charset="0"/>
              </a:rPr>
              <a:t>rdi</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testl</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cmovns</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edi</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sarl</a:t>
            </a:r>
            <a:r>
              <a:rPr lang="en-US" dirty="0">
                <a:latin typeface="Consolas" panose="020B0609020204030204" pitchFamily="49" charset="0"/>
                <a:cs typeface="Consolas" panose="020B0609020204030204" pitchFamily="49" charset="0"/>
              </a:rPr>
              <a:t> $2,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  ret</a:t>
            </a:r>
          </a:p>
          <a:p>
            <a:pPr marL="0" indent="0">
              <a:buNone/>
            </a:pP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p:txBody>
      </p:sp>
      <p:cxnSp>
        <p:nvCxnSpPr>
          <p:cNvPr id="5" name="Straight Connector 4">
            <a:extLst>
              <a:ext uri="{FF2B5EF4-FFF2-40B4-BE49-F238E27FC236}">
                <a16:creationId xmlns:a16="http://schemas.microsoft.com/office/drawing/2014/main" id="{C2D295EB-0A74-0B42-97E8-72A8C27B2722}"/>
              </a:ext>
            </a:extLst>
          </p:cNvPr>
          <p:cNvCxnSpPr>
            <a:cxnSpLocks/>
          </p:cNvCxnSpPr>
          <p:nvPr/>
        </p:nvCxnSpPr>
        <p:spPr>
          <a:xfrm>
            <a:off x="381000" y="3048000"/>
            <a:ext cx="111252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C2488DB-EB0E-1C46-89D2-30E8888C43A6}"/>
              </a:ext>
            </a:extLst>
          </p:cNvPr>
          <p:cNvSpPr txBox="1"/>
          <p:nvPr/>
        </p:nvSpPr>
        <p:spPr>
          <a:xfrm>
            <a:off x="5486400" y="3886200"/>
            <a:ext cx="3002169" cy="523220"/>
          </a:xfrm>
          <a:prstGeom prst="rect">
            <a:avLst/>
          </a:prstGeom>
          <a:noFill/>
        </p:spPr>
        <p:txBody>
          <a:bodyPr wrap="none" rtlCol="0">
            <a:spAutoFit/>
          </a:bodyPr>
          <a:lstStyle/>
          <a:p>
            <a:pPr algn="l"/>
            <a:r>
              <a:rPr lang="en-US" sz="2800" dirty="0">
                <a:solidFill>
                  <a:schemeClr val="accent2">
                    <a:lumMod val="75000"/>
                  </a:schemeClr>
                </a:solidFill>
                <a:latin typeface="+mn-lt"/>
              </a:rPr>
              <a:t>Put x + 3 into %</a:t>
            </a:r>
            <a:r>
              <a:rPr lang="en-US" sz="2800" dirty="0" err="1">
                <a:solidFill>
                  <a:schemeClr val="accent2">
                    <a:lumMod val="75000"/>
                  </a:schemeClr>
                </a:solidFill>
                <a:latin typeface="+mn-lt"/>
              </a:rPr>
              <a:t>eax</a:t>
            </a:r>
            <a:endParaRPr lang="en-US" sz="2800" dirty="0">
              <a:solidFill>
                <a:schemeClr val="accent2">
                  <a:lumMod val="75000"/>
                </a:schemeClr>
              </a:solidFill>
              <a:latin typeface="+mn-lt"/>
            </a:endParaRPr>
          </a:p>
        </p:txBody>
      </p:sp>
      <p:sp>
        <p:nvSpPr>
          <p:cNvPr id="8" name="TextBox 7">
            <a:extLst>
              <a:ext uri="{FF2B5EF4-FFF2-40B4-BE49-F238E27FC236}">
                <a16:creationId xmlns:a16="http://schemas.microsoft.com/office/drawing/2014/main" id="{57689519-D749-6D40-8B50-7EDCB76618F4}"/>
              </a:ext>
            </a:extLst>
          </p:cNvPr>
          <p:cNvSpPr txBox="1"/>
          <p:nvPr/>
        </p:nvSpPr>
        <p:spPr>
          <a:xfrm>
            <a:off x="5486400" y="4343400"/>
            <a:ext cx="2962671" cy="523220"/>
          </a:xfrm>
          <a:prstGeom prst="rect">
            <a:avLst/>
          </a:prstGeom>
          <a:noFill/>
        </p:spPr>
        <p:txBody>
          <a:bodyPr wrap="none" rtlCol="0">
            <a:spAutoFit/>
          </a:bodyPr>
          <a:lstStyle/>
          <a:p>
            <a:pPr algn="l"/>
            <a:r>
              <a:rPr lang="en-US" sz="2800" dirty="0">
                <a:solidFill>
                  <a:schemeClr val="accent2">
                    <a:lumMod val="75000"/>
                  </a:schemeClr>
                </a:solidFill>
                <a:latin typeface="+mn-lt"/>
              </a:rPr>
              <a:t>Check the sign of x</a:t>
            </a:r>
          </a:p>
        </p:txBody>
      </p:sp>
      <p:sp>
        <p:nvSpPr>
          <p:cNvPr id="9" name="TextBox 8">
            <a:extLst>
              <a:ext uri="{FF2B5EF4-FFF2-40B4-BE49-F238E27FC236}">
                <a16:creationId xmlns:a16="http://schemas.microsoft.com/office/drawing/2014/main" id="{224E04C7-5648-2D44-B46D-080E5E9AED88}"/>
              </a:ext>
            </a:extLst>
          </p:cNvPr>
          <p:cNvSpPr txBox="1"/>
          <p:nvPr/>
        </p:nvSpPr>
        <p:spPr>
          <a:xfrm>
            <a:off x="5486400" y="4876800"/>
            <a:ext cx="4680384" cy="523220"/>
          </a:xfrm>
          <a:prstGeom prst="rect">
            <a:avLst/>
          </a:prstGeom>
          <a:noFill/>
        </p:spPr>
        <p:txBody>
          <a:bodyPr wrap="none" rtlCol="0">
            <a:spAutoFit/>
          </a:bodyPr>
          <a:lstStyle/>
          <a:p>
            <a:pPr algn="l"/>
            <a:r>
              <a:rPr lang="en-US" sz="2800" dirty="0">
                <a:solidFill>
                  <a:schemeClr val="accent2">
                    <a:lumMod val="75000"/>
                  </a:schemeClr>
                </a:solidFill>
                <a:latin typeface="+mn-lt"/>
              </a:rPr>
              <a:t>If x is positive, put x into %</a:t>
            </a:r>
            <a:r>
              <a:rPr lang="en-US" sz="2800" dirty="0" err="1">
                <a:solidFill>
                  <a:schemeClr val="accent2">
                    <a:lumMod val="75000"/>
                  </a:schemeClr>
                </a:solidFill>
                <a:latin typeface="+mn-lt"/>
              </a:rPr>
              <a:t>eax</a:t>
            </a:r>
            <a:endParaRPr lang="en-US" sz="2800" dirty="0">
              <a:solidFill>
                <a:schemeClr val="accent2">
                  <a:lumMod val="75000"/>
                </a:schemeClr>
              </a:solidFill>
              <a:latin typeface="+mn-lt"/>
            </a:endParaRPr>
          </a:p>
        </p:txBody>
      </p:sp>
      <p:sp>
        <p:nvSpPr>
          <p:cNvPr id="10" name="TextBox 9">
            <a:extLst>
              <a:ext uri="{FF2B5EF4-FFF2-40B4-BE49-F238E27FC236}">
                <a16:creationId xmlns:a16="http://schemas.microsoft.com/office/drawing/2014/main" id="{9B11ED70-62C2-DE43-BDCB-30DFEBE311E2}"/>
              </a:ext>
            </a:extLst>
          </p:cNvPr>
          <p:cNvSpPr txBox="1"/>
          <p:nvPr/>
        </p:nvSpPr>
        <p:spPr>
          <a:xfrm>
            <a:off x="5486400" y="5410200"/>
            <a:ext cx="2700932" cy="523220"/>
          </a:xfrm>
          <a:prstGeom prst="rect">
            <a:avLst/>
          </a:prstGeom>
          <a:noFill/>
        </p:spPr>
        <p:txBody>
          <a:bodyPr wrap="none" rtlCol="0">
            <a:spAutoFit/>
          </a:bodyPr>
          <a:lstStyle/>
          <a:p>
            <a:pPr algn="l"/>
            <a:r>
              <a:rPr lang="en-US" sz="2800" dirty="0">
                <a:solidFill>
                  <a:schemeClr val="accent2">
                    <a:lumMod val="75000"/>
                  </a:schemeClr>
                </a:solidFill>
                <a:latin typeface="+mn-lt"/>
              </a:rPr>
              <a:t>Divide %</a:t>
            </a:r>
            <a:r>
              <a:rPr lang="en-US" sz="2800" dirty="0" err="1">
                <a:solidFill>
                  <a:schemeClr val="accent2">
                    <a:lumMod val="75000"/>
                  </a:schemeClr>
                </a:solidFill>
                <a:latin typeface="+mn-lt"/>
              </a:rPr>
              <a:t>eax</a:t>
            </a:r>
            <a:r>
              <a:rPr lang="en-US" sz="2800" dirty="0">
                <a:solidFill>
                  <a:schemeClr val="accent2">
                    <a:lumMod val="75000"/>
                  </a:schemeClr>
                </a:solidFill>
                <a:latin typeface="+mn-lt"/>
              </a:rPr>
              <a:t> by 4</a:t>
            </a:r>
          </a:p>
        </p:txBody>
      </p:sp>
    </p:spTree>
    <p:extLst>
      <p:ext uri="{BB962C8B-B14F-4D97-AF65-F5344CB8AC3E}">
        <p14:creationId xmlns:p14="http://schemas.microsoft.com/office/powerpoint/2010/main" val="341929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If Statements and Loops</a:t>
            </a:r>
          </a:p>
          <a:p>
            <a:pPr>
              <a:tabLst>
                <a:tab pos="11530584" algn="r"/>
              </a:tabLst>
            </a:pPr>
            <a:r>
              <a:rPr lang="en-US" b="1" dirty="0">
                <a:solidFill>
                  <a:srgbClr val="C00000"/>
                </a:solidFill>
              </a:rPr>
              <a:t>Calling Functions</a:t>
            </a:r>
            <a:r>
              <a:rPr lang="en-US" dirty="0"/>
              <a:t>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dirty="0"/>
              <a:t>Register Restrictions	</a:t>
            </a:r>
          </a:p>
          <a:p>
            <a:pPr>
              <a:tabLst>
                <a:tab pos="11530584" algn="r"/>
              </a:tabLst>
            </a:pPr>
            <a:r>
              <a:rPr lang="en-US" dirty="0"/>
              <a:t>Pulling it all together: recursion example	</a:t>
            </a:r>
          </a:p>
          <a:p>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30844721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%rip must be adjusted to execute the </a:t>
            </a:r>
            <a:r>
              <a:rPr lang="en-US" dirty="0" err="1"/>
              <a:t>callee’s</a:t>
            </a:r>
            <a:r>
              <a:rPr lang="en-US" dirty="0"/>
              <a:t> instructions, and then resume the caller’s instructions afterwards.</a:t>
            </a:r>
          </a:p>
          <a:p>
            <a:r>
              <a:rPr lang="en-US" b="1" dirty="0"/>
              <a:t>Pass Data </a:t>
            </a:r>
            <a:r>
              <a:rPr lang="en-US" dirty="0"/>
              <a:t>– we must pass any parameters and receive any return value.</a:t>
            </a:r>
          </a:p>
          <a:p>
            <a:r>
              <a:rPr lang="en-US" b="1" dirty="0"/>
              <a:t>Manage Memory </a:t>
            </a:r>
            <a:r>
              <a:rPr lang="en-US" dirty="0"/>
              <a:t>– we must handle any space needs of the </a:t>
            </a:r>
            <a:r>
              <a:rPr lang="en-US" dirty="0" err="1"/>
              <a:t>callee</a:t>
            </a:r>
            <a:r>
              <a:rPr lang="en-US" dirty="0"/>
              <a:t> on the stack.</a:t>
            </a:r>
          </a:p>
          <a:p>
            <a:endParaRPr lang="en-US" dirty="0"/>
          </a:p>
          <a:p>
            <a:endParaRPr lang="en-US" dirty="0"/>
          </a:p>
          <a:p>
            <a:endParaRPr lang="en-US" dirty="0"/>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
        <p:nvSpPr>
          <p:cNvPr id="4" name="Rectangle 3">
            <a:extLst>
              <a:ext uri="{FF2B5EF4-FFF2-40B4-BE49-F238E27FC236}">
                <a16:creationId xmlns:a16="http://schemas.microsoft.com/office/drawing/2014/main" id="{43142C1D-9162-C746-9CC9-9BB734BECE3C}"/>
              </a:ext>
            </a:extLst>
          </p:cNvPr>
          <p:cNvSpPr/>
          <p:nvPr/>
        </p:nvSpPr>
        <p:spPr bwMode="auto">
          <a:xfrm>
            <a:off x="4114800" y="3886200"/>
            <a:ext cx="3962400" cy="107128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lang="en-US" sz="2800" dirty="0">
                <a:cs typeface="Courier New" panose="02070309020205020404" pitchFamily="49" charset="0"/>
              </a:rPr>
              <a:t>How does assembly interact with the stack?</a:t>
            </a:r>
            <a:endParaRPr kumimoji="0" lang="en-US" sz="2800"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17892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If Statements and Loops	</a:t>
            </a:r>
          </a:p>
          <a:p>
            <a:pPr>
              <a:tabLst>
                <a:tab pos="11530584" algn="r"/>
              </a:tabLst>
            </a:pPr>
            <a:r>
              <a:rPr lang="en-US" b="1" dirty="0">
                <a:solidFill>
                  <a:srgbClr val="C00000"/>
                </a:solidFill>
              </a:rPr>
              <a:t>Calling Functions</a:t>
            </a:r>
            <a:r>
              <a:rPr lang="en-US" dirty="0"/>
              <a:t>	</a:t>
            </a:r>
          </a:p>
          <a:p>
            <a:pPr lvl="1">
              <a:tabLst>
                <a:tab pos="11530584" algn="r"/>
              </a:tabLst>
            </a:pPr>
            <a:r>
              <a:rPr lang="en-US" b="1" dirty="0">
                <a:solidFill>
                  <a:srgbClr val="C00000"/>
                </a:solidFill>
              </a:rPr>
              <a:t>The Stack</a:t>
            </a:r>
            <a:r>
              <a:rPr lang="en-US" dirty="0"/>
              <a:t>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dirty="0"/>
              <a:t>Register Restrictions	</a:t>
            </a:r>
          </a:p>
          <a:p>
            <a:pPr>
              <a:tabLst>
                <a:tab pos="11530584" algn="r"/>
              </a:tabLst>
            </a:pPr>
            <a:r>
              <a:rPr lang="en-US" dirty="0"/>
              <a:t>Pulling it all together: recursion example	</a:t>
            </a:r>
          </a:p>
          <a:p>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28197556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2719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Tree>
    <p:extLst>
      <p:ext uri="{BB962C8B-B14F-4D97-AF65-F5344CB8AC3E}">
        <p14:creationId xmlns:p14="http://schemas.microsoft.com/office/powerpoint/2010/main" val="24455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9" grpId="0" animBg="1"/>
      <p:bldP spid="12" grpId="0" animBg="1"/>
      <p:bldP spid="13" grpId="0" animBg="1"/>
      <p:bldP spid="14" grpId="0" animBg="1"/>
      <p:bldP spid="15" grpId="0"/>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Tree>
    <p:extLst>
      <p:ext uri="{BB962C8B-B14F-4D97-AF65-F5344CB8AC3E}">
        <p14:creationId xmlns:p14="http://schemas.microsoft.com/office/powerpoint/2010/main" val="3060711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2023601"/>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6012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
        <p:nvSpPr>
          <p:cNvPr id="18" name="Rectangle 17">
            <a:extLst>
              <a:ext uri="{FF2B5EF4-FFF2-40B4-BE49-F238E27FC236}">
                <a16:creationId xmlns:a16="http://schemas.microsoft.com/office/drawing/2014/main" id="{96C67A1A-BC63-3143-8B4A-3E777A61C484}"/>
              </a:ext>
            </a:extLst>
          </p:cNvPr>
          <p:cNvSpPr/>
          <p:nvPr>
            <p:custDataLst>
              <p:tags r:id="rId12"/>
            </p:custDataLst>
          </p:nvPr>
        </p:nvSpPr>
        <p:spPr>
          <a:xfrm>
            <a:off x="4764085" y="44958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foo2()        </a:t>
            </a:r>
          </a:p>
        </p:txBody>
      </p:sp>
    </p:spTree>
    <p:extLst>
      <p:ext uri="{BB962C8B-B14F-4D97-AF65-F5344CB8AC3E}">
        <p14:creationId xmlns:p14="http://schemas.microsoft.com/office/powerpoint/2010/main" val="35713080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676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a:off x="3803139" y="4351796"/>
            <a:ext cx="958738" cy="14400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7" name="Rectangle 16">
            <a:extLst>
              <a:ext uri="{FF2B5EF4-FFF2-40B4-BE49-F238E27FC236}">
                <a16:creationId xmlns:a16="http://schemas.microsoft.com/office/drawing/2014/main" id="{DD49AA52-1B32-F84C-AC86-5985FEBD65E8}"/>
              </a:ext>
            </a:extLst>
          </p:cNvPr>
          <p:cNvSpPr/>
          <p:nvPr>
            <p:custDataLst>
              <p:tags r:id="rId11"/>
            </p:custDataLst>
          </p:nvPr>
        </p:nvSpPr>
        <p:spPr>
          <a:xfrm>
            <a:off x="4764085" y="40386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foo()        </a:t>
            </a:r>
          </a:p>
        </p:txBody>
      </p:sp>
    </p:spTree>
    <p:extLst>
      <p:ext uri="{BB962C8B-B14F-4D97-AF65-F5344CB8AC3E}">
        <p14:creationId xmlns:p14="http://schemas.microsoft.com/office/powerpoint/2010/main" val="1023320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19B7-17CF-174B-8AEB-C9CF7BE0AD66}"/>
              </a:ext>
            </a:extLst>
          </p:cNvPr>
          <p:cNvSpPr>
            <a:spLocks noGrp="1"/>
          </p:cNvSpPr>
          <p:nvPr>
            <p:ph type="title"/>
          </p:nvPr>
        </p:nvSpPr>
        <p:spPr/>
        <p:txBody>
          <a:bodyPr/>
          <a:lstStyle/>
          <a:p>
            <a:r>
              <a:rPr lang="en-US" dirty="0"/>
              <a:t>%</a:t>
            </a:r>
            <a:r>
              <a:rPr lang="en-US" dirty="0" err="1"/>
              <a:t>rsp</a:t>
            </a:r>
            <a:endParaRPr lang="en-US" dirty="0"/>
          </a:p>
        </p:txBody>
      </p:sp>
      <p:sp>
        <p:nvSpPr>
          <p:cNvPr id="3" name="Content Placeholder 2">
            <a:extLst>
              <a:ext uri="{FF2B5EF4-FFF2-40B4-BE49-F238E27FC236}">
                <a16:creationId xmlns:a16="http://schemas.microsoft.com/office/drawing/2014/main" id="{F05DBC73-C63E-7949-8E2B-3AB5BD7EE853}"/>
              </a:ext>
            </a:extLst>
          </p:cNvPr>
          <p:cNvSpPr>
            <a:spLocks noGrp="1"/>
          </p:cNvSpPr>
          <p:nvPr>
            <p:ph idx="1"/>
          </p:nvPr>
        </p:nvSpPr>
        <p:spPr/>
        <p:txBody>
          <a:bodyPr/>
          <a:lstStyle/>
          <a:p>
            <a:r>
              <a:rPr lang="en-US" b="1" dirty="0"/>
              <a:t>%</a:t>
            </a:r>
            <a:r>
              <a:rPr lang="en-US" b="1" dirty="0" err="1"/>
              <a:t>rsp</a:t>
            </a:r>
            <a:r>
              <a:rPr lang="en-US" b="1" dirty="0"/>
              <a:t> </a:t>
            </a:r>
            <a:r>
              <a:rPr lang="en-US" dirty="0"/>
              <a:t>is a special register that stores the address of the current “top” of the stack (the bottom in our diagrams, since the stack grows downwards).</a:t>
            </a:r>
          </a:p>
        </p:txBody>
      </p:sp>
      <p:sp>
        <p:nvSpPr>
          <p:cNvPr id="4" name="Rectangle 3">
            <a:extLst>
              <a:ext uri="{FF2B5EF4-FFF2-40B4-BE49-F238E27FC236}">
                <a16:creationId xmlns:a16="http://schemas.microsoft.com/office/drawing/2014/main" id="{5E1638DA-8DB4-D94B-8801-8101683D3DE7}"/>
              </a:ext>
            </a:extLst>
          </p:cNvPr>
          <p:cNvSpPr/>
          <p:nvPr>
            <p:custDataLst>
              <p:tags r:id="rId1"/>
            </p:custDataLst>
          </p:nvPr>
        </p:nvSpPr>
        <p:spPr>
          <a:xfrm>
            <a:off x="4082488" y="6472535"/>
            <a:ext cx="681597" cy="461665"/>
          </a:xfrm>
          <a:prstGeom prst="rect">
            <a:avLst/>
          </a:prstGeom>
        </p:spPr>
        <p:txBody>
          <a:bodyPr wrap="none">
            <a:spAutoFit/>
          </a:bodyPr>
          <a:lstStyle/>
          <a:p>
            <a:r>
              <a:rPr lang="en-US" dirty="0"/>
              <a:t>0x0</a:t>
            </a:r>
          </a:p>
        </p:txBody>
      </p:sp>
      <p:sp>
        <p:nvSpPr>
          <p:cNvPr id="5" name="Rectangle 4"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23D608D3-AEDD-BB43-ADFA-808F4E5D72D8}"/>
              </a:ext>
            </a:extLst>
          </p:cNvPr>
          <p:cNvSpPr/>
          <p:nvPr>
            <p:custDataLst>
              <p:tags r:id="rId2"/>
            </p:custDataLst>
          </p:nvPr>
        </p:nvSpPr>
        <p:spPr>
          <a:xfrm>
            <a:off x="4764085" y="2675395"/>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4CC0A8F-0EC6-DC4F-BFED-1B120DFEE621}"/>
              </a:ext>
            </a:extLst>
          </p:cNvPr>
          <p:cNvSpPr/>
          <p:nvPr>
            <p:custDataLst>
              <p:tags r:id="rId3"/>
            </p:custDataLst>
          </p:nvPr>
        </p:nvSpPr>
        <p:spPr>
          <a:xfrm>
            <a:off x="4764085" y="2819400"/>
            <a:ext cx="2438400" cy="457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main()</a:t>
            </a:r>
          </a:p>
        </p:txBody>
      </p:sp>
      <p:sp>
        <p:nvSpPr>
          <p:cNvPr id="7" name="Rectangle 6">
            <a:extLst>
              <a:ext uri="{FF2B5EF4-FFF2-40B4-BE49-F238E27FC236}">
                <a16:creationId xmlns:a16="http://schemas.microsoft.com/office/drawing/2014/main" id="{077F0E4A-E0B4-F04A-946D-1F84558B3F42}"/>
              </a:ext>
            </a:extLst>
          </p:cNvPr>
          <p:cNvSpPr/>
          <p:nvPr>
            <p:custDataLst>
              <p:tags r:id="rId4"/>
            </p:custDataLst>
          </p:nvPr>
        </p:nvSpPr>
        <p:spPr>
          <a:xfrm>
            <a:off x="4764085" y="5300201"/>
            <a:ext cx="2438400" cy="40806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cxnSp>
        <p:nvCxnSpPr>
          <p:cNvPr id="8" name="Straight Arrow Connector 7">
            <a:extLst>
              <a:ext uri="{FF2B5EF4-FFF2-40B4-BE49-F238E27FC236}">
                <a16:creationId xmlns:a16="http://schemas.microsoft.com/office/drawing/2014/main" id="{CDD0FCD2-085A-D74C-98FD-22CCB5E43B78}"/>
              </a:ext>
            </a:extLst>
          </p:cNvPr>
          <p:cNvCxnSpPr>
            <a:cxnSpLocks/>
            <a:stCxn id="9" idx="0"/>
          </p:cNvCxnSpPr>
          <p:nvPr>
            <p:custDataLst>
              <p:tags r:id="rId5"/>
            </p:custDataLst>
          </p:nvPr>
        </p:nvCxnSpPr>
        <p:spPr>
          <a:xfrm>
            <a:off x="5983285" y="3276600"/>
            <a:ext cx="0" cy="129361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5228588-0EC8-E34B-A84A-F62BFEB8E437}"/>
              </a:ext>
            </a:extLst>
          </p:cNvPr>
          <p:cNvSpPr/>
          <p:nvPr>
            <p:custDataLst>
              <p:tags r:id="rId6"/>
            </p:custDataLst>
          </p:nvPr>
        </p:nvSpPr>
        <p:spPr>
          <a:xfrm>
            <a:off x="4764085" y="3276600"/>
            <a:ext cx="2438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myfunction() 	</a:t>
            </a:r>
          </a:p>
        </p:txBody>
      </p:sp>
      <p:sp>
        <p:nvSpPr>
          <p:cNvPr id="12" name="Rectangle 11">
            <a:extLst>
              <a:ext uri="{FF2B5EF4-FFF2-40B4-BE49-F238E27FC236}">
                <a16:creationId xmlns:a16="http://schemas.microsoft.com/office/drawing/2014/main" id="{F022CBD9-AB63-BC4D-A15A-191EA2E900D0}"/>
              </a:ext>
            </a:extLst>
          </p:cNvPr>
          <p:cNvSpPr/>
          <p:nvPr>
            <p:custDataLst>
              <p:tags r:id="rId7"/>
            </p:custDataLst>
          </p:nvPr>
        </p:nvSpPr>
        <p:spPr>
          <a:xfrm>
            <a:off x="4761877" y="5791408"/>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3" name="Rectangle 12">
            <a:extLst>
              <a:ext uri="{FF2B5EF4-FFF2-40B4-BE49-F238E27FC236}">
                <a16:creationId xmlns:a16="http://schemas.microsoft.com/office/drawing/2014/main" id="{43887C1D-A9FC-0441-98D7-595FFA096933}"/>
              </a:ext>
            </a:extLst>
          </p:cNvPr>
          <p:cNvSpPr/>
          <p:nvPr>
            <p:custDataLst>
              <p:tags r:id="rId8"/>
            </p:custDataLst>
          </p:nvPr>
        </p:nvSpPr>
        <p:spPr>
          <a:xfrm>
            <a:off x="4764085" y="6232864"/>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4" name="Rectangle 13">
            <a:extLst>
              <a:ext uri="{FF2B5EF4-FFF2-40B4-BE49-F238E27FC236}">
                <a16:creationId xmlns:a16="http://schemas.microsoft.com/office/drawing/2014/main" id="{38B8DF26-D8C1-AC45-A10F-0169CF11FA1A}"/>
              </a:ext>
            </a:extLst>
          </p:cNvPr>
          <p:cNvSpPr/>
          <p:nvPr>
            <p:custDataLst>
              <p:tags r:id="rId9"/>
            </p:custDataLst>
          </p:nvPr>
        </p:nvSpPr>
        <p:spPr>
          <a:xfrm>
            <a:off x="3388422" y="4170102"/>
            <a:ext cx="649181" cy="333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0D3B0555-B8CF-E74B-8F5D-041DC2F9334B}"/>
              </a:ext>
            </a:extLst>
          </p:cNvPr>
          <p:cNvSpPr/>
          <p:nvPr>
            <p:custDataLst>
              <p:tags r:id="rId10"/>
            </p:custDataLst>
          </p:nvPr>
        </p:nvSpPr>
        <p:spPr>
          <a:xfrm>
            <a:off x="2594614" y="4170102"/>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6" name="Straight Arrow Connector 15">
            <a:extLst>
              <a:ext uri="{FF2B5EF4-FFF2-40B4-BE49-F238E27FC236}">
                <a16:creationId xmlns:a16="http://schemas.microsoft.com/office/drawing/2014/main" id="{A35F25E2-8804-E741-B588-0EEC7B843DF4}"/>
              </a:ext>
            </a:extLst>
          </p:cNvPr>
          <p:cNvCxnSpPr>
            <a:cxnSpLocks/>
          </p:cNvCxnSpPr>
          <p:nvPr/>
        </p:nvCxnSpPr>
        <p:spPr>
          <a:xfrm flipV="1">
            <a:off x="3803139" y="4038600"/>
            <a:ext cx="958738" cy="31319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D4AECD1-6206-1846-A5B6-F0055E9AE86F}"/>
              </a:ext>
            </a:extLst>
          </p:cNvPr>
          <p:cNvSpPr txBox="1"/>
          <p:nvPr/>
        </p:nvSpPr>
        <p:spPr>
          <a:xfrm>
            <a:off x="5189835" y="2209800"/>
            <a:ext cx="1582484" cy="369332"/>
          </a:xfrm>
          <a:prstGeom prst="rect">
            <a:avLst/>
          </a:prstGeom>
          <a:noFill/>
        </p:spPr>
        <p:txBody>
          <a:bodyPr wrap="none" rtlCol="0">
            <a:spAutoFit/>
          </a:bodyPr>
          <a:lstStyle/>
          <a:p>
            <a:r>
              <a:rPr lang="en-US" u="sng" dirty="0"/>
              <a:t>Main Memory</a:t>
            </a:r>
          </a:p>
        </p:txBody>
      </p:sp>
      <p:sp>
        <p:nvSpPr>
          <p:cNvPr id="19" name="Rectangle 18">
            <a:extLst>
              <a:ext uri="{FF2B5EF4-FFF2-40B4-BE49-F238E27FC236}">
                <a16:creationId xmlns:a16="http://schemas.microsoft.com/office/drawing/2014/main" id="{6E298DB9-223D-A04C-9FD8-A46E89A6B65B}"/>
              </a:ext>
            </a:extLst>
          </p:cNvPr>
          <p:cNvSpPr/>
          <p:nvPr/>
        </p:nvSpPr>
        <p:spPr bwMode="auto">
          <a:xfrm>
            <a:off x="7696200" y="3048000"/>
            <a:ext cx="4191000" cy="318486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b="1" dirty="0"/>
              <a:t>Key idea: %</a:t>
            </a:r>
            <a:r>
              <a:rPr lang="en-US" sz="2800" b="1" dirty="0" err="1"/>
              <a:t>rsp</a:t>
            </a:r>
            <a:r>
              <a:rPr lang="en-US" sz="2800" b="1" dirty="0"/>
              <a:t> </a:t>
            </a:r>
            <a:r>
              <a:rPr lang="en-US" sz="2800" dirty="0"/>
              <a:t>must point to the same place before a function is called and after that function returns, since stack frames go away when a function finishes.</a:t>
            </a:r>
          </a:p>
        </p:txBody>
      </p:sp>
    </p:spTree>
    <p:extLst>
      <p:ext uri="{BB962C8B-B14F-4D97-AF65-F5344CB8AC3E}">
        <p14:creationId xmlns:p14="http://schemas.microsoft.com/office/powerpoint/2010/main" val="3001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800860922"/>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347069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4063952364"/>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a:solidFill>
                            <a:srgbClr val="FF0000"/>
                          </a:solidFill>
                          <a:latin typeface="Consolas" panose="020B0609020204030204" pitchFamily="49" charset="0"/>
                          <a:cs typeface="Consolas" panose="020B0609020204030204" pitchFamily="49" charset="0"/>
                        </a:rPr>
                        <a:t>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8;</a:t>
                      </a:r>
                    </a:p>
                    <a:p>
                      <a:r>
                        <a:rPr lang="en-US" sz="2800" dirty="0">
                          <a:solidFill>
                            <a:schemeClr val="bg1">
                              <a:lumMod val="85000"/>
                            </a:schemeClr>
                          </a:solidFill>
                          <a:latin typeface="Consolas" panose="020B0609020204030204" pitchFamily="49" charset="0"/>
                          <a:cs typeface="Consolas" panose="020B0609020204030204" pitchFamily="49" charset="0"/>
                        </a:rPr>
                        <a:t>M[R[%</a:t>
                      </a:r>
                      <a:r>
                        <a:rPr lang="en-US" sz="2800" dirty="0" err="1">
                          <a:solidFill>
                            <a:schemeClr val="bg1">
                              <a:lumMod val="85000"/>
                            </a:schemeClr>
                          </a:solidFill>
                          <a:latin typeface="Consolas" panose="020B0609020204030204" pitchFamily="49" charset="0"/>
                          <a:cs typeface="Consolas" panose="020B0609020204030204" pitchFamily="49" charset="0"/>
                        </a:rPr>
                        <a:t>rsp</a:t>
                      </a:r>
                      <a:r>
                        <a:rPr lang="en-US" sz="2800" dirty="0">
                          <a:solidFill>
                            <a:schemeClr val="bg1">
                              <a:lumMod val="85000"/>
                            </a:schemeClr>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22969908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3387018735"/>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0" dirty="0">
                          <a:solidFill>
                            <a:schemeClr val="bg1">
                              <a:lumMod val="85000"/>
                            </a:schemeClr>
                          </a:solidFill>
                          <a:latin typeface="Consolas" panose="020B0609020204030204" pitchFamily="49" charset="0"/>
                          <a:cs typeface="Consolas" panose="020B0609020204030204" pitchFamily="49" charset="0"/>
                        </a:rPr>
                        <a:t>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R[%</a:t>
                      </a:r>
                      <a:r>
                        <a:rPr lang="en-US" sz="2800" b="0" dirty="0" err="1">
                          <a:solidFill>
                            <a:schemeClr val="bg1">
                              <a:lumMod val="85000"/>
                            </a:schemeClr>
                          </a:solidFill>
                          <a:latin typeface="Consolas" panose="020B0609020204030204" pitchFamily="49" charset="0"/>
                          <a:cs typeface="Consolas" panose="020B0609020204030204" pitchFamily="49" charset="0"/>
                        </a:rPr>
                        <a:t>rsp</a:t>
                      </a:r>
                      <a:r>
                        <a:rPr lang="en-US" sz="2800" b="0" dirty="0">
                          <a:solidFill>
                            <a:schemeClr val="bg1">
                              <a:lumMod val="85000"/>
                            </a:schemeClr>
                          </a:solidFill>
                          <a:latin typeface="Consolas" panose="020B0609020204030204" pitchFamily="49" charset="0"/>
                          <a:cs typeface="Consolas" panose="020B0609020204030204" pitchFamily="49" charset="0"/>
                        </a:rPr>
                        <a:t>] – 8;</a:t>
                      </a:r>
                    </a:p>
                    <a:p>
                      <a:r>
                        <a:rPr lang="en-US" sz="2800" b="1" dirty="0">
                          <a:solidFill>
                            <a:srgbClr val="FF0000"/>
                          </a:solidFill>
                          <a:latin typeface="Consolas" panose="020B0609020204030204" pitchFamily="49" charset="0"/>
                          <a:cs typeface="Consolas" panose="020B0609020204030204" pitchFamily="49" charset="0"/>
                        </a:rPr>
                        <a:t>M[R[%</a:t>
                      </a:r>
                      <a:r>
                        <a:rPr lang="en-US" sz="2800" b="1" dirty="0" err="1">
                          <a:solidFill>
                            <a:srgbClr val="FF0000"/>
                          </a:solidFill>
                          <a:latin typeface="Consolas" panose="020B0609020204030204" pitchFamily="49" charset="0"/>
                          <a:cs typeface="Consolas" panose="020B0609020204030204" pitchFamily="49" charset="0"/>
                        </a:rPr>
                        <a:t>rsp</a:t>
                      </a:r>
                      <a:r>
                        <a:rPr lang="en-US" sz="2800" b="1" dirty="0">
                          <a:solidFill>
                            <a:srgbClr val="FF0000"/>
                          </a:solidFill>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19577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push</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562600"/>
          </a:xfrm>
        </p:spPr>
        <p:txBody>
          <a:bodyPr/>
          <a:lstStyle/>
          <a:p>
            <a:r>
              <a:rPr lang="en-US" dirty="0"/>
              <a:t>The </a:t>
            </a:r>
            <a:r>
              <a:rPr lang="en-US" b="1" dirty="0"/>
              <a:t>push </a:t>
            </a:r>
            <a:r>
              <a:rPr lang="en-US" dirty="0"/>
              <a:t>instruction pushes the data at the specified source onto the top of the stack, adjusting </a:t>
            </a:r>
            <a:r>
              <a:rPr lang="en-US" b="1" dirty="0"/>
              <a:t>%</a:t>
            </a:r>
            <a:r>
              <a:rPr lang="en-US" b="1" dirty="0" err="1"/>
              <a:t>rsp</a:t>
            </a:r>
            <a:r>
              <a:rPr lang="en-US" dirty="0"/>
              <a:t> accordingly.</a:t>
            </a:r>
          </a:p>
          <a:p>
            <a:endParaRPr lang="en-US" dirty="0"/>
          </a:p>
          <a:p>
            <a:endParaRPr lang="en-US" dirty="0"/>
          </a:p>
          <a:p>
            <a:endParaRPr lang="en-US" dirty="0"/>
          </a:p>
          <a:p>
            <a:pPr marL="0" indent="0">
              <a:buNone/>
            </a:pPr>
            <a:endParaRPr lang="en-US" dirty="0"/>
          </a:p>
          <a:p>
            <a:pPr marL="0" indent="0">
              <a:buNone/>
            </a:pPr>
            <a:endParaRPr lang="en-US" sz="600" dirty="0"/>
          </a:p>
          <a:p>
            <a:r>
              <a:rPr lang="en-US" dirty="0"/>
              <a:t>This behavior is equivalent to the following, but </a:t>
            </a:r>
            <a:r>
              <a:rPr lang="en-US" dirty="0" err="1"/>
              <a:t>pushq</a:t>
            </a:r>
            <a:r>
              <a:rPr lang="en-US" dirty="0"/>
              <a:t> is a shorter instruction:</a:t>
            </a:r>
          </a:p>
          <a:p>
            <a:pPr marL="0" indent="0">
              <a:spcBef>
                <a:spcPts val="0"/>
              </a:spcBef>
              <a:buNone/>
            </a:pPr>
            <a:r>
              <a:rPr lang="en-US" dirty="0"/>
              <a:t>            </a:t>
            </a:r>
            <a:r>
              <a:rPr lang="en-US" b="1" dirty="0" err="1">
                <a:latin typeface="Consolas" panose="020B0609020204030204" pitchFamily="49" charset="0"/>
                <a:cs typeface="Consolas" panose="020B0609020204030204" pitchFamily="49" charset="0"/>
              </a:rPr>
              <a:t>subq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S</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p>
          <a:p>
            <a:r>
              <a:rPr lang="en-US" dirty="0"/>
              <a:t>Sometimes, you’ll see instructions just explicitly decrement the stack pointer to make room for future data.</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pushq</a:t>
                      </a:r>
                      <a:r>
                        <a:rPr lang="en-US" sz="2800" b="0" dirty="0">
                          <a:latin typeface="Consolas" panose="020B0609020204030204" pitchFamily="49" charset="0"/>
                          <a:cs typeface="Consolas" panose="020B0609020204030204" pitchFamily="49" charset="0"/>
                        </a:rPr>
                        <a:t> 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p>
                      <a:r>
                        <a:rPr lang="en-US" sz="2800" dirty="0">
                          <a:latin typeface="Consolas" panose="020B0609020204030204" pitchFamily="49" charset="0"/>
                          <a:cs typeface="Consolas" panose="020B0609020204030204" pitchFamily="49" charset="0"/>
                        </a:rPr>
                        <a:t>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5626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endParaRPr lang="en-US" dirty="0"/>
          </a:p>
          <a:p>
            <a:r>
              <a:rPr lang="en-US" b="1" dirty="0"/>
              <a:t>Note</a:t>
            </a:r>
            <a:r>
              <a:rPr lang="en-US" dirty="0"/>
              <a:t>:</a:t>
            </a:r>
            <a:r>
              <a:rPr lang="en-US" b="1" dirty="0"/>
              <a:t> </a:t>
            </a:r>
            <a:r>
              <a:rPr lang="en-US" dirty="0"/>
              <a:t>this </a:t>
            </a:r>
            <a:r>
              <a:rPr lang="en-US" i="1" dirty="0"/>
              <a:t>does not</a:t>
            </a:r>
            <a:r>
              <a:rPr lang="en-US" dirty="0"/>
              <a:t> remove/clear out the data!  It just increments %</a:t>
            </a:r>
            <a:r>
              <a:rPr lang="en-US" dirty="0" err="1"/>
              <a:t>rsp</a:t>
            </a:r>
            <a:r>
              <a:rPr lang="en-US" dirty="0"/>
              <a:t> to indicate the next push can overwrite that location.</a:t>
            </a:r>
            <a:endParaRPr lang="en-US" b="1" dirty="0"/>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extLst>
              <p:ext uri="{D42A27DB-BD31-4B8C-83A1-F6EECF244321}">
                <p14:modId xmlns:p14="http://schemas.microsoft.com/office/powerpoint/2010/main" val="1158629467"/>
              </p:ext>
            </p:extLst>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45278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C94F-7AA8-BF46-A3F4-43C290813AA4}"/>
              </a:ext>
            </a:extLst>
          </p:cNvPr>
          <p:cNvSpPr>
            <a:spLocks noGrp="1"/>
          </p:cNvSpPr>
          <p:nvPr>
            <p:ph type="title"/>
          </p:nvPr>
        </p:nvSpPr>
        <p:spPr/>
        <p:txBody>
          <a:bodyPr/>
          <a:lstStyle/>
          <a:p>
            <a:r>
              <a:rPr lang="en-US" dirty="0"/>
              <a:t>pop</a:t>
            </a:r>
          </a:p>
        </p:txBody>
      </p:sp>
      <p:sp>
        <p:nvSpPr>
          <p:cNvPr id="4" name="Content Placeholder 2">
            <a:extLst>
              <a:ext uri="{FF2B5EF4-FFF2-40B4-BE49-F238E27FC236}">
                <a16:creationId xmlns:a16="http://schemas.microsoft.com/office/drawing/2014/main" id="{F56F057D-A3A1-7F41-B965-00D440AE6142}"/>
              </a:ext>
            </a:extLst>
          </p:cNvPr>
          <p:cNvSpPr>
            <a:spLocks noGrp="1"/>
          </p:cNvSpPr>
          <p:nvPr>
            <p:ph idx="1"/>
          </p:nvPr>
        </p:nvSpPr>
        <p:spPr>
          <a:xfrm>
            <a:off x="152400" y="1295400"/>
            <a:ext cx="11811000" cy="5181600"/>
          </a:xfrm>
        </p:spPr>
        <p:txBody>
          <a:bodyPr/>
          <a:lstStyle/>
          <a:p>
            <a:r>
              <a:rPr lang="en-US" dirty="0"/>
              <a:t>The </a:t>
            </a:r>
            <a:r>
              <a:rPr lang="en-US" b="1" dirty="0"/>
              <a:t>pop </a:t>
            </a:r>
            <a:r>
              <a:rPr lang="en-US" dirty="0"/>
              <a:t>instruction pops the topmost data from the stack and stores it in the specified destination, adjusting </a:t>
            </a:r>
            <a:r>
              <a:rPr lang="en-US" b="1" dirty="0"/>
              <a:t>%</a:t>
            </a:r>
            <a:r>
              <a:rPr lang="en-US" b="1" dirty="0" err="1"/>
              <a:t>rsp</a:t>
            </a:r>
            <a:r>
              <a:rPr lang="en-US" dirty="0"/>
              <a:t> accordingly.</a:t>
            </a:r>
          </a:p>
          <a:p>
            <a:endParaRPr lang="en-US" dirty="0"/>
          </a:p>
          <a:p>
            <a:endParaRPr lang="en-US" dirty="0"/>
          </a:p>
          <a:p>
            <a:endParaRPr lang="en-US" dirty="0"/>
          </a:p>
          <a:p>
            <a:endParaRPr lang="en-US" dirty="0"/>
          </a:p>
          <a:p>
            <a:pPr marL="0" indent="0">
              <a:buNone/>
            </a:pPr>
            <a:endParaRPr lang="en-US" sz="1000" dirty="0"/>
          </a:p>
          <a:p>
            <a:r>
              <a:rPr lang="en-US" dirty="0"/>
              <a:t>This behavior is equivalent to the following, but </a:t>
            </a:r>
            <a:r>
              <a:rPr lang="en-US" dirty="0" err="1"/>
              <a:t>popq</a:t>
            </a:r>
            <a:r>
              <a:rPr lang="en-US" dirty="0"/>
              <a:t> is a shorter instruction: </a:t>
            </a:r>
          </a:p>
          <a:p>
            <a:pPr marL="0" indent="0">
              <a:spcBef>
                <a:spcPts val="0"/>
              </a:spcBef>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movq</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rsp</a:t>
            </a:r>
            <a:r>
              <a:rPr lang="en-US" b="1" dirty="0">
                <a:latin typeface="Consolas" panose="020B0609020204030204" pitchFamily="49" charset="0"/>
                <a:cs typeface="Consolas" panose="020B0609020204030204" pitchFamily="49" charset="0"/>
              </a:rPr>
              <a:t>), </a:t>
            </a:r>
            <a:r>
              <a:rPr lang="en-US" b="1" i="1" dirty="0">
                <a:latin typeface="Consolas" panose="020B0609020204030204" pitchFamily="49" charset="0"/>
                <a:cs typeface="Consolas" panose="020B0609020204030204" pitchFamily="49" charset="0"/>
              </a:rPr>
              <a:t>D</a:t>
            </a:r>
          </a:p>
          <a:p>
            <a:pPr marL="0" indent="0">
              <a:spcBef>
                <a:spcPts val="0"/>
              </a:spcBef>
              <a:buNone/>
            </a:pPr>
            <a:r>
              <a:rPr lang="en-US" b="1" i="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addq</a:t>
            </a:r>
            <a:r>
              <a:rPr lang="en-US" b="1" dirty="0">
                <a:latin typeface="Consolas" panose="020B0609020204030204" pitchFamily="49" charset="0"/>
                <a:cs typeface="Consolas" panose="020B0609020204030204" pitchFamily="49" charset="0"/>
              </a:rPr>
              <a:t> $8, %</a:t>
            </a:r>
            <a:r>
              <a:rPr lang="en-US" b="1" dirty="0" err="1">
                <a:latin typeface="Consolas" panose="020B0609020204030204" pitchFamily="49" charset="0"/>
                <a:cs typeface="Consolas" panose="020B0609020204030204" pitchFamily="49" charset="0"/>
              </a:rPr>
              <a:t>rsp</a:t>
            </a:r>
            <a:endParaRPr lang="en-US" b="1" dirty="0">
              <a:latin typeface="Consolas" panose="020B0609020204030204" pitchFamily="49" charset="0"/>
              <a:cs typeface="Consolas" panose="020B0609020204030204" pitchFamily="49" charset="0"/>
            </a:endParaRPr>
          </a:p>
          <a:p>
            <a:pPr>
              <a:spcBef>
                <a:spcPts val="0"/>
              </a:spcBef>
            </a:pPr>
            <a:r>
              <a:rPr lang="en-US" dirty="0"/>
              <a:t>Sometimes, you’ll see instructions just explicitly increment the stack pointer to pop data.</a:t>
            </a:r>
            <a:endParaRPr lang="en-US" b="1" dirty="0"/>
          </a:p>
          <a:p>
            <a:pPr marL="0" indent="0">
              <a:spcBef>
                <a:spcPts val="0"/>
              </a:spcBef>
              <a:buNone/>
            </a:pPr>
            <a:endParaRPr lang="en-US" b="1" dirty="0">
              <a:latin typeface="Consolas" panose="020B0609020204030204" pitchFamily="49" charset="0"/>
              <a:cs typeface="Consolas" panose="020B0609020204030204" pitchFamily="49" charset="0"/>
            </a:endParaRPr>
          </a:p>
        </p:txBody>
      </p:sp>
      <p:graphicFrame>
        <p:nvGraphicFramePr>
          <p:cNvPr id="3" name="Table 2">
            <a:extLst>
              <a:ext uri="{FF2B5EF4-FFF2-40B4-BE49-F238E27FC236}">
                <a16:creationId xmlns:a16="http://schemas.microsoft.com/office/drawing/2014/main" id="{0E97E210-4849-DA4A-9550-495D3969EC13}"/>
              </a:ext>
            </a:extLst>
          </p:cNvPr>
          <p:cNvGraphicFramePr>
            <a:graphicFrameLocks noGrp="1"/>
          </p:cNvGraphicFramePr>
          <p:nvPr/>
        </p:nvGraphicFramePr>
        <p:xfrm>
          <a:off x="2476500" y="2529546"/>
          <a:ext cx="7239000" cy="1798907"/>
        </p:xfrm>
        <a:graphic>
          <a:graphicData uri="http://schemas.openxmlformats.org/drawingml/2006/table">
            <a:tbl>
              <a:tblPr firstRow="1" bandRow="1">
                <a:tableStyleId>{2D5ABB26-0587-4C30-8999-92F81FD0307C}</a:tableStyleId>
              </a:tblPr>
              <a:tblGrid>
                <a:gridCol w="2049982">
                  <a:extLst>
                    <a:ext uri="{9D8B030D-6E8A-4147-A177-3AD203B41FA5}">
                      <a16:colId xmlns:a16="http://schemas.microsoft.com/office/drawing/2014/main" val="2339101844"/>
                    </a:ext>
                  </a:extLst>
                </a:gridCol>
                <a:gridCol w="5189018">
                  <a:extLst>
                    <a:ext uri="{9D8B030D-6E8A-4147-A177-3AD203B41FA5}">
                      <a16:colId xmlns:a16="http://schemas.microsoft.com/office/drawing/2014/main" val="2283061927"/>
                    </a:ext>
                  </a:extLst>
                </a:gridCol>
              </a:tblGrid>
              <a:tr h="471853">
                <a:tc>
                  <a:txBody>
                    <a:bodyPr/>
                    <a:lstStyle/>
                    <a:p>
                      <a:pPr algn="ctr"/>
                      <a:r>
                        <a:rPr lang="en-US" sz="2800" b="1" dirty="0"/>
                        <a:t>Instruction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1" dirty="0"/>
                        <a:t>Effect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3033959"/>
                  </a:ext>
                </a:extLst>
              </a:tr>
              <a:tr h="1280747">
                <a:tc>
                  <a:txBody>
                    <a:bodyPr/>
                    <a:lstStyle/>
                    <a:p>
                      <a:pPr algn="ctr"/>
                      <a:r>
                        <a:rPr lang="en-US" sz="2800" b="0" dirty="0" err="1">
                          <a:latin typeface="Consolas" panose="020B0609020204030204" pitchFamily="49" charset="0"/>
                          <a:cs typeface="Consolas" panose="020B0609020204030204" pitchFamily="49" charset="0"/>
                        </a:rPr>
                        <a:t>popq</a:t>
                      </a:r>
                      <a:r>
                        <a:rPr lang="en-US" sz="2800" b="0" dirty="0">
                          <a:latin typeface="Consolas" panose="020B0609020204030204" pitchFamily="49" charset="0"/>
                          <a:cs typeface="Consolas" panose="020B0609020204030204" pitchFamily="49" charset="0"/>
                        </a:rPr>
                        <a:t> 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Consolas" panose="020B0609020204030204" pitchFamily="49" charset="0"/>
                          <a:cs typeface="Consolas" panose="020B0609020204030204" pitchFamily="49" charset="0"/>
                        </a:rPr>
                        <a:t>D ⟵ M[R[%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a:t>
                      </a:r>
                    </a:p>
                    <a:p>
                      <a:r>
                        <a:rPr lang="en-US" sz="2800" dirty="0">
                          <a:latin typeface="Consolas" panose="020B0609020204030204" pitchFamily="49" charset="0"/>
                          <a:cs typeface="Consolas" panose="020B0609020204030204" pitchFamily="49" charset="0"/>
                        </a:rPr>
                        <a:t>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R[%</a:t>
                      </a:r>
                      <a:r>
                        <a:rPr lang="en-US" sz="2800" dirty="0" err="1">
                          <a:latin typeface="Consolas" panose="020B0609020204030204" pitchFamily="49" charset="0"/>
                          <a:cs typeface="Consolas" panose="020B0609020204030204" pitchFamily="49" charset="0"/>
                        </a:rPr>
                        <a:t>rsp</a:t>
                      </a:r>
                      <a:r>
                        <a:rPr lang="en-US" sz="2800" dirty="0">
                          <a:latin typeface="Consolas" panose="020B0609020204030204" pitchFamily="49" charset="0"/>
                          <a:cs typeface="Consolas" panose="020B0609020204030204" pitchFamily="49" charset="0"/>
                        </a:rPr>
                        <a:t>] + 8;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091259"/>
                  </a:ext>
                </a:extLst>
              </a:tr>
            </a:tbl>
          </a:graphicData>
        </a:graphic>
      </p:graphicFrame>
    </p:spTree>
    <p:extLst>
      <p:ext uri="{BB962C8B-B14F-4D97-AF65-F5344CB8AC3E}">
        <p14:creationId xmlns:p14="http://schemas.microsoft.com/office/powerpoint/2010/main" val="70319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40BC-BD83-694F-808D-D13D9D9B6617}"/>
              </a:ext>
            </a:extLst>
          </p:cNvPr>
          <p:cNvSpPr>
            <a:spLocks noGrp="1"/>
          </p:cNvSpPr>
          <p:nvPr>
            <p:ph type="title"/>
          </p:nvPr>
        </p:nvSpPr>
        <p:spPr/>
        <p:txBody>
          <a:bodyPr/>
          <a:lstStyle/>
          <a:p>
            <a:r>
              <a:rPr lang="en-US" dirty="0"/>
              <a:t>Stack Example</a:t>
            </a:r>
          </a:p>
        </p:txBody>
      </p:sp>
      <p:graphicFrame>
        <p:nvGraphicFramePr>
          <p:cNvPr id="4" name="Table 3">
            <a:extLst>
              <a:ext uri="{FF2B5EF4-FFF2-40B4-BE49-F238E27FC236}">
                <a16:creationId xmlns:a16="http://schemas.microsoft.com/office/drawing/2014/main" id="{841BDA3F-B8B0-5E42-8E86-DEEA77837CF5}"/>
              </a:ext>
            </a:extLst>
          </p:cNvPr>
          <p:cNvGraphicFramePr>
            <a:graphicFrameLocks noGrp="1"/>
          </p:cNvGraphicFramePr>
          <p:nvPr>
            <p:extLst>
              <p:ext uri="{D42A27DB-BD31-4B8C-83A1-F6EECF244321}">
                <p14:modId xmlns:p14="http://schemas.microsoft.com/office/powerpoint/2010/main" val="3261945274"/>
              </p:ext>
            </p:extLst>
          </p:nvPr>
        </p:nvGraphicFramePr>
        <p:xfrm>
          <a:off x="689263"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a:t>Initially</a:t>
                      </a:r>
                      <a:endParaRPr lang="en-US" dirty="0"/>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5" name="Rectangle 4">
            <a:extLst>
              <a:ext uri="{FF2B5EF4-FFF2-40B4-BE49-F238E27FC236}">
                <a16:creationId xmlns:a16="http://schemas.microsoft.com/office/drawing/2014/main" id="{FD6B4310-2F7A-744E-83D8-67C33E4458EE}"/>
              </a:ext>
            </a:extLst>
          </p:cNvPr>
          <p:cNvSpPr/>
          <p:nvPr/>
        </p:nvSpPr>
        <p:spPr>
          <a:xfrm>
            <a:off x="1984663" y="3618222"/>
            <a:ext cx="18288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6872A60-12A6-DA46-A5F1-0E43612B97CD}"/>
              </a:ext>
            </a:extLst>
          </p:cNvPr>
          <p:cNvSpPr txBox="1"/>
          <p:nvPr/>
        </p:nvSpPr>
        <p:spPr>
          <a:xfrm>
            <a:off x="2054120" y="3262745"/>
            <a:ext cx="1689886" cy="369332"/>
          </a:xfrm>
          <a:prstGeom prst="rect">
            <a:avLst/>
          </a:prstGeom>
          <a:noFill/>
        </p:spPr>
        <p:txBody>
          <a:bodyPr wrap="none" rtlCol="0">
            <a:spAutoFit/>
          </a:bodyPr>
          <a:lstStyle/>
          <a:p>
            <a:r>
              <a:rPr lang="en-US" dirty="0"/>
              <a:t>Stack “bottom”</a:t>
            </a:r>
          </a:p>
        </p:txBody>
      </p:sp>
      <p:sp>
        <p:nvSpPr>
          <p:cNvPr id="7" name="TextBox 6">
            <a:extLst>
              <a:ext uri="{FF2B5EF4-FFF2-40B4-BE49-F238E27FC236}">
                <a16:creationId xmlns:a16="http://schemas.microsoft.com/office/drawing/2014/main" id="{80114253-AB4A-534E-94BF-0F6465DEBEFA}"/>
              </a:ext>
            </a:extLst>
          </p:cNvPr>
          <p:cNvSpPr txBox="1"/>
          <p:nvPr/>
        </p:nvSpPr>
        <p:spPr>
          <a:xfrm>
            <a:off x="2289463" y="5904222"/>
            <a:ext cx="1300357" cy="369332"/>
          </a:xfrm>
          <a:prstGeom prst="rect">
            <a:avLst/>
          </a:prstGeom>
          <a:noFill/>
        </p:spPr>
        <p:txBody>
          <a:bodyPr wrap="none" rtlCol="0">
            <a:spAutoFit/>
          </a:bodyPr>
          <a:lstStyle/>
          <a:p>
            <a:r>
              <a:rPr lang="en-US" dirty="0"/>
              <a:t>Stack “top”</a:t>
            </a:r>
          </a:p>
        </p:txBody>
      </p:sp>
      <p:sp>
        <p:nvSpPr>
          <p:cNvPr id="8" name="TextBox 7">
            <a:extLst>
              <a:ext uri="{FF2B5EF4-FFF2-40B4-BE49-F238E27FC236}">
                <a16:creationId xmlns:a16="http://schemas.microsoft.com/office/drawing/2014/main" id="{9DB97624-781A-1841-A059-9EC927D7D3ED}"/>
              </a:ext>
            </a:extLst>
          </p:cNvPr>
          <p:cNvSpPr txBox="1"/>
          <p:nvPr/>
        </p:nvSpPr>
        <p:spPr>
          <a:xfrm>
            <a:off x="1171620" y="5763306"/>
            <a:ext cx="813043" cy="369332"/>
          </a:xfrm>
          <a:prstGeom prst="rect">
            <a:avLst/>
          </a:prstGeom>
          <a:noFill/>
        </p:spPr>
        <p:txBody>
          <a:bodyPr wrap="none" rtlCol="0">
            <a:spAutoFit/>
          </a:bodyPr>
          <a:lstStyle/>
          <a:p>
            <a:r>
              <a:rPr lang="en-US" dirty="0"/>
              <a:t>0x108</a:t>
            </a:r>
          </a:p>
        </p:txBody>
      </p:sp>
      <p:cxnSp>
        <p:nvCxnSpPr>
          <p:cNvPr id="10" name="Straight Arrow Connector 9">
            <a:extLst>
              <a:ext uri="{FF2B5EF4-FFF2-40B4-BE49-F238E27FC236}">
                <a16:creationId xmlns:a16="http://schemas.microsoft.com/office/drawing/2014/main" id="{D5A55124-B771-B84B-B0EB-FDE752455191}"/>
              </a:ext>
            </a:extLst>
          </p:cNvPr>
          <p:cNvCxnSpPr/>
          <p:nvPr/>
        </p:nvCxnSpPr>
        <p:spPr>
          <a:xfrm flipV="1">
            <a:off x="994063"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1EF27E0-29E2-044E-8BCA-9AFAE0127D59}"/>
              </a:ext>
            </a:extLst>
          </p:cNvPr>
          <p:cNvSpPr txBox="1"/>
          <p:nvPr/>
        </p:nvSpPr>
        <p:spPr>
          <a:xfrm>
            <a:off x="369501"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2" name="Table 11">
            <a:extLst>
              <a:ext uri="{FF2B5EF4-FFF2-40B4-BE49-F238E27FC236}">
                <a16:creationId xmlns:a16="http://schemas.microsoft.com/office/drawing/2014/main" id="{E1FDD814-239C-5A40-AA91-E826C85AD0D2}"/>
              </a:ext>
            </a:extLst>
          </p:cNvPr>
          <p:cNvGraphicFramePr>
            <a:graphicFrameLocks noGrp="1"/>
          </p:cNvGraphicFramePr>
          <p:nvPr>
            <p:extLst>
              <p:ext uri="{D42A27DB-BD31-4B8C-83A1-F6EECF244321}">
                <p14:modId xmlns:p14="http://schemas.microsoft.com/office/powerpoint/2010/main" val="454840106"/>
              </p:ext>
            </p:extLst>
          </p:nvPr>
        </p:nvGraphicFramePr>
        <p:xfrm>
          <a:off x="4533900" y="1371600"/>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pushq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0x100</a:t>
                      </a:r>
                    </a:p>
                  </a:txBody>
                  <a:tcPr/>
                </a:tc>
                <a:extLst>
                  <a:ext uri="{0D108BD9-81ED-4DB2-BD59-A6C34878D82A}">
                    <a16:rowId xmlns:a16="http://schemas.microsoft.com/office/drawing/2014/main" val="3215293811"/>
                  </a:ext>
                </a:extLst>
              </a:tr>
            </a:tbl>
          </a:graphicData>
        </a:graphic>
      </p:graphicFrame>
      <p:sp>
        <p:nvSpPr>
          <p:cNvPr id="13" name="Rectangle 12">
            <a:extLst>
              <a:ext uri="{FF2B5EF4-FFF2-40B4-BE49-F238E27FC236}">
                <a16:creationId xmlns:a16="http://schemas.microsoft.com/office/drawing/2014/main" id="{6B8EFC49-D8EF-5741-BFAE-AF2DABFA6E54}"/>
              </a:ext>
            </a:extLst>
          </p:cNvPr>
          <p:cNvSpPr/>
          <p:nvPr/>
        </p:nvSpPr>
        <p:spPr>
          <a:xfrm>
            <a:off x="5829300" y="3632077"/>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6DFE428-B8ED-FE4A-ABB4-16C7E1CD91D6}"/>
              </a:ext>
            </a:extLst>
          </p:cNvPr>
          <p:cNvSpPr txBox="1"/>
          <p:nvPr/>
        </p:nvSpPr>
        <p:spPr>
          <a:xfrm>
            <a:off x="5898757" y="3276600"/>
            <a:ext cx="1689886" cy="369332"/>
          </a:xfrm>
          <a:prstGeom prst="rect">
            <a:avLst/>
          </a:prstGeom>
          <a:noFill/>
        </p:spPr>
        <p:txBody>
          <a:bodyPr wrap="none" rtlCol="0">
            <a:spAutoFit/>
          </a:bodyPr>
          <a:lstStyle/>
          <a:p>
            <a:r>
              <a:rPr lang="en-US" dirty="0"/>
              <a:t>Stack “bottom”</a:t>
            </a:r>
          </a:p>
        </p:txBody>
      </p:sp>
      <p:sp>
        <p:nvSpPr>
          <p:cNvPr id="15" name="TextBox 14">
            <a:extLst>
              <a:ext uri="{FF2B5EF4-FFF2-40B4-BE49-F238E27FC236}">
                <a16:creationId xmlns:a16="http://schemas.microsoft.com/office/drawing/2014/main" id="{B2A5E64F-AC0D-0A45-BD41-0BE83B960E82}"/>
              </a:ext>
            </a:extLst>
          </p:cNvPr>
          <p:cNvSpPr txBox="1"/>
          <p:nvPr/>
        </p:nvSpPr>
        <p:spPr>
          <a:xfrm>
            <a:off x="6134100" y="6336268"/>
            <a:ext cx="1300357" cy="369332"/>
          </a:xfrm>
          <a:prstGeom prst="rect">
            <a:avLst/>
          </a:prstGeom>
          <a:noFill/>
        </p:spPr>
        <p:txBody>
          <a:bodyPr wrap="none" rtlCol="0">
            <a:spAutoFit/>
          </a:bodyPr>
          <a:lstStyle/>
          <a:p>
            <a:r>
              <a:rPr lang="en-US" dirty="0"/>
              <a:t>Stack “top”</a:t>
            </a:r>
          </a:p>
        </p:txBody>
      </p:sp>
      <p:cxnSp>
        <p:nvCxnSpPr>
          <p:cNvPr id="17" name="Straight Arrow Connector 16">
            <a:extLst>
              <a:ext uri="{FF2B5EF4-FFF2-40B4-BE49-F238E27FC236}">
                <a16:creationId xmlns:a16="http://schemas.microsoft.com/office/drawing/2014/main" id="{0A7CB0C9-048F-294D-8425-3C0658F6B717}"/>
              </a:ext>
            </a:extLst>
          </p:cNvPr>
          <p:cNvCxnSpPr/>
          <p:nvPr/>
        </p:nvCxnSpPr>
        <p:spPr>
          <a:xfrm flipV="1">
            <a:off x="4838700" y="3632077"/>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B527712-CE44-2A46-A3F4-C7DB284A8889}"/>
              </a:ext>
            </a:extLst>
          </p:cNvPr>
          <p:cNvSpPr txBox="1"/>
          <p:nvPr/>
        </p:nvSpPr>
        <p:spPr>
          <a:xfrm>
            <a:off x="4214138" y="4367599"/>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graphicFrame>
        <p:nvGraphicFramePr>
          <p:cNvPr id="19" name="Table 18">
            <a:extLst>
              <a:ext uri="{FF2B5EF4-FFF2-40B4-BE49-F238E27FC236}">
                <a16:creationId xmlns:a16="http://schemas.microsoft.com/office/drawing/2014/main" id="{3AD84AC3-895E-4F46-9BD4-98EF1CE3B802}"/>
              </a:ext>
            </a:extLst>
          </p:cNvPr>
          <p:cNvGraphicFramePr>
            <a:graphicFrameLocks noGrp="1"/>
          </p:cNvGraphicFramePr>
          <p:nvPr>
            <p:extLst>
              <p:ext uri="{D42A27DB-BD31-4B8C-83A1-F6EECF244321}">
                <p14:modId xmlns:p14="http://schemas.microsoft.com/office/powerpoint/2010/main" val="3813158629"/>
              </p:ext>
            </p:extLst>
          </p:nvPr>
        </p:nvGraphicFramePr>
        <p:xfrm>
          <a:off x="8378537" y="1357745"/>
          <a:ext cx="3124200" cy="1600200"/>
        </p:xfrm>
        <a:graphic>
          <a:graphicData uri="http://schemas.openxmlformats.org/drawingml/2006/table">
            <a:tbl>
              <a:tblPr firstRow="1" bandRow="1">
                <a:tableStyleId>{5940675A-B579-460E-94D1-54222C63F5DA}</a:tableStyleId>
              </a:tblPr>
              <a:tblGrid>
                <a:gridCol w="1562100">
                  <a:extLst>
                    <a:ext uri="{9D8B030D-6E8A-4147-A177-3AD203B41FA5}">
                      <a16:colId xmlns:a16="http://schemas.microsoft.com/office/drawing/2014/main" val="922063993"/>
                    </a:ext>
                  </a:extLst>
                </a:gridCol>
                <a:gridCol w="1562100">
                  <a:extLst>
                    <a:ext uri="{9D8B030D-6E8A-4147-A177-3AD203B41FA5}">
                      <a16:colId xmlns:a16="http://schemas.microsoft.com/office/drawing/2014/main" val="1344991959"/>
                    </a:ext>
                  </a:extLst>
                </a:gridCol>
              </a:tblGrid>
              <a:tr h="381000">
                <a:tc gridSpan="2">
                  <a:txBody>
                    <a:bodyPr/>
                    <a:lstStyle/>
                    <a:p>
                      <a:pPr algn="ctr"/>
                      <a:r>
                        <a:rPr lang="en-US" sz="2400" dirty="0" err="1">
                          <a:latin typeface="Consolas" panose="020B0609020204030204" pitchFamily="49" charset="0"/>
                          <a:cs typeface="Consolas" panose="020B0609020204030204" pitchFamily="49" charset="0"/>
                        </a:rPr>
                        <a:t>popq</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hMerge="1">
                  <a:txBody>
                    <a:bodyPr/>
                    <a:lstStyle/>
                    <a:p>
                      <a:endParaRPr lang="en-US" dirty="0"/>
                    </a:p>
                  </a:txBody>
                  <a:tcPr/>
                </a:tc>
                <a:extLst>
                  <a:ext uri="{0D108BD9-81ED-4DB2-BD59-A6C34878D82A}">
                    <a16:rowId xmlns:a16="http://schemas.microsoft.com/office/drawing/2014/main" val="3090202335"/>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rax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454539851"/>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0x123</a:t>
                      </a:r>
                    </a:p>
                  </a:txBody>
                  <a:tcPr/>
                </a:tc>
                <a:extLst>
                  <a:ext uri="{0D108BD9-81ED-4DB2-BD59-A6C34878D82A}">
                    <a16:rowId xmlns:a16="http://schemas.microsoft.com/office/drawing/2014/main" val="1123871116"/>
                  </a:ext>
                </a:extLst>
              </a:tr>
              <a:tr h="381000">
                <a:tc>
                  <a:txBody>
                    <a:bodyPr/>
                    <a:lstStyle/>
                    <a:p>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a:txBody>
                  <a:tcPr/>
                </a:tc>
                <a:tc>
                  <a:txBody>
                    <a:bodyPr/>
                    <a:lstStyle/>
                    <a:p>
                      <a:r>
                        <a:rPr lang="en-US" dirty="0">
                          <a:latin typeface="Consolas" panose="020B0609020204030204" pitchFamily="49" charset="0"/>
                          <a:cs typeface="Consolas" panose="020B0609020204030204" pitchFamily="49" charset="0"/>
                        </a:rPr>
                        <a:t>0x108</a:t>
                      </a:r>
                    </a:p>
                  </a:txBody>
                  <a:tcPr/>
                </a:tc>
                <a:extLst>
                  <a:ext uri="{0D108BD9-81ED-4DB2-BD59-A6C34878D82A}">
                    <a16:rowId xmlns:a16="http://schemas.microsoft.com/office/drawing/2014/main" val="3215293811"/>
                  </a:ext>
                </a:extLst>
              </a:tr>
            </a:tbl>
          </a:graphicData>
        </a:graphic>
      </p:graphicFrame>
      <p:sp>
        <p:nvSpPr>
          <p:cNvPr id="21" name="TextBox 20">
            <a:extLst>
              <a:ext uri="{FF2B5EF4-FFF2-40B4-BE49-F238E27FC236}">
                <a16:creationId xmlns:a16="http://schemas.microsoft.com/office/drawing/2014/main" id="{B8B6E59D-8DA9-1241-8481-522A99B75008}"/>
              </a:ext>
            </a:extLst>
          </p:cNvPr>
          <p:cNvSpPr txBox="1"/>
          <p:nvPr/>
        </p:nvSpPr>
        <p:spPr>
          <a:xfrm>
            <a:off x="9743394" y="3262745"/>
            <a:ext cx="1689886" cy="369332"/>
          </a:xfrm>
          <a:prstGeom prst="rect">
            <a:avLst/>
          </a:prstGeom>
          <a:noFill/>
        </p:spPr>
        <p:txBody>
          <a:bodyPr wrap="none" rtlCol="0">
            <a:spAutoFit/>
          </a:bodyPr>
          <a:lstStyle/>
          <a:p>
            <a:r>
              <a:rPr lang="en-US" dirty="0"/>
              <a:t>Stack “bottom”</a:t>
            </a:r>
          </a:p>
        </p:txBody>
      </p:sp>
      <p:sp>
        <p:nvSpPr>
          <p:cNvPr id="23" name="TextBox 22">
            <a:extLst>
              <a:ext uri="{FF2B5EF4-FFF2-40B4-BE49-F238E27FC236}">
                <a16:creationId xmlns:a16="http://schemas.microsoft.com/office/drawing/2014/main" id="{19463F6F-BF21-2C44-BC32-ED21E57D2EAE}"/>
              </a:ext>
            </a:extLst>
          </p:cNvPr>
          <p:cNvSpPr txBox="1"/>
          <p:nvPr/>
        </p:nvSpPr>
        <p:spPr>
          <a:xfrm>
            <a:off x="8860894" y="5763306"/>
            <a:ext cx="813043" cy="369332"/>
          </a:xfrm>
          <a:prstGeom prst="rect">
            <a:avLst/>
          </a:prstGeom>
          <a:noFill/>
        </p:spPr>
        <p:txBody>
          <a:bodyPr wrap="none" rtlCol="0">
            <a:spAutoFit/>
          </a:bodyPr>
          <a:lstStyle/>
          <a:p>
            <a:r>
              <a:rPr lang="en-US" dirty="0"/>
              <a:t>0x108</a:t>
            </a:r>
          </a:p>
        </p:txBody>
      </p:sp>
      <p:cxnSp>
        <p:nvCxnSpPr>
          <p:cNvPr id="24" name="Straight Arrow Connector 23">
            <a:extLst>
              <a:ext uri="{FF2B5EF4-FFF2-40B4-BE49-F238E27FC236}">
                <a16:creationId xmlns:a16="http://schemas.microsoft.com/office/drawing/2014/main" id="{F464A292-93B1-DF4B-894C-88008AAD6D90}"/>
              </a:ext>
            </a:extLst>
          </p:cNvPr>
          <p:cNvCxnSpPr/>
          <p:nvPr/>
        </p:nvCxnSpPr>
        <p:spPr>
          <a:xfrm flipV="1">
            <a:off x="8683337" y="3618222"/>
            <a:ext cx="0" cy="22860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98BF990-1D62-D248-B566-1EFECDABF47D}"/>
              </a:ext>
            </a:extLst>
          </p:cNvPr>
          <p:cNvSpPr txBox="1"/>
          <p:nvPr/>
        </p:nvSpPr>
        <p:spPr>
          <a:xfrm>
            <a:off x="8058775" y="4353744"/>
            <a:ext cx="1249123" cy="646331"/>
          </a:xfrm>
          <a:prstGeom prst="rect">
            <a:avLst/>
          </a:prstGeom>
          <a:solidFill>
            <a:schemeClr val="bg1"/>
          </a:solidFill>
        </p:spPr>
        <p:txBody>
          <a:bodyPr wrap="none" rtlCol="0">
            <a:spAutoFit/>
          </a:bodyPr>
          <a:lstStyle/>
          <a:p>
            <a:r>
              <a:rPr lang="en-US" dirty="0"/>
              <a:t>Increasing</a:t>
            </a:r>
          </a:p>
          <a:p>
            <a:pPr algn="ctr"/>
            <a:r>
              <a:rPr lang="en-US" dirty="0"/>
              <a:t>addresses</a:t>
            </a:r>
          </a:p>
        </p:txBody>
      </p:sp>
      <p:sp>
        <p:nvSpPr>
          <p:cNvPr id="28" name="Rectangle 27">
            <a:extLst>
              <a:ext uri="{FF2B5EF4-FFF2-40B4-BE49-F238E27FC236}">
                <a16:creationId xmlns:a16="http://schemas.microsoft.com/office/drawing/2014/main" id="{BC0F2DEA-7E52-9644-B4D2-00C3DBA85FDE}"/>
              </a:ext>
            </a:extLst>
          </p:cNvPr>
          <p:cNvSpPr/>
          <p:nvPr/>
        </p:nvSpPr>
        <p:spPr>
          <a:xfrm>
            <a:off x="5829299" y="5918077"/>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
        <p:nvSpPr>
          <p:cNvPr id="30" name="TextBox 29">
            <a:extLst>
              <a:ext uri="{FF2B5EF4-FFF2-40B4-BE49-F238E27FC236}">
                <a16:creationId xmlns:a16="http://schemas.microsoft.com/office/drawing/2014/main" id="{A2CE2965-713C-D64D-83E0-8A13B0A051C2}"/>
              </a:ext>
            </a:extLst>
          </p:cNvPr>
          <p:cNvSpPr txBox="1"/>
          <p:nvPr/>
        </p:nvSpPr>
        <p:spPr>
          <a:xfrm>
            <a:off x="9978738" y="6336268"/>
            <a:ext cx="1300357" cy="369332"/>
          </a:xfrm>
          <a:prstGeom prst="rect">
            <a:avLst/>
          </a:prstGeom>
          <a:noFill/>
        </p:spPr>
        <p:txBody>
          <a:bodyPr wrap="none" rtlCol="0">
            <a:spAutoFit/>
          </a:bodyPr>
          <a:lstStyle/>
          <a:p>
            <a:r>
              <a:rPr lang="en-US" dirty="0"/>
              <a:t>Stack “top”</a:t>
            </a:r>
          </a:p>
        </p:txBody>
      </p:sp>
      <p:sp>
        <p:nvSpPr>
          <p:cNvPr id="34" name="TextBox 33">
            <a:extLst>
              <a:ext uri="{FF2B5EF4-FFF2-40B4-BE49-F238E27FC236}">
                <a16:creationId xmlns:a16="http://schemas.microsoft.com/office/drawing/2014/main" id="{E72B5C97-ACD0-1548-9574-6684C2621713}"/>
              </a:ext>
            </a:extLst>
          </p:cNvPr>
          <p:cNvSpPr txBox="1"/>
          <p:nvPr/>
        </p:nvSpPr>
        <p:spPr>
          <a:xfrm>
            <a:off x="5016257" y="5777161"/>
            <a:ext cx="813043" cy="369332"/>
          </a:xfrm>
          <a:prstGeom prst="rect">
            <a:avLst/>
          </a:prstGeom>
          <a:noFill/>
        </p:spPr>
        <p:txBody>
          <a:bodyPr wrap="none" rtlCol="0">
            <a:spAutoFit/>
          </a:bodyPr>
          <a:lstStyle/>
          <a:p>
            <a:r>
              <a:rPr lang="en-US" dirty="0"/>
              <a:t>0x108</a:t>
            </a:r>
          </a:p>
        </p:txBody>
      </p:sp>
      <p:sp>
        <p:nvSpPr>
          <p:cNvPr id="35" name="TextBox 34">
            <a:extLst>
              <a:ext uri="{FF2B5EF4-FFF2-40B4-BE49-F238E27FC236}">
                <a16:creationId xmlns:a16="http://schemas.microsoft.com/office/drawing/2014/main" id="{D8F1F0BF-12FA-7F4D-AE78-CE2FD40685B7}"/>
              </a:ext>
            </a:extLst>
          </p:cNvPr>
          <p:cNvSpPr txBox="1"/>
          <p:nvPr/>
        </p:nvSpPr>
        <p:spPr>
          <a:xfrm>
            <a:off x="5016256" y="6119336"/>
            <a:ext cx="813043" cy="369332"/>
          </a:xfrm>
          <a:prstGeom prst="rect">
            <a:avLst/>
          </a:prstGeom>
          <a:noFill/>
        </p:spPr>
        <p:txBody>
          <a:bodyPr wrap="none" rtlCol="0">
            <a:spAutoFit/>
          </a:bodyPr>
          <a:lstStyle/>
          <a:p>
            <a:r>
              <a:rPr lang="en-US" dirty="0"/>
              <a:t>0x100</a:t>
            </a:r>
          </a:p>
        </p:txBody>
      </p:sp>
      <p:sp>
        <p:nvSpPr>
          <p:cNvPr id="36" name="TextBox 35">
            <a:extLst>
              <a:ext uri="{FF2B5EF4-FFF2-40B4-BE49-F238E27FC236}">
                <a16:creationId xmlns:a16="http://schemas.microsoft.com/office/drawing/2014/main" id="{40D5A595-B328-744D-9566-750CD5E00255}"/>
              </a:ext>
            </a:extLst>
          </p:cNvPr>
          <p:cNvSpPr txBox="1"/>
          <p:nvPr/>
        </p:nvSpPr>
        <p:spPr>
          <a:xfrm>
            <a:off x="8860893" y="6139934"/>
            <a:ext cx="813043" cy="369332"/>
          </a:xfrm>
          <a:prstGeom prst="rect">
            <a:avLst/>
          </a:prstGeom>
          <a:noFill/>
        </p:spPr>
        <p:txBody>
          <a:bodyPr wrap="none" rtlCol="0">
            <a:spAutoFit/>
          </a:bodyPr>
          <a:lstStyle/>
          <a:p>
            <a:r>
              <a:rPr lang="en-US" dirty="0"/>
              <a:t>0x100</a:t>
            </a:r>
          </a:p>
        </p:txBody>
      </p:sp>
      <p:sp>
        <p:nvSpPr>
          <p:cNvPr id="38" name="Freeform 37">
            <a:extLst>
              <a:ext uri="{FF2B5EF4-FFF2-40B4-BE49-F238E27FC236}">
                <a16:creationId xmlns:a16="http://schemas.microsoft.com/office/drawing/2014/main" id="{EF5B1B33-AD07-B04C-BECC-02EED31579EF}"/>
              </a:ext>
            </a:extLst>
          </p:cNvPr>
          <p:cNvSpPr/>
          <p:nvPr/>
        </p:nvSpPr>
        <p:spPr>
          <a:xfrm>
            <a:off x="11158429" y="5890797"/>
            <a:ext cx="804971" cy="691432"/>
          </a:xfrm>
          <a:custGeom>
            <a:avLst/>
            <a:gdLst>
              <a:gd name="connsiteX0" fmla="*/ 0 w 666920"/>
              <a:gd name="connsiteY0" fmla="*/ 691432 h 691432"/>
              <a:gd name="connsiteX1" fmla="*/ 587829 w 666920"/>
              <a:gd name="connsiteY1" fmla="*/ 466460 h 691432"/>
              <a:gd name="connsiteX2" fmla="*/ 638629 w 666920"/>
              <a:gd name="connsiteY2" fmla="*/ 45546 h 691432"/>
              <a:gd name="connsiteX3" fmla="*/ 377372 w 666920"/>
              <a:gd name="connsiteY3" fmla="*/ 31032 h 691432"/>
            </a:gdLst>
            <a:ahLst/>
            <a:cxnLst>
              <a:cxn ang="0">
                <a:pos x="connsiteX0" y="connsiteY0"/>
              </a:cxn>
              <a:cxn ang="0">
                <a:pos x="connsiteX1" y="connsiteY1"/>
              </a:cxn>
              <a:cxn ang="0">
                <a:pos x="connsiteX2" y="connsiteY2"/>
              </a:cxn>
              <a:cxn ang="0">
                <a:pos x="connsiteX3" y="connsiteY3"/>
              </a:cxn>
            </a:cxnLst>
            <a:rect l="l" t="t" r="r" b="b"/>
            <a:pathLst>
              <a:path w="666920" h="691432">
                <a:moveTo>
                  <a:pt x="0" y="691432"/>
                </a:moveTo>
                <a:cubicBezTo>
                  <a:pt x="240695" y="632770"/>
                  <a:pt x="481391" y="574108"/>
                  <a:pt x="587829" y="466460"/>
                </a:cubicBezTo>
                <a:cubicBezTo>
                  <a:pt x="694267" y="358812"/>
                  <a:pt x="673705" y="118117"/>
                  <a:pt x="638629" y="45546"/>
                </a:cubicBezTo>
                <a:cubicBezTo>
                  <a:pt x="603553" y="-27025"/>
                  <a:pt x="490462" y="2003"/>
                  <a:pt x="377372" y="31032"/>
                </a:cubicBezTo>
              </a:path>
            </a:pathLst>
          </a:custGeom>
          <a:noFill/>
          <a:ln w="7620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079D4C6-60D5-6D48-8875-8C195BD25AFD}"/>
              </a:ext>
            </a:extLst>
          </p:cNvPr>
          <p:cNvSpPr/>
          <p:nvPr/>
        </p:nvSpPr>
        <p:spPr>
          <a:xfrm>
            <a:off x="9673937" y="3618222"/>
            <a:ext cx="1828800" cy="2286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9F1044C-9251-BC44-B5A3-77D15295AABF}"/>
              </a:ext>
            </a:extLst>
          </p:cNvPr>
          <p:cNvSpPr/>
          <p:nvPr/>
        </p:nvSpPr>
        <p:spPr>
          <a:xfrm>
            <a:off x="9673936" y="5904222"/>
            <a:ext cx="1828801" cy="4065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0x123</a:t>
            </a:r>
          </a:p>
        </p:txBody>
      </p:sp>
    </p:spTree>
    <p:extLst>
      <p:ext uri="{BB962C8B-B14F-4D97-AF65-F5344CB8AC3E}">
        <p14:creationId xmlns:p14="http://schemas.microsoft.com/office/powerpoint/2010/main" val="153401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8" grpId="0" animBg="1"/>
      <p:bldP spid="21" grpId="0"/>
      <p:bldP spid="23" grpId="0"/>
      <p:bldP spid="25" grpId="0" animBg="1"/>
      <p:bldP spid="28" grpId="0" animBg="1"/>
      <p:bldP spid="30" grpId="0"/>
      <p:bldP spid="34" grpId="0"/>
      <p:bldP spid="35" grpId="0"/>
      <p:bldP spid="36" grpId="0"/>
      <p:bldP spid="38" grpId="0" animBg="1"/>
      <p:bldP spid="29" grpId="0" animBg="1"/>
      <p:bldP spid="3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t>Pass Control </a:t>
            </a:r>
            <a:r>
              <a:rPr lang="en-US" dirty="0"/>
              <a:t>– %rip must be adjusted to execute the </a:t>
            </a:r>
            <a:r>
              <a:rPr lang="en-US" dirty="0" err="1"/>
              <a:t>callee’s</a:t>
            </a:r>
            <a:r>
              <a:rPr lang="en-US" dirty="0"/>
              <a:t> instructions, and then resume the caller’s instructions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535682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If Statements and Loops	</a:t>
            </a:r>
          </a:p>
          <a:p>
            <a:pPr>
              <a:tabLst>
                <a:tab pos="11530584" algn="r"/>
              </a:tabLst>
            </a:pPr>
            <a:r>
              <a:rPr lang="en-US" b="1" dirty="0">
                <a:solidFill>
                  <a:srgbClr val="C00000"/>
                </a:solidFill>
              </a:rPr>
              <a:t>Calling Functions</a:t>
            </a:r>
            <a:r>
              <a:rPr lang="en-US" dirty="0"/>
              <a:t>	</a:t>
            </a:r>
          </a:p>
          <a:p>
            <a:pPr lvl="1">
              <a:tabLst>
                <a:tab pos="11530584" algn="r"/>
              </a:tabLst>
            </a:pPr>
            <a:r>
              <a:rPr lang="en-US" dirty="0"/>
              <a:t>The Stack	</a:t>
            </a:r>
          </a:p>
          <a:p>
            <a:pPr lvl="1">
              <a:tabLst>
                <a:tab pos="11530584" algn="r"/>
              </a:tabLst>
            </a:pPr>
            <a:r>
              <a:rPr lang="en-US" b="1" dirty="0">
                <a:solidFill>
                  <a:srgbClr val="C00000"/>
                </a:solidFill>
              </a:rPr>
              <a:t>Passing Control</a:t>
            </a:r>
            <a:r>
              <a:rPr lang="en-US" dirty="0"/>
              <a:t>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dirty="0"/>
              <a:t>Register Restrictions	</a:t>
            </a:r>
          </a:p>
          <a:p>
            <a:pPr>
              <a:tabLst>
                <a:tab pos="11530584" algn="r"/>
              </a:tabLst>
            </a:pPr>
            <a:r>
              <a:rPr lang="en-US" dirty="0"/>
              <a:t>Pulling it all together: recursion example	</a:t>
            </a:r>
          </a:p>
          <a:p>
            <a:pPr>
              <a:tabLst>
                <a:tab pos="11530584" algn="r"/>
              </a:tabLst>
            </a:pPr>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29224350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128435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sp>
        <p:nvSpPr>
          <p:cNvPr id="15" name="Rectangle 14">
            <a:extLst>
              <a:ext uri="{FF2B5EF4-FFF2-40B4-BE49-F238E27FC236}">
                <a16:creationId xmlns:a16="http://schemas.microsoft.com/office/drawing/2014/main" id="{B089E8C5-1A5D-B94F-B7D2-C76329162DAB}"/>
              </a:ext>
            </a:extLst>
          </p:cNvPr>
          <p:cNvSpPr/>
          <p:nvPr>
            <p:custDataLst>
              <p:tags r:id="rId2"/>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16" name="Rectangle 15">
            <a:extLst>
              <a:ext uri="{FF2B5EF4-FFF2-40B4-BE49-F238E27FC236}">
                <a16:creationId xmlns:a16="http://schemas.microsoft.com/office/drawing/2014/main" id="{08FD92BF-642D-2B4B-A9A6-48F41B18F2B2}"/>
              </a:ext>
            </a:extLst>
          </p:cNvPr>
          <p:cNvSpPr/>
          <p:nvPr>
            <p:custDataLst>
              <p:tags r:id="rId3"/>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17" name="Straight Arrow Connector 16">
            <a:extLst>
              <a:ext uri="{FF2B5EF4-FFF2-40B4-BE49-F238E27FC236}">
                <a16:creationId xmlns:a16="http://schemas.microsoft.com/office/drawing/2014/main" id="{9AFB68E3-E2E5-3847-AE52-AB81C1D207FA}"/>
              </a:ext>
            </a:extLst>
          </p:cNvPr>
          <p:cNvCxnSpPr>
            <a:cxnSpLocks/>
            <a:stCxn id="15" idx="3"/>
          </p:cNvCxnSpPr>
          <p:nvPr/>
        </p:nvCxnSpPr>
        <p:spPr>
          <a:xfrm flipV="1">
            <a:off x="6734099" y="3609019"/>
            <a:ext cx="1751554" cy="164945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4"/>
            </p:custDataLst>
          </p:nvPr>
        </p:nvCxnSpPr>
        <p:spPr>
          <a:xfrm>
            <a:off x="10123953" y="35928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ectangle 27">
            <a:extLst>
              <a:ext uri="{FF2B5EF4-FFF2-40B4-BE49-F238E27FC236}">
                <a16:creationId xmlns:a16="http://schemas.microsoft.com/office/drawing/2014/main" id="{F51DCB4A-EC5E-4E42-AAB7-0653F4A36DC6}"/>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29" name="Rectangle 28">
            <a:extLst>
              <a:ext uri="{FF2B5EF4-FFF2-40B4-BE49-F238E27FC236}">
                <a16:creationId xmlns:a16="http://schemas.microsoft.com/office/drawing/2014/main" id="{FE9E5C59-57D7-D44F-BE2A-81135B5240ED}"/>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0" name="Straight Arrow Connector 29">
            <a:extLst>
              <a:ext uri="{FF2B5EF4-FFF2-40B4-BE49-F238E27FC236}">
                <a16:creationId xmlns:a16="http://schemas.microsoft.com/office/drawing/2014/main" id="{B67C57FD-EC72-E54B-8A6F-E5461838B5B5}"/>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BC212FD-F1E9-6A43-BAA1-8B6229120F1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5699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4620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52428189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262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9B1B437-817B-D24F-94CE-C140156B990F}"/>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30" name="Rectangle 29">
            <a:extLst>
              <a:ext uri="{FF2B5EF4-FFF2-40B4-BE49-F238E27FC236}">
                <a16:creationId xmlns:a16="http://schemas.microsoft.com/office/drawing/2014/main" id="{79A91F31-C63F-C04D-A52B-3D1921A76E23}"/>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363F9294-0CC9-2A46-A2A3-1CA9F0CBC028}"/>
              </a:ext>
            </a:extLst>
          </p:cNvPr>
          <p:cNvCxnSpPr>
            <a:cxnSpLocks/>
            <a:stCxn id="29"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4C6D0083-5FA9-1548-BC50-9C108443DF7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0x3021</a:t>
            </a:r>
          </a:p>
        </p:txBody>
      </p:sp>
      <p:sp>
        <p:nvSpPr>
          <p:cNvPr id="33" name="Rectangle 32">
            <a:extLst>
              <a:ext uri="{FF2B5EF4-FFF2-40B4-BE49-F238E27FC236}">
                <a16:creationId xmlns:a16="http://schemas.microsoft.com/office/drawing/2014/main" id="{A4B37148-CFAD-674D-8AFD-87765D4E4AFE}"/>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4" name="Straight Arrow Connector 33">
            <a:extLst>
              <a:ext uri="{FF2B5EF4-FFF2-40B4-BE49-F238E27FC236}">
                <a16:creationId xmlns:a16="http://schemas.microsoft.com/office/drawing/2014/main" id="{E6494735-FC0E-844D-94E7-73E4999D068C}"/>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178D491-DEE3-2D4F-ABEA-EB0734E7F145}"/>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0066043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1140391018"/>
              </p:ext>
            </p:extLst>
          </p:nvPr>
        </p:nvGraphicFramePr>
        <p:xfrm>
          <a:off x="8523753" y="1776963"/>
          <a:ext cx="3200400" cy="3381815"/>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r h="1043978">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72635436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5193011"/>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5" name="TextBox 14">
            <a:extLst>
              <a:ext uri="{FF2B5EF4-FFF2-40B4-BE49-F238E27FC236}">
                <a16:creationId xmlns:a16="http://schemas.microsoft.com/office/drawing/2014/main" id="{B6A68972-A4CB-5E40-8E9D-C5E4E114B511}"/>
              </a:ext>
            </a:extLst>
          </p:cNvPr>
          <p:cNvSpPr txBox="1"/>
          <p:nvPr/>
        </p:nvSpPr>
        <p:spPr>
          <a:xfrm>
            <a:off x="6935185" y="4344484"/>
            <a:ext cx="1034259"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foo()</a:t>
            </a:r>
          </a:p>
        </p:txBody>
      </p:sp>
      <p:sp>
        <p:nvSpPr>
          <p:cNvPr id="16" name="Left Bracket 15">
            <a:extLst>
              <a:ext uri="{FF2B5EF4-FFF2-40B4-BE49-F238E27FC236}">
                <a16:creationId xmlns:a16="http://schemas.microsoft.com/office/drawing/2014/main" id="{EBCC3E33-B9BE-B048-A25B-38F506034314}"/>
              </a:ext>
            </a:extLst>
          </p:cNvPr>
          <p:cNvSpPr/>
          <p:nvPr/>
        </p:nvSpPr>
        <p:spPr>
          <a:xfrm>
            <a:off x="8026100" y="4160444"/>
            <a:ext cx="355376" cy="944956"/>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0xff08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5193011"/>
            <a:ext cx="1789654" cy="6546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Left Bracket 37">
            <a:extLst>
              <a:ext uri="{FF2B5EF4-FFF2-40B4-BE49-F238E27FC236}">
                <a16:creationId xmlns:a16="http://schemas.microsoft.com/office/drawing/2014/main" id="{556F2592-27A2-BC43-9CE2-C08762B80B47}"/>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31D7D50E-14A3-C049-B3A5-8E990444D5A8}"/>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1329429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385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238221137"/>
              </p:ext>
            </p:extLst>
          </p:nvPr>
        </p:nvGraphicFramePr>
        <p:xfrm>
          <a:off x="8523753" y="1776963"/>
          <a:ext cx="3200400" cy="233783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521989">
                <a:tc>
                  <a:txBody>
                    <a:bodyPr/>
                    <a:lstStyle/>
                    <a:p>
                      <a:pPr algn="ctr"/>
                      <a:r>
                        <a:rPr lang="en-US" sz="2600" dirty="0">
                          <a:latin typeface="Consolas" panose="020B0609020204030204" pitchFamily="49" charset="0"/>
                          <a:cs typeface="Consolas" panose="020B0609020204030204" pitchFamily="49" charset="0"/>
                        </a:rPr>
                        <a:t>0x3026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35247674"/>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41148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0xff18</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4114800"/>
            <a:ext cx="1789654" cy="114367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0x4058</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ED71D11-DCBC-1645-8A8B-6C7DE246940F}"/>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33" name="Left Bracket 32">
            <a:extLst>
              <a:ext uri="{FF2B5EF4-FFF2-40B4-BE49-F238E27FC236}">
                <a16:creationId xmlns:a16="http://schemas.microsoft.com/office/drawing/2014/main" id="{9B8B80A7-FDA1-C84A-9F66-55A64A0AAEE3}"/>
              </a:ext>
            </a:extLst>
          </p:cNvPr>
          <p:cNvSpPr/>
          <p:nvPr/>
        </p:nvSpPr>
        <p:spPr>
          <a:xfrm>
            <a:off x="8026101" y="2171404"/>
            <a:ext cx="355376" cy="195480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TextBox 15">
            <a:extLst>
              <a:ext uri="{FF2B5EF4-FFF2-40B4-BE49-F238E27FC236}">
                <a16:creationId xmlns:a16="http://schemas.microsoft.com/office/drawing/2014/main" id="{E37535CF-2DA2-174D-9101-A1DA3CCD0B0F}"/>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36313049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92008A85-46FC-6E4D-805D-C225850D7411}"/>
              </a:ext>
            </a:extLst>
          </p:cNvPr>
          <p:cNvSpPr/>
          <p:nvPr>
            <p:custDataLst>
              <p:tags r:id="rId1"/>
            </p:custDataLst>
          </p:nvPr>
        </p:nvSpPr>
        <p:spPr>
          <a:xfrm>
            <a:off x="8523879" y="1776962"/>
            <a:ext cx="3200274" cy="57668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6C50F8-99E0-2E4A-93D3-C5B96F3188EC}"/>
              </a:ext>
            </a:extLst>
          </p:cNvPr>
          <p:cNvSpPr>
            <a:spLocks noGrp="1"/>
          </p:cNvSpPr>
          <p:nvPr>
            <p:ph type="title"/>
          </p:nvPr>
        </p:nvSpPr>
        <p:spPr/>
        <p:txBody>
          <a:bodyPr/>
          <a:lstStyle/>
          <a:p>
            <a:r>
              <a:rPr lang="en-US" dirty="0"/>
              <a:t>Remembering Where We Left Off</a:t>
            </a:r>
          </a:p>
        </p:txBody>
      </p:sp>
      <p:sp>
        <p:nvSpPr>
          <p:cNvPr id="3" name="Content Placeholder 2">
            <a:extLst>
              <a:ext uri="{FF2B5EF4-FFF2-40B4-BE49-F238E27FC236}">
                <a16:creationId xmlns:a16="http://schemas.microsoft.com/office/drawing/2014/main" id="{99B2334F-D79F-F541-B40E-C138E52FE426}"/>
              </a:ext>
            </a:extLst>
          </p:cNvPr>
          <p:cNvSpPr>
            <a:spLocks noGrp="1"/>
          </p:cNvSpPr>
          <p:nvPr>
            <p:ph idx="1"/>
          </p:nvPr>
        </p:nvSpPr>
        <p:spPr>
          <a:xfrm>
            <a:off x="152400" y="1295400"/>
            <a:ext cx="4800600" cy="5181600"/>
          </a:xfrm>
        </p:spPr>
        <p:txBody>
          <a:bodyPr/>
          <a:lstStyle/>
          <a:p>
            <a:pPr marL="0" indent="0">
              <a:buNone/>
            </a:pPr>
            <a:r>
              <a:rPr lang="en-US" b="1" dirty="0"/>
              <a:t>Problem: </a:t>
            </a:r>
            <a:r>
              <a:rPr lang="en-US" dirty="0"/>
              <a:t>%rip points to the next instruction to execute.  To call a function, we must </a:t>
            </a:r>
            <a:r>
              <a:rPr lang="en-US" u="sng" dirty="0"/>
              <a:t>remember</a:t>
            </a:r>
            <a:r>
              <a:rPr lang="en-US" b="1" dirty="0"/>
              <a:t> </a:t>
            </a:r>
            <a:r>
              <a:rPr lang="en-US" dirty="0"/>
              <a:t>the </a:t>
            </a:r>
            <a:r>
              <a:rPr lang="en-US" i="1" dirty="0"/>
              <a:t>next </a:t>
            </a:r>
            <a:r>
              <a:rPr lang="en-US" dirty="0"/>
              <a:t>caller instruction to resume at after.</a:t>
            </a:r>
          </a:p>
          <a:p>
            <a:pPr marL="0" indent="0">
              <a:buNone/>
            </a:pPr>
            <a:r>
              <a:rPr lang="en-US" b="1" dirty="0"/>
              <a:t>Solution:</a:t>
            </a:r>
            <a:r>
              <a:rPr lang="en-US" dirty="0"/>
              <a:t> push the next value of %rip onto the stack.  Then call the function.  When it is finished, put this value back into %rip and continue executing.</a:t>
            </a:r>
          </a:p>
        </p:txBody>
      </p:sp>
      <p:graphicFrame>
        <p:nvGraphicFramePr>
          <p:cNvPr id="4" name="Content Placeholder 3">
            <a:extLst>
              <a:ext uri="{FF2B5EF4-FFF2-40B4-BE49-F238E27FC236}">
                <a16:creationId xmlns:a16="http://schemas.microsoft.com/office/drawing/2014/main" id="{F30C16EF-389E-BB43-AC59-F08A44670A5C}"/>
              </a:ext>
            </a:extLst>
          </p:cNvPr>
          <p:cNvGraphicFramePr>
            <a:graphicFrameLocks/>
          </p:cNvGraphicFramePr>
          <p:nvPr>
            <p:extLst>
              <p:ext uri="{D42A27DB-BD31-4B8C-83A1-F6EECF244321}">
                <p14:modId xmlns:p14="http://schemas.microsoft.com/office/powerpoint/2010/main" val="3069295302"/>
              </p:ext>
            </p:extLst>
          </p:nvPr>
        </p:nvGraphicFramePr>
        <p:xfrm>
          <a:off x="8523753" y="1776963"/>
          <a:ext cx="3200400" cy="1815848"/>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2240388603"/>
                    </a:ext>
                  </a:extLst>
                </a:gridCol>
              </a:tblGrid>
              <a:tr h="342994">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1472854">
                <a:tc>
                  <a:txBody>
                    <a:bodyPr/>
                    <a:lstStyle/>
                    <a:p>
                      <a:pPr algn="ctr"/>
                      <a:r>
                        <a:rPr lang="en-US" sz="26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sp>
        <p:nvSpPr>
          <p:cNvPr id="14" name="TextBox 13">
            <a:extLst>
              <a:ext uri="{FF2B5EF4-FFF2-40B4-BE49-F238E27FC236}">
                <a16:creationId xmlns:a16="http://schemas.microsoft.com/office/drawing/2014/main" id="{97F98C48-9B84-A843-8EC8-2BFAEE2FF04D}"/>
              </a:ext>
            </a:extLst>
          </p:cNvPr>
          <p:cNvSpPr txBox="1"/>
          <p:nvPr/>
        </p:nvSpPr>
        <p:spPr>
          <a:xfrm>
            <a:off x="9743079" y="1314450"/>
            <a:ext cx="761748" cy="369332"/>
          </a:xfrm>
          <a:prstGeom prst="rect">
            <a:avLst/>
          </a:prstGeom>
          <a:noFill/>
        </p:spPr>
        <p:txBody>
          <a:bodyPr wrap="none" rtlCol="0">
            <a:spAutoFit/>
          </a:bodyPr>
          <a:lstStyle/>
          <a:p>
            <a:r>
              <a:rPr lang="en-US" u="sng" dirty="0"/>
              <a:t>Stack</a:t>
            </a:r>
          </a:p>
        </p:txBody>
      </p:sp>
      <p:cxnSp>
        <p:nvCxnSpPr>
          <p:cNvPr id="19" name="Straight Arrow Connector 18">
            <a:extLst>
              <a:ext uri="{FF2B5EF4-FFF2-40B4-BE49-F238E27FC236}">
                <a16:creationId xmlns:a16="http://schemas.microsoft.com/office/drawing/2014/main" id="{01C17954-759D-4A4F-91E6-A56DE3ED1798}"/>
              </a:ext>
            </a:extLst>
          </p:cNvPr>
          <p:cNvCxnSpPr>
            <a:cxnSpLocks/>
          </p:cNvCxnSpPr>
          <p:nvPr>
            <p:custDataLst>
              <p:tags r:id="rId2"/>
            </p:custDataLst>
          </p:nvPr>
        </p:nvCxnSpPr>
        <p:spPr>
          <a:xfrm>
            <a:off x="10123953" y="3581400"/>
            <a:ext cx="0" cy="9791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BDA8F45-C57B-4D44-84FC-EAE09295F43D}"/>
              </a:ext>
            </a:extLst>
          </p:cNvPr>
          <p:cNvSpPr txBox="1"/>
          <p:nvPr/>
        </p:nvSpPr>
        <p:spPr>
          <a:xfrm>
            <a:off x="6761678" y="2604083"/>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22" name="Left Bracket 21">
            <a:extLst>
              <a:ext uri="{FF2B5EF4-FFF2-40B4-BE49-F238E27FC236}">
                <a16:creationId xmlns:a16="http://schemas.microsoft.com/office/drawing/2014/main" id="{E54749F8-E935-774D-9FBF-F97F0A472F6F}"/>
              </a:ext>
            </a:extLst>
          </p:cNvPr>
          <p:cNvSpPr/>
          <p:nvPr/>
        </p:nvSpPr>
        <p:spPr>
          <a:xfrm>
            <a:off x="8026101" y="2171404"/>
            <a:ext cx="355376" cy="1403317"/>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a:extLst>
              <a:ext uri="{FF2B5EF4-FFF2-40B4-BE49-F238E27FC236}">
                <a16:creationId xmlns:a16="http://schemas.microsoft.com/office/drawing/2014/main" id="{B7BDE0A7-54CD-ED45-B630-5302E996DB78}"/>
              </a:ext>
            </a:extLst>
          </p:cNvPr>
          <p:cNvSpPr/>
          <p:nvPr>
            <p:custDataLst>
              <p:tags r:id="rId3"/>
            </p:custDataLst>
          </p:nvPr>
        </p:nvSpPr>
        <p:spPr>
          <a:xfrm>
            <a:off x="5795429" y="5062942"/>
            <a:ext cx="93867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0xff20</a:t>
            </a:r>
          </a:p>
        </p:txBody>
      </p:sp>
      <p:sp>
        <p:nvSpPr>
          <p:cNvPr id="27" name="Rectangle 26">
            <a:extLst>
              <a:ext uri="{FF2B5EF4-FFF2-40B4-BE49-F238E27FC236}">
                <a16:creationId xmlns:a16="http://schemas.microsoft.com/office/drawing/2014/main" id="{C4F9F0F7-535E-614D-BD93-36961753FBC1}"/>
              </a:ext>
            </a:extLst>
          </p:cNvPr>
          <p:cNvSpPr/>
          <p:nvPr>
            <p:custDataLst>
              <p:tags r:id="rId4"/>
            </p:custDataLst>
          </p:nvPr>
        </p:nvSpPr>
        <p:spPr>
          <a:xfrm>
            <a:off x="5029200" y="5053895"/>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cxnSp>
        <p:nvCxnSpPr>
          <p:cNvPr id="28" name="Straight Arrow Connector 27">
            <a:extLst>
              <a:ext uri="{FF2B5EF4-FFF2-40B4-BE49-F238E27FC236}">
                <a16:creationId xmlns:a16="http://schemas.microsoft.com/office/drawing/2014/main" id="{2FA521A1-AD2D-9D4F-A258-2B0C6E1351C6}"/>
              </a:ext>
            </a:extLst>
          </p:cNvPr>
          <p:cNvCxnSpPr>
            <a:cxnSpLocks/>
            <a:stCxn id="26" idx="3"/>
          </p:cNvCxnSpPr>
          <p:nvPr/>
        </p:nvCxnSpPr>
        <p:spPr>
          <a:xfrm flipV="1">
            <a:off x="6734099" y="3574721"/>
            <a:ext cx="1789654" cy="16837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AA2A30D-9D3C-AF48-95F3-E146714A4BA0}"/>
              </a:ext>
            </a:extLst>
          </p:cNvPr>
          <p:cNvSpPr/>
          <p:nvPr>
            <p:custDataLst>
              <p:tags r:id="rId5"/>
            </p:custDataLst>
          </p:nvPr>
        </p:nvSpPr>
        <p:spPr>
          <a:xfrm>
            <a:off x="5812361" y="5644936"/>
            <a:ext cx="938670" cy="394079"/>
          </a:xfrm>
          <a:prstGeom prst="rect">
            <a:avLst/>
          </a:prstGeom>
          <a:solidFill>
            <a:schemeClr val="accent2">
              <a:lumMod val="20000"/>
              <a:lumOff val="80000"/>
            </a:schemeClr>
          </a:solidFill>
          <a:ln w="381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0x3026</a:t>
            </a:r>
          </a:p>
        </p:txBody>
      </p:sp>
      <p:sp>
        <p:nvSpPr>
          <p:cNvPr id="30" name="Rectangle 29">
            <a:extLst>
              <a:ext uri="{FF2B5EF4-FFF2-40B4-BE49-F238E27FC236}">
                <a16:creationId xmlns:a16="http://schemas.microsoft.com/office/drawing/2014/main" id="{2E2D3289-9795-0A4D-9FB9-C68E34E94CC7}"/>
              </a:ext>
            </a:extLst>
          </p:cNvPr>
          <p:cNvSpPr/>
          <p:nvPr>
            <p:custDataLst>
              <p:tags r:id="rId6"/>
            </p:custDataLst>
          </p:nvPr>
        </p:nvSpPr>
        <p:spPr>
          <a:xfrm>
            <a:off x="5037788" y="5644937"/>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cxnSp>
        <p:nvCxnSpPr>
          <p:cNvPr id="31" name="Straight Arrow Connector 30">
            <a:extLst>
              <a:ext uri="{FF2B5EF4-FFF2-40B4-BE49-F238E27FC236}">
                <a16:creationId xmlns:a16="http://schemas.microsoft.com/office/drawing/2014/main" id="{EE4173F4-120D-874D-8A7E-A04360FC6028}"/>
              </a:ext>
            </a:extLst>
          </p:cNvPr>
          <p:cNvCxnSpPr>
            <a:cxnSpLocks/>
          </p:cNvCxnSpPr>
          <p:nvPr/>
        </p:nvCxnSpPr>
        <p:spPr>
          <a:xfrm>
            <a:off x="6725382" y="6064265"/>
            <a:ext cx="881650" cy="7937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3059718-D9E0-6947-8B1B-20B7986F1843}"/>
              </a:ext>
            </a:extLst>
          </p:cNvPr>
          <p:cNvSpPr txBox="1"/>
          <p:nvPr/>
        </p:nvSpPr>
        <p:spPr>
          <a:xfrm>
            <a:off x="5407701" y="1314155"/>
            <a:ext cx="2441694" cy="369332"/>
          </a:xfrm>
          <a:prstGeom prst="rect">
            <a:avLst/>
          </a:prstGeom>
          <a:noFill/>
        </p:spPr>
        <p:txBody>
          <a:bodyPr wrap="none" rtlCol="0">
            <a:spAutoFit/>
          </a:bodyPr>
          <a:lstStyle/>
          <a:p>
            <a:r>
              <a:rPr lang="en-US" i="1" dirty="0"/>
              <a:t>E.g. main() calls foo():</a:t>
            </a:r>
          </a:p>
        </p:txBody>
      </p:sp>
    </p:spTree>
    <p:extLst>
      <p:ext uri="{BB962C8B-B14F-4D97-AF65-F5344CB8AC3E}">
        <p14:creationId xmlns:p14="http://schemas.microsoft.com/office/powerpoint/2010/main" val="40202228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t>Call And Return</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%rip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pPr marL="0" indent="0" algn="ctr">
              <a:buNone/>
            </a:pPr>
            <a:endParaRPr lang="en-US" b="1" dirty="0">
              <a:latin typeface="Consolas" panose="020B0609020204030204" pitchFamily="49" charset="0"/>
              <a:cs typeface="Consolas" panose="020B0609020204030204" pitchFamily="49" charset="0"/>
            </a:endParaRPr>
          </a:p>
          <a:p>
            <a:pPr marL="0" indent="0">
              <a:buNone/>
            </a:pPr>
            <a:r>
              <a:rPr lang="en-US" dirty="0"/>
              <a:t>The </a:t>
            </a:r>
            <a:r>
              <a:rPr lang="en-US" b="1" dirty="0"/>
              <a:t>ret</a:t>
            </a:r>
            <a:r>
              <a:rPr lang="en-US" dirty="0"/>
              <a:t> instruction pops this instruction address from the stack and stores it in %rip.</a:t>
            </a:r>
            <a:endParaRPr lang="en-US" u="sng" dirty="0"/>
          </a:p>
          <a:p>
            <a:pPr marL="0" indent="0" algn="ctr">
              <a:buNone/>
            </a:pPr>
            <a:r>
              <a:rPr lang="en-US" b="1" dirty="0">
                <a:latin typeface="Consolas" panose="020B0609020204030204" pitchFamily="49" charset="0"/>
                <a:cs typeface="Consolas" panose="020B0609020204030204" pitchFamily="49" charset="0"/>
              </a:rPr>
              <a:t>ret</a:t>
            </a:r>
            <a:endParaRPr lang="en-US" dirty="0"/>
          </a:p>
          <a:p>
            <a:pPr marL="0" indent="0">
              <a:buNone/>
            </a:pPr>
            <a:r>
              <a:rPr lang="en-US" dirty="0"/>
              <a:t>The stored %rip value for a function is called its </a:t>
            </a:r>
            <a:r>
              <a:rPr lang="en-US" b="1" dirty="0"/>
              <a:t>return address.  </a:t>
            </a:r>
            <a:r>
              <a:rPr lang="en-US" dirty="0"/>
              <a:t>It is the address of the instruction at which to resume the function’s execution. (not to be confused with </a:t>
            </a:r>
            <a:r>
              <a:rPr lang="en-US" b="1" dirty="0"/>
              <a:t>return value</a:t>
            </a:r>
            <a:r>
              <a:rPr lang="en-US" dirty="0"/>
              <a:t>, which is the value returned from a function). </a:t>
            </a:r>
          </a:p>
          <a:p>
            <a:pPr marL="0" indent="0" algn="ctr">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9781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call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call pushes the next instruction address onto the stack and points %rip to another function’s instructions.</a:t>
            </a:r>
          </a:p>
        </p:txBody>
      </p:sp>
    </p:spTree>
    <p:extLst>
      <p:ext uri="{BB962C8B-B14F-4D97-AF65-F5344CB8AC3E}">
        <p14:creationId xmlns:p14="http://schemas.microsoft.com/office/powerpoint/2010/main" val="137258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9E9E-84F6-534B-8F6A-2124579FDA73}"/>
              </a:ext>
            </a:extLst>
          </p:cNvPr>
          <p:cNvSpPr>
            <a:spLocks noGrp="1"/>
          </p:cNvSpPr>
          <p:nvPr>
            <p:ph type="title"/>
          </p:nvPr>
        </p:nvSpPr>
        <p:spPr/>
        <p:txBody>
          <a:bodyPr/>
          <a:lstStyle/>
          <a:p>
            <a:r>
              <a:rPr lang="en-US" dirty="0"/>
              <a:t>Registers</a:t>
            </a:r>
          </a:p>
        </p:txBody>
      </p:sp>
      <p:sp>
        <p:nvSpPr>
          <p:cNvPr id="3" name="Content Placeholder 2">
            <a:extLst>
              <a:ext uri="{FF2B5EF4-FFF2-40B4-BE49-F238E27FC236}">
                <a16:creationId xmlns:a16="http://schemas.microsoft.com/office/drawing/2014/main" id="{C81E5376-E1BB-494D-ADE4-CD5362481E61}"/>
              </a:ext>
            </a:extLst>
          </p:cNvPr>
          <p:cNvSpPr>
            <a:spLocks noGrp="1"/>
          </p:cNvSpPr>
          <p:nvPr>
            <p:ph idx="1"/>
          </p:nvPr>
        </p:nvSpPr>
        <p:spPr/>
        <p:txBody>
          <a:bodyPr anchor="ctr"/>
          <a:lstStyle/>
          <a:p>
            <a:pPr marL="0" indent="0" algn="ctr">
              <a:buNone/>
            </a:pPr>
            <a:r>
              <a:rPr lang="en-US" sz="6600" dirty="0">
                <a:solidFill>
                  <a:srgbClr val="C00000"/>
                </a:solidFill>
              </a:rPr>
              <a:t>What does </a:t>
            </a:r>
            <a:r>
              <a:rPr lang="en-US" sz="6600" b="1" dirty="0">
                <a:solidFill>
                  <a:srgbClr val="C00000"/>
                </a:solidFill>
              </a:rPr>
              <a:t>ret </a:t>
            </a:r>
            <a:r>
              <a:rPr lang="en-US" sz="6600" dirty="0">
                <a:solidFill>
                  <a:srgbClr val="C00000"/>
                </a:solidFill>
              </a:rPr>
              <a:t>do?</a:t>
            </a:r>
            <a:br>
              <a:rPr lang="en-US" sz="6600" dirty="0">
                <a:solidFill>
                  <a:srgbClr val="C00000"/>
                </a:solidFill>
              </a:rPr>
            </a:br>
            <a:endParaRPr lang="en-US" sz="4400" dirty="0">
              <a:solidFill>
                <a:srgbClr val="C00000"/>
              </a:solidFill>
            </a:endParaRPr>
          </a:p>
          <a:p>
            <a:pPr marL="0" indent="0" algn="ctr">
              <a:buNone/>
            </a:pPr>
            <a:r>
              <a:rPr lang="en-US" sz="5400" dirty="0">
                <a:solidFill>
                  <a:srgbClr val="0070C0"/>
                </a:solidFill>
              </a:rPr>
              <a:t>ret pops off the 8 bytes from the top of the stack and puts it into %rip, thus resuming execution in the caller.</a:t>
            </a:r>
          </a:p>
        </p:txBody>
      </p:sp>
      <p:sp>
        <p:nvSpPr>
          <p:cNvPr id="4" name="Rectangle 3">
            <a:extLst>
              <a:ext uri="{FF2B5EF4-FFF2-40B4-BE49-F238E27FC236}">
                <a16:creationId xmlns:a16="http://schemas.microsoft.com/office/drawing/2014/main" id="{B5A51C58-AA9F-B348-A773-AA4A10431127}"/>
              </a:ext>
            </a:extLst>
          </p:cNvPr>
          <p:cNvSpPr/>
          <p:nvPr/>
        </p:nvSpPr>
        <p:spPr bwMode="auto">
          <a:xfrm>
            <a:off x="1077685" y="5933342"/>
            <a:ext cx="10036629" cy="56270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ctr" eaLnBrk="1" hangingPunct="1"/>
            <a:r>
              <a:rPr lang="en-US" sz="2800" b="1" dirty="0">
                <a:latin typeface="+mn-lt"/>
                <a:cs typeface="Courier New" panose="02070309020205020404" pitchFamily="49" charset="0"/>
              </a:rPr>
              <a:t>ret</a:t>
            </a:r>
            <a:r>
              <a:rPr lang="en-US" sz="2800" dirty="0">
                <a:latin typeface="+mn-lt"/>
                <a:cs typeface="Courier New" panose="02070309020205020404" pitchFamily="49" charset="0"/>
              </a:rPr>
              <a:t> is separate from the </a:t>
            </a:r>
            <a:r>
              <a:rPr lang="en-US" sz="2800" i="1" dirty="0">
                <a:latin typeface="+mn-lt"/>
                <a:cs typeface="Courier New" panose="02070309020205020404" pitchFamily="49" charset="0"/>
              </a:rPr>
              <a:t>return value</a:t>
            </a:r>
            <a:r>
              <a:rPr lang="en-US" sz="2800" dirty="0">
                <a:latin typeface="+mn-lt"/>
                <a:cs typeface="Courier New" panose="02070309020205020404" pitchFamily="49" charset="0"/>
              </a:rPr>
              <a:t> of the function (put in %</a:t>
            </a:r>
            <a:r>
              <a:rPr lang="en-US" sz="2800" dirty="0" err="1">
                <a:latin typeface="+mn-lt"/>
                <a:cs typeface="Courier New" panose="02070309020205020404" pitchFamily="49" charset="0"/>
              </a:rPr>
              <a:t>rax</a:t>
            </a:r>
            <a:r>
              <a:rPr lang="en-US" sz="2800" dirty="0">
                <a:latin typeface="+mn-lt"/>
                <a:cs typeface="Courier New" panose="02070309020205020404" pitchFamily="49" charset="0"/>
              </a:rPr>
              <a:t>).</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170155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A482-F63B-0C6F-4216-ADFEA6EB5F7B}"/>
              </a:ext>
            </a:extLst>
          </p:cNvPr>
          <p:cNvSpPr>
            <a:spLocks noGrp="1"/>
          </p:cNvSpPr>
          <p:nvPr>
            <p:ph type="title"/>
          </p:nvPr>
        </p:nvSpPr>
        <p:spPr/>
        <p:txBody>
          <a:bodyPr/>
          <a:lstStyle/>
          <a:p>
            <a:r>
              <a:rPr lang="en-US" dirty="0"/>
              <a:t>Function Pointers</a:t>
            </a:r>
          </a:p>
        </p:txBody>
      </p:sp>
      <p:sp>
        <p:nvSpPr>
          <p:cNvPr id="3" name="Content Placeholder 2">
            <a:extLst>
              <a:ext uri="{FF2B5EF4-FFF2-40B4-BE49-F238E27FC236}">
                <a16:creationId xmlns:a16="http://schemas.microsoft.com/office/drawing/2014/main" id="{C3C915BF-8F64-1D47-1186-48EB80900C03}"/>
              </a:ext>
            </a:extLst>
          </p:cNvPr>
          <p:cNvSpPr>
            <a:spLocks noGrp="1"/>
          </p:cNvSpPr>
          <p:nvPr>
            <p:ph idx="1"/>
          </p:nvPr>
        </p:nvSpPr>
        <p:spPr/>
        <p:txBody>
          <a:bodyPr/>
          <a:lstStyle/>
          <a:p>
            <a:pPr marL="0" indent="0">
              <a:buNone/>
            </a:pPr>
            <a:r>
              <a:rPr lang="en-US" dirty="0"/>
              <a:t>The </a:t>
            </a:r>
            <a:r>
              <a:rPr lang="en-US" b="1" dirty="0"/>
              <a:t>call</a:t>
            </a:r>
            <a:r>
              <a:rPr lang="en-US" dirty="0"/>
              <a:t> instruction pushes the address of the instruction immediately following the </a:t>
            </a:r>
            <a:r>
              <a:rPr lang="en-US" b="1" dirty="0"/>
              <a:t>call</a:t>
            </a:r>
            <a:r>
              <a:rPr lang="en-US" dirty="0"/>
              <a:t> instruction onto the stack and sets %rip to point to the beginning of the specified function’s instructions.</a:t>
            </a:r>
            <a:endParaRPr lang="en-US" u="sng" dirty="0"/>
          </a:p>
          <a:p>
            <a:pPr marL="0" indent="0" algn="ctr">
              <a:buNone/>
            </a:pPr>
            <a:r>
              <a:rPr lang="en-US" b="1" dirty="0">
                <a:latin typeface="Consolas" panose="020B0609020204030204" pitchFamily="49" charset="0"/>
                <a:cs typeface="Consolas" panose="020B0609020204030204" pitchFamily="49" charset="0"/>
              </a:rPr>
              <a:t>   call Label		</a:t>
            </a:r>
          </a:p>
          <a:p>
            <a:pPr marL="0" indent="0" algn="ctr">
              <a:buNone/>
            </a:pPr>
            <a:r>
              <a:rPr lang="en-US" b="1" dirty="0">
                <a:latin typeface="Consolas" panose="020B0609020204030204" pitchFamily="49" charset="0"/>
                <a:cs typeface="Consolas" panose="020B0609020204030204" pitchFamily="49" charset="0"/>
              </a:rPr>
              <a:t>call *Operand</a:t>
            </a:r>
          </a:p>
          <a:p>
            <a:r>
              <a:rPr lang="en-US" dirty="0"/>
              <a:t>Why would we use </a:t>
            </a:r>
            <a:r>
              <a:rPr lang="en-US" b="1" dirty="0"/>
              <a:t>call</a:t>
            </a:r>
            <a:r>
              <a:rPr lang="en-US" dirty="0"/>
              <a:t> with a register instead of hardcoding the function name in the assembly?  </a:t>
            </a:r>
            <a:r>
              <a:rPr lang="en-US" i="1" dirty="0"/>
              <a:t>When would we not know the function to call until we run the code?</a:t>
            </a:r>
          </a:p>
          <a:p>
            <a:r>
              <a:rPr lang="en-US" dirty="0"/>
              <a:t>Function pointers!  E.g. </a:t>
            </a:r>
            <a:r>
              <a:rPr lang="en-US" dirty="0" err="1"/>
              <a:t>qsort</a:t>
            </a:r>
            <a:r>
              <a:rPr lang="en-US" dirty="0"/>
              <a:t> – </a:t>
            </a:r>
            <a:r>
              <a:rPr lang="en-US" dirty="0" err="1"/>
              <a:t>qsort</a:t>
            </a:r>
            <a:r>
              <a:rPr lang="en-US" dirty="0"/>
              <a:t> calls a function stored in a parameter register.</a:t>
            </a:r>
          </a:p>
        </p:txBody>
      </p:sp>
    </p:spTree>
    <p:extLst>
      <p:ext uri="{BB962C8B-B14F-4D97-AF65-F5344CB8AC3E}">
        <p14:creationId xmlns:p14="http://schemas.microsoft.com/office/powerpoint/2010/main" val="138884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solidFill>
                  <a:schemeClr val="bg1">
                    <a:lumMod val="85000"/>
                  </a:schemeClr>
                </a:solidFill>
              </a:rPr>
              <a:t>Pass Control </a:t>
            </a:r>
            <a:r>
              <a:rPr lang="en-US" dirty="0">
                <a:solidFill>
                  <a:schemeClr val="bg1">
                    <a:lumMod val="85000"/>
                  </a:schemeClr>
                </a:solidFill>
              </a:rPr>
              <a:t>– %rip must be adjusted to execute the function being called and then resume the caller function afterwards.</a:t>
            </a:r>
          </a:p>
          <a:p>
            <a:r>
              <a:rPr lang="en-US" b="1" dirty="0"/>
              <a:t>Pass Data </a:t>
            </a:r>
            <a:r>
              <a:rPr lang="en-US" dirty="0"/>
              <a:t>– we must pass any parameters and receive any return value.</a:t>
            </a:r>
          </a:p>
          <a:p>
            <a:r>
              <a:rPr lang="en-US" b="1" dirty="0">
                <a:solidFill>
                  <a:schemeClr val="bg1">
                    <a:lumMod val="85000"/>
                  </a:schemeClr>
                </a:solidFill>
              </a:rPr>
              <a:t>Manage Memory </a:t>
            </a:r>
            <a:r>
              <a:rPr lang="en-US" dirty="0">
                <a:solidFill>
                  <a:schemeClr val="bg1">
                    <a:lumMod val="85000"/>
                  </a:schemeClr>
                </a:solidFill>
              </a:rPr>
              <a:t>– we must handle any space needs of the </a:t>
            </a:r>
            <a:r>
              <a:rPr lang="en-US" dirty="0" err="1">
                <a:solidFill>
                  <a:schemeClr val="bg1">
                    <a:lumMod val="85000"/>
                  </a:schemeClr>
                </a:solidFill>
              </a:rPr>
              <a:t>callee</a:t>
            </a:r>
            <a:r>
              <a:rPr lang="en-US" dirty="0">
                <a:solidFill>
                  <a:schemeClr val="bg1">
                    <a:lumMod val="85000"/>
                  </a:schemeClr>
                </a:solidFill>
              </a:rPr>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37634714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If Statements and Loops	</a:t>
            </a:r>
          </a:p>
          <a:p>
            <a:pPr>
              <a:tabLst>
                <a:tab pos="11530584" algn="r"/>
              </a:tabLst>
            </a:pPr>
            <a:r>
              <a:rPr lang="en-US" b="1" dirty="0">
                <a:solidFill>
                  <a:srgbClr val="C00000"/>
                </a:solidFill>
              </a:rPr>
              <a:t>Calling Functions</a:t>
            </a:r>
            <a:r>
              <a:rPr lang="en-US" dirty="0"/>
              <a:t>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b="1" dirty="0">
                <a:solidFill>
                  <a:srgbClr val="C00000"/>
                </a:solidFill>
              </a:rPr>
              <a:t>Passing Data</a:t>
            </a:r>
            <a:r>
              <a:rPr lang="en-US" dirty="0"/>
              <a:t>	</a:t>
            </a:r>
          </a:p>
          <a:p>
            <a:pPr lvl="1">
              <a:tabLst>
                <a:tab pos="11530584" algn="r"/>
              </a:tabLst>
            </a:pPr>
            <a:r>
              <a:rPr lang="en-US" dirty="0"/>
              <a:t>Local Storage	</a:t>
            </a:r>
          </a:p>
          <a:p>
            <a:pPr>
              <a:tabLst>
                <a:tab pos="11530584" algn="r"/>
              </a:tabLst>
            </a:pPr>
            <a:r>
              <a:rPr lang="en-US" dirty="0"/>
              <a:t>Register Restrictions	</a:t>
            </a:r>
          </a:p>
          <a:p>
            <a:pPr>
              <a:tabLst>
                <a:tab pos="11530584" algn="r"/>
              </a:tabLst>
            </a:pPr>
            <a:r>
              <a:rPr lang="en-US" dirty="0"/>
              <a:t>Pulling it all together: recursion example	</a:t>
            </a:r>
          </a:p>
          <a:p>
            <a:pPr>
              <a:tabLst>
                <a:tab pos="11530584" algn="r"/>
              </a:tabLst>
            </a:pPr>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27688679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56E59-8070-DA4F-91EC-15C7D1C33F07}"/>
              </a:ext>
            </a:extLst>
          </p:cNvPr>
          <p:cNvSpPr>
            <a:spLocks noGrp="1"/>
          </p:cNvSpPr>
          <p:nvPr>
            <p:ph type="title"/>
          </p:nvPr>
        </p:nvSpPr>
        <p:spPr/>
        <p:txBody>
          <a:bodyPr/>
          <a:lstStyle/>
          <a:p>
            <a:r>
              <a:rPr lang="en-US" dirty="0"/>
              <a:t>Parameters and Return</a:t>
            </a:r>
          </a:p>
        </p:txBody>
      </p:sp>
      <p:sp>
        <p:nvSpPr>
          <p:cNvPr id="3" name="Content Placeholder 2">
            <a:extLst>
              <a:ext uri="{FF2B5EF4-FFF2-40B4-BE49-F238E27FC236}">
                <a16:creationId xmlns:a16="http://schemas.microsoft.com/office/drawing/2014/main" id="{3B2005B2-F65D-CA4E-B996-7BE762E85575}"/>
              </a:ext>
            </a:extLst>
          </p:cNvPr>
          <p:cNvSpPr>
            <a:spLocks noGrp="1"/>
          </p:cNvSpPr>
          <p:nvPr>
            <p:ph idx="1"/>
          </p:nvPr>
        </p:nvSpPr>
        <p:spPr/>
        <p:txBody>
          <a:bodyPr/>
          <a:lstStyle/>
          <a:p>
            <a:r>
              <a:rPr lang="en-US" dirty="0"/>
              <a:t>There are special registers that store parameters and the return value.</a:t>
            </a:r>
          </a:p>
          <a:p>
            <a:r>
              <a:rPr lang="en-US" dirty="0"/>
              <a:t>To call a function, we must put any parameters we are passing into the correct registers. (%</a:t>
            </a:r>
            <a:r>
              <a:rPr lang="en-US" dirty="0" err="1"/>
              <a:t>rdi</a:t>
            </a:r>
            <a:r>
              <a:rPr lang="en-US" dirty="0"/>
              <a:t>, %</a:t>
            </a:r>
            <a:r>
              <a:rPr lang="en-US" dirty="0" err="1"/>
              <a:t>rsi</a:t>
            </a:r>
            <a:r>
              <a:rPr lang="en-US" dirty="0"/>
              <a:t>, %</a:t>
            </a:r>
            <a:r>
              <a:rPr lang="en-US" dirty="0" err="1"/>
              <a:t>rdx</a:t>
            </a:r>
            <a:r>
              <a:rPr lang="en-US" dirty="0"/>
              <a:t>, %</a:t>
            </a:r>
            <a:r>
              <a:rPr lang="en-US" dirty="0" err="1"/>
              <a:t>rcx</a:t>
            </a:r>
            <a:r>
              <a:rPr lang="en-US" dirty="0"/>
              <a:t>, %r8, %r9, in that order)</a:t>
            </a:r>
          </a:p>
          <a:p>
            <a:r>
              <a:rPr lang="en-US" dirty="0"/>
              <a:t>Parameters beyond the first 6 are put on the stack.</a:t>
            </a:r>
          </a:p>
          <a:p>
            <a:r>
              <a:rPr lang="en-US" dirty="0"/>
              <a:t>If the caller expects a return value, it looks in %</a:t>
            </a:r>
            <a:r>
              <a:rPr lang="en-US" dirty="0" err="1"/>
              <a:t>rax</a:t>
            </a:r>
            <a:r>
              <a:rPr lang="en-US" dirty="0"/>
              <a:t> after the </a:t>
            </a:r>
            <a:r>
              <a:rPr lang="en-US" dirty="0" err="1"/>
              <a:t>callee</a:t>
            </a:r>
            <a:r>
              <a:rPr lang="en-US" dirty="0"/>
              <a:t> completes.</a:t>
            </a:r>
          </a:p>
          <a:p>
            <a:endParaRPr lang="en-US" dirty="0"/>
          </a:p>
        </p:txBody>
      </p:sp>
    </p:spTree>
    <p:extLst>
      <p:ext uri="{BB962C8B-B14F-4D97-AF65-F5344CB8AC3E}">
        <p14:creationId xmlns:p14="http://schemas.microsoft.com/office/powerpoint/2010/main" val="183730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If Statements and Loops	</a:t>
            </a:r>
          </a:p>
          <a:p>
            <a:pPr>
              <a:tabLst>
                <a:tab pos="11530584" algn="r"/>
              </a:tabLst>
            </a:pPr>
            <a:r>
              <a:rPr lang="en-US" b="1" dirty="0">
                <a:solidFill>
                  <a:srgbClr val="C00000"/>
                </a:solidFill>
              </a:rPr>
              <a:t>Calling Functions</a:t>
            </a:r>
            <a:r>
              <a:rPr lang="en-US" dirty="0"/>
              <a:t>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b="1" dirty="0">
                <a:solidFill>
                  <a:srgbClr val="C00000"/>
                </a:solidFill>
              </a:rPr>
              <a:t>Local Storage</a:t>
            </a:r>
            <a:r>
              <a:rPr lang="en-US" dirty="0"/>
              <a:t>	</a:t>
            </a:r>
          </a:p>
          <a:p>
            <a:pPr>
              <a:tabLst>
                <a:tab pos="11530584" algn="r"/>
              </a:tabLst>
            </a:pPr>
            <a:r>
              <a:rPr lang="en-US" dirty="0"/>
              <a:t>Register Restrictions	</a:t>
            </a:r>
          </a:p>
          <a:p>
            <a:pPr>
              <a:tabLst>
                <a:tab pos="11530584" algn="r"/>
              </a:tabLst>
            </a:pPr>
            <a:r>
              <a:rPr lang="en-US" dirty="0"/>
              <a:t>Pulling it all together: recursion example	</a:t>
            </a:r>
          </a:p>
          <a:p>
            <a:pPr>
              <a:tabLst>
                <a:tab pos="11530584" algn="r"/>
              </a:tabLst>
            </a:pPr>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1991152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F53-C5EE-784E-91EF-DDFC9DB6EF03}"/>
              </a:ext>
            </a:extLst>
          </p:cNvPr>
          <p:cNvSpPr>
            <a:spLocks noGrp="1"/>
          </p:cNvSpPr>
          <p:nvPr>
            <p:ph type="title"/>
          </p:nvPr>
        </p:nvSpPr>
        <p:spPr/>
        <p:txBody>
          <a:bodyPr/>
          <a:lstStyle/>
          <a:p>
            <a:r>
              <a:rPr lang="en-US" dirty="0"/>
              <a:t>Calling Functions In Assembly</a:t>
            </a:r>
          </a:p>
        </p:txBody>
      </p:sp>
      <p:sp>
        <p:nvSpPr>
          <p:cNvPr id="3" name="Content Placeholder 2">
            <a:extLst>
              <a:ext uri="{FF2B5EF4-FFF2-40B4-BE49-F238E27FC236}">
                <a16:creationId xmlns:a16="http://schemas.microsoft.com/office/drawing/2014/main" id="{18183B25-E7DD-6540-AE0D-80C345212CF0}"/>
              </a:ext>
            </a:extLst>
          </p:cNvPr>
          <p:cNvSpPr>
            <a:spLocks noGrp="1"/>
          </p:cNvSpPr>
          <p:nvPr>
            <p:ph idx="1"/>
          </p:nvPr>
        </p:nvSpPr>
        <p:spPr/>
        <p:txBody>
          <a:bodyPr/>
          <a:lstStyle/>
          <a:p>
            <a:pPr marL="0" indent="0">
              <a:buNone/>
            </a:pPr>
            <a:r>
              <a:rPr lang="en-US" dirty="0"/>
              <a:t>To call a function in assembly, we must do a few things:</a:t>
            </a:r>
          </a:p>
          <a:p>
            <a:r>
              <a:rPr lang="en-US" b="1" dirty="0">
                <a:solidFill>
                  <a:schemeClr val="bg1">
                    <a:lumMod val="85000"/>
                  </a:schemeClr>
                </a:solidFill>
              </a:rPr>
              <a:t>Pass Control </a:t>
            </a:r>
            <a:r>
              <a:rPr lang="en-US" dirty="0">
                <a:solidFill>
                  <a:schemeClr val="bg1">
                    <a:lumMod val="85000"/>
                  </a:schemeClr>
                </a:solidFill>
              </a:rPr>
              <a:t>– %rip must be adjusted to execute the function being called and then resume the caller function afterwards.</a:t>
            </a:r>
          </a:p>
          <a:p>
            <a:r>
              <a:rPr lang="en-US" b="1" dirty="0">
                <a:solidFill>
                  <a:schemeClr val="bg1">
                    <a:lumMod val="85000"/>
                  </a:schemeClr>
                </a:solidFill>
              </a:rPr>
              <a:t>Pass Data </a:t>
            </a:r>
            <a:r>
              <a:rPr lang="en-US" dirty="0">
                <a:solidFill>
                  <a:schemeClr val="bg1">
                    <a:lumMod val="85000"/>
                  </a:schemeClr>
                </a:solidFill>
              </a:rPr>
              <a:t>– we must pass any parameters and receive any return value.</a:t>
            </a:r>
          </a:p>
          <a:p>
            <a:r>
              <a:rPr lang="en-US" b="1" dirty="0"/>
              <a:t>Manage Memory </a:t>
            </a:r>
            <a:r>
              <a:rPr lang="en-US" dirty="0"/>
              <a:t>– we must handle any space needs of the </a:t>
            </a:r>
            <a:r>
              <a:rPr lang="en-US" dirty="0" err="1"/>
              <a:t>callee</a:t>
            </a:r>
            <a:r>
              <a:rPr lang="en-US" dirty="0"/>
              <a:t> on the stack.</a:t>
            </a:r>
          </a:p>
          <a:p>
            <a:endParaRPr lang="en-US" dirty="0">
              <a:solidFill>
                <a:schemeClr val="bg1">
                  <a:lumMod val="85000"/>
                </a:schemeClr>
              </a:solidFill>
            </a:endParaRPr>
          </a:p>
          <a:p>
            <a:endParaRPr lang="en-US" dirty="0">
              <a:solidFill>
                <a:schemeClr val="bg1">
                  <a:lumMod val="85000"/>
                </a:schemeClr>
              </a:solidFill>
            </a:endParaRPr>
          </a:p>
          <a:p>
            <a:endParaRPr lang="en-US" dirty="0">
              <a:solidFill>
                <a:schemeClr val="bg1">
                  <a:lumMod val="85000"/>
                </a:schemeClr>
              </a:solidFill>
            </a:endParaRPr>
          </a:p>
          <a:p>
            <a:pPr marL="0" indent="0">
              <a:buNone/>
            </a:pPr>
            <a:r>
              <a:rPr lang="en-US" dirty="0"/>
              <a:t>Terminology:  </a:t>
            </a:r>
            <a:r>
              <a:rPr lang="en-US" b="1" dirty="0"/>
              <a:t>caller</a:t>
            </a:r>
            <a:r>
              <a:rPr lang="en-US" dirty="0"/>
              <a:t> function calls the </a:t>
            </a:r>
            <a:r>
              <a:rPr lang="en-US" b="1" dirty="0" err="1"/>
              <a:t>callee</a:t>
            </a:r>
            <a:r>
              <a:rPr lang="en-US" dirty="0"/>
              <a:t> function.</a:t>
            </a:r>
          </a:p>
        </p:txBody>
      </p:sp>
    </p:spTree>
    <p:extLst>
      <p:ext uri="{BB962C8B-B14F-4D97-AF65-F5344CB8AC3E}">
        <p14:creationId xmlns:p14="http://schemas.microsoft.com/office/powerpoint/2010/main" val="11386454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1C04-9FDA-8D43-8297-73B306C56D3F}"/>
              </a:ext>
            </a:extLst>
          </p:cNvPr>
          <p:cNvSpPr>
            <a:spLocks noGrp="1"/>
          </p:cNvSpPr>
          <p:nvPr>
            <p:ph type="title"/>
          </p:nvPr>
        </p:nvSpPr>
        <p:spPr/>
        <p:txBody>
          <a:bodyPr/>
          <a:lstStyle/>
          <a:p>
            <a:r>
              <a:rPr lang="en-US" dirty="0"/>
              <a:t>Local Storage</a:t>
            </a:r>
          </a:p>
        </p:txBody>
      </p:sp>
      <p:sp>
        <p:nvSpPr>
          <p:cNvPr id="3" name="Content Placeholder 2">
            <a:extLst>
              <a:ext uri="{FF2B5EF4-FFF2-40B4-BE49-F238E27FC236}">
                <a16:creationId xmlns:a16="http://schemas.microsoft.com/office/drawing/2014/main" id="{948AB629-442E-1349-89FC-75F4960EF545}"/>
              </a:ext>
            </a:extLst>
          </p:cNvPr>
          <p:cNvSpPr>
            <a:spLocks noGrp="1"/>
          </p:cNvSpPr>
          <p:nvPr>
            <p:ph idx="1"/>
          </p:nvPr>
        </p:nvSpPr>
        <p:spPr/>
        <p:txBody>
          <a:bodyPr/>
          <a:lstStyle/>
          <a:p>
            <a:r>
              <a:rPr lang="en-US" dirty="0"/>
              <a:t>So far, we’ve often seen local variables stored directly in registers, rather than on the stack as we’d expect.  This is for optimization reasons.</a:t>
            </a:r>
          </a:p>
          <a:p>
            <a:r>
              <a:rPr lang="en-US" dirty="0"/>
              <a:t>There are </a:t>
            </a:r>
            <a:r>
              <a:rPr lang="en-US" b="1" dirty="0"/>
              <a:t>three</a:t>
            </a:r>
            <a:r>
              <a:rPr lang="en-US" dirty="0"/>
              <a:t> common reasons that local data must be in memory:</a:t>
            </a:r>
          </a:p>
          <a:p>
            <a:pPr lvl="1"/>
            <a:r>
              <a:rPr lang="en-US" dirty="0"/>
              <a:t>We’ve run out of registers</a:t>
            </a:r>
          </a:p>
          <a:p>
            <a:pPr lvl="1"/>
            <a:r>
              <a:rPr lang="en-US" dirty="0"/>
              <a:t>The ‘&amp;’ operator is used on it, so we must generate an address for it</a:t>
            </a:r>
          </a:p>
          <a:p>
            <a:pPr lvl="1"/>
            <a:r>
              <a:rPr lang="en-US" dirty="0"/>
              <a:t>They are arrays or structs (need to use address arithmetic)</a:t>
            </a:r>
          </a:p>
        </p:txBody>
      </p:sp>
    </p:spTree>
    <p:extLst>
      <p:ext uri="{BB962C8B-B14F-4D97-AF65-F5344CB8AC3E}">
        <p14:creationId xmlns:p14="http://schemas.microsoft.com/office/powerpoint/2010/main" val="41263202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D03F-2612-0F45-8735-A7C8E170B2CE}"/>
              </a:ext>
            </a:extLst>
          </p:cNvPr>
          <p:cNvSpPr>
            <a:spLocks noGrp="1"/>
          </p:cNvSpPr>
          <p:nvPr>
            <p:ph type="title"/>
          </p:nvPr>
        </p:nvSpPr>
        <p:spPr/>
        <p:txBody>
          <a:bodyPr/>
          <a:lstStyle/>
          <a:p>
            <a:r>
              <a:rPr lang="en-US" dirty="0"/>
              <a:t>Local Storage</a:t>
            </a:r>
          </a:p>
        </p:txBody>
      </p:sp>
      <p:sp>
        <p:nvSpPr>
          <p:cNvPr id="4" name="Content Placeholder 3">
            <a:extLst>
              <a:ext uri="{FF2B5EF4-FFF2-40B4-BE49-F238E27FC236}">
                <a16:creationId xmlns:a16="http://schemas.microsoft.com/office/drawing/2014/main" id="{1ECDAC58-6FAF-7C4C-AD65-C6DE6767A261}"/>
              </a:ext>
            </a:extLst>
          </p:cNvPr>
          <p:cNvSpPr>
            <a:spLocks noGrp="1"/>
          </p:cNvSpPr>
          <p:nvPr>
            <p:ph sz="half" idx="1"/>
          </p:nvPr>
        </p:nvSpPr>
        <p:spPr>
          <a:xfrm>
            <a:off x="228600" y="1295399"/>
            <a:ext cx="11734799" cy="2452253"/>
          </a:xfrm>
        </p:spPr>
        <p:txBody>
          <a:bodyPr/>
          <a:lstStyle/>
          <a:p>
            <a:pPr marL="0" indent="0">
              <a:spcBef>
                <a:spcPts val="0"/>
              </a:spcBef>
              <a:buNone/>
            </a:pPr>
            <a:r>
              <a:rPr lang="en-US" dirty="0">
                <a:latin typeface="Consolas" panose="020B0609020204030204" pitchFamily="49" charset="0"/>
                <a:cs typeface="Consolas" panose="020B0609020204030204" pitchFamily="49" charset="0"/>
              </a:rPr>
              <a:t>long caller() {</a:t>
            </a:r>
          </a:p>
          <a:p>
            <a:pPr marL="0" indent="0">
              <a:spcBef>
                <a:spcPts val="0"/>
              </a:spcBef>
              <a:buNone/>
            </a:pPr>
            <a:r>
              <a:rPr lang="en-US" dirty="0">
                <a:solidFill>
                  <a:schemeClr val="accent2"/>
                </a:solidFill>
                <a:latin typeface="Consolas" panose="020B0609020204030204" pitchFamily="49" charset="0"/>
                <a:cs typeface="Consolas" panose="020B0609020204030204" pitchFamily="49" charset="0"/>
              </a:rPr>
              <a:t>    long arg1 = 534;</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long arg2 = 1057;</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long sum =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(&amp;arg1, &amp;arg2);</a:t>
            </a:r>
          </a:p>
          <a:p>
            <a:pPr marL="0" indent="0">
              <a:spcBef>
                <a:spcPts val="0"/>
              </a:spcBef>
              <a:buNone/>
            </a:pPr>
            <a:r>
              <a:rPr lang="en-US" dirty="0">
                <a:latin typeface="Consolas" panose="020B0609020204030204" pitchFamily="49" charset="0"/>
                <a:cs typeface="Consolas" panose="020B0609020204030204" pitchFamily="49" charset="0"/>
              </a:rPr>
              <a:t>    ...</a:t>
            </a:r>
          </a:p>
          <a:p>
            <a:pPr marL="0" indent="0">
              <a:spcBef>
                <a:spcPts val="0"/>
              </a:spcBef>
              <a:buNone/>
            </a:pPr>
            <a:r>
              <a:rPr lang="en-US" dirty="0">
                <a:latin typeface="Consolas" panose="020B0609020204030204" pitchFamily="49" charset="0"/>
                <a:cs typeface="Consolas" panose="020B0609020204030204" pitchFamily="49" charset="0"/>
              </a:rPr>
              <a:t>}</a:t>
            </a:r>
          </a:p>
        </p:txBody>
      </p:sp>
      <p:sp>
        <p:nvSpPr>
          <p:cNvPr id="5" name="Content Placeholder 4">
            <a:extLst>
              <a:ext uri="{FF2B5EF4-FFF2-40B4-BE49-F238E27FC236}">
                <a16:creationId xmlns:a16="http://schemas.microsoft.com/office/drawing/2014/main" id="{844760CF-73B4-4243-82C9-F4A8C5444BB9}"/>
              </a:ext>
            </a:extLst>
          </p:cNvPr>
          <p:cNvSpPr>
            <a:spLocks noGrp="1"/>
          </p:cNvSpPr>
          <p:nvPr>
            <p:ph sz="half" idx="10"/>
          </p:nvPr>
        </p:nvSpPr>
        <p:spPr>
          <a:xfrm>
            <a:off x="228600" y="3740729"/>
            <a:ext cx="11734799" cy="2452254"/>
          </a:xfrm>
        </p:spPr>
        <p:txBody>
          <a:bodyPr/>
          <a:lstStyle/>
          <a:p>
            <a:pPr marL="0" indent="0">
              <a:spcBef>
                <a:spcPts val="0"/>
              </a:spcBef>
              <a:buNone/>
            </a:pPr>
            <a:r>
              <a:rPr lang="en-US" dirty="0">
                <a:latin typeface="Consolas" panose="020B0609020204030204" pitchFamily="49" charset="0"/>
                <a:cs typeface="Consolas" panose="020B0609020204030204" pitchFamily="49" charset="0"/>
              </a:rPr>
              <a:t>caller:</a:t>
            </a:r>
          </a:p>
          <a:p>
            <a:pPr marL="0" indent="0">
              <a:spcBef>
                <a:spcPts val="0"/>
              </a:spcBef>
              <a:buNone/>
            </a:pPr>
            <a:r>
              <a:rPr lang="en-US" dirty="0">
                <a:latin typeface="Consolas" panose="020B0609020204030204" pitchFamily="49" charset="0"/>
                <a:cs typeface="Consolas" panose="020B0609020204030204" pitchFamily="49" charset="0"/>
              </a:rPr>
              <a:t>    sub   $0x10, %</a:t>
            </a:r>
            <a:r>
              <a:rPr lang="en-US" dirty="0" err="1">
                <a:latin typeface="Consolas" panose="020B0609020204030204" pitchFamily="49" charset="0"/>
                <a:cs typeface="Consolas" panose="020B0609020204030204" pitchFamily="49" charset="0"/>
              </a:rPr>
              <a:t>rsp</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16 bytes for stack frame</a:t>
            </a:r>
          </a:p>
          <a:p>
            <a:pPr marL="0" indent="0">
              <a:spcBef>
                <a:spcPts val="0"/>
              </a:spcBef>
              <a:buNone/>
            </a:pPr>
            <a:r>
              <a:rPr lang="en-US" dirty="0">
                <a:solidFill>
                  <a:srgbClr val="D62ED6"/>
                </a:solidFill>
                <a:latin typeface="Consolas" panose="020B0609020204030204" pitchFamily="49" charset="0"/>
                <a:cs typeface="Consolas" panose="020B0609020204030204" pitchFamily="49" charset="0"/>
              </a:rPr>
              <a:t>    </a:t>
            </a:r>
            <a:r>
              <a:rPr lang="en-US" dirty="0" err="1">
                <a:solidFill>
                  <a:schemeClr val="accent2"/>
                </a:solidFill>
                <a:latin typeface="Consolas" panose="020B0609020204030204" pitchFamily="49" charset="0"/>
                <a:cs typeface="Consolas" panose="020B0609020204030204" pitchFamily="49" charset="0"/>
              </a:rPr>
              <a:t>movq</a:t>
            </a:r>
            <a:r>
              <a:rPr lang="en-US" dirty="0">
                <a:solidFill>
                  <a:schemeClr val="accent2"/>
                </a:solidFill>
                <a:latin typeface="Consolas" panose="020B0609020204030204" pitchFamily="49" charset="0"/>
                <a:cs typeface="Consolas" panose="020B0609020204030204" pitchFamily="49" charset="0"/>
              </a:rPr>
              <a:t>  $0x216, 0x8(%</a:t>
            </a:r>
            <a:r>
              <a:rPr lang="en-US" dirty="0" err="1">
                <a:solidFill>
                  <a:schemeClr val="accent2"/>
                </a:solidFill>
                <a:latin typeface="Consolas" panose="020B0609020204030204" pitchFamily="49" charset="0"/>
                <a:cs typeface="Consolas" panose="020B0609020204030204" pitchFamily="49" charset="0"/>
              </a:rPr>
              <a:t>rsp</a:t>
            </a:r>
            <a:r>
              <a:rPr lang="en-US" dirty="0">
                <a:solidFill>
                  <a:schemeClr val="accent2"/>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534 in arg1</a:t>
            </a:r>
          </a:p>
          <a:p>
            <a:pPr marL="0" indent="0">
              <a:spcBef>
                <a:spcPts val="0"/>
              </a:spcBef>
              <a:buNone/>
            </a:pPr>
            <a:r>
              <a:rPr lang="en-US" dirty="0">
                <a:solidFill>
                  <a:srgbClr val="FF0000"/>
                </a:solidFill>
                <a:latin typeface="Consolas" panose="020B0609020204030204" pitchFamily="49" charset="0"/>
                <a:cs typeface="Consolas" panose="020B0609020204030204" pitchFamily="49" charset="0"/>
              </a:rPr>
              <a:t>    </a:t>
            </a:r>
            <a:r>
              <a:rPr lang="en-US" dirty="0" err="1">
                <a:solidFill>
                  <a:srgbClr val="FF0000"/>
                </a:solidFill>
                <a:latin typeface="Consolas" panose="020B0609020204030204" pitchFamily="49" charset="0"/>
                <a:cs typeface="Consolas" panose="020B0609020204030204" pitchFamily="49" charset="0"/>
              </a:rPr>
              <a:t>movq</a:t>
            </a:r>
            <a:r>
              <a:rPr lang="en-US" dirty="0">
                <a:solidFill>
                  <a:srgbClr val="FF0000"/>
                </a:solidFill>
                <a:latin typeface="Consolas" panose="020B0609020204030204" pitchFamily="49" charset="0"/>
                <a:cs typeface="Consolas" panose="020B0609020204030204" pitchFamily="49" charset="0"/>
              </a:rPr>
              <a:t>  $0x421, (%</a:t>
            </a:r>
            <a:r>
              <a:rPr lang="en-US" dirty="0" err="1">
                <a:solidFill>
                  <a:srgbClr val="FF0000"/>
                </a:solidFill>
                <a:latin typeface="Consolas" panose="020B0609020204030204" pitchFamily="49" charset="0"/>
                <a:cs typeface="Consolas" panose="020B0609020204030204" pitchFamily="49" charset="0"/>
              </a:rPr>
              <a:t>rsp</a:t>
            </a:r>
            <a:r>
              <a:rPr lang="en-US" dirty="0">
                <a:solidFill>
                  <a:srgbClr val="FF0000"/>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store 1057 in arg2</a:t>
            </a: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mov   %</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rsi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&amp;arg2 as second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lea   0x8(%</a:t>
            </a:r>
            <a:r>
              <a:rPr lang="en-US" dirty="0" err="1">
                <a:solidFill>
                  <a:srgbClr val="0432FF"/>
                </a:solidFill>
                <a:latin typeface="Consolas" panose="020B0609020204030204" pitchFamily="49" charset="0"/>
                <a:cs typeface="Consolas" panose="020B0609020204030204" pitchFamily="49" charset="0"/>
              </a:rPr>
              <a:t>rsp</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rdi</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compute &amp;arg1 as first </a:t>
            </a:r>
            <a:r>
              <a:rPr lang="en-US" dirty="0" err="1">
                <a:solidFill>
                  <a:srgbClr val="00B050"/>
                </a:solidFill>
                <a:latin typeface="Consolas" panose="020B0609020204030204" pitchFamily="49" charset="0"/>
                <a:cs typeface="Consolas" panose="020B0609020204030204" pitchFamily="49" charset="0"/>
              </a:rPr>
              <a:t>arg</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callq</a:t>
            </a:r>
            <a:r>
              <a:rPr lang="en-US" dirty="0">
                <a:solidFill>
                  <a:srgbClr val="0432FF"/>
                </a:solidFill>
                <a:latin typeface="Consolas" panose="020B0609020204030204" pitchFamily="49" charset="0"/>
                <a:cs typeface="Consolas" panose="020B0609020204030204" pitchFamily="49" charset="0"/>
              </a:rPr>
              <a:t> </a:t>
            </a:r>
            <a:r>
              <a:rPr lang="en-US" dirty="0" err="1">
                <a:solidFill>
                  <a:srgbClr val="0432FF"/>
                </a:solidFill>
                <a:latin typeface="Consolas" panose="020B0609020204030204" pitchFamily="49" charset="0"/>
                <a:cs typeface="Consolas" panose="020B0609020204030204" pitchFamily="49" charset="0"/>
              </a:rPr>
              <a:t>swap_add</a:t>
            </a:r>
            <a:r>
              <a:rPr lang="en-US" dirty="0">
                <a:solidFill>
                  <a:srgbClr val="0432FF"/>
                </a:solidFill>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call </a:t>
            </a:r>
            <a:r>
              <a:rPr lang="en-US" dirty="0" err="1">
                <a:solidFill>
                  <a:srgbClr val="00B050"/>
                </a:solidFill>
                <a:latin typeface="Consolas" panose="020B0609020204030204" pitchFamily="49" charset="0"/>
                <a:cs typeface="Consolas" panose="020B0609020204030204" pitchFamily="49" charset="0"/>
              </a:rPr>
              <a:t>swap_add</a:t>
            </a:r>
            <a:r>
              <a:rPr lang="en-US" dirty="0">
                <a:solidFill>
                  <a:srgbClr val="00B050"/>
                </a:solidFill>
                <a:latin typeface="Consolas" panose="020B0609020204030204" pitchFamily="49" charset="0"/>
                <a:cs typeface="Consolas" panose="020B0609020204030204" pitchFamily="49" charset="0"/>
              </a:rPr>
              <a:t>(&amp;arg1, &amp;arg2)</a:t>
            </a:r>
          </a:p>
        </p:txBody>
      </p:sp>
      <p:cxnSp>
        <p:nvCxnSpPr>
          <p:cNvPr id="7" name="Straight Connector 6">
            <a:extLst>
              <a:ext uri="{FF2B5EF4-FFF2-40B4-BE49-F238E27FC236}">
                <a16:creationId xmlns:a16="http://schemas.microsoft.com/office/drawing/2014/main" id="{EA0955F0-0255-824B-94B1-1FCA5C5B3672}"/>
              </a:ext>
            </a:extLst>
          </p:cNvPr>
          <p:cNvCxnSpPr>
            <a:cxnSpLocks/>
          </p:cNvCxnSpPr>
          <p:nvPr/>
        </p:nvCxnSpPr>
        <p:spPr>
          <a:xfrm flipH="1">
            <a:off x="0" y="3740729"/>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5754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7432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4247317"/>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183797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743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15240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1143000"/>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0xffea08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1524000"/>
            <a:ext cx="359278" cy="24815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0x40054f</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7432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01EE6ACC-4990-1D42-965D-4079A017FAA1}"/>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Tree>
    <p:extLst>
      <p:ext uri="{BB962C8B-B14F-4D97-AF65-F5344CB8AC3E}">
        <p14:creationId xmlns:p14="http://schemas.microsoft.com/office/powerpoint/2010/main" val="31918321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166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b="1" dirty="0">
                <a:solidFill>
                  <a:srgbClr val="FF0000"/>
                </a:solidFill>
                <a:latin typeface="Consolas" panose="020B0609020204030204" pitchFamily="49" charset="0"/>
                <a:cs typeface="Consolas" panose="020B0609020204030204" pitchFamily="49" charset="0"/>
              </a:rPr>
              <a:t>0x40054f &lt;+0&gt;:    sub    $0x18,%rsp</a:t>
            </a:r>
          </a:p>
          <a:p>
            <a:pPr algn="l"/>
            <a:r>
              <a:rPr lang="en-US" dirty="0">
                <a:solidFill>
                  <a:schemeClr val="tx1"/>
                </a:solidFill>
                <a:latin typeface="Consolas" panose="020B0609020204030204" pitchFamily="49" charset="0"/>
                <a:cs typeface="Consolas" panose="020B0609020204030204" pitchFamily="49" charset="0"/>
              </a:rPr>
              <a:t>0x400553 &lt;+4&gt;: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$0x1,0xc(%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20" name="Rectangle 19">
            <a:extLst>
              <a:ext uri="{FF2B5EF4-FFF2-40B4-BE49-F238E27FC236}">
                <a16:creationId xmlns:a16="http://schemas.microsoft.com/office/drawing/2014/main" id="{0BBBC659-3215-774E-95EC-407EC09876E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50609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0x40055b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b="1" dirty="0">
                <a:solidFill>
                  <a:srgbClr val="FF0000"/>
                </a:solidFill>
                <a:latin typeface="Consolas" panose="020B0609020204030204" pitchFamily="49" charset="0"/>
                <a:cs typeface="Consolas" panose="020B0609020204030204" pitchFamily="49" charset="0"/>
              </a:rPr>
              <a:t>0x400553 &lt;+4&gt;: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$0x1,0xc(%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0x40055b &lt;+12&gt;: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$0x2,0x8(%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296A6451-09E6-3043-9D48-C302EFC4167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2610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0x400563</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0x40054f &lt;+0&gt;:    sub    $0x18,%rsp</a:t>
            </a:r>
          </a:p>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0x40055b &lt;+12&gt;: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$0x2,0x8(%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0x400563 &lt;+20&gt;: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$0x3,0x4(%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4400BFE-7D03-8C42-A48D-36C7EA389A7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5616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600" dirty="0">
                        <a:latin typeface="Consolas" panose="020B0609020204030204" pitchFamily="49" charset="0"/>
                        <a:cs typeface="Consolas" panose="020B0609020204030204" pitchFamily="49"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0x40056b</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2225040"/>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0x400553 &lt;+4&gt;: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$0x1,0xc(%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0x400563 &lt;+20&gt;: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$0x3,0x4(%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0x40056b &lt;+28&gt;:   </a:t>
            </a:r>
            <a:r>
              <a:rPr lang="en-US" dirty="0" err="1">
                <a:solidFill>
                  <a:schemeClr val="tx1"/>
                </a:solidFill>
                <a:latin typeface="Consolas" panose="020B0609020204030204" pitchFamily="49" charset="0"/>
                <a:cs typeface="Consolas" panose="020B0609020204030204" pitchFamily="49" charset="0"/>
              </a:rPr>
              <a:t>movl</a:t>
            </a:r>
            <a:r>
              <a:rPr lang="en-US" dirty="0">
                <a:solidFill>
                  <a:schemeClr val="tx1"/>
                </a:solidFill>
                <a:latin typeface="Consolas" panose="020B0609020204030204" pitchFamily="49" charset="0"/>
                <a:cs typeface="Consolas" panose="020B0609020204030204" pitchFamily="49" charset="0"/>
              </a:rPr>
              <a:t>   $0x4,(%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0D0E65D2-B785-4C48-B23A-E1271233D047}"/>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5065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222504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bl>
          </a:graphicData>
        </a:graphic>
      </p:graphicFrame>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2"/>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flipV="1">
            <a:off x="10668000" y="3468603"/>
            <a:ext cx="359278" cy="5369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3"/>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2"/>
            <a:ext cx="355376" cy="2225041"/>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4"/>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5"/>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i1 = 1;</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i2 = 2;</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i3 = 3;</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i4 = 4;</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result =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(&amp;i1, &amp;i2, &amp;i3, &amp;i4, </a:t>
            </a:r>
          </a:p>
          <a:p>
            <a:pPr algn="l"/>
            <a:r>
              <a:rPr lang="en-US" dirty="0">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0x40055b &lt;+12&gt;: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$0x2,0x8(%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0x40056b &lt;+28&gt;:   </a:t>
            </a:r>
            <a:r>
              <a:rPr lang="en-US" b="1" dirty="0" err="1">
                <a:solidFill>
                  <a:srgbClr val="FF0000"/>
                </a:solidFill>
                <a:latin typeface="Consolas" panose="020B0609020204030204" pitchFamily="49" charset="0"/>
                <a:cs typeface="Consolas" panose="020B0609020204030204" pitchFamily="49" charset="0"/>
              </a:rPr>
              <a:t>movl</a:t>
            </a:r>
            <a:r>
              <a:rPr lang="en-US" b="1" dirty="0">
                <a:solidFill>
                  <a:srgbClr val="FF0000"/>
                </a:solidFill>
                <a:latin typeface="Consolas" panose="020B0609020204030204" pitchFamily="49" charset="0"/>
                <a:cs typeface="Consolas" panose="020B0609020204030204" pitchFamily="49" charset="0"/>
              </a:rPr>
              <a:t>   $0x4,(%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p>
          <a:p>
            <a:pPr algn="l"/>
            <a:r>
              <a:rPr lang="en-US" dirty="0">
                <a:solidFill>
                  <a:schemeClr val="tx1"/>
                </a:solidFill>
                <a:latin typeface="Consolas" panose="020B0609020204030204" pitchFamily="49" charset="0"/>
                <a:cs typeface="Consolas" panose="020B0609020204030204" pitchFamily="49" charset="0"/>
              </a:rPr>
              <a:t>0x400572 &lt;+35&gt;: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cxnSp>
        <p:nvCxnSpPr>
          <p:cNvPr id="18" name="Straight Arrow Connector 17">
            <a:extLst>
              <a:ext uri="{FF2B5EF4-FFF2-40B4-BE49-F238E27FC236}">
                <a16:creationId xmlns:a16="http://schemas.microsoft.com/office/drawing/2014/main" id="{EAFD27CF-0D7D-C94A-B178-F8224F9B45A0}"/>
              </a:ext>
            </a:extLst>
          </p:cNvPr>
          <p:cNvCxnSpPr>
            <a:cxnSpLocks/>
          </p:cNvCxnSpPr>
          <p:nvPr>
            <p:custDataLst>
              <p:tags r:id="rId6"/>
            </p:custDataLst>
          </p:nvPr>
        </p:nvCxnSpPr>
        <p:spPr>
          <a:xfrm>
            <a:off x="9732558" y="3505200"/>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A07F4C9-D279-654F-8B90-0CE2D211783A}"/>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9132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320040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4507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43843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0x400574</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31760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0x400563 &lt;+20&gt;: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$0x3,0x4(%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b="1" dirty="0">
                <a:solidFill>
                  <a:srgbClr val="FF0000"/>
                </a:solidFill>
                <a:latin typeface="Consolas" panose="020B0609020204030204" pitchFamily="49" charset="0"/>
                <a:cs typeface="Consolas" panose="020B0609020204030204" pitchFamily="49" charset="0"/>
              </a:rPr>
              <a:t>0x400572 &lt;+35&gt;: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$0x4</a:t>
            </a:r>
          </a:p>
          <a:p>
            <a:pPr algn="l"/>
            <a:r>
              <a:rPr lang="en-US" dirty="0">
                <a:solidFill>
                  <a:schemeClr val="tx1"/>
                </a:solidFill>
                <a:latin typeface="Consolas" panose="020B0609020204030204" pitchFamily="49" charset="0"/>
                <a:cs typeface="Consolas" panose="020B0609020204030204" pitchFamily="49" charset="0"/>
              </a:rPr>
              <a:t>0x400574 &lt;+37&gt;:   </a:t>
            </a:r>
            <a:r>
              <a:rPr lang="en-US" dirty="0" err="1">
                <a:solidFill>
                  <a:schemeClr val="tx1"/>
                </a:solidFill>
                <a:latin typeface="Consolas" panose="020B0609020204030204" pitchFamily="49" charset="0"/>
                <a:cs typeface="Consolas" panose="020B0609020204030204" pitchFamily="49" charset="0"/>
              </a:rPr>
              <a:t>pushq</a:t>
            </a:r>
            <a:r>
              <a:rPr lang="en-US" dirty="0">
                <a:solidFill>
                  <a:schemeClr val="tx1"/>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2EB3F4D-409C-3045-AD5F-C6F2B81FDC0B}"/>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43240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0x40056b &lt;+28&gt;:   </a:t>
            </a:r>
            <a:r>
              <a:rPr lang="en-US" dirty="0" err="1">
                <a:solidFill>
                  <a:schemeClr val="bg1">
                    <a:lumMod val="65000"/>
                  </a:schemeClr>
                </a:solidFill>
                <a:latin typeface="Consolas" panose="020B0609020204030204" pitchFamily="49" charset="0"/>
                <a:cs typeface="Consolas" panose="020B0609020204030204" pitchFamily="49" charset="0"/>
              </a:rPr>
              <a:t>movl</a:t>
            </a:r>
            <a:r>
              <a:rPr lang="en-US" dirty="0">
                <a:solidFill>
                  <a:schemeClr val="bg1">
                    <a:lumMod val="65000"/>
                  </a:schemeClr>
                </a:solidFill>
                <a:latin typeface="Consolas" panose="020B0609020204030204" pitchFamily="49" charset="0"/>
                <a:cs typeface="Consolas" panose="020B0609020204030204" pitchFamily="49" charset="0"/>
              </a:rPr>
              <a:t>   $0x4,(%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p>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b="1" dirty="0">
                <a:solidFill>
                  <a:srgbClr val="FF0000"/>
                </a:solidFill>
                <a:latin typeface="Consolas" panose="020B0609020204030204" pitchFamily="49" charset="0"/>
                <a:cs typeface="Consolas" panose="020B0609020204030204" pitchFamily="49" charset="0"/>
              </a:rPr>
              <a:t>0x400574 &lt;+37&gt;:   </a:t>
            </a:r>
            <a:r>
              <a:rPr lang="en-US" b="1" dirty="0" err="1">
                <a:solidFill>
                  <a:srgbClr val="FF0000"/>
                </a:solidFill>
                <a:latin typeface="Consolas" panose="020B0609020204030204" pitchFamily="49" charset="0"/>
                <a:cs typeface="Consolas" panose="020B0609020204030204" pitchFamily="49" charset="0"/>
              </a:rPr>
              <a:t>pushq</a:t>
            </a:r>
            <a:r>
              <a:rPr lang="en-US" b="1" dirty="0">
                <a:solidFill>
                  <a:srgbClr val="FF0000"/>
                </a:solidFill>
                <a:latin typeface="Consolas" panose="020B0609020204030204" pitchFamily="49" charset="0"/>
                <a:cs typeface="Consolas" panose="020B0609020204030204" pitchFamily="49" charset="0"/>
              </a:rPr>
              <a:t>  $0x3</a:t>
            </a:r>
          </a:p>
          <a:p>
            <a:pPr algn="l"/>
            <a:r>
              <a:rPr lang="en-US" dirty="0">
                <a:solidFill>
                  <a:schemeClr val="tx1"/>
                </a:solidFill>
                <a:latin typeface="Consolas" panose="020B0609020204030204" pitchFamily="49" charset="0"/>
                <a:cs typeface="Consolas" panose="020B0609020204030204" pitchFamily="49" charset="0"/>
              </a:rPr>
              <a:t>0x400576 &lt;+39&gt;: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8F318450-BEB7-DA49-BBA0-D1624811860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0272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353800" y="5257800"/>
            <a:ext cx="229594" cy="16002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3810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4005532"/>
            <a:ext cx="359278" cy="140466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48637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34290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4463611"/>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ECCDDDA5-4F88-BA41-B8FB-D5ED39FFC415}"/>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7666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34" name="Rectangle 33">
            <a:extLst>
              <a:ext uri="{FF2B5EF4-FFF2-40B4-BE49-F238E27FC236}">
                <a16:creationId xmlns:a16="http://schemas.microsoft.com/office/drawing/2014/main" id="{8636FD02-4EA7-CC4F-A2A3-F837B67ADAA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3263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0x40057c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0x400572 &lt;+35&gt;: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$0x4</a:t>
            </a:r>
          </a:p>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b="1" dirty="0">
                <a:solidFill>
                  <a:srgbClr val="FF0000"/>
                </a:solidFill>
                <a:latin typeface="Consolas" panose="020B0609020204030204" pitchFamily="49" charset="0"/>
                <a:cs typeface="Consolas" panose="020B0609020204030204" pitchFamily="49" charset="0"/>
              </a:rPr>
              <a:t>0x400576 &lt;+39&gt;: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$0x2,%r9d</a:t>
            </a:r>
          </a:p>
          <a:p>
            <a:pPr algn="l"/>
            <a:r>
              <a:rPr lang="en-US" dirty="0">
                <a:solidFill>
                  <a:schemeClr val="tx1"/>
                </a:solidFill>
                <a:latin typeface="Consolas" panose="020B0609020204030204" pitchFamily="49" charset="0"/>
                <a:cs typeface="Consolas" panose="020B0609020204030204" pitchFamily="49" charset="0"/>
              </a:rPr>
              <a:t>0x40057c &lt;+45&gt;:   </a:t>
            </a:r>
            <a:r>
              <a:rPr lang="en-US" dirty="0" err="1">
                <a:solidFill>
                  <a:schemeClr val="tx1"/>
                </a:solidFill>
                <a:latin typeface="Consolas" panose="020B0609020204030204" pitchFamily="49" charset="0"/>
                <a:cs typeface="Consolas" panose="020B0609020204030204" pitchFamily="49" charset="0"/>
              </a:rPr>
              <a:t>mov</a:t>
            </a:r>
            <a:r>
              <a:rPr lang="en-US" dirty="0">
                <a:solidFill>
                  <a:schemeClr val="tx1"/>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114F7253-62F1-DC48-844F-9E47D879C6FF}"/>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4269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0x400582</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0x400574 &lt;+37&gt;:   </a:t>
            </a:r>
            <a:r>
              <a:rPr lang="en-US" dirty="0" err="1">
                <a:solidFill>
                  <a:schemeClr val="bg1">
                    <a:lumMod val="65000"/>
                  </a:schemeClr>
                </a:solidFill>
                <a:latin typeface="Consolas" panose="020B0609020204030204" pitchFamily="49" charset="0"/>
                <a:cs typeface="Consolas" panose="020B0609020204030204" pitchFamily="49" charset="0"/>
              </a:rPr>
              <a:t>pushq</a:t>
            </a:r>
            <a:r>
              <a:rPr lang="en-US" dirty="0">
                <a:solidFill>
                  <a:schemeClr val="bg1">
                    <a:lumMod val="65000"/>
                  </a:schemeClr>
                </a:solidFill>
                <a:latin typeface="Consolas" panose="020B0609020204030204" pitchFamily="49" charset="0"/>
                <a:cs typeface="Consolas" panose="020B0609020204030204" pitchFamily="49" charset="0"/>
              </a:rPr>
              <a:t>  $0x3</a:t>
            </a:r>
          </a:p>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b="1" dirty="0">
                <a:solidFill>
                  <a:srgbClr val="FF0000"/>
                </a:solidFill>
                <a:latin typeface="Consolas" panose="020B0609020204030204" pitchFamily="49" charset="0"/>
                <a:cs typeface="Consolas" panose="020B0609020204030204" pitchFamily="49" charset="0"/>
              </a:rPr>
              <a:t>0x40057c &lt;+45&gt;:   </a:t>
            </a:r>
            <a:r>
              <a:rPr lang="en-US" b="1" dirty="0" err="1">
                <a:solidFill>
                  <a:srgbClr val="FF0000"/>
                </a:solidFill>
                <a:latin typeface="Consolas" panose="020B0609020204030204" pitchFamily="49" charset="0"/>
                <a:cs typeface="Consolas" panose="020B0609020204030204" pitchFamily="49" charset="0"/>
              </a:rPr>
              <a:t>mov</a:t>
            </a:r>
            <a:r>
              <a:rPr lang="en-US" b="1" dirty="0">
                <a:solidFill>
                  <a:srgbClr val="FF0000"/>
                </a:solidFill>
                <a:latin typeface="Consolas" panose="020B0609020204030204" pitchFamily="49" charset="0"/>
                <a:cs typeface="Consolas" panose="020B0609020204030204" pitchFamily="49" charset="0"/>
              </a:rPr>
              <a:t>    $0x1,%r8d</a:t>
            </a:r>
          </a:p>
          <a:p>
            <a:pPr algn="l"/>
            <a:r>
              <a:rPr lang="en-US" dirty="0">
                <a:solidFill>
                  <a:schemeClr val="tx1"/>
                </a:solidFill>
                <a:latin typeface="Consolas" panose="020B0609020204030204" pitchFamily="49" charset="0"/>
                <a:cs typeface="Consolas" panose="020B0609020204030204" pitchFamily="49" charset="0"/>
              </a:rPr>
              <a:t>0x400582 &lt;+51&gt;:   lea    0x10(%</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rcx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9FA4A76-5D0C-544D-B040-B32767488B6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7417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0x400587</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0x400576 &lt;+39&gt;: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$0x2,%r9d</a:t>
            </a:r>
          </a:p>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b="1" dirty="0">
                <a:solidFill>
                  <a:srgbClr val="FF0000"/>
                </a:solidFill>
                <a:latin typeface="Consolas" panose="020B0609020204030204" pitchFamily="49" charset="0"/>
                <a:cs typeface="Consolas" panose="020B0609020204030204" pitchFamily="49" charset="0"/>
              </a:rPr>
              <a:t>0x400582 &lt;+51&gt;:   lea    0x10(%</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rcx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0x400587 &lt;+56&gt;:   lea    0x14(%</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rdx</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9356D69C-D383-E34E-95A5-CECD2548323D}"/>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81442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0x40058c</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0x40057c &lt;+45&gt;:   </a:t>
            </a:r>
            <a:r>
              <a:rPr lang="en-US" dirty="0" err="1">
                <a:solidFill>
                  <a:schemeClr val="bg1">
                    <a:lumMod val="65000"/>
                  </a:schemeClr>
                </a:solidFill>
                <a:latin typeface="Consolas" panose="020B0609020204030204" pitchFamily="49" charset="0"/>
                <a:cs typeface="Consolas" panose="020B0609020204030204" pitchFamily="49" charset="0"/>
              </a:rPr>
              <a:t>mov</a:t>
            </a:r>
            <a:r>
              <a:rPr lang="en-US" dirty="0">
                <a:solidFill>
                  <a:schemeClr val="bg1">
                    <a:lumMod val="65000"/>
                  </a:schemeClr>
                </a:solidFill>
                <a:latin typeface="Consolas" panose="020B0609020204030204" pitchFamily="49" charset="0"/>
                <a:cs typeface="Consolas" panose="020B0609020204030204" pitchFamily="49" charset="0"/>
              </a:rPr>
              <a:t>    $0x1,%r8d</a:t>
            </a:r>
          </a:p>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0x400587 &lt;+56&gt;:   lea    0x14(%</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rdx</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0x40058c &lt;+61&gt;:   lea    0x18(%</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rsi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8A280093-FC83-0A42-AD0F-A3B4FCDC2A78}"/>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6779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0x400591</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0x400582 &lt;+51&gt;:   lea    0x10(%</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rcx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0x40058c &lt;+61&gt;:   lea    0x18(%</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rsi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0x400591 &lt;+66&gt;:   lea    0x1c(%</a:t>
            </a:r>
            <a:r>
              <a:rPr lang="en-US" dirty="0" err="1">
                <a:solidFill>
                  <a:schemeClr val="tx1"/>
                </a:solidFill>
                <a:latin typeface="Consolas" panose="020B0609020204030204" pitchFamily="49" charset="0"/>
                <a:cs typeface="Consolas" panose="020B0609020204030204" pitchFamily="49" charset="0"/>
              </a:rPr>
              <a:t>rsp</a:t>
            </a:r>
            <a:r>
              <a:rPr lang="en-US" dirty="0">
                <a:solidFill>
                  <a:schemeClr val="tx1"/>
                </a:solidFill>
                <a:latin typeface="Consolas" panose="020B0609020204030204" pitchFamily="49" charset="0"/>
                <a:cs typeface="Consolas" panose="020B0609020204030204" pitchFamily="49" charset="0"/>
              </a:rPr>
              <a:t>),%</a:t>
            </a:r>
            <a:r>
              <a:rPr lang="en-US" dirty="0" err="1">
                <a:solidFill>
                  <a:schemeClr val="tx1"/>
                </a:solidFill>
                <a:latin typeface="Consolas" panose="020B0609020204030204" pitchFamily="49" charset="0"/>
                <a:cs typeface="Consolas" panose="020B0609020204030204" pitchFamily="49" charset="0"/>
              </a:rPr>
              <a:t>rdi</a:t>
            </a:r>
            <a:endParaRPr lang="en-US" dirty="0">
              <a:solidFill>
                <a:schemeClr val="tx1"/>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5"/>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6"/>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195DA11-7118-6647-93DB-5870B9513934}"/>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744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0x400587 &lt;+56&gt;:   lea    0x14(%</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rdx</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0x400591 &lt;+66&gt;:   lea    0x1c(%</a:t>
            </a:r>
            <a:r>
              <a:rPr lang="en-US" b="1" dirty="0" err="1">
                <a:solidFill>
                  <a:srgbClr val="FF0000"/>
                </a:solidFill>
                <a:latin typeface="Consolas" panose="020B0609020204030204" pitchFamily="49" charset="0"/>
                <a:cs typeface="Consolas" panose="020B0609020204030204" pitchFamily="49" charset="0"/>
              </a:rPr>
              <a:t>rsp</a:t>
            </a:r>
            <a:r>
              <a:rPr lang="en-US" b="1" dirty="0">
                <a:solidFill>
                  <a:srgbClr val="FF0000"/>
                </a:solidFill>
                <a:latin typeface="Consolas" panose="020B0609020204030204" pitchFamily="49" charset="0"/>
                <a:cs typeface="Consolas" panose="020B0609020204030204" pitchFamily="49" charset="0"/>
              </a:rPr>
              <a:t>),%</a:t>
            </a:r>
            <a:r>
              <a:rPr lang="en-US" b="1" dirty="0" err="1">
                <a:solidFill>
                  <a:srgbClr val="FF0000"/>
                </a:solidFill>
                <a:latin typeface="Consolas" panose="020B0609020204030204" pitchFamily="49" charset="0"/>
                <a:cs typeface="Consolas" panose="020B0609020204030204" pitchFamily="49" charset="0"/>
              </a:rPr>
              <a:t>rdi</a:t>
            </a:r>
            <a:endParaRPr lang="en-US" b="1" dirty="0">
              <a:solidFill>
                <a:srgbClr val="FF0000"/>
              </a:solidFill>
              <a:latin typeface="Consolas" panose="020B0609020204030204" pitchFamily="49" charset="0"/>
              <a:cs typeface="Consolas" panose="020B0609020204030204" pitchFamily="49" charset="0"/>
            </a:endParaRPr>
          </a:p>
          <a:p>
            <a:pPr algn="l"/>
            <a:r>
              <a:rPr lang="en-US" dirty="0">
                <a:solidFill>
                  <a:schemeClr val="tx1"/>
                </a:solidFill>
                <a:latin typeface="Consolas" panose="020B0609020204030204" pitchFamily="49" charset="0"/>
                <a:cs typeface="Consolas" panose="020B0609020204030204" pitchFamily="49" charset="0"/>
              </a:rPr>
              <a:t>0x400596 &lt;+71&gt;:   </a:t>
            </a:r>
            <a:r>
              <a:rPr lang="en-US" dirty="0" err="1">
                <a:solidFill>
                  <a:schemeClr val="tx1"/>
                </a:solidFill>
                <a:latin typeface="Consolas" panose="020B0609020204030204" pitchFamily="49" charset="0"/>
                <a:cs typeface="Consolas" panose="020B0609020204030204" pitchFamily="49" charset="0"/>
              </a:rPr>
              <a:t>callq</a:t>
            </a:r>
            <a:r>
              <a:rPr lang="en-US" dirty="0">
                <a:solidFill>
                  <a:schemeClr val="tx1"/>
                </a:solidFill>
                <a:latin typeface="Consolas" panose="020B0609020204030204" pitchFamily="49" charset="0"/>
                <a:cs typeface="Consolas" panose="020B0609020204030204" pitchFamily="49" charset="0"/>
              </a:rPr>
              <a:t>  0x400546 &lt;</a:t>
            </a:r>
            <a:r>
              <a:rPr lang="en-US" dirty="0" err="1">
                <a:solidFill>
                  <a:schemeClr val="tx1"/>
                </a:solidFill>
                <a:latin typeface="Consolas" panose="020B0609020204030204" pitchFamily="49" charset="0"/>
                <a:cs typeface="Consolas" panose="020B0609020204030204" pitchFamily="49" charset="0"/>
              </a:rPr>
              <a:t>func</a:t>
            </a:r>
            <a:r>
              <a:rPr lang="en-US" dirty="0">
                <a:solidFill>
                  <a:schemeClr val="tx1"/>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
        <p:nvSpPr>
          <p:cNvPr id="28" name="Rectangle 27">
            <a:extLst>
              <a:ext uri="{FF2B5EF4-FFF2-40B4-BE49-F238E27FC236}">
                <a16:creationId xmlns:a16="http://schemas.microsoft.com/office/drawing/2014/main" id="{F558015E-18D9-3043-A983-D47BF2E2FFE0}"/>
              </a:ext>
            </a:extLst>
          </p:cNvPr>
          <p:cNvSpPr/>
          <p:nvPr/>
        </p:nvSpPr>
        <p:spPr>
          <a:xfrm>
            <a:off x="74594" y="6705600"/>
            <a:ext cx="6021406"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7531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417576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54978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0xffe9e0</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4219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4166638"/>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371505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0x400596</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855148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17AD49-FB47-CA46-885D-F42567456C60}"/>
              </a:ext>
            </a:extLst>
          </p:cNvPr>
          <p:cNvCxnSpPr>
            <a:cxnSpLocks/>
            <a:stCxn id="12" idx="2"/>
          </p:cNvCxnSpPr>
          <p:nvPr/>
        </p:nvCxnSpPr>
        <p:spPr>
          <a:xfrm flipH="1">
            <a:off x="11430000" y="6477000"/>
            <a:ext cx="153394" cy="381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BBD2E08-BFB4-8849-9825-FFFE2A0F7E7B}"/>
              </a:ext>
            </a:extLst>
          </p:cNvPr>
          <p:cNvSpPr>
            <a:spLocks noGrp="1"/>
          </p:cNvSpPr>
          <p:nvPr>
            <p:ph type="title"/>
          </p:nvPr>
        </p:nvSpPr>
        <p:spPr/>
        <p:txBody>
          <a:bodyPr/>
          <a:lstStyle/>
          <a:p>
            <a:r>
              <a:rPr lang="en-US" dirty="0"/>
              <a:t>Parameters and Return</a:t>
            </a:r>
          </a:p>
        </p:txBody>
      </p:sp>
      <p:sp>
        <p:nvSpPr>
          <p:cNvPr id="4" name="Rectangle 3"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352029DC-0B6B-A841-B752-C79FE9FBB016}"/>
              </a:ext>
            </a:extLst>
          </p:cNvPr>
          <p:cNvSpPr/>
          <p:nvPr>
            <p:custDataLst>
              <p:tags r:id="rId1"/>
            </p:custDataLst>
          </p:nvPr>
        </p:nvSpPr>
        <p:spPr>
          <a:xfrm>
            <a:off x="8818323" y="1243562"/>
            <a:ext cx="1849677" cy="5919238"/>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3">
            <a:extLst>
              <a:ext uri="{FF2B5EF4-FFF2-40B4-BE49-F238E27FC236}">
                <a16:creationId xmlns:a16="http://schemas.microsoft.com/office/drawing/2014/main" id="{07534C04-A174-CA49-A16F-CA98F1380546}"/>
              </a:ext>
            </a:extLst>
          </p:cNvPr>
          <p:cNvGraphicFramePr>
            <a:graphicFrameLocks/>
          </p:cNvGraphicFramePr>
          <p:nvPr/>
        </p:nvGraphicFramePr>
        <p:xfrm>
          <a:off x="7467600" y="1243563"/>
          <a:ext cx="3200400" cy="5151120"/>
        </p:xfrm>
        <a:graphic>
          <a:graphicData uri="http://schemas.openxmlformats.org/drawingml/2006/table">
            <a:tbl>
              <a:tblPr firstRow="1" bandRow="1">
                <a:tableStyleId>{5940675A-B579-460E-94D1-54222C63F5DA}</a:tableStyleId>
              </a:tblPr>
              <a:tblGrid>
                <a:gridCol w="1350558">
                  <a:extLst>
                    <a:ext uri="{9D8B030D-6E8A-4147-A177-3AD203B41FA5}">
                      <a16:colId xmlns:a16="http://schemas.microsoft.com/office/drawing/2014/main" val="509243273"/>
                    </a:ext>
                  </a:extLst>
                </a:gridCol>
                <a:gridCol w="1849842">
                  <a:extLst>
                    <a:ext uri="{9D8B030D-6E8A-4147-A177-3AD203B41FA5}">
                      <a16:colId xmlns:a16="http://schemas.microsoft.com/office/drawing/2014/main" val="2240388603"/>
                    </a:ext>
                  </a:extLst>
                </a:gridCol>
              </a:tblGrid>
              <a:tr h="0">
                <a:tc>
                  <a:txBody>
                    <a:bodyPr/>
                    <a:lstStyle/>
                    <a:p>
                      <a:pPr algn="ctr"/>
                      <a:endParaRPr lang="en-US" sz="1000" dirty="0">
                        <a:latin typeface="Consolas" panose="020B0609020204030204" pitchFamily="49" charset="0"/>
                        <a:cs typeface="Consolas" panose="020B0609020204030204" pitchFamily="49"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72562243"/>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0xffe9fc</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29487858"/>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006838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0xffe9f4</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61636026"/>
                  </a:ext>
                </a:extLst>
              </a:tr>
              <a:tr h="4876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0xffe9f0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12031180"/>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0xffe9e8</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440111368"/>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lumMod val="50000"/>
                            </a:schemeClr>
                          </a:solidFill>
                          <a:effectLst/>
                          <a:latin typeface="Consolas" panose="020B0609020204030204" pitchFamily="49" charset="0"/>
                          <a:ea typeface="+mn-ea"/>
                          <a:cs typeface="Consolas" panose="020B0609020204030204" pitchFamily="49" charset="0"/>
                        </a:rPr>
                        <a:t>0xffe9e0</a:t>
                      </a: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34759377"/>
                  </a:ext>
                </a:extLst>
              </a:tr>
              <a:tr h="9753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bg1">
                            <a:lumMod val="50000"/>
                          </a:schemeClr>
                        </a:solidFill>
                        <a:effectLst/>
                        <a:latin typeface="Consolas" panose="020B0609020204030204" pitchFamily="49" charset="0"/>
                        <a:ea typeface="+mn-ea"/>
                        <a:cs typeface="Consolas" panose="020B0609020204030204" pitchFamily="49" charset="0"/>
                      </a:endParaRPr>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600" dirty="0">
                          <a:latin typeface="Consolas" panose="020B0609020204030204" pitchFamily="49" charset="0"/>
                          <a:cs typeface="Consolas" panose="020B0609020204030204" pitchFamily="49" charset="0"/>
                        </a:rPr>
                        <a:t>0x40059b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31621774"/>
                  </a:ext>
                </a:extLst>
              </a:tr>
            </a:tbl>
          </a:graphicData>
        </a:graphic>
      </p:graphicFrame>
      <p:cxnSp>
        <p:nvCxnSpPr>
          <p:cNvPr id="6" name="Straight Arrow Connector 5">
            <a:extLst>
              <a:ext uri="{FF2B5EF4-FFF2-40B4-BE49-F238E27FC236}">
                <a16:creationId xmlns:a16="http://schemas.microsoft.com/office/drawing/2014/main" id="{F7CB3E74-4CFE-E248-861B-E5E2DB34825A}"/>
              </a:ext>
            </a:extLst>
          </p:cNvPr>
          <p:cNvCxnSpPr>
            <a:cxnSpLocks/>
          </p:cNvCxnSpPr>
          <p:nvPr>
            <p:custDataLst>
              <p:tags r:id="rId2"/>
            </p:custDataLst>
          </p:nvPr>
        </p:nvCxnSpPr>
        <p:spPr>
          <a:xfrm>
            <a:off x="9732558" y="6412211"/>
            <a:ext cx="0" cy="3695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DBDB347-3AC2-4C40-AE11-05DDD08A9A7A}"/>
              </a:ext>
            </a:extLst>
          </p:cNvPr>
          <p:cNvSpPr txBox="1"/>
          <p:nvPr/>
        </p:nvSpPr>
        <p:spPr>
          <a:xfrm>
            <a:off x="6074958" y="2109719"/>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10" name="Rectangle 9">
            <a:extLst>
              <a:ext uri="{FF2B5EF4-FFF2-40B4-BE49-F238E27FC236}">
                <a16:creationId xmlns:a16="http://schemas.microsoft.com/office/drawing/2014/main" id="{C080E98F-EADD-CE47-AAF0-43C5B4541BA5}"/>
              </a:ext>
            </a:extLst>
          </p:cNvPr>
          <p:cNvSpPr/>
          <p:nvPr>
            <p:custDataLst>
              <p:tags r:id="rId3"/>
            </p:custDataLst>
          </p:nvPr>
        </p:nvSpPr>
        <p:spPr>
          <a:xfrm>
            <a:off x="11027278" y="5181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0xffe9d8</a:t>
            </a:r>
          </a:p>
        </p:txBody>
      </p:sp>
      <p:cxnSp>
        <p:nvCxnSpPr>
          <p:cNvPr id="11" name="Straight Arrow Connector 10">
            <a:extLst>
              <a:ext uri="{FF2B5EF4-FFF2-40B4-BE49-F238E27FC236}">
                <a16:creationId xmlns:a16="http://schemas.microsoft.com/office/drawing/2014/main" id="{77FAE934-1330-B44A-9033-B2D60F3415A0}"/>
              </a:ext>
            </a:extLst>
          </p:cNvPr>
          <p:cNvCxnSpPr>
            <a:cxnSpLocks/>
            <a:stCxn id="10" idx="1"/>
          </p:cNvCxnSpPr>
          <p:nvPr/>
        </p:nvCxnSpPr>
        <p:spPr>
          <a:xfrm flipH="1">
            <a:off x="10668000" y="5377132"/>
            <a:ext cx="359278" cy="100522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E7871-7842-BE47-8A80-15EE121861CA}"/>
              </a:ext>
            </a:extLst>
          </p:cNvPr>
          <p:cNvSpPr/>
          <p:nvPr>
            <p:custDataLst>
              <p:tags r:id="rId4"/>
            </p:custDataLst>
          </p:nvPr>
        </p:nvSpPr>
        <p:spPr>
          <a:xfrm>
            <a:off x="11027278" y="6082921"/>
            <a:ext cx="1112231" cy="394079"/>
          </a:xfrm>
          <a:prstGeom prst="rect">
            <a:avLst/>
          </a:prstGeom>
          <a:solidFill>
            <a:schemeClr val="accent2"/>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dirty="0"/>
              <a:t>0x401238</a:t>
            </a:r>
          </a:p>
        </p:txBody>
      </p:sp>
      <p:sp>
        <p:nvSpPr>
          <p:cNvPr id="14" name="Left Bracket 13">
            <a:extLst>
              <a:ext uri="{FF2B5EF4-FFF2-40B4-BE49-F238E27FC236}">
                <a16:creationId xmlns:a16="http://schemas.microsoft.com/office/drawing/2014/main" id="{42FD7A78-5707-DB47-981C-162E191FE180}"/>
              </a:ext>
            </a:extLst>
          </p:cNvPr>
          <p:cNvSpPr/>
          <p:nvPr/>
        </p:nvSpPr>
        <p:spPr>
          <a:xfrm>
            <a:off x="7339381" y="1243563"/>
            <a:ext cx="355376" cy="5132744"/>
          </a:xfrm>
          <a:prstGeom prst="leftBracket">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8BD95FC-3041-AB48-9928-36AE62978EE2}"/>
              </a:ext>
            </a:extLst>
          </p:cNvPr>
          <p:cNvSpPr/>
          <p:nvPr>
            <p:custDataLst>
              <p:tags r:id="rId5"/>
            </p:custDataLst>
          </p:nvPr>
        </p:nvSpPr>
        <p:spPr>
          <a:xfrm>
            <a:off x="11146407" y="4800600"/>
            <a:ext cx="768159"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rsp</a:t>
            </a:r>
            <a:endParaRPr lang="en-US" dirty="0">
              <a:latin typeface="Consolas" panose="020B0609020204030204" pitchFamily="49" charset="0"/>
              <a:cs typeface="Consolas" panose="020B0609020204030204" pitchFamily="49" charset="0"/>
            </a:endParaRPr>
          </a:p>
        </p:txBody>
      </p:sp>
      <p:sp>
        <p:nvSpPr>
          <p:cNvPr id="17" name="Rectangle 16">
            <a:extLst>
              <a:ext uri="{FF2B5EF4-FFF2-40B4-BE49-F238E27FC236}">
                <a16:creationId xmlns:a16="http://schemas.microsoft.com/office/drawing/2014/main" id="{AF97E6C2-B768-664D-9EE0-56DDB4A5428B}"/>
              </a:ext>
            </a:extLst>
          </p:cNvPr>
          <p:cNvSpPr/>
          <p:nvPr>
            <p:custDataLst>
              <p:tags r:id="rId6"/>
            </p:custDataLst>
          </p:nvPr>
        </p:nvSpPr>
        <p:spPr>
          <a:xfrm>
            <a:off x="11200811" y="569589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%rip</a:t>
            </a:r>
            <a:endParaRPr lang="en-US" dirty="0">
              <a:latin typeface="Consolas" panose="020B0609020204030204" pitchFamily="49" charset="0"/>
              <a:cs typeface="Consolas" panose="020B0609020204030204" pitchFamily="49" charset="0"/>
            </a:endParaRPr>
          </a:p>
        </p:txBody>
      </p:sp>
      <p:sp>
        <p:nvSpPr>
          <p:cNvPr id="33" name="TextBox 32">
            <a:extLst>
              <a:ext uri="{FF2B5EF4-FFF2-40B4-BE49-F238E27FC236}">
                <a16:creationId xmlns:a16="http://schemas.microsoft.com/office/drawing/2014/main" id="{D55CF54B-D95F-0E4E-9FE6-CA92D48660BA}"/>
              </a:ext>
            </a:extLst>
          </p:cNvPr>
          <p:cNvSpPr txBox="1"/>
          <p:nvPr/>
        </p:nvSpPr>
        <p:spPr>
          <a:xfrm>
            <a:off x="74594" y="1305341"/>
            <a:ext cx="6009979" cy="3970318"/>
          </a:xfrm>
          <a:prstGeom prst="rect">
            <a:avLst/>
          </a:prstGeom>
          <a:noFill/>
          <a:ln>
            <a:solidFill>
              <a:schemeClr val="tx1"/>
            </a:solidFill>
          </a:ln>
        </p:spPr>
        <p:txBody>
          <a:bodyPr wrap="none" rtlCol="0">
            <a:spAutoFit/>
          </a:bodyPr>
          <a:lstStyle/>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main(</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argc</a:t>
            </a: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argv</a:t>
            </a:r>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i1 = 1;</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i2 = 2;</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i3 = 3;</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i4 = 4;</a:t>
            </a:r>
          </a:p>
          <a:p>
            <a:pPr algn="l"/>
            <a:r>
              <a:rPr lang="en-US" b="1" dirty="0">
                <a:solidFill>
                  <a:srgbClr val="FF0000"/>
                </a:solidFill>
                <a:latin typeface="Consolas" panose="020B0609020204030204" pitchFamily="49" charset="0"/>
                <a:cs typeface="Consolas" panose="020B0609020204030204" pitchFamily="49" charset="0"/>
              </a:rPr>
              <a:t>    </a:t>
            </a:r>
            <a:r>
              <a:rPr lang="en-US" b="1" dirty="0" err="1">
                <a:solidFill>
                  <a:srgbClr val="FF0000"/>
                </a:solidFill>
                <a:latin typeface="Consolas" panose="020B0609020204030204" pitchFamily="49" charset="0"/>
                <a:cs typeface="Consolas" panose="020B0609020204030204" pitchFamily="49" charset="0"/>
              </a:rPr>
              <a:t>int</a:t>
            </a:r>
            <a:r>
              <a:rPr lang="en-US" b="1" dirty="0">
                <a:solidFill>
                  <a:srgbClr val="FF0000"/>
                </a:solidFill>
                <a:latin typeface="Consolas" panose="020B0609020204030204" pitchFamily="49" charset="0"/>
                <a:cs typeface="Consolas" panose="020B0609020204030204" pitchFamily="49" charset="0"/>
              </a:rPr>
              <a:t> result = </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(&amp;i1, &amp;i2, &amp;i3, &amp;i4, </a:t>
            </a:r>
          </a:p>
          <a:p>
            <a:pPr algn="l"/>
            <a:r>
              <a:rPr lang="en-US" b="1" dirty="0">
                <a:solidFill>
                  <a:srgbClr val="FF0000"/>
                </a:solidFill>
                <a:latin typeface="Consolas" panose="020B0609020204030204" pitchFamily="49" charset="0"/>
                <a:cs typeface="Consolas" panose="020B0609020204030204" pitchFamily="49" charset="0"/>
              </a:rPr>
              <a:t>                      i1, i2, i3, i4);</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a:p>
            <a:pPr algn="l"/>
            <a:endParaRPr lang="en-US" dirty="0">
              <a:latin typeface="Consolas" panose="020B0609020204030204" pitchFamily="49" charset="0"/>
              <a:cs typeface="Consolas" panose="020B0609020204030204" pitchFamily="49" charset="0"/>
            </a:endParaRPr>
          </a:p>
          <a:p>
            <a:pPr algn="l"/>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func</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*p4, </a:t>
            </a:r>
          </a:p>
          <a:p>
            <a:pPr algn="l"/>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v1,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v2,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v3, </a:t>
            </a: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v4) {</a:t>
            </a:r>
          </a:p>
          <a:p>
            <a:pPr algn="l"/>
            <a:r>
              <a:rPr lang="en-US" dirty="0">
                <a:latin typeface="Consolas" panose="020B0609020204030204" pitchFamily="49" charset="0"/>
                <a:cs typeface="Consolas" panose="020B0609020204030204" pitchFamily="49" charset="0"/>
              </a:rPr>
              <a:t>    …</a:t>
            </a:r>
          </a:p>
          <a:p>
            <a:pPr algn="l"/>
            <a:r>
              <a:rPr lang="en-US" dirty="0">
                <a:latin typeface="Consolas" panose="020B0609020204030204" pitchFamily="49" charset="0"/>
                <a:cs typeface="Consolas" panose="020B0609020204030204" pitchFamily="49" charset="0"/>
              </a:rPr>
              <a:t>}</a:t>
            </a:r>
          </a:p>
        </p:txBody>
      </p:sp>
      <p:sp>
        <p:nvSpPr>
          <p:cNvPr id="19" name="Rectangle 18">
            <a:extLst>
              <a:ext uri="{FF2B5EF4-FFF2-40B4-BE49-F238E27FC236}">
                <a16:creationId xmlns:a16="http://schemas.microsoft.com/office/drawing/2014/main" id="{261D23BC-D818-7345-906C-F1DE9CC00B75}"/>
              </a:ext>
            </a:extLst>
          </p:cNvPr>
          <p:cNvSpPr/>
          <p:nvPr/>
        </p:nvSpPr>
        <p:spPr>
          <a:xfrm>
            <a:off x="74594" y="5410200"/>
            <a:ext cx="6021406"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dirty="0">
                <a:solidFill>
                  <a:schemeClr val="bg1">
                    <a:lumMod val="65000"/>
                  </a:schemeClr>
                </a:solidFill>
                <a:latin typeface="Consolas" panose="020B0609020204030204" pitchFamily="49" charset="0"/>
                <a:cs typeface="Consolas" panose="020B0609020204030204" pitchFamily="49" charset="0"/>
              </a:rPr>
              <a:t>0x40058c &lt;+61&gt;:   lea    0x18(%</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rsi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dirty="0">
                <a:solidFill>
                  <a:schemeClr val="bg1">
                    <a:lumMod val="65000"/>
                  </a:schemeClr>
                </a:solidFill>
                <a:latin typeface="Consolas" panose="020B0609020204030204" pitchFamily="49" charset="0"/>
                <a:cs typeface="Consolas" panose="020B0609020204030204" pitchFamily="49" charset="0"/>
              </a:rPr>
              <a:t>0x400591 &lt;+66&gt;:   lea    0x1c(%</a:t>
            </a:r>
            <a:r>
              <a:rPr lang="en-US" dirty="0" err="1">
                <a:solidFill>
                  <a:schemeClr val="bg1">
                    <a:lumMod val="65000"/>
                  </a:schemeClr>
                </a:solidFill>
                <a:latin typeface="Consolas" panose="020B0609020204030204" pitchFamily="49" charset="0"/>
                <a:cs typeface="Consolas" panose="020B0609020204030204" pitchFamily="49" charset="0"/>
              </a:rPr>
              <a:t>rsp</a:t>
            </a:r>
            <a:r>
              <a:rPr lang="en-US" dirty="0">
                <a:solidFill>
                  <a:schemeClr val="bg1">
                    <a:lumMod val="65000"/>
                  </a:schemeClr>
                </a:solidFill>
                <a:latin typeface="Consolas" panose="020B0609020204030204" pitchFamily="49" charset="0"/>
                <a:cs typeface="Consolas" panose="020B0609020204030204" pitchFamily="49" charset="0"/>
              </a:rPr>
              <a:t>),%</a:t>
            </a:r>
            <a:r>
              <a:rPr lang="en-US" dirty="0" err="1">
                <a:solidFill>
                  <a:schemeClr val="bg1">
                    <a:lumMod val="65000"/>
                  </a:schemeClr>
                </a:solidFill>
                <a:latin typeface="Consolas" panose="020B0609020204030204" pitchFamily="49" charset="0"/>
                <a:cs typeface="Consolas" panose="020B0609020204030204" pitchFamily="49" charset="0"/>
              </a:rPr>
              <a:t>rdi</a:t>
            </a:r>
            <a:endParaRPr lang="en-US" dirty="0">
              <a:solidFill>
                <a:schemeClr val="bg1">
                  <a:lumMod val="65000"/>
                </a:schemeClr>
              </a:solidFill>
              <a:latin typeface="Consolas" panose="020B0609020204030204" pitchFamily="49" charset="0"/>
              <a:cs typeface="Consolas" panose="020B0609020204030204" pitchFamily="49" charset="0"/>
            </a:endParaRPr>
          </a:p>
          <a:p>
            <a:pPr algn="l"/>
            <a:r>
              <a:rPr lang="en-US" b="1" dirty="0">
                <a:solidFill>
                  <a:srgbClr val="FF0000"/>
                </a:solidFill>
                <a:latin typeface="Consolas" panose="020B0609020204030204" pitchFamily="49" charset="0"/>
                <a:cs typeface="Consolas" panose="020B0609020204030204" pitchFamily="49" charset="0"/>
              </a:rPr>
              <a:t>0x400596 &lt;+71&gt;:   </a:t>
            </a:r>
            <a:r>
              <a:rPr lang="en-US" b="1" dirty="0" err="1">
                <a:solidFill>
                  <a:srgbClr val="FF0000"/>
                </a:solidFill>
                <a:latin typeface="Consolas" panose="020B0609020204030204" pitchFamily="49" charset="0"/>
                <a:cs typeface="Consolas" panose="020B0609020204030204" pitchFamily="49" charset="0"/>
              </a:rPr>
              <a:t>callq</a:t>
            </a:r>
            <a:r>
              <a:rPr lang="en-US" b="1" dirty="0">
                <a:solidFill>
                  <a:srgbClr val="FF0000"/>
                </a:solidFill>
                <a:latin typeface="Consolas" panose="020B0609020204030204" pitchFamily="49" charset="0"/>
                <a:cs typeface="Consolas" panose="020B0609020204030204" pitchFamily="49" charset="0"/>
              </a:rPr>
              <a:t>  0x400546 &lt;</a:t>
            </a:r>
            <a:r>
              <a:rPr lang="en-US" b="1" dirty="0" err="1">
                <a:solidFill>
                  <a:srgbClr val="FF0000"/>
                </a:solidFill>
                <a:latin typeface="Consolas" panose="020B0609020204030204" pitchFamily="49" charset="0"/>
                <a:cs typeface="Consolas" panose="020B0609020204030204" pitchFamily="49" charset="0"/>
              </a:rPr>
              <a:t>func</a:t>
            </a:r>
            <a:r>
              <a:rPr lang="en-US" b="1" dirty="0">
                <a:solidFill>
                  <a:srgbClr val="FF0000"/>
                </a:solidFill>
                <a:latin typeface="Consolas" panose="020B0609020204030204" pitchFamily="49" charset="0"/>
                <a:cs typeface="Consolas" panose="020B0609020204030204" pitchFamily="49" charset="0"/>
              </a:rPr>
              <a:t>&gt;</a:t>
            </a:r>
          </a:p>
          <a:p>
            <a:pPr algn="l"/>
            <a:r>
              <a:rPr lang="en-US" dirty="0">
                <a:solidFill>
                  <a:schemeClr val="tx1"/>
                </a:solidFill>
                <a:latin typeface="Consolas" panose="020B0609020204030204" pitchFamily="49" charset="0"/>
                <a:cs typeface="Consolas" panose="020B0609020204030204" pitchFamily="49" charset="0"/>
              </a:rPr>
              <a:t>0x40059b &lt;+76&gt;:   add    $0x10,%rsp</a:t>
            </a:r>
          </a:p>
          <a:p>
            <a:pPr algn="l"/>
            <a:r>
              <a:rPr lang="en-US" dirty="0">
                <a:solidFill>
                  <a:schemeClr val="tx1"/>
                </a:solidFill>
                <a:latin typeface="Consolas" panose="020B0609020204030204" pitchFamily="49" charset="0"/>
                <a:cs typeface="Consolas" panose="020B0609020204030204" pitchFamily="49" charset="0"/>
              </a:rPr>
              <a:t>…</a:t>
            </a:r>
          </a:p>
        </p:txBody>
      </p:sp>
      <p:sp>
        <p:nvSpPr>
          <p:cNvPr id="18" name="Rectangle 17">
            <a:extLst>
              <a:ext uri="{FF2B5EF4-FFF2-40B4-BE49-F238E27FC236}">
                <a16:creationId xmlns:a16="http://schemas.microsoft.com/office/drawing/2014/main" id="{43F9B497-5981-4A44-AED3-AAE3DC9ACF79}"/>
              </a:ext>
            </a:extLst>
          </p:cNvPr>
          <p:cNvSpPr/>
          <p:nvPr>
            <p:custDataLst>
              <p:tags r:id="rId7"/>
            </p:custDataLst>
          </p:nvPr>
        </p:nvSpPr>
        <p:spPr>
          <a:xfrm>
            <a:off x="11011443" y="4267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2</a:t>
            </a:r>
          </a:p>
        </p:txBody>
      </p:sp>
      <p:sp>
        <p:nvSpPr>
          <p:cNvPr id="20" name="Rectangle 19">
            <a:extLst>
              <a:ext uri="{FF2B5EF4-FFF2-40B4-BE49-F238E27FC236}">
                <a16:creationId xmlns:a16="http://schemas.microsoft.com/office/drawing/2014/main" id="{A927F735-FEE0-F84A-9DD4-455B76FE1B9F}"/>
              </a:ext>
            </a:extLst>
          </p:cNvPr>
          <p:cNvSpPr/>
          <p:nvPr>
            <p:custDataLst>
              <p:tags r:id="rId8"/>
            </p:custDataLst>
          </p:nvPr>
        </p:nvSpPr>
        <p:spPr>
          <a:xfrm>
            <a:off x="11149807" y="3886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%r9d</a:t>
            </a:r>
            <a:endParaRPr lang="en-US" dirty="0">
              <a:latin typeface="Consolas" panose="020B0609020204030204" pitchFamily="49" charset="0"/>
              <a:cs typeface="Consolas" panose="020B0609020204030204" pitchFamily="49" charset="0"/>
            </a:endParaRPr>
          </a:p>
        </p:txBody>
      </p:sp>
      <p:sp>
        <p:nvSpPr>
          <p:cNvPr id="21" name="Rectangle 20">
            <a:extLst>
              <a:ext uri="{FF2B5EF4-FFF2-40B4-BE49-F238E27FC236}">
                <a16:creationId xmlns:a16="http://schemas.microsoft.com/office/drawing/2014/main" id="{3001ECA3-D54A-DB4B-934B-9E5E72B9C17C}"/>
              </a:ext>
            </a:extLst>
          </p:cNvPr>
          <p:cNvSpPr/>
          <p:nvPr>
            <p:custDataLst>
              <p:tags r:id="rId9"/>
            </p:custDataLst>
          </p:nvPr>
        </p:nvSpPr>
        <p:spPr>
          <a:xfrm>
            <a:off x="11027278" y="34290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1</a:t>
            </a:r>
          </a:p>
        </p:txBody>
      </p:sp>
      <p:sp>
        <p:nvSpPr>
          <p:cNvPr id="22" name="Rectangle 21">
            <a:extLst>
              <a:ext uri="{FF2B5EF4-FFF2-40B4-BE49-F238E27FC236}">
                <a16:creationId xmlns:a16="http://schemas.microsoft.com/office/drawing/2014/main" id="{DD911891-E7E4-7444-8A8D-419FA819D617}"/>
              </a:ext>
            </a:extLst>
          </p:cNvPr>
          <p:cNvSpPr/>
          <p:nvPr>
            <p:custDataLst>
              <p:tags r:id="rId10"/>
            </p:custDataLst>
          </p:nvPr>
        </p:nvSpPr>
        <p:spPr>
          <a:xfrm>
            <a:off x="11165642" y="30480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%r8d</a:t>
            </a:r>
            <a:endParaRPr lang="en-US" dirty="0">
              <a:latin typeface="Consolas" panose="020B0609020204030204" pitchFamily="49" charset="0"/>
              <a:cs typeface="Consolas" panose="020B0609020204030204" pitchFamily="49" charset="0"/>
            </a:endParaRPr>
          </a:p>
        </p:txBody>
      </p:sp>
      <p:sp>
        <p:nvSpPr>
          <p:cNvPr id="23" name="Rectangle 22">
            <a:extLst>
              <a:ext uri="{FF2B5EF4-FFF2-40B4-BE49-F238E27FC236}">
                <a16:creationId xmlns:a16="http://schemas.microsoft.com/office/drawing/2014/main" id="{3DAA9464-A591-9443-80F9-8F264A185520}"/>
              </a:ext>
            </a:extLst>
          </p:cNvPr>
          <p:cNvSpPr/>
          <p:nvPr>
            <p:custDataLst>
              <p:tags r:id="rId11"/>
            </p:custDataLst>
          </p:nvPr>
        </p:nvSpPr>
        <p:spPr>
          <a:xfrm>
            <a:off x="11027278" y="25146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0xffe9f0</a:t>
            </a:r>
          </a:p>
        </p:txBody>
      </p:sp>
      <p:sp>
        <p:nvSpPr>
          <p:cNvPr id="24" name="Rectangle 23">
            <a:extLst>
              <a:ext uri="{FF2B5EF4-FFF2-40B4-BE49-F238E27FC236}">
                <a16:creationId xmlns:a16="http://schemas.microsoft.com/office/drawing/2014/main" id="{3D09C930-66D4-C243-83E5-02761CA66765}"/>
              </a:ext>
            </a:extLst>
          </p:cNvPr>
          <p:cNvSpPr/>
          <p:nvPr>
            <p:custDataLst>
              <p:tags r:id="rId12"/>
            </p:custDataLst>
          </p:nvPr>
        </p:nvSpPr>
        <p:spPr>
          <a:xfrm>
            <a:off x="11165642" y="21336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dirty="0">
              <a:latin typeface="Consolas" panose="020B0609020204030204" pitchFamily="49" charset="0"/>
              <a:cs typeface="Consolas" panose="020B0609020204030204" pitchFamily="49" charset="0"/>
            </a:endParaRPr>
          </a:p>
        </p:txBody>
      </p:sp>
      <p:sp>
        <p:nvSpPr>
          <p:cNvPr id="25" name="Rectangle 24">
            <a:extLst>
              <a:ext uri="{FF2B5EF4-FFF2-40B4-BE49-F238E27FC236}">
                <a16:creationId xmlns:a16="http://schemas.microsoft.com/office/drawing/2014/main" id="{0A7B1859-D054-0A4B-AB3B-FB6C043E288C}"/>
              </a:ext>
            </a:extLst>
          </p:cNvPr>
          <p:cNvSpPr/>
          <p:nvPr>
            <p:custDataLst>
              <p:tags r:id="rId13"/>
            </p:custDataLst>
          </p:nvPr>
        </p:nvSpPr>
        <p:spPr>
          <a:xfrm>
            <a:off x="11027278" y="1600200"/>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0xffe9f4</a:t>
            </a:r>
          </a:p>
        </p:txBody>
      </p:sp>
      <p:sp>
        <p:nvSpPr>
          <p:cNvPr id="26" name="Rectangle 25">
            <a:extLst>
              <a:ext uri="{FF2B5EF4-FFF2-40B4-BE49-F238E27FC236}">
                <a16:creationId xmlns:a16="http://schemas.microsoft.com/office/drawing/2014/main" id="{5540D4A0-9A70-F247-A665-DA39FA283633}"/>
              </a:ext>
            </a:extLst>
          </p:cNvPr>
          <p:cNvSpPr/>
          <p:nvPr>
            <p:custDataLst>
              <p:tags r:id="rId14"/>
            </p:custDataLst>
          </p:nvPr>
        </p:nvSpPr>
        <p:spPr>
          <a:xfrm>
            <a:off x="11165642" y="1219200"/>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rdx</a:t>
            </a:r>
            <a:endParaRPr lang="en-US" dirty="0">
              <a:latin typeface="Consolas" panose="020B0609020204030204" pitchFamily="49" charset="0"/>
              <a:cs typeface="Consolas" panose="020B0609020204030204" pitchFamily="49" charset="0"/>
            </a:endParaRPr>
          </a:p>
        </p:txBody>
      </p:sp>
      <p:sp>
        <p:nvSpPr>
          <p:cNvPr id="29" name="Rectangle 28">
            <a:extLst>
              <a:ext uri="{FF2B5EF4-FFF2-40B4-BE49-F238E27FC236}">
                <a16:creationId xmlns:a16="http://schemas.microsoft.com/office/drawing/2014/main" id="{DF684BD4-A680-2145-BB03-2ABC3B6174FB}"/>
              </a:ext>
            </a:extLst>
          </p:cNvPr>
          <p:cNvSpPr/>
          <p:nvPr>
            <p:custDataLst>
              <p:tags r:id="rId15"/>
            </p:custDataLst>
          </p:nvPr>
        </p:nvSpPr>
        <p:spPr>
          <a:xfrm>
            <a:off x="7528196"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0xffe9fc</a:t>
            </a:r>
          </a:p>
        </p:txBody>
      </p:sp>
      <p:sp>
        <p:nvSpPr>
          <p:cNvPr id="30" name="Rectangle 29">
            <a:extLst>
              <a:ext uri="{FF2B5EF4-FFF2-40B4-BE49-F238E27FC236}">
                <a16:creationId xmlns:a16="http://schemas.microsoft.com/office/drawing/2014/main" id="{6067C27E-53A3-464B-923B-20E5ACEE6F76}"/>
              </a:ext>
            </a:extLst>
          </p:cNvPr>
          <p:cNvSpPr/>
          <p:nvPr>
            <p:custDataLst>
              <p:tags r:id="rId16"/>
            </p:custDataLst>
          </p:nvPr>
        </p:nvSpPr>
        <p:spPr>
          <a:xfrm>
            <a:off x="7666560"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p:txBody>
      </p:sp>
      <p:sp>
        <p:nvSpPr>
          <p:cNvPr id="31" name="Rectangle 30">
            <a:extLst>
              <a:ext uri="{FF2B5EF4-FFF2-40B4-BE49-F238E27FC236}">
                <a16:creationId xmlns:a16="http://schemas.microsoft.com/office/drawing/2014/main" id="{3F7A774E-424A-B049-943E-2A9D7F840943}"/>
              </a:ext>
            </a:extLst>
          </p:cNvPr>
          <p:cNvSpPr/>
          <p:nvPr>
            <p:custDataLst>
              <p:tags r:id="rId17"/>
            </p:custDataLst>
          </p:nvPr>
        </p:nvSpPr>
        <p:spPr>
          <a:xfrm>
            <a:off x="6269533" y="5985244"/>
            <a:ext cx="1095990" cy="3910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l"/>
            <a:r>
              <a:rPr lang="en-US" dirty="0">
                <a:solidFill>
                  <a:schemeClr val="tx1"/>
                </a:solidFill>
              </a:rPr>
              <a:t>0xffe9f8</a:t>
            </a:r>
          </a:p>
        </p:txBody>
      </p:sp>
      <p:sp>
        <p:nvSpPr>
          <p:cNvPr id="32" name="Rectangle 31">
            <a:extLst>
              <a:ext uri="{FF2B5EF4-FFF2-40B4-BE49-F238E27FC236}">
                <a16:creationId xmlns:a16="http://schemas.microsoft.com/office/drawing/2014/main" id="{7485524B-A2DC-B848-8445-B475D262B37B}"/>
              </a:ext>
            </a:extLst>
          </p:cNvPr>
          <p:cNvSpPr/>
          <p:nvPr>
            <p:custDataLst>
              <p:tags r:id="rId18"/>
            </p:custDataLst>
          </p:nvPr>
        </p:nvSpPr>
        <p:spPr>
          <a:xfrm>
            <a:off x="6407897" y="5604244"/>
            <a:ext cx="748924" cy="400110"/>
          </a:xfrm>
          <a:prstGeom prst="rect">
            <a:avLst/>
          </a:prstGeom>
        </p:spPr>
        <p:txBody>
          <a:bodyPr wrap="none">
            <a:spAutoFit/>
          </a:bodyPr>
          <a:lstStyle/>
          <a:p>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761708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If Statements and Loops	</a:t>
            </a:r>
          </a:p>
          <a:p>
            <a:pPr>
              <a:tabLst>
                <a:tab pos="11530584" algn="r"/>
              </a:tabLst>
            </a:pPr>
            <a:r>
              <a:rPr lang="en-US" dirty="0"/>
              <a:t>Calling Functions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b="1" dirty="0">
                <a:solidFill>
                  <a:srgbClr val="C00000"/>
                </a:solidFill>
              </a:rPr>
              <a:t>Register Restrictions</a:t>
            </a:r>
            <a:r>
              <a:rPr lang="en-US" dirty="0"/>
              <a:t>	</a:t>
            </a:r>
          </a:p>
          <a:p>
            <a:pPr>
              <a:tabLst>
                <a:tab pos="11530584" algn="r"/>
              </a:tabLst>
            </a:pPr>
            <a:r>
              <a:rPr lang="en-US" dirty="0"/>
              <a:t>Pulling it all together: recursion example	</a:t>
            </a:r>
          </a:p>
          <a:p>
            <a:pPr lvl="1"/>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1999281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3D27F-556C-B848-968B-1058C2A9D344}"/>
              </a:ext>
            </a:extLst>
          </p:cNvPr>
          <p:cNvSpPr>
            <a:spLocks noGrp="1"/>
          </p:cNvSpPr>
          <p:nvPr>
            <p:ph type="title"/>
          </p:nvPr>
        </p:nvSpPr>
        <p:spPr/>
        <p:txBody>
          <a:bodyPr/>
          <a:lstStyle/>
          <a:p>
            <a:r>
              <a:rPr lang="en-US" dirty="0"/>
              <a:t>Register Restrictions</a:t>
            </a:r>
          </a:p>
        </p:txBody>
      </p:sp>
      <p:sp>
        <p:nvSpPr>
          <p:cNvPr id="6" name="Content Placeholder 5">
            <a:extLst>
              <a:ext uri="{FF2B5EF4-FFF2-40B4-BE49-F238E27FC236}">
                <a16:creationId xmlns:a16="http://schemas.microsoft.com/office/drawing/2014/main" id="{79319C3F-DFD5-0649-9B24-E5158E9888DA}"/>
              </a:ext>
            </a:extLst>
          </p:cNvPr>
          <p:cNvSpPr>
            <a:spLocks noGrp="1"/>
          </p:cNvSpPr>
          <p:nvPr>
            <p:ph idx="1"/>
          </p:nvPr>
        </p:nvSpPr>
        <p:spPr/>
        <p:txBody>
          <a:bodyPr/>
          <a:lstStyle/>
          <a:p>
            <a:pPr marL="0" indent="0">
              <a:buNone/>
            </a:pPr>
            <a:r>
              <a:rPr lang="en-US" dirty="0"/>
              <a:t>There is only one copy of registers for all programs and functions.</a:t>
            </a:r>
          </a:p>
          <a:p>
            <a:r>
              <a:rPr lang="en-US" b="1" dirty="0"/>
              <a:t>Problem: </a:t>
            </a:r>
            <a:r>
              <a:rPr lang="en-US" dirty="0"/>
              <a:t>what if </a:t>
            </a:r>
            <a:r>
              <a:rPr lang="en-US" b="1" i="1" dirty="0" err="1"/>
              <a:t>funcA</a:t>
            </a:r>
            <a:r>
              <a:rPr lang="en-US" b="1" i="1" dirty="0"/>
              <a:t> </a:t>
            </a:r>
            <a:r>
              <a:rPr lang="en-US" dirty="0"/>
              <a:t>is building up a value in register %r10, and calls </a:t>
            </a:r>
            <a:r>
              <a:rPr lang="en-US" b="1" i="1" dirty="0" err="1"/>
              <a:t>funcB</a:t>
            </a:r>
            <a:r>
              <a:rPr lang="en-US" dirty="0"/>
              <a:t> in the middle, which also has instructions that modify %r10?  </a:t>
            </a:r>
            <a:r>
              <a:rPr lang="en-US" b="1" i="1" dirty="0" err="1"/>
              <a:t>funcA</a:t>
            </a:r>
            <a:r>
              <a:rPr lang="en-US" dirty="0" err="1"/>
              <a:t>’s</a:t>
            </a:r>
            <a:r>
              <a:rPr lang="en-US" dirty="0"/>
              <a:t> value will be overwritten!</a:t>
            </a:r>
          </a:p>
          <a:p>
            <a:r>
              <a:rPr lang="en-US" b="1" dirty="0"/>
              <a:t>Solution: </a:t>
            </a:r>
            <a:r>
              <a:rPr lang="en-US" dirty="0"/>
              <a:t>make some “rules of the road” that callers and </a:t>
            </a:r>
            <a:r>
              <a:rPr lang="en-US" dirty="0" err="1"/>
              <a:t>callees</a:t>
            </a:r>
            <a:r>
              <a:rPr lang="en-US" dirty="0"/>
              <a:t> must follow when using registers so they do not interfere with one another.</a:t>
            </a:r>
          </a:p>
          <a:p>
            <a:r>
              <a:rPr lang="en-US" dirty="0"/>
              <a:t>These rules define two types of registers: </a:t>
            </a:r>
            <a:r>
              <a:rPr lang="en-US" b="1" dirty="0"/>
              <a:t>caller-owned </a:t>
            </a:r>
            <a:r>
              <a:rPr lang="en-US" dirty="0"/>
              <a:t>and </a:t>
            </a:r>
            <a:r>
              <a:rPr lang="en-US" b="1" dirty="0" err="1"/>
              <a:t>callee</a:t>
            </a:r>
            <a:r>
              <a:rPr lang="en-US" b="1" dirty="0"/>
              <a:t>-owned</a:t>
            </a:r>
            <a:endParaRPr lang="en-US" dirty="0"/>
          </a:p>
          <a:p>
            <a:endParaRPr lang="en-US" dirty="0"/>
          </a:p>
        </p:txBody>
      </p:sp>
    </p:spTree>
    <p:extLst>
      <p:ext uri="{BB962C8B-B14F-4D97-AF65-F5344CB8AC3E}">
        <p14:creationId xmlns:p14="http://schemas.microsoft.com/office/powerpoint/2010/main" val="130260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a:t>
            </a:r>
            <a:r>
              <a:rPr lang="en-US" dirty="0" err="1"/>
              <a:t>Callee</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47625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47625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47625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60960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8CD67FA-0DCB-FE44-8BEE-0D7523CCA481}"/>
              </a:ext>
            </a:extLst>
          </p:cNvPr>
          <p:cNvSpPr/>
          <p:nvPr/>
        </p:nvSpPr>
        <p:spPr bwMode="auto">
          <a:xfrm>
            <a:off x="152400" y="1447800"/>
            <a:ext cx="3428993" cy="39624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marL="0" indent="0" algn="l">
              <a:buNone/>
            </a:pPr>
            <a:r>
              <a:rPr lang="en-US" sz="2800" b="1" dirty="0"/>
              <a:t>Caller/</a:t>
            </a:r>
            <a:r>
              <a:rPr lang="en-US" sz="2800" b="1" dirty="0" err="1"/>
              <a:t>callee</a:t>
            </a:r>
            <a:r>
              <a:rPr lang="en-US" sz="2800" b="1" dirty="0"/>
              <a:t> </a:t>
            </a:r>
            <a:r>
              <a:rPr lang="en-US" sz="2800" dirty="0"/>
              <a:t>is terminology that refers to a pair of functions.  A single function may be both a caller and </a:t>
            </a:r>
            <a:r>
              <a:rPr lang="en-US" sz="2800" dirty="0" err="1"/>
              <a:t>callee</a:t>
            </a:r>
            <a:r>
              <a:rPr lang="en-US" sz="2800" dirty="0"/>
              <a:t> simultaneously (e.g. </a:t>
            </a:r>
            <a:r>
              <a:rPr lang="en-US" sz="2800" dirty="0">
                <a:latin typeface="Consolas" panose="020B0609020204030204" pitchFamily="49" charset="0"/>
                <a:cs typeface="Consolas" panose="020B0609020204030204" pitchFamily="49" charset="0"/>
              </a:rPr>
              <a:t>function1</a:t>
            </a:r>
            <a:r>
              <a:rPr lang="en-US" sz="2800" dirty="0"/>
              <a:t> at right).</a:t>
            </a:r>
          </a:p>
        </p:txBody>
      </p: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60960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61652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6165272" y="4546661"/>
            <a:ext cx="646332" cy="369332"/>
          </a:xfrm>
          <a:prstGeom prst="rect">
            <a:avLst/>
          </a:prstGeom>
          <a:noFill/>
        </p:spPr>
        <p:txBody>
          <a:bodyPr wrap="none" rtlCol="0">
            <a:spAutoFit/>
          </a:bodyPr>
          <a:lstStyle/>
          <a:p>
            <a:r>
              <a:rPr lang="en-US" dirty="0"/>
              <a:t>calls</a:t>
            </a:r>
          </a:p>
        </p:txBody>
      </p:sp>
      <p:sp>
        <p:nvSpPr>
          <p:cNvPr id="16" name="Right Brace 15">
            <a:extLst>
              <a:ext uri="{FF2B5EF4-FFF2-40B4-BE49-F238E27FC236}">
                <a16:creationId xmlns:a16="http://schemas.microsoft.com/office/drawing/2014/main" id="{380865A4-FDCD-C24E-8BA7-775B4FC9A717}"/>
              </a:ext>
            </a:extLst>
          </p:cNvPr>
          <p:cNvSpPr/>
          <p:nvPr/>
        </p:nvSpPr>
        <p:spPr>
          <a:xfrm>
            <a:off x="7772400" y="1447800"/>
            <a:ext cx="533400" cy="2971800"/>
          </a:xfrm>
          <a:prstGeom prst="righ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ectangle 17">
            <a:extLst>
              <a:ext uri="{FF2B5EF4-FFF2-40B4-BE49-F238E27FC236}">
                <a16:creationId xmlns:a16="http://schemas.microsoft.com/office/drawing/2014/main" id="{B1C48C7E-8929-F946-8887-67AAC8597706}"/>
              </a:ext>
            </a:extLst>
          </p:cNvPr>
          <p:cNvSpPr/>
          <p:nvPr/>
        </p:nvSpPr>
        <p:spPr bwMode="auto">
          <a:xfrm>
            <a:off x="8460294" y="2193667"/>
            <a:ext cx="3045906" cy="13877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is the caller, and </a:t>
            </a:r>
            <a:r>
              <a:rPr lang="en-US" sz="2800" dirty="0">
                <a:latin typeface="Consolas" panose="020B0609020204030204" pitchFamily="49" charset="0"/>
                <a:cs typeface="Consolas" panose="020B0609020204030204" pitchFamily="49" charset="0"/>
              </a:rPr>
              <a:t>function1</a:t>
            </a:r>
            <a:r>
              <a:rPr lang="en-US" sz="2800" dirty="0"/>
              <a:t> is the </a:t>
            </a:r>
            <a:r>
              <a:rPr lang="en-US" sz="2800" dirty="0" err="1"/>
              <a:t>callee</a:t>
            </a:r>
            <a:r>
              <a:rPr lang="en-US" sz="2800" dirty="0"/>
              <a:t>.</a:t>
            </a:r>
          </a:p>
        </p:txBody>
      </p:sp>
      <p:sp>
        <p:nvSpPr>
          <p:cNvPr id="19" name="Right Brace 18">
            <a:extLst>
              <a:ext uri="{FF2B5EF4-FFF2-40B4-BE49-F238E27FC236}">
                <a16:creationId xmlns:a16="http://schemas.microsoft.com/office/drawing/2014/main" id="{AF0235BD-FF90-C24B-9391-33B48F38061A}"/>
              </a:ext>
            </a:extLst>
          </p:cNvPr>
          <p:cNvSpPr/>
          <p:nvPr/>
        </p:nvSpPr>
        <p:spPr>
          <a:xfrm>
            <a:off x="7407993" y="3276600"/>
            <a:ext cx="533400" cy="2971800"/>
          </a:xfrm>
          <a:prstGeom prst="rightBrace">
            <a:avLst>
              <a:gd name="adj1" fmla="val 8333"/>
              <a:gd name="adj2" fmla="val 79837"/>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ectangle 19">
            <a:extLst>
              <a:ext uri="{FF2B5EF4-FFF2-40B4-BE49-F238E27FC236}">
                <a16:creationId xmlns:a16="http://schemas.microsoft.com/office/drawing/2014/main" id="{F4E9F6AF-6517-4642-A657-EB78CE70EEFA}"/>
              </a:ext>
            </a:extLst>
          </p:cNvPr>
          <p:cNvSpPr/>
          <p:nvPr/>
        </p:nvSpPr>
        <p:spPr bwMode="auto">
          <a:xfrm>
            <a:off x="8042564" y="4645922"/>
            <a:ext cx="2582504" cy="1874967"/>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function1</a:t>
            </a:r>
            <a:r>
              <a:rPr lang="en-US" sz="2800" dirty="0"/>
              <a:t> is the caller, and </a:t>
            </a:r>
            <a:r>
              <a:rPr lang="en-US" sz="2800" dirty="0">
                <a:latin typeface="Consolas" panose="020B0609020204030204" pitchFamily="49" charset="0"/>
                <a:cs typeface="Consolas" panose="020B0609020204030204" pitchFamily="49" charset="0"/>
              </a:rPr>
              <a:t>function2</a:t>
            </a:r>
            <a:r>
              <a:rPr lang="en-US" sz="2800" dirty="0"/>
              <a:t> is the </a:t>
            </a:r>
            <a:r>
              <a:rPr lang="en-US" sz="2800" dirty="0" err="1"/>
              <a:t>callee</a:t>
            </a:r>
            <a:r>
              <a:rPr lang="en-US" sz="2800" dirty="0"/>
              <a:t>.</a:t>
            </a:r>
          </a:p>
        </p:txBody>
      </p:sp>
    </p:spTree>
    <p:extLst>
      <p:ext uri="{BB962C8B-B14F-4D97-AF65-F5344CB8AC3E}">
        <p14:creationId xmlns:p14="http://schemas.microsoft.com/office/powerpoint/2010/main" val="168010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8" grpId="0" animBg="1"/>
      <p:bldP spid="19" grpId="0" animBg="1"/>
      <p:bldP spid="20"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47F7B-FC11-964C-9064-DA2CAFDAC012}"/>
              </a:ext>
            </a:extLst>
          </p:cNvPr>
          <p:cNvSpPr>
            <a:spLocks noGrp="1"/>
          </p:cNvSpPr>
          <p:nvPr>
            <p:ph type="title"/>
          </p:nvPr>
        </p:nvSpPr>
        <p:spPr/>
        <p:txBody>
          <a:bodyPr/>
          <a:lstStyle/>
          <a:p>
            <a:r>
              <a:rPr lang="en-US" dirty="0"/>
              <a:t>Register Restrictions</a:t>
            </a:r>
          </a:p>
        </p:txBody>
      </p:sp>
      <p:sp>
        <p:nvSpPr>
          <p:cNvPr id="5" name="Content Placeholder 4">
            <a:extLst>
              <a:ext uri="{FF2B5EF4-FFF2-40B4-BE49-F238E27FC236}">
                <a16:creationId xmlns:a16="http://schemas.microsoft.com/office/drawing/2014/main" id="{1FB6852D-913D-DE4A-9FAC-1ECABCDB4C04}"/>
              </a:ext>
            </a:extLst>
          </p:cNvPr>
          <p:cNvSpPr>
            <a:spLocks noGrp="1"/>
          </p:cNvSpPr>
          <p:nvPr>
            <p:ph sz="half" idx="1"/>
          </p:nvPr>
        </p:nvSpPr>
        <p:spPr/>
        <p:txBody>
          <a:bodyPr/>
          <a:lstStyle/>
          <a:p>
            <a:r>
              <a:rPr lang="en-US" dirty="0" err="1"/>
              <a:t>Callee</a:t>
            </a:r>
            <a:r>
              <a:rPr lang="en-US" dirty="0"/>
              <a:t> must </a:t>
            </a:r>
            <a:r>
              <a:rPr lang="en-US" i="1" dirty="0"/>
              <a:t>save</a:t>
            </a:r>
            <a:r>
              <a:rPr lang="en-US" dirty="0"/>
              <a:t> the existing value and </a:t>
            </a:r>
            <a:r>
              <a:rPr lang="en-US" i="1" dirty="0"/>
              <a:t>restore</a:t>
            </a:r>
            <a:r>
              <a:rPr lang="en-US" dirty="0"/>
              <a:t> it when done.</a:t>
            </a:r>
          </a:p>
          <a:p>
            <a:r>
              <a:rPr lang="en-US" dirty="0"/>
              <a:t>Caller can store values and assume they will be preserved across function calls.</a:t>
            </a:r>
          </a:p>
        </p:txBody>
      </p:sp>
      <p:sp>
        <p:nvSpPr>
          <p:cNvPr id="6" name="Content Placeholder 5">
            <a:extLst>
              <a:ext uri="{FF2B5EF4-FFF2-40B4-BE49-F238E27FC236}">
                <a16:creationId xmlns:a16="http://schemas.microsoft.com/office/drawing/2014/main" id="{E5679340-A2F8-434C-B57D-3BDF0E6C1C45}"/>
              </a:ext>
            </a:extLst>
          </p:cNvPr>
          <p:cNvSpPr>
            <a:spLocks noGrp="1"/>
          </p:cNvSpPr>
          <p:nvPr>
            <p:ph sz="half" idx="10"/>
          </p:nvPr>
        </p:nvSpPr>
        <p:spPr>
          <a:xfrm>
            <a:off x="6172200" y="2316956"/>
            <a:ext cx="5833872" cy="4464844"/>
          </a:xfrm>
        </p:spPr>
        <p:txBody>
          <a:bodyPr/>
          <a:lstStyle/>
          <a:p>
            <a:r>
              <a:rPr lang="en-US" dirty="0" err="1"/>
              <a:t>Callee</a:t>
            </a:r>
            <a:r>
              <a:rPr lang="en-US" dirty="0"/>
              <a:t> does not need to save the existing value.</a:t>
            </a:r>
          </a:p>
          <a:p>
            <a:r>
              <a:rPr lang="en-US" dirty="0"/>
              <a:t>Caller’s values could be overwritten by a </a:t>
            </a:r>
            <a:r>
              <a:rPr lang="en-US" dirty="0" err="1"/>
              <a:t>callee</a:t>
            </a:r>
            <a:r>
              <a:rPr lang="en-US" dirty="0"/>
              <a:t>!   The caller may consider saving values elsewhere before calling functions.</a:t>
            </a:r>
          </a:p>
        </p:txBody>
      </p:sp>
      <p:sp>
        <p:nvSpPr>
          <p:cNvPr id="7" name="Text Placeholder 6">
            <a:extLst>
              <a:ext uri="{FF2B5EF4-FFF2-40B4-BE49-F238E27FC236}">
                <a16:creationId xmlns:a16="http://schemas.microsoft.com/office/drawing/2014/main" id="{161AF229-959A-2242-89F4-8FCD5FE7031B}"/>
              </a:ext>
            </a:extLst>
          </p:cNvPr>
          <p:cNvSpPr>
            <a:spLocks noGrp="1"/>
          </p:cNvSpPr>
          <p:nvPr>
            <p:ph type="body" idx="11"/>
          </p:nvPr>
        </p:nvSpPr>
        <p:spPr/>
        <p:txBody>
          <a:bodyPr/>
          <a:lstStyle/>
          <a:p>
            <a:r>
              <a:rPr lang="en-US" dirty="0"/>
              <a:t>Caller-Owned</a:t>
            </a:r>
          </a:p>
        </p:txBody>
      </p:sp>
      <p:sp>
        <p:nvSpPr>
          <p:cNvPr id="8" name="Text Placeholder 7">
            <a:extLst>
              <a:ext uri="{FF2B5EF4-FFF2-40B4-BE49-F238E27FC236}">
                <a16:creationId xmlns:a16="http://schemas.microsoft.com/office/drawing/2014/main" id="{33AD237C-E5D6-8244-BE89-EE4440F86DD2}"/>
              </a:ext>
            </a:extLst>
          </p:cNvPr>
          <p:cNvSpPr>
            <a:spLocks noGrp="1"/>
          </p:cNvSpPr>
          <p:nvPr>
            <p:ph type="body" idx="12"/>
          </p:nvPr>
        </p:nvSpPr>
        <p:spPr/>
        <p:txBody>
          <a:bodyPr/>
          <a:lstStyle/>
          <a:p>
            <a:r>
              <a:rPr lang="en-US" dirty="0" err="1"/>
              <a:t>Callee</a:t>
            </a:r>
            <a:r>
              <a:rPr lang="en-US" dirty="0"/>
              <a:t>-Owned</a:t>
            </a:r>
          </a:p>
        </p:txBody>
      </p:sp>
    </p:spTree>
    <p:extLst>
      <p:ext uri="{BB962C8B-B14F-4D97-AF65-F5344CB8AC3E}">
        <p14:creationId xmlns:p14="http://schemas.microsoft.com/office/powerpoint/2010/main" val="151940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21" name="Rounded Rectangle 20">
            <a:extLst>
              <a:ext uri="{FF2B5EF4-FFF2-40B4-BE49-F238E27FC236}">
                <a16:creationId xmlns:a16="http://schemas.microsoft.com/office/drawing/2014/main" id="{2268636C-2D24-4242-8923-D120F2B8D00A}"/>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22" name="Rounded Rectangle 21">
            <a:extLst>
              <a:ext uri="{FF2B5EF4-FFF2-40B4-BE49-F238E27FC236}">
                <a16:creationId xmlns:a16="http://schemas.microsoft.com/office/drawing/2014/main" id="{C7D7D41F-F588-3646-A995-1CFC4BB077DC}"/>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24" name="Straight Arrow Connector 23">
            <a:extLst>
              <a:ext uri="{FF2B5EF4-FFF2-40B4-BE49-F238E27FC236}">
                <a16:creationId xmlns:a16="http://schemas.microsoft.com/office/drawing/2014/main" id="{2FAC7D8C-FF9E-0446-B803-BE64369B8D38}"/>
              </a:ext>
            </a:extLst>
          </p:cNvPr>
          <p:cNvCxnSpPr>
            <a:stCxn id="21" idx="2"/>
            <a:endCxn id="22"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6FC0AFD-C95F-8C48-81C7-9D8699B53099}"/>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28" name="Rectangle 27">
            <a:extLst>
              <a:ext uri="{FF2B5EF4-FFF2-40B4-BE49-F238E27FC236}">
                <a16:creationId xmlns:a16="http://schemas.microsoft.com/office/drawing/2014/main" id="{50524C7C-1022-284A-8F17-1544A14E162C}"/>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can use caller-owned registers and know that </a:t>
            </a:r>
            <a:r>
              <a:rPr lang="en-US" sz="2800" dirty="0">
                <a:latin typeface="Consolas" panose="020B0609020204030204" pitchFamily="49" charset="0"/>
                <a:cs typeface="Consolas" panose="020B0609020204030204" pitchFamily="49" charset="0"/>
              </a:rPr>
              <a:t>function1</a:t>
            </a:r>
            <a:r>
              <a:rPr lang="en-US" sz="2800" dirty="0"/>
              <a:t> will not permanently modify their values.</a:t>
            </a:r>
          </a:p>
        </p:txBody>
      </p:sp>
      <p:sp>
        <p:nvSpPr>
          <p:cNvPr id="29" name="Rectangle 28">
            <a:extLst>
              <a:ext uri="{FF2B5EF4-FFF2-40B4-BE49-F238E27FC236}">
                <a16:creationId xmlns:a16="http://schemas.microsoft.com/office/drawing/2014/main" id="{277979A7-D19D-6141-A1E8-9B27F5567D7C}"/>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t>If function1 wants to use any caller-owned registers, it must save the existing values and restore them before returning.</a:t>
            </a:r>
          </a:p>
        </p:txBody>
      </p:sp>
    </p:spTree>
    <p:extLst>
      <p:ext uri="{BB962C8B-B14F-4D97-AF65-F5344CB8AC3E}">
        <p14:creationId xmlns:p14="http://schemas.microsoft.com/office/powerpoint/2010/main" val="73094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Caller-Owned Registers</a:t>
            </a:r>
          </a:p>
        </p:txBody>
      </p:sp>
      <p:sp>
        <p:nvSpPr>
          <p:cNvPr id="4" name="Rectangle 3">
            <a:extLst>
              <a:ext uri="{FF2B5EF4-FFF2-40B4-BE49-F238E27FC236}">
                <a16:creationId xmlns:a16="http://schemas.microsoft.com/office/drawing/2014/main" id="{F28AE07F-9599-AA44-9510-4756BADC16AE}"/>
              </a:ext>
            </a:extLst>
          </p:cNvPr>
          <p:cNvSpPr/>
          <p:nvPr/>
        </p:nvSpPr>
        <p:spPr>
          <a:xfrm>
            <a:off x="5867400" y="2116920"/>
            <a:ext cx="3886197" cy="3169228"/>
          </a:xfrm>
          <a:prstGeom prst="rect">
            <a:avLst/>
          </a:prstGeom>
          <a:ln>
            <a:solidFill>
              <a:schemeClr val="tx1"/>
            </a:solidFill>
          </a:ln>
        </p:spPr>
        <p:txBody>
          <a:bodyPr wrap="square">
            <a:spAutoFit/>
          </a:bodyPr>
          <a:lstStyle/>
          <a:p>
            <a:pPr marL="0" indent="0" algn="l">
              <a:spcBef>
                <a:spcPts val="0"/>
              </a:spcBef>
              <a:buNone/>
            </a:pPr>
            <a:r>
              <a:rPr lang="en-US" sz="2800" dirty="0">
                <a:latin typeface="Consolas" panose="020B0609020204030204" pitchFamily="49" charset="0"/>
                <a:cs typeface="Consolas" panose="020B0609020204030204" pitchFamily="49" charset="0"/>
              </a:rPr>
              <a:t>function1:</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push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rbx</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solidFill>
                  <a:srgbClr val="FF0000"/>
                </a:solidFill>
                <a:latin typeface="Consolas" panose="020B0609020204030204" pitchFamily="49" charset="0"/>
                <a:cs typeface="Consolas" panose="020B0609020204030204" pitchFamily="49" charset="0"/>
              </a:rPr>
              <a:t>  pop %</a:t>
            </a:r>
            <a:r>
              <a:rPr lang="en-US" sz="2800" dirty="0" err="1">
                <a:solidFill>
                  <a:srgbClr val="FF0000"/>
                </a:solidFill>
                <a:latin typeface="Consolas" panose="020B0609020204030204" pitchFamily="49" charset="0"/>
                <a:cs typeface="Consolas" panose="020B0609020204030204" pitchFamily="49" charset="0"/>
              </a:rPr>
              <a:t>rbp</a:t>
            </a:r>
            <a:endParaRPr lang="en-US" sz="2800" dirty="0">
              <a:solidFill>
                <a:srgbClr val="FF0000"/>
              </a:solidFill>
              <a:latin typeface="Consolas" panose="020B0609020204030204" pitchFamily="49" charset="0"/>
              <a:cs typeface="Consolas" panose="020B0609020204030204" pitchFamily="49" charset="0"/>
            </a:endParaRPr>
          </a:p>
          <a:p>
            <a:pPr marL="0" indent="0" algn="l">
              <a:spcBef>
                <a:spcPts val="0"/>
              </a:spcBef>
              <a:buNone/>
            </a:pPr>
            <a:r>
              <a:rPr lang="en-US" sz="2800" dirty="0">
                <a:latin typeface="Consolas" panose="020B0609020204030204" pitchFamily="49" charset="0"/>
                <a:cs typeface="Consolas" panose="020B0609020204030204" pitchFamily="49" charset="0"/>
              </a:rPr>
              <a:t>  </a:t>
            </a:r>
            <a:r>
              <a:rPr lang="en-US" sz="2800" dirty="0" err="1">
                <a:latin typeface="Consolas" panose="020B0609020204030204" pitchFamily="49" charset="0"/>
                <a:cs typeface="Consolas" panose="020B0609020204030204" pitchFamily="49" charset="0"/>
              </a:rPr>
              <a:t>retq</a:t>
            </a:r>
            <a:endParaRPr lang="en-US" sz="2800" dirty="0">
              <a:solidFill>
                <a:srgbClr val="008000"/>
              </a:solidFill>
              <a:latin typeface="Consolas" panose="020B0609020204030204" pitchFamily="49" charset="0"/>
              <a:cs typeface="Consolas" panose="020B0609020204030204" pitchFamily="49" charset="0"/>
            </a:endParaRPr>
          </a:p>
        </p:txBody>
      </p:sp>
      <p:sp>
        <p:nvSpPr>
          <p:cNvPr id="14" name="Rounded Rectangle 13">
            <a:extLst>
              <a:ext uri="{FF2B5EF4-FFF2-40B4-BE49-F238E27FC236}">
                <a16:creationId xmlns:a16="http://schemas.microsoft.com/office/drawing/2014/main" id="{361193E4-1D66-A949-9FEC-07914BC17F59}"/>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5" name="Rounded Rectangle 14">
            <a:extLst>
              <a:ext uri="{FF2B5EF4-FFF2-40B4-BE49-F238E27FC236}">
                <a16:creationId xmlns:a16="http://schemas.microsoft.com/office/drawing/2014/main" id="{A8567BAA-9713-1C41-9917-ACCD09F13F8D}"/>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6" name="Straight Arrow Connector 15">
            <a:extLst>
              <a:ext uri="{FF2B5EF4-FFF2-40B4-BE49-F238E27FC236}">
                <a16:creationId xmlns:a16="http://schemas.microsoft.com/office/drawing/2014/main" id="{811CE395-E321-DF44-9467-BA3AFE6C2739}"/>
              </a:ext>
            </a:extLst>
          </p:cNvPr>
          <p:cNvCxnSpPr>
            <a:stCxn id="14" idx="2"/>
            <a:endCxn id="15"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A5D45B4-6428-D444-A5F4-BAB9DCFC63EB}"/>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1532348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0" name="Rectangle 9">
            <a:extLst>
              <a:ext uri="{FF2B5EF4-FFF2-40B4-BE49-F238E27FC236}">
                <a16:creationId xmlns:a16="http://schemas.microsoft.com/office/drawing/2014/main" id="{DCE67071-DEA7-864F-A43A-4DBC4A878DE4}"/>
              </a:ext>
            </a:extLst>
          </p:cNvPr>
          <p:cNvSpPr/>
          <p:nvPr/>
        </p:nvSpPr>
        <p:spPr bwMode="auto">
          <a:xfrm>
            <a:off x="5410200" y="1788467"/>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latin typeface="Consolas" panose="020B0609020204030204" pitchFamily="49" charset="0"/>
                <a:cs typeface="Consolas" panose="020B0609020204030204" pitchFamily="49" charset="0"/>
              </a:rPr>
              <a:t>main</a:t>
            </a:r>
            <a:r>
              <a:rPr lang="en-US" sz="2800" dirty="0"/>
              <a:t> can use </a:t>
            </a:r>
            <a:r>
              <a:rPr lang="en-US" sz="2800" dirty="0" err="1"/>
              <a:t>callee</a:t>
            </a:r>
            <a:r>
              <a:rPr lang="en-US" sz="2800" dirty="0"/>
              <a:t>-owned registers but calling </a:t>
            </a:r>
            <a:r>
              <a:rPr lang="en-US" sz="2800" dirty="0">
                <a:latin typeface="Consolas" panose="020B0609020204030204" pitchFamily="49" charset="0"/>
                <a:cs typeface="Consolas" panose="020B0609020204030204" pitchFamily="49" charset="0"/>
              </a:rPr>
              <a:t>function1</a:t>
            </a:r>
            <a:r>
              <a:rPr lang="en-US" sz="2800" dirty="0"/>
              <a:t> may permanently modify their values.</a:t>
            </a:r>
          </a:p>
        </p:txBody>
      </p:sp>
      <p:sp>
        <p:nvSpPr>
          <p:cNvPr id="12" name="Rectangle 11">
            <a:extLst>
              <a:ext uri="{FF2B5EF4-FFF2-40B4-BE49-F238E27FC236}">
                <a16:creationId xmlns:a16="http://schemas.microsoft.com/office/drawing/2014/main" id="{EF270B96-B29C-0C42-8BB5-214D75C30967}"/>
              </a:ext>
            </a:extLst>
          </p:cNvPr>
          <p:cNvSpPr/>
          <p:nvPr/>
        </p:nvSpPr>
        <p:spPr bwMode="auto">
          <a:xfrm>
            <a:off x="5410200" y="3992478"/>
            <a:ext cx="5410200" cy="184493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dirty="0"/>
              <a:t>If function1 wants to use any </a:t>
            </a:r>
            <a:r>
              <a:rPr lang="en-US" sz="2800" dirty="0" err="1"/>
              <a:t>callee</a:t>
            </a:r>
            <a:r>
              <a:rPr lang="en-US" sz="2800" dirty="0"/>
              <a:t>-owned registers, it can do so without saving the existing values.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Tree>
    <p:extLst>
      <p:ext uri="{BB962C8B-B14F-4D97-AF65-F5344CB8AC3E}">
        <p14:creationId xmlns:p14="http://schemas.microsoft.com/office/powerpoint/2010/main" val="281143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err="1"/>
              <a:t>Callee</a:t>
            </a:r>
            <a:r>
              <a:rPr lang="en-US" dirty="0"/>
              <a:t>-Owned Registers</a:t>
            </a:r>
          </a:p>
        </p:txBody>
      </p:sp>
      <p:sp>
        <p:nvSpPr>
          <p:cNvPr id="13" name="Rounded Rectangle 12">
            <a:extLst>
              <a:ext uri="{FF2B5EF4-FFF2-40B4-BE49-F238E27FC236}">
                <a16:creationId xmlns:a16="http://schemas.microsoft.com/office/drawing/2014/main" id="{1D57DCF9-183D-FA43-A82E-EC0F2C045595}"/>
              </a:ext>
            </a:extLst>
          </p:cNvPr>
          <p:cNvSpPr/>
          <p:nvPr/>
        </p:nvSpPr>
        <p:spPr>
          <a:xfrm>
            <a:off x="457200" y="2438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16" name="Rounded Rectangle 15">
            <a:extLst>
              <a:ext uri="{FF2B5EF4-FFF2-40B4-BE49-F238E27FC236}">
                <a16:creationId xmlns:a16="http://schemas.microsoft.com/office/drawing/2014/main" id="{F3F73BB8-AE80-3F41-BD04-64EE1E06BA0B}"/>
              </a:ext>
            </a:extLst>
          </p:cNvPr>
          <p:cNvSpPr/>
          <p:nvPr/>
        </p:nvSpPr>
        <p:spPr>
          <a:xfrm>
            <a:off x="457200" y="42672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cxnSp>
        <p:nvCxnSpPr>
          <p:cNvPr id="17" name="Straight Arrow Connector 16">
            <a:extLst>
              <a:ext uri="{FF2B5EF4-FFF2-40B4-BE49-F238E27FC236}">
                <a16:creationId xmlns:a16="http://schemas.microsoft.com/office/drawing/2014/main" id="{09D8135E-D70C-5340-9377-4FB176BAFE11}"/>
              </a:ext>
            </a:extLst>
          </p:cNvPr>
          <p:cNvCxnSpPr>
            <a:stCxn id="13" idx="2"/>
            <a:endCxn id="16" idx="0"/>
          </p:cNvCxnSpPr>
          <p:nvPr/>
        </p:nvCxnSpPr>
        <p:spPr>
          <a:xfrm>
            <a:off x="1790700" y="35814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2B1F633-44CE-244A-9F61-DD95DE842CAF}"/>
              </a:ext>
            </a:extLst>
          </p:cNvPr>
          <p:cNvSpPr txBox="1"/>
          <p:nvPr/>
        </p:nvSpPr>
        <p:spPr>
          <a:xfrm>
            <a:off x="1859972" y="3701534"/>
            <a:ext cx="646332" cy="369332"/>
          </a:xfrm>
          <a:prstGeom prst="rect">
            <a:avLst/>
          </a:prstGeom>
          <a:noFill/>
        </p:spPr>
        <p:txBody>
          <a:bodyPr wrap="none" rtlCol="0">
            <a:spAutoFit/>
          </a:bodyPr>
          <a:lstStyle/>
          <a:p>
            <a:r>
              <a:rPr lang="en-US" dirty="0"/>
              <a:t>calls</a:t>
            </a:r>
          </a:p>
        </p:txBody>
      </p:sp>
      <p:sp>
        <p:nvSpPr>
          <p:cNvPr id="9" name="Content Placeholder 4">
            <a:extLst>
              <a:ext uri="{FF2B5EF4-FFF2-40B4-BE49-F238E27FC236}">
                <a16:creationId xmlns:a16="http://schemas.microsoft.com/office/drawing/2014/main" id="{6922B12C-1EA2-D749-96C0-879C2E5E5DAA}"/>
              </a:ext>
            </a:extLst>
          </p:cNvPr>
          <p:cNvSpPr txBox="1">
            <a:spLocks/>
          </p:cNvSpPr>
          <p:nvPr/>
        </p:nvSpPr>
        <p:spPr>
          <a:xfrm>
            <a:off x="5943600" y="2209800"/>
            <a:ext cx="4114798" cy="3424518"/>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main:</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push %r10</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push %r11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callq</a:t>
            </a:r>
            <a:r>
              <a:rPr lang="en-US" dirty="0">
                <a:latin typeface="Consolas" panose="020B0609020204030204" pitchFamily="49" charset="0"/>
                <a:cs typeface="Consolas" panose="020B0609020204030204" pitchFamily="49" charset="0"/>
              </a:rPr>
              <a:t> function1</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r>
              <a:rPr lang="en-US" dirty="0">
                <a:solidFill>
                  <a:srgbClr val="FF0000"/>
                </a:solidFill>
                <a:latin typeface="Consolas" panose="020B0609020204030204" pitchFamily="49" charset="0"/>
                <a:cs typeface="Consolas" panose="020B0609020204030204" pitchFamily="49" charset="0"/>
              </a:rPr>
              <a:t>pop %r11</a:t>
            </a:r>
          </a:p>
          <a:p>
            <a:pPr marL="0" indent="0" fontAlgn="auto">
              <a:spcBef>
                <a:spcPts val="0"/>
              </a:spcBef>
              <a:spcAft>
                <a:spcPts val="0"/>
              </a:spcAft>
              <a:buFont typeface="Arial" panose="020B0604020202020204" pitchFamily="34" charset="0"/>
              <a:buNone/>
            </a:pPr>
            <a:r>
              <a:rPr lang="en-US" dirty="0">
                <a:solidFill>
                  <a:srgbClr val="FF0000"/>
                </a:solidFill>
                <a:latin typeface="Consolas" panose="020B0609020204030204" pitchFamily="49" charset="0"/>
                <a:cs typeface="Consolas" panose="020B0609020204030204" pitchFamily="49" charset="0"/>
              </a:rPr>
              <a:t>  pop %r10</a:t>
            </a:r>
          </a:p>
          <a:p>
            <a:pPr marL="0" indent="0" fontAlgn="auto">
              <a:spcBef>
                <a:spcPts val="0"/>
              </a:spcBef>
              <a:spcAft>
                <a:spcPts val="0"/>
              </a:spcAft>
              <a:buFont typeface="Arial" panose="020B0604020202020204" pitchFamily="34" charset="0"/>
              <a:buNone/>
            </a:pPr>
            <a:r>
              <a:rPr lang="en-US" dirty="0">
                <a:latin typeface="Consolas" panose="020B0609020204030204" pitchFamily="49" charset="0"/>
                <a:cs typeface="Consolas" panose="020B0609020204030204" pitchFamily="49" charset="0"/>
              </a:rPr>
              <a:t>  ...</a:t>
            </a:r>
            <a:endParaRPr lang="en-US" dirty="0">
              <a:solidFill>
                <a:srgbClr val="008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543455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FCA03-31C8-4047-9C5E-630A6047B498}"/>
              </a:ext>
            </a:extLst>
          </p:cNvPr>
          <p:cNvSpPr>
            <a:spLocks noGrp="1"/>
          </p:cNvSpPr>
          <p:nvPr>
            <p:ph type="title"/>
          </p:nvPr>
        </p:nvSpPr>
        <p:spPr/>
        <p:txBody>
          <a:bodyPr/>
          <a:lstStyle/>
          <a:p>
            <a:r>
              <a:rPr lang="en-US" dirty="0"/>
              <a:t>A Day In the Life of </a:t>
            </a:r>
            <a:r>
              <a:rPr lang="en-US" dirty="0">
                <a:latin typeface="Consolas" panose="020B0609020204030204" pitchFamily="49" charset="0"/>
                <a:cs typeface="Consolas" panose="020B0609020204030204" pitchFamily="49" charset="0"/>
              </a:rPr>
              <a:t>function1</a:t>
            </a:r>
            <a:endParaRPr lang="en-US" dirty="0"/>
          </a:p>
        </p:txBody>
      </p:sp>
      <p:sp>
        <p:nvSpPr>
          <p:cNvPr id="4" name="Rounded Rectangle 3">
            <a:extLst>
              <a:ext uri="{FF2B5EF4-FFF2-40B4-BE49-F238E27FC236}">
                <a16:creationId xmlns:a16="http://schemas.microsoft.com/office/drawing/2014/main" id="{23F5C80D-732E-1A46-8BCC-4925EC6967E1}"/>
              </a:ext>
            </a:extLst>
          </p:cNvPr>
          <p:cNvSpPr/>
          <p:nvPr/>
        </p:nvSpPr>
        <p:spPr>
          <a:xfrm>
            <a:off x="533400" y="14478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main</a:t>
            </a:r>
          </a:p>
        </p:txBody>
      </p:sp>
      <p:sp>
        <p:nvSpPr>
          <p:cNvPr id="5" name="Rounded Rectangle 4">
            <a:extLst>
              <a:ext uri="{FF2B5EF4-FFF2-40B4-BE49-F238E27FC236}">
                <a16:creationId xmlns:a16="http://schemas.microsoft.com/office/drawing/2014/main" id="{B1A09F4D-4DFC-3047-9A37-F0D96BAE9BBF}"/>
              </a:ext>
            </a:extLst>
          </p:cNvPr>
          <p:cNvSpPr/>
          <p:nvPr/>
        </p:nvSpPr>
        <p:spPr>
          <a:xfrm>
            <a:off x="533400" y="32766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function1</a:t>
            </a:r>
          </a:p>
        </p:txBody>
      </p:sp>
      <p:sp>
        <p:nvSpPr>
          <p:cNvPr id="6" name="Rounded Rectangle 5">
            <a:extLst>
              <a:ext uri="{FF2B5EF4-FFF2-40B4-BE49-F238E27FC236}">
                <a16:creationId xmlns:a16="http://schemas.microsoft.com/office/drawing/2014/main" id="{D1429D60-0A52-7F48-A93F-ADC1761573A1}"/>
              </a:ext>
            </a:extLst>
          </p:cNvPr>
          <p:cNvSpPr/>
          <p:nvPr/>
        </p:nvSpPr>
        <p:spPr>
          <a:xfrm>
            <a:off x="533400" y="5105400"/>
            <a:ext cx="26670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nsolas" panose="020B0609020204030204" pitchFamily="49" charset="0"/>
                <a:cs typeface="Consolas" panose="020B0609020204030204" pitchFamily="49" charset="0"/>
              </a:rPr>
              <a:t>function2</a:t>
            </a:r>
          </a:p>
        </p:txBody>
      </p:sp>
      <p:cxnSp>
        <p:nvCxnSpPr>
          <p:cNvPr id="9" name="Straight Arrow Connector 8">
            <a:extLst>
              <a:ext uri="{FF2B5EF4-FFF2-40B4-BE49-F238E27FC236}">
                <a16:creationId xmlns:a16="http://schemas.microsoft.com/office/drawing/2014/main" id="{4EC482BD-06AE-CD48-89CE-422729B2A588}"/>
              </a:ext>
            </a:extLst>
          </p:cNvPr>
          <p:cNvCxnSpPr>
            <a:stCxn id="4" idx="2"/>
            <a:endCxn id="5" idx="0"/>
          </p:cNvCxnSpPr>
          <p:nvPr/>
        </p:nvCxnSpPr>
        <p:spPr>
          <a:xfrm>
            <a:off x="1866900" y="25908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9B43853-E979-5A48-BA89-B22A88FADAF4}"/>
              </a:ext>
            </a:extLst>
          </p:cNvPr>
          <p:cNvCxnSpPr>
            <a:cxnSpLocks/>
            <a:stCxn id="5" idx="2"/>
            <a:endCxn id="6" idx="0"/>
          </p:cNvCxnSpPr>
          <p:nvPr/>
        </p:nvCxnSpPr>
        <p:spPr>
          <a:xfrm>
            <a:off x="1866900" y="4419600"/>
            <a:ext cx="0" cy="6858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692CF5-0E34-1843-9A38-A711F7E8F421}"/>
              </a:ext>
            </a:extLst>
          </p:cNvPr>
          <p:cNvSpPr txBox="1"/>
          <p:nvPr/>
        </p:nvSpPr>
        <p:spPr>
          <a:xfrm>
            <a:off x="1936172" y="2710934"/>
            <a:ext cx="646332" cy="369332"/>
          </a:xfrm>
          <a:prstGeom prst="rect">
            <a:avLst/>
          </a:prstGeom>
          <a:noFill/>
        </p:spPr>
        <p:txBody>
          <a:bodyPr wrap="none" rtlCol="0">
            <a:spAutoFit/>
          </a:bodyPr>
          <a:lstStyle/>
          <a:p>
            <a:r>
              <a:rPr lang="en-US" dirty="0"/>
              <a:t>calls</a:t>
            </a:r>
          </a:p>
        </p:txBody>
      </p:sp>
      <p:sp>
        <p:nvSpPr>
          <p:cNvPr id="15" name="TextBox 14">
            <a:extLst>
              <a:ext uri="{FF2B5EF4-FFF2-40B4-BE49-F238E27FC236}">
                <a16:creationId xmlns:a16="http://schemas.microsoft.com/office/drawing/2014/main" id="{16EC9CE0-3C75-8047-9A81-C13E57EF507B}"/>
              </a:ext>
            </a:extLst>
          </p:cNvPr>
          <p:cNvSpPr txBox="1"/>
          <p:nvPr/>
        </p:nvSpPr>
        <p:spPr>
          <a:xfrm>
            <a:off x="1936172" y="4546661"/>
            <a:ext cx="646332" cy="369332"/>
          </a:xfrm>
          <a:prstGeom prst="rect">
            <a:avLst/>
          </a:prstGeom>
          <a:noFill/>
        </p:spPr>
        <p:txBody>
          <a:bodyPr wrap="none" rtlCol="0">
            <a:spAutoFit/>
          </a:bodyPr>
          <a:lstStyle/>
          <a:p>
            <a:r>
              <a:rPr lang="en-US" dirty="0"/>
              <a:t>calls</a:t>
            </a:r>
          </a:p>
        </p:txBody>
      </p:sp>
      <p:sp>
        <p:nvSpPr>
          <p:cNvPr id="17" name="Rectangle 16">
            <a:extLst>
              <a:ext uri="{FF2B5EF4-FFF2-40B4-BE49-F238E27FC236}">
                <a16:creationId xmlns:a16="http://schemas.microsoft.com/office/drawing/2014/main" id="{1965D141-69D4-1045-BCDC-5926020FF02C}"/>
              </a:ext>
            </a:extLst>
          </p:cNvPr>
          <p:cNvSpPr/>
          <p:nvPr/>
        </p:nvSpPr>
        <p:spPr bwMode="auto">
          <a:xfrm>
            <a:off x="3733803" y="1219200"/>
            <a:ext cx="7924797" cy="525780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a:r>
              <a:rPr lang="en-US" sz="2800" b="1" dirty="0"/>
              <a:t>Caller-owned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must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can assume that calling </a:t>
            </a:r>
            <a:r>
              <a:rPr lang="en-US" sz="2800" b="1" dirty="0">
                <a:latin typeface="Consolas" panose="020B0609020204030204" pitchFamily="49" charset="0"/>
                <a:cs typeface="Consolas" panose="020B0609020204030204" pitchFamily="49" charset="0"/>
              </a:rPr>
              <a:t>function2</a:t>
            </a:r>
            <a:r>
              <a:rPr lang="en-US" sz="2800" dirty="0"/>
              <a:t> will not permanently change their values.</a:t>
            </a:r>
          </a:p>
          <a:p>
            <a:pPr algn="l"/>
            <a:endParaRPr lang="en-US" sz="2800" dirty="0"/>
          </a:p>
          <a:p>
            <a:pPr algn="l"/>
            <a:r>
              <a:rPr lang="en-US" sz="2800" b="1" dirty="0" err="1"/>
              <a:t>Callee</a:t>
            </a:r>
            <a:r>
              <a:rPr lang="en-US" sz="2800" b="1" dirty="0"/>
              <a:t>-owned registers:</a:t>
            </a:r>
          </a:p>
          <a:p>
            <a:pPr marL="457200" indent="-457200" algn="l">
              <a:buFont typeface="Arial" panose="020B0604020202020204" pitchFamily="34" charset="0"/>
              <a:buChar char="•"/>
            </a:pPr>
            <a:r>
              <a:rPr lang="en-US" sz="2800" b="1" dirty="0">
                <a:latin typeface="Consolas" panose="020B0609020204030204" pitchFamily="49" charset="0"/>
                <a:cs typeface="Consolas" panose="020B0609020204030204" pitchFamily="49" charset="0"/>
              </a:rPr>
              <a:t>function1</a:t>
            </a:r>
            <a:r>
              <a:rPr lang="en-US" sz="2800" dirty="0"/>
              <a:t> does not need to save/restore existing values of any it wants to use</a:t>
            </a:r>
            <a:r>
              <a:rPr lang="en-US" sz="2800" dirty="0">
                <a:latin typeface="Consolas" panose="020B0609020204030204" pitchFamily="49" charset="0"/>
                <a:cs typeface="Consolas" panose="020B0609020204030204" pitchFamily="49" charset="0"/>
              </a:rPr>
              <a:t>.</a:t>
            </a:r>
            <a:endParaRPr lang="en-US" sz="2800" dirty="0"/>
          </a:p>
          <a:p>
            <a:pPr marL="457200" indent="-457200" algn="l">
              <a:buFont typeface="Arial" panose="020B0604020202020204" pitchFamily="34" charset="0"/>
              <a:buChar char="•"/>
            </a:pPr>
            <a:r>
              <a:rPr lang="en-US" sz="2800" dirty="0"/>
              <a:t>calling </a:t>
            </a:r>
            <a:r>
              <a:rPr lang="en-US" sz="2800" b="1" dirty="0">
                <a:latin typeface="Consolas" panose="020B0609020204030204" pitchFamily="49" charset="0"/>
                <a:cs typeface="Consolas" panose="020B0609020204030204" pitchFamily="49" charset="0"/>
              </a:rPr>
              <a:t>function2</a:t>
            </a:r>
            <a:r>
              <a:rPr lang="en-US" sz="2800" dirty="0"/>
              <a:t> may permanently change their values.</a:t>
            </a:r>
          </a:p>
        </p:txBody>
      </p:sp>
    </p:spTree>
    <p:extLst>
      <p:ext uri="{BB962C8B-B14F-4D97-AF65-F5344CB8AC3E}">
        <p14:creationId xmlns:p14="http://schemas.microsoft.com/office/powerpoint/2010/main" val="393121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30584" algn="r"/>
              </a:tabLst>
            </a:pPr>
            <a:r>
              <a:rPr lang="en-US" dirty="0"/>
              <a:t>Revisiting If Statements and Loops	</a:t>
            </a:r>
          </a:p>
          <a:p>
            <a:pPr>
              <a:tabLst>
                <a:tab pos="11530584" algn="r"/>
              </a:tabLst>
            </a:pPr>
            <a:r>
              <a:rPr lang="en-US" dirty="0"/>
              <a:t>Calling Functions	</a:t>
            </a:r>
          </a:p>
          <a:p>
            <a:pPr lvl="1">
              <a:tabLst>
                <a:tab pos="11530584" algn="r"/>
              </a:tabLst>
            </a:pPr>
            <a:r>
              <a:rPr lang="en-US" dirty="0"/>
              <a:t>The Stack	</a:t>
            </a:r>
          </a:p>
          <a:p>
            <a:pPr lvl="1">
              <a:tabLst>
                <a:tab pos="11530584" algn="r"/>
              </a:tabLst>
            </a:pPr>
            <a:r>
              <a:rPr lang="en-US" dirty="0"/>
              <a:t>Passing Control	</a:t>
            </a:r>
          </a:p>
          <a:p>
            <a:pPr lvl="1">
              <a:tabLst>
                <a:tab pos="11530584" algn="r"/>
              </a:tabLst>
            </a:pPr>
            <a:r>
              <a:rPr lang="en-US" dirty="0"/>
              <a:t>Passing Data	</a:t>
            </a:r>
          </a:p>
          <a:p>
            <a:pPr lvl="1">
              <a:tabLst>
                <a:tab pos="11530584" algn="r"/>
              </a:tabLst>
            </a:pPr>
            <a:r>
              <a:rPr lang="en-US" dirty="0"/>
              <a:t>Local Storage	</a:t>
            </a:r>
          </a:p>
          <a:p>
            <a:pPr>
              <a:tabLst>
                <a:tab pos="11530584" algn="r"/>
              </a:tabLst>
            </a:pPr>
            <a:r>
              <a:rPr lang="en-US" dirty="0"/>
              <a:t>Register Restrictions	</a:t>
            </a:r>
          </a:p>
          <a:p>
            <a:pPr>
              <a:tabLst>
                <a:tab pos="11530584" algn="r"/>
              </a:tabLst>
            </a:pPr>
            <a:r>
              <a:rPr lang="en-US" b="1" dirty="0">
                <a:solidFill>
                  <a:srgbClr val="C00000"/>
                </a:solidFill>
              </a:rPr>
              <a:t>Pulling it all together: recursion example</a:t>
            </a:r>
            <a:r>
              <a:rPr lang="en-US" dirty="0"/>
              <a:t>	</a:t>
            </a:r>
          </a:p>
          <a:p>
            <a:pPr>
              <a:tabLst>
                <a:tab pos="11530584" algn="r"/>
              </a:tabLst>
            </a:pPr>
            <a:endParaRPr lang="en-US" dirty="0"/>
          </a:p>
          <a:p>
            <a:endParaRPr lang="en-US" dirty="0"/>
          </a:p>
        </p:txBody>
      </p:sp>
      <p:sp>
        <p:nvSpPr>
          <p:cNvPr id="4" name="TextBox 3">
            <a:extLst>
              <a:ext uri="{FF2B5EF4-FFF2-40B4-BE49-F238E27FC236}">
                <a16:creationId xmlns:a16="http://schemas.microsoft.com/office/drawing/2014/main" id="{588B2D09-D0AB-4B4F-A77C-91A584104B4C}"/>
              </a:ext>
            </a:extLst>
          </p:cNvPr>
          <p:cNvSpPr txBox="1"/>
          <p:nvPr/>
        </p:nvSpPr>
        <p:spPr>
          <a:xfrm>
            <a:off x="3027692" y="6248400"/>
            <a:ext cx="6136616"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/class/cs107/lecture-code/lect13 .</a:t>
            </a:r>
          </a:p>
        </p:txBody>
      </p:sp>
    </p:spTree>
    <p:extLst>
      <p:ext uri="{BB962C8B-B14F-4D97-AF65-F5344CB8AC3E}">
        <p14:creationId xmlns:p14="http://schemas.microsoft.com/office/powerpoint/2010/main" val="16554165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A48B1-099C-DC4E-A758-5CD0625E6ADE}"/>
              </a:ext>
            </a:extLst>
          </p:cNvPr>
          <p:cNvSpPr>
            <a:spLocks noGrp="1"/>
          </p:cNvSpPr>
          <p:nvPr>
            <p:ph type="title"/>
          </p:nvPr>
        </p:nvSpPr>
        <p:spPr/>
        <p:txBody>
          <a:bodyPr/>
          <a:lstStyle/>
          <a:p>
            <a:r>
              <a:rPr lang="en-US" dirty="0"/>
              <a:t>Example: Recursion</a:t>
            </a:r>
          </a:p>
        </p:txBody>
      </p:sp>
      <p:sp>
        <p:nvSpPr>
          <p:cNvPr id="3" name="Content Placeholder 2">
            <a:extLst>
              <a:ext uri="{FF2B5EF4-FFF2-40B4-BE49-F238E27FC236}">
                <a16:creationId xmlns:a16="http://schemas.microsoft.com/office/drawing/2014/main" id="{AE2AF72C-8CF5-FF41-B17B-1C33A77A041A}"/>
              </a:ext>
            </a:extLst>
          </p:cNvPr>
          <p:cNvSpPr>
            <a:spLocks noGrp="1"/>
          </p:cNvSpPr>
          <p:nvPr>
            <p:ph idx="1"/>
          </p:nvPr>
        </p:nvSpPr>
        <p:spPr/>
        <p:txBody>
          <a:bodyPr/>
          <a:lstStyle/>
          <a:p>
            <a:r>
              <a:rPr lang="en-US" dirty="0"/>
              <a:t>Let’s look at an example of recursion at the assembly level.</a:t>
            </a:r>
          </a:p>
          <a:p>
            <a:r>
              <a:rPr lang="en-US" dirty="0"/>
              <a:t>We’ll use everything we’ve learned about registers, the stack, function calls, parameters, and assembly instructions!</a:t>
            </a:r>
          </a:p>
          <a:p>
            <a:r>
              <a:rPr lang="en-US" dirty="0"/>
              <a:t>We’ll also see how helpful GDB can be when tracing through assembly.</a:t>
            </a:r>
          </a:p>
        </p:txBody>
      </p:sp>
      <p:pic>
        <p:nvPicPr>
          <p:cNvPr id="4" name="Picture 3">
            <a:extLst>
              <a:ext uri="{FF2B5EF4-FFF2-40B4-BE49-F238E27FC236}">
                <a16:creationId xmlns:a16="http://schemas.microsoft.com/office/drawing/2014/main" id="{9BECC1E9-9A0E-5B4D-AB13-B860F128A50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03850" y="4870450"/>
            <a:ext cx="1384300" cy="1384300"/>
          </a:xfrm>
          <a:prstGeom prst="rect">
            <a:avLst/>
          </a:prstGeom>
        </p:spPr>
      </p:pic>
      <p:sp>
        <p:nvSpPr>
          <p:cNvPr id="5" name="TextBox 4">
            <a:extLst>
              <a:ext uri="{FF2B5EF4-FFF2-40B4-BE49-F238E27FC236}">
                <a16:creationId xmlns:a16="http://schemas.microsoft.com/office/drawing/2014/main" id="{F5F52610-BB7D-3044-A74C-1374D8915BAC}"/>
              </a:ext>
            </a:extLst>
          </p:cNvPr>
          <p:cNvSpPr txBox="1"/>
          <p:nvPr/>
        </p:nvSpPr>
        <p:spPr>
          <a:xfrm>
            <a:off x="4420701" y="6403459"/>
            <a:ext cx="3350597"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factorial.c</a:t>
            </a:r>
            <a:r>
              <a:rPr lang="en-US" dirty="0">
                <a:latin typeface="Consolas" panose="020B0609020204030204" pitchFamily="49" charset="0"/>
                <a:cs typeface="Consolas" panose="020B0609020204030204" pitchFamily="49" charset="0"/>
              </a:rPr>
              <a:t> </a:t>
            </a:r>
            <a:r>
              <a:rPr lang="en-US" dirty="0">
                <a:latin typeface="+mn-lt"/>
                <a:cs typeface="Consolas" panose="020B0609020204030204" pitchFamily="49" charset="0"/>
              </a:rPr>
              <a:t>and</a:t>
            </a:r>
            <a:r>
              <a:rPr lang="en-US" dirty="0">
                <a:latin typeface="Consolas" panose="020B0609020204030204" pitchFamily="49" charset="0"/>
                <a:cs typeface="Consolas" panose="020B0609020204030204" pitchFamily="49" charset="0"/>
              </a:rPr>
              <a:t> factorial</a:t>
            </a:r>
          </a:p>
        </p:txBody>
      </p:sp>
    </p:spTree>
    <p:extLst>
      <p:ext uri="{BB962C8B-B14F-4D97-AF65-F5344CB8AC3E}">
        <p14:creationId xmlns:p14="http://schemas.microsoft.com/office/powerpoint/2010/main" val="19367342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0FB124A-8E8F-BC4D-BD87-11577633FB50}"/>
              </a:ext>
            </a:extLst>
          </p:cNvPr>
          <p:cNvSpPr>
            <a:spLocks noGrp="1"/>
          </p:cNvSpPr>
          <p:nvPr>
            <p:ph type="title"/>
          </p:nvPr>
        </p:nvSpPr>
        <p:spPr/>
        <p:txBody>
          <a:bodyPr/>
          <a:lstStyle/>
          <a:p>
            <a:r>
              <a:rPr lang="en-US" dirty="0" err="1"/>
              <a:t>gdb</a:t>
            </a:r>
            <a:r>
              <a:rPr lang="en-US" dirty="0"/>
              <a:t> tips</a:t>
            </a:r>
          </a:p>
        </p:txBody>
      </p:sp>
      <p:sp>
        <p:nvSpPr>
          <p:cNvPr id="8" name="Content Placeholder 7">
            <a:extLst>
              <a:ext uri="{FF2B5EF4-FFF2-40B4-BE49-F238E27FC236}">
                <a16:creationId xmlns:a16="http://schemas.microsoft.com/office/drawing/2014/main" id="{CF74194A-5DF4-1A4D-AA5A-C18790119E6F}"/>
              </a:ext>
            </a:extLst>
          </p:cNvPr>
          <p:cNvSpPr>
            <a:spLocks noGrp="1"/>
          </p:cNvSpPr>
          <p:nvPr>
            <p:ph idx="1"/>
          </p:nvPr>
        </p:nvSpPr>
        <p:spPr>
          <a:xfrm>
            <a:off x="152400" y="1524000"/>
            <a:ext cx="11811000" cy="5181600"/>
          </a:xfrm>
        </p:spPr>
        <p:txBody>
          <a:bodyPr/>
          <a:lstStyle/>
          <a:p>
            <a:pPr marL="0" indent="0">
              <a:buNone/>
            </a:pPr>
            <a:r>
              <a:rPr lang="en-US" dirty="0">
                <a:latin typeface="Consolas" panose="020B0609020204030204" pitchFamily="49" charset="0"/>
                <a:cs typeface="Consolas" panose="020B0609020204030204" pitchFamily="49" charset="0"/>
              </a:rPr>
              <a:t>layout split</a:t>
            </a:r>
          </a:p>
          <a:p>
            <a:pPr marL="0" indent="0">
              <a:buNone/>
            </a:pPr>
            <a:r>
              <a:rPr lang="en-US" dirty="0">
                <a:latin typeface="Consolas" panose="020B0609020204030204" pitchFamily="49" charset="0"/>
                <a:cs typeface="Consolas" panose="020B0609020204030204" pitchFamily="49" charset="0"/>
              </a:rPr>
              <a:t>info reg</a:t>
            </a:r>
          </a:p>
          <a:p>
            <a:pPr marL="0" indent="0">
              <a:spcBef>
                <a:spcPts val="3400"/>
              </a:spcBef>
              <a:buNone/>
            </a:pPr>
            <a:r>
              <a:rPr lang="en-US" dirty="0">
                <a:latin typeface="Consolas" panose="020B0609020204030204" pitchFamily="49" charset="0"/>
                <a:cs typeface="Consolas" panose="020B0609020204030204" pitchFamily="49" charset="0"/>
              </a:rPr>
              <a:t>p $</a:t>
            </a:r>
            <a:r>
              <a:rPr lang="en-US" dirty="0" err="1">
                <a:latin typeface="Consolas" panose="020B0609020204030204" pitchFamily="49" charset="0"/>
                <a:cs typeface="Consolas" panose="020B0609020204030204" pitchFamily="49" charset="0"/>
              </a:rPr>
              <a:t>eax</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p $</a:t>
            </a:r>
            <a:r>
              <a:rPr lang="en-US" dirty="0" err="1">
                <a:latin typeface="Consolas" panose="020B0609020204030204" pitchFamily="49" charset="0"/>
                <a:cs typeface="Consolas" panose="020B0609020204030204" pitchFamily="49" charset="0"/>
              </a:rPr>
              <a:t>eflags</a:t>
            </a:r>
            <a:endParaRPr lang="en-US" dirty="0">
              <a:latin typeface="Consolas" panose="020B0609020204030204" pitchFamily="49" charset="0"/>
              <a:cs typeface="Consolas" panose="020B0609020204030204" pitchFamily="49" charset="0"/>
            </a:endParaRPr>
          </a:p>
          <a:p>
            <a:pPr marL="0" indent="0">
              <a:spcBef>
                <a:spcPts val="3400"/>
              </a:spcBef>
              <a:buNone/>
            </a:pPr>
            <a:r>
              <a:rPr lang="en-US" dirty="0">
                <a:latin typeface="Consolas" panose="020B0609020204030204" pitchFamily="49" charset="0"/>
                <a:cs typeface="Consolas" panose="020B0609020204030204" pitchFamily="49" charset="0"/>
              </a:rPr>
              <a:t>b *0x400546</a:t>
            </a:r>
          </a:p>
          <a:p>
            <a:pPr marL="0" indent="0">
              <a:buNone/>
            </a:pPr>
            <a:r>
              <a:rPr lang="en-US" dirty="0">
                <a:latin typeface="Consolas" panose="020B0609020204030204" pitchFamily="49" charset="0"/>
                <a:cs typeface="Consolas" panose="020B0609020204030204" pitchFamily="49" charset="0"/>
              </a:rPr>
              <a:t>b *0x400550 if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 &gt; 98</a:t>
            </a:r>
          </a:p>
          <a:p>
            <a:pPr marL="0" indent="0">
              <a:spcBef>
                <a:spcPts val="3400"/>
              </a:spcBef>
              <a:buNone/>
            </a:pPr>
            <a:r>
              <a:rPr lang="en-US" dirty="0" err="1">
                <a:latin typeface="Consolas" panose="020B0609020204030204" pitchFamily="49" charset="0"/>
                <a:cs typeface="Consolas" panose="020B0609020204030204" pitchFamily="49" charset="0"/>
              </a:rPr>
              <a:t>ni</a:t>
            </a:r>
            <a:endParaRPr lang="en-US" dirty="0">
              <a:latin typeface="Consolas" panose="020B0609020204030204" pitchFamily="49" charset="0"/>
              <a:cs typeface="Consolas" panose="020B0609020204030204" pitchFamily="49" charset="0"/>
            </a:endParaRPr>
          </a:p>
          <a:p>
            <a:pPr marL="0" indent="0">
              <a:buNone/>
            </a:pPr>
            <a:r>
              <a:rPr lang="en-US" dirty="0" err="1">
                <a:latin typeface="Consolas" panose="020B0609020204030204" pitchFamily="49" charset="0"/>
                <a:cs typeface="Consolas" panose="020B0609020204030204" pitchFamily="49" charset="0"/>
              </a:rPr>
              <a:t>si</a:t>
            </a:r>
            <a:endParaRPr lang="en-US" dirty="0">
              <a:latin typeface="Consolas" panose="020B0609020204030204" pitchFamily="49" charset="0"/>
              <a:cs typeface="Consolas" panose="020B0609020204030204" pitchFamily="49" charset="0"/>
            </a:endParaRPr>
          </a:p>
        </p:txBody>
      </p:sp>
      <p:sp>
        <p:nvSpPr>
          <p:cNvPr id="9" name="TextBox 8">
            <a:extLst>
              <a:ext uri="{FF2B5EF4-FFF2-40B4-BE49-F238E27FC236}">
                <a16:creationId xmlns:a16="http://schemas.microsoft.com/office/drawing/2014/main" id="{DD19752A-03FC-8140-9AF9-34E0E4D3107B}"/>
              </a:ext>
            </a:extLst>
          </p:cNvPr>
          <p:cNvSpPr txBox="1"/>
          <p:nvPr/>
        </p:nvSpPr>
        <p:spPr>
          <a:xfrm>
            <a:off x="9895975" y="185803"/>
            <a:ext cx="2262158" cy="923330"/>
          </a:xfrm>
          <a:prstGeom prst="rect">
            <a:avLst/>
          </a:prstGeom>
          <a:noFill/>
        </p:spPr>
        <p:txBody>
          <a:bodyPr wrap="none" rtlCol="0">
            <a:spAutoFit/>
          </a:bodyPr>
          <a:lstStyle/>
          <a:p>
            <a:pPr algn="l"/>
            <a:r>
              <a:rPr lang="en-US" sz="5400" dirty="0"/>
              <a:t>⭐️⭐️⭐️</a:t>
            </a:r>
          </a:p>
        </p:txBody>
      </p:sp>
      <p:sp>
        <p:nvSpPr>
          <p:cNvPr id="13" name="Content Placeholder 7">
            <a:extLst>
              <a:ext uri="{FF2B5EF4-FFF2-40B4-BE49-F238E27FC236}">
                <a16:creationId xmlns:a16="http://schemas.microsoft.com/office/drawing/2014/main" id="{85FD5E17-8994-DD43-AC6F-7A33B3925DEC}"/>
              </a:ext>
            </a:extLst>
          </p:cNvPr>
          <p:cNvSpPr txBox="1">
            <a:spLocks/>
          </p:cNvSpPr>
          <p:nvPr/>
        </p:nvSpPr>
        <p:spPr bwMode="auto">
          <a:xfrm>
            <a:off x="5867400" y="1524000"/>
            <a:ext cx="6096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View C, assembly, and </a:t>
            </a:r>
            <a:r>
              <a:rPr lang="en-US" dirty="0" err="1">
                <a:latin typeface="Calibri" panose="020F0502020204030204" pitchFamily="34" charset="0"/>
                <a:cs typeface="Calibri" panose="020F0502020204030204" pitchFamily="34" charset="0"/>
              </a:rPr>
              <a:t>gdb</a:t>
            </a:r>
            <a:r>
              <a:rPr lang="en-US" dirty="0">
                <a:latin typeface="Calibri" panose="020F0502020204030204" pitchFamily="34" charset="0"/>
                <a:cs typeface="Calibri" panose="020F0502020204030204" pitchFamily="34" charset="0"/>
              </a:rPr>
              <a:t> (lab5)</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all registers</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all condition codes currently set</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Set breakpoint at assembly instruction</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Set </a:t>
            </a:r>
            <a:r>
              <a:rPr lang="en-US" b="1" dirty="0">
                <a:latin typeface="Calibri" panose="020F0502020204030204" pitchFamily="34" charset="0"/>
                <a:cs typeface="Calibri" panose="020F0502020204030204" pitchFamily="34" charset="0"/>
              </a:rPr>
              <a:t>conditional breakpoint</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Next assembly instruction</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Step into assembly instruction (will step into function calls)</a:t>
            </a:r>
          </a:p>
        </p:txBody>
      </p:sp>
      <p:sp>
        <p:nvSpPr>
          <p:cNvPr id="2" name="TextBox 1">
            <a:extLst>
              <a:ext uri="{FF2B5EF4-FFF2-40B4-BE49-F238E27FC236}">
                <a16:creationId xmlns:a16="http://schemas.microsoft.com/office/drawing/2014/main" id="{3EDCCC9D-AD29-5540-9C2E-623337F5AE61}"/>
              </a:ext>
            </a:extLst>
          </p:cNvPr>
          <p:cNvSpPr txBox="1"/>
          <p:nvPr/>
        </p:nvSpPr>
        <p:spPr>
          <a:xfrm>
            <a:off x="2819400" y="1349514"/>
            <a:ext cx="2819400" cy="1631216"/>
          </a:xfrm>
          <a:prstGeom prst="rect">
            <a:avLst/>
          </a:prstGeom>
          <a:noFill/>
        </p:spPr>
        <p:txBody>
          <a:bodyPr wrap="square" rtlCol="0">
            <a:spAutoFit/>
          </a:bodyPr>
          <a:lstStyle/>
          <a:p>
            <a:pPr algn="l"/>
            <a:r>
              <a:rPr lang="en-US" sz="2000" dirty="0">
                <a:latin typeface="Consolas" panose="020B0609020204030204" pitchFamily="49" charset="0"/>
                <a:cs typeface="Consolas" panose="020B0609020204030204" pitchFamily="49" charset="0"/>
              </a:rPr>
              <a:t>(ctrl-x a: exit, ctrl-l: resize, refresh: refresh,</a:t>
            </a:r>
          </a:p>
          <a:p>
            <a:pPr algn="l"/>
            <a:r>
              <a:rPr lang="en-US" sz="2000" dirty="0">
                <a:latin typeface="Consolas" panose="020B0609020204030204" pitchFamily="49" charset="0"/>
                <a:cs typeface="Consolas" panose="020B0609020204030204" pitchFamily="49" charset="0"/>
              </a:rPr>
              <a:t>layout reg/</a:t>
            </a:r>
            <a:r>
              <a:rPr lang="en-US" sz="2000" dirty="0" err="1">
                <a:latin typeface="Consolas" panose="020B0609020204030204" pitchFamily="49" charset="0"/>
                <a:cs typeface="Consolas" panose="020B0609020204030204" pitchFamily="49" charset="0"/>
              </a:rPr>
              <a:t>asm</a:t>
            </a:r>
            <a:r>
              <a:rPr lang="en-US" sz="2000" dirty="0">
                <a:latin typeface="Consolas" panose="020B0609020204030204" pitchFamily="49" charset="0"/>
                <a:cs typeface="Consolas" panose="020B0609020204030204" pitchFamily="49" charset="0"/>
              </a:rPr>
              <a:t>,</a:t>
            </a:r>
          </a:p>
          <a:p>
            <a:pPr algn="l"/>
            <a:r>
              <a:rPr lang="en-US" sz="2000" dirty="0">
                <a:latin typeface="Consolas" panose="020B0609020204030204" pitchFamily="49" charset="0"/>
                <a:cs typeface="Consolas" panose="020B0609020204030204" pitchFamily="49" charset="0"/>
              </a:rPr>
              <a:t>focus next)</a:t>
            </a:r>
          </a:p>
        </p:txBody>
      </p:sp>
    </p:spTree>
    <p:extLst>
      <p:ext uri="{BB962C8B-B14F-4D97-AF65-F5344CB8AC3E}">
        <p14:creationId xmlns:p14="http://schemas.microsoft.com/office/powerpoint/2010/main" val="15482800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0FB124A-8E8F-BC4D-BD87-11577633FB50}"/>
              </a:ext>
            </a:extLst>
          </p:cNvPr>
          <p:cNvSpPr>
            <a:spLocks noGrp="1"/>
          </p:cNvSpPr>
          <p:nvPr>
            <p:ph type="title"/>
          </p:nvPr>
        </p:nvSpPr>
        <p:spPr/>
        <p:txBody>
          <a:bodyPr/>
          <a:lstStyle/>
          <a:p>
            <a:r>
              <a:rPr lang="en-US" dirty="0" err="1"/>
              <a:t>gdb</a:t>
            </a:r>
            <a:r>
              <a:rPr lang="en-US" dirty="0"/>
              <a:t> tips</a:t>
            </a:r>
          </a:p>
        </p:txBody>
      </p:sp>
      <p:sp>
        <p:nvSpPr>
          <p:cNvPr id="8" name="Content Placeholder 7">
            <a:extLst>
              <a:ext uri="{FF2B5EF4-FFF2-40B4-BE49-F238E27FC236}">
                <a16:creationId xmlns:a16="http://schemas.microsoft.com/office/drawing/2014/main" id="{CF74194A-5DF4-1A4D-AA5A-C18790119E6F}"/>
              </a:ext>
            </a:extLst>
          </p:cNvPr>
          <p:cNvSpPr>
            <a:spLocks noGrp="1"/>
          </p:cNvSpPr>
          <p:nvPr>
            <p:ph idx="1"/>
          </p:nvPr>
        </p:nvSpPr>
        <p:spPr>
          <a:xfrm>
            <a:off x="152400" y="1295400"/>
            <a:ext cx="11811000" cy="5181600"/>
          </a:xfrm>
        </p:spPr>
        <p:txBody>
          <a:bodyPr/>
          <a:lstStyle/>
          <a:p>
            <a:pPr marL="0" indent="0">
              <a:spcBef>
                <a:spcPts val="3400"/>
              </a:spcBef>
              <a:buNone/>
            </a:pPr>
            <a:r>
              <a:rPr lang="en-US" dirty="0">
                <a:latin typeface="Consolas" panose="020B0609020204030204" pitchFamily="49" charset="0"/>
                <a:cs typeface="Consolas" panose="020B0609020204030204" pitchFamily="49" charset="0"/>
              </a:rPr>
              <a:t>p/x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p/t $</a:t>
            </a:r>
            <a:r>
              <a:rPr lang="en-US" dirty="0" err="1">
                <a:latin typeface="Consolas" panose="020B0609020204030204" pitchFamily="49" charset="0"/>
                <a:cs typeface="Consolas" panose="020B0609020204030204" pitchFamily="49" charset="0"/>
              </a:rPr>
              <a:t>rsi</a:t>
            </a:r>
            <a:endParaRPr lang="en-US" dirty="0">
              <a:latin typeface="Consolas" panose="020B0609020204030204" pitchFamily="49" charset="0"/>
              <a:cs typeface="Consolas" panose="020B0609020204030204" pitchFamily="49" charset="0"/>
            </a:endParaRPr>
          </a:p>
          <a:p>
            <a:pPr marL="0" indent="0">
              <a:spcBef>
                <a:spcPts val="3400"/>
              </a:spcBef>
              <a:buNone/>
            </a:pPr>
            <a:r>
              <a:rPr lang="en-US" dirty="0">
                <a:latin typeface="Consolas" panose="020B0609020204030204" pitchFamily="49" charset="0"/>
                <a:cs typeface="Consolas" panose="020B0609020204030204" pitchFamily="49" charset="0"/>
              </a:rPr>
              <a:t>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x/4bx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x/4wx $</a:t>
            </a:r>
            <a:r>
              <a:rPr lang="en-US" dirty="0" err="1">
                <a:latin typeface="Consolas" panose="020B0609020204030204" pitchFamily="49" charset="0"/>
                <a:cs typeface="Consolas" panose="020B0609020204030204" pitchFamily="49" charset="0"/>
              </a:rPr>
              <a:t>rdi</a:t>
            </a:r>
            <a:endParaRPr lang="en-US" dirty="0">
              <a:latin typeface="Consolas" panose="020B0609020204030204" pitchFamily="49" charset="0"/>
              <a:cs typeface="Consolas" panose="020B0609020204030204" pitchFamily="49" charset="0"/>
            </a:endParaRP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finish</a:t>
            </a:r>
          </a:p>
        </p:txBody>
      </p:sp>
      <p:sp>
        <p:nvSpPr>
          <p:cNvPr id="9" name="TextBox 8">
            <a:extLst>
              <a:ext uri="{FF2B5EF4-FFF2-40B4-BE49-F238E27FC236}">
                <a16:creationId xmlns:a16="http://schemas.microsoft.com/office/drawing/2014/main" id="{DD19752A-03FC-8140-9AF9-34E0E4D3107B}"/>
              </a:ext>
            </a:extLst>
          </p:cNvPr>
          <p:cNvSpPr txBox="1"/>
          <p:nvPr/>
        </p:nvSpPr>
        <p:spPr>
          <a:xfrm>
            <a:off x="9895975" y="185803"/>
            <a:ext cx="2262158" cy="923330"/>
          </a:xfrm>
          <a:prstGeom prst="rect">
            <a:avLst/>
          </a:prstGeom>
          <a:noFill/>
        </p:spPr>
        <p:txBody>
          <a:bodyPr wrap="none" rtlCol="0">
            <a:spAutoFit/>
          </a:bodyPr>
          <a:lstStyle/>
          <a:p>
            <a:pPr algn="l"/>
            <a:r>
              <a:rPr lang="en-US" sz="5400" dirty="0"/>
              <a:t>⭐️⭐️⭐️</a:t>
            </a:r>
          </a:p>
        </p:txBody>
      </p:sp>
      <p:sp>
        <p:nvSpPr>
          <p:cNvPr id="13" name="Content Placeholder 7">
            <a:extLst>
              <a:ext uri="{FF2B5EF4-FFF2-40B4-BE49-F238E27FC236}">
                <a16:creationId xmlns:a16="http://schemas.microsoft.com/office/drawing/2014/main" id="{85FD5E17-8994-DD43-AC6F-7A33B3925DEC}"/>
              </a:ext>
            </a:extLst>
          </p:cNvPr>
          <p:cNvSpPr txBox="1">
            <a:spLocks/>
          </p:cNvSpPr>
          <p:nvPr/>
        </p:nvSpPr>
        <p:spPr bwMode="auto">
          <a:xfrm>
            <a:off x="5867400" y="1295400"/>
            <a:ext cx="6096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 in hex</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Print register value in binary</a:t>
            </a:r>
          </a:p>
          <a:p>
            <a:pPr marL="0" indent="0" fontAlgn="auto">
              <a:spcBef>
                <a:spcPts val="3400"/>
              </a:spcBef>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the byte stored at this address</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4 bytes starting at this address</a:t>
            </a: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Examine 4 </a:t>
            </a:r>
            <a:r>
              <a:rPr lang="en-US" dirty="0" err="1">
                <a:latin typeface="Calibri" panose="020F0502020204030204" pitchFamily="34" charset="0"/>
                <a:cs typeface="Calibri" panose="020F0502020204030204" pitchFamily="34" charset="0"/>
              </a:rPr>
              <a:t>ints</a:t>
            </a:r>
            <a:r>
              <a:rPr lang="en-US" dirty="0">
                <a:latin typeface="Calibri" panose="020F0502020204030204" pitchFamily="34" charset="0"/>
                <a:cs typeface="Calibri" panose="020F0502020204030204" pitchFamily="34" charset="0"/>
              </a:rPr>
              <a:t> starting at this address</a:t>
            </a:r>
          </a:p>
          <a:p>
            <a:pPr marL="0" indent="0" fontAlgn="auto">
              <a:spcAft>
                <a:spcPts val="0"/>
              </a:spcAft>
              <a:buFont typeface="Arial" panose="020B0604020202020204" pitchFamily="34" charset="0"/>
              <a:buNone/>
            </a:pPr>
            <a:endParaRPr lang="en-US" dirty="0">
              <a:latin typeface="Calibri" panose="020F0502020204030204" pitchFamily="34" charset="0"/>
              <a:cs typeface="Calibri" panose="020F0502020204030204" pitchFamily="34" charset="0"/>
            </a:endParaRPr>
          </a:p>
          <a:p>
            <a:pPr marL="0" indent="0" fontAlgn="auto">
              <a:spcAft>
                <a:spcPts val="0"/>
              </a:spcAft>
              <a:buFont typeface="Arial" panose="020B0604020202020204" pitchFamily="34" charset="0"/>
              <a:buNone/>
            </a:pPr>
            <a:r>
              <a:rPr lang="en-US" dirty="0">
                <a:latin typeface="Calibri" panose="020F0502020204030204" pitchFamily="34" charset="0"/>
                <a:cs typeface="Calibri" panose="020F0502020204030204" pitchFamily="34" charset="0"/>
              </a:rPr>
              <a:t>Finish function, return to caller</a:t>
            </a:r>
          </a:p>
        </p:txBody>
      </p:sp>
    </p:spTree>
    <p:extLst>
      <p:ext uri="{BB962C8B-B14F-4D97-AF65-F5344CB8AC3E}">
        <p14:creationId xmlns:p14="http://schemas.microsoft.com/office/powerpoint/2010/main" val="38548654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5A3-C37B-6F4B-8A83-87432C25E289}"/>
              </a:ext>
            </a:extLst>
          </p:cNvPr>
          <p:cNvSpPr>
            <a:spLocks noGrp="1"/>
          </p:cNvSpPr>
          <p:nvPr>
            <p:ph type="title"/>
          </p:nvPr>
        </p:nvSpPr>
        <p:spPr/>
        <p:txBody>
          <a:bodyPr/>
          <a:lstStyle/>
          <a:p>
            <a:r>
              <a:rPr lang="en-US" dirty="0"/>
              <a:t>Our First Assembly</a:t>
            </a:r>
          </a:p>
        </p:txBody>
      </p:sp>
      <p:sp>
        <p:nvSpPr>
          <p:cNvPr id="3" name="Content Placeholder 2">
            <a:extLst>
              <a:ext uri="{FF2B5EF4-FFF2-40B4-BE49-F238E27FC236}">
                <a16:creationId xmlns:a16="http://schemas.microsoft.com/office/drawing/2014/main" id="{EED57563-B18F-9E4D-8BD4-E8BB60A3A703}"/>
              </a:ext>
            </a:extLst>
          </p:cNvPr>
          <p:cNvSpPr>
            <a:spLocks noGrp="1"/>
          </p:cNvSpPr>
          <p:nvPr>
            <p:ph idx="1"/>
          </p:nvPr>
        </p:nvSpPr>
        <p:spPr/>
        <p:txBody>
          <a:bodyPr/>
          <a:lstStyle/>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int </a:t>
            </a:r>
            <a:r>
              <a:rPr lang="en-US" sz="2200" b="1" dirty="0" err="1">
                <a:solidFill>
                  <a:srgbClr val="0070C0"/>
                </a:solidFill>
                <a:latin typeface="Consolas" panose="020B0609020204030204" pitchFamily="49" charset="0"/>
                <a:cs typeface="Consolas" panose="020B0609020204030204" pitchFamily="49" charset="0"/>
              </a:rPr>
              <a:t>sum_array</a:t>
            </a:r>
            <a:r>
              <a:rPr lang="en-US" sz="2200" dirty="0">
                <a:solidFill>
                  <a:prstClr val="black"/>
                </a:solidFill>
                <a:latin typeface="Consolas" panose="020B0609020204030204" pitchFamily="49" charset="0"/>
                <a:cs typeface="Consolas" panose="020B0609020204030204" pitchFamily="49" charset="0"/>
              </a:rPr>
              <a:t>(int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 int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int sum = 0;</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for (int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 0;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&lt; </a:t>
            </a:r>
            <a:r>
              <a:rPr lang="en-US" sz="2200" dirty="0" err="1">
                <a:solidFill>
                  <a:prstClr val="black"/>
                </a:solidFill>
                <a:latin typeface="Consolas" panose="020B0609020204030204" pitchFamily="49" charset="0"/>
                <a:cs typeface="Consolas" panose="020B0609020204030204" pitchFamily="49" charset="0"/>
              </a:rPr>
              <a:t>nelems</a:t>
            </a:r>
            <a:r>
              <a:rPr lang="en-US" sz="2200" dirty="0">
                <a:solidFill>
                  <a:prstClr val="black"/>
                </a:solidFill>
                <a:latin typeface="Consolas" panose="020B0609020204030204" pitchFamily="49" charset="0"/>
                <a:cs typeface="Consolas" panose="020B0609020204030204" pitchFamily="49" charset="0"/>
              </a:rPr>
              <a:t>; </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sum += </a:t>
            </a:r>
            <a:r>
              <a:rPr lang="en-US" sz="2200" dirty="0" err="1">
                <a:solidFill>
                  <a:prstClr val="black"/>
                </a:solidFill>
                <a:latin typeface="Consolas" panose="020B0609020204030204" pitchFamily="49" charset="0"/>
                <a:cs typeface="Consolas" panose="020B0609020204030204" pitchFamily="49" charset="0"/>
              </a:rPr>
              <a:t>arr</a:t>
            </a:r>
            <a:r>
              <a:rPr lang="en-US" sz="2200" dirty="0">
                <a:solidFill>
                  <a:prstClr val="black"/>
                </a:solidFill>
                <a:latin typeface="Consolas" panose="020B0609020204030204" pitchFamily="49" charset="0"/>
                <a:cs typeface="Consolas" panose="020B0609020204030204" pitchFamily="49" charset="0"/>
              </a:rPr>
              <a:t>[</a:t>
            </a:r>
            <a:r>
              <a:rPr lang="en-US" sz="2200" dirty="0" err="1">
                <a:solidFill>
                  <a:prstClr val="black"/>
                </a:solidFill>
                <a:latin typeface="Consolas" panose="020B0609020204030204" pitchFamily="49" charset="0"/>
                <a:cs typeface="Consolas" panose="020B0609020204030204" pitchFamily="49" charset="0"/>
              </a:rPr>
              <a:t>i</a:t>
            </a:r>
            <a:r>
              <a:rPr lang="en-US" sz="2200" dirty="0">
                <a:solidFill>
                  <a:prstClr val="black"/>
                </a:solidFill>
                <a:latin typeface="Consolas" panose="020B0609020204030204" pitchFamily="49" charset="0"/>
                <a:cs typeface="Consolas" panose="020B0609020204030204" pitchFamily="49" charset="0"/>
              </a:rPr>
              <a:t>];</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   return sum;</a:t>
            </a:r>
          </a:p>
          <a:p>
            <a:pPr marL="0" lvl="0" indent="0">
              <a:spcBef>
                <a:spcPts val="0"/>
              </a:spcBef>
              <a:buNone/>
            </a:pPr>
            <a:r>
              <a:rPr lang="en-US" sz="2200" dirty="0">
                <a:solidFill>
                  <a:prstClr val="black"/>
                </a:solidFill>
                <a:latin typeface="Consolas" panose="020B0609020204030204" pitchFamily="49" charset="0"/>
                <a:cs typeface="Consolas" panose="020B0609020204030204" pitchFamily="49" charset="0"/>
              </a:rPr>
              <a:t>}</a:t>
            </a:r>
            <a:endParaRPr lang="en-US" dirty="0">
              <a:solidFill>
                <a:prstClr val="black"/>
              </a:solidFill>
              <a:latin typeface="Consolas" panose="020B0609020204030204" pitchFamily="49" charset="0"/>
              <a:cs typeface="Consolas" panose="020B0609020204030204" pitchFamily="49" charset="0"/>
            </a:endParaRPr>
          </a:p>
          <a:p>
            <a:pPr marL="0" indent="0">
              <a:spcBef>
                <a:spcPts val="0"/>
              </a:spcBef>
              <a:buNone/>
            </a:pPr>
            <a:endParaRPr lang="en-US" sz="2200" b="1" dirty="0">
              <a:solidFill>
                <a:srgbClr val="00B0F0"/>
              </a:solidFill>
              <a:latin typeface="Consolas" panose="020B0609020204030204" pitchFamily="49" charset="0"/>
              <a:cs typeface="Consolas" panose="020B0609020204030204" pitchFamily="49" charset="0"/>
            </a:endParaRPr>
          </a:p>
          <a:p>
            <a:pPr marL="0" indent="0">
              <a:spcBef>
                <a:spcPts val="0"/>
              </a:spcBef>
              <a:buNone/>
            </a:pPr>
            <a:r>
              <a:rPr lang="en-US" sz="2000" b="1" dirty="0">
                <a:solidFill>
                  <a:srgbClr val="00B0F0"/>
                </a:solidFill>
                <a:latin typeface="Consolas" panose="020B0609020204030204" pitchFamily="49" charset="0"/>
                <a:cs typeface="Consolas" panose="020B0609020204030204" pitchFamily="49" charset="0"/>
              </a:rPr>
              <a:t>0000000000401136 &lt;</a:t>
            </a:r>
            <a:r>
              <a:rPr lang="en-US" sz="2000" b="1" dirty="0" err="1">
                <a:solidFill>
                  <a:srgbClr val="00B0F0"/>
                </a:solidFill>
                <a:latin typeface="Consolas" panose="020B0609020204030204" pitchFamily="49" charset="0"/>
                <a:cs typeface="Consolas" panose="020B0609020204030204" pitchFamily="49" charset="0"/>
              </a:rPr>
              <a:t>sum_array</a:t>
            </a:r>
            <a:r>
              <a:rPr lang="en-US" sz="2000" b="1" dirty="0">
                <a:solidFill>
                  <a:srgbClr val="00B0F0"/>
                </a:solidFill>
                <a:latin typeface="Consolas" panose="020B0609020204030204" pitchFamily="49" charset="0"/>
                <a:cs typeface="Consolas" panose="020B0609020204030204" pitchFamily="49" charset="0"/>
              </a:rPr>
              <a:t>&gt;:</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401136 &lt;+0&gt;:  mov    $0x0,%eax</a:t>
            </a:r>
          </a:p>
          <a:p>
            <a:pPr marL="0" indent="0">
              <a:spcBef>
                <a:spcPts val="0"/>
              </a:spcBef>
              <a:buNone/>
            </a:pPr>
            <a:r>
              <a:rPr lang="en-US" sz="2000" dirty="0">
                <a:latin typeface="Consolas" panose="020B0609020204030204" pitchFamily="49" charset="0"/>
                <a:cs typeface="Consolas" panose="020B0609020204030204" pitchFamily="49" charset="0"/>
              </a:rPr>
              <a:t>  40113b &lt;+5&gt;:  mov    $0x0,%edx</a:t>
            </a:r>
          </a:p>
          <a:p>
            <a:pPr marL="0" indent="0">
              <a:spcBef>
                <a:spcPts val="0"/>
              </a:spcBef>
              <a:buNone/>
            </a:pPr>
            <a:r>
              <a:rPr lang="en-US" sz="2000" dirty="0">
                <a:latin typeface="Consolas" panose="020B0609020204030204" pitchFamily="49" charset="0"/>
                <a:cs typeface="Consolas" panose="020B0609020204030204" pitchFamily="49" charset="0"/>
              </a:rPr>
              <a:t>  401140 &lt;+10&gt;: </a:t>
            </a:r>
            <a:r>
              <a:rPr lang="en-US" sz="2000" dirty="0" err="1">
                <a:latin typeface="Consolas" panose="020B0609020204030204" pitchFamily="49" charset="0"/>
                <a:cs typeface="Consolas" panose="020B0609020204030204" pitchFamily="49" charset="0"/>
              </a:rPr>
              <a:t>cmp</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esi</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401142 &lt;+12&gt;: </a:t>
            </a:r>
            <a:r>
              <a:rPr lang="en-US" sz="2000" dirty="0" err="1">
                <a:latin typeface="Consolas" panose="020B0609020204030204" pitchFamily="49" charset="0"/>
                <a:cs typeface="Consolas" panose="020B0609020204030204" pitchFamily="49" charset="0"/>
              </a:rPr>
              <a:t>jge</a:t>
            </a:r>
            <a:r>
              <a:rPr lang="en-US" sz="2000" dirty="0">
                <a:latin typeface="Consolas" panose="020B0609020204030204" pitchFamily="49" charset="0"/>
                <a:cs typeface="Consolas" panose="020B0609020204030204" pitchFamily="49" charset="0"/>
              </a:rPr>
              <a:t>    0x40114f &lt;sum_array+25&gt;</a:t>
            </a:r>
          </a:p>
          <a:p>
            <a:pPr marL="0" indent="0">
              <a:spcBef>
                <a:spcPts val="0"/>
              </a:spcBef>
              <a:buNone/>
            </a:pPr>
            <a:r>
              <a:rPr lang="en-US" sz="2000" dirty="0">
                <a:latin typeface="Consolas" panose="020B0609020204030204" pitchFamily="49" charset="0"/>
                <a:cs typeface="Consolas" panose="020B0609020204030204" pitchFamily="49" charset="0"/>
              </a:rPr>
              <a:t>  401144 &lt;+14&gt;: </a:t>
            </a:r>
            <a:r>
              <a:rPr lang="en-US" sz="2000" dirty="0" err="1">
                <a:latin typeface="Consolas" panose="020B0609020204030204" pitchFamily="49" charset="0"/>
                <a:cs typeface="Consolas" panose="020B0609020204030204" pitchFamily="49" charset="0"/>
              </a:rPr>
              <a:t>movslq</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eax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rcx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401147 &lt;+17&gt;: add    (%rdi,%rcx,4),%</a:t>
            </a:r>
            <a:r>
              <a:rPr lang="en-US" sz="2000" dirty="0" err="1">
                <a:latin typeface="Consolas" panose="020B0609020204030204" pitchFamily="49" charset="0"/>
                <a:cs typeface="Consolas" panose="020B0609020204030204" pitchFamily="49" charset="0"/>
              </a:rPr>
              <a:t>edx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40114a &lt;+20&gt;: add    $0x1,%eax</a:t>
            </a:r>
          </a:p>
          <a:p>
            <a:pPr marL="0" indent="0">
              <a:spcBef>
                <a:spcPts val="0"/>
              </a:spcBef>
              <a:buNone/>
            </a:pPr>
            <a:r>
              <a:rPr lang="en-US" sz="2000" dirty="0">
                <a:latin typeface="Consolas" panose="020B0609020204030204" pitchFamily="49" charset="0"/>
                <a:cs typeface="Consolas" panose="020B0609020204030204" pitchFamily="49" charset="0"/>
              </a:rPr>
              <a:t>  40114d &lt;+23&gt;: </a:t>
            </a:r>
            <a:r>
              <a:rPr lang="en-US" sz="2000" dirty="0" err="1">
                <a:latin typeface="Consolas" panose="020B0609020204030204" pitchFamily="49" charset="0"/>
                <a:cs typeface="Consolas" panose="020B0609020204030204" pitchFamily="49" charset="0"/>
              </a:rPr>
              <a:t>jmp</a:t>
            </a:r>
            <a:r>
              <a:rPr lang="en-US" sz="2000" dirty="0">
                <a:latin typeface="Consolas" panose="020B0609020204030204" pitchFamily="49" charset="0"/>
                <a:cs typeface="Consolas" panose="020B0609020204030204" pitchFamily="49" charset="0"/>
              </a:rPr>
              <a:t>    0x401140 &lt;sum_array+10&gt;</a:t>
            </a:r>
          </a:p>
          <a:p>
            <a:pPr marL="0" indent="0">
              <a:spcBef>
                <a:spcPts val="0"/>
              </a:spcBef>
              <a:buNone/>
            </a:pPr>
            <a:r>
              <a:rPr lang="en-US" sz="2000" dirty="0">
                <a:latin typeface="Consolas" panose="020B0609020204030204" pitchFamily="49" charset="0"/>
                <a:cs typeface="Consolas" panose="020B0609020204030204" pitchFamily="49" charset="0"/>
              </a:rPr>
              <a:t>  40114f &lt;+25&gt;: mov    %</a:t>
            </a:r>
            <a:r>
              <a:rPr lang="en-US" sz="2000" dirty="0" err="1">
                <a:latin typeface="Consolas" panose="020B0609020204030204" pitchFamily="49" charset="0"/>
                <a:cs typeface="Consolas" panose="020B0609020204030204" pitchFamily="49" charset="0"/>
              </a:rPr>
              <a:t>edx</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eax</a:t>
            </a: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401151 &lt;+27&gt;: </a:t>
            </a:r>
            <a:r>
              <a:rPr lang="en-US" sz="2000" dirty="0" err="1">
                <a:latin typeface="Consolas" panose="020B0609020204030204" pitchFamily="49" charset="0"/>
                <a:cs typeface="Consolas" panose="020B0609020204030204" pitchFamily="49" charset="0"/>
              </a:rPr>
              <a:t>retq</a:t>
            </a:r>
            <a:endParaRPr lang="en-US" sz="2000" dirty="0">
              <a:latin typeface="Consolas" panose="020B0609020204030204" pitchFamily="49" charset="0"/>
              <a:cs typeface="Consolas" panose="020B0609020204030204" pitchFamily="49" charset="0"/>
            </a:endParaRPr>
          </a:p>
        </p:txBody>
      </p:sp>
      <p:cxnSp>
        <p:nvCxnSpPr>
          <p:cNvPr id="6" name="Straight Connector 5">
            <a:extLst>
              <a:ext uri="{FF2B5EF4-FFF2-40B4-BE49-F238E27FC236}">
                <a16:creationId xmlns:a16="http://schemas.microsoft.com/office/drawing/2014/main" id="{FDBAF4DF-13A9-134B-A8AF-880ED550BA1B}"/>
              </a:ext>
            </a:extLst>
          </p:cNvPr>
          <p:cNvCxnSpPr>
            <a:cxnSpLocks/>
          </p:cNvCxnSpPr>
          <p:nvPr/>
        </p:nvCxnSpPr>
        <p:spPr>
          <a:xfrm>
            <a:off x="152400" y="3581400"/>
            <a:ext cx="67056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9F0F2A-95F7-FA45-9DB8-1FB92D48FDF1}"/>
              </a:ext>
            </a:extLst>
          </p:cNvPr>
          <p:cNvSpPr/>
          <p:nvPr/>
        </p:nvSpPr>
        <p:spPr>
          <a:xfrm>
            <a:off x="6400800" y="1295402"/>
            <a:ext cx="5562600" cy="1600198"/>
          </a:xfrm>
          <a:prstGeom prst="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000" dirty="0">
                <a:solidFill>
                  <a:schemeClr val="tx1"/>
                </a:solidFill>
              </a:rPr>
              <a:t>We’re done with all our assembly lectures!  Now we can fully understand what’s going on in the assembly below, including how someone would call </a:t>
            </a:r>
            <a:r>
              <a:rPr lang="en-US" sz="2000" dirty="0" err="1">
                <a:solidFill>
                  <a:schemeClr val="tx1"/>
                </a:solidFill>
              </a:rPr>
              <a:t>sum_array</a:t>
            </a:r>
            <a:r>
              <a:rPr lang="en-US" sz="2000" dirty="0">
                <a:solidFill>
                  <a:schemeClr val="tx1"/>
                </a:solidFill>
              </a:rPr>
              <a:t> in assembly and what the </a:t>
            </a:r>
            <a:r>
              <a:rPr lang="en-US" sz="2000" b="1" dirty="0">
                <a:solidFill>
                  <a:schemeClr val="tx1"/>
                </a:solidFill>
              </a:rPr>
              <a:t>ret</a:t>
            </a:r>
            <a:r>
              <a:rPr lang="en-US" sz="2000" dirty="0">
                <a:solidFill>
                  <a:schemeClr val="tx1"/>
                </a:solidFill>
              </a:rPr>
              <a:t> instruction does.</a:t>
            </a:r>
          </a:p>
        </p:txBody>
      </p:sp>
    </p:spTree>
    <p:extLst>
      <p:ext uri="{BB962C8B-B14F-4D97-AF65-F5344CB8AC3E}">
        <p14:creationId xmlns:p14="http://schemas.microsoft.com/office/powerpoint/2010/main" val="344002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Lst>
  </p:timing>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A25BA-3091-804C-96A2-DA0BB2714B72}"/>
              </a:ext>
            </a:extLst>
          </p:cNvPr>
          <p:cNvSpPr>
            <a:spLocks noGrp="1"/>
          </p:cNvSpPr>
          <p:nvPr>
            <p:ph type="title"/>
          </p:nvPr>
        </p:nvSpPr>
        <p:spPr/>
        <p:txBody>
          <a:bodyPr/>
          <a:lstStyle/>
          <a:p>
            <a:r>
              <a:rPr lang="en-US" dirty="0"/>
              <a:t>Optimizations you’ll see</a:t>
            </a:r>
          </a:p>
        </p:txBody>
      </p:sp>
      <p:sp>
        <p:nvSpPr>
          <p:cNvPr id="3" name="Content Placeholder 2">
            <a:extLst>
              <a:ext uri="{FF2B5EF4-FFF2-40B4-BE49-F238E27FC236}">
                <a16:creationId xmlns:a16="http://schemas.microsoft.com/office/drawing/2014/main" id="{954FC8C5-1076-2243-9762-04D4A97C705F}"/>
              </a:ext>
            </a:extLst>
          </p:cNvPr>
          <p:cNvSpPr>
            <a:spLocks noGrp="1"/>
          </p:cNvSpPr>
          <p:nvPr>
            <p:ph idx="1"/>
          </p:nvPr>
        </p:nvSpPr>
        <p:spPr>
          <a:xfrm>
            <a:off x="152400" y="1295400"/>
            <a:ext cx="11887200" cy="5181600"/>
          </a:xfrm>
        </p:spPr>
        <p:txBody>
          <a:bodyPr/>
          <a:lstStyle/>
          <a:p>
            <a:pPr marL="0" indent="0">
              <a:buNone/>
            </a:pPr>
            <a:r>
              <a:rPr lang="en-US" b="1" dirty="0" err="1">
                <a:latin typeface="Consolas" panose="020B0609020204030204" pitchFamily="49" charset="0"/>
                <a:cs typeface="Consolas" panose="020B0609020204030204" pitchFamily="49" charset="0"/>
              </a:rPr>
              <a:t>nop</a:t>
            </a:r>
            <a:endParaRPr lang="en-US" b="1" dirty="0"/>
          </a:p>
          <a:p>
            <a:r>
              <a:rPr lang="en-US" b="1" dirty="0" err="1">
                <a:latin typeface="Consolas" panose="020B0609020204030204" pitchFamily="49" charset="0"/>
                <a:cs typeface="Consolas" panose="020B0609020204030204" pitchFamily="49" charset="0"/>
              </a:rPr>
              <a:t>nop</a:t>
            </a:r>
            <a:r>
              <a:rPr lang="en-US" b="1" dirty="0"/>
              <a:t>/</a:t>
            </a:r>
            <a:r>
              <a:rPr lang="en-US" b="1" dirty="0" err="1">
                <a:latin typeface="Consolas" panose="020B0609020204030204" pitchFamily="49" charset="0"/>
                <a:cs typeface="Consolas" panose="020B0609020204030204" pitchFamily="49" charset="0"/>
              </a:rPr>
              <a:t>nopl</a:t>
            </a:r>
            <a:r>
              <a:rPr lang="en-US" dirty="0"/>
              <a:t> are “no-op” instructions – they do nothing!</a:t>
            </a:r>
          </a:p>
          <a:p>
            <a:r>
              <a:rPr lang="en-US" dirty="0"/>
              <a:t>Intent: Make functions align on address boundaries that are nice multiples of 8.</a:t>
            </a:r>
          </a:p>
          <a:p>
            <a:r>
              <a:rPr lang="en-US" dirty="0"/>
              <a:t>“Sometimes, doing nothing is how to be most productive” – Philosopher Nick</a:t>
            </a:r>
          </a:p>
          <a:p>
            <a:pPr marL="0" indent="0">
              <a:spcBef>
                <a:spcPts val="2800"/>
              </a:spcBef>
              <a:buNone/>
            </a:pPr>
            <a:r>
              <a:rPr lang="en-US" b="1" dirty="0">
                <a:latin typeface="Consolas" panose="020B0609020204030204" pitchFamily="49" charset="0"/>
                <a:cs typeface="Consolas" panose="020B0609020204030204" pitchFamily="49" charset="0"/>
              </a:rPr>
              <a:t>mov %</a:t>
            </a:r>
            <a:r>
              <a:rPr lang="en-US" b="1" dirty="0" err="1">
                <a:latin typeface="Consolas" panose="020B0609020204030204" pitchFamily="49" charset="0"/>
                <a:cs typeface="Consolas" panose="020B0609020204030204" pitchFamily="49" charset="0"/>
              </a:rPr>
              <a:t>ebx</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ebx</a:t>
            </a:r>
            <a:endParaRPr lang="en-US" b="1" dirty="0">
              <a:latin typeface="Consolas" panose="020B0609020204030204" pitchFamily="49" charset="0"/>
              <a:cs typeface="Consolas" panose="020B0609020204030204" pitchFamily="49" charset="0"/>
            </a:endParaRPr>
          </a:p>
          <a:p>
            <a:r>
              <a:rPr lang="en-US" dirty="0"/>
              <a:t>Zeros out the top 32 register bits (because a </a:t>
            </a:r>
            <a:r>
              <a:rPr lang="en-US" dirty="0">
                <a:latin typeface="Consolas" panose="020B0609020204030204" pitchFamily="49" charset="0"/>
                <a:cs typeface="Consolas" panose="020B0609020204030204" pitchFamily="49" charset="0"/>
              </a:rPr>
              <a:t>mov</a:t>
            </a:r>
            <a:r>
              <a:rPr lang="en-US" dirty="0"/>
              <a:t> on an </a:t>
            </a:r>
            <a:r>
              <a:rPr lang="en-US" dirty="0">
                <a:latin typeface="Consolas" panose="020B0609020204030204" pitchFamily="49" charset="0"/>
                <a:cs typeface="Consolas" panose="020B0609020204030204" pitchFamily="49" charset="0"/>
              </a:rPr>
              <a:t>e</a:t>
            </a:r>
            <a:r>
              <a:rPr lang="en-US" dirty="0"/>
              <a:t>-register zeros out rest of 64 bits).</a:t>
            </a:r>
            <a:endParaRPr lang="en-US" b="1" dirty="0">
              <a:latin typeface="Consolas" panose="020B0609020204030204" pitchFamily="49" charset="0"/>
              <a:cs typeface="Consolas" panose="020B0609020204030204" pitchFamily="49" charset="0"/>
            </a:endParaRPr>
          </a:p>
          <a:p>
            <a:pPr marL="0" indent="0">
              <a:spcBef>
                <a:spcPts val="2800"/>
              </a:spcBef>
              <a:buNone/>
            </a:pPr>
            <a:r>
              <a:rPr lang="en-US" b="1" dirty="0" err="1">
                <a:latin typeface="Consolas" panose="020B0609020204030204" pitchFamily="49" charset="0"/>
                <a:cs typeface="Consolas" panose="020B0609020204030204" pitchFamily="49" charset="0"/>
              </a:rPr>
              <a:t>xor</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ebx</a:t>
            </a:r>
            <a:r>
              <a:rPr lang="en-US" b="1" dirty="0">
                <a:latin typeface="Consolas" panose="020B0609020204030204" pitchFamily="49" charset="0"/>
                <a:cs typeface="Consolas" panose="020B0609020204030204" pitchFamily="49" charset="0"/>
              </a:rPr>
              <a:t>,%</a:t>
            </a:r>
            <a:r>
              <a:rPr lang="en-US" b="1" dirty="0" err="1">
                <a:latin typeface="Consolas" panose="020B0609020204030204" pitchFamily="49" charset="0"/>
                <a:cs typeface="Consolas" panose="020B0609020204030204" pitchFamily="49" charset="0"/>
              </a:rPr>
              <a:t>ebx</a:t>
            </a:r>
            <a:endParaRPr lang="en-US" b="1" dirty="0">
              <a:latin typeface="Consolas" panose="020B0609020204030204" pitchFamily="49" charset="0"/>
              <a:cs typeface="Consolas" panose="020B0609020204030204" pitchFamily="49" charset="0"/>
            </a:endParaRPr>
          </a:p>
          <a:p>
            <a:pPr fontAlgn="auto">
              <a:spcAft>
                <a:spcPts val="0"/>
              </a:spcAft>
            </a:pPr>
            <a:r>
              <a:rPr lang="en-US" dirty="0"/>
              <a:t>Optimizes for performance as well as code size (read more </a:t>
            </a:r>
            <a:r>
              <a:rPr lang="en-US" dirty="0">
                <a:hlinkClick r:id="rId2"/>
              </a:rPr>
              <a:t>here</a:t>
            </a:r>
            <a:r>
              <a:rPr lang="en-US" dirty="0"/>
              <a:t>):</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b8 00 00 00 00 		mov $0x0,%eax</a:t>
            </a:r>
          </a:p>
          <a:p>
            <a:pPr marL="0" indent="0" fontAlgn="auto">
              <a:spcBef>
                <a:spcPts val="0"/>
              </a:spcBef>
              <a:spcAft>
                <a:spcPts val="0"/>
              </a:spcAft>
              <a:buNone/>
            </a:pPr>
            <a:r>
              <a:rPr lang="en-US" dirty="0">
                <a:latin typeface="Consolas" panose="020B0609020204030204" pitchFamily="49" charset="0"/>
                <a:cs typeface="Consolas" panose="020B0609020204030204" pitchFamily="49" charset="0"/>
              </a:rPr>
              <a:t>		31 c0 				</a:t>
            </a:r>
            <a:r>
              <a:rPr lang="en-US" dirty="0" err="1">
                <a:latin typeface="Consolas" panose="020B0609020204030204" pitchFamily="49" charset="0"/>
                <a:cs typeface="Consolas" panose="020B0609020204030204" pitchFamily="49" charset="0"/>
              </a:rPr>
              <a:t>xor</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eax</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eax</a:t>
            </a:r>
            <a:endParaRPr lang="en-US" b="1"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69394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A25BA-3091-804C-96A2-DA0BB2714B72}"/>
              </a:ext>
            </a:extLst>
          </p:cNvPr>
          <p:cNvSpPr>
            <a:spLocks noGrp="1"/>
          </p:cNvSpPr>
          <p:nvPr>
            <p:ph type="title"/>
          </p:nvPr>
        </p:nvSpPr>
        <p:spPr/>
        <p:txBody>
          <a:bodyPr/>
          <a:lstStyle/>
          <a:p>
            <a:r>
              <a:rPr lang="en-US" dirty="0"/>
              <a:t>Funky Assembly you’ll see</a:t>
            </a:r>
          </a:p>
        </p:txBody>
      </p:sp>
      <p:sp>
        <p:nvSpPr>
          <p:cNvPr id="3" name="Content Placeholder 2">
            <a:extLst>
              <a:ext uri="{FF2B5EF4-FFF2-40B4-BE49-F238E27FC236}">
                <a16:creationId xmlns:a16="http://schemas.microsoft.com/office/drawing/2014/main" id="{954FC8C5-1076-2243-9762-04D4A97C705F}"/>
              </a:ext>
            </a:extLst>
          </p:cNvPr>
          <p:cNvSpPr>
            <a:spLocks noGrp="1"/>
          </p:cNvSpPr>
          <p:nvPr>
            <p:ph idx="1"/>
          </p:nvPr>
        </p:nvSpPr>
        <p:spPr>
          <a:xfrm>
            <a:off x="152400" y="1295400"/>
            <a:ext cx="11887200" cy="5181600"/>
          </a:xfrm>
        </p:spPr>
        <p:txBody>
          <a:bodyPr/>
          <a:lstStyle/>
          <a:p>
            <a:pPr marL="0" indent="0">
              <a:buNone/>
            </a:pPr>
            <a:r>
              <a:rPr lang="en-US" dirty="0"/>
              <a:t>Some functions like </a:t>
            </a:r>
            <a:r>
              <a:rPr lang="en-US" b="1" dirty="0" err="1"/>
              <a:t>printf</a:t>
            </a:r>
            <a:r>
              <a:rPr lang="en-US" dirty="0"/>
              <a:t> take </a:t>
            </a:r>
            <a:r>
              <a:rPr lang="en-US" i="1" dirty="0"/>
              <a:t>variable numbers of arguments.</a:t>
            </a:r>
          </a:p>
          <a:p>
            <a:r>
              <a:rPr lang="en-US" dirty="0"/>
              <a:t>It turns out that in assembly when we call these functions, we must indicate the presence of any float/double arguments by setting %</a:t>
            </a:r>
            <a:r>
              <a:rPr lang="en-US" dirty="0" err="1"/>
              <a:t>rax</a:t>
            </a:r>
            <a:r>
              <a:rPr lang="en-US" dirty="0"/>
              <a:t> to the count of vector registers used. If none are used (i.e., no parameters of float/double type), it sets %</a:t>
            </a:r>
            <a:r>
              <a:rPr lang="en-US" dirty="0" err="1"/>
              <a:t>rax</a:t>
            </a:r>
            <a:r>
              <a:rPr lang="en-US" dirty="0"/>
              <a:t> to zero.</a:t>
            </a:r>
          </a:p>
        </p:txBody>
      </p:sp>
    </p:spTree>
    <p:extLst>
      <p:ext uri="{BB962C8B-B14F-4D97-AF65-F5344CB8AC3E}">
        <p14:creationId xmlns:p14="http://schemas.microsoft.com/office/powerpoint/2010/main" val="32523471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5791200" cy="5486400"/>
          </a:xfrm>
        </p:spPr>
        <p:txBody>
          <a:bodyPr/>
          <a:lstStyle/>
          <a:p>
            <a:r>
              <a:rPr lang="en-US" dirty="0"/>
              <a:t>Revisiting If Statements and Loops</a:t>
            </a:r>
          </a:p>
          <a:p>
            <a:r>
              <a:rPr lang="en-US" dirty="0"/>
              <a:t>Calling Functions</a:t>
            </a:r>
          </a:p>
          <a:p>
            <a:pPr lvl="1"/>
            <a:r>
              <a:rPr lang="en-US" dirty="0"/>
              <a:t>The Stack</a:t>
            </a:r>
          </a:p>
          <a:p>
            <a:pPr lvl="1"/>
            <a:r>
              <a:rPr lang="en-US" dirty="0"/>
              <a:t>Passing Control</a:t>
            </a:r>
          </a:p>
          <a:p>
            <a:pPr lvl="1"/>
            <a:r>
              <a:rPr lang="en-US" dirty="0"/>
              <a:t>Passing Data</a:t>
            </a:r>
          </a:p>
          <a:p>
            <a:pPr lvl="1"/>
            <a:r>
              <a:rPr lang="en-US" dirty="0"/>
              <a:t>Local Storage</a:t>
            </a:r>
          </a:p>
          <a:p>
            <a:r>
              <a:rPr lang="en-US" dirty="0"/>
              <a:t>Register Restrictions</a:t>
            </a:r>
          </a:p>
          <a:p>
            <a:r>
              <a:rPr lang="en-US" dirty="0"/>
              <a:t>Pulling it all together: recursion example</a:t>
            </a:r>
          </a:p>
        </p:txBody>
      </p:sp>
      <p:sp>
        <p:nvSpPr>
          <p:cNvPr id="4" name="TextBox 3">
            <a:extLst>
              <a:ext uri="{FF2B5EF4-FFF2-40B4-BE49-F238E27FC236}">
                <a16:creationId xmlns:a16="http://schemas.microsoft.com/office/drawing/2014/main" id="{B85EC498-F1EE-5546-2A33-1FDB6B58DB3A}"/>
              </a:ext>
            </a:extLst>
          </p:cNvPr>
          <p:cNvSpPr txBox="1"/>
          <p:nvPr/>
        </p:nvSpPr>
        <p:spPr>
          <a:xfrm>
            <a:off x="5943600" y="1314450"/>
            <a:ext cx="5981700" cy="546735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13 takeaway: </a:t>
            </a:r>
            <a:r>
              <a:rPr lang="en-US" sz="3200" dirty="0"/>
              <a:t>Function calls rely on the special %rip and %</a:t>
            </a:r>
            <a:r>
              <a:rPr lang="en-US" sz="3200" dirty="0" err="1"/>
              <a:t>rsp</a:t>
            </a:r>
            <a:r>
              <a:rPr lang="en-US" sz="3200" dirty="0"/>
              <a:t> registers to execute another function’s instructions and make stack space.  We rely on special registers to pass parameters and the return value between functions.  And there are caller and callee owned registers to manage use across functions.</a:t>
            </a:r>
          </a:p>
        </p:txBody>
      </p:sp>
    </p:spTree>
    <p:extLst>
      <p:ext uri="{BB962C8B-B14F-4D97-AF65-F5344CB8AC3E}">
        <p14:creationId xmlns:p14="http://schemas.microsoft.com/office/powerpoint/2010/main" val="28198785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A5ED-DA77-4A4C-84F7-1D5884D9F926}"/>
              </a:ext>
            </a:extLst>
          </p:cNvPr>
          <p:cNvSpPr>
            <a:spLocks noGrp="1"/>
          </p:cNvSpPr>
          <p:nvPr>
            <p:ph type="title"/>
          </p:nvPr>
        </p:nvSpPr>
        <p:spPr/>
        <p:txBody>
          <a:bodyPr/>
          <a:lstStyle/>
          <a:p>
            <a:r>
              <a:rPr lang="en-US" dirty="0"/>
              <a:t>Extra Practice</a:t>
            </a:r>
          </a:p>
        </p:txBody>
      </p:sp>
      <p:sp>
        <p:nvSpPr>
          <p:cNvPr id="3" name="Text Placeholder 2">
            <a:extLst>
              <a:ext uri="{FF2B5EF4-FFF2-40B4-BE49-F238E27FC236}">
                <a16:creationId xmlns:a16="http://schemas.microsoft.com/office/drawing/2014/main" id="{8E3DB5A7-C7F8-DE47-936A-D2F6705941D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734325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6240EB-7897-1845-8732-CBF2EB7ECB72}"/>
              </a:ext>
            </a:extLst>
          </p:cNvPr>
          <p:cNvSpPr>
            <a:spLocks noGrp="1"/>
          </p:cNvSpPr>
          <p:nvPr>
            <p:ph type="title"/>
          </p:nvPr>
        </p:nvSpPr>
        <p:spPr/>
        <p:txBody>
          <a:bodyPr/>
          <a:lstStyle/>
          <a:p>
            <a:r>
              <a:rPr lang="en-US" dirty="0"/>
              <a:t>Extra Practice – Escape Room 2</a:t>
            </a:r>
          </a:p>
        </p:txBody>
      </p:sp>
      <p:pic>
        <p:nvPicPr>
          <p:cNvPr id="6" name="Picture 5">
            <a:extLst>
              <a:ext uri="{FF2B5EF4-FFF2-40B4-BE49-F238E27FC236}">
                <a16:creationId xmlns:a16="http://schemas.microsoft.com/office/drawing/2014/main" id="{9F0036B5-A092-C64E-93B4-2BA943242A0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03850" y="4870450"/>
            <a:ext cx="1384300" cy="1384300"/>
          </a:xfrm>
          <a:prstGeom prst="rect">
            <a:avLst/>
          </a:prstGeom>
        </p:spPr>
      </p:pic>
      <p:sp>
        <p:nvSpPr>
          <p:cNvPr id="7" name="TextBox 6">
            <a:extLst>
              <a:ext uri="{FF2B5EF4-FFF2-40B4-BE49-F238E27FC236}">
                <a16:creationId xmlns:a16="http://schemas.microsoft.com/office/drawing/2014/main" id="{9197D6CE-83B2-E74D-87DC-EE5D784D9BEE}"/>
              </a:ext>
            </a:extLst>
          </p:cNvPr>
          <p:cNvSpPr txBox="1"/>
          <p:nvPr/>
        </p:nvSpPr>
        <p:spPr>
          <a:xfrm>
            <a:off x="5307162" y="6351067"/>
            <a:ext cx="1577676"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escape_room</a:t>
            </a:r>
            <a:endParaRPr lang="en-US" dirty="0">
              <a:latin typeface="Consolas" panose="020B0609020204030204" pitchFamily="49" charset="0"/>
              <a:cs typeface="Consolas" panose="020B0609020204030204" pitchFamily="49" charset="0"/>
            </a:endParaRPr>
          </a:p>
        </p:txBody>
      </p:sp>
      <p:sp>
        <p:nvSpPr>
          <p:cNvPr id="2" name="Rectangle 1">
            <a:extLst>
              <a:ext uri="{FF2B5EF4-FFF2-40B4-BE49-F238E27FC236}">
                <a16:creationId xmlns:a16="http://schemas.microsoft.com/office/drawing/2014/main" id="{BA460CFA-5021-A647-894D-53FEE41179F0}"/>
              </a:ext>
            </a:extLst>
          </p:cNvPr>
          <p:cNvSpPr/>
          <p:nvPr/>
        </p:nvSpPr>
        <p:spPr>
          <a:xfrm>
            <a:off x="4413488" y="4404801"/>
            <a:ext cx="3365024" cy="369332"/>
          </a:xfrm>
          <a:prstGeom prst="rect">
            <a:avLst/>
          </a:prstGeom>
        </p:spPr>
        <p:txBody>
          <a:bodyPr wrap="none">
            <a:spAutoFit/>
          </a:bodyPr>
          <a:lstStyle/>
          <a:p>
            <a:r>
              <a:rPr lang="en-US" dirty="0"/>
              <a:t>https://</a:t>
            </a:r>
            <a:r>
              <a:rPr lang="en-US" dirty="0" err="1"/>
              <a:t>godbolt.org</a:t>
            </a:r>
            <a:r>
              <a:rPr lang="en-US" dirty="0"/>
              <a:t>/z/8e31fG4r5</a:t>
            </a:r>
          </a:p>
        </p:txBody>
      </p:sp>
    </p:spTree>
    <p:extLst>
      <p:ext uri="{BB962C8B-B14F-4D97-AF65-F5344CB8AC3E}">
        <p14:creationId xmlns:p14="http://schemas.microsoft.com/office/powerpoint/2010/main" val="13074630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DD01-1FEA-784D-9BE5-3B09FE963FAB}"/>
              </a:ext>
            </a:extLst>
          </p:cNvPr>
          <p:cNvSpPr>
            <a:spLocks noGrp="1"/>
          </p:cNvSpPr>
          <p:nvPr>
            <p:ph type="title"/>
          </p:nvPr>
        </p:nvSpPr>
        <p:spPr/>
        <p:txBody>
          <a:bodyPr/>
          <a:lstStyle/>
          <a:p>
            <a:r>
              <a:rPr lang="en-US" dirty="0"/>
              <a:t>Escape room assembly code</a:t>
            </a:r>
          </a:p>
        </p:txBody>
      </p:sp>
      <p:sp>
        <p:nvSpPr>
          <p:cNvPr id="3" name="Content Placeholder 2">
            <a:extLst>
              <a:ext uri="{FF2B5EF4-FFF2-40B4-BE49-F238E27FC236}">
                <a16:creationId xmlns:a16="http://schemas.microsoft.com/office/drawing/2014/main" id="{2A130710-BE08-694A-8929-6C8052E2A66B}"/>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000000000000115b &lt;</a:t>
            </a:r>
            <a:r>
              <a:rPr lang="en-US" sz="2400" dirty="0" err="1">
                <a:latin typeface="Consolas" panose="020B0609020204030204" pitchFamily="49" charset="0"/>
                <a:cs typeface="Consolas" panose="020B0609020204030204" pitchFamily="49" charset="0"/>
              </a:rPr>
              <a:t>escape_room</a:t>
            </a:r>
            <a:r>
              <a:rPr lang="en-US" sz="2400" dirty="0">
                <a:latin typeface="Consolas" panose="020B0609020204030204" pitchFamily="49" charset="0"/>
                <a:cs typeface="Consolas" panose="020B0609020204030204" pitchFamily="49" charset="0"/>
              </a:rPr>
              <a:t>&gt;:</a:t>
            </a:r>
          </a:p>
          <a:p>
            <a:pPr marL="0" indent="0">
              <a:spcBef>
                <a:spcPts val="0"/>
              </a:spcBef>
              <a:buNone/>
            </a:pPr>
            <a:r>
              <a:rPr lang="en-US" sz="2400" dirty="0">
                <a:latin typeface="Consolas" panose="020B0609020204030204" pitchFamily="49" charset="0"/>
                <a:cs typeface="Consolas" panose="020B0609020204030204" pitchFamily="49" charset="0"/>
              </a:rPr>
              <a:t>    115b:	48 83 </a:t>
            </a:r>
            <a:r>
              <a:rPr lang="en-US" sz="2400" dirty="0" err="1">
                <a:latin typeface="Consolas" panose="020B0609020204030204" pitchFamily="49" charset="0"/>
                <a:cs typeface="Consolas" panose="020B0609020204030204" pitchFamily="49" charset="0"/>
              </a:rPr>
              <a:t>ec</a:t>
            </a:r>
            <a:r>
              <a:rPr lang="en-US" sz="2400" dirty="0">
                <a:latin typeface="Consolas" panose="020B0609020204030204" pitchFamily="49" charset="0"/>
                <a:cs typeface="Consolas" panose="020B0609020204030204" pitchFamily="49" charset="0"/>
              </a:rPr>
              <a:t> 08          	sub    $0x8,%rsp</a:t>
            </a:r>
          </a:p>
          <a:p>
            <a:pPr marL="0" indent="0">
              <a:spcBef>
                <a:spcPts val="0"/>
              </a:spcBef>
              <a:buNone/>
            </a:pPr>
            <a:r>
              <a:rPr lang="en-US" sz="2400" dirty="0">
                <a:latin typeface="Consolas" panose="020B0609020204030204" pitchFamily="49" charset="0"/>
                <a:cs typeface="Consolas" panose="020B0609020204030204" pitchFamily="49" charset="0"/>
              </a:rPr>
              <a:t>    115f:	</a:t>
            </a:r>
            <a:r>
              <a:rPr lang="en-US" sz="2400" dirty="0" err="1">
                <a:latin typeface="Consolas" panose="020B0609020204030204" pitchFamily="49" charset="0"/>
                <a:cs typeface="Consolas" panose="020B0609020204030204" pitchFamily="49" charset="0"/>
              </a:rPr>
              <a:t>ba</a:t>
            </a:r>
            <a:r>
              <a:rPr lang="en-US" sz="2400" dirty="0">
                <a:latin typeface="Consolas" panose="020B0609020204030204" pitchFamily="49" charset="0"/>
                <a:cs typeface="Consolas" panose="020B0609020204030204" pitchFamily="49" charset="0"/>
              </a:rPr>
              <a:t> 0a 00 00 00       	mov    $0xa,%edx</a:t>
            </a:r>
          </a:p>
          <a:p>
            <a:pPr marL="0" indent="0">
              <a:spcBef>
                <a:spcPts val="0"/>
              </a:spcBef>
              <a:buNone/>
            </a:pPr>
            <a:r>
              <a:rPr lang="en-US" sz="2400" dirty="0">
                <a:latin typeface="Consolas" panose="020B0609020204030204" pitchFamily="49" charset="0"/>
                <a:cs typeface="Consolas" panose="020B0609020204030204" pitchFamily="49" charset="0"/>
              </a:rPr>
              <a:t>    1164:	be 00 00 00 00       	mov    $0x0,%esi</a:t>
            </a:r>
          </a:p>
          <a:p>
            <a:pPr marL="0" indent="0">
              <a:spcBef>
                <a:spcPts val="0"/>
              </a:spcBef>
              <a:buNone/>
            </a:pPr>
            <a:r>
              <a:rPr lang="en-US" sz="2400" dirty="0">
                <a:latin typeface="Consolas" panose="020B0609020204030204" pitchFamily="49" charset="0"/>
                <a:cs typeface="Consolas" panose="020B0609020204030204" pitchFamily="49" charset="0"/>
              </a:rPr>
              <a:t>    1169:	e8 d2 </a:t>
            </a:r>
            <a:r>
              <a:rPr lang="en-US" sz="2400" dirty="0" err="1">
                <a:latin typeface="Consolas" panose="020B0609020204030204" pitchFamily="49" charset="0"/>
                <a:cs typeface="Consolas" panose="020B0609020204030204" pitchFamily="49" charset="0"/>
              </a:rPr>
              <a:t>fe</a:t>
            </a:r>
            <a:r>
              <a:rPr lang="en-US" sz="2400" dirty="0">
                <a:latin typeface="Consolas" panose="020B0609020204030204" pitchFamily="49" charset="0"/>
                <a:cs typeface="Consolas" panose="020B0609020204030204" pitchFamily="49" charset="0"/>
              </a:rPr>
              <a:t> ff ff       	</a:t>
            </a:r>
            <a:r>
              <a:rPr lang="en-US" sz="2400" dirty="0" err="1">
                <a:latin typeface="Consolas" panose="020B0609020204030204" pitchFamily="49" charset="0"/>
                <a:cs typeface="Consolas" panose="020B0609020204030204" pitchFamily="49" charset="0"/>
              </a:rPr>
              <a:t>callq</a:t>
            </a:r>
            <a:r>
              <a:rPr lang="en-US" sz="2400" dirty="0">
                <a:latin typeface="Consolas" panose="020B0609020204030204" pitchFamily="49" charset="0"/>
                <a:cs typeface="Consolas" panose="020B0609020204030204" pitchFamily="49" charset="0"/>
              </a:rPr>
              <a:t>  1040 &lt;</a:t>
            </a:r>
            <a:r>
              <a:rPr lang="en-US" sz="2400" dirty="0" err="1">
                <a:latin typeface="Consolas" panose="020B0609020204030204" pitchFamily="49" charset="0"/>
                <a:cs typeface="Consolas" panose="020B0609020204030204" pitchFamily="49" charset="0"/>
              </a:rPr>
              <a:t>strtol@plt</a:t>
            </a:r>
            <a:r>
              <a:rPr lang="en-US" sz="2400" dirty="0">
                <a:latin typeface="Consolas" panose="020B0609020204030204" pitchFamily="49" charset="0"/>
                <a:cs typeface="Consolas" panose="020B0609020204030204" pitchFamily="49" charset="0"/>
              </a:rPr>
              <a:t>&gt;</a:t>
            </a:r>
          </a:p>
          <a:p>
            <a:pPr marL="0" indent="0">
              <a:spcBef>
                <a:spcPts val="0"/>
              </a:spcBef>
              <a:buNone/>
            </a:pPr>
            <a:r>
              <a:rPr lang="en-US" sz="2400" dirty="0">
                <a:latin typeface="Consolas" panose="020B0609020204030204" pitchFamily="49" charset="0"/>
                <a:cs typeface="Consolas" panose="020B0609020204030204" pitchFamily="49" charset="0"/>
              </a:rPr>
              <a:t>    116e:	48 89 c7             	mov    %</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rdi</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1171:	e8 d3 ff ff ff       	</a:t>
            </a:r>
            <a:r>
              <a:rPr lang="en-US" sz="2400" dirty="0" err="1">
                <a:latin typeface="Consolas" panose="020B0609020204030204" pitchFamily="49" charset="0"/>
                <a:cs typeface="Consolas" panose="020B0609020204030204" pitchFamily="49" charset="0"/>
              </a:rPr>
              <a:t>callq</a:t>
            </a:r>
            <a:r>
              <a:rPr lang="en-US" sz="2400" dirty="0">
                <a:latin typeface="Consolas" panose="020B0609020204030204" pitchFamily="49" charset="0"/>
                <a:cs typeface="Consolas" panose="020B0609020204030204" pitchFamily="49" charset="0"/>
              </a:rPr>
              <a:t>  1149 &lt;transform&gt;</a:t>
            </a:r>
          </a:p>
          <a:p>
            <a:pPr marL="0" indent="0">
              <a:spcBef>
                <a:spcPts val="0"/>
              </a:spcBef>
              <a:buNone/>
            </a:pPr>
            <a:r>
              <a:rPr lang="en-US" sz="2400" dirty="0">
                <a:latin typeface="Consolas" panose="020B0609020204030204" pitchFamily="49" charset="0"/>
                <a:cs typeface="Consolas" panose="020B0609020204030204" pitchFamily="49" charset="0"/>
              </a:rPr>
              <a:t>    1176:	a8 01                	test   $0x1,%al</a:t>
            </a:r>
          </a:p>
          <a:p>
            <a:pPr marL="0" indent="0">
              <a:spcBef>
                <a:spcPts val="0"/>
              </a:spcBef>
              <a:buNone/>
            </a:pPr>
            <a:r>
              <a:rPr lang="en-US" sz="2400" dirty="0">
                <a:latin typeface="Consolas" panose="020B0609020204030204" pitchFamily="49" charset="0"/>
                <a:cs typeface="Consolas" panose="020B0609020204030204" pitchFamily="49" charset="0"/>
              </a:rPr>
              <a:t>    1178:	74 0a                	je     1184 &lt;escape_room+0x29&gt;</a:t>
            </a:r>
          </a:p>
          <a:p>
            <a:pPr marL="0" indent="0">
              <a:spcBef>
                <a:spcPts val="0"/>
              </a:spcBef>
              <a:buNone/>
            </a:pPr>
            <a:r>
              <a:rPr lang="en-US" sz="2400" dirty="0">
                <a:latin typeface="Consolas" panose="020B0609020204030204" pitchFamily="49" charset="0"/>
                <a:cs typeface="Consolas" panose="020B0609020204030204" pitchFamily="49" charset="0"/>
              </a:rPr>
              <a:t>    117a:	b8 00 00 00 00       	mov    $0x0,%eax</a:t>
            </a:r>
          </a:p>
          <a:p>
            <a:pPr marL="0" indent="0">
              <a:spcBef>
                <a:spcPts val="0"/>
              </a:spcBef>
              <a:buNone/>
            </a:pPr>
            <a:r>
              <a:rPr lang="en-US" sz="2400" dirty="0">
                <a:latin typeface="Consolas" panose="020B0609020204030204" pitchFamily="49" charset="0"/>
                <a:cs typeface="Consolas" panose="020B0609020204030204" pitchFamily="49" charset="0"/>
              </a:rPr>
              <a:t>    117f:	48 83 c4 08          	add    $0x8,%rsp</a:t>
            </a:r>
          </a:p>
          <a:p>
            <a:pPr marL="0" indent="0">
              <a:spcBef>
                <a:spcPts val="0"/>
              </a:spcBef>
              <a:buNone/>
            </a:pPr>
            <a:r>
              <a:rPr lang="en-US" sz="2400" dirty="0">
                <a:latin typeface="Consolas" panose="020B0609020204030204" pitchFamily="49" charset="0"/>
                <a:cs typeface="Consolas" panose="020B0609020204030204" pitchFamily="49" charset="0"/>
              </a:rPr>
              <a:t>    1183: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    1184:	b8 01 00 00 00       	mov    $0x1,%eax</a:t>
            </a:r>
          </a:p>
          <a:p>
            <a:pPr marL="0" indent="0">
              <a:spcBef>
                <a:spcPts val="0"/>
              </a:spcBef>
              <a:buNone/>
            </a:pPr>
            <a:r>
              <a:rPr lang="en-US" sz="2400" dirty="0">
                <a:latin typeface="Consolas" panose="020B0609020204030204" pitchFamily="49" charset="0"/>
                <a:cs typeface="Consolas" panose="020B0609020204030204" pitchFamily="49" charset="0"/>
              </a:rPr>
              <a:t>    1189:	eb f4                	</a:t>
            </a:r>
            <a:r>
              <a:rPr lang="en-US" sz="2400" dirty="0" err="1">
                <a:latin typeface="Consolas" panose="020B0609020204030204" pitchFamily="49" charset="0"/>
                <a:cs typeface="Consolas" panose="020B0609020204030204" pitchFamily="49" charset="0"/>
              </a:rPr>
              <a:t>jmp</a:t>
            </a:r>
            <a:r>
              <a:rPr lang="en-US" sz="2400" dirty="0">
                <a:latin typeface="Consolas" panose="020B0609020204030204" pitchFamily="49" charset="0"/>
                <a:cs typeface="Consolas" panose="020B0609020204030204" pitchFamily="49" charset="0"/>
              </a:rPr>
              <a:t>    117f &lt;escape_room+0x24&gt;</a:t>
            </a:r>
          </a:p>
        </p:txBody>
      </p:sp>
    </p:spTree>
    <p:extLst>
      <p:ext uri="{BB962C8B-B14F-4D97-AF65-F5344CB8AC3E}">
        <p14:creationId xmlns:p14="http://schemas.microsoft.com/office/powerpoint/2010/main" val="8763649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703B-8D7E-244E-A9FB-8D5CB8E71124}"/>
              </a:ext>
            </a:extLst>
          </p:cNvPr>
          <p:cNvSpPr>
            <a:spLocks noGrp="1"/>
          </p:cNvSpPr>
          <p:nvPr>
            <p:ph type="title"/>
          </p:nvPr>
        </p:nvSpPr>
        <p:spPr/>
        <p:txBody>
          <a:bodyPr/>
          <a:lstStyle/>
          <a:p>
            <a:r>
              <a:rPr lang="en-US" dirty="0"/>
              <a:t>Escape room assembly code</a:t>
            </a:r>
          </a:p>
        </p:txBody>
      </p:sp>
      <p:sp>
        <p:nvSpPr>
          <p:cNvPr id="3" name="Content Placeholder 2">
            <a:extLst>
              <a:ext uri="{FF2B5EF4-FFF2-40B4-BE49-F238E27FC236}">
                <a16:creationId xmlns:a16="http://schemas.microsoft.com/office/drawing/2014/main" id="{DEE301A8-6147-814C-98A3-CB7801089B75}"/>
              </a:ext>
            </a:extLst>
          </p:cNvPr>
          <p:cNvSpPr>
            <a:spLocks noGrp="1"/>
          </p:cNvSpPr>
          <p:nvPr>
            <p:ph idx="1"/>
          </p:nvPr>
        </p:nvSpPr>
        <p:spPr/>
        <p:txBody>
          <a:bodyPr/>
          <a:lstStyle/>
          <a:p>
            <a:pPr marL="0" indent="0">
              <a:spcBef>
                <a:spcPts val="0"/>
              </a:spcBef>
              <a:buNone/>
            </a:pPr>
            <a:r>
              <a:rPr lang="en-US" sz="2400" dirty="0">
                <a:latin typeface="Consolas" panose="020B0609020204030204" pitchFamily="49" charset="0"/>
                <a:cs typeface="Consolas" panose="020B0609020204030204" pitchFamily="49" charset="0"/>
              </a:rPr>
              <a:t>0000000000001149 &lt;transform&gt;:</a:t>
            </a:r>
          </a:p>
          <a:p>
            <a:pPr marL="0" indent="0">
              <a:spcBef>
                <a:spcPts val="0"/>
              </a:spcBef>
              <a:buNone/>
            </a:pPr>
            <a:r>
              <a:rPr lang="en-US" sz="2400" dirty="0">
                <a:latin typeface="Consolas" panose="020B0609020204030204" pitchFamily="49" charset="0"/>
                <a:cs typeface="Consolas" panose="020B0609020204030204" pitchFamily="49" charset="0"/>
              </a:rPr>
              <a:t>    1149:	8d 04 bd 00 00 00 00 	lea    0x0(,%rdi,4),%</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1150:	8d 50 01             	lea    0x1(%</a:t>
            </a:r>
            <a:r>
              <a:rPr lang="en-US" sz="2400" dirty="0" err="1">
                <a:latin typeface="Consolas" panose="020B0609020204030204" pitchFamily="49" charset="0"/>
                <a:cs typeface="Consolas" panose="020B0609020204030204" pitchFamily="49" charset="0"/>
              </a:rPr>
              <a:t>rax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edx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1153:	83 fa 32             	</a:t>
            </a:r>
            <a:r>
              <a:rPr lang="en-US" sz="2400" dirty="0" err="1">
                <a:latin typeface="Consolas" panose="020B0609020204030204" pitchFamily="49" charset="0"/>
                <a:cs typeface="Consolas" panose="020B0609020204030204" pitchFamily="49" charset="0"/>
              </a:rPr>
              <a:t>cmp</a:t>
            </a:r>
            <a:r>
              <a:rPr lang="en-US" sz="2400" dirty="0">
                <a:latin typeface="Consolas" panose="020B0609020204030204" pitchFamily="49" charset="0"/>
                <a:cs typeface="Consolas" panose="020B0609020204030204" pitchFamily="49" charset="0"/>
              </a:rPr>
              <a:t>    $0x32,%edx</a:t>
            </a:r>
          </a:p>
          <a:p>
            <a:pPr marL="0" indent="0">
              <a:spcBef>
                <a:spcPts val="0"/>
              </a:spcBef>
              <a:buNone/>
            </a:pPr>
            <a:r>
              <a:rPr lang="en-US" sz="2400" dirty="0">
                <a:latin typeface="Consolas" panose="020B0609020204030204" pitchFamily="49" charset="0"/>
                <a:cs typeface="Consolas" panose="020B0609020204030204" pitchFamily="49" charset="0"/>
              </a:rPr>
              <a:t>    1156:	7f 02                	</a:t>
            </a:r>
            <a:r>
              <a:rPr lang="en-US" sz="2400" dirty="0" err="1">
                <a:latin typeface="Consolas" panose="020B0609020204030204" pitchFamily="49" charset="0"/>
                <a:cs typeface="Consolas" panose="020B0609020204030204" pitchFamily="49" charset="0"/>
              </a:rPr>
              <a:t>jg</a:t>
            </a:r>
            <a:r>
              <a:rPr lang="en-US" sz="2400" dirty="0">
                <a:latin typeface="Consolas" panose="020B0609020204030204" pitchFamily="49" charset="0"/>
                <a:cs typeface="Consolas" panose="020B0609020204030204" pitchFamily="49" charset="0"/>
              </a:rPr>
              <a:t>     115a &lt;transform+0x11&gt;</a:t>
            </a:r>
          </a:p>
          <a:p>
            <a:pPr marL="0" indent="0">
              <a:spcBef>
                <a:spcPts val="0"/>
              </a:spcBef>
              <a:buNone/>
            </a:pPr>
            <a:r>
              <a:rPr lang="en-US" sz="2400" dirty="0">
                <a:latin typeface="Consolas" panose="020B0609020204030204" pitchFamily="49" charset="0"/>
                <a:cs typeface="Consolas" panose="020B0609020204030204" pitchFamily="49" charset="0"/>
              </a:rPr>
              <a:t>    1158:	89 d0                	mov    %</a:t>
            </a:r>
            <a:r>
              <a:rPr lang="en-US" sz="2400" dirty="0" err="1">
                <a:latin typeface="Consolas" panose="020B0609020204030204" pitchFamily="49" charset="0"/>
                <a:cs typeface="Consolas" panose="020B0609020204030204" pitchFamily="49" charset="0"/>
              </a:rPr>
              <a:t>edx</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eax</a:t>
            </a: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    115a:	c3                   	</a:t>
            </a:r>
            <a:r>
              <a:rPr lang="en-US" sz="2400" dirty="0" err="1">
                <a:latin typeface="Consolas" panose="020B0609020204030204" pitchFamily="49" charset="0"/>
                <a:cs typeface="Consolas" panose="020B0609020204030204" pitchFamily="49" charset="0"/>
              </a:rPr>
              <a:t>retq</a:t>
            </a:r>
            <a:r>
              <a:rPr lang="en-US" sz="2400"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4896730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15350</TotalTime>
  <Words>11213</Words>
  <Application>Microsoft Macintosh PowerPoint</Application>
  <PresentationFormat>Widescreen</PresentationFormat>
  <Paragraphs>2034</Paragraphs>
  <Slides>110</Slides>
  <Notes>21</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110</vt:i4>
      </vt:variant>
    </vt:vector>
  </HeadingPairs>
  <TitlesOfParts>
    <vt:vector size="117" baseType="lpstr">
      <vt:lpstr>Andale Mono</vt:lpstr>
      <vt:lpstr>Arial</vt:lpstr>
      <vt:lpstr>Calibri</vt:lpstr>
      <vt:lpstr>Consolas</vt:lpstr>
      <vt:lpstr>Tahoma</vt:lpstr>
      <vt:lpstr>Verdana</vt:lpstr>
      <vt:lpstr>Default Design</vt:lpstr>
      <vt:lpstr>CS107, Lecture 13 Assembly: Function Calls and the Runtime Stack</vt:lpstr>
      <vt:lpstr>CS107 Topic 5: How does a computer interpret and execute C programs?   </vt:lpstr>
      <vt:lpstr>CS107 Topic 5</vt:lpstr>
      <vt:lpstr>Learning Assembly</vt:lpstr>
      <vt:lpstr>Learning Goals</vt:lpstr>
      <vt:lpstr>Lecture Plan</vt:lpstr>
      <vt:lpstr>Lecture Plan</vt:lpstr>
      <vt:lpstr>Conditional Logic and %rip</vt:lpstr>
      <vt:lpstr>Control</vt:lpstr>
      <vt:lpstr>If/Else</vt:lpstr>
      <vt:lpstr>If/Else</vt:lpstr>
      <vt:lpstr>Loops and Control Flow</vt:lpstr>
      <vt:lpstr>Loops and Control Flow</vt:lpstr>
      <vt:lpstr>Loops and Control Flow</vt:lpstr>
      <vt:lpstr>Loops and Control Flow</vt:lpstr>
      <vt:lpstr>Loops and Control Flow</vt:lpstr>
      <vt:lpstr>Loops and Control Flow</vt:lpstr>
      <vt:lpstr>Loops and Control Flow</vt:lpstr>
      <vt:lpstr>Loops and Control Flow</vt:lpstr>
      <vt:lpstr>Loops and Control Flow</vt:lpstr>
      <vt:lpstr>GCC Common While Loop Construction</vt:lpstr>
      <vt:lpstr>Common For Loop Construction</vt:lpstr>
      <vt:lpstr>GCC For Loop Output</vt:lpstr>
      <vt:lpstr>GCC For Loop Output</vt:lpstr>
      <vt:lpstr>GCC For Loop Output</vt:lpstr>
      <vt:lpstr>GCC For Loop Output</vt:lpstr>
      <vt:lpstr>GCC For Loop Output</vt:lpstr>
      <vt:lpstr>GCC For Loop Output</vt:lpstr>
      <vt:lpstr>GCC For Loop Output</vt:lpstr>
      <vt:lpstr>Optimizing Instruction Counts</vt:lpstr>
      <vt:lpstr>Condition Code-Dependent Instructions</vt:lpstr>
      <vt:lpstr>set: Read condition codes</vt:lpstr>
      <vt:lpstr>set: Read condition codes</vt:lpstr>
      <vt:lpstr>cmov: Conditional move</vt:lpstr>
      <vt:lpstr>cmov: Conditional move</vt:lpstr>
      <vt:lpstr>Last Lab: Conditional Move</vt:lpstr>
      <vt:lpstr>Lecture Plan</vt:lpstr>
      <vt:lpstr>Calling Functions In Assembly</vt:lpstr>
      <vt:lpstr>Lecture Plan</vt:lpstr>
      <vt:lpstr>%rsp</vt:lpstr>
      <vt:lpstr>%rsp</vt:lpstr>
      <vt:lpstr>%rsp</vt:lpstr>
      <vt:lpstr>%rsp</vt:lpstr>
      <vt:lpstr>%rsp</vt:lpstr>
      <vt:lpstr>push</vt:lpstr>
      <vt:lpstr>push</vt:lpstr>
      <vt:lpstr>push</vt:lpstr>
      <vt:lpstr>push</vt:lpstr>
      <vt:lpstr>pop</vt:lpstr>
      <vt:lpstr>pop</vt:lpstr>
      <vt:lpstr>Stack Example</vt:lpstr>
      <vt:lpstr>Calling Functions In Assembly</vt:lpstr>
      <vt:lpstr>Lecture Plan</vt:lpstr>
      <vt:lpstr>Remembering Where We Left Off</vt:lpstr>
      <vt:lpstr>Remembering Where We Left Off</vt:lpstr>
      <vt:lpstr>Remembering Where We Left Off</vt:lpstr>
      <vt:lpstr>Remembering Where We Left Off</vt:lpstr>
      <vt:lpstr>Remembering Where We Left Off</vt:lpstr>
      <vt:lpstr>Call And Return</vt:lpstr>
      <vt:lpstr>Registers</vt:lpstr>
      <vt:lpstr>Registers</vt:lpstr>
      <vt:lpstr>Function Pointers</vt:lpstr>
      <vt:lpstr>Calling Functions In Assembly</vt:lpstr>
      <vt:lpstr>Lecture Plan</vt:lpstr>
      <vt:lpstr>Parameters and Return</vt:lpstr>
      <vt:lpstr>Lecture Plan</vt:lpstr>
      <vt:lpstr>Calling Functions In Assembly</vt:lpstr>
      <vt:lpstr>Local Storage</vt:lpstr>
      <vt:lpstr>Local Storage</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Parameters and Return</vt:lpstr>
      <vt:lpstr>Lecture Plan</vt:lpstr>
      <vt:lpstr>Register Restrictions</vt:lpstr>
      <vt:lpstr>Caller/Callee</vt:lpstr>
      <vt:lpstr>Register Restrictions</vt:lpstr>
      <vt:lpstr>Caller-Owned Registers</vt:lpstr>
      <vt:lpstr>Caller-Owned Registers</vt:lpstr>
      <vt:lpstr>Callee-Owned Registers</vt:lpstr>
      <vt:lpstr>Callee-Owned Registers</vt:lpstr>
      <vt:lpstr>A Day In the Life of function1</vt:lpstr>
      <vt:lpstr>Lecture Plan</vt:lpstr>
      <vt:lpstr>Example: Recursion</vt:lpstr>
      <vt:lpstr>gdb tips</vt:lpstr>
      <vt:lpstr>gdb tips</vt:lpstr>
      <vt:lpstr>Our First Assembly</vt:lpstr>
      <vt:lpstr>Optimizations you’ll see</vt:lpstr>
      <vt:lpstr>Funky Assembly you’ll see</vt:lpstr>
      <vt:lpstr>Recap</vt:lpstr>
      <vt:lpstr>Extra Practice</vt:lpstr>
      <vt:lpstr>Extra Practice – Escape Room 2</vt:lpstr>
      <vt:lpstr>Escape room assembly code</vt:lpstr>
      <vt:lpstr>Escape room assembly code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1807</cp:revision>
  <cp:lastPrinted>2019-05-20T19:08:43Z</cp:lastPrinted>
  <dcterms:created xsi:type="dcterms:W3CDTF">2008-06-28T20:57:21Z</dcterms:created>
  <dcterms:modified xsi:type="dcterms:W3CDTF">2022-05-10T20:11:43Z</dcterms:modified>
</cp:coreProperties>
</file>