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68"/>
  </p:notesMasterIdLst>
  <p:handoutMasterIdLst>
    <p:handoutMasterId r:id="rId69"/>
  </p:handoutMasterIdLst>
  <p:sldIdLst>
    <p:sldId id="256" r:id="rId2"/>
    <p:sldId id="451" r:id="rId3"/>
    <p:sldId id="636" r:id="rId4"/>
    <p:sldId id="752" r:id="rId5"/>
    <p:sldId id="763" r:id="rId6"/>
    <p:sldId id="681" r:id="rId7"/>
    <p:sldId id="602" r:id="rId8"/>
    <p:sldId id="622" r:id="rId9"/>
    <p:sldId id="607" r:id="rId10"/>
    <p:sldId id="592" r:id="rId11"/>
    <p:sldId id="764" r:id="rId12"/>
    <p:sldId id="659" r:id="rId13"/>
    <p:sldId id="660" r:id="rId14"/>
    <p:sldId id="661" r:id="rId15"/>
    <p:sldId id="662" r:id="rId16"/>
    <p:sldId id="663" r:id="rId17"/>
    <p:sldId id="664" r:id="rId18"/>
    <p:sldId id="665" r:id="rId19"/>
    <p:sldId id="666" r:id="rId20"/>
    <p:sldId id="667" r:id="rId21"/>
    <p:sldId id="668" r:id="rId22"/>
    <p:sldId id="669" r:id="rId23"/>
    <p:sldId id="670" r:id="rId24"/>
    <p:sldId id="671" r:id="rId25"/>
    <p:sldId id="672" r:id="rId26"/>
    <p:sldId id="673" r:id="rId27"/>
    <p:sldId id="684" r:id="rId28"/>
    <p:sldId id="685" r:id="rId29"/>
    <p:sldId id="871" r:id="rId30"/>
    <p:sldId id="880" r:id="rId31"/>
    <p:sldId id="873" r:id="rId32"/>
    <p:sldId id="874" r:id="rId33"/>
    <p:sldId id="889" r:id="rId34"/>
    <p:sldId id="881" r:id="rId35"/>
    <p:sldId id="884" r:id="rId36"/>
    <p:sldId id="885" r:id="rId37"/>
    <p:sldId id="886" r:id="rId38"/>
    <p:sldId id="879" r:id="rId39"/>
    <p:sldId id="887" r:id="rId40"/>
    <p:sldId id="888" r:id="rId41"/>
    <p:sldId id="890" r:id="rId42"/>
    <p:sldId id="891" r:id="rId43"/>
    <p:sldId id="892" r:id="rId44"/>
    <p:sldId id="893" r:id="rId45"/>
    <p:sldId id="894" r:id="rId46"/>
    <p:sldId id="901" r:id="rId47"/>
    <p:sldId id="902" r:id="rId48"/>
    <p:sldId id="904" r:id="rId49"/>
    <p:sldId id="905" r:id="rId50"/>
    <p:sldId id="909" r:id="rId51"/>
    <p:sldId id="908" r:id="rId52"/>
    <p:sldId id="686" r:id="rId53"/>
    <p:sldId id="918" r:id="rId54"/>
    <p:sldId id="919" r:id="rId55"/>
    <p:sldId id="920" r:id="rId56"/>
    <p:sldId id="725" r:id="rId57"/>
    <p:sldId id="691" r:id="rId58"/>
    <p:sldId id="911" r:id="rId59"/>
    <p:sldId id="708" r:id="rId60"/>
    <p:sldId id="917" r:id="rId61"/>
    <p:sldId id="916" r:id="rId62"/>
    <p:sldId id="913" r:id="rId63"/>
    <p:sldId id="705" r:id="rId64"/>
    <p:sldId id="706" r:id="rId65"/>
    <p:sldId id="707" r:id="rId66"/>
    <p:sldId id="915" r:id="rId67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51"/>
            <p14:sldId id="636"/>
            <p14:sldId id="752"/>
          </p14:sldIdLst>
        </p14:section>
        <p14:section name="Overview" id="{9A4FE0B1-93EE-D34F-9908-1BED54BDA81A}">
          <p14:sldIdLst>
            <p14:sldId id="763"/>
            <p14:sldId id="681"/>
            <p14:sldId id="602"/>
            <p14:sldId id="622"/>
            <p14:sldId id="607"/>
            <p14:sldId id="592"/>
          </p14:sldIdLst>
        </p14:section>
        <p14:section name="Function Pointers" id="{5DE4439A-DA3F-494D-84EE-C156151FB99D}">
          <p14:sldIdLst>
            <p14:sldId id="764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84"/>
            <p14:sldId id="685"/>
            <p14:sldId id="871"/>
            <p14:sldId id="880"/>
            <p14:sldId id="873"/>
            <p14:sldId id="874"/>
            <p14:sldId id="889"/>
            <p14:sldId id="881"/>
            <p14:sldId id="884"/>
            <p14:sldId id="885"/>
            <p14:sldId id="886"/>
            <p14:sldId id="879"/>
            <p14:sldId id="887"/>
            <p14:sldId id="888"/>
            <p14:sldId id="890"/>
            <p14:sldId id="891"/>
            <p14:sldId id="892"/>
            <p14:sldId id="893"/>
            <p14:sldId id="894"/>
            <p14:sldId id="901"/>
            <p14:sldId id="902"/>
            <p14:sldId id="904"/>
            <p14:sldId id="905"/>
            <p14:sldId id="909"/>
            <p14:sldId id="908"/>
            <p14:sldId id="686"/>
            <p14:sldId id="918"/>
            <p14:sldId id="919"/>
            <p14:sldId id="920"/>
            <p14:sldId id="725"/>
            <p14:sldId id="691"/>
            <p14:sldId id="911"/>
            <p14:sldId id="708"/>
            <p14:sldId id="917"/>
            <p14:sldId id="916"/>
            <p14:sldId id="913"/>
            <p14:sldId id="705"/>
            <p14:sldId id="706"/>
            <p14:sldId id="707"/>
          </p14:sldIdLst>
        </p14:section>
        <p14:section name="FreeFn" id="{D5971D2B-CAF6-0A41-A90D-7F0A383ECF5F}">
          <p14:sldIdLst/>
        </p14:section>
        <p14:section name="Recap" id="{8157F1CB-AFAE-7B49-BE45-507C1AF452FF}">
          <p14:sldIdLst>
            <p14:sldId id="9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8F8F8"/>
    <a:srgbClr val="D27BD6"/>
    <a:srgbClr val="D62ED6"/>
    <a:srgbClr val="942092"/>
    <a:srgbClr val="FF9999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803" autoAdjust="0"/>
  </p:normalViewPr>
  <p:slideViewPr>
    <p:cSldViewPr>
      <p:cViewPr varScale="1">
        <p:scale>
          <a:sx n="109" d="100"/>
          <a:sy n="109" d="100"/>
        </p:scale>
        <p:origin x="216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2301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480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05645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294855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178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197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52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763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6601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4294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899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0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31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54053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3180879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1769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559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8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0192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2562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146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15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2448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36365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294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5033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92706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28543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4363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853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58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7043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9221501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9831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3029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4662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36181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4440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4119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872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76343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37967571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33349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178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37337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001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42728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18958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598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48902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368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661" r:id="rId48"/>
    <p:sldLayoutId id="2147483662" r:id="rId49"/>
    <p:sldLayoutId id="2147483663" r:id="rId50"/>
    <p:sldLayoutId id="2147483664" r:id="rId51"/>
    <p:sldLayoutId id="2147483665" r:id="rId52"/>
    <p:sldLayoutId id="2147483666" r:id="rId53"/>
    <p:sldLayoutId id="2147483668" r:id="rId54"/>
    <p:sldLayoutId id="2147483669" r:id="rId55"/>
    <p:sldLayoutId id="2147483670" r:id="rId5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13</a:t>
            </a:r>
            <a:br>
              <a:rPr lang="en-US" dirty="0"/>
            </a:br>
            <a:r>
              <a:rPr lang="en-US" sz="3400" dirty="0"/>
              <a:t>C Generics – Function Pointers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5.11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37824C-8A7D-0E67-8950-6F224B1C7B66}"/>
              </a:ext>
            </a:extLst>
          </p:cNvPr>
          <p:cNvSpPr txBox="1"/>
          <p:nvPr/>
        </p:nvSpPr>
        <p:spPr>
          <a:xfrm>
            <a:off x="152400" y="6248400"/>
            <a:ext cx="3522119" cy="461665"/>
          </a:xfrm>
          <a:custGeom>
            <a:avLst/>
            <a:gdLst>
              <a:gd name="connsiteX0" fmla="*/ 0 w 3522119"/>
              <a:gd name="connsiteY0" fmla="*/ 0 h 461665"/>
              <a:gd name="connsiteX1" fmla="*/ 657462 w 3522119"/>
              <a:gd name="connsiteY1" fmla="*/ 0 h 461665"/>
              <a:gd name="connsiteX2" fmla="*/ 1279703 w 3522119"/>
              <a:gd name="connsiteY2" fmla="*/ 0 h 461665"/>
              <a:gd name="connsiteX3" fmla="*/ 1901944 w 3522119"/>
              <a:gd name="connsiteY3" fmla="*/ 0 h 461665"/>
              <a:gd name="connsiteX4" fmla="*/ 2383301 w 3522119"/>
              <a:gd name="connsiteY4" fmla="*/ 0 h 461665"/>
              <a:gd name="connsiteX5" fmla="*/ 2899878 w 3522119"/>
              <a:gd name="connsiteY5" fmla="*/ 0 h 461665"/>
              <a:gd name="connsiteX6" fmla="*/ 3522119 w 3522119"/>
              <a:gd name="connsiteY6" fmla="*/ 0 h 461665"/>
              <a:gd name="connsiteX7" fmla="*/ 3522119 w 3522119"/>
              <a:gd name="connsiteY7" fmla="*/ 461665 h 461665"/>
              <a:gd name="connsiteX8" fmla="*/ 2935099 w 3522119"/>
              <a:gd name="connsiteY8" fmla="*/ 461665 h 461665"/>
              <a:gd name="connsiteX9" fmla="*/ 2453743 w 3522119"/>
              <a:gd name="connsiteY9" fmla="*/ 461665 h 461665"/>
              <a:gd name="connsiteX10" fmla="*/ 1972387 w 3522119"/>
              <a:gd name="connsiteY10" fmla="*/ 461665 h 461665"/>
              <a:gd name="connsiteX11" fmla="*/ 1350146 w 3522119"/>
              <a:gd name="connsiteY11" fmla="*/ 461665 h 461665"/>
              <a:gd name="connsiteX12" fmla="*/ 833568 w 3522119"/>
              <a:gd name="connsiteY12" fmla="*/ 461665 h 461665"/>
              <a:gd name="connsiteX13" fmla="*/ 0 w 3522119"/>
              <a:gd name="connsiteY13" fmla="*/ 461665 h 461665"/>
              <a:gd name="connsiteX14" fmla="*/ 0 w 3522119"/>
              <a:gd name="connsiteY1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22119" h="461665" fill="none" extrusionOk="0">
                <a:moveTo>
                  <a:pt x="0" y="0"/>
                </a:moveTo>
                <a:cubicBezTo>
                  <a:pt x="309224" y="-8598"/>
                  <a:pt x="493153" y="11209"/>
                  <a:pt x="657462" y="0"/>
                </a:cubicBezTo>
                <a:cubicBezTo>
                  <a:pt x="821771" y="-11209"/>
                  <a:pt x="1021373" y="27558"/>
                  <a:pt x="1279703" y="0"/>
                </a:cubicBezTo>
                <a:cubicBezTo>
                  <a:pt x="1538033" y="-27558"/>
                  <a:pt x="1640935" y="57307"/>
                  <a:pt x="1901944" y="0"/>
                </a:cubicBezTo>
                <a:cubicBezTo>
                  <a:pt x="2162953" y="-57307"/>
                  <a:pt x="2230675" y="49475"/>
                  <a:pt x="2383301" y="0"/>
                </a:cubicBezTo>
                <a:cubicBezTo>
                  <a:pt x="2535927" y="-49475"/>
                  <a:pt x="2655821" y="56955"/>
                  <a:pt x="2899878" y="0"/>
                </a:cubicBezTo>
                <a:cubicBezTo>
                  <a:pt x="3143935" y="-56955"/>
                  <a:pt x="3360692" y="28511"/>
                  <a:pt x="3522119" y="0"/>
                </a:cubicBezTo>
                <a:cubicBezTo>
                  <a:pt x="3563810" y="138604"/>
                  <a:pt x="3491981" y="291342"/>
                  <a:pt x="3522119" y="461665"/>
                </a:cubicBezTo>
                <a:cubicBezTo>
                  <a:pt x="3377125" y="518317"/>
                  <a:pt x="3220130" y="410081"/>
                  <a:pt x="2935099" y="461665"/>
                </a:cubicBezTo>
                <a:cubicBezTo>
                  <a:pt x="2650068" y="513249"/>
                  <a:pt x="2616820" y="458049"/>
                  <a:pt x="2453743" y="461665"/>
                </a:cubicBezTo>
                <a:cubicBezTo>
                  <a:pt x="2290666" y="465281"/>
                  <a:pt x="2204359" y="436621"/>
                  <a:pt x="1972387" y="461665"/>
                </a:cubicBezTo>
                <a:cubicBezTo>
                  <a:pt x="1740415" y="486709"/>
                  <a:pt x="1511323" y="443812"/>
                  <a:pt x="1350146" y="461665"/>
                </a:cubicBezTo>
                <a:cubicBezTo>
                  <a:pt x="1188969" y="479518"/>
                  <a:pt x="1006791" y="405667"/>
                  <a:pt x="833568" y="461665"/>
                </a:cubicBezTo>
                <a:cubicBezTo>
                  <a:pt x="660345" y="517663"/>
                  <a:pt x="330903" y="372294"/>
                  <a:pt x="0" y="461665"/>
                </a:cubicBezTo>
                <a:cubicBezTo>
                  <a:pt x="-23612" y="333439"/>
                  <a:pt x="37761" y="122091"/>
                  <a:pt x="0" y="0"/>
                </a:cubicBezTo>
                <a:close/>
              </a:path>
              <a:path w="3522119" h="461665" stroke="0" extrusionOk="0">
                <a:moveTo>
                  <a:pt x="0" y="0"/>
                </a:moveTo>
                <a:cubicBezTo>
                  <a:pt x="178749" y="-62493"/>
                  <a:pt x="296028" y="28940"/>
                  <a:pt x="551799" y="0"/>
                </a:cubicBezTo>
                <a:cubicBezTo>
                  <a:pt x="807570" y="-28940"/>
                  <a:pt x="857133" y="22606"/>
                  <a:pt x="1033155" y="0"/>
                </a:cubicBezTo>
                <a:cubicBezTo>
                  <a:pt x="1209177" y="-22606"/>
                  <a:pt x="1497990" y="10742"/>
                  <a:pt x="1690617" y="0"/>
                </a:cubicBezTo>
                <a:cubicBezTo>
                  <a:pt x="1883244" y="-10742"/>
                  <a:pt x="2080567" y="29056"/>
                  <a:pt x="2242416" y="0"/>
                </a:cubicBezTo>
                <a:cubicBezTo>
                  <a:pt x="2404265" y="-29056"/>
                  <a:pt x="2677107" y="63631"/>
                  <a:pt x="2794214" y="0"/>
                </a:cubicBezTo>
                <a:cubicBezTo>
                  <a:pt x="2911321" y="-63631"/>
                  <a:pt x="3252782" y="66862"/>
                  <a:pt x="3522119" y="0"/>
                </a:cubicBezTo>
                <a:cubicBezTo>
                  <a:pt x="3543798" y="179957"/>
                  <a:pt x="3511118" y="253348"/>
                  <a:pt x="3522119" y="461665"/>
                </a:cubicBezTo>
                <a:cubicBezTo>
                  <a:pt x="3355721" y="498382"/>
                  <a:pt x="3210621" y="451467"/>
                  <a:pt x="2935099" y="461665"/>
                </a:cubicBezTo>
                <a:cubicBezTo>
                  <a:pt x="2659577" y="471863"/>
                  <a:pt x="2630497" y="431147"/>
                  <a:pt x="2453743" y="461665"/>
                </a:cubicBezTo>
                <a:cubicBezTo>
                  <a:pt x="2276989" y="492183"/>
                  <a:pt x="2056837" y="417724"/>
                  <a:pt x="1866723" y="461665"/>
                </a:cubicBezTo>
                <a:cubicBezTo>
                  <a:pt x="1676609" y="505606"/>
                  <a:pt x="1434659" y="460420"/>
                  <a:pt x="1279703" y="461665"/>
                </a:cubicBezTo>
                <a:cubicBezTo>
                  <a:pt x="1124747" y="462910"/>
                  <a:pt x="903902" y="461154"/>
                  <a:pt x="727905" y="461665"/>
                </a:cubicBezTo>
                <a:cubicBezTo>
                  <a:pt x="551908" y="462176"/>
                  <a:pt x="310775" y="439522"/>
                  <a:pt x="0" y="461665"/>
                </a:cubicBezTo>
                <a:cubicBezTo>
                  <a:pt x="-30186" y="313245"/>
                  <a:pt x="31560" y="11123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2669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 anchor="ctr">
            <a:spAutoFit/>
          </a:bodyPr>
          <a:lstStyle/>
          <a:p>
            <a:r>
              <a:rPr lang="en-US" sz="2400" dirty="0"/>
              <a:t>😷 masks recommended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we use our knowledge of memory and data representation to write code that works with any data type?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Writing code that works with any data type lets us write more generic, reusable code while understanding potential pitfalls (last time)</a:t>
            </a:r>
          </a:p>
          <a:p>
            <a:r>
              <a:rPr lang="en-US" dirty="0"/>
              <a:t>Allows us to learn how to pass functions as parameters, a core concept in many languages (today)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assign4:</a:t>
            </a:r>
            <a:r>
              <a:rPr lang="en-US" sz="2400" dirty="0"/>
              <a:t> implement your own version of the </a:t>
            </a:r>
            <a:r>
              <a:rPr lang="en-US" sz="2400" b="1" dirty="0"/>
              <a:t>ls </a:t>
            </a:r>
            <a:r>
              <a:rPr lang="en-US" sz="2400" dirty="0"/>
              <a:t>command, a function to generically find and insert elements into a sorted array, and a program using that function to sort the lines in a file like the </a:t>
            </a:r>
            <a:r>
              <a:rPr lang="en-US" sz="2400" b="1" dirty="0"/>
              <a:t>sort</a:t>
            </a:r>
            <a:r>
              <a:rPr lang="en-US" sz="2400" dirty="0"/>
              <a:t> command.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how to write C code that works with any data type</a:t>
            </a:r>
          </a:p>
          <a:p>
            <a:r>
              <a:rPr lang="en-US" dirty="0"/>
              <a:t>Learn how to pass functions as parameters</a:t>
            </a:r>
          </a:p>
          <a:p>
            <a:r>
              <a:rPr lang="en-US" dirty="0"/>
              <a:t>Learn how to write functions that accept functions as parameters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/class/cs107/lecture-code/lect13 .</a:t>
            </a:r>
          </a:p>
        </p:txBody>
      </p:sp>
    </p:spTree>
    <p:extLst>
      <p:ext uri="{BB962C8B-B14F-4D97-AF65-F5344CB8AC3E}">
        <p14:creationId xmlns:p14="http://schemas.microsoft.com/office/powerpoint/2010/main" val="58233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Generics So Far</a:t>
            </a:r>
            <a:r>
              <a:rPr lang="en-US" dirty="0"/>
              <a:t>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/class/cs107/lecture-code/lect13 .</a:t>
            </a:r>
          </a:p>
        </p:txBody>
      </p:sp>
    </p:spTree>
    <p:extLst>
      <p:ext uri="{BB962C8B-B14F-4D97-AF65-F5344CB8AC3E}">
        <p14:creationId xmlns:p14="http://schemas.microsoft.com/office/powerpoint/2010/main" val="1323484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D7885-5F87-9944-8AF0-F8A6A14F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26943-0DFA-0A4E-A101-46E06B804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is a variable type that represents a generic pointer “to something”.</a:t>
            </a:r>
          </a:p>
          <a:p>
            <a:r>
              <a:rPr lang="en-US" dirty="0"/>
              <a:t>We cannot perform pointer arithmetic with or dereference (without casting first)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.</a:t>
            </a:r>
          </a:p>
          <a:p>
            <a:r>
              <a:rPr lang="en-US" dirty="0"/>
              <a:t>We can use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dirty="0"/>
              <a:t> or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memmove</a:t>
            </a:r>
            <a:r>
              <a:rPr lang="en-US" dirty="0"/>
              <a:t> to copy data from one memory location to another.</a:t>
            </a:r>
          </a:p>
          <a:p>
            <a:r>
              <a:rPr lang="en-US" dirty="0"/>
              <a:t>To do pointer arithmetic with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, we must first cast it to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 *</a:t>
            </a:r>
            <a:r>
              <a:rPr lang="en-US" dirty="0"/>
              <a:t>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 and generics are powerful but dangerous because of the lack of type checking, so we must be extra careful when working with generic memory.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4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E252D9-1AD0-2B48-9380-503B6D6CE79E}"/>
              </a:ext>
            </a:extLst>
          </p:cNvPr>
          <p:cNvSpPr/>
          <p:nvPr/>
        </p:nvSpPr>
        <p:spPr bwMode="auto">
          <a:xfrm>
            <a:off x="2353071" y="48006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use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represent a pointer to any data, and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/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memmove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copy arbitrary bytes.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4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Array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*)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E5D078-0748-CC4E-A696-1F19DA627988}"/>
              </a:ext>
            </a:extLst>
          </p:cNvPr>
          <p:cNvSpPr/>
          <p:nvPr/>
        </p:nvSpPr>
        <p:spPr bwMode="auto">
          <a:xfrm>
            <a:off x="2624335" y="5029200"/>
            <a:ext cx="6943329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cast to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char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in order to perform manual byte arithmetic with void * pointers.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97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C78B-7DF3-7F4D-86A4-5EEDC386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BC619-E668-164A-842F-65BD2424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void *</a:t>
            </a:r>
            <a:r>
              <a:rPr lang="en-US" dirty="0"/>
              <a:t>s are powerful, but dangerous - C cannot do as much checking!</a:t>
            </a:r>
          </a:p>
          <a:p>
            <a:r>
              <a:rPr lang="en-US" dirty="0"/>
              <a:t>E.g. with </a:t>
            </a:r>
            <a:r>
              <a:rPr lang="en-US" b="1" dirty="0" err="1"/>
              <a:t>int</a:t>
            </a:r>
            <a:r>
              <a:rPr lang="en-US" dirty="0"/>
              <a:t>, C would never let you swap </a:t>
            </a:r>
            <a:r>
              <a:rPr lang="en-US" i="1" dirty="0"/>
              <a:t>half</a:t>
            </a:r>
            <a:r>
              <a:rPr lang="en-US" dirty="0"/>
              <a:t> of an int.  With </a:t>
            </a:r>
            <a:r>
              <a:rPr lang="en-US" b="1" dirty="0"/>
              <a:t>void *s</a:t>
            </a:r>
            <a:r>
              <a:rPr lang="en-US" dirty="0"/>
              <a:t>, this can happen!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0xffffffff;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0xeeeeeeee;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swap(&amp;x,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now x = 0xffffeeee, y = 0xeeeeffff!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("x = 0x%x, y = 0x%x\n", x, y);</a:t>
            </a:r>
          </a:p>
        </p:txBody>
      </p:sp>
    </p:spTree>
    <p:extLst>
      <p:ext uri="{BB962C8B-B14F-4D97-AF65-F5344CB8AC3E}">
        <p14:creationId xmlns:p14="http://schemas.microsoft.com/office/powerpoint/2010/main" val="3117987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</a:t>
            </a:r>
            <a:r>
              <a:rPr lang="en-US" dirty="0" err="1"/>
              <a:t>memset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memset</a:t>
            </a:r>
            <a:r>
              <a:rPr lang="en-US" b="1" dirty="0"/>
              <a:t> </a:t>
            </a:r>
            <a:r>
              <a:rPr lang="en-US" dirty="0"/>
              <a:t>is a function that sets a specified number of bytes starting at an address to a certain value.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*s,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c,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fills n bytes starting at memory location </a:t>
            </a:r>
            <a:r>
              <a:rPr lang="en-US" b="1" dirty="0"/>
              <a:t>s</a:t>
            </a:r>
            <a:r>
              <a:rPr lang="en-US" dirty="0"/>
              <a:t> with the byte </a:t>
            </a:r>
            <a:r>
              <a:rPr lang="en-US" b="1" dirty="0"/>
              <a:t>c</a:t>
            </a:r>
            <a:r>
              <a:rPr lang="en-US" dirty="0"/>
              <a:t>.  (It also returns </a:t>
            </a:r>
            <a:r>
              <a:rPr lang="en-US" b="1" dirty="0"/>
              <a:t>s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counts[5];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(counts, 0, 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zero out first 3 bytes at counts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 + 3, 0xff, 4)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set 3rd entry’s bytes to 1s</a:t>
            </a:r>
          </a:p>
        </p:txBody>
      </p:sp>
    </p:spTree>
    <p:extLst>
      <p:ext uri="{BB962C8B-B14F-4D97-AF65-F5344CB8AC3E}">
        <p14:creationId xmlns:p14="http://schemas.microsoft.com/office/powerpoint/2010/main" val="255849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Motivating Example: Bubble Sort</a:t>
            </a:r>
            <a:r>
              <a:rPr lang="en-US" dirty="0"/>
              <a:t>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/class/cs107/lecture-code/lect13 .</a:t>
            </a:r>
          </a:p>
        </p:txBody>
      </p:sp>
    </p:spTree>
    <p:extLst>
      <p:ext uri="{BB962C8B-B14F-4D97-AF65-F5344CB8AC3E}">
        <p14:creationId xmlns:p14="http://schemas.microsoft.com/office/powerpoint/2010/main" val="450285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3167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5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1447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5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92796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11E8BC0B-2765-954B-BF2D-CB720D78D57B}"/>
              </a:ext>
            </a:extLst>
          </p:cNvPr>
          <p:cNvSpPr/>
          <p:nvPr/>
        </p:nvSpPr>
        <p:spPr>
          <a:xfrm>
            <a:off x="25908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06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8184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00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5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1459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7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17776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432CB7EF-8D0C-7D41-BD2A-1BD5CD2DDE9E}"/>
              </a:ext>
            </a:extLst>
          </p:cNvPr>
          <p:cNvSpPr/>
          <p:nvPr/>
        </p:nvSpPr>
        <p:spPr>
          <a:xfrm>
            <a:off x="54102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56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23355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53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16335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11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9228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7DCDC569-2A2A-4646-8470-2F918286DFEE}"/>
              </a:ext>
            </a:extLst>
          </p:cNvPr>
          <p:cNvSpPr/>
          <p:nvPr/>
        </p:nvSpPr>
        <p:spPr>
          <a:xfrm>
            <a:off x="82296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96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87418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33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718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1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55505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FF296834-F167-5D40-88A1-8DAAB90294E9}"/>
              </a:ext>
            </a:extLst>
          </p:cNvPr>
          <p:cNvSpPr/>
          <p:nvPr/>
        </p:nvSpPr>
        <p:spPr>
          <a:xfrm>
            <a:off x="39624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04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9356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2484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92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80331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02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027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EEA00B-9181-9C43-A0FB-504016DD4D76}"/>
              </a:ext>
            </a:extLst>
          </p:cNvPr>
          <p:cNvSpPr/>
          <p:nvPr/>
        </p:nvSpPr>
        <p:spPr bwMode="auto">
          <a:xfrm>
            <a:off x="1752600" y="5633720"/>
            <a:ext cx="9982200" cy="995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In general, bubble sort requires up to n - 1 passes to sort an array of length n, though it may end sooner if a pass doesn’t swap anything.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2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98363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19B98B-451D-9848-96B9-6ED759BECF04}"/>
              </a:ext>
            </a:extLst>
          </p:cNvPr>
          <p:cNvSpPr txBox="1"/>
          <p:nvPr/>
        </p:nvSpPr>
        <p:spPr>
          <a:xfrm>
            <a:off x="10883285" y="3304034"/>
            <a:ext cx="8515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00" dirty="0"/>
              <a:t>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A07CE2-513A-2247-A832-15A5EF6706CE}"/>
              </a:ext>
            </a:extLst>
          </p:cNvPr>
          <p:cNvSpPr/>
          <p:nvPr/>
        </p:nvSpPr>
        <p:spPr bwMode="auto">
          <a:xfrm>
            <a:off x="1752600" y="5633720"/>
            <a:ext cx="9982200" cy="995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Only two more passes are needed to arrive at the above.  The first exchanges the 2 and the -5, and the second leaves everything as is.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51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&gt;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4648200" y="5181600"/>
            <a:ext cx="7086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make this function more generic?  To start, this function always sorts in ascending order.  What about other orders?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9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(ascending &amp;&amp;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- 1] &gt;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 ||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	(!ascending &amp;&amp;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&gt;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5181600" y="5105400"/>
            <a:ext cx="6553200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add parameters, but they only help so much.  What about other orders we can’t anticipate? (odd-before-even, etc.)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48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4648200" y="4724400"/>
            <a:ext cx="7086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What we really want is this – but we don’t know how to implement this function…the person calling this function does, though!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24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03CF44-B1BA-5367-6371-FC8D499DB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1676400"/>
            <a:ext cx="10958512" cy="4664070"/>
          </a:xfrm>
        </p:spPr>
        <p:txBody>
          <a:bodyPr/>
          <a:lstStyle/>
          <a:p>
            <a:r>
              <a:rPr lang="en-US" u="sng" dirty="0"/>
              <a:t>Key Idea:</a:t>
            </a:r>
            <a:r>
              <a:rPr lang="en-US" dirty="0"/>
              <a:t> have the caller pass a function as a parameter that takes two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 and tells us whether we should swap them.</a:t>
            </a:r>
          </a:p>
        </p:txBody>
      </p:sp>
    </p:spTree>
    <p:extLst>
      <p:ext uri="{BB962C8B-B14F-4D97-AF65-F5344CB8AC3E}">
        <p14:creationId xmlns:p14="http://schemas.microsoft.com/office/powerpoint/2010/main" val="3644214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type?? </a:t>
            </a:r>
            <a:r>
              <a:rPr lang="en-US" sz="2300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9219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/class/cs107/lecture-code/lect13 .</a:t>
            </a:r>
          </a:p>
        </p:txBody>
      </p:sp>
    </p:spTree>
    <p:extLst>
      <p:ext uri="{BB962C8B-B14F-4D97-AF65-F5344CB8AC3E}">
        <p14:creationId xmlns:p14="http://schemas.microsoft.com/office/powerpoint/2010/main" val="2587678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650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15F5FF5-FDA4-E84E-DA40-D7A2A006D5BF}"/>
              </a:ext>
            </a:extLst>
          </p:cNvPr>
          <p:cNvSpPr/>
          <p:nvPr/>
        </p:nvSpPr>
        <p:spPr>
          <a:xfrm>
            <a:off x="1149164" y="4506724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9943C-1102-E616-512E-5036E67DFFE3}"/>
              </a:ext>
            </a:extLst>
          </p:cNvPr>
          <p:cNvSpPr txBox="1"/>
          <p:nvPr/>
        </p:nvSpPr>
        <p:spPr>
          <a:xfrm>
            <a:off x="457200" y="5508248"/>
            <a:ext cx="191116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Return type</a:t>
            </a:r>
          </a:p>
          <a:p>
            <a:pPr algn="ctr"/>
            <a:r>
              <a:rPr lang="en-US" sz="2600" dirty="0"/>
              <a:t>(bool)</a:t>
            </a:r>
          </a:p>
        </p:txBody>
      </p:sp>
    </p:spTree>
    <p:extLst>
      <p:ext uri="{BB962C8B-B14F-4D97-AF65-F5344CB8AC3E}">
        <p14:creationId xmlns:p14="http://schemas.microsoft.com/office/powerpoint/2010/main" val="104074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38D3E94-6ADD-6D67-B1C0-ED18B5213A09}"/>
              </a:ext>
            </a:extLst>
          </p:cNvPr>
          <p:cNvSpPr/>
          <p:nvPr/>
        </p:nvSpPr>
        <p:spPr>
          <a:xfrm>
            <a:off x="5197932" y="459384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36CC7-DF39-DB7D-BFCC-3FC7F213DAE4}"/>
              </a:ext>
            </a:extLst>
          </p:cNvPr>
          <p:cNvSpPr txBox="1"/>
          <p:nvPr/>
        </p:nvSpPr>
        <p:spPr>
          <a:xfrm>
            <a:off x="3550008" y="5508248"/>
            <a:ext cx="360066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Function pointer name </a:t>
            </a:r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should_swap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1773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int, int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2C9A0A7E-65EC-0248-0F1D-5334CA4272DE}"/>
              </a:ext>
            </a:extLst>
          </p:cNvPr>
          <p:cNvSpPr/>
          <p:nvPr/>
        </p:nvSpPr>
        <p:spPr>
          <a:xfrm>
            <a:off x="9654386" y="459384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3EEAD-D333-0960-AC35-06D884F6D4DB}"/>
              </a:ext>
            </a:extLst>
          </p:cNvPr>
          <p:cNvSpPr txBox="1"/>
          <p:nvPr/>
        </p:nvSpPr>
        <p:spPr>
          <a:xfrm>
            <a:off x="8183598" y="5508248"/>
            <a:ext cx="324640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Function parameters</a:t>
            </a:r>
          </a:p>
          <a:p>
            <a:pPr algn="ctr"/>
            <a:r>
              <a:rPr lang="en-US" sz="2600" dirty="0"/>
              <a:t>(two </a:t>
            </a:r>
            <a:r>
              <a:rPr lang="en-US" sz="2600" dirty="0" err="1"/>
              <a:t>ints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81895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Here’s the general variable type syntax: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i="1" dirty="0">
                <a:latin typeface="Consolas" panose="020B0609020204030204" pitchFamily="49" charset="0"/>
                <a:cs typeface="Consolas" panose="020B0609020204030204" pitchFamily="49" charset="0"/>
              </a:rPr>
              <a:t>[return type] (*[name])([parameters])</a:t>
            </a:r>
          </a:p>
          <a:p>
            <a:pPr marL="0" indent="0" algn="ctr">
              <a:buNone/>
            </a:pPr>
            <a:endParaRPr lang="en-US" b="1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04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200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368396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97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894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sort_odd_then_even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 2 != 0) &amp;&amp; 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 2 == 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sort_odd_then_even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53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FD45-415E-9DDA-1237-F58502A8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947F-867F-8F50-59A8-F2E40D1D5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Passing a non-function as a parameter allows us to </a:t>
            </a:r>
            <a:r>
              <a:rPr lang="en-US" i="1" u="sng" dirty="0"/>
              <a:t>pass data around our program</a:t>
            </a:r>
            <a:r>
              <a:rPr lang="en-US" dirty="0"/>
              <a:t>.  Passing a function as a parameter allows us to </a:t>
            </a:r>
            <a:r>
              <a:rPr lang="en-US" i="1" u="sng" dirty="0"/>
              <a:t>pass logic around our program</a:t>
            </a:r>
            <a:r>
              <a:rPr lang="en-US" dirty="0"/>
              <a:t>.</a:t>
            </a:r>
          </a:p>
          <a:p>
            <a:r>
              <a:rPr lang="en-US" dirty="0"/>
              <a:t>When writing a generic function, if we don’t know how to do something in the way the caller wants, we can ask them to pass in a function parameter that can do it for us.</a:t>
            </a:r>
          </a:p>
          <a:p>
            <a:r>
              <a:rPr lang="en-US" dirty="0"/>
              <a:t>Also called a “callback” function – function “calls back to” the caller.</a:t>
            </a:r>
          </a:p>
          <a:p>
            <a:pPr lvl="1"/>
            <a:r>
              <a:rPr lang="en-US" b="1" dirty="0"/>
              <a:t>Function writer:</a:t>
            </a:r>
            <a:r>
              <a:rPr lang="en-US" dirty="0"/>
              <a:t> writes generic algorithmic functions, relies on caller-provided data</a:t>
            </a:r>
          </a:p>
          <a:p>
            <a:pPr lvl="1"/>
            <a:r>
              <a:rPr lang="en-US" b="1" dirty="0"/>
              <a:t>Function caller</a:t>
            </a:r>
            <a:r>
              <a:rPr lang="en-US" dirty="0"/>
              <a:t>: knows the data, doesn’t know how the algorithm works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472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b="1" dirty="0">
                <a:solidFill>
                  <a:srgbClr val="C00000"/>
                </a:solidFill>
              </a:rPr>
              <a:t>Generic Function Pointers	</a:t>
            </a:r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D36B-FB03-CA4F-AE5E-C536DD05D4C4}"/>
              </a:ext>
            </a:extLst>
          </p:cNvPr>
          <p:cNvSpPr txBox="1"/>
          <p:nvPr/>
        </p:nvSpPr>
        <p:spPr>
          <a:xfrm>
            <a:off x="3027692" y="6324600"/>
            <a:ext cx="61366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/class/cs107/lecture-code/lect13 .</a:t>
            </a:r>
          </a:p>
        </p:txBody>
      </p:sp>
    </p:spTree>
    <p:extLst>
      <p:ext uri="{BB962C8B-B14F-4D97-AF65-F5344CB8AC3E}">
        <p14:creationId xmlns:p14="http://schemas.microsoft.com/office/powerpoint/2010/main" val="3988476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9179B2-5969-A74E-686B-E3CC7C7B2841}"/>
              </a:ext>
            </a:extLst>
          </p:cNvPr>
          <p:cNvSpPr/>
          <p:nvPr/>
        </p:nvSpPr>
        <p:spPr bwMode="auto">
          <a:xfrm>
            <a:off x="5791200" y="4800600"/>
            <a:ext cx="59436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now supports any possible sort ordering.  But it’s not fully generic - it still only supports arrays of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ints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  What about arrays of other types?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607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834B-DAE5-2D47-9C3A-E896FBB0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pic>
        <p:nvPicPr>
          <p:cNvPr id="5" name="Graphic 4" descr="Document outline">
            <a:extLst>
              <a:ext uri="{FF2B5EF4-FFF2-40B4-BE49-F238E27FC236}">
                <a16:creationId xmlns:a16="http://schemas.microsoft.com/office/drawing/2014/main" id="{42F3AD32-EBA0-B249-9E1F-74A5763F4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7000" y="3429000"/>
            <a:ext cx="1257300" cy="125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886FBC-8056-7242-93CF-EF73F812BCEF}"/>
              </a:ext>
            </a:extLst>
          </p:cNvPr>
          <p:cNvSpPr txBox="1"/>
          <p:nvPr/>
        </p:nvSpPr>
        <p:spPr>
          <a:xfrm>
            <a:off x="9734878" y="2998113"/>
            <a:ext cx="23615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/c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45B8F-6234-D64A-B524-E564023CA85B}"/>
              </a:ext>
            </a:extLst>
          </p:cNvPr>
          <p:cNvSpPr txBox="1"/>
          <p:nvPr/>
        </p:nvSpPr>
        <p:spPr>
          <a:xfrm>
            <a:off x="304800" y="1219200"/>
            <a:ext cx="36054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file_that_sorts_ints.c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B295E-29A9-A544-AEC5-A6CB9273F79F}"/>
              </a:ext>
            </a:extLst>
          </p:cNvPr>
          <p:cNvSpPr txBox="1"/>
          <p:nvPr/>
        </p:nvSpPr>
        <p:spPr>
          <a:xfrm>
            <a:off x="304800" y="1673900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E6B9D6-A5DE-9745-BDF2-A0D6F1EE70D6}"/>
              </a:ext>
            </a:extLst>
          </p:cNvPr>
          <p:cNvSpPr txBox="1"/>
          <p:nvPr/>
        </p:nvSpPr>
        <p:spPr>
          <a:xfrm>
            <a:off x="300037" y="3124200"/>
            <a:ext cx="40719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file_that_sorts_strings.c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5D391-D0D0-0D4E-814C-857D0E87FB84}"/>
              </a:ext>
            </a:extLst>
          </p:cNvPr>
          <p:cNvSpPr txBox="1"/>
          <p:nvPr/>
        </p:nvSpPr>
        <p:spPr>
          <a:xfrm>
            <a:off x="300037" y="3555087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C279EC-AA1C-3545-AE31-C0737BD39DBB}"/>
              </a:ext>
            </a:extLst>
          </p:cNvPr>
          <p:cNvSpPr txBox="1"/>
          <p:nvPr/>
        </p:nvSpPr>
        <p:spPr>
          <a:xfrm>
            <a:off x="300037" y="5072300"/>
            <a:ext cx="40719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file_that_sorts_structs.c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F3016-BA9F-FC43-81DA-63CD3E49ADC2}"/>
              </a:ext>
            </a:extLst>
          </p:cNvPr>
          <p:cNvSpPr txBox="1"/>
          <p:nvPr/>
        </p:nvSpPr>
        <p:spPr>
          <a:xfrm>
            <a:off x="300037" y="5503187"/>
            <a:ext cx="4067186" cy="1324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bubblesort.h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algn="l"/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algn="l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35E49BC-0BA5-0E40-B68D-9DFB47B034B8}"/>
              </a:ext>
            </a:extLst>
          </p:cNvPr>
          <p:cNvCxnSpPr>
            <a:stCxn id="9" idx="3"/>
          </p:cNvCxnSpPr>
          <p:nvPr/>
        </p:nvCxnSpPr>
        <p:spPr>
          <a:xfrm>
            <a:off x="4371986" y="2336007"/>
            <a:ext cx="5153014" cy="16263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93A7F76-A5F4-CC45-B6DC-A5DA5D1C5C1F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4367223" y="4114859"/>
            <a:ext cx="5157777" cy="1023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DC179E-AB7E-1442-8CFA-A5E41C78B9CA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4367223" y="4261336"/>
            <a:ext cx="5157777" cy="19039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21CDCA5-2D1B-5643-BF2B-0A3706ADA6F7}"/>
              </a:ext>
            </a:extLst>
          </p:cNvPr>
          <p:cNvSpPr/>
          <p:nvPr/>
        </p:nvSpPr>
        <p:spPr bwMode="auto">
          <a:xfrm>
            <a:off x="7095961" y="1351703"/>
            <a:ext cx="4858078" cy="14088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Goal: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write 1 implementation of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bubblesort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that any program can use to sort data of any type.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280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n, bool (*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710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ED7BAC-EA06-D10B-6D20-3AD43A7FDF27}"/>
              </a:ext>
            </a:extLst>
          </p:cNvPr>
          <p:cNvSpPr/>
          <p:nvPr/>
        </p:nvSpPr>
        <p:spPr bwMode="auto">
          <a:xfrm>
            <a:off x="5029200" y="5181600"/>
            <a:ext cx="6705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u="sng" dirty="0">
                <a:latin typeface="+mn-lt"/>
                <a:cs typeface="Courier New" panose="02070309020205020404" pitchFamily="49" charset="0"/>
              </a:rPr>
              <a:t>Problem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: we need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one comparison function signature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that works with any type.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6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0DB-3B70-5A27-514C-846FAF27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9C82-AF1F-3421-6B6A-EF884A2E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write one generic </a:t>
            </a:r>
            <a:r>
              <a:rPr lang="en-US" dirty="0" err="1"/>
              <a:t>bubblesort</a:t>
            </a:r>
            <a:r>
              <a:rPr lang="en-US" dirty="0"/>
              <a:t> function, we must create one function signature that works for any scenario.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bool 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)(int, int));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bool 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)(long, long));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bool 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)(char *, char *));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what we really want is…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n,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bool 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anything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anything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545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0474CB-2BE8-6A04-473E-4DDBCEC09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Parameters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B7AB6C-B78F-2254-E079-D91C0227D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say I want to write a function </a:t>
            </a:r>
            <a:r>
              <a:rPr lang="en-US" b="1" dirty="0" err="1"/>
              <a:t>generic_func</a:t>
            </a:r>
            <a:r>
              <a:rPr lang="en-US" dirty="0"/>
              <a:t> that takes in one parameter, but it could be any type.  What should we specify as the parameter type?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generic_func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i="1" u="sng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 …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b="1" dirty="0"/>
              <a:t>Problem</a:t>
            </a:r>
            <a:r>
              <a:rPr lang="en-US" dirty="0"/>
              <a:t>: C needs the parameter to be a single specified size. But in theory it could be infinitely big (e.g. large struct).</a:t>
            </a:r>
          </a:p>
          <a:p>
            <a:r>
              <a:rPr lang="en-US" b="1" dirty="0"/>
              <a:t>Key Idea:</a:t>
            </a:r>
            <a:r>
              <a:rPr lang="en-US" dirty="0"/>
              <a:t> require the caller to pass in a </a:t>
            </a:r>
            <a:r>
              <a:rPr lang="en-US" i="1" dirty="0"/>
              <a:t>pointer to the data</a:t>
            </a:r>
            <a:r>
              <a:rPr lang="en-US" dirty="0"/>
              <a:t>.  Pointers are always 8 bytes big, regardless of what they point to!</a:t>
            </a:r>
          </a:p>
          <a:p>
            <a:r>
              <a:rPr lang="en-US" b="1" dirty="0"/>
              <a:t>Problem:</a:t>
            </a:r>
            <a:r>
              <a:rPr lang="en-US" dirty="0"/>
              <a:t> which pointer type should I pick?  E.g. int *, char *?  If it doesn’t match the actual type, the caller will have to cast (yuck).</a:t>
            </a:r>
          </a:p>
          <a:p>
            <a:r>
              <a:rPr lang="en-US" b="1" dirty="0"/>
              <a:t>Key Idea #2:</a:t>
            </a:r>
            <a:r>
              <a:rPr lang="en-US" dirty="0"/>
              <a:t> make the parameter type a </a:t>
            </a:r>
            <a:r>
              <a:rPr lang="en-US" b="1" dirty="0"/>
              <a:t>void *</a:t>
            </a:r>
            <a:r>
              <a:rPr lang="en-US" dirty="0"/>
              <a:t>, which means “any pointer”.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9283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BC4726-6759-C2E8-DAF7-DEF258A2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73B36A-7B24-056A-840D-1FDE85CEC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will use the same idea for bubble sort’s comparison function.  Make its parameters </a:t>
            </a:r>
            <a:r>
              <a:rPr lang="en-US" b="1" dirty="0"/>
              <a:t>void *s</a:t>
            </a:r>
            <a:r>
              <a:rPr lang="en-US" dirty="0"/>
              <a:t>.  Then we must call them by specifying </a:t>
            </a:r>
            <a:r>
              <a:rPr lang="en-US" i="1" dirty="0"/>
              <a:t>pointers to what we want to compare</a:t>
            </a:r>
            <a:r>
              <a:rPr lang="en-US" dirty="0"/>
              <a:t>, not the elements themselves.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Let’s write a generic version of </a:t>
            </a:r>
            <a:r>
              <a:rPr lang="en-US" dirty="0" err="1"/>
              <a:t>bubblesort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the parameters and swap functionality generic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the comparison function usage generic</a:t>
            </a:r>
          </a:p>
        </p:txBody>
      </p:sp>
    </p:spTree>
    <p:extLst>
      <p:ext uri="{BB962C8B-B14F-4D97-AF65-F5344CB8AC3E}">
        <p14:creationId xmlns:p14="http://schemas.microsoft.com/office/powerpoint/2010/main" val="18007640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(int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bool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and swap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7169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swap(&amp;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&amp;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23803-1188-D98C-FA91-23E5E6AE6303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and swap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8031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swap(&amp;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&amp;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Problem: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do pointer arithmetic / indexing with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2194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Problem: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do pointer arithmetic / indexing with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3348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2D705-9FA5-0743-8AA5-68779381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Locating </a:t>
            </a:r>
            <a:r>
              <a:rPr lang="en-US" dirty="0" err="1"/>
              <a:t>i-th</a:t>
            </a:r>
            <a:r>
              <a:rPr lang="en-US" dirty="0"/>
              <a:t> Elem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E81AC-EC3A-B74A-B15D-A7A932C09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common generics idiom is getting a pointer to the </a:t>
            </a:r>
            <a:r>
              <a:rPr lang="en-US" dirty="0" err="1"/>
              <a:t>i-th</a:t>
            </a:r>
            <a:r>
              <a:rPr lang="en-US" dirty="0"/>
              <a:t> element of a generic array.  From last lecture, we know how to locate the </a:t>
            </a:r>
            <a:r>
              <a:rPr lang="en-US" b="1" dirty="0"/>
              <a:t>last </a:t>
            </a:r>
            <a:r>
              <a:rPr lang="en-US" dirty="0"/>
              <a:t>element: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 *)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can we generalize this to get the location of the </a:t>
            </a:r>
            <a:r>
              <a:rPr lang="en-US" dirty="0" err="1"/>
              <a:t>i-th</a:t>
            </a:r>
            <a:r>
              <a:rPr lang="en-US" dirty="0"/>
              <a:t> element?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ith_elem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56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bool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)(int, int))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the parameters and swap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350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bool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*, void *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6134100" y="5181600"/>
            <a:ext cx="56007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let’s make the comparison function generic.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417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88B2-D1C6-9C43-A351-0E6563E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4D1A-5AC5-6A47-AA67-C931D9845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Function pointers are used often in cases like this to compare two values of the same type.  These are called </a:t>
            </a:r>
            <a:r>
              <a:rPr lang="en-US" b="1" dirty="0"/>
              <a:t>comparison functions</a:t>
            </a:r>
            <a:r>
              <a:rPr lang="en-US" dirty="0"/>
              <a:t>.</a:t>
            </a:r>
          </a:p>
          <a:p>
            <a:r>
              <a:rPr lang="en-US" dirty="0"/>
              <a:t>The standard comparison function in many C functions provides even more information.  It should return:</a:t>
            </a:r>
          </a:p>
          <a:p>
            <a:pPr lvl="1"/>
            <a:r>
              <a:rPr lang="en-US" dirty="0"/>
              <a:t>&lt; 0 if first value should come before second value</a:t>
            </a:r>
          </a:p>
          <a:p>
            <a:pPr lvl="1"/>
            <a:r>
              <a:rPr lang="en-US" dirty="0"/>
              <a:t>&gt; 0 if first value should come after second value</a:t>
            </a:r>
          </a:p>
          <a:p>
            <a:pPr lvl="1"/>
            <a:r>
              <a:rPr lang="en-US" dirty="0"/>
              <a:t>0 if first value and second value are equivalent</a:t>
            </a:r>
          </a:p>
          <a:p>
            <a:r>
              <a:rPr lang="en-US" dirty="0"/>
              <a:t>This is the same return value format as </a:t>
            </a:r>
            <a:r>
              <a:rPr lang="en-US" b="1" dirty="0" err="1"/>
              <a:t>strcmp</a:t>
            </a:r>
            <a:r>
              <a:rPr lang="en-US" dirty="0"/>
              <a:t>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compare_fn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)(void *, void *)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769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)(void *, void *))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0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753453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4648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int (*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)(void *, void *))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- 1)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&gt;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p_prev_elem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p_curr_elem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83C64B-9A2B-BB43-96A3-8D2418863A68}"/>
              </a:ext>
            </a:extLst>
          </p:cNvPr>
          <p:cNvSpPr/>
          <p:nvPr/>
        </p:nvSpPr>
        <p:spPr>
          <a:xfrm>
            <a:off x="5410200" y="41148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40AEA92-DCE4-0441-A275-5FF4F9E9FB1E}"/>
              </a:ext>
            </a:extLst>
          </p:cNvPr>
          <p:cNvGraphicFramePr>
            <a:graphicFrameLocks noGrp="1"/>
          </p:cNvGraphicFramePr>
          <p:nvPr/>
        </p:nvGraphicFramePr>
        <p:xfrm>
          <a:off x="6705600" y="43053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548ADCD-3095-E24F-9AD4-B76EF6D351FB}"/>
              </a:ext>
            </a:extLst>
          </p:cNvPr>
          <p:cNvSpPr/>
          <p:nvPr/>
        </p:nvSpPr>
        <p:spPr>
          <a:xfrm>
            <a:off x="5410200" y="54918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733734-BA1F-C04C-960D-04176147615C}"/>
              </a:ext>
            </a:extLst>
          </p:cNvPr>
          <p:cNvSpPr/>
          <p:nvPr/>
        </p:nvSpPr>
        <p:spPr>
          <a:xfrm>
            <a:off x="6724650" y="56469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06AF6-A9BB-394B-990A-73B0260C8E32}"/>
              </a:ext>
            </a:extLst>
          </p:cNvPr>
          <p:cNvSpPr/>
          <p:nvPr/>
        </p:nvSpPr>
        <p:spPr>
          <a:xfrm>
            <a:off x="8039100" y="56442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D389B8-463D-DE45-9716-1B34DC91DD24}"/>
              </a:ext>
            </a:extLst>
          </p:cNvPr>
          <p:cNvSpPr/>
          <p:nvPr/>
        </p:nvSpPr>
        <p:spPr>
          <a:xfrm>
            <a:off x="9353550" y="5638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FF4DD-121C-1345-B0AE-9E506EE6979F}"/>
              </a:ext>
            </a:extLst>
          </p:cNvPr>
          <p:cNvSpPr/>
          <p:nvPr/>
        </p:nvSpPr>
        <p:spPr>
          <a:xfrm>
            <a:off x="10668000" y="5638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871257-8FAA-0D4F-B68A-597B1EE83674}"/>
              </a:ext>
            </a:extLst>
          </p:cNvPr>
          <p:cNvCxnSpPr>
            <a:cxnSpLocks/>
          </p:cNvCxnSpPr>
          <p:nvPr/>
        </p:nvCxnSpPr>
        <p:spPr>
          <a:xfrm flipH="1" flipV="1">
            <a:off x="6719887" y="47284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0C9E13-7DCB-CD43-9441-64A39B366C81}"/>
              </a:ext>
            </a:extLst>
          </p:cNvPr>
          <p:cNvCxnSpPr>
            <a:cxnSpLocks/>
          </p:cNvCxnSpPr>
          <p:nvPr/>
        </p:nvCxnSpPr>
        <p:spPr>
          <a:xfrm flipH="1" flipV="1">
            <a:off x="7886700" y="47625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6587DD-6A1D-474B-B5E1-73558CB254E9}"/>
              </a:ext>
            </a:extLst>
          </p:cNvPr>
          <p:cNvCxnSpPr>
            <a:cxnSpLocks/>
            <a:endCxn id="7" idx="2"/>
          </p:cNvCxnSpPr>
          <p:nvPr/>
        </p:nvCxnSpPr>
        <p:spPr>
          <a:xfrm flipH="1" flipV="1">
            <a:off x="9105900" y="47625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4070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Generic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if equal, neg if first before second, pos if second before first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[0]),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491334-BB14-C588-CC4F-02B67E71483E}"/>
              </a:ext>
            </a:extLst>
          </p:cNvPr>
          <p:cNvSpPr/>
          <p:nvPr/>
        </p:nvSpPr>
        <p:spPr bwMode="auto">
          <a:xfrm>
            <a:off x="4267200" y="5181600"/>
            <a:ext cx="7467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Key idea: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now the comparison function is passed pointers to the elements being compared.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9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94B1-B35B-4A4F-AD89-CDB9EDA3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51A71-8023-3248-B02C-B40023A2D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the caller implement a comparison function that bubble sort can use?  </a:t>
            </a:r>
            <a:r>
              <a:rPr lang="en-US" b="1" dirty="0"/>
              <a:t>The key idea is now the comparison function is passed pointers to the elements that are being compared.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following pattern:</a:t>
            </a:r>
          </a:p>
          <a:p>
            <a:pPr marL="514350" indent="-514350">
              <a:buAutoNum type="arabicParenR"/>
            </a:pPr>
            <a:r>
              <a:rPr lang="en-US" dirty="0"/>
              <a:t>Cast the void *argument(s) and set typed pointers equal to them.</a:t>
            </a:r>
          </a:p>
          <a:p>
            <a:pPr marL="514350" indent="-514350">
              <a:buAutoNum type="arabicParenR"/>
            </a:pPr>
            <a:r>
              <a:rPr lang="en-US" dirty="0"/>
              <a:t>Dereference the typed pointer(s) to access the values.</a:t>
            </a:r>
          </a:p>
          <a:p>
            <a:pPr marL="514350" indent="-514350">
              <a:buAutoNum type="arabicParenR"/>
            </a:pPr>
            <a:r>
              <a:rPr lang="en-US" dirty="0"/>
              <a:t>Perform the necessary operation.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(steps 1 and 2 can often be combined into a single step)</a:t>
            </a:r>
          </a:p>
        </p:txBody>
      </p:sp>
    </p:spTree>
    <p:extLst>
      <p:ext uri="{BB962C8B-B14F-4D97-AF65-F5344CB8AC3E}">
        <p14:creationId xmlns:p14="http://schemas.microsoft.com/office/powerpoint/2010/main" val="40768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1) cast arguments to what they really are here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int *num1ptr = (int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int *num2ptr = (int *)ptr2;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2) dereference typed points to access values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num1 = *num1ptr;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num2 = *num2ptr;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3)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return num2 – num1;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B3057A-FB52-3048-BB8A-59184E43B5EE}"/>
              </a:ext>
            </a:extLst>
          </p:cNvPr>
          <p:cNvSpPr/>
          <p:nvPr/>
        </p:nvSpPr>
        <p:spPr bwMode="auto">
          <a:xfrm>
            <a:off x="5999747" y="4191000"/>
            <a:ext cx="5963653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function is created by the caller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specifically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compare integers, knowing their addresses are necessarily disguised as void *so that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can work for any array type.</a:t>
            </a:r>
          </a:p>
          <a:p>
            <a:pPr algn="l" eaLnBrk="1" hangingPunct="1"/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3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*(int *)ptr2 - *(int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E4E10F-96E3-8C4E-A1AA-4B6FF3E4662C}"/>
              </a:ext>
            </a:extLst>
          </p:cNvPr>
          <p:cNvSpPr/>
          <p:nvPr/>
        </p:nvSpPr>
        <p:spPr>
          <a:xfrm>
            <a:off x="5693229" y="2590800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Caller’s stack frame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804B5A-A3AD-EF4C-8CEA-3FBF021A0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199473"/>
              </p:ext>
            </p:extLst>
          </p:nvPr>
        </p:nvGraphicFramePr>
        <p:xfrm>
          <a:off x="6988629" y="2781300"/>
          <a:ext cx="4800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317439336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994261057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73292167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1411002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76088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E1374D8-5946-164B-AA85-D7E06B4F5C5F}"/>
              </a:ext>
            </a:extLst>
          </p:cNvPr>
          <p:cNvSpPr/>
          <p:nvPr/>
        </p:nvSpPr>
        <p:spPr>
          <a:xfrm>
            <a:off x="5693229" y="3967843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bubble_sort</a:t>
            </a: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                      </a:t>
            </a:r>
            <a:r>
              <a:rPr lang="en-US" i="1" dirty="0" err="1">
                <a:solidFill>
                  <a:schemeClr val="tx1"/>
                </a:solidFill>
              </a:rPr>
              <a:t>arr</a:t>
            </a:r>
            <a:r>
              <a:rPr lang="en-US" i="1" dirty="0">
                <a:solidFill>
                  <a:schemeClr val="tx1"/>
                </a:solidFill>
              </a:rPr>
              <a:t>      </a:t>
            </a:r>
            <a:r>
              <a:rPr lang="en-US" i="1" dirty="0" err="1">
                <a:solidFill>
                  <a:schemeClr val="tx1"/>
                </a:solidFill>
              </a:rPr>
              <a:t>p_prev_elem</a:t>
            </a:r>
            <a:r>
              <a:rPr lang="en-US" i="1" dirty="0">
                <a:solidFill>
                  <a:schemeClr val="tx1"/>
                </a:solidFill>
              </a:rPr>
              <a:t>       </a:t>
            </a:r>
            <a:r>
              <a:rPr lang="en-US" i="1" dirty="0" err="1">
                <a:solidFill>
                  <a:schemeClr val="tx1"/>
                </a:solidFill>
              </a:rPr>
              <a:t>p_curr_elem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E42665-1933-1742-B94D-82E8574E7EC6}"/>
              </a:ext>
            </a:extLst>
          </p:cNvPr>
          <p:cNvSpPr/>
          <p:nvPr/>
        </p:nvSpPr>
        <p:spPr>
          <a:xfrm>
            <a:off x="7007679" y="4122967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B285B4-68EC-A34A-B3FF-152E2A229B87}"/>
              </a:ext>
            </a:extLst>
          </p:cNvPr>
          <p:cNvSpPr/>
          <p:nvPr/>
        </p:nvSpPr>
        <p:spPr>
          <a:xfrm>
            <a:off x="8322129" y="4120243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73287D-71EE-834B-86CB-0A1B60423006}"/>
              </a:ext>
            </a:extLst>
          </p:cNvPr>
          <p:cNvSpPr/>
          <p:nvPr/>
        </p:nvSpPr>
        <p:spPr>
          <a:xfrm>
            <a:off x="9636579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1E90F6-3114-BC40-A144-C4F3958FF58E}"/>
              </a:ext>
            </a:extLst>
          </p:cNvPr>
          <p:cNvSpPr/>
          <p:nvPr/>
        </p:nvSpPr>
        <p:spPr>
          <a:xfrm>
            <a:off x="10951029" y="41148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2F6215-7A27-B04E-A72F-43EAA7362927}"/>
              </a:ext>
            </a:extLst>
          </p:cNvPr>
          <p:cNvCxnSpPr>
            <a:cxnSpLocks/>
          </p:cNvCxnSpPr>
          <p:nvPr/>
        </p:nvCxnSpPr>
        <p:spPr>
          <a:xfrm flipH="1" flipV="1">
            <a:off x="7002916" y="3204483"/>
            <a:ext cx="1681163" cy="12532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CC57C6-9084-F24E-95A8-E803336B2E9B}"/>
              </a:ext>
            </a:extLst>
          </p:cNvPr>
          <p:cNvCxnSpPr>
            <a:cxnSpLocks/>
          </p:cNvCxnSpPr>
          <p:nvPr/>
        </p:nvCxnSpPr>
        <p:spPr>
          <a:xfrm flipH="1" flipV="1">
            <a:off x="8169729" y="3238500"/>
            <a:ext cx="1828801" cy="1227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0DD4E58-1293-E34A-BF69-6158FABC774B}"/>
              </a:ext>
            </a:extLst>
          </p:cNvPr>
          <p:cNvCxnSpPr>
            <a:cxnSpLocks/>
            <a:endCxn id="5" idx="2"/>
          </p:cNvCxnSpPr>
          <p:nvPr/>
        </p:nvCxnSpPr>
        <p:spPr>
          <a:xfrm flipH="1" flipV="1">
            <a:off x="9388929" y="3238500"/>
            <a:ext cx="1928814" cy="12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FF967D6-1B7B-A54D-9AF2-22483455B1DB}"/>
              </a:ext>
            </a:extLst>
          </p:cNvPr>
          <p:cNvSpPr/>
          <p:nvPr/>
        </p:nvSpPr>
        <p:spPr>
          <a:xfrm>
            <a:off x="5693229" y="5344886"/>
            <a:ext cx="6324600" cy="1295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 . . . </a:t>
            </a:r>
            <a:endParaRPr lang="en-US" dirty="0"/>
          </a:p>
          <a:p>
            <a:pPr algn="ctr"/>
            <a:endParaRPr lang="en-US" dirty="0"/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Cmp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fn</a:t>
            </a:r>
            <a:r>
              <a:rPr lang="en-US" dirty="0">
                <a:solidFill>
                  <a:schemeClr val="tx1"/>
                </a:solidFill>
              </a:rPr>
              <a:t> stack frame                      </a:t>
            </a:r>
            <a:r>
              <a:rPr lang="en-US" i="1" dirty="0">
                <a:solidFill>
                  <a:schemeClr val="tx1"/>
                </a:solidFill>
              </a:rPr>
              <a:t>ptr1                 ptr2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57E6A5-781A-C344-8F81-14D117BA355E}"/>
              </a:ext>
            </a:extLst>
          </p:cNvPr>
          <p:cNvSpPr/>
          <p:nvPr/>
        </p:nvSpPr>
        <p:spPr>
          <a:xfrm>
            <a:off x="8541204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490447-EF20-C64E-8E25-C6D07485CCFA}"/>
              </a:ext>
            </a:extLst>
          </p:cNvPr>
          <p:cNvSpPr/>
          <p:nvPr/>
        </p:nvSpPr>
        <p:spPr>
          <a:xfrm>
            <a:off x="9855654" y="5562600"/>
            <a:ext cx="7239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500B10-9F17-124D-AF06-07159C36B576}"/>
              </a:ext>
            </a:extLst>
          </p:cNvPr>
          <p:cNvCxnSpPr>
            <a:cxnSpLocks/>
          </p:cNvCxnSpPr>
          <p:nvPr/>
        </p:nvCxnSpPr>
        <p:spPr>
          <a:xfrm flipH="1" flipV="1">
            <a:off x="8322129" y="3429000"/>
            <a:ext cx="581028" cy="259761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C0D85DD-DE20-884B-AC09-CE5B4563BA96}"/>
              </a:ext>
            </a:extLst>
          </p:cNvPr>
          <p:cNvCxnSpPr>
            <a:cxnSpLocks/>
          </p:cNvCxnSpPr>
          <p:nvPr/>
        </p:nvCxnSpPr>
        <p:spPr>
          <a:xfrm flipH="1" flipV="1">
            <a:off x="9525000" y="3429000"/>
            <a:ext cx="697369" cy="26316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48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25250" algn="r"/>
              </a:tabLst>
            </a:pPr>
            <a:r>
              <a:rPr lang="en-US" dirty="0"/>
              <a:t>Generics So Far	</a:t>
            </a:r>
          </a:p>
          <a:p>
            <a:pPr>
              <a:tabLst>
                <a:tab pos="11525250" algn="r"/>
              </a:tabLst>
            </a:pPr>
            <a:r>
              <a:rPr lang="en-US" b="1" dirty="0"/>
              <a:t>Motivating Example: </a:t>
            </a:r>
            <a:r>
              <a:rPr lang="en-US" dirty="0"/>
              <a:t>Bubble Sort	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Function Pointers</a:t>
            </a:r>
          </a:p>
          <a:p>
            <a:pPr>
              <a:tabLst>
                <a:tab pos="11525250" algn="r"/>
              </a:tabLst>
            </a:pPr>
            <a:r>
              <a:rPr lang="en-US" dirty="0"/>
              <a:t>Generic Function Pointers	</a:t>
            </a:r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dirty="0"/>
          </a:p>
          <a:p>
            <a:pPr>
              <a:tabLst>
                <a:tab pos="11525250" algn="r"/>
              </a:tabLst>
            </a:pP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E9BCD-4F14-ADAA-C494-E0C771DB8385}"/>
              </a:ext>
            </a:extLst>
          </p:cNvPr>
          <p:cNvSpPr txBox="1"/>
          <p:nvPr/>
        </p:nvSpPr>
        <p:spPr>
          <a:xfrm>
            <a:off x="5562600" y="1484055"/>
            <a:ext cx="6324600" cy="40318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13 takeaway:</a:t>
            </a:r>
            <a:r>
              <a:rPr lang="en-US" sz="3200" dirty="0"/>
              <a:t> A function pointer is a type of variable that stores a function.  We can pass them as parameters.  A common use case is to pass comparison functions to generic functions like bubble sort that need to compare elements.</a:t>
            </a:r>
          </a:p>
        </p:txBody>
      </p:sp>
    </p:spTree>
    <p:extLst>
      <p:ext uri="{BB962C8B-B14F-4D97-AF65-F5344CB8AC3E}">
        <p14:creationId xmlns:p14="http://schemas.microsoft.com/office/powerpoint/2010/main" val="2363150468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17981</TotalTime>
  <Words>6061</Words>
  <Application>Microsoft Macintosh PowerPoint</Application>
  <PresentationFormat>Widescreen</PresentationFormat>
  <Paragraphs>814</Paragraphs>
  <Slides>66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Andale Mono</vt:lpstr>
      <vt:lpstr>Arial</vt:lpstr>
      <vt:lpstr>Calibri</vt:lpstr>
      <vt:lpstr>Calibri Light</vt:lpstr>
      <vt:lpstr>Consolas</vt:lpstr>
      <vt:lpstr>Courier New</vt:lpstr>
      <vt:lpstr>Tahoma</vt:lpstr>
      <vt:lpstr>Verdana</vt:lpstr>
      <vt:lpstr>1_Default Design</vt:lpstr>
      <vt:lpstr>CS107, Lecture 13 C Generics – Function Pointers</vt:lpstr>
      <vt:lpstr>CS107 Topic 4</vt:lpstr>
      <vt:lpstr>Learning Goals</vt:lpstr>
      <vt:lpstr>Lecture Plan</vt:lpstr>
      <vt:lpstr>Lecture Plan</vt:lpstr>
      <vt:lpstr>Generics So Far</vt:lpstr>
      <vt:lpstr>Generic Swap</vt:lpstr>
      <vt:lpstr>Generic Array Swap</vt:lpstr>
      <vt:lpstr>Void * Pitfalls</vt:lpstr>
      <vt:lpstr>NEW: memset</vt:lpstr>
      <vt:lpstr>Lecture Plan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Integer Bubble Sort</vt:lpstr>
      <vt:lpstr>Integer Bubble Sort</vt:lpstr>
      <vt:lpstr>Integer Bubble Sort</vt:lpstr>
      <vt:lpstr>Key Idea: have the caller pass a function as a parameter that takes two ints and tells us whether we should swap them.</vt:lpstr>
      <vt:lpstr>Integer Bubble Sort</vt:lpstr>
      <vt:lpstr>Lecture Plan</vt:lpstr>
      <vt:lpstr>Function Pointers</vt:lpstr>
      <vt:lpstr>Function Pointers</vt:lpstr>
      <vt:lpstr>Function Pointers</vt:lpstr>
      <vt:lpstr>Function Pointers</vt:lpstr>
      <vt:lpstr>Function Pointers</vt:lpstr>
      <vt:lpstr>Integer Bubble Sort</vt:lpstr>
      <vt:lpstr>Function Pointers</vt:lpstr>
      <vt:lpstr>Function Pointers</vt:lpstr>
      <vt:lpstr>Function Pointers</vt:lpstr>
      <vt:lpstr>Function Pointers</vt:lpstr>
      <vt:lpstr>Lecture Plan</vt:lpstr>
      <vt:lpstr>Integer Bubble Sort</vt:lpstr>
      <vt:lpstr>Generic Bubble Sort</vt:lpstr>
      <vt:lpstr>Generic Bubble Sort</vt:lpstr>
      <vt:lpstr>Generic Bubble Sort</vt:lpstr>
      <vt:lpstr>Generic Bubble Sort</vt:lpstr>
      <vt:lpstr>Generic Parameters</vt:lpstr>
      <vt:lpstr>Generic Bubble Sort</vt:lpstr>
      <vt:lpstr>Generic Bubble Sort</vt:lpstr>
      <vt:lpstr>Generic Bubble Sort</vt:lpstr>
      <vt:lpstr>Generic Bubble Sort</vt:lpstr>
      <vt:lpstr>Generic Bubble Sort</vt:lpstr>
      <vt:lpstr>Key Idea: Locating i-th Elem</vt:lpstr>
      <vt:lpstr>Generic Bubble Sort</vt:lpstr>
      <vt:lpstr>Generic Bubble Sort</vt:lpstr>
      <vt:lpstr>Comparison Functions</vt:lpstr>
      <vt:lpstr>Generic Bubble Sort</vt:lpstr>
      <vt:lpstr>Generic Bubble Sort</vt:lpstr>
      <vt:lpstr>Calling Generic Bubble Sort</vt:lpstr>
      <vt:lpstr>Function Pointers</vt:lpstr>
      <vt:lpstr>Function Pointers</vt:lpstr>
      <vt:lpstr>Function Pointers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1808</cp:revision>
  <cp:lastPrinted>2022-04-25T19:50:22Z</cp:lastPrinted>
  <dcterms:created xsi:type="dcterms:W3CDTF">2008-06-28T20:57:21Z</dcterms:created>
  <dcterms:modified xsi:type="dcterms:W3CDTF">2023-05-02T22:36:46Z</dcterms:modified>
</cp:coreProperties>
</file>