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1"/>
  </p:notesMasterIdLst>
  <p:handoutMasterIdLst>
    <p:handoutMasterId r:id="rId52"/>
  </p:handoutMasterIdLst>
  <p:sldIdLst>
    <p:sldId id="256" r:id="rId2"/>
    <p:sldId id="433" r:id="rId3"/>
    <p:sldId id="451" r:id="rId4"/>
    <p:sldId id="785" r:id="rId5"/>
    <p:sldId id="636" r:id="rId6"/>
    <p:sldId id="541" r:id="rId7"/>
    <p:sldId id="1051" r:id="rId8"/>
    <p:sldId id="810" r:id="rId9"/>
    <p:sldId id="878" r:id="rId10"/>
    <p:sldId id="1052" r:id="rId11"/>
    <p:sldId id="695" r:id="rId12"/>
    <p:sldId id="1047" r:id="rId13"/>
    <p:sldId id="828" r:id="rId14"/>
    <p:sldId id="917" r:id="rId15"/>
    <p:sldId id="919" r:id="rId16"/>
    <p:sldId id="962" r:id="rId17"/>
    <p:sldId id="920" r:id="rId18"/>
    <p:sldId id="964" r:id="rId19"/>
    <p:sldId id="966" r:id="rId20"/>
    <p:sldId id="965" r:id="rId21"/>
    <p:sldId id="967" r:id="rId22"/>
    <p:sldId id="968" r:id="rId23"/>
    <p:sldId id="1053" r:id="rId24"/>
    <p:sldId id="1055" r:id="rId25"/>
    <p:sldId id="1056" r:id="rId26"/>
    <p:sldId id="1057" r:id="rId27"/>
    <p:sldId id="1058" r:id="rId28"/>
    <p:sldId id="1059" r:id="rId29"/>
    <p:sldId id="1060" r:id="rId30"/>
    <p:sldId id="1062" r:id="rId31"/>
    <p:sldId id="1061" r:id="rId32"/>
    <p:sldId id="1063" r:id="rId33"/>
    <p:sldId id="851" r:id="rId34"/>
    <p:sldId id="1064" r:id="rId35"/>
    <p:sldId id="1065" r:id="rId36"/>
    <p:sldId id="862" r:id="rId37"/>
    <p:sldId id="855" r:id="rId38"/>
    <p:sldId id="845" r:id="rId39"/>
    <p:sldId id="856" r:id="rId40"/>
    <p:sldId id="1066" r:id="rId41"/>
    <p:sldId id="1067" r:id="rId42"/>
    <p:sldId id="1068" r:id="rId43"/>
    <p:sldId id="979" r:id="rId44"/>
    <p:sldId id="1049" r:id="rId45"/>
    <p:sldId id="1069" r:id="rId46"/>
    <p:sldId id="1033" r:id="rId47"/>
    <p:sldId id="1017" r:id="rId48"/>
    <p:sldId id="1030" r:id="rId49"/>
    <p:sldId id="1031" r:id="rId50"/>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 id="451"/>
            <p14:sldId id="785"/>
            <p14:sldId id="636"/>
            <p14:sldId id="541"/>
            <p14:sldId id="1051"/>
            <p14:sldId id="810"/>
            <p14:sldId id="878"/>
            <p14:sldId id="1052"/>
          </p14:sldIdLst>
        </p14:section>
        <p14:section name="rip" id="{C501A7CB-EBE6-2D4B-8D00-98438CEA73A0}">
          <p14:sldIdLst/>
        </p14:section>
        <p14:section name="Stack" id="{B34DF485-F020-BD41-A75E-21BB8A49DA00}">
          <p14:sldIdLst>
            <p14:sldId id="695"/>
            <p14:sldId id="1047"/>
            <p14:sldId id="828"/>
            <p14:sldId id="917"/>
          </p14:sldIdLst>
        </p14:section>
        <p14:section name="Owned" id="{80D0AD77-D12B-3949-94D9-90B59F69004B}">
          <p14:sldIdLst>
            <p14:sldId id="919"/>
            <p14:sldId id="962"/>
            <p14:sldId id="920"/>
            <p14:sldId id="964"/>
            <p14:sldId id="966"/>
            <p14:sldId id="965"/>
            <p14:sldId id="967"/>
            <p14:sldId id="968"/>
            <p14:sldId id="1053"/>
            <p14:sldId id="1055"/>
            <p14:sldId id="1056"/>
            <p14:sldId id="1057"/>
            <p14:sldId id="1058"/>
            <p14:sldId id="1059"/>
            <p14:sldId id="1060"/>
            <p14:sldId id="1062"/>
            <p14:sldId id="1061"/>
            <p14:sldId id="1063"/>
            <p14:sldId id="851"/>
            <p14:sldId id="1064"/>
            <p14:sldId id="1065"/>
            <p14:sldId id="862"/>
            <p14:sldId id="855"/>
            <p14:sldId id="845"/>
            <p14:sldId id="856"/>
          </p14:sldIdLst>
        </p14:section>
        <p14:section name="Recursion" id="{13BECB0B-258C-1D4D-A42A-BD59A3F6DA19}">
          <p14:sldIdLst>
            <p14:sldId id="1066"/>
            <p14:sldId id="1067"/>
            <p14:sldId id="1068"/>
            <p14:sldId id="979"/>
            <p14:sldId id="1049"/>
            <p14:sldId id="1069"/>
            <p14:sldId id="1033"/>
            <p14:sldId id="1017"/>
            <p14:sldId id="1030"/>
            <p14:sldId id="103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092"/>
    <a:srgbClr val="008000"/>
    <a:srgbClr val="0432FF"/>
    <a:srgbClr val="D62ED6"/>
    <a:srgbClr val="4472C4"/>
    <a:srgbClr val="F8F8F8"/>
    <a:srgbClr val="D27BD6"/>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82" autoAdjust="0"/>
    <p:restoredTop sz="86750" autoAdjust="0"/>
  </p:normalViewPr>
  <p:slideViewPr>
    <p:cSldViewPr>
      <p:cViewPr varScale="1">
        <p:scale>
          <a:sx n="107" d="100"/>
          <a:sy n="107" d="100"/>
        </p:scale>
        <p:origin x="968" y="176"/>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87506E-EA97-0147-A705-C3A33BE847FA}" type="doc">
      <dgm:prSet loTypeId="urn:microsoft.com/office/officeart/2005/8/layout/process1" loCatId="" qsTypeId="urn:microsoft.com/office/officeart/2005/8/quickstyle/simple1" qsCatId="simple" csTypeId="urn:microsoft.com/office/officeart/2005/8/colors/colorful3" csCatId="colorful" phldr="1"/>
      <dgm:spPr/>
      <dgm:t>
        <a:bodyPr/>
        <a:lstStyle/>
        <a:p>
          <a:endParaRPr lang="en-US"/>
        </a:p>
      </dgm:t>
    </dgm:pt>
    <dgm:pt modelId="{2851B483-45EB-0D47-8BDB-EA539FE02D12}">
      <dgm:prSet phldrT="[Text]"/>
      <dgm:spPr/>
      <dgm:t>
        <a:bodyPr/>
        <a:lstStyle/>
        <a:p>
          <a:r>
            <a:rPr lang="en-US" dirty="0"/>
            <a:t>Moving data around</a:t>
          </a:r>
        </a:p>
      </dgm:t>
    </dgm:pt>
    <dgm:pt modelId="{523221ED-B293-AE45-A2DA-D1F9C003A1C3}" type="parTrans" cxnId="{DA51456A-CDF4-2145-A015-59A484F3888A}">
      <dgm:prSet/>
      <dgm:spPr/>
      <dgm:t>
        <a:bodyPr/>
        <a:lstStyle/>
        <a:p>
          <a:endParaRPr lang="en-US"/>
        </a:p>
      </dgm:t>
    </dgm:pt>
    <dgm:pt modelId="{3BCC4DFE-84FC-1342-ADD3-FC6AC8ED3A2D}" type="sibTrans" cxnId="{DA51456A-CDF4-2145-A015-59A484F3888A}">
      <dgm:prSet/>
      <dgm:spPr/>
      <dgm:t>
        <a:bodyPr/>
        <a:lstStyle/>
        <a:p>
          <a:endParaRPr lang="en-US"/>
        </a:p>
      </dgm:t>
    </dgm:pt>
    <dgm:pt modelId="{59E49629-E984-EF4F-A951-4782B688C06C}">
      <dgm:prSet phldrT="[Text]"/>
      <dgm:spPr/>
      <dgm:t>
        <a:bodyPr/>
        <a:lstStyle/>
        <a:p>
          <a:r>
            <a:rPr lang="en-US" dirty="0"/>
            <a:t>Arithmetic and logical operations</a:t>
          </a:r>
        </a:p>
      </dgm:t>
    </dgm:pt>
    <dgm:pt modelId="{70EA6C1F-1055-A64E-A3DE-164FDD6DFDFF}" type="parTrans" cxnId="{3AC052A2-0176-9349-833B-0F779F89652B}">
      <dgm:prSet/>
      <dgm:spPr/>
      <dgm:t>
        <a:bodyPr/>
        <a:lstStyle/>
        <a:p>
          <a:endParaRPr lang="en-US"/>
        </a:p>
      </dgm:t>
    </dgm:pt>
    <dgm:pt modelId="{72481F86-9CE0-C742-AC5A-23D82D6A12A2}" type="sibTrans" cxnId="{3AC052A2-0176-9349-833B-0F779F89652B}">
      <dgm:prSet/>
      <dgm:spPr/>
      <dgm:t>
        <a:bodyPr/>
        <a:lstStyle/>
        <a:p>
          <a:endParaRPr lang="en-US"/>
        </a:p>
      </dgm:t>
    </dgm:pt>
    <dgm:pt modelId="{31D5531A-D5E9-B248-9E8B-66CB0ECF42EB}">
      <dgm:prSet phldrT="[Text]"/>
      <dgm:spPr/>
      <dgm:t>
        <a:bodyPr/>
        <a:lstStyle/>
        <a:p>
          <a:r>
            <a:rPr lang="en-US" dirty="0"/>
            <a:t>Control flow</a:t>
          </a:r>
        </a:p>
      </dgm:t>
    </dgm:pt>
    <dgm:pt modelId="{026DB6D5-DD6D-8B40-A5B6-98A70DD38BA4}" type="parTrans" cxnId="{22542B49-99A2-384F-A822-5565A283AA1D}">
      <dgm:prSet/>
      <dgm:spPr/>
      <dgm:t>
        <a:bodyPr/>
        <a:lstStyle/>
        <a:p>
          <a:endParaRPr lang="en-US"/>
        </a:p>
      </dgm:t>
    </dgm:pt>
    <dgm:pt modelId="{713E378B-E4DF-6D45-B257-C05A1C4E06E8}" type="sibTrans" cxnId="{22542B49-99A2-384F-A822-5565A283AA1D}">
      <dgm:prSet/>
      <dgm:spPr/>
      <dgm:t>
        <a:bodyPr/>
        <a:lstStyle/>
        <a:p>
          <a:endParaRPr lang="en-US"/>
        </a:p>
      </dgm:t>
    </dgm:pt>
    <dgm:pt modelId="{F1A84A0D-D7FF-7C4F-B917-A0382560978B}">
      <dgm:prSet/>
      <dgm:spPr/>
      <dgm:t>
        <a:bodyPr/>
        <a:lstStyle/>
        <a:p>
          <a:r>
            <a:rPr lang="en-US" dirty="0"/>
            <a:t>Function calls</a:t>
          </a:r>
        </a:p>
      </dgm:t>
    </dgm:pt>
    <dgm:pt modelId="{23596400-7414-D349-AF10-BFC11B6F0869}" type="parTrans" cxnId="{C361A79F-C344-6340-B7BC-250C3A2FDDAD}">
      <dgm:prSet/>
      <dgm:spPr/>
      <dgm:t>
        <a:bodyPr/>
        <a:lstStyle/>
        <a:p>
          <a:endParaRPr lang="en-US"/>
        </a:p>
      </dgm:t>
    </dgm:pt>
    <dgm:pt modelId="{937BC85C-2D2A-8F4C-BC00-B92EB8193ED9}" type="sibTrans" cxnId="{C361A79F-C344-6340-B7BC-250C3A2FDDAD}">
      <dgm:prSet/>
      <dgm:spPr/>
      <dgm:t>
        <a:bodyPr/>
        <a:lstStyle/>
        <a:p>
          <a:endParaRPr lang="en-US"/>
        </a:p>
      </dgm:t>
    </dgm:pt>
    <dgm:pt modelId="{93AD73FB-4773-D144-BDC9-61F124A49563}">
      <dgm:prSet/>
      <dgm:spPr/>
      <dgm:t>
        <a:bodyPr/>
        <a:lstStyle/>
        <a:p>
          <a:r>
            <a:rPr lang="en-US" dirty="0"/>
            <a:t>Reverse Engineering, Privacy and Trust / assign5</a:t>
          </a:r>
        </a:p>
      </dgm:t>
    </dgm:pt>
    <dgm:pt modelId="{19B5B184-D525-164E-AECB-19808647BC17}" type="parTrans" cxnId="{45F8D6EB-7940-DA41-A51C-A963FFAD14D9}">
      <dgm:prSet/>
      <dgm:spPr/>
      <dgm:t>
        <a:bodyPr/>
        <a:lstStyle/>
        <a:p>
          <a:endParaRPr lang="en-US"/>
        </a:p>
      </dgm:t>
    </dgm:pt>
    <dgm:pt modelId="{040DB2AF-C704-2A4F-ABD4-376B512D6DCA}" type="sibTrans" cxnId="{45F8D6EB-7940-DA41-A51C-A963FFAD14D9}">
      <dgm:prSet/>
      <dgm:spPr/>
      <dgm:t>
        <a:bodyPr/>
        <a:lstStyle/>
        <a:p>
          <a:endParaRPr lang="en-US"/>
        </a:p>
      </dgm:t>
    </dgm:pt>
    <dgm:pt modelId="{0DAC5593-A9B2-DC48-BD34-0E8C48469E3F}" type="pres">
      <dgm:prSet presAssocID="{E487506E-EA97-0147-A705-C3A33BE847FA}" presName="Name0" presStyleCnt="0">
        <dgm:presLayoutVars>
          <dgm:dir/>
          <dgm:resizeHandles val="exact"/>
        </dgm:presLayoutVars>
      </dgm:prSet>
      <dgm:spPr/>
    </dgm:pt>
    <dgm:pt modelId="{1BC7C3E0-B075-294F-9F7C-EF30EB2ED142}" type="pres">
      <dgm:prSet presAssocID="{2851B483-45EB-0D47-8BDB-EA539FE02D12}" presName="node" presStyleLbl="node1" presStyleIdx="0" presStyleCnt="5">
        <dgm:presLayoutVars>
          <dgm:bulletEnabled val="1"/>
        </dgm:presLayoutVars>
      </dgm:prSet>
      <dgm:spPr/>
    </dgm:pt>
    <dgm:pt modelId="{BE1CA340-502F-4349-BC93-93B786FAD329}" type="pres">
      <dgm:prSet presAssocID="{3BCC4DFE-84FC-1342-ADD3-FC6AC8ED3A2D}" presName="sibTrans" presStyleLbl="sibTrans2D1" presStyleIdx="0" presStyleCnt="4"/>
      <dgm:spPr/>
    </dgm:pt>
    <dgm:pt modelId="{A0BACF3C-A14A-384A-86AF-341AD3A5B2B0}" type="pres">
      <dgm:prSet presAssocID="{3BCC4DFE-84FC-1342-ADD3-FC6AC8ED3A2D}" presName="connectorText" presStyleLbl="sibTrans2D1" presStyleIdx="0" presStyleCnt="4"/>
      <dgm:spPr/>
    </dgm:pt>
    <dgm:pt modelId="{EAEF9EE0-EA20-234B-B788-974838974D86}" type="pres">
      <dgm:prSet presAssocID="{59E49629-E984-EF4F-A951-4782B688C06C}" presName="node" presStyleLbl="node1" presStyleIdx="1" presStyleCnt="5">
        <dgm:presLayoutVars>
          <dgm:bulletEnabled val="1"/>
        </dgm:presLayoutVars>
      </dgm:prSet>
      <dgm:spPr/>
    </dgm:pt>
    <dgm:pt modelId="{AA9232A8-52C3-574D-967D-0C7851CC679A}" type="pres">
      <dgm:prSet presAssocID="{72481F86-9CE0-C742-AC5A-23D82D6A12A2}" presName="sibTrans" presStyleLbl="sibTrans2D1" presStyleIdx="1" presStyleCnt="4"/>
      <dgm:spPr/>
    </dgm:pt>
    <dgm:pt modelId="{4782C32B-B9B9-5D42-AA08-3ECB6C385011}" type="pres">
      <dgm:prSet presAssocID="{72481F86-9CE0-C742-AC5A-23D82D6A12A2}" presName="connectorText" presStyleLbl="sibTrans2D1" presStyleIdx="1" presStyleCnt="4"/>
      <dgm:spPr/>
    </dgm:pt>
    <dgm:pt modelId="{908051A3-0428-6D4D-A39A-E225E2361255}" type="pres">
      <dgm:prSet presAssocID="{31D5531A-D5E9-B248-9E8B-66CB0ECF42EB}" presName="node" presStyleLbl="node1" presStyleIdx="2" presStyleCnt="5">
        <dgm:presLayoutVars>
          <dgm:bulletEnabled val="1"/>
        </dgm:presLayoutVars>
      </dgm:prSet>
      <dgm:spPr/>
    </dgm:pt>
    <dgm:pt modelId="{209C8477-62E8-F24C-8E81-846C165396DB}" type="pres">
      <dgm:prSet presAssocID="{713E378B-E4DF-6D45-B257-C05A1C4E06E8}" presName="sibTrans" presStyleLbl="sibTrans2D1" presStyleIdx="2" presStyleCnt="4"/>
      <dgm:spPr/>
    </dgm:pt>
    <dgm:pt modelId="{BC42FEC3-1ED6-EC40-BED5-43F259CA20ED}" type="pres">
      <dgm:prSet presAssocID="{713E378B-E4DF-6D45-B257-C05A1C4E06E8}" presName="connectorText" presStyleLbl="sibTrans2D1" presStyleIdx="2" presStyleCnt="4"/>
      <dgm:spPr/>
    </dgm:pt>
    <dgm:pt modelId="{DB3FB318-B504-944B-9A4A-8E9D236851DE}" type="pres">
      <dgm:prSet presAssocID="{F1A84A0D-D7FF-7C4F-B917-A0382560978B}" presName="node" presStyleLbl="node1" presStyleIdx="3" presStyleCnt="5">
        <dgm:presLayoutVars>
          <dgm:bulletEnabled val="1"/>
        </dgm:presLayoutVars>
      </dgm:prSet>
      <dgm:spPr/>
    </dgm:pt>
    <dgm:pt modelId="{178E93D1-9027-2A49-9B9B-296B96C96F79}" type="pres">
      <dgm:prSet presAssocID="{937BC85C-2D2A-8F4C-BC00-B92EB8193ED9}" presName="sibTrans" presStyleLbl="sibTrans2D1" presStyleIdx="3" presStyleCnt="4"/>
      <dgm:spPr/>
    </dgm:pt>
    <dgm:pt modelId="{46BBE435-E606-CC4A-AE54-C1C449E48436}" type="pres">
      <dgm:prSet presAssocID="{937BC85C-2D2A-8F4C-BC00-B92EB8193ED9}" presName="connectorText" presStyleLbl="sibTrans2D1" presStyleIdx="3" presStyleCnt="4"/>
      <dgm:spPr/>
    </dgm:pt>
    <dgm:pt modelId="{CE60D49B-7007-3740-B378-D030911666AE}" type="pres">
      <dgm:prSet presAssocID="{93AD73FB-4773-D144-BDC9-61F124A49563}" presName="node" presStyleLbl="node1" presStyleIdx="4" presStyleCnt="5">
        <dgm:presLayoutVars>
          <dgm:bulletEnabled val="1"/>
        </dgm:presLayoutVars>
      </dgm:prSet>
      <dgm:spPr/>
    </dgm:pt>
  </dgm:ptLst>
  <dgm:cxnLst>
    <dgm:cxn modelId="{898D7C03-26A4-8746-9EA5-ED40DCCF9280}" type="presOf" srcId="{31D5531A-D5E9-B248-9E8B-66CB0ECF42EB}" destId="{908051A3-0428-6D4D-A39A-E225E2361255}" srcOrd="0" destOrd="0" presId="urn:microsoft.com/office/officeart/2005/8/layout/process1"/>
    <dgm:cxn modelId="{07E12841-3368-8B41-BECD-FC5958CE3546}" type="presOf" srcId="{937BC85C-2D2A-8F4C-BC00-B92EB8193ED9}" destId="{46BBE435-E606-CC4A-AE54-C1C449E48436}" srcOrd="1" destOrd="0" presId="urn:microsoft.com/office/officeart/2005/8/layout/process1"/>
    <dgm:cxn modelId="{22542B49-99A2-384F-A822-5565A283AA1D}" srcId="{E487506E-EA97-0147-A705-C3A33BE847FA}" destId="{31D5531A-D5E9-B248-9E8B-66CB0ECF42EB}" srcOrd="2" destOrd="0" parTransId="{026DB6D5-DD6D-8B40-A5B6-98A70DD38BA4}" sibTransId="{713E378B-E4DF-6D45-B257-C05A1C4E06E8}"/>
    <dgm:cxn modelId="{B7442663-0D8E-5B4D-9917-0FA3AC0F321C}" type="presOf" srcId="{3BCC4DFE-84FC-1342-ADD3-FC6AC8ED3A2D}" destId="{A0BACF3C-A14A-384A-86AF-341AD3A5B2B0}" srcOrd="1" destOrd="0" presId="urn:microsoft.com/office/officeart/2005/8/layout/process1"/>
    <dgm:cxn modelId="{DA51456A-CDF4-2145-A015-59A484F3888A}" srcId="{E487506E-EA97-0147-A705-C3A33BE847FA}" destId="{2851B483-45EB-0D47-8BDB-EA539FE02D12}" srcOrd="0" destOrd="0" parTransId="{523221ED-B293-AE45-A2DA-D1F9C003A1C3}" sibTransId="{3BCC4DFE-84FC-1342-ADD3-FC6AC8ED3A2D}"/>
    <dgm:cxn modelId="{1C5C5575-9B5A-F24B-B4B8-6BF157C7A4B4}" type="presOf" srcId="{59E49629-E984-EF4F-A951-4782B688C06C}" destId="{EAEF9EE0-EA20-234B-B788-974838974D86}" srcOrd="0" destOrd="0" presId="urn:microsoft.com/office/officeart/2005/8/layout/process1"/>
    <dgm:cxn modelId="{22220196-E42C-3E44-8DBA-5E58FF851E29}" type="presOf" srcId="{3BCC4DFE-84FC-1342-ADD3-FC6AC8ED3A2D}" destId="{BE1CA340-502F-4349-BC93-93B786FAD329}" srcOrd="0" destOrd="0" presId="urn:microsoft.com/office/officeart/2005/8/layout/process1"/>
    <dgm:cxn modelId="{D279FF9D-FFE7-1A48-994B-C2CA6E17932A}" type="presOf" srcId="{2851B483-45EB-0D47-8BDB-EA539FE02D12}" destId="{1BC7C3E0-B075-294F-9F7C-EF30EB2ED142}" srcOrd="0" destOrd="0" presId="urn:microsoft.com/office/officeart/2005/8/layout/process1"/>
    <dgm:cxn modelId="{C361A79F-C344-6340-B7BC-250C3A2FDDAD}" srcId="{E487506E-EA97-0147-A705-C3A33BE847FA}" destId="{F1A84A0D-D7FF-7C4F-B917-A0382560978B}" srcOrd="3" destOrd="0" parTransId="{23596400-7414-D349-AF10-BFC11B6F0869}" sibTransId="{937BC85C-2D2A-8F4C-BC00-B92EB8193ED9}"/>
    <dgm:cxn modelId="{3B0C84A1-65D7-094A-89AC-69DD4DB62586}" type="presOf" srcId="{93AD73FB-4773-D144-BDC9-61F124A49563}" destId="{CE60D49B-7007-3740-B378-D030911666AE}" srcOrd="0" destOrd="0" presId="urn:microsoft.com/office/officeart/2005/8/layout/process1"/>
    <dgm:cxn modelId="{3AC052A2-0176-9349-833B-0F779F89652B}" srcId="{E487506E-EA97-0147-A705-C3A33BE847FA}" destId="{59E49629-E984-EF4F-A951-4782B688C06C}" srcOrd="1" destOrd="0" parTransId="{70EA6C1F-1055-A64E-A3DE-164FDD6DFDFF}" sibTransId="{72481F86-9CE0-C742-AC5A-23D82D6A12A2}"/>
    <dgm:cxn modelId="{E518E2AF-B654-FD4A-B930-B2665815FFFE}" type="presOf" srcId="{E487506E-EA97-0147-A705-C3A33BE847FA}" destId="{0DAC5593-A9B2-DC48-BD34-0E8C48469E3F}" srcOrd="0" destOrd="0" presId="urn:microsoft.com/office/officeart/2005/8/layout/process1"/>
    <dgm:cxn modelId="{B2A6B8B6-C2D5-AC42-9A85-2DC53B9F1FBA}" type="presOf" srcId="{F1A84A0D-D7FF-7C4F-B917-A0382560978B}" destId="{DB3FB318-B504-944B-9A4A-8E9D236851DE}" srcOrd="0" destOrd="0" presId="urn:microsoft.com/office/officeart/2005/8/layout/process1"/>
    <dgm:cxn modelId="{254780BA-1915-0445-81BE-C0D73F405244}" type="presOf" srcId="{713E378B-E4DF-6D45-B257-C05A1C4E06E8}" destId="{209C8477-62E8-F24C-8E81-846C165396DB}" srcOrd="0" destOrd="0" presId="urn:microsoft.com/office/officeart/2005/8/layout/process1"/>
    <dgm:cxn modelId="{863275C6-650E-954E-9F38-43E0E782FF9E}" type="presOf" srcId="{713E378B-E4DF-6D45-B257-C05A1C4E06E8}" destId="{BC42FEC3-1ED6-EC40-BED5-43F259CA20ED}" srcOrd="1" destOrd="0" presId="urn:microsoft.com/office/officeart/2005/8/layout/process1"/>
    <dgm:cxn modelId="{DB6A9CD8-24BD-EA40-AD1D-7538766BAA6D}" type="presOf" srcId="{937BC85C-2D2A-8F4C-BC00-B92EB8193ED9}" destId="{178E93D1-9027-2A49-9B9B-296B96C96F79}" srcOrd="0" destOrd="0" presId="urn:microsoft.com/office/officeart/2005/8/layout/process1"/>
    <dgm:cxn modelId="{797A65E7-6C8D-4147-8760-19484571B897}" type="presOf" srcId="{72481F86-9CE0-C742-AC5A-23D82D6A12A2}" destId="{4782C32B-B9B9-5D42-AA08-3ECB6C385011}" srcOrd="1" destOrd="0" presId="urn:microsoft.com/office/officeart/2005/8/layout/process1"/>
    <dgm:cxn modelId="{45F8D6EB-7940-DA41-A51C-A963FFAD14D9}" srcId="{E487506E-EA97-0147-A705-C3A33BE847FA}" destId="{93AD73FB-4773-D144-BDC9-61F124A49563}" srcOrd="4" destOrd="0" parTransId="{19B5B184-D525-164E-AECB-19808647BC17}" sibTransId="{040DB2AF-C704-2A4F-ABD4-376B512D6DCA}"/>
    <dgm:cxn modelId="{864B66F1-825C-D44D-9135-1CA8660E48F8}" type="presOf" srcId="{72481F86-9CE0-C742-AC5A-23D82D6A12A2}" destId="{AA9232A8-52C3-574D-967D-0C7851CC679A}" srcOrd="0" destOrd="0" presId="urn:microsoft.com/office/officeart/2005/8/layout/process1"/>
    <dgm:cxn modelId="{36956255-6C19-844F-93B7-7E8BC1455C61}" type="presParOf" srcId="{0DAC5593-A9B2-DC48-BD34-0E8C48469E3F}" destId="{1BC7C3E0-B075-294F-9F7C-EF30EB2ED142}" srcOrd="0" destOrd="0" presId="urn:microsoft.com/office/officeart/2005/8/layout/process1"/>
    <dgm:cxn modelId="{877038B7-21A6-C846-9663-41AF6B6A7054}" type="presParOf" srcId="{0DAC5593-A9B2-DC48-BD34-0E8C48469E3F}" destId="{BE1CA340-502F-4349-BC93-93B786FAD329}" srcOrd="1" destOrd="0" presId="urn:microsoft.com/office/officeart/2005/8/layout/process1"/>
    <dgm:cxn modelId="{A58BEC63-2BEB-FD45-B6BF-55B6828A539C}" type="presParOf" srcId="{BE1CA340-502F-4349-BC93-93B786FAD329}" destId="{A0BACF3C-A14A-384A-86AF-341AD3A5B2B0}" srcOrd="0" destOrd="0" presId="urn:microsoft.com/office/officeart/2005/8/layout/process1"/>
    <dgm:cxn modelId="{A4690E2C-236C-C048-AFF1-52BC42AC51CB}" type="presParOf" srcId="{0DAC5593-A9B2-DC48-BD34-0E8C48469E3F}" destId="{EAEF9EE0-EA20-234B-B788-974838974D86}" srcOrd="2" destOrd="0" presId="urn:microsoft.com/office/officeart/2005/8/layout/process1"/>
    <dgm:cxn modelId="{4F83C4E1-A923-9048-B8C4-FFBA7BE4FC50}" type="presParOf" srcId="{0DAC5593-A9B2-DC48-BD34-0E8C48469E3F}" destId="{AA9232A8-52C3-574D-967D-0C7851CC679A}" srcOrd="3" destOrd="0" presId="urn:microsoft.com/office/officeart/2005/8/layout/process1"/>
    <dgm:cxn modelId="{A901DD31-C249-5F4D-B804-046B7B25AE1A}" type="presParOf" srcId="{AA9232A8-52C3-574D-967D-0C7851CC679A}" destId="{4782C32B-B9B9-5D42-AA08-3ECB6C385011}" srcOrd="0" destOrd="0" presId="urn:microsoft.com/office/officeart/2005/8/layout/process1"/>
    <dgm:cxn modelId="{7D70AFE6-327F-B04E-855E-919A7EDFC5AA}" type="presParOf" srcId="{0DAC5593-A9B2-DC48-BD34-0E8C48469E3F}" destId="{908051A3-0428-6D4D-A39A-E225E2361255}" srcOrd="4" destOrd="0" presId="urn:microsoft.com/office/officeart/2005/8/layout/process1"/>
    <dgm:cxn modelId="{1DCACD33-BEB1-EF4D-9D4F-4E697EBE87E2}" type="presParOf" srcId="{0DAC5593-A9B2-DC48-BD34-0E8C48469E3F}" destId="{209C8477-62E8-F24C-8E81-846C165396DB}" srcOrd="5" destOrd="0" presId="urn:microsoft.com/office/officeart/2005/8/layout/process1"/>
    <dgm:cxn modelId="{3125C206-07C1-FF40-8E8B-4692556A0E46}" type="presParOf" srcId="{209C8477-62E8-F24C-8E81-846C165396DB}" destId="{BC42FEC3-1ED6-EC40-BED5-43F259CA20ED}" srcOrd="0" destOrd="0" presId="urn:microsoft.com/office/officeart/2005/8/layout/process1"/>
    <dgm:cxn modelId="{E4D65543-65F9-FC46-8A57-1308C2B95227}" type="presParOf" srcId="{0DAC5593-A9B2-DC48-BD34-0E8C48469E3F}" destId="{DB3FB318-B504-944B-9A4A-8E9D236851DE}" srcOrd="6" destOrd="0" presId="urn:microsoft.com/office/officeart/2005/8/layout/process1"/>
    <dgm:cxn modelId="{4207141C-48CC-294D-96D6-21BB2CF88614}" type="presParOf" srcId="{0DAC5593-A9B2-DC48-BD34-0E8C48469E3F}" destId="{178E93D1-9027-2A49-9B9B-296B96C96F79}" srcOrd="7" destOrd="0" presId="urn:microsoft.com/office/officeart/2005/8/layout/process1"/>
    <dgm:cxn modelId="{68B084CF-EB2A-AD4D-8770-BFEDB8CA9EB2}" type="presParOf" srcId="{178E93D1-9027-2A49-9B9B-296B96C96F79}" destId="{46BBE435-E606-CC4A-AE54-C1C449E48436}" srcOrd="0" destOrd="0" presId="urn:microsoft.com/office/officeart/2005/8/layout/process1"/>
    <dgm:cxn modelId="{5E5E9187-B65C-F54A-9475-837586D17A82}" type="presParOf" srcId="{0DAC5593-A9B2-DC48-BD34-0E8C48469E3F}" destId="{CE60D49B-7007-3740-B378-D030911666AE}"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7C3E0-B075-294F-9F7C-EF30EB2ED142}">
      <dsp:nvSpPr>
        <dsp:cNvPr id="0" name=""/>
        <dsp:cNvSpPr/>
      </dsp:nvSpPr>
      <dsp:spPr>
        <a:xfrm>
          <a:off x="5543" y="1902351"/>
          <a:ext cx="1718592" cy="122449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Moving data around</a:t>
          </a:r>
        </a:p>
      </dsp:txBody>
      <dsp:txXfrm>
        <a:off x="41407" y="1938215"/>
        <a:ext cx="1646864" cy="1152769"/>
      </dsp:txXfrm>
    </dsp:sp>
    <dsp:sp modelId="{BE1CA340-502F-4349-BC93-93B786FAD329}">
      <dsp:nvSpPr>
        <dsp:cNvPr id="0" name=""/>
        <dsp:cNvSpPr/>
      </dsp:nvSpPr>
      <dsp:spPr>
        <a:xfrm>
          <a:off x="1895995" y="2301494"/>
          <a:ext cx="364341" cy="42621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895995" y="2386736"/>
        <a:ext cx="255039" cy="255727"/>
      </dsp:txXfrm>
    </dsp:sp>
    <dsp:sp modelId="{EAEF9EE0-EA20-234B-B788-974838974D86}">
      <dsp:nvSpPr>
        <dsp:cNvPr id="0" name=""/>
        <dsp:cNvSpPr/>
      </dsp:nvSpPr>
      <dsp:spPr>
        <a:xfrm>
          <a:off x="2411573" y="1902351"/>
          <a:ext cx="1718592" cy="1224497"/>
        </a:xfrm>
        <a:prstGeom prst="roundRect">
          <a:avLst>
            <a:gd name="adj" fmla="val 10000"/>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Arithmetic and logical operations</a:t>
          </a:r>
        </a:p>
      </dsp:txBody>
      <dsp:txXfrm>
        <a:off x="2447437" y="1938215"/>
        <a:ext cx="1646864" cy="1152769"/>
      </dsp:txXfrm>
    </dsp:sp>
    <dsp:sp modelId="{AA9232A8-52C3-574D-967D-0C7851CC679A}">
      <dsp:nvSpPr>
        <dsp:cNvPr id="0" name=""/>
        <dsp:cNvSpPr/>
      </dsp:nvSpPr>
      <dsp:spPr>
        <a:xfrm>
          <a:off x="4302025" y="2301494"/>
          <a:ext cx="364341" cy="426211"/>
        </a:xfrm>
        <a:prstGeom prst="rightArrow">
          <a:avLst>
            <a:gd name="adj1" fmla="val 60000"/>
            <a:gd name="adj2" fmla="val 50000"/>
          </a:avLst>
        </a:prstGeom>
        <a:solidFill>
          <a:schemeClr val="accent3">
            <a:hueOff val="903533"/>
            <a:satOff val="33333"/>
            <a:lumOff val="-490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302025" y="2386736"/>
        <a:ext cx="255039" cy="255727"/>
      </dsp:txXfrm>
    </dsp:sp>
    <dsp:sp modelId="{908051A3-0428-6D4D-A39A-E225E2361255}">
      <dsp:nvSpPr>
        <dsp:cNvPr id="0" name=""/>
        <dsp:cNvSpPr/>
      </dsp:nvSpPr>
      <dsp:spPr>
        <a:xfrm>
          <a:off x="4817603" y="1902351"/>
          <a:ext cx="1718592" cy="1224497"/>
        </a:xfrm>
        <a:prstGeom prst="roundRect">
          <a:avLst>
            <a:gd name="adj" fmla="val 10000"/>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Control flow</a:t>
          </a:r>
        </a:p>
      </dsp:txBody>
      <dsp:txXfrm>
        <a:off x="4853467" y="1938215"/>
        <a:ext cx="1646864" cy="1152769"/>
      </dsp:txXfrm>
    </dsp:sp>
    <dsp:sp modelId="{209C8477-62E8-F24C-8E81-846C165396DB}">
      <dsp:nvSpPr>
        <dsp:cNvPr id="0" name=""/>
        <dsp:cNvSpPr/>
      </dsp:nvSpPr>
      <dsp:spPr>
        <a:xfrm>
          <a:off x="6708055" y="2301494"/>
          <a:ext cx="364341" cy="426211"/>
        </a:xfrm>
        <a:prstGeom prst="rightArrow">
          <a:avLst>
            <a:gd name="adj1" fmla="val 60000"/>
            <a:gd name="adj2" fmla="val 50000"/>
          </a:avLst>
        </a:prstGeom>
        <a:solidFill>
          <a:schemeClr val="accent3">
            <a:hueOff val="1807066"/>
            <a:satOff val="66667"/>
            <a:lumOff val="-9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708055" y="2386736"/>
        <a:ext cx="255039" cy="255727"/>
      </dsp:txXfrm>
    </dsp:sp>
    <dsp:sp modelId="{DB3FB318-B504-944B-9A4A-8E9D236851DE}">
      <dsp:nvSpPr>
        <dsp:cNvPr id="0" name=""/>
        <dsp:cNvSpPr/>
      </dsp:nvSpPr>
      <dsp:spPr>
        <a:xfrm>
          <a:off x="7223633" y="1902351"/>
          <a:ext cx="1718592" cy="1224497"/>
        </a:xfrm>
        <a:prstGeom prst="roundRect">
          <a:avLst>
            <a:gd name="adj" fmla="val 10000"/>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Function calls</a:t>
          </a:r>
        </a:p>
      </dsp:txBody>
      <dsp:txXfrm>
        <a:off x="7259497" y="1938215"/>
        <a:ext cx="1646864" cy="1152769"/>
      </dsp:txXfrm>
    </dsp:sp>
    <dsp:sp modelId="{178E93D1-9027-2A49-9B9B-296B96C96F79}">
      <dsp:nvSpPr>
        <dsp:cNvPr id="0" name=""/>
        <dsp:cNvSpPr/>
      </dsp:nvSpPr>
      <dsp:spPr>
        <a:xfrm>
          <a:off x="9114085" y="2301494"/>
          <a:ext cx="364341" cy="426211"/>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9114085" y="2386736"/>
        <a:ext cx="255039" cy="255727"/>
      </dsp:txXfrm>
    </dsp:sp>
    <dsp:sp modelId="{CE60D49B-7007-3740-B378-D030911666AE}">
      <dsp:nvSpPr>
        <dsp:cNvPr id="0" name=""/>
        <dsp:cNvSpPr/>
      </dsp:nvSpPr>
      <dsp:spPr>
        <a:xfrm>
          <a:off x="9629663" y="1902351"/>
          <a:ext cx="1718592" cy="1224497"/>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Reverse Engineering, Privacy and Trust / assign5</a:t>
          </a:r>
        </a:p>
      </dsp:txBody>
      <dsp:txXfrm>
        <a:off x="9665527" y="1938215"/>
        <a:ext cx="1646864" cy="115276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3006070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901484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3418958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444856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338271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28021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2.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nytimes.com/2019/11/19/technology/end-to-end-encryption.html" TargetMode="External"/><Relationship Id="rId2" Type="http://schemas.openxmlformats.org/officeDocument/2006/relationships/hyperlink" Target="https://www.cnbc.com/2016/03/29/apple-vs-fbi-all-you-need-to-know.html"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hyperlink" Target="https://mashable.com/article/how-to-remove-personal-info-from-google-search-results"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stackoverflow.com/questions/33666617/what-is-the-best-way-to-set-a-register-to-zero-in-x86-assembly-xor-mov-or-and/33668295#33668295"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14</a:t>
            </a:r>
            <a:br>
              <a:rPr lang="en-US" dirty="0"/>
            </a:br>
            <a:r>
              <a:rPr lang="en-US" sz="3400" dirty="0"/>
              <a:t>Reverse Engineering, Privacy and Trust</a:t>
            </a:r>
          </a:p>
        </p:txBody>
      </p:sp>
      <p:sp>
        <p:nvSpPr>
          <p:cNvPr id="3" name="Subtitle 2">
            <a:extLst>
              <a:ext uri="{FF2B5EF4-FFF2-40B4-BE49-F238E27FC236}">
                <a16:creationId xmlns:a16="http://schemas.microsoft.com/office/drawing/2014/main" id="{1B6081C6-5C71-073B-C3A5-9DEBDA58B1AB}"/>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u="sng" dirty="0"/>
              <a:t>CS107 Topic 5</a:t>
            </a:r>
            <a:r>
              <a:rPr lang="en-US" dirty="0"/>
              <a:t>: How does a computer interpret and execute C programs? </a:t>
            </a:r>
            <a:r>
              <a:rPr lang="en-US" b="0" dirty="0"/>
              <a:t> </a:t>
            </a:r>
            <a:r>
              <a:rPr lang="en-US" dirty="0"/>
              <a:t> </a:t>
            </a:r>
          </a:p>
        </p:txBody>
      </p:sp>
    </p:spTree>
    <p:extLst>
      <p:ext uri="{BB962C8B-B14F-4D97-AF65-F5344CB8AC3E}">
        <p14:creationId xmlns:p14="http://schemas.microsoft.com/office/powerpoint/2010/main" val="3591506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5</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does a computer interpret and execute C </a:t>
            </a:r>
            <a:r>
              <a:rPr lang="en-US" b="1" u="sng"/>
              <a:t>programs?</a:t>
            </a:r>
            <a:endParaRPr lang="en-US" b="1" u="sng" dirty="0"/>
          </a:p>
          <a:p>
            <a:pPr marL="0" indent="0">
              <a:buNone/>
            </a:pPr>
            <a:endParaRPr lang="en-US" dirty="0"/>
          </a:p>
          <a:p>
            <a:pPr marL="0" indent="0">
              <a:buNone/>
            </a:pPr>
            <a:r>
              <a:rPr lang="en-US" dirty="0"/>
              <a:t>Why is answering this question important?</a:t>
            </a:r>
          </a:p>
          <a:p>
            <a:r>
              <a:rPr lang="en-US" dirty="0"/>
              <a:t>Learning how our code is really translated and executed helps us write better code</a:t>
            </a:r>
          </a:p>
          <a:p>
            <a:r>
              <a:rPr lang="en-US" dirty="0"/>
              <a:t>We can learn how to reverse engineer and exploit programs at the assembly level </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757130"/>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assign5: </a:t>
            </a:r>
            <a:r>
              <a:rPr lang="en-US" sz="2400" dirty="0"/>
              <a:t>find and exploit vulnerabilities in an ATM program, reverse engineer a program without seeing its code, and de-anonymize users given a data leak.</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81EA4-262F-8C4F-A512-0078F8924C2B}"/>
              </a:ext>
            </a:extLst>
          </p:cNvPr>
          <p:cNvSpPr>
            <a:spLocks noGrp="1"/>
          </p:cNvSpPr>
          <p:nvPr>
            <p:ph type="title"/>
          </p:nvPr>
        </p:nvSpPr>
        <p:spPr/>
        <p:txBody>
          <a:bodyPr/>
          <a:lstStyle/>
          <a:p>
            <a:r>
              <a:rPr lang="en-US" dirty="0"/>
              <a:t>Learning Assembly</a:t>
            </a:r>
          </a:p>
        </p:txBody>
      </p:sp>
      <p:graphicFrame>
        <p:nvGraphicFramePr>
          <p:cNvPr id="5" name="Diagram 4">
            <a:extLst>
              <a:ext uri="{FF2B5EF4-FFF2-40B4-BE49-F238E27FC236}">
                <a16:creationId xmlns:a16="http://schemas.microsoft.com/office/drawing/2014/main" id="{A6D7657A-C225-D245-9B8A-216876411316}"/>
              </a:ext>
            </a:extLst>
          </p:cNvPr>
          <p:cNvGraphicFramePr/>
          <p:nvPr>
            <p:extLst>
              <p:ext uri="{D42A27DB-BD31-4B8C-83A1-F6EECF244321}">
                <p14:modId xmlns:p14="http://schemas.microsoft.com/office/powerpoint/2010/main" val="2960928546"/>
              </p:ext>
            </p:extLst>
          </p:nvPr>
        </p:nvGraphicFramePr>
        <p:xfrm>
          <a:off x="419100" y="1066800"/>
          <a:ext cx="11353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3E3C906-38C1-AF42-900E-0556BBA718F8}"/>
              </a:ext>
            </a:extLst>
          </p:cNvPr>
          <p:cNvSpPr txBox="1"/>
          <p:nvPr/>
        </p:nvSpPr>
        <p:spPr>
          <a:xfrm>
            <a:off x="419100" y="4267193"/>
            <a:ext cx="1714500" cy="461665"/>
          </a:xfrm>
          <a:prstGeom prst="rect">
            <a:avLst/>
          </a:prstGeom>
          <a:noFill/>
        </p:spPr>
        <p:txBody>
          <a:bodyPr wrap="square" rtlCol="0">
            <a:spAutoFit/>
          </a:bodyPr>
          <a:lstStyle/>
          <a:p>
            <a:pPr algn="ctr"/>
            <a:r>
              <a:rPr lang="en-US" sz="2400" b="1" dirty="0"/>
              <a:t>Lecture 10</a:t>
            </a:r>
          </a:p>
        </p:txBody>
      </p:sp>
      <p:sp>
        <p:nvSpPr>
          <p:cNvPr id="10" name="TextBox 9">
            <a:extLst>
              <a:ext uri="{FF2B5EF4-FFF2-40B4-BE49-F238E27FC236}">
                <a16:creationId xmlns:a16="http://schemas.microsoft.com/office/drawing/2014/main" id="{A3877214-1191-E845-BD11-B03F13C5796A}"/>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
        <p:nvSpPr>
          <p:cNvPr id="11" name="TextBox 10">
            <a:extLst>
              <a:ext uri="{FF2B5EF4-FFF2-40B4-BE49-F238E27FC236}">
                <a16:creationId xmlns:a16="http://schemas.microsoft.com/office/drawing/2014/main" id="{600611F1-2F59-8329-0C3F-352ADC152127}"/>
              </a:ext>
            </a:extLst>
          </p:cNvPr>
          <p:cNvSpPr txBox="1"/>
          <p:nvPr/>
        </p:nvSpPr>
        <p:spPr>
          <a:xfrm>
            <a:off x="2819400" y="4267192"/>
            <a:ext cx="1714500" cy="461665"/>
          </a:xfrm>
          <a:prstGeom prst="rect">
            <a:avLst/>
          </a:prstGeom>
          <a:noFill/>
        </p:spPr>
        <p:txBody>
          <a:bodyPr wrap="square" rtlCol="0">
            <a:spAutoFit/>
          </a:bodyPr>
          <a:lstStyle/>
          <a:p>
            <a:pPr algn="ctr"/>
            <a:r>
              <a:rPr lang="en-US" sz="2400" b="1" dirty="0"/>
              <a:t>Lecture 11</a:t>
            </a:r>
          </a:p>
        </p:txBody>
      </p:sp>
      <p:sp>
        <p:nvSpPr>
          <p:cNvPr id="12" name="TextBox 11">
            <a:extLst>
              <a:ext uri="{FF2B5EF4-FFF2-40B4-BE49-F238E27FC236}">
                <a16:creationId xmlns:a16="http://schemas.microsoft.com/office/drawing/2014/main" id="{BA58222C-2F2B-49B5-8B3D-FE08004EC211}"/>
              </a:ext>
            </a:extLst>
          </p:cNvPr>
          <p:cNvSpPr txBox="1"/>
          <p:nvPr/>
        </p:nvSpPr>
        <p:spPr>
          <a:xfrm>
            <a:off x="5247340" y="4265751"/>
            <a:ext cx="1714500" cy="461665"/>
          </a:xfrm>
          <a:prstGeom prst="rect">
            <a:avLst/>
          </a:prstGeom>
          <a:noFill/>
        </p:spPr>
        <p:txBody>
          <a:bodyPr wrap="square" rtlCol="0">
            <a:spAutoFit/>
          </a:bodyPr>
          <a:lstStyle/>
          <a:p>
            <a:pPr algn="ctr"/>
            <a:r>
              <a:rPr lang="en-US" sz="2400" b="1" dirty="0"/>
              <a:t>Lecture 12</a:t>
            </a:r>
          </a:p>
        </p:txBody>
      </p:sp>
      <p:sp>
        <p:nvSpPr>
          <p:cNvPr id="13" name="TextBox 12">
            <a:extLst>
              <a:ext uri="{FF2B5EF4-FFF2-40B4-BE49-F238E27FC236}">
                <a16:creationId xmlns:a16="http://schemas.microsoft.com/office/drawing/2014/main" id="{E1778782-9D59-7684-F6FA-016ADCD0C86F}"/>
              </a:ext>
            </a:extLst>
          </p:cNvPr>
          <p:cNvSpPr txBox="1"/>
          <p:nvPr/>
        </p:nvSpPr>
        <p:spPr>
          <a:xfrm>
            <a:off x="7631950" y="4265751"/>
            <a:ext cx="1714500" cy="461665"/>
          </a:xfrm>
          <a:prstGeom prst="rect">
            <a:avLst/>
          </a:prstGeom>
          <a:noFill/>
        </p:spPr>
        <p:txBody>
          <a:bodyPr wrap="square" rtlCol="0">
            <a:spAutoFit/>
          </a:bodyPr>
          <a:lstStyle/>
          <a:p>
            <a:pPr algn="ctr"/>
            <a:r>
              <a:rPr lang="en-US" sz="2400" b="1" dirty="0"/>
              <a:t>Lecture 13</a:t>
            </a:r>
          </a:p>
        </p:txBody>
      </p:sp>
      <p:sp>
        <p:nvSpPr>
          <p:cNvPr id="14" name="TextBox 13">
            <a:extLst>
              <a:ext uri="{FF2B5EF4-FFF2-40B4-BE49-F238E27FC236}">
                <a16:creationId xmlns:a16="http://schemas.microsoft.com/office/drawing/2014/main" id="{1E8E53B0-BA89-4A50-162D-B9C52BCE6662}"/>
              </a:ext>
            </a:extLst>
          </p:cNvPr>
          <p:cNvSpPr txBox="1"/>
          <p:nvPr/>
        </p:nvSpPr>
        <p:spPr>
          <a:xfrm>
            <a:off x="10020300" y="4265750"/>
            <a:ext cx="1714500" cy="830997"/>
          </a:xfrm>
          <a:prstGeom prst="rect">
            <a:avLst/>
          </a:prstGeom>
          <a:noFill/>
        </p:spPr>
        <p:txBody>
          <a:bodyPr wrap="square" rtlCol="0">
            <a:spAutoFit/>
          </a:bodyPr>
          <a:lstStyle/>
          <a:p>
            <a:pPr algn="ctr"/>
            <a:r>
              <a:rPr lang="en-US" sz="2400" b="1" dirty="0"/>
              <a:t>This Lecture</a:t>
            </a:r>
          </a:p>
        </p:txBody>
      </p:sp>
    </p:spTree>
    <p:extLst>
      <p:ext uri="{BB962C8B-B14F-4D97-AF65-F5344CB8AC3E}">
        <p14:creationId xmlns:p14="http://schemas.microsoft.com/office/powerpoint/2010/main" val="1360441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how to approach reverse engineering executables</a:t>
            </a:r>
          </a:p>
          <a:p>
            <a:r>
              <a:rPr lang="en-US" dirty="0"/>
              <a:t>Understand the requirements and tasks for assign5</a:t>
            </a:r>
          </a:p>
          <a:p>
            <a:r>
              <a:rPr lang="en-US" dirty="0"/>
              <a:t>Learn about the connections between privacy, security and trust</a:t>
            </a:r>
          </a:p>
        </p:txBody>
      </p:sp>
    </p:spTree>
    <p:extLst>
      <p:ext uri="{BB962C8B-B14F-4D97-AF65-F5344CB8AC3E}">
        <p14:creationId xmlns:p14="http://schemas.microsoft.com/office/powerpoint/2010/main" val="459992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t>Recap:</a:t>
            </a:r>
            <a:r>
              <a:rPr lang="en-US" dirty="0"/>
              <a:t> Function Calls in Assembly</a:t>
            </a:r>
          </a:p>
          <a:p>
            <a:pPr>
              <a:tabLst>
                <a:tab pos="11530584" algn="r"/>
              </a:tabLst>
            </a:pPr>
            <a:r>
              <a:rPr lang="en-US" dirty="0"/>
              <a:t>Privacy and Trust</a:t>
            </a:r>
          </a:p>
          <a:p>
            <a:pPr>
              <a:tabLst>
                <a:tab pos="11530584" algn="r"/>
              </a:tabLst>
            </a:pPr>
            <a:r>
              <a:rPr lang="en-US" dirty="0"/>
              <a:t>Assignment 5 Overview</a:t>
            </a:r>
          </a:p>
          <a:p>
            <a:pPr>
              <a:tabLst>
                <a:tab pos="11530584" algn="r"/>
              </a:tabLst>
            </a:pPr>
            <a:r>
              <a:rPr lang="en-US" b="1" dirty="0"/>
              <a:t>Practice</a:t>
            </a:r>
            <a:r>
              <a:rPr lang="en-US" dirty="0"/>
              <a:t>: </a:t>
            </a:r>
            <a:r>
              <a:rPr lang="en-US" dirty="0" err="1"/>
              <a:t>Minivault</a:t>
            </a:r>
            <a:endParaRPr lang="en-US" b="1"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/class/cs107/lecture-code/lect14 .</a:t>
            </a:r>
          </a:p>
        </p:txBody>
      </p:sp>
    </p:spTree>
    <p:extLst>
      <p:ext uri="{BB962C8B-B14F-4D97-AF65-F5344CB8AC3E}">
        <p14:creationId xmlns:p14="http://schemas.microsoft.com/office/powerpoint/2010/main" val="3179239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solidFill>
                  <a:srgbClr val="C00000"/>
                </a:solidFill>
              </a:rPr>
              <a:t>Recap: Function Calls in Assembly</a:t>
            </a:r>
          </a:p>
          <a:p>
            <a:pPr>
              <a:tabLst>
                <a:tab pos="11530584" algn="r"/>
              </a:tabLst>
            </a:pPr>
            <a:r>
              <a:rPr lang="en-US" dirty="0"/>
              <a:t>Privacy and Trust</a:t>
            </a:r>
          </a:p>
          <a:p>
            <a:pPr>
              <a:tabLst>
                <a:tab pos="11530584" algn="r"/>
              </a:tabLst>
            </a:pPr>
            <a:r>
              <a:rPr lang="en-US" dirty="0"/>
              <a:t>Assignment 5 Overview</a:t>
            </a:r>
          </a:p>
          <a:p>
            <a:pPr>
              <a:tabLst>
                <a:tab pos="11530584" algn="r"/>
              </a:tabLst>
            </a:pPr>
            <a:r>
              <a:rPr lang="en-US" b="1" dirty="0"/>
              <a:t>Practice</a:t>
            </a:r>
            <a:r>
              <a:rPr lang="en-US" dirty="0"/>
              <a:t>: </a:t>
            </a:r>
            <a:r>
              <a:rPr lang="en-US" dirty="0" err="1"/>
              <a:t>Minivault</a:t>
            </a:r>
            <a:endParaRPr lang="en-US" b="1"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/class/cs107/lecture-code/lect14 .</a:t>
            </a:r>
          </a:p>
        </p:txBody>
      </p:sp>
    </p:spTree>
    <p:extLst>
      <p:ext uri="{BB962C8B-B14F-4D97-AF65-F5344CB8AC3E}">
        <p14:creationId xmlns:p14="http://schemas.microsoft.com/office/powerpoint/2010/main" val="788973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Pass Control </a:t>
            </a:r>
            <a:r>
              <a:rPr lang="en-US" dirty="0"/>
              <a:t>– %rip must be adjusted to execute the </a:t>
            </a:r>
            <a:r>
              <a:rPr lang="en-US" dirty="0" err="1"/>
              <a:t>callee’s</a:t>
            </a:r>
            <a:r>
              <a:rPr lang="en-US" dirty="0"/>
              <a:t> instructions, and then resume the caller’s instructions afterwards.</a:t>
            </a:r>
          </a:p>
          <a:p>
            <a:r>
              <a:rPr lang="en-US" b="1" dirty="0"/>
              <a:t>Pass Data </a:t>
            </a:r>
            <a:r>
              <a:rPr lang="en-US" dirty="0"/>
              <a:t>– we must pass any parameters and receive any return value.</a:t>
            </a:r>
          </a:p>
          <a:p>
            <a:r>
              <a:rPr lang="en-US" b="1" dirty="0"/>
              <a:t>Manage Memory </a:t>
            </a:r>
            <a:r>
              <a:rPr lang="en-US" dirty="0"/>
              <a:t>– we must handle any space needs of the </a:t>
            </a:r>
            <a:r>
              <a:rPr lang="en-US" dirty="0" err="1"/>
              <a:t>callee</a:t>
            </a:r>
            <a:r>
              <a:rPr lang="en-US" dirty="0"/>
              <a:t> on the stack.</a:t>
            </a:r>
          </a:p>
          <a:p>
            <a:endParaRPr lang="en-US" dirty="0"/>
          </a:p>
          <a:p>
            <a:endParaRPr lang="en-US" dirty="0"/>
          </a:p>
          <a:p>
            <a:endParaRPr lang="en-US" dirty="0"/>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217892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9361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9" name="Rectangle 18">
            <a:extLst>
              <a:ext uri="{FF2B5EF4-FFF2-40B4-BE49-F238E27FC236}">
                <a16:creationId xmlns:a16="http://schemas.microsoft.com/office/drawing/2014/main" id="{6E298DB9-223D-A04C-9FD8-A46E89A6B65B}"/>
              </a:ext>
            </a:extLst>
          </p:cNvPr>
          <p:cNvSpPr/>
          <p:nvPr/>
        </p:nvSpPr>
        <p:spPr bwMode="auto">
          <a:xfrm>
            <a:off x="7696200" y="3048000"/>
            <a:ext cx="4191000" cy="318486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b="1" dirty="0"/>
              <a:t>Key idea: %</a:t>
            </a:r>
            <a:r>
              <a:rPr lang="en-US" sz="2800" b="1" dirty="0" err="1"/>
              <a:t>rsp</a:t>
            </a:r>
            <a:r>
              <a:rPr lang="en-US" sz="2800" b="1" dirty="0"/>
              <a:t> </a:t>
            </a:r>
            <a:r>
              <a:rPr lang="en-US" sz="2800" dirty="0"/>
              <a:t>must point to the same place before a function is called and after that function returns, since stack frames go away when a function finishes.</a:t>
            </a:r>
          </a:p>
        </p:txBody>
      </p:sp>
    </p:spTree>
    <p:extLst>
      <p:ext uri="{BB962C8B-B14F-4D97-AF65-F5344CB8AC3E}">
        <p14:creationId xmlns:p14="http://schemas.microsoft.com/office/powerpoint/2010/main" val="30017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p>
          <a:p>
            <a:pPr marL="0" indent="0">
              <a:buNone/>
            </a:pPr>
            <a:r>
              <a:rPr lang="en-US" dirty="0">
                <a:solidFill>
                  <a:srgbClr val="FF0000"/>
                </a:solidFill>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subq</a:t>
            </a:r>
            <a:r>
              <a:rPr lang="en-US" dirty="0">
                <a:solidFill>
                  <a:srgbClr val="FF0000"/>
                </a:solidFill>
                <a:latin typeface="Consolas" panose="020B0609020204030204" pitchFamily="49" charset="0"/>
                <a:cs typeface="Consolas" panose="020B0609020204030204" pitchFamily="49" charset="0"/>
              </a:rPr>
              <a:t> $8, %</a:t>
            </a:r>
            <a:r>
              <a:rPr lang="en-US" dirty="0" err="1">
                <a:solidFill>
                  <a:srgbClr val="FF0000"/>
                </a:solidFill>
                <a:latin typeface="Consolas" panose="020B0609020204030204" pitchFamily="49" charset="0"/>
                <a:cs typeface="Consolas" panose="020B0609020204030204" pitchFamily="49" charset="0"/>
              </a:rPr>
              <a:t>rsp</a:t>
            </a:r>
            <a:endParaRPr lang="en-US" dirty="0">
              <a:solidFill>
                <a:srgbClr val="FF0000"/>
              </a:solidFill>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movl</a:t>
            </a:r>
            <a:r>
              <a:rPr lang="en-US" dirty="0">
                <a:latin typeface="Consolas" panose="020B0609020204030204" pitchFamily="49" charset="0"/>
                <a:cs typeface="Consolas" panose="020B0609020204030204" pitchFamily="49" charset="0"/>
              </a:rPr>
              <a:t> $10, %</a:t>
            </a:r>
            <a:r>
              <a:rPr lang="en-US" dirty="0" err="1">
                <a:latin typeface="Consolas" panose="020B0609020204030204" pitchFamily="49" charset="0"/>
                <a:cs typeface="Consolas" panose="020B0609020204030204" pitchFamily="49" charset="0"/>
              </a:rPr>
              <a:t>edx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movl</a:t>
            </a:r>
            <a:r>
              <a:rPr lang="en-US" dirty="0">
                <a:latin typeface="Consolas" panose="020B0609020204030204" pitchFamily="49" charset="0"/>
                <a:cs typeface="Consolas" panose="020B0609020204030204" pitchFamily="49" charset="0"/>
              </a:rPr>
              <a:t> $0, %</a:t>
            </a:r>
            <a:r>
              <a:rPr lang="en-US" dirty="0" err="1">
                <a:latin typeface="Consolas" panose="020B0609020204030204" pitchFamily="49" charset="0"/>
                <a:cs typeface="Consolas" panose="020B0609020204030204" pitchFamily="49" charset="0"/>
              </a:rPr>
              <a:t>esi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call </a:t>
            </a:r>
            <a:r>
              <a:rPr lang="en-US" dirty="0" err="1">
                <a:latin typeface="Consolas" panose="020B0609020204030204" pitchFamily="49" charset="0"/>
                <a:cs typeface="Consolas" panose="020B0609020204030204" pitchFamily="49" charset="0"/>
              </a:rPr>
              <a:t>strtol</a:t>
            </a:r>
            <a:endParaRPr lang="en-US" dirty="0">
              <a:latin typeface="Consolas" panose="020B0609020204030204" pitchFamily="49" charset="0"/>
              <a:cs typeface="Consolas" panose="020B0609020204030204" pitchFamily="49" charset="0"/>
            </a:endParaRPr>
          </a:p>
          <a:p>
            <a:pPr marL="0" indent="0">
              <a:buNone/>
            </a:pPr>
            <a:r>
              <a:rPr lang="en-US" dirty="0">
                <a:solidFill>
                  <a:srgbClr val="FF0000"/>
                </a:solidFill>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addq</a:t>
            </a:r>
            <a:r>
              <a:rPr lang="en-US" dirty="0">
                <a:solidFill>
                  <a:srgbClr val="FF0000"/>
                </a:solidFill>
                <a:latin typeface="Consolas" panose="020B0609020204030204" pitchFamily="49" charset="0"/>
                <a:cs typeface="Consolas" panose="020B0609020204030204" pitchFamily="49" charset="0"/>
              </a:rPr>
              <a:t> $8, %</a:t>
            </a:r>
            <a:r>
              <a:rPr lang="en-US" dirty="0" err="1">
                <a:solidFill>
                  <a:srgbClr val="FF0000"/>
                </a:solidFill>
                <a:latin typeface="Consolas" panose="020B0609020204030204" pitchFamily="49" charset="0"/>
                <a:cs typeface="Consolas" panose="020B0609020204030204" pitchFamily="49" charset="0"/>
              </a:rPr>
              <a:t>rsp</a:t>
            </a:r>
            <a:endParaRPr lang="en-US" dirty="0">
              <a:solidFill>
                <a:srgbClr val="FF0000"/>
              </a:solidFill>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ret</a:t>
            </a:r>
          </a:p>
          <a:p>
            <a:pPr marL="0" indent="0">
              <a:buNone/>
            </a:pPr>
            <a:endParaRPr lang="en-US" dirty="0">
              <a:latin typeface="Consolas" panose="020B0609020204030204" pitchFamily="49" charset="0"/>
              <a:cs typeface="Consolas" panose="020B0609020204030204" pitchFamily="49" charset="0"/>
            </a:endParaRPr>
          </a:p>
        </p:txBody>
      </p:sp>
      <p:sp>
        <p:nvSpPr>
          <p:cNvPr id="19" name="Rectangle 18">
            <a:extLst>
              <a:ext uri="{FF2B5EF4-FFF2-40B4-BE49-F238E27FC236}">
                <a16:creationId xmlns:a16="http://schemas.microsoft.com/office/drawing/2014/main" id="{6E298DB9-223D-A04C-9FD8-A46E89A6B65B}"/>
              </a:ext>
            </a:extLst>
          </p:cNvPr>
          <p:cNvSpPr/>
          <p:nvPr/>
        </p:nvSpPr>
        <p:spPr bwMode="auto">
          <a:xfrm>
            <a:off x="7696200" y="3048000"/>
            <a:ext cx="4191000" cy="318486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b="1" dirty="0"/>
              <a:t>Key idea: %</a:t>
            </a:r>
            <a:r>
              <a:rPr lang="en-US" sz="2800" b="1" dirty="0" err="1"/>
              <a:t>rsp</a:t>
            </a:r>
            <a:r>
              <a:rPr lang="en-US" sz="2800" b="1" dirty="0"/>
              <a:t> </a:t>
            </a:r>
            <a:r>
              <a:rPr lang="en-US" sz="2800" dirty="0"/>
              <a:t>must point to the same place before a function is called and after that function returns, since stack frames go away when a function finishes.</a:t>
            </a:r>
          </a:p>
        </p:txBody>
      </p:sp>
    </p:spTree>
    <p:extLst>
      <p:ext uri="{BB962C8B-B14F-4D97-AF65-F5344CB8AC3E}">
        <p14:creationId xmlns:p14="http://schemas.microsoft.com/office/powerpoint/2010/main" val="73472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9E9E-84F6-534B-8F6A-2124579FDA73}"/>
              </a:ext>
            </a:extLst>
          </p:cNvPr>
          <p:cNvSpPr>
            <a:spLocks noGrp="1"/>
          </p:cNvSpPr>
          <p:nvPr>
            <p:ph type="title"/>
          </p:nvPr>
        </p:nvSpPr>
        <p:spPr/>
        <p:txBody>
          <a:bodyPr/>
          <a:lstStyle/>
          <a:p>
            <a:r>
              <a:rPr lang="en-US" dirty="0"/>
              <a:t>Registers</a:t>
            </a:r>
          </a:p>
        </p:txBody>
      </p:sp>
      <p:sp>
        <p:nvSpPr>
          <p:cNvPr id="3" name="Content Placeholder 2">
            <a:extLst>
              <a:ext uri="{FF2B5EF4-FFF2-40B4-BE49-F238E27FC236}">
                <a16:creationId xmlns:a16="http://schemas.microsoft.com/office/drawing/2014/main" id="{C81E5376-E1BB-494D-ADE4-CD5362481E61}"/>
              </a:ext>
            </a:extLst>
          </p:cNvPr>
          <p:cNvSpPr>
            <a:spLocks noGrp="1"/>
          </p:cNvSpPr>
          <p:nvPr>
            <p:ph idx="1"/>
          </p:nvPr>
        </p:nvSpPr>
        <p:spPr/>
        <p:txBody>
          <a:bodyPr anchor="ctr"/>
          <a:lstStyle/>
          <a:p>
            <a:pPr marL="0" indent="0" algn="ctr">
              <a:buNone/>
            </a:pPr>
            <a:r>
              <a:rPr lang="en-US" sz="6600" dirty="0">
                <a:solidFill>
                  <a:srgbClr val="C00000"/>
                </a:solidFill>
              </a:rPr>
              <a:t>What does </a:t>
            </a:r>
            <a:r>
              <a:rPr lang="en-US" sz="6600" b="1" dirty="0">
                <a:solidFill>
                  <a:srgbClr val="C00000"/>
                </a:solidFill>
              </a:rPr>
              <a:t>call </a:t>
            </a:r>
            <a:r>
              <a:rPr lang="en-US" sz="6600" dirty="0">
                <a:solidFill>
                  <a:srgbClr val="C00000"/>
                </a:solidFill>
              </a:rPr>
              <a:t>do?</a:t>
            </a:r>
            <a:br>
              <a:rPr lang="en-US" sz="6600" dirty="0">
                <a:solidFill>
                  <a:srgbClr val="C00000"/>
                </a:solidFill>
              </a:rPr>
            </a:br>
            <a:endParaRPr lang="en-US" sz="4400" dirty="0">
              <a:solidFill>
                <a:srgbClr val="C00000"/>
              </a:solidFill>
            </a:endParaRPr>
          </a:p>
          <a:p>
            <a:pPr marL="0" indent="0" algn="ctr">
              <a:buNone/>
            </a:pPr>
            <a:r>
              <a:rPr lang="en-US" sz="5400" dirty="0">
                <a:solidFill>
                  <a:srgbClr val="0070C0"/>
                </a:solidFill>
              </a:rPr>
              <a:t>call pushes the next instruction address onto the stack and points %rip to another function’s instructions.</a:t>
            </a:r>
          </a:p>
        </p:txBody>
      </p:sp>
    </p:spTree>
    <p:extLst>
      <p:ext uri="{BB962C8B-B14F-4D97-AF65-F5344CB8AC3E}">
        <p14:creationId xmlns:p14="http://schemas.microsoft.com/office/powerpoint/2010/main" val="137258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9E9E-84F6-534B-8F6A-2124579FDA73}"/>
              </a:ext>
            </a:extLst>
          </p:cNvPr>
          <p:cNvSpPr>
            <a:spLocks noGrp="1"/>
          </p:cNvSpPr>
          <p:nvPr>
            <p:ph type="title"/>
          </p:nvPr>
        </p:nvSpPr>
        <p:spPr/>
        <p:txBody>
          <a:bodyPr/>
          <a:lstStyle/>
          <a:p>
            <a:r>
              <a:rPr lang="en-US" dirty="0"/>
              <a:t>Registers</a:t>
            </a:r>
          </a:p>
        </p:txBody>
      </p:sp>
      <p:sp>
        <p:nvSpPr>
          <p:cNvPr id="3" name="Content Placeholder 2">
            <a:extLst>
              <a:ext uri="{FF2B5EF4-FFF2-40B4-BE49-F238E27FC236}">
                <a16:creationId xmlns:a16="http://schemas.microsoft.com/office/drawing/2014/main" id="{C81E5376-E1BB-494D-ADE4-CD5362481E61}"/>
              </a:ext>
            </a:extLst>
          </p:cNvPr>
          <p:cNvSpPr>
            <a:spLocks noGrp="1"/>
          </p:cNvSpPr>
          <p:nvPr>
            <p:ph idx="1"/>
          </p:nvPr>
        </p:nvSpPr>
        <p:spPr/>
        <p:txBody>
          <a:bodyPr anchor="ctr"/>
          <a:lstStyle/>
          <a:p>
            <a:pPr marL="0" indent="0" algn="ctr">
              <a:buNone/>
            </a:pPr>
            <a:r>
              <a:rPr lang="en-US" sz="6600" dirty="0">
                <a:solidFill>
                  <a:srgbClr val="C00000"/>
                </a:solidFill>
              </a:rPr>
              <a:t>What does </a:t>
            </a:r>
            <a:r>
              <a:rPr lang="en-US" sz="6600" b="1" dirty="0">
                <a:solidFill>
                  <a:srgbClr val="C00000"/>
                </a:solidFill>
              </a:rPr>
              <a:t>ret </a:t>
            </a:r>
            <a:r>
              <a:rPr lang="en-US" sz="6600" dirty="0">
                <a:solidFill>
                  <a:srgbClr val="C00000"/>
                </a:solidFill>
              </a:rPr>
              <a:t>do?</a:t>
            </a:r>
            <a:br>
              <a:rPr lang="en-US" sz="6600" dirty="0">
                <a:solidFill>
                  <a:srgbClr val="C00000"/>
                </a:solidFill>
              </a:rPr>
            </a:br>
            <a:endParaRPr lang="en-US" sz="4400" dirty="0">
              <a:solidFill>
                <a:srgbClr val="C00000"/>
              </a:solidFill>
            </a:endParaRPr>
          </a:p>
          <a:p>
            <a:pPr marL="0" indent="0" algn="ctr">
              <a:buNone/>
            </a:pPr>
            <a:r>
              <a:rPr lang="en-US" sz="5400" dirty="0">
                <a:solidFill>
                  <a:srgbClr val="0070C0"/>
                </a:solidFill>
              </a:rPr>
              <a:t>ret pops off the 8 bytes from the top of the stack and puts it into %rip, thus resuming execution in the caller.</a:t>
            </a:r>
          </a:p>
        </p:txBody>
      </p:sp>
      <p:sp>
        <p:nvSpPr>
          <p:cNvPr id="4" name="Rectangle 3">
            <a:extLst>
              <a:ext uri="{FF2B5EF4-FFF2-40B4-BE49-F238E27FC236}">
                <a16:creationId xmlns:a16="http://schemas.microsoft.com/office/drawing/2014/main" id="{B5A51C58-AA9F-B348-A773-AA4A10431127}"/>
              </a:ext>
            </a:extLst>
          </p:cNvPr>
          <p:cNvSpPr/>
          <p:nvPr/>
        </p:nvSpPr>
        <p:spPr bwMode="auto">
          <a:xfrm>
            <a:off x="1077685" y="5933342"/>
            <a:ext cx="10036629" cy="56270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eaLnBrk="1" hangingPunct="1"/>
            <a:r>
              <a:rPr lang="en-US" sz="2800" b="1" dirty="0">
                <a:latin typeface="+mn-lt"/>
                <a:cs typeface="Courier New" panose="02070309020205020404" pitchFamily="49" charset="0"/>
              </a:rPr>
              <a:t>ret</a:t>
            </a:r>
            <a:r>
              <a:rPr lang="en-US" sz="2800" dirty="0">
                <a:latin typeface="+mn-lt"/>
                <a:cs typeface="Courier New" panose="02070309020205020404" pitchFamily="49" charset="0"/>
              </a:rPr>
              <a:t> is separate from the </a:t>
            </a:r>
            <a:r>
              <a:rPr lang="en-US" sz="2800" i="1" dirty="0">
                <a:latin typeface="+mn-lt"/>
                <a:cs typeface="Courier New" panose="02070309020205020404" pitchFamily="49" charset="0"/>
              </a:rPr>
              <a:t>return value</a:t>
            </a:r>
            <a:r>
              <a:rPr lang="en-US" sz="2800" dirty="0">
                <a:latin typeface="+mn-lt"/>
                <a:cs typeface="Courier New" panose="02070309020205020404" pitchFamily="49" charset="0"/>
              </a:rPr>
              <a:t> of the function (put in %</a:t>
            </a:r>
            <a:r>
              <a:rPr lang="en-US" sz="2800" dirty="0" err="1">
                <a:latin typeface="+mn-lt"/>
                <a:cs typeface="Courier New" panose="02070309020205020404" pitchFamily="49" charset="0"/>
              </a:rPr>
              <a:t>rax</a:t>
            </a:r>
            <a:r>
              <a:rPr lang="en-US" sz="2800" dirty="0">
                <a:latin typeface="+mn-lt"/>
                <a:cs typeface="Courier New" panose="02070309020205020404" pitchFamily="49" charset="0"/>
              </a:rPr>
              <a: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0155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56E59-8070-DA4F-91EC-15C7D1C33F07}"/>
              </a:ext>
            </a:extLst>
          </p:cNvPr>
          <p:cNvSpPr>
            <a:spLocks noGrp="1"/>
          </p:cNvSpPr>
          <p:nvPr>
            <p:ph type="title"/>
          </p:nvPr>
        </p:nvSpPr>
        <p:spPr/>
        <p:txBody>
          <a:bodyPr/>
          <a:lstStyle/>
          <a:p>
            <a:r>
              <a:rPr lang="en-US" dirty="0"/>
              <a:t>Parameters and Return</a:t>
            </a:r>
          </a:p>
        </p:txBody>
      </p:sp>
      <p:sp>
        <p:nvSpPr>
          <p:cNvPr id="3" name="Content Placeholder 2">
            <a:extLst>
              <a:ext uri="{FF2B5EF4-FFF2-40B4-BE49-F238E27FC236}">
                <a16:creationId xmlns:a16="http://schemas.microsoft.com/office/drawing/2014/main" id="{3B2005B2-F65D-CA4E-B996-7BE762E85575}"/>
              </a:ext>
            </a:extLst>
          </p:cNvPr>
          <p:cNvSpPr>
            <a:spLocks noGrp="1"/>
          </p:cNvSpPr>
          <p:nvPr>
            <p:ph idx="1"/>
          </p:nvPr>
        </p:nvSpPr>
        <p:spPr/>
        <p:txBody>
          <a:bodyPr/>
          <a:lstStyle/>
          <a:p>
            <a:r>
              <a:rPr lang="en-US" dirty="0"/>
              <a:t>There are special registers that store parameters and the return value.</a:t>
            </a:r>
          </a:p>
          <a:p>
            <a:r>
              <a:rPr lang="en-US" dirty="0"/>
              <a:t>To call a function, we must put any parameters we are passing into the correct registers. (%</a:t>
            </a:r>
            <a:r>
              <a:rPr lang="en-US" dirty="0" err="1"/>
              <a:t>rdi</a:t>
            </a:r>
            <a:r>
              <a:rPr lang="en-US" dirty="0"/>
              <a:t>, %</a:t>
            </a:r>
            <a:r>
              <a:rPr lang="en-US" dirty="0" err="1"/>
              <a:t>rsi</a:t>
            </a:r>
            <a:r>
              <a:rPr lang="en-US" dirty="0"/>
              <a:t>, %</a:t>
            </a:r>
            <a:r>
              <a:rPr lang="en-US" dirty="0" err="1"/>
              <a:t>rdx</a:t>
            </a:r>
            <a:r>
              <a:rPr lang="en-US" dirty="0"/>
              <a:t>, %</a:t>
            </a:r>
            <a:r>
              <a:rPr lang="en-US" dirty="0" err="1"/>
              <a:t>rcx</a:t>
            </a:r>
            <a:r>
              <a:rPr lang="en-US" dirty="0"/>
              <a:t>, %r8, %r9, in that order)</a:t>
            </a:r>
          </a:p>
          <a:p>
            <a:r>
              <a:rPr lang="en-US" dirty="0"/>
              <a:t>Parameters beyond the first 6 are put on the stack.</a:t>
            </a:r>
          </a:p>
          <a:p>
            <a:r>
              <a:rPr lang="en-US" dirty="0"/>
              <a:t>If the caller expects a return value, it looks in %</a:t>
            </a:r>
            <a:r>
              <a:rPr lang="en-US" dirty="0" err="1"/>
              <a:t>rax</a:t>
            </a:r>
            <a:r>
              <a:rPr lang="en-US" dirty="0"/>
              <a:t> after the </a:t>
            </a:r>
            <a:r>
              <a:rPr lang="en-US" dirty="0" err="1"/>
              <a:t>callee</a:t>
            </a:r>
            <a:r>
              <a:rPr lang="en-US" dirty="0"/>
              <a:t> completes.</a:t>
            </a:r>
          </a:p>
          <a:p>
            <a:endParaRPr lang="en-US" dirty="0"/>
          </a:p>
        </p:txBody>
      </p:sp>
    </p:spTree>
    <p:extLst>
      <p:ext uri="{BB962C8B-B14F-4D97-AF65-F5344CB8AC3E}">
        <p14:creationId xmlns:p14="http://schemas.microsoft.com/office/powerpoint/2010/main" val="183730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1C04-9FDA-8D43-8297-73B306C56D3F}"/>
              </a:ext>
            </a:extLst>
          </p:cNvPr>
          <p:cNvSpPr>
            <a:spLocks noGrp="1"/>
          </p:cNvSpPr>
          <p:nvPr>
            <p:ph type="title"/>
          </p:nvPr>
        </p:nvSpPr>
        <p:spPr/>
        <p:txBody>
          <a:bodyPr/>
          <a:lstStyle/>
          <a:p>
            <a:r>
              <a:rPr lang="en-US" dirty="0"/>
              <a:t>Local Storage</a:t>
            </a:r>
          </a:p>
        </p:txBody>
      </p:sp>
      <p:sp>
        <p:nvSpPr>
          <p:cNvPr id="3" name="Content Placeholder 2">
            <a:extLst>
              <a:ext uri="{FF2B5EF4-FFF2-40B4-BE49-F238E27FC236}">
                <a16:creationId xmlns:a16="http://schemas.microsoft.com/office/drawing/2014/main" id="{948AB629-442E-1349-89FC-75F4960EF545}"/>
              </a:ext>
            </a:extLst>
          </p:cNvPr>
          <p:cNvSpPr>
            <a:spLocks noGrp="1"/>
          </p:cNvSpPr>
          <p:nvPr>
            <p:ph idx="1"/>
          </p:nvPr>
        </p:nvSpPr>
        <p:spPr/>
        <p:txBody>
          <a:bodyPr/>
          <a:lstStyle/>
          <a:p>
            <a:r>
              <a:rPr lang="en-US" dirty="0"/>
              <a:t>So far, we’ve often seen local variables stored directly in registers, rather than on the stack as we’d expect.  This is for optimization reasons.</a:t>
            </a:r>
          </a:p>
          <a:p>
            <a:r>
              <a:rPr lang="en-US" dirty="0"/>
              <a:t>There are </a:t>
            </a:r>
            <a:r>
              <a:rPr lang="en-US" b="1" dirty="0"/>
              <a:t>three</a:t>
            </a:r>
            <a:r>
              <a:rPr lang="en-US" dirty="0"/>
              <a:t> common reasons that local data must be in memory:</a:t>
            </a:r>
          </a:p>
          <a:p>
            <a:pPr lvl="1"/>
            <a:r>
              <a:rPr lang="en-US" dirty="0"/>
              <a:t>We’ve run out of registers</a:t>
            </a:r>
          </a:p>
          <a:p>
            <a:pPr lvl="1"/>
            <a:r>
              <a:rPr lang="en-US" dirty="0"/>
              <a:t>The ‘&amp;’ operator is used on it, so we must generate an address for it</a:t>
            </a:r>
          </a:p>
          <a:p>
            <a:pPr lvl="1"/>
            <a:r>
              <a:rPr lang="en-US" dirty="0"/>
              <a:t>They are arrays or structs (need to use address arithmetic)</a:t>
            </a:r>
          </a:p>
        </p:txBody>
      </p:sp>
    </p:spTree>
    <p:extLst>
      <p:ext uri="{BB962C8B-B14F-4D97-AF65-F5344CB8AC3E}">
        <p14:creationId xmlns:p14="http://schemas.microsoft.com/office/powerpoint/2010/main" val="4126320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C3D27F-556C-B848-968B-1058C2A9D344}"/>
              </a:ext>
            </a:extLst>
          </p:cNvPr>
          <p:cNvSpPr>
            <a:spLocks noGrp="1"/>
          </p:cNvSpPr>
          <p:nvPr>
            <p:ph type="title"/>
          </p:nvPr>
        </p:nvSpPr>
        <p:spPr/>
        <p:txBody>
          <a:bodyPr/>
          <a:lstStyle/>
          <a:p>
            <a:r>
              <a:rPr lang="en-US" dirty="0"/>
              <a:t>Register Restrictions</a:t>
            </a:r>
          </a:p>
        </p:txBody>
      </p:sp>
      <p:sp>
        <p:nvSpPr>
          <p:cNvPr id="6" name="Content Placeholder 5">
            <a:extLst>
              <a:ext uri="{FF2B5EF4-FFF2-40B4-BE49-F238E27FC236}">
                <a16:creationId xmlns:a16="http://schemas.microsoft.com/office/drawing/2014/main" id="{79319C3F-DFD5-0649-9B24-E5158E9888DA}"/>
              </a:ext>
            </a:extLst>
          </p:cNvPr>
          <p:cNvSpPr>
            <a:spLocks noGrp="1"/>
          </p:cNvSpPr>
          <p:nvPr>
            <p:ph idx="1"/>
          </p:nvPr>
        </p:nvSpPr>
        <p:spPr/>
        <p:txBody>
          <a:bodyPr/>
          <a:lstStyle/>
          <a:p>
            <a:pPr marL="0" indent="0">
              <a:buNone/>
            </a:pPr>
            <a:r>
              <a:rPr lang="en-US" dirty="0"/>
              <a:t>There is only one copy of registers for all programs and functions.</a:t>
            </a:r>
          </a:p>
          <a:p>
            <a:r>
              <a:rPr lang="en-US" b="1" dirty="0"/>
              <a:t>Problem: </a:t>
            </a:r>
            <a:r>
              <a:rPr lang="en-US" dirty="0"/>
              <a:t>what if </a:t>
            </a:r>
            <a:r>
              <a:rPr lang="en-US" b="1" i="1" dirty="0" err="1"/>
              <a:t>funcA</a:t>
            </a:r>
            <a:r>
              <a:rPr lang="en-US" b="1" i="1" dirty="0"/>
              <a:t> </a:t>
            </a:r>
            <a:r>
              <a:rPr lang="en-US" dirty="0"/>
              <a:t>is building up a value in register %r10, and calls </a:t>
            </a:r>
            <a:r>
              <a:rPr lang="en-US" b="1" i="1" dirty="0" err="1"/>
              <a:t>funcB</a:t>
            </a:r>
            <a:r>
              <a:rPr lang="en-US" dirty="0"/>
              <a:t> in the middle, which also has instructions that modify %r10?  </a:t>
            </a:r>
            <a:r>
              <a:rPr lang="en-US" b="1" i="1" dirty="0" err="1"/>
              <a:t>funcA</a:t>
            </a:r>
            <a:r>
              <a:rPr lang="en-US" dirty="0" err="1"/>
              <a:t>’s</a:t>
            </a:r>
            <a:r>
              <a:rPr lang="en-US" dirty="0"/>
              <a:t> value will be overwritten!</a:t>
            </a:r>
          </a:p>
          <a:p>
            <a:r>
              <a:rPr lang="en-US" b="1" dirty="0"/>
              <a:t>Solution: </a:t>
            </a:r>
            <a:r>
              <a:rPr lang="en-US" dirty="0"/>
              <a:t>make some “rules of the road” that callers and </a:t>
            </a:r>
            <a:r>
              <a:rPr lang="en-US" dirty="0" err="1"/>
              <a:t>callees</a:t>
            </a:r>
            <a:r>
              <a:rPr lang="en-US" dirty="0"/>
              <a:t> must follow when using registers so they do not interfere with one another.</a:t>
            </a:r>
          </a:p>
          <a:p>
            <a:r>
              <a:rPr lang="en-US" dirty="0"/>
              <a:t>These rules define two types of registers: </a:t>
            </a:r>
            <a:r>
              <a:rPr lang="en-US" b="1" dirty="0"/>
              <a:t>caller-owned </a:t>
            </a:r>
            <a:r>
              <a:rPr lang="en-US" dirty="0"/>
              <a:t>and </a:t>
            </a:r>
            <a:r>
              <a:rPr lang="en-US" b="1" dirty="0" err="1"/>
              <a:t>callee</a:t>
            </a:r>
            <a:r>
              <a:rPr lang="en-US" b="1" dirty="0"/>
              <a:t>-owned</a:t>
            </a:r>
            <a:endParaRPr lang="en-US" dirty="0"/>
          </a:p>
          <a:p>
            <a:endParaRPr lang="en-US" dirty="0"/>
          </a:p>
        </p:txBody>
      </p:sp>
    </p:spTree>
    <p:extLst>
      <p:ext uri="{BB962C8B-B14F-4D97-AF65-F5344CB8AC3E}">
        <p14:creationId xmlns:p14="http://schemas.microsoft.com/office/powerpoint/2010/main" val="130260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a:t>
            </a:r>
            <a:r>
              <a:rPr lang="en-US" dirty="0" err="1"/>
              <a:t>Callee</a:t>
            </a:r>
            <a:endParaRPr lang="en-US" dirty="0"/>
          </a:p>
        </p:txBody>
      </p:sp>
      <p:sp>
        <p:nvSpPr>
          <p:cNvPr id="4" name="Rounded Rectangle 3">
            <a:extLst>
              <a:ext uri="{FF2B5EF4-FFF2-40B4-BE49-F238E27FC236}">
                <a16:creationId xmlns:a16="http://schemas.microsoft.com/office/drawing/2014/main" id="{23F5C80D-732E-1A46-8BCC-4925EC6967E1}"/>
              </a:ext>
            </a:extLst>
          </p:cNvPr>
          <p:cNvSpPr/>
          <p:nvPr/>
        </p:nvSpPr>
        <p:spPr>
          <a:xfrm>
            <a:off x="4762500" y="14478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5" name="Rounded Rectangle 4">
            <a:extLst>
              <a:ext uri="{FF2B5EF4-FFF2-40B4-BE49-F238E27FC236}">
                <a16:creationId xmlns:a16="http://schemas.microsoft.com/office/drawing/2014/main" id="{B1A09F4D-4DFC-3047-9A37-F0D96BAE9BBF}"/>
              </a:ext>
            </a:extLst>
          </p:cNvPr>
          <p:cNvSpPr/>
          <p:nvPr/>
        </p:nvSpPr>
        <p:spPr>
          <a:xfrm>
            <a:off x="4762500" y="32766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sp>
        <p:nvSpPr>
          <p:cNvPr id="6" name="Rounded Rectangle 5">
            <a:extLst>
              <a:ext uri="{FF2B5EF4-FFF2-40B4-BE49-F238E27FC236}">
                <a16:creationId xmlns:a16="http://schemas.microsoft.com/office/drawing/2014/main" id="{D1429D60-0A52-7F48-A93F-ADC1761573A1}"/>
              </a:ext>
            </a:extLst>
          </p:cNvPr>
          <p:cNvSpPr/>
          <p:nvPr/>
        </p:nvSpPr>
        <p:spPr>
          <a:xfrm>
            <a:off x="4762500" y="5105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function2</a:t>
            </a:r>
          </a:p>
        </p:txBody>
      </p:sp>
      <p:cxnSp>
        <p:nvCxnSpPr>
          <p:cNvPr id="9" name="Straight Arrow Connector 8">
            <a:extLst>
              <a:ext uri="{FF2B5EF4-FFF2-40B4-BE49-F238E27FC236}">
                <a16:creationId xmlns:a16="http://schemas.microsoft.com/office/drawing/2014/main" id="{4EC482BD-06AE-CD48-89CE-422729B2A588}"/>
              </a:ext>
            </a:extLst>
          </p:cNvPr>
          <p:cNvCxnSpPr>
            <a:stCxn id="4" idx="2"/>
            <a:endCxn id="5" idx="0"/>
          </p:cNvCxnSpPr>
          <p:nvPr/>
        </p:nvCxnSpPr>
        <p:spPr>
          <a:xfrm>
            <a:off x="6096000" y="25908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8CD67FA-0DCB-FE44-8BEE-0D7523CCA481}"/>
              </a:ext>
            </a:extLst>
          </p:cNvPr>
          <p:cNvSpPr/>
          <p:nvPr/>
        </p:nvSpPr>
        <p:spPr bwMode="auto">
          <a:xfrm>
            <a:off x="152400" y="1447800"/>
            <a:ext cx="3428993" cy="3962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b="1" dirty="0"/>
              <a:t>Caller/</a:t>
            </a:r>
            <a:r>
              <a:rPr lang="en-US" sz="2800" b="1" dirty="0" err="1"/>
              <a:t>callee</a:t>
            </a:r>
            <a:r>
              <a:rPr lang="en-US" sz="2800" b="1" dirty="0"/>
              <a:t> </a:t>
            </a:r>
            <a:r>
              <a:rPr lang="en-US" sz="2800" dirty="0"/>
              <a:t>is terminology that refers to a pair of functions.  A single function may be both a caller and </a:t>
            </a:r>
            <a:r>
              <a:rPr lang="en-US" sz="2800" dirty="0" err="1"/>
              <a:t>callee</a:t>
            </a:r>
            <a:r>
              <a:rPr lang="en-US" sz="2800" dirty="0"/>
              <a:t> simultaneously (e.g. </a:t>
            </a:r>
            <a:r>
              <a:rPr lang="en-US" sz="2800" dirty="0">
                <a:latin typeface="Consolas" panose="020B0609020204030204" pitchFamily="49" charset="0"/>
                <a:cs typeface="Consolas" panose="020B0609020204030204" pitchFamily="49" charset="0"/>
              </a:rPr>
              <a:t>function1</a:t>
            </a:r>
            <a:r>
              <a:rPr lang="en-US" sz="2800" dirty="0"/>
              <a:t> at right).</a:t>
            </a:r>
          </a:p>
        </p:txBody>
      </p:sp>
      <p:cxnSp>
        <p:nvCxnSpPr>
          <p:cNvPr id="11" name="Straight Arrow Connector 10">
            <a:extLst>
              <a:ext uri="{FF2B5EF4-FFF2-40B4-BE49-F238E27FC236}">
                <a16:creationId xmlns:a16="http://schemas.microsoft.com/office/drawing/2014/main" id="{59B43853-E979-5A48-BA89-B22A88FADAF4}"/>
              </a:ext>
            </a:extLst>
          </p:cNvPr>
          <p:cNvCxnSpPr>
            <a:cxnSpLocks/>
            <a:stCxn id="5" idx="2"/>
            <a:endCxn id="6" idx="0"/>
          </p:cNvCxnSpPr>
          <p:nvPr/>
        </p:nvCxnSpPr>
        <p:spPr>
          <a:xfrm>
            <a:off x="6096000" y="44196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B692CF5-0E34-1843-9A38-A711F7E8F421}"/>
              </a:ext>
            </a:extLst>
          </p:cNvPr>
          <p:cNvSpPr txBox="1"/>
          <p:nvPr/>
        </p:nvSpPr>
        <p:spPr>
          <a:xfrm>
            <a:off x="6165272" y="2710934"/>
            <a:ext cx="646332" cy="369332"/>
          </a:xfrm>
          <a:prstGeom prst="rect">
            <a:avLst/>
          </a:prstGeom>
          <a:noFill/>
        </p:spPr>
        <p:txBody>
          <a:bodyPr wrap="none" rtlCol="0">
            <a:spAutoFit/>
          </a:bodyPr>
          <a:lstStyle/>
          <a:p>
            <a:r>
              <a:rPr lang="en-US" dirty="0"/>
              <a:t>calls</a:t>
            </a:r>
          </a:p>
        </p:txBody>
      </p:sp>
      <p:sp>
        <p:nvSpPr>
          <p:cNvPr id="15" name="TextBox 14">
            <a:extLst>
              <a:ext uri="{FF2B5EF4-FFF2-40B4-BE49-F238E27FC236}">
                <a16:creationId xmlns:a16="http://schemas.microsoft.com/office/drawing/2014/main" id="{16EC9CE0-3C75-8047-9A81-C13E57EF507B}"/>
              </a:ext>
            </a:extLst>
          </p:cNvPr>
          <p:cNvSpPr txBox="1"/>
          <p:nvPr/>
        </p:nvSpPr>
        <p:spPr>
          <a:xfrm>
            <a:off x="6165272" y="4546661"/>
            <a:ext cx="646332" cy="369332"/>
          </a:xfrm>
          <a:prstGeom prst="rect">
            <a:avLst/>
          </a:prstGeom>
          <a:noFill/>
        </p:spPr>
        <p:txBody>
          <a:bodyPr wrap="none" rtlCol="0">
            <a:spAutoFit/>
          </a:bodyPr>
          <a:lstStyle/>
          <a:p>
            <a:r>
              <a:rPr lang="en-US" dirty="0"/>
              <a:t>calls</a:t>
            </a:r>
          </a:p>
        </p:txBody>
      </p:sp>
      <p:sp>
        <p:nvSpPr>
          <p:cNvPr id="16" name="Right Brace 15">
            <a:extLst>
              <a:ext uri="{FF2B5EF4-FFF2-40B4-BE49-F238E27FC236}">
                <a16:creationId xmlns:a16="http://schemas.microsoft.com/office/drawing/2014/main" id="{380865A4-FDCD-C24E-8BA7-775B4FC9A717}"/>
              </a:ext>
            </a:extLst>
          </p:cNvPr>
          <p:cNvSpPr/>
          <p:nvPr/>
        </p:nvSpPr>
        <p:spPr>
          <a:xfrm>
            <a:off x="7772400" y="1447800"/>
            <a:ext cx="533400" cy="2971800"/>
          </a:xfrm>
          <a:prstGeom prst="rightBrace">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ectangle 17">
            <a:extLst>
              <a:ext uri="{FF2B5EF4-FFF2-40B4-BE49-F238E27FC236}">
                <a16:creationId xmlns:a16="http://schemas.microsoft.com/office/drawing/2014/main" id="{B1C48C7E-8929-F946-8887-67AAC8597706}"/>
              </a:ext>
            </a:extLst>
          </p:cNvPr>
          <p:cNvSpPr/>
          <p:nvPr/>
        </p:nvSpPr>
        <p:spPr bwMode="auto">
          <a:xfrm>
            <a:off x="8460294" y="2193667"/>
            <a:ext cx="3045906" cy="13877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main</a:t>
            </a:r>
            <a:r>
              <a:rPr lang="en-US" sz="2800" dirty="0"/>
              <a:t> is the caller, and </a:t>
            </a:r>
            <a:r>
              <a:rPr lang="en-US" sz="2800" dirty="0">
                <a:latin typeface="Consolas" panose="020B0609020204030204" pitchFamily="49" charset="0"/>
                <a:cs typeface="Consolas" panose="020B0609020204030204" pitchFamily="49" charset="0"/>
              </a:rPr>
              <a:t>function1</a:t>
            </a:r>
            <a:r>
              <a:rPr lang="en-US" sz="2800" dirty="0"/>
              <a:t> is the </a:t>
            </a:r>
            <a:r>
              <a:rPr lang="en-US" sz="2800" dirty="0" err="1"/>
              <a:t>callee</a:t>
            </a:r>
            <a:r>
              <a:rPr lang="en-US" sz="2800" dirty="0"/>
              <a:t>.</a:t>
            </a:r>
          </a:p>
        </p:txBody>
      </p:sp>
      <p:sp>
        <p:nvSpPr>
          <p:cNvPr id="19" name="Right Brace 18">
            <a:extLst>
              <a:ext uri="{FF2B5EF4-FFF2-40B4-BE49-F238E27FC236}">
                <a16:creationId xmlns:a16="http://schemas.microsoft.com/office/drawing/2014/main" id="{AF0235BD-FF90-C24B-9391-33B48F38061A}"/>
              </a:ext>
            </a:extLst>
          </p:cNvPr>
          <p:cNvSpPr/>
          <p:nvPr/>
        </p:nvSpPr>
        <p:spPr>
          <a:xfrm>
            <a:off x="7407993" y="3276600"/>
            <a:ext cx="533400" cy="2971800"/>
          </a:xfrm>
          <a:prstGeom prst="rightBrace">
            <a:avLst>
              <a:gd name="adj1" fmla="val 8333"/>
              <a:gd name="adj2" fmla="val 79837"/>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Rectangle 19">
            <a:extLst>
              <a:ext uri="{FF2B5EF4-FFF2-40B4-BE49-F238E27FC236}">
                <a16:creationId xmlns:a16="http://schemas.microsoft.com/office/drawing/2014/main" id="{F4E9F6AF-6517-4642-A657-EB78CE70EEFA}"/>
              </a:ext>
            </a:extLst>
          </p:cNvPr>
          <p:cNvSpPr/>
          <p:nvPr/>
        </p:nvSpPr>
        <p:spPr bwMode="auto">
          <a:xfrm>
            <a:off x="8042564" y="4645922"/>
            <a:ext cx="2582504" cy="187496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function1</a:t>
            </a:r>
            <a:r>
              <a:rPr lang="en-US" sz="2800" dirty="0"/>
              <a:t> is the caller, and </a:t>
            </a:r>
            <a:r>
              <a:rPr lang="en-US" sz="2800" dirty="0">
                <a:latin typeface="Consolas" panose="020B0609020204030204" pitchFamily="49" charset="0"/>
                <a:cs typeface="Consolas" panose="020B0609020204030204" pitchFamily="49" charset="0"/>
              </a:rPr>
              <a:t>function2</a:t>
            </a:r>
            <a:r>
              <a:rPr lang="en-US" sz="2800" dirty="0"/>
              <a:t> is the </a:t>
            </a:r>
            <a:r>
              <a:rPr lang="en-US" sz="2800" dirty="0" err="1"/>
              <a:t>callee</a:t>
            </a:r>
            <a:r>
              <a:rPr lang="en-US" sz="2800" dirty="0"/>
              <a:t>.</a:t>
            </a:r>
          </a:p>
        </p:txBody>
      </p:sp>
    </p:spTree>
    <p:extLst>
      <p:ext uri="{BB962C8B-B14F-4D97-AF65-F5344CB8AC3E}">
        <p14:creationId xmlns:p14="http://schemas.microsoft.com/office/powerpoint/2010/main" val="168010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8"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47F7B-FC11-964C-9064-DA2CAFDAC012}"/>
              </a:ext>
            </a:extLst>
          </p:cNvPr>
          <p:cNvSpPr>
            <a:spLocks noGrp="1"/>
          </p:cNvSpPr>
          <p:nvPr>
            <p:ph type="title"/>
          </p:nvPr>
        </p:nvSpPr>
        <p:spPr/>
        <p:txBody>
          <a:bodyPr/>
          <a:lstStyle/>
          <a:p>
            <a:r>
              <a:rPr lang="en-US" dirty="0"/>
              <a:t>Register Restrictions</a:t>
            </a:r>
          </a:p>
        </p:txBody>
      </p:sp>
      <p:sp>
        <p:nvSpPr>
          <p:cNvPr id="5" name="Content Placeholder 4">
            <a:extLst>
              <a:ext uri="{FF2B5EF4-FFF2-40B4-BE49-F238E27FC236}">
                <a16:creationId xmlns:a16="http://schemas.microsoft.com/office/drawing/2014/main" id="{1FB6852D-913D-DE4A-9FAC-1ECABCDB4C04}"/>
              </a:ext>
            </a:extLst>
          </p:cNvPr>
          <p:cNvSpPr>
            <a:spLocks noGrp="1"/>
          </p:cNvSpPr>
          <p:nvPr>
            <p:ph sz="half" idx="1"/>
          </p:nvPr>
        </p:nvSpPr>
        <p:spPr/>
        <p:txBody>
          <a:bodyPr/>
          <a:lstStyle/>
          <a:p>
            <a:r>
              <a:rPr lang="en-US" dirty="0" err="1"/>
              <a:t>Callee</a:t>
            </a:r>
            <a:r>
              <a:rPr lang="en-US" dirty="0"/>
              <a:t> must </a:t>
            </a:r>
            <a:r>
              <a:rPr lang="en-US" i="1" dirty="0"/>
              <a:t>save</a:t>
            </a:r>
            <a:r>
              <a:rPr lang="en-US" dirty="0"/>
              <a:t> the existing value and </a:t>
            </a:r>
            <a:r>
              <a:rPr lang="en-US" i="1" dirty="0"/>
              <a:t>restore</a:t>
            </a:r>
            <a:r>
              <a:rPr lang="en-US" dirty="0"/>
              <a:t> it when done.</a:t>
            </a:r>
          </a:p>
          <a:p>
            <a:r>
              <a:rPr lang="en-US" dirty="0"/>
              <a:t>Caller can store values and assume they will be preserved across function calls.</a:t>
            </a:r>
          </a:p>
        </p:txBody>
      </p:sp>
      <p:sp>
        <p:nvSpPr>
          <p:cNvPr id="6" name="Content Placeholder 5">
            <a:extLst>
              <a:ext uri="{FF2B5EF4-FFF2-40B4-BE49-F238E27FC236}">
                <a16:creationId xmlns:a16="http://schemas.microsoft.com/office/drawing/2014/main" id="{E5679340-A2F8-434C-B57D-3BDF0E6C1C45}"/>
              </a:ext>
            </a:extLst>
          </p:cNvPr>
          <p:cNvSpPr>
            <a:spLocks noGrp="1"/>
          </p:cNvSpPr>
          <p:nvPr>
            <p:ph sz="half" idx="10"/>
          </p:nvPr>
        </p:nvSpPr>
        <p:spPr>
          <a:xfrm>
            <a:off x="6172200" y="2316956"/>
            <a:ext cx="5833872" cy="4464844"/>
          </a:xfrm>
        </p:spPr>
        <p:txBody>
          <a:bodyPr/>
          <a:lstStyle/>
          <a:p>
            <a:r>
              <a:rPr lang="en-US" dirty="0" err="1"/>
              <a:t>Callee</a:t>
            </a:r>
            <a:r>
              <a:rPr lang="en-US" dirty="0"/>
              <a:t> does not need to save the existing value.</a:t>
            </a:r>
          </a:p>
          <a:p>
            <a:r>
              <a:rPr lang="en-US" dirty="0"/>
              <a:t>Caller’s values could be overwritten by a </a:t>
            </a:r>
            <a:r>
              <a:rPr lang="en-US" dirty="0" err="1"/>
              <a:t>callee</a:t>
            </a:r>
            <a:r>
              <a:rPr lang="en-US" dirty="0"/>
              <a:t>!   The caller may consider saving values elsewhere before calling functions.</a:t>
            </a:r>
          </a:p>
        </p:txBody>
      </p:sp>
      <p:sp>
        <p:nvSpPr>
          <p:cNvPr id="7" name="Text Placeholder 6">
            <a:extLst>
              <a:ext uri="{FF2B5EF4-FFF2-40B4-BE49-F238E27FC236}">
                <a16:creationId xmlns:a16="http://schemas.microsoft.com/office/drawing/2014/main" id="{161AF229-959A-2242-89F4-8FCD5FE7031B}"/>
              </a:ext>
            </a:extLst>
          </p:cNvPr>
          <p:cNvSpPr>
            <a:spLocks noGrp="1"/>
          </p:cNvSpPr>
          <p:nvPr>
            <p:ph type="body" idx="11"/>
          </p:nvPr>
        </p:nvSpPr>
        <p:spPr/>
        <p:txBody>
          <a:bodyPr/>
          <a:lstStyle/>
          <a:p>
            <a:r>
              <a:rPr lang="en-US" dirty="0"/>
              <a:t>Caller-Owned</a:t>
            </a:r>
          </a:p>
        </p:txBody>
      </p:sp>
      <p:sp>
        <p:nvSpPr>
          <p:cNvPr id="8" name="Text Placeholder 7">
            <a:extLst>
              <a:ext uri="{FF2B5EF4-FFF2-40B4-BE49-F238E27FC236}">
                <a16:creationId xmlns:a16="http://schemas.microsoft.com/office/drawing/2014/main" id="{33AD237C-E5D6-8244-BE89-EE4440F86DD2}"/>
              </a:ext>
            </a:extLst>
          </p:cNvPr>
          <p:cNvSpPr>
            <a:spLocks noGrp="1"/>
          </p:cNvSpPr>
          <p:nvPr>
            <p:ph type="body" idx="12"/>
          </p:nvPr>
        </p:nvSpPr>
        <p:spPr/>
        <p:txBody>
          <a:bodyPr/>
          <a:lstStyle/>
          <a:p>
            <a:r>
              <a:rPr lang="en-US" dirty="0" err="1"/>
              <a:t>Callee</a:t>
            </a:r>
            <a:r>
              <a:rPr lang="en-US" dirty="0"/>
              <a:t>-Owned</a:t>
            </a:r>
          </a:p>
        </p:txBody>
      </p:sp>
    </p:spTree>
    <p:extLst>
      <p:ext uri="{BB962C8B-B14F-4D97-AF65-F5344CB8AC3E}">
        <p14:creationId xmlns:p14="http://schemas.microsoft.com/office/powerpoint/2010/main" val="151940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Caller-Owned Registers</a:t>
            </a:r>
          </a:p>
        </p:txBody>
      </p:sp>
      <p:sp>
        <p:nvSpPr>
          <p:cNvPr id="21" name="Rounded Rectangle 20">
            <a:extLst>
              <a:ext uri="{FF2B5EF4-FFF2-40B4-BE49-F238E27FC236}">
                <a16:creationId xmlns:a16="http://schemas.microsoft.com/office/drawing/2014/main" id="{2268636C-2D24-4242-8923-D120F2B8D00A}"/>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22" name="Rounded Rectangle 21">
            <a:extLst>
              <a:ext uri="{FF2B5EF4-FFF2-40B4-BE49-F238E27FC236}">
                <a16:creationId xmlns:a16="http://schemas.microsoft.com/office/drawing/2014/main" id="{C7D7D41F-F588-3646-A995-1CFC4BB077DC}"/>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24" name="Straight Arrow Connector 23">
            <a:extLst>
              <a:ext uri="{FF2B5EF4-FFF2-40B4-BE49-F238E27FC236}">
                <a16:creationId xmlns:a16="http://schemas.microsoft.com/office/drawing/2014/main" id="{2FAC7D8C-FF9E-0446-B803-BE64369B8D38}"/>
              </a:ext>
            </a:extLst>
          </p:cNvPr>
          <p:cNvCxnSpPr>
            <a:stCxn id="21" idx="2"/>
            <a:endCxn id="22"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6FC0AFD-C95F-8C48-81C7-9D8699B53099}"/>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
        <p:nvSpPr>
          <p:cNvPr id="28" name="Rectangle 27">
            <a:extLst>
              <a:ext uri="{FF2B5EF4-FFF2-40B4-BE49-F238E27FC236}">
                <a16:creationId xmlns:a16="http://schemas.microsoft.com/office/drawing/2014/main" id="{50524C7C-1022-284A-8F17-1544A14E162C}"/>
              </a:ext>
            </a:extLst>
          </p:cNvPr>
          <p:cNvSpPr/>
          <p:nvPr/>
        </p:nvSpPr>
        <p:spPr bwMode="auto">
          <a:xfrm>
            <a:off x="5410200" y="1788467"/>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main</a:t>
            </a:r>
            <a:r>
              <a:rPr lang="en-US" sz="2800" dirty="0"/>
              <a:t> can use caller-owned registers and know that </a:t>
            </a:r>
            <a:r>
              <a:rPr lang="en-US" sz="2800" dirty="0">
                <a:latin typeface="Consolas" panose="020B0609020204030204" pitchFamily="49" charset="0"/>
                <a:cs typeface="Consolas" panose="020B0609020204030204" pitchFamily="49" charset="0"/>
              </a:rPr>
              <a:t>function1</a:t>
            </a:r>
            <a:r>
              <a:rPr lang="en-US" sz="2800" dirty="0"/>
              <a:t> will not permanently modify their values.</a:t>
            </a:r>
          </a:p>
        </p:txBody>
      </p:sp>
      <p:sp>
        <p:nvSpPr>
          <p:cNvPr id="29" name="Rectangle 28">
            <a:extLst>
              <a:ext uri="{FF2B5EF4-FFF2-40B4-BE49-F238E27FC236}">
                <a16:creationId xmlns:a16="http://schemas.microsoft.com/office/drawing/2014/main" id="{277979A7-D19D-6141-A1E8-9B27F5567D7C}"/>
              </a:ext>
            </a:extLst>
          </p:cNvPr>
          <p:cNvSpPr/>
          <p:nvPr/>
        </p:nvSpPr>
        <p:spPr bwMode="auto">
          <a:xfrm>
            <a:off x="5410200" y="3992478"/>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t>If function1 wants to use any caller-owned registers, it must save the existing values and restore them before returning.</a:t>
            </a:r>
          </a:p>
        </p:txBody>
      </p:sp>
    </p:spTree>
    <p:extLst>
      <p:ext uri="{BB962C8B-B14F-4D97-AF65-F5344CB8AC3E}">
        <p14:creationId xmlns:p14="http://schemas.microsoft.com/office/powerpoint/2010/main" val="73094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Caller-Owned Registers</a:t>
            </a:r>
          </a:p>
        </p:txBody>
      </p:sp>
      <p:sp>
        <p:nvSpPr>
          <p:cNvPr id="4" name="Rectangle 3">
            <a:extLst>
              <a:ext uri="{FF2B5EF4-FFF2-40B4-BE49-F238E27FC236}">
                <a16:creationId xmlns:a16="http://schemas.microsoft.com/office/drawing/2014/main" id="{F28AE07F-9599-AA44-9510-4756BADC16AE}"/>
              </a:ext>
            </a:extLst>
          </p:cNvPr>
          <p:cNvSpPr/>
          <p:nvPr/>
        </p:nvSpPr>
        <p:spPr>
          <a:xfrm>
            <a:off x="5867400" y="2116920"/>
            <a:ext cx="3886197" cy="3169228"/>
          </a:xfrm>
          <a:prstGeom prst="rect">
            <a:avLst/>
          </a:prstGeom>
          <a:ln>
            <a:solidFill>
              <a:schemeClr val="tx1"/>
            </a:solidFill>
          </a:ln>
        </p:spPr>
        <p:txBody>
          <a:bodyPr wrap="square">
            <a:spAutoFit/>
          </a:bodyPr>
          <a:lstStyle/>
          <a:p>
            <a:pPr marL="0" indent="0" algn="l">
              <a:spcBef>
                <a:spcPts val="0"/>
              </a:spcBef>
              <a:buNone/>
            </a:pPr>
            <a:r>
              <a:rPr lang="en-US" sz="2800" dirty="0">
                <a:latin typeface="Consolas" panose="020B0609020204030204" pitchFamily="49" charset="0"/>
                <a:cs typeface="Consolas" panose="020B0609020204030204" pitchFamily="49" charset="0"/>
              </a:rPr>
              <a:t>function1:</a:t>
            </a: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push %</a:t>
            </a:r>
            <a:r>
              <a:rPr lang="en-US" sz="2800" dirty="0" err="1">
                <a:solidFill>
                  <a:srgbClr val="FF0000"/>
                </a:solidFill>
                <a:latin typeface="Consolas" panose="020B0609020204030204" pitchFamily="49" charset="0"/>
                <a:cs typeface="Consolas" panose="020B0609020204030204" pitchFamily="49" charset="0"/>
              </a:rPr>
              <a:t>rbp</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push %</a:t>
            </a:r>
            <a:r>
              <a:rPr lang="en-US" sz="2800" dirty="0" err="1">
                <a:solidFill>
                  <a:srgbClr val="FF0000"/>
                </a:solidFill>
                <a:latin typeface="Consolas" panose="020B0609020204030204" pitchFamily="49" charset="0"/>
                <a:cs typeface="Consolas" panose="020B0609020204030204" pitchFamily="49" charset="0"/>
              </a:rPr>
              <a:t>rbx</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latin typeface="Consolas" panose="020B0609020204030204" pitchFamily="49" charset="0"/>
                <a:cs typeface="Consolas" panose="020B0609020204030204" pitchFamily="49" charset="0"/>
              </a:rPr>
              <a:t>  ...</a:t>
            </a: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pop %</a:t>
            </a:r>
            <a:r>
              <a:rPr lang="en-US" sz="2800" dirty="0" err="1">
                <a:solidFill>
                  <a:srgbClr val="FF0000"/>
                </a:solidFill>
                <a:latin typeface="Consolas" panose="020B0609020204030204" pitchFamily="49" charset="0"/>
                <a:cs typeface="Consolas" panose="020B0609020204030204" pitchFamily="49" charset="0"/>
              </a:rPr>
              <a:t>rbx</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pop %</a:t>
            </a:r>
            <a:r>
              <a:rPr lang="en-US" sz="2800" dirty="0" err="1">
                <a:solidFill>
                  <a:srgbClr val="FF0000"/>
                </a:solidFill>
                <a:latin typeface="Consolas" panose="020B0609020204030204" pitchFamily="49" charset="0"/>
                <a:cs typeface="Consolas" panose="020B0609020204030204" pitchFamily="49" charset="0"/>
              </a:rPr>
              <a:t>rbp</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retq</a:t>
            </a:r>
            <a:endParaRPr lang="en-US" sz="2800" dirty="0">
              <a:solidFill>
                <a:srgbClr val="008000"/>
              </a:solidFill>
              <a:latin typeface="Consolas" panose="020B0609020204030204" pitchFamily="49" charset="0"/>
              <a:cs typeface="Consolas" panose="020B0609020204030204" pitchFamily="49" charset="0"/>
            </a:endParaRPr>
          </a:p>
        </p:txBody>
      </p:sp>
      <p:sp>
        <p:nvSpPr>
          <p:cNvPr id="14" name="Rounded Rectangle 13">
            <a:extLst>
              <a:ext uri="{FF2B5EF4-FFF2-40B4-BE49-F238E27FC236}">
                <a16:creationId xmlns:a16="http://schemas.microsoft.com/office/drawing/2014/main" id="{361193E4-1D66-A949-9FEC-07914BC17F59}"/>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5" name="Rounded Rectangle 14">
            <a:extLst>
              <a:ext uri="{FF2B5EF4-FFF2-40B4-BE49-F238E27FC236}">
                <a16:creationId xmlns:a16="http://schemas.microsoft.com/office/drawing/2014/main" id="{A8567BAA-9713-1C41-9917-ACCD09F13F8D}"/>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6" name="Straight Arrow Connector 15">
            <a:extLst>
              <a:ext uri="{FF2B5EF4-FFF2-40B4-BE49-F238E27FC236}">
                <a16:creationId xmlns:a16="http://schemas.microsoft.com/office/drawing/2014/main" id="{811CE395-E321-DF44-9467-BA3AFE6C2739}"/>
              </a:ext>
            </a:extLst>
          </p:cNvPr>
          <p:cNvCxnSpPr>
            <a:stCxn id="14" idx="2"/>
            <a:endCxn id="15"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A5D45B4-6428-D444-A5F4-BAB9DCFC63EB}"/>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Tree>
    <p:extLst>
      <p:ext uri="{BB962C8B-B14F-4D97-AF65-F5344CB8AC3E}">
        <p14:creationId xmlns:p14="http://schemas.microsoft.com/office/powerpoint/2010/main" val="2153234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err="1"/>
              <a:t>Callee</a:t>
            </a:r>
            <a:r>
              <a:rPr lang="en-US" dirty="0"/>
              <a:t>-Owned Registers</a:t>
            </a:r>
          </a:p>
        </p:txBody>
      </p:sp>
      <p:sp>
        <p:nvSpPr>
          <p:cNvPr id="10" name="Rectangle 9">
            <a:extLst>
              <a:ext uri="{FF2B5EF4-FFF2-40B4-BE49-F238E27FC236}">
                <a16:creationId xmlns:a16="http://schemas.microsoft.com/office/drawing/2014/main" id="{DCE67071-DEA7-864F-A43A-4DBC4A878DE4}"/>
              </a:ext>
            </a:extLst>
          </p:cNvPr>
          <p:cNvSpPr/>
          <p:nvPr/>
        </p:nvSpPr>
        <p:spPr bwMode="auto">
          <a:xfrm>
            <a:off x="5410200" y="1788467"/>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main</a:t>
            </a:r>
            <a:r>
              <a:rPr lang="en-US" sz="2800" dirty="0"/>
              <a:t> can use </a:t>
            </a:r>
            <a:r>
              <a:rPr lang="en-US" sz="2800" dirty="0" err="1"/>
              <a:t>callee</a:t>
            </a:r>
            <a:r>
              <a:rPr lang="en-US" sz="2800" dirty="0"/>
              <a:t>-owned registers but calling </a:t>
            </a:r>
            <a:r>
              <a:rPr lang="en-US" sz="2800" dirty="0">
                <a:latin typeface="Consolas" panose="020B0609020204030204" pitchFamily="49" charset="0"/>
                <a:cs typeface="Consolas" panose="020B0609020204030204" pitchFamily="49" charset="0"/>
              </a:rPr>
              <a:t>function1</a:t>
            </a:r>
            <a:r>
              <a:rPr lang="en-US" sz="2800" dirty="0"/>
              <a:t> may permanently modify their values.</a:t>
            </a:r>
          </a:p>
        </p:txBody>
      </p:sp>
      <p:sp>
        <p:nvSpPr>
          <p:cNvPr id="12" name="Rectangle 11">
            <a:extLst>
              <a:ext uri="{FF2B5EF4-FFF2-40B4-BE49-F238E27FC236}">
                <a16:creationId xmlns:a16="http://schemas.microsoft.com/office/drawing/2014/main" id="{EF270B96-B29C-0C42-8BB5-214D75C30967}"/>
              </a:ext>
            </a:extLst>
          </p:cNvPr>
          <p:cNvSpPr/>
          <p:nvPr/>
        </p:nvSpPr>
        <p:spPr bwMode="auto">
          <a:xfrm>
            <a:off x="5410200" y="3992478"/>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t>If function1 wants to use any </a:t>
            </a:r>
            <a:r>
              <a:rPr lang="en-US" sz="2800" dirty="0" err="1"/>
              <a:t>callee</a:t>
            </a:r>
            <a:r>
              <a:rPr lang="en-US" sz="2800" dirty="0"/>
              <a:t>-owned registers, it can do so without saving the existing values.</a:t>
            </a:r>
          </a:p>
        </p:txBody>
      </p:sp>
      <p:sp>
        <p:nvSpPr>
          <p:cNvPr id="13" name="Rounded Rectangle 12">
            <a:extLst>
              <a:ext uri="{FF2B5EF4-FFF2-40B4-BE49-F238E27FC236}">
                <a16:creationId xmlns:a16="http://schemas.microsoft.com/office/drawing/2014/main" id="{1D57DCF9-183D-FA43-A82E-EC0F2C045595}"/>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6" name="Rounded Rectangle 15">
            <a:extLst>
              <a:ext uri="{FF2B5EF4-FFF2-40B4-BE49-F238E27FC236}">
                <a16:creationId xmlns:a16="http://schemas.microsoft.com/office/drawing/2014/main" id="{F3F73BB8-AE80-3F41-BD04-64EE1E06BA0B}"/>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7" name="Straight Arrow Connector 16">
            <a:extLst>
              <a:ext uri="{FF2B5EF4-FFF2-40B4-BE49-F238E27FC236}">
                <a16:creationId xmlns:a16="http://schemas.microsoft.com/office/drawing/2014/main" id="{09D8135E-D70C-5340-9377-4FB176BAFE11}"/>
              </a:ext>
            </a:extLst>
          </p:cNvPr>
          <p:cNvCxnSpPr>
            <a:stCxn id="13" idx="2"/>
            <a:endCxn id="16"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2B1F633-44CE-244A-9F61-DD95DE842CAF}"/>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Tree>
    <p:extLst>
      <p:ext uri="{BB962C8B-B14F-4D97-AF65-F5344CB8AC3E}">
        <p14:creationId xmlns:p14="http://schemas.microsoft.com/office/powerpoint/2010/main" val="281143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err="1"/>
              <a:t>Callee</a:t>
            </a:r>
            <a:r>
              <a:rPr lang="en-US" dirty="0"/>
              <a:t>-Owned Registers</a:t>
            </a:r>
          </a:p>
        </p:txBody>
      </p:sp>
      <p:sp>
        <p:nvSpPr>
          <p:cNvPr id="13" name="Rounded Rectangle 12">
            <a:extLst>
              <a:ext uri="{FF2B5EF4-FFF2-40B4-BE49-F238E27FC236}">
                <a16:creationId xmlns:a16="http://schemas.microsoft.com/office/drawing/2014/main" id="{1D57DCF9-183D-FA43-A82E-EC0F2C045595}"/>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6" name="Rounded Rectangle 15">
            <a:extLst>
              <a:ext uri="{FF2B5EF4-FFF2-40B4-BE49-F238E27FC236}">
                <a16:creationId xmlns:a16="http://schemas.microsoft.com/office/drawing/2014/main" id="{F3F73BB8-AE80-3F41-BD04-64EE1E06BA0B}"/>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7" name="Straight Arrow Connector 16">
            <a:extLst>
              <a:ext uri="{FF2B5EF4-FFF2-40B4-BE49-F238E27FC236}">
                <a16:creationId xmlns:a16="http://schemas.microsoft.com/office/drawing/2014/main" id="{09D8135E-D70C-5340-9377-4FB176BAFE11}"/>
              </a:ext>
            </a:extLst>
          </p:cNvPr>
          <p:cNvCxnSpPr>
            <a:stCxn id="13" idx="2"/>
            <a:endCxn id="16"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2B1F633-44CE-244A-9F61-DD95DE842CAF}"/>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
        <p:nvSpPr>
          <p:cNvPr id="9" name="Content Placeholder 4">
            <a:extLst>
              <a:ext uri="{FF2B5EF4-FFF2-40B4-BE49-F238E27FC236}">
                <a16:creationId xmlns:a16="http://schemas.microsoft.com/office/drawing/2014/main" id="{6922B12C-1EA2-D749-96C0-879C2E5E5DAA}"/>
              </a:ext>
            </a:extLst>
          </p:cNvPr>
          <p:cNvSpPr txBox="1">
            <a:spLocks/>
          </p:cNvSpPr>
          <p:nvPr/>
        </p:nvSpPr>
        <p:spPr>
          <a:xfrm>
            <a:off x="5943600" y="2209800"/>
            <a:ext cx="4114798" cy="3424518"/>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main:</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push %r10</a:t>
            </a:r>
          </a:p>
          <a:p>
            <a:pPr marL="0" indent="0" fontAlgn="auto">
              <a:spcBef>
                <a:spcPts val="0"/>
              </a:spcBef>
              <a:spcAft>
                <a:spcPts val="0"/>
              </a:spcAft>
              <a:buFont typeface="Arial" panose="020B0604020202020204" pitchFamily="34" charset="0"/>
              <a:buNone/>
            </a:pPr>
            <a:r>
              <a:rPr lang="en-US" dirty="0">
                <a:solidFill>
                  <a:srgbClr val="FF0000"/>
                </a:solidFill>
                <a:latin typeface="Consolas" panose="020B0609020204030204" pitchFamily="49" charset="0"/>
                <a:cs typeface="Consolas" panose="020B0609020204030204" pitchFamily="49" charset="0"/>
              </a:rPr>
              <a:t>  push %r11</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callq</a:t>
            </a:r>
            <a:r>
              <a:rPr lang="en-US" dirty="0">
                <a:latin typeface="Consolas" panose="020B0609020204030204" pitchFamily="49" charset="0"/>
                <a:cs typeface="Consolas" panose="020B0609020204030204" pitchFamily="49" charset="0"/>
              </a:rPr>
              <a:t> function1</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pop %r11</a:t>
            </a:r>
          </a:p>
          <a:p>
            <a:pPr marL="0" indent="0" fontAlgn="auto">
              <a:spcBef>
                <a:spcPts val="0"/>
              </a:spcBef>
              <a:spcAft>
                <a:spcPts val="0"/>
              </a:spcAft>
              <a:buFont typeface="Arial" panose="020B0604020202020204" pitchFamily="34" charset="0"/>
              <a:buNone/>
            </a:pPr>
            <a:r>
              <a:rPr lang="en-US" dirty="0">
                <a:solidFill>
                  <a:srgbClr val="FF0000"/>
                </a:solidFill>
                <a:latin typeface="Consolas" panose="020B0609020204030204" pitchFamily="49" charset="0"/>
                <a:cs typeface="Consolas" panose="020B0609020204030204" pitchFamily="49" charset="0"/>
              </a:rPr>
              <a:t>  pop %r10</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endParaRPr lang="en-US" dirty="0">
              <a:solidFill>
                <a:srgbClr val="008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54345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A Day In the Life of </a:t>
            </a:r>
            <a:r>
              <a:rPr lang="en-US" dirty="0">
                <a:latin typeface="Consolas" panose="020B0609020204030204" pitchFamily="49" charset="0"/>
                <a:cs typeface="Consolas" panose="020B0609020204030204" pitchFamily="49" charset="0"/>
              </a:rPr>
              <a:t>function1</a:t>
            </a:r>
            <a:endParaRPr lang="en-US" dirty="0"/>
          </a:p>
        </p:txBody>
      </p:sp>
      <p:sp>
        <p:nvSpPr>
          <p:cNvPr id="4" name="Rounded Rectangle 3">
            <a:extLst>
              <a:ext uri="{FF2B5EF4-FFF2-40B4-BE49-F238E27FC236}">
                <a16:creationId xmlns:a16="http://schemas.microsoft.com/office/drawing/2014/main" id="{23F5C80D-732E-1A46-8BCC-4925EC6967E1}"/>
              </a:ext>
            </a:extLst>
          </p:cNvPr>
          <p:cNvSpPr/>
          <p:nvPr/>
        </p:nvSpPr>
        <p:spPr>
          <a:xfrm>
            <a:off x="533400" y="14478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5" name="Rounded Rectangle 4">
            <a:extLst>
              <a:ext uri="{FF2B5EF4-FFF2-40B4-BE49-F238E27FC236}">
                <a16:creationId xmlns:a16="http://schemas.microsoft.com/office/drawing/2014/main" id="{B1A09F4D-4DFC-3047-9A37-F0D96BAE9BBF}"/>
              </a:ext>
            </a:extLst>
          </p:cNvPr>
          <p:cNvSpPr/>
          <p:nvPr/>
        </p:nvSpPr>
        <p:spPr>
          <a:xfrm>
            <a:off x="533400" y="32766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sp>
        <p:nvSpPr>
          <p:cNvPr id="6" name="Rounded Rectangle 5">
            <a:extLst>
              <a:ext uri="{FF2B5EF4-FFF2-40B4-BE49-F238E27FC236}">
                <a16:creationId xmlns:a16="http://schemas.microsoft.com/office/drawing/2014/main" id="{D1429D60-0A52-7F48-A93F-ADC1761573A1}"/>
              </a:ext>
            </a:extLst>
          </p:cNvPr>
          <p:cNvSpPr/>
          <p:nvPr/>
        </p:nvSpPr>
        <p:spPr>
          <a:xfrm>
            <a:off x="533400" y="5105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function2</a:t>
            </a:r>
          </a:p>
        </p:txBody>
      </p:sp>
      <p:cxnSp>
        <p:nvCxnSpPr>
          <p:cNvPr id="9" name="Straight Arrow Connector 8">
            <a:extLst>
              <a:ext uri="{FF2B5EF4-FFF2-40B4-BE49-F238E27FC236}">
                <a16:creationId xmlns:a16="http://schemas.microsoft.com/office/drawing/2014/main" id="{4EC482BD-06AE-CD48-89CE-422729B2A588}"/>
              </a:ext>
            </a:extLst>
          </p:cNvPr>
          <p:cNvCxnSpPr>
            <a:stCxn id="4" idx="2"/>
            <a:endCxn id="5" idx="0"/>
          </p:cNvCxnSpPr>
          <p:nvPr/>
        </p:nvCxnSpPr>
        <p:spPr>
          <a:xfrm>
            <a:off x="1866900" y="25908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9B43853-E979-5A48-BA89-B22A88FADAF4}"/>
              </a:ext>
            </a:extLst>
          </p:cNvPr>
          <p:cNvCxnSpPr>
            <a:cxnSpLocks/>
            <a:stCxn id="5" idx="2"/>
            <a:endCxn id="6" idx="0"/>
          </p:cNvCxnSpPr>
          <p:nvPr/>
        </p:nvCxnSpPr>
        <p:spPr>
          <a:xfrm>
            <a:off x="1866900" y="44196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B692CF5-0E34-1843-9A38-A711F7E8F421}"/>
              </a:ext>
            </a:extLst>
          </p:cNvPr>
          <p:cNvSpPr txBox="1"/>
          <p:nvPr/>
        </p:nvSpPr>
        <p:spPr>
          <a:xfrm>
            <a:off x="1936172" y="2710934"/>
            <a:ext cx="646332" cy="369332"/>
          </a:xfrm>
          <a:prstGeom prst="rect">
            <a:avLst/>
          </a:prstGeom>
          <a:noFill/>
        </p:spPr>
        <p:txBody>
          <a:bodyPr wrap="none" rtlCol="0">
            <a:spAutoFit/>
          </a:bodyPr>
          <a:lstStyle/>
          <a:p>
            <a:r>
              <a:rPr lang="en-US" dirty="0"/>
              <a:t>calls</a:t>
            </a:r>
          </a:p>
        </p:txBody>
      </p:sp>
      <p:sp>
        <p:nvSpPr>
          <p:cNvPr id="15" name="TextBox 14">
            <a:extLst>
              <a:ext uri="{FF2B5EF4-FFF2-40B4-BE49-F238E27FC236}">
                <a16:creationId xmlns:a16="http://schemas.microsoft.com/office/drawing/2014/main" id="{16EC9CE0-3C75-8047-9A81-C13E57EF507B}"/>
              </a:ext>
            </a:extLst>
          </p:cNvPr>
          <p:cNvSpPr txBox="1"/>
          <p:nvPr/>
        </p:nvSpPr>
        <p:spPr>
          <a:xfrm>
            <a:off x="1936172" y="4546661"/>
            <a:ext cx="646332" cy="369332"/>
          </a:xfrm>
          <a:prstGeom prst="rect">
            <a:avLst/>
          </a:prstGeom>
          <a:noFill/>
        </p:spPr>
        <p:txBody>
          <a:bodyPr wrap="none" rtlCol="0">
            <a:spAutoFit/>
          </a:bodyPr>
          <a:lstStyle/>
          <a:p>
            <a:r>
              <a:rPr lang="en-US" dirty="0"/>
              <a:t>calls</a:t>
            </a:r>
          </a:p>
        </p:txBody>
      </p:sp>
      <p:sp>
        <p:nvSpPr>
          <p:cNvPr id="17" name="Rectangle 16">
            <a:extLst>
              <a:ext uri="{FF2B5EF4-FFF2-40B4-BE49-F238E27FC236}">
                <a16:creationId xmlns:a16="http://schemas.microsoft.com/office/drawing/2014/main" id="{1965D141-69D4-1045-BCDC-5926020FF02C}"/>
              </a:ext>
            </a:extLst>
          </p:cNvPr>
          <p:cNvSpPr/>
          <p:nvPr/>
        </p:nvSpPr>
        <p:spPr bwMode="auto">
          <a:xfrm>
            <a:off x="3733803" y="1219200"/>
            <a:ext cx="7924797" cy="525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b="1" dirty="0"/>
              <a:t>Caller-owned registers:</a:t>
            </a:r>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must save/restore existing values of any it wants to use</a:t>
            </a:r>
            <a:r>
              <a:rPr lang="en-US" sz="2800" dirty="0">
                <a:latin typeface="Consolas" panose="020B0609020204030204" pitchFamily="49" charset="0"/>
                <a:cs typeface="Consolas" panose="020B0609020204030204" pitchFamily="49" charset="0"/>
              </a:rPr>
              <a:t>.</a:t>
            </a:r>
            <a:endParaRPr lang="en-US" sz="2800" dirty="0"/>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can assume that calling </a:t>
            </a:r>
            <a:r>
              <a:rPr lang="en-US" sz="2800" b="1" dirty="0">
                <a:latin typeface="Consolas" panose="020B0609020204030204" pitchFamily="49" charset="0"/>
                <a:cs typeface="Consolas" panose="020B0609020204030204" pitchFamily="49" charset="0"/>
              </a:rPr>
              <a:t>function2</a:t>
            </a:r>
            <a:r>
              <a:rPr lang="en-US" sz="2800" dirty="0"/>
              <a:t> will not permanently change their values.</a:t>
            </a:r>
          </a:p>
          <a:p>
            <a:pPr algn="l"/>
            <a:endParaRPr lang="en-US" sz="2800" dirty="0"/>
          </a:p>
          <a:p>
            <a:pPr algn="l"/>
            <a:r>
              <a:rPr lang="en-US" sz="2800" b="1" dirty="0" err="1"/>
              <a:t>Callee</a:t>
            </a:r>
            <a:r>
              <a:rPr lang="en-US" sz="2800" b="1" dirty="0"/>
              <a:t>-owned registers:</a:t>
            </a:r>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does not need to save/restore existing values of any it wants to use</a:t>
            </a:r>
            <a:r>
              <a:rPr lang="en-US" sz="2800" dirty="0">
                <a:latin typeface="Consolas" panose="020B0609020204030204" pitchFamily="49" charset="0"/>
                <a:cs typeface="Consolas" panose="020B0609020204030204" pitchFamily="49" charset="0"/>
              </a:rPr>
              <a:t>.</a:t>
            </a:r>
            <a:endParaRPr lang="en-US" sz="2800" dirty="0"/>
          </a:p>
          <a:p>
            <a:pPr marL="457200" indent="-457200" algn="l">
              <a:buFont typeface="Arial" panose="020B0604020202020204" pitchFamily="34" charset="0"/>
              <a:buChar char="•"/>
            </a:pPr>
            <a:r>
              <a:rPr lang="en-US" sz="2800" dirty="0"/>
              <a:t>calling </a:t>
            </a:r>
            <a:r>
              <a:rPr lang="en-US" sz="2800" b="1" dirty="0">
                <a:latin typeface="Consolas" panose="020B0609020204030204" pitchFamily="49" charset="0"/>
                <a:cs typeface="Consolas" panose="020B0609020204030204" pitchFamily="49" charset="0"/>
              </a:rPr>
              <a:t>function2</a:t>
            </a:r>
            <a:r>
              <a:rPr lang="en-US" sz="2800" dirty="0"/>
              <a:t> may permanently change their values.</a:t>
            </a:r>
          </a:p>
        </p:txBody>
      </p:sp>
    </p:spTree>
    <p:extLst>
      <p:ext uri="{BB962C8B-B14F-4D97-AF65-F5344CB8AC3E}">
        <p14:creationId xmlns:p14="http://schemas.microsoft.com/office/powerpoint/2010/main" val="393121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t>Recap:</a:t>
            </a:r>
            <a:r>
              <a:rPr lang="en-US" dirty="0"/>
              <a:t> Function Calls in Assembly</a:t>
            </a:r>
          </a:p>
          <a:p>
            <a:pPr>
              <a:tabLst>
                <a:tab pos="11530584" algn="r"/>
              </a:tabLst>
            </a:pPr>
            <a:r>
              <a:rPr lang="en-US" b="1" dirty="0">
                <a:solidFill>
                  <a:srgbClr val="C00000"/>
                </a:solidFill>
              </a:rPr>
              <a:t>Privacy and Trust</a:t>
            </a:r>
          </a:p>
          <a:p>
            <a:pPr>
              <a:tabLst>
                <a:tab pos="11530584" algn="r"/>
              </a:tabLst>
            </a:pPr>
            <a:r>
              <a:rPr lang="en-US" dirty="0"/>
              <a:t>Assignment 5 Overview</a:t>
            </a:r>
          </a:p>
          <a:p>
            <a:pPr>
              <a:tabLst>
                <a:tab pos="11530584" algn="r"/>
              </a:tabLst>
            </a:pPr>
            <a:r>
              <a:rPr lang="en-US" b="1" dirty="0"/>
              <a:t>Practice</a:t>
            </a:r>
            <a:r>
              <a:rPr lang="en-US" dirty="0"/>
              <a:t>: </a:t>
            </a:r>
            <a:r>
              <a:rPr lang="en-US" dirty="0" err="1"/>
              <a:t>Minivault</a:t>
            </a:r>
            <a:endParaRPr lang="en-US" b="1"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/class/cs107/lecture-code/lect14 .</a:t>
            </a:r>
          </a:p>
        </p:txBody>
      </p:sp>
    </p:spTree>
    <p:extLst>
      <p:ext uri="{BB962C8B-B14F-4D97-AF65-F5344CB8AC3E}">
        <p14:creationId xmlns:p14="http://schemas.microsoft.com/office/powerpoint/2010/main" val="3468169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Privacy and Trust</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does a computer interpret and execute C programs?</a:t>
            </a:r>
          </a:p>
          <a:p>
            <a:pPr marL="0" indent="0">
              <a:buNone/>
            </a:pPr>
            <a:endParaRPr lang="en-US" dirty="0"/>
          </a:p>
          <a:p>
            <a:pPr marL="0" indent="0">
              <a:buNone/>
            </a:pPr>
            <a:r>
              <a:rPr lang="en-US" dirty="0"/>
              <a:t>Why is answering this question important?</a:t>
            </a:r>
          </a:p>
          <a:p>
            <a:r>
              <a:rPr lang="en-US" dirty="0"/>
              <a:t>Learning how our code is really translated and executed helps us write better code</a:t>
            </a:r>
          </a:p>
          <a:p>
            <a:r>
              <a:rPr lang="en-US" b="1" dirty="0">
                <a:solidFill>
                  <a:srgbClr val="C00000"/>
                </a:solidFill>
              </a:rPr>
              <a:t>We can learn how to reverse engineer and exploit programs at the assembly level </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757130"/>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assign5: </a:t>
            </a:r>
            <a:r>
              <a:rPr lang="en-US" sz="2400" dirty="0"/>
              <a:t>find and exploit vulnerabilities in an ATM program, reverse engineer a program without seeing its code, and de-anonymize users given a data leak.</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76110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614F7-DAA7-3B11-3D72-ECA010E00834}"/>
              </a:ext>
            </a:extLst>
          </p:cNvPr>
          <p:cNvSpPr>
            <a:spLocks noGrp="1"/>
          </p:cNvSpPr>
          <p:nvPr>
            <p:ph type="title"/>
          </p:nvPr>
        </p:nvSpPr>
        <p:spPr/>
        <p:txBody>
          <a:bodyPr/>
          <a:lstStyle/>
          <a:p>
            <a:r>
              <a:rPr lang="en-US" dirty="0"/>
              <a:t>Privacy and Trust</a:t>
            </a:r>
          </a:p>
        </p:txBody>
      </p:sp>
      <p:sp>
        <p:nvSpPr>
          <p:cNvPr id="3" name="Content Placeholder 2">
            <a:extLst>
              <a:ext uri="{FF2B5EF4-FFF2-40B4-BE49-F238E27FC236}">
                <a16:creationId xmlns:a16="http://schemas.microsoft.com/office/drawing/2014/main" id="{CE780A0C-42D7-9D26-FB90-D1548B8930BB}"/>
              </a:ext>
            </a:extLst>
          </p:cNvPr>
          <p:cNvSpPr>
            <a:spLocks noGrp="1"/>
          </p:cNvSpPr>
          <p:nvPr>
            <p:ph idx="1"/>
          </p:nvPr>
        </p:nvSpPr>
        <p:spPr/>
        <p:txBody>
          <a:bodyPr/>
          <a:lstStyle/>
          <a:p>
            <a:r>
              <a:rPr lang="en-US" dirty="0"/>
              <a:t>Our learning about assembly and program execution helps us better understand computer security.</a:t>
            </a:r>
          </a:p>
          <a:p>
            <a:r>
              <a:rPr lang="en-US" dirty="0"/>
              <a:t>Computer security (the protection of data, devices, and networks from disruption, harm, theft, unauthorized access or modification) is important in part because it enables privacy.</a:t>
            </a:r>
          </a:p>
          <a:p>
            <a:r>
              <a:rPr lang="en-US" dirty="0"/>
              <a:t>In understanding computer security, it’s essential to understand the context in which it comes up (privacy and trust).</a:t>
            </a:r>
          </a:p>
        </p:txBody>
      </p:sp>
    </p:spTree>
    <p:extLst>
      <p:ext uri="{BB962C8B-B14F-4D97-AF65-F5344CB8AC3E}">
        <p14:creationId xmlns:p14="http://schemas.microsoft.com/office/powerpoint/2010/main" val="40944042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83097-4FDF-9DF6-635F-5CCBA7F1F9C2}"/>
              </a:ext>
            </a:extLst>
          </p:cNvPr>
          <p:cNvSpPr>
            <a:spLocks noGrp="1"/>
          </p:cNvSpPr>
          <p:nvPr>
            <p:ph type="title"/>
          </p:nvPr>
        </p:nvSpPr>
        <p:spPr>
          <a:xfrm>
            <a:off x="384572" y="1600200"/>
            <a:ext cx="11422856" cy="4664070"/>
          </a:xfrm>
        </p:spPr>
        <p:txBody>
          <a:bodyPr/>
          <a:lstStyle/>
          <a:p>
            <a:r>
              <a:rPr lang="en-US" dirty="0"/>
              <a:t>Have you been affected by a data breach/hack or other improper access of your data?</a:t>
            </a:r>
            <a:br>
              <a:rPr lang="en-US" dirty="0"/>
            </a:br>
            <a:br>
              <a:rPr lang="en-US" dirty="0"/>
            </a:br>
            <a:r>
              <a:rPr lang="en-US" dirty="0"/>
              <a:t>How did that make you feel?</a:t>
            </a:r>
          </a:p>
        </p:txBody>
      </p:sp>
    </p:spTree>
    <p:extLst>
      <p:ext uri="{BB962C8B-B14F-4D97-AF65-F5344CB8AC3E}">
        <p14:creationId xmlns:p14="http://schemas.microsoft.com/office/powerpoint/2010/main" val="1971376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dirty="0"/>
              <a:t>What is privacy?  4 possible framings:</a:t>
            </a:r>
          </a:p>
          <a:p>
            <a:r>
              <a:rPr lang="en-US" dirty="0"/>
              <a:t>Privacy as </a:t>
            </a:r>
            <a:r>
              <a:rPr lang="en-US" b="1" dirty="0"/>
              <a:t>control of information</a:t>
            </a:r>
            <a:r>
              <a:rPr lang="en-US" dirty="0"/>
              <a:t> – controlling how our private information is shared with others.</a:t>
            </a:r>
          </a:p>
          <a:p>
            <a:r>
              <a:rPr lang="en-US" dirty="0"/>
              <a:t>Privacy as </a:t>
            </a:r>
            <a:r>
              <a:rPr lang="en-US" b="1" dirty="0"/>
              <a:t>autonomy</a:t>
            </a:r>
            <a:r>
              <a:rPr lang="en-US" dirty="0"/>
              <a:t> – capacity to choose/decide for ourselves what is valuable.</a:t>
            </a:r>
          </a:p>
          <a:p>
            <a:r>
              <a:rPr lang="en-US" dirty="0"/>
              <a:t>Privacy as </a:t>
            </a:r>
            <a:r>
              <a:rPr lang="en-US" b="1" dirty="0"/>
              <a:t>social good</a:t>
            </a:r>
            <a:r>
              <a:rPr lang="en-US" dirty="0"/>
              <a:t> – social life would be unlivable without privacy.</a:t>
            </a:r>
          </a:p>
          <a:p>
            <a:r>
              <a:rPr lang="en-US" dirty="0"/>
              <a:t>Privacy (protection) as based in </a:t>
            </a:r>
            <a:r>
              <a:rPr lang="en-US" b="1" dirty="0"/>
              <a:t>trust </a:t>
            </a:r>
            <a:r>
              <a:rPr lang="en-US" dirty="0"/>
              <a:t>– privacy enables trusting relationships</a:t>
            </a:r>
          </a:p>
          <a:p>
            <a:endParaRPr lang="en-US" dirty="0"/>
          </a:p>
          <a:p>
            <a:endParaRPr lang="en-US" dirty="0"/>
          </a:p>
          <a:p>
            <a:pPr marL="0" indent="0">
              <a:buNone/>
            </a:pPr>
            <a:r>
              <a:rPr lang="en-US" dirty="0"/>
              <a:t>First two are </a:t>
            </a:r>
            <a:r>
              <a:rPr lang="en-US" i="1" dirty="0"/>
              <a:t>individualist</a:t>
            </a:r>
            <a:r>
              <a:rPr lang="en-US" dirty="0"/>
              <a:t> –the value of privacy as an individual right.</a:t>
            </a:r>
          </a:p>
          <a:p>
            <a:pPr marL="0" indent="0">
              <a:buNone/>
            </a:pPr>
            <a:r>
              <a:rPr lang="en-US" dirty="0"/>
              <a:t>Second two are </a:t>
            </a:r>
            <a:r>
              <a:rPr lang="en-US" i="1" dirty="0"/>
              <a:t>social</a:t>
            </a:r>
            <a:r>
              <a:rPr lang="en-US" dirty="0"/>
              <a:t> – the value of privacy for a group.</a:t>
            </a:r>
          </a:p>
          <a:p>
            <a:endParaRPr lang="en-US" dirty="0"/>
          </a:p>
        </p:txBody>
      </p:sp>
    </p:spTree>
    <p:extLst>
      <p:ext uri="{BB962C8B-B14F-4D97-AF65-F5344CB8AC3E}">
        <p14:creationId xmlns:p14="http://schemas.microsoft.com/office/powerpoint/2010/main" val="27448032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control of information</a:t>
            </a:r>
            <a:r>
              <a:rPr lang="en-US" sz="3600" dirty="0"/>
              <a:t> – controlling how our information is communicated to others.</a:t>
            </a:r>
          </a:p>
          <a:p>
            <a:pPr marL="0" indent="0">
              <a:buNone/>
            </a:pPr>
            <a:endParaRPr lang="en-US" sz="3600" dirty="0"/>
          </a:p>
          <a:p>
            <a:r>
              <a:rPr lang="en-US" dirty="0"/>
              <a:t>Consent requires </a:t>
            </a:r>
            <a:r>
              <a:rPr lang="en-US" i="1" dirty="0"/>
              <a:t>free</a:t>
            </a:r>
            <a:r>
              <a:rPr lang="en-US" dirty="0"/>
              <a:t> choice with available alternatives and </a:t>
            </a:r>
            <a:r>
              <a:rPr lang="en-US" i="1" dirty="0"/>
              <a:t>informed</a:t>
            </a:r>
            <a:r>
              <a:rPr lang="en-US" dirty="0"/>
              <a:t> understanding of what is being offered.</a:t>
            </a:r>
          </a:p>
          <a:p>
            <a:r>
              <a:rPr lang="en-US" dirty="0"/>
              <a:t>How many of you just skip past the terms of service for new online services you sign up for?</a:t>
            </a:r>
          </a:p>
          <a:p>
            <a:r>
              <a:rPr lang="en-US" dirty="0"/>
              <a:t>Control over personal data being collected (e.g. data exports from services you use, privacy dashboards, device privacy protections)</a:t>
            </a:r>
          </a:p>
          <a:p>
            <a:endParaRPr lang="en-US" dirty="0"/>
          </a:p>
          <a:p>
            <a:pPr marL="0" indent="0">
              <a:buNone/>
            </a:pPr>
            <a:endParaRPr lang="en-US" dirty="0"/>
          </a:p>
        </p:txBody>
      </p:sp>
    </p:spTree>
    <p:extLst>
      <p:ext uri="{BB962C8B-B14F-4D97-AF65-F5344CB8AC3E}">
        <p14:creationId xmlns:p14="http://schemas.microsoft.com/office/powerpoint/2010/main" val="481558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autonomy</a:t>
            </a:r>
            <a:r>
              <a:rPr lang="en-US" sz="3600" dirty="0"/>
              <a:t> – capacity to choose/decide for ourselves what is valuable.</a:t>
            </a:r>
          </a:p>
          <a:p>
            <a:pPr marL="0" indent="0">
              <a:buNone/>
            </a:pPr>
            <a:endParaRPr lang="en-US" sz="3600" dirty="0"/>
          </a:p>
          <a:p>
            <a:r>
              <a:rPr lang="en-US" dirty="0"/>
              <a:t>Links to autonomy over our own lives and our ability to lead them as we choose.</a:t>
            </a:r>
          </a:p>
          <a:p>
            <a:r>
              <a:rPr lang="en-US" dirty="0"/>
              <a:t>Do you feel that your autonomy is always respected when using products and services?  Why or why not?</a:t>
            </a:r>
          </a:p>
          <a:p>
            <a:endParaRPr lang="en-US" dirty="0"/>
          </a:p>
          <a:p>
            <a:pPr marL="0" indent="0">
              <a:buNone/>
            </a:pPr>
            <a:r>
              <a:rPr lang="en-US" dirty="0">
                <a:cs typeface="Calibri"/>
              </a:rPr>
              <a:t>“</a:t>
            </a:r>
            <a:r>
              <a:rPr lang="en-US" dirty="0"/>
              <a:t>[P]</a:t>
            </a:r>
            <a:r>
              <a:rPr lang="en-US" dirty="0" err="1"/>
              <a:t>rivacy</a:t>
            </a:r>
            <a:r>
              <a:rPr lang="en-US" dirty="0"/>
              <a:t> is valuable because it acknowledges our respect for persons as autonomous beings with the capacity to love, care and like—in other words, persons with the potential to freely develop close relationships” (Innes 1992)</a:t>
            </a:r>
          </a:p>
        </p:txBody>
      </p:sp>
    </p:spTree>
    <p:extLst>
      <p:ext uri="{BB962C8B-B14F-4D97-AF65-F5344CB8AC3E}">
        <p14:creationId xmlns:p14="http://schemas.microsoft.com/office/powerpoint/2010/main" val="3059719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Individualist Models of 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autonomy</a:t>
            </a:r>
            <a:r>
              <a:rPr lang="en-US" sz="3600" dirty="0"/>
              <a:t> and privacy as </a:t>
            </a:r>
            <a:r>
              <a:rPr lang="en-US" sz="3600" b="1" dirty="0"/>
              <a:t>control over information</a:t>
            </a:r>
            <a:r>
              <a:rPr lang="en-US" sz="3600" dirty="0"/>
              <a:t> focus the value of privacy at an individual level.</a:t>
            </a:r>
          </a:p>
          <a:p>
            <a:pPr marL="0" indent="0">
              <a:buNone/>
            </a:pPr>
            <a:endParaRPr lang="en-US" sz="3600" dirty="0"/>
          </a:p>
          <a:p>
            <a:r>
              <a:rPr lang="en-US" dirty="0"/>
              <a:t>Individual privacy can conflict with interests of society or the state. </a:t>
            </a:r>
          </a:p>
          <a:p>
            <a:r>
              <a:rPr lang="en-US" dirty="0"/>
              <a:t>Many debates over ”privacy vs. security” – whether one should be sacrificed for the other</a:t>
            </a:r>
          </a:p>
          <a:p>
            <a:pPr lvl="1"/>
            <a:r>
              <a:rPr lang="en-US" dirty="0"/>
              <a:t>Apple v. FBI case re: unlocking iPhones</a:t>
            </a:r>
            <a:r>
              <a:rPr lang="en-US" dirty="0">
                <a:sym typeface="Wingdings" pitchFamily="2" charset="2"/>
              </a:rPr>
              <a:t> (</a:t>
            </a:r>
            <a:r>
              <a:rPr lang="en-US" dirty="0">
                <a:sym typeface="Wingdings" pitchFamily="2" charset="2"/>
                <a:hlinkClick r:id="rId2"/>
              </a:rPr>
              <a:t>link</a:t>
            </a:r>
            <a:r>
              <a:rPr lang="en-US" dirty="0">
                <a:sym typeface="Wingdings" pitchFamily="2" charset="2"/>
              </a:rPr>
              <a:t>)</a:t>
            </a:r>
          </a:p>
          <a:p>
            <a:pPr lvl="1"/>
            <a:r>
              <a:rPr lang="en-US" dirty="0">
                <a:sym typeface="Wingdings" pitchFamily="2" charset="2"/>
              </a:rPr>
              <a:t>Debates around encryption (</a:t>
            </a:r>
            <a:r>
              <a:rPr lang="en-US" dirty="0">
                <a:sym typeface="Wingdings" pitchFamily="2" charset="2"/>
                <a:hlinkClick r:id="rId3"/>
              </a:rPr>
              <a:t>link</a:t>
            </a:r>
            <a:r>
              <a:rPr lang="en-US" dirty="0">
                <a:sym typeface="Wingdings" pitchFamily="2" charset="2"/>
              </a:rPr>
              <a:t>)</a:t>
            </a:r>
            <a:endParaRPr lang="en-US" dirty="0"/>
          </a:p>
        </p:txBody>
      </p:sp>
    </p:spTree>
    <p:extLst>
      <p:ext uri="{BB962C8B-B14F-4D97-AF65-F5344CB8AC3E}">
        <p14:creationId xmlns:p14="http://schemas.microsoft.com/office/powerpoint/2010/main" val="365395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social good</a:t>
            </a:r>
            <a:r>
              <a:rPr lang="en-US" sz="3600" dirty="0"/>
              <a:t> – social life would be unlivable without privacy.</a:t>
            </a:r>
          </a:p>
          <a:p>
            <a:pPr marL="0" indent="0">
              <a:buNone/>
            </a:pPr>
            <a:endParaRPr lang="en-US" sz="3600" dirty="0"/>
          </a:p>
          <a:p>
            <a:r>
              <a:rPr lang="en-US" dirty="0"/>
              <a:t>Privacy has a social value in bringing about the kind of society we want to live in.</a:t>
            </a:r>
          </a:p>
          <a:p>
            <a:r>
              <a:rPr lang="en-US" dirty="0"/>
              <a:t>What would society look like without privacy?</a:t>
            </a:r>
          </a:p>
        </p:txBody>
      </p:sp>
    </p:spTree>
    <p:extLst>
      <p:ext uri="{BB962C8B-B14F-4D97-AF65-F5344CB8AC3E}">
        <p14:creationId xmlns:p14="http://schemas.microsoft.com/office/powerpoint/2010/main" val="308084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(protection) as based in </a:t>
            </a:r>
            <a:r>
              <a:rPr lang="en-US" sz="3600" b="1" dirty="0"/>
              <a:t>trust </a:t>
            </a:r>
            <a:r>
              <a:rPr lang="en-US" sz="3600" dirty="0"/>
              <a:t>– privacy enables trusting relationships</a:t>
            </a:r>
          </a:p>
          <a:p>
            <a:pPr marL="0" indent="0">
              <a:buNone/>
            </a:pPr>
            <a:endParaRPr lang="en-US" sz="3600" dirty="0"/>
          </a:p>
          <a:p>
            <a:r>
              <a:rPr lang="en-US" dirty="0"/>
              <a:t>Privacy may help enable trusting relationships essential for cooperation.   For instance, a </a:t>
            </a:r>
            <a:r>
              <a:rPr lang="en-US" i="1" dirty="0"/>
              <a:t>fiduciary</a:t>
            </a:r>
            <a:r>
              <a:rPr lang="en-US" dirty="0"/>
              <a:t>: someone who stands in a legal or ethical relationship of trust with another person (or group).  The fiduciary must act for the benefit of and in the best interest of the other person.  </a:t>
            </a:r>
          </a:p>
          <a:p>
            <a:pPr lvl="1"/>
            <a:r>
              <a:rPr lang="en-US" dirty="0"/>
              <a:t>E.g. tax filer with access to your bank account</a:t>
            </a:r>
          </a:p>
          <a:p>
            <a:pPr lvl="1"/>
            <a:r>
              <a:rPr lang="en-US" dirty="0"/>
              <a:t>Should anyone who has access to personal info have a </a:t>
            </a:r>
            <a:r>
              <a:rPr lang="en-US" i="1" dirty="0"/>
              <a:t>fiduciary</a:t>
            </a:r>
            <a:r>
              <a:rPr lang="en-US" dirty="0"/>
              <a:t> responsibility? (Richards &amp; </a:t>
            </a:r>
            <a:r>
              <a:rPr lang="en-US" dirty="0" err="1"/>
              <a:t>Hartzog</a:t>
            </a:r>
            <a:r>
              <a:rPr lang="en-US" dirty="0"/>
              <a:t> 2020).</a:t>
            </a:r>
          </a:p>
          <a:p>
            <a:r>
              <a:rPr lang="en-US" dirty="0"/>
              <a:t>This model of privacy stresses the essential relationship of trust placed in any holder of personal data and  the responsibilities that result from this trust.</a:t>
            </a:r>
          </a:p>
          <a:p>
            <a:pPr lvl="1"/>
            <a:endParaRPr lang="en-US" dirty="0"/>
          </a:p>
          <a:p>
            <a:endParaRPr lang="en-US" dirty="0"/>
          </a:p>
        </p:txBody>
      </p:sp>
    </p:spTree>
    <p:extLst>
      <p:ext uri="{BB962C8B-B14F-4D97-AF65-F5344CB8AC3E}">
        <p14:creationId xmlns:p14="http://schemas.microsoft.com/office/powerpoint/2010/main" val="14408216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Models of Privacy</a:t>
            </a:r>
          </a:p>
        </p:txBody>
      </p:sp>
      <p:sp>
        <p:nvSpPr>
          <p:cNvPr id="5" name="Content Placeholder 4"/>
          <p:cNvSpPr>
            <a:spLocks noGrp="1"/>
          </p:cNvSpPr>
          <p:nvPr>
            <p:ph sz="half" idx="1"/>
          </p:nvPr>
        </p:nvSpPr>
        <p:spPr/>
        <p:txBody>
          <a:bodyPr/>
          <a:lstStyle/>
          <a:p>
            <a:pPr marL="0" indent="0">
              <a:buNone/>
            </a:pPr>
            <a:r>
              <a:rPr lang="en-US" dirty="0"/>
              <a:t>Individualist</a:t>
            </a:r>
          </a:p>
          <a:p>
            <a:pPr marL="0" indent="0">
              <a:buNone/>
            </a:pPr>
            <a:r>
              <a:rPr lang="en-US" dirty="0"/>
              <a:t> Models</a:t>
            </a:r>
          </a:p>
        </p:txBody>
      </p:sp>
      <p:sp>
        <p:nvSpPr>
          <p:cNvPr id="3" name="Content Placeholder 2"/>
          <p:cNvSpPr>
            <a:spLocks noGrp="1"/>
          </p:cNvSpPr>
          <p:nvPr>
            <p:ph sz="half" idx="10"/>
          </p:nvPr>
        </p:nvSpPr>
        <p:spPr/>
        <p:txBody>
          <a:bodyPr/>
          <a:lstStyle/>
          <a:p>
            <a:pPr marL="0" indent="0" algn="r">
              <a:buNone/>
            </a:pPr>
            <a:r>
              <a:rPr lang="en-US" dirty="0"/>
              <a:t>Social Models </a:t>
            </a:r>
          </a:p>
          <a:p>
            <a:pPr marL="0" indent="0" algn="r">
              <a:buNone/>
            </a:pPr>
            <a:r>
              <a:rPr lang="en-US" dirty="0"/>
              <a:t>of Privacy</a:t>
            </a:r>
          </a:p>
        </p:txBody>
      </p:sp>
      <p:sp>
        <p:nvSpPr>
          <p:cNvPr id="6" name="Oval 5"/>
          <p:cNvSpPr/>
          <p:nvPr/>
        </p:nvSpPr>
        <p:spPr>
          <a:xfrm>
            <a:off x="2362200" y="1295400"/>
            <a:ext cx="3733800" cy="3200400"/>
          </a:xfrm>
          <a:prstGeom prst="ellipse">
            <a:avLst/>
          </a:prstGeom>
          <a:solidFill>
            <a:schemeClr val="accent1">
              <a:lumMod val="40000"/>
              <a:lumOff val="60000"/>
              <a:alpha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Privacy as Control over Information </a:t>
            </a:r>
          </a:p>
        </p:txBody>
      </p:sp>
      <p:sp>
        <p:nvSpPr>
          <p:cNvPr id="7" name="Oval 6"/>
          <p:cNvSpPr/>
          <p:nvPr/>
        </p:nvSpPr>
        <p:spPr>
          <a:xfrm>
            <a:off x="32232" y="2895600"/>
            <a:ext cx="3733800" cy="3200400"/>
          </a:xfrm>
          <a:prstGeom prst="ellipse">
            <a:avLst/>
          </a:prstGeom>
          <a:solidFill>
            <a:schemeClr val="accent1">
              <a:lumMod val="40000"/>
              <a:lumOff val="60000"/>
              <a:alpha val="7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0000"/>
                </a:solidFill>
              </a:rPr>
              <a:t>Privacy as Respect for Autonomy </a:t>
            </a:r>
          </a:p>
        </p:txBody>
      </p:sp>
      <p:sp>
        <p:nvSpPr>
          <p:cNvPr id="8" name="Oval 7"/>
          <p:cNvSpPr/>
          <p:nvPr/>
        </p:nvSpPr>
        <p:spPr>
          <a:xfrm>
            <a:off x="6096000" y="1143000"/>
            <a:ext cx="3733800" cy="3200400"/>
          </a:xfrm>
          <a:prstGeom prst="ellipse">
            <a:avLst/>
          </a:prstGeom>
          <a:solidFill>
            <a:schemeClr val="accent1">
              <a:lumMod val="40000"/>
              <a:lumOff val="60000"/>
              <a:alpha val="6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Privacy as a Social Good  </a:t>
            </a:r>
          </a:p>
        </p:txBody>
      </p:sp>
      <p:sp>
        <p:nvSpPr>
          <p:cNvPr id="9" name="Oval 8"/>
          <p:cNvSpPr/>
          <p:nvPr/>
        </p:nvSpPr>
        <p:spPr>
          <a:xfrm>
            <a:off x="8001000" y="2895600"/>
            <a:ext cx="3733800" cy="3200400"/>
          </a:xfrm>
          <a:prstGeom prst="ellipse">
            <a:avLst/>
          </a:prstGeom>
          <a:solidFill>
            <a:schemeClr val="accent1">
              <a:lumMod val="40000"/>
              <a:lumOff val="60000"/>
              <a:alpha val="6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Privacy as based on Trust</a:t>
            </a:r>
          </a:p>
        </p:txBody>
      </p:sp>
    </p:spTree>
    <p:extLst>
      <p:ext uri="{BB962C8B-B14F-4D97-AF65-F5344CB8AC3E}">
        <p14:creationId xmlns:p14="http://schemas.microsoft.com/office/powerpoint/2010/main" val="9201540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CB9C-2A6B-8720-798C-4B2C147D8355}"/>
              </a:ext>
            </a:extLst>
          </p:cNvPr>
          <p:cNvSpPr>
            <a:spLocks noGrp="1"/>
          </p:cNvSpPr>
          <p:nvPr>
            <p:ph type="title"/>
          </p:nvPr>
        </p:nvSpPr>
        <p:spPr/>
        <p:txBody>
          <a:bodyPr/>
          <a:lstStyle/>
          <a:p>
            <a:r>
              <a:rPr lang="en-US" dirty="0"/>
              <a:t>Loss of Privacy</a:t>
            </a:r>
          </a:p>
        </p:txBody>
      </p:sp>
      <p:sp>
        <p:nvSpPr>
          <p:cNvPr id="3" name="Content Placeholder 2">
            <a:extLst>
              <a:ext uri="{FF2B5EF4-FFF2-40B4-BE49-F238E27FC236}">
                <a16:creationId xmlns:a16="http://schemas.microsoft.com/office/drawing/2014/main" id="{82B3AD4E-CA38-A4F7-9316-993CECDFFA62}"/>
              </a:ext>
            </a:extLst>
          </p:cNvPr>
          <p:cNvSpPr>
            <a:spLocks noGrp="1"/>
          </p:cNvSpPr>
          <p:nvPr>
            <p:ph idx="1"/>
          </p:nvPr>
        </p:nvSpPr>
        <p:spPr/>
        <p:txBody>
          <a:bodyPr/>
          <a:lstStyle/>
          <a:p>
            <a:pPr marL="0" indent="0">
              <a:buNone/>
            </a:pPr>
            <a:r>
              <a:rPr lang="en-US" dirty="0"/>
              <a:t>Loss of privacy can cause us various harms, including:</a:t>
            </a:r>
          </a:p>
          <a:p>
            <a:r>
              <a:rPr lang="en-US" b="1" i="1" dirty="0"/>
              <a:t>Aggregation</a:t>
            </a:r>
            <a:r>
              <a:rPr lang="en-US" b="1" dirty="0"/>
              <a:t>: </a:t>
            </a:r>
            <a:r>
              <a:rPr lang="en-US" dirty="0"/>
              <a:t>combining personal information from various sources to build a profile of someone</a:t>
            </a:r>
          </a:p>
          <a:p>
            <a:r>
              <a:rPr lang="en-US" b="1" i="1" dirty="0"/>
              <a:t>Exclusion:</a:t>
            </a:r>
            <a:r>
              <a:rPr lang="en-US" dirty="0"/>
              <a:t> not knowing how our information is being used, or being unable to access or modify it (Google removing personal info from search – </a:t>
            </a:r>
            <a:r>
              <a:rPr lang="en-US" dirty="0">
                <a:hlinkClick r:id="rId2"/>
              </a:rPr>
              <a:t>link</a:t>
            </a:r>
            <a:r>
              <a:rPr lang="en-US" dirty="0"/>
              <a:t>)</a:t>
            </a:r>
          </a:p>
          <a:p>
            <a:r>
              <a:rPr lang="en-US" b="1" i="1" dirty="0"/>
              <a:t>Secondary Use</a:t>
            </a:r>
            <a:r>
              <a:rPr lang="en-US" dirty="0"/>
              <a:t>: using your information for purposes other than what was intended without permission.</a:t>
            </a:r>
            <a:endParaRPr lang="en-US" b="1" i="1" dirty="0"/>
          </a:p>
          <a:p>
            <a:pPr marL="0" indent="0">
              <a:buNone/>
            </a:pPr>
            <a:endParaRPr lang="en-US" dirty="0"/>
          </a:p>
        </p:txBody>
      </p:sp>
    </p:spTree>
    <p:extLst>
      <p:ext uri="{BB962C8B-B14F-4D97-AF65-F5344CB8AC3E}">
        <p14:creationId xmlns:p14="http://schemas.microsoft.com/office/powerpoint/2010/main" val="15341772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CB9C-2A6B-8720-798C-4B2C147D8355}"/>
              </a:ext>
            </a:extLst>
          </p:cNvPr>
          <p:cNvSpPr>
            <a:spLocks noGrp="1"/>
          </p:cNvSpPr>
          <p:nvPr>
            <p:ph type="title"/>
          </p:nvPr>
        </p:nvSpPr>
        <p:spPr/>
        <p:txBody>
          <a:bodyPr/>
          <a:lstStyle/>
          <a:p>
            <a:r>
              <a:rPr lang="en-US" dirty="0"/>
              <a:t>Who Should We Trust?</a:t>
            </a:r>
          </a:p>
        </p:txBody>
      </p:sp>
      <p:sp>
        <p:nvSpPr>
          <p:cNvPr id="3" name="Content Placeholder 2">
            <a:extLst>
              <a:ext uri="{FF2B5EF4-FFF2-40B4-BE49-F238E27FC236}">
                <a16:creationId xmlns:a16="http://schemas.microsoft.com/office/drawing/2014/main" id="{82B3AD4E-CA38-A4F7-9316-993CECDFFA62}"/>
              </a:ext>
            </a:extLst>
          </p:cNvPr>
          <p:cNvSpPr>
            <a:spLocks noGrp="1"/>
          </p:cNvSpPr>
          <p:nvPr>
            <p:ph idx="1"/>
          </p:nvPr>
        </p:nvSpPr>
        <p:spPr/>
        <p:txBody>
          <a:bodyPr/>
          <a:lstStyle/>
          <a:p>
            <a:pPr marL="0" indent="0">
              <a:buNone/>
            </a:pPr>
            <a:r>
              <a:rPr lang="en-US" dirty="0"/>
              <a:t>Both security and privacy rely on trusted people (who administer security, perform penetration tests, submit vulnerabilities to databases, or keep private information secret).  The final piece of the security puzzle is understanding trust.</a:t>
            </a:r>
          </a:p>
          <a:p>
            <a:pPr marL="0" indent="0">
              <a:buNone/>
            </a:pPr>
            <a:endParaRPr lang="en-US" dirty="0"/>
          </a:p>
          <a:p>
            <a:pPr marL="0" indent="0">
              <a:buNone/>
            </a:pPr>
            <a:r>
              <a:rPr lang="en-US" b="1" dirty="0"/>
              <a:t>Trust = Reliance + Risk of Betrayal</a:t>
            </a:r>
          </a:p>
          <a:p>
            <a:pPr marL="0" indent="0">
              <a:buNone/>
            </a:pPr>
            <a:endParaRPr lang="en-US" b="1" dirty="0"/>
          </a:p>
          <a:p>
            <a:pPr marL="0" indent="0">
              <a:buNone/>
            </a:pPr>
            <a:r>
              <a:rPr lang="en-US" dirty="0"/>
              <a:t>What makes trust unique to relationships between people is that trust exposes one to being </a:t>
            </a:r>
            <a:r>
              <a:rPr lang="en-US" i="1" dirty="0"/>
              <a:t>betrayed or being let down </a:t>
            </a:r>
            <a:r>
              <a:rPr lang="en-US" dirty="0"/>
              <a:t>(Baier 1986).   </a:t>
            </a:r>
          </a:p>
        </p:txBody>
      </p:sp>
    </p:spTree>
    <p:extLst>
      <p:ext uri="{BB962C8B-B14F-4D97-AF65-F5344CB8AC3E}">
        <p14:creationId xmlns:p14="http://schemas.microsoft.com/office/powerpoint/2010/main" val="2959892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FB50C-7E5A-C043-BE71-82F940EBBC8B}"/>
              </a:ext>
            </a:extLst>
          </p:cNvPr>
          <p:cNvSpPr>
            <a:spLocks noGrp="1"/>
          </p:cNvSpPr>
          <p:nvPr>
            <p:ph type="title"/>
          </p:nvPr>
        </p:nvSpPr>
        <p:spPr/>
        <p:txBody>
          <a:bodyPr/>
          <a:lstStyle/>
          <a:p>
            <a:r>
              <a:rPr lang="en-US" dirty="0"/>
              <a:t>Penetration Testing &amp; Trust</a:t>
            </a:r>
          </a:p>
        </p:txBody>
      </p:sp>
      <p:sp>
        <p:nvSpPr>
          <p:cNvPr id="3" name="Content Placeholder 2">
            <a:extLst>
              <a:ext uri="{FF2B5EF4-FFF2-40B4-BE49-F238E27FC236}">
                <a16:creationId xmlns:a16="http://schemas.microsoft.com/office/drawing/2014/main" id="{979EDA32-7C78-314A-B3B7-60C62D63D76B}"/>
              </a:ext>
            </a:extLst>
          </p:cNvPr>
          <p:cNvSpPr>
            <a:spLocks noGrp="1"/>
          </p:cNvSpPr>
          <p:nvPr>
            <p:ph idx="1"/>
          </p:nvPr>
        </p:nvSpPr>
        <p:spPr/>
        <p:txBody>
          <a:bodyPr/>
          <a:lstStyle/>
          <a:p>
            <a:pPr marL="0" indent="0">
              <a:buNone/>
            </a:pPr>
            <a:r>
              <a:rPr lang="en-US" dirty="0"/>
              <a:t>Penetration testing is the practice of encouraging or hiring security researchers to find vulnerabilities in one’s own code or system.</a:t>
            </a:r>
          </a:p>
          <a:p>
            <a:endParaRPr lang="en-US" dirty="0"/>
          </a:p>
          <a:p>
            <a:pPr marL="0" indent="0">
              <a:buNone/>
            </a:pPr>
            <a:r>
              <a:rPr lang="en-US" dirty="0"/>
              <a:t>The tester is placed in a position of trust: they are given access to the system itself and encouraged to find exploitable vulnerabilities, with the expectation that the tester will share what they have found with you.</a:t>
            </a:r>
          </a:p>
          <a:p>
            <a:pPr marL="0" indent="0">
              <a:buNone/>
            </a:pPr>
            <a:endParaRPr lang="en-US" dirty="0"/>
          </a:p>
          <a:p>
            <a:pPr marL="0" indent="0">
              <a:buNone/>
            </a:pPr>
            <a:r>
              <a:rPr lang="en-US" dirty="0"/>
              <a:t>Hiring a penetration tester means </a:t>
            </a:r>
            <a:r>
              <a:rPr lang="en-US" i="1" dirty="0"/>
              <a:t>relying on </a:t>
            </a:r>
            <a:r>
              <a:rPr lang="en-US" dirty="0"/>
              <a:t>their skill at finding vulnerabilities and also </a:t>
            </a:r>
            <a:r>
              <a:rPr lang="en-US" i="1" dirty="0"/>
              <a:t>trusting </a:t>
            </a:r>
            <a:r>
              <a:rPr lang="en-US" dirty="0"/>
              <a:t>that their ethical compass will lead them to tell you and to act as a trustworthy </a:t>
            </a:r>
            <a:r>
              <a:rPr lang="en-US" i="1" dirty="0"/>
              <a:t>fiduciary</a:t>
            </a:r>
            <a:r>
              <a:rPr lang="en-US" dirty="0"/>
              <a:t> (guardian of your interests).  In Assignment5, you will have the opportunity to test your own ethical compass! </a:t>
            </a:r>
          </a:p>
          <a:p>
            <a:endParaRPr lang="en-US" dirty="0"/>
          </a:p>
          <a:p>
            <a:endParaRPr lang="en-US" dirty="0"/>
          </a:p>
        </p:txBody>
      </p:sp>
    </p:spTree>
    <p:extLst>
      <p:ext uri="{BB962C8B-B14F-4D97-AF65-F5344CB8AC3E}">
        <p14:creationId xmlns:p14="http://schemas.microsoft.com/office/powerpoint/2010/main" val="19673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8C43-E3E2-1243-809A-BF122F108F04}"/>
              </a:ext>
            </a:extLst>
          </p:cNvPr>
          <p:cNvSpPr>
            <a:spLocks noGrp="1"/>
          </p:cNvSpPr>
          <p:nvPr>
            <p:ph type="title"/>
          </p:nvPr>
        </p:nvSpPr>
        <p:spPr/>
        <p:txBody>
          <a:bodyPr/>
          <a:lstStyle/>
          <a:p>
            <a:r>
              <a:rPr lang="en-US" dirty="0"/>
              <a:t>Example: Differential Privacy</a:t>
            </a:r>
          </a:p>
        </p:txBody>
      </p:sp>
      <p:sp>
        <p:nvSpPr>
          <p:cNvPr id="3" name="Content Placeholder 2">
            <a:extLst>
              <a:ext uri="{FF2B5EF4-FFF2-40B4-BE49-F238E27FC236}">
                <a16:creationId xmlns:a16="http://schemas.microsoft.com/office/drawing/2014/main" id="{E9AE748D-55CA-FD40-B791-3AA9FCC0ED03}"/>
              </a:ext>
            </a:extLst>
          </p:cNvPr>
          <p:cNvSpPr>
            <a:spLocks noGrp="1"/>
          </p:cNvSpPr>
          <p:nvPr>
            <p:ph idx="1"/>
          </p:nvPr>
        </p:nvSpPr>
        <p:spPr/>
        <p:txBody>
          <a:bodyPr/>
          <a:lstStyle/>
          <a:p>
            <a:pPr marL="0" indent="0">
              <a:buNone/>
            </a:pPr>
            <a:r>
              <a:rPr lang="en-US" dirty="0"/>
              <a:t>Imagine a large database, perhaps a medical database, with personal information and records of past activity tied to a name.</a:t>
            </a:r>
          </a:p>
          <a:p>
            <a:pPr marL="0" indent="0">
              <a:buNone/>
            </a:pPr>
            <a:endParaRPr lang="en-US" dirty="0"/>
          </a:p>
          <a:p>
            <a:pPr marL="0" indent="0">
              <a:buNone/>
            </a:pPr>
            <a:r>
              <a:rPr lang="en-US" dirty="0"/>
              <a:t>The records might be useful for research purposes, or to train a machine learning model to predict future health outcomes, but what if giving access to the records exposed the privacy of individual person’s health records?  </a:t>
            </a:r>
          </a:p>
          <a:p>
            <a:pPr marL="0" indent="0">
              <a:buNone/>
            </a:pPr>
            <a:endParaRPr lang="en-US" dirty="0"/>
          </a:p>
          <a:p>
            <a:pPr marL="0" indent="0">
              <a:buNone/>
            </a:pPr>
            <a:r>
              <a:rPr lang="en-US" dirty="0"/>
              <a:t>Differential privacy is a formal measure of privacy that attempts to address these concerns. By adding inconsequential noise (changing a birthday from 2001 to 2002, for example) or removing records, differential privacy protects individuals from </a:t>
            </a:r>
            <a:r>
              <a:rPr lang="en-US" i="1" dirty="0"/>
              <a:t>aggregation</a:t>
            </a:r>
            <a:r>
              <a:rPr lang="en-US" dirty="0"/>
              <a:t> by making them harder to identify (</a:t>
            </a:r>
            <a:r>
              <a:rPr lang="en-US" dirty="0" err="1"/>
              <a:t>Dwork</a:t>
            </a:r>
            <a:r>
              <a:rPr lang="en-US" dirty="0"/>
              <a:t> 2008). </a:t>
            </a:r>
          </a:p>
          <a:p>
            <a:pPr marL="0" indent="0">
              <a:buNone/>
            </a:pPr>
            <a:endParaRPr lang="en-US" dirty="0"/>
          </a:p>
          <a:p>
            <a:endParaRPr lang="en-US" dirty="0"/>
          </a:p>
        </p:txBody>
      </p:sp>
    </p:spTree>
    <p:extLst>
      <p:ext uri="{BB962C8B-B14F-4D97-AF65-F5344CB8AC3E}">
        <p14:creationId xmlns:p14="http://schemas.microsoft.com/office/powerpoint/2010/main" val="17334960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6E528-51BA-4D0F-8C4F-319CDF78A27C}"/>
              </a:ext>
            </a:extLst>
          </p:cNvPr>
          <p:cNvSpPr>
            <a:spLocks noGrp="1"/>
          </p:cNvSpPr>
          <p:nvPr>
            <p:ph type="title"/>
          </p:nvPr>
        </p:nvSpPr>
        <p:spPr/>
        <p:txBody>
          <a:bodyPr lIns="91440" tIns="45720" rIns="91440" bIns="45720" anchor="ctr"/>
          <a:lstStyle/>
          <a:p>
            <a:r>
              <a:rPr lang="en-US" dirty="0">
                <a:latin typeface="Tahoma"/>
                <a:ea typeface="Tahoma"/>
                <a:cs typeface="Tahoma"/>
              </a:rPr>
              <a:t>Differential Privacy’s Trust Model</a:t>
            </a:r>
            <a:endParaRPr lang="en-US" dirty="0"/>
          </a:p>
        </p:txBody>
      </p:sp>
      <p:sp>
        <p:nvSpPr>
          <p:cNvPr id="3" name="Text Placeholder 2">
            <a:extLst>
              <a:ext uri="{FF2B5EF4-FFF2-40B4-BE49-F238E27FC236}">
                <a16:creationId xmlns:a16="http://schemas.microsoft.com/office/drawing/2014/main" id="{1C567614-9B89-43B5-AA84-B99550388E7E}"/>
              </a:ext>
            </a:extLst>
          </p:cNvPr>
          <p:cNvSpPr>
            <a:spLocks noGrp="1"/>
          </p:cNvSpPr>
          <p:nvPr>
            <p:ph idx="1"/>
          </p:nvPr>
        </p:nvSpPr>
        <p:spPr/>
        <p:txBody>
          <a:bodyPr/>
          <a:lstStyle/>
          <a:p>
            <a:pPr marL="0" indent="0">
              <a:buNone/>
            </a:pPr>
            <a:r>
              <a:rPr lang="en-US" dirty="0"/>
              <a:t>Differential privacy assumes that the only threat to privacy is an </a:t>
            </a:r>
            <a:r>
              <a:rPr lang="en-US" i="1" dirty="0"/>
              <a:t>external user querying the database </a:t>
            </a:r>
            <a:r>
              <a:rPr lang="en-US" dirty="0"/>
              <a:t>who must be prevented from aggregating data that could identify a user.</a:t>
            </a:r>
          </a:p>
          <a:p>
            <a:pPr marL="0" indent="0">
              <a:buNone/>
            </a:pPr>
            <a:endParaRPr lang="en-US" dirty="0"/>
          </a:p>
          <a:p>
            <a:pPr marL="0" indent="0">
              <a:buNone/>
            </a:pPr>
            <a:r>
              <a:rPr lang="en-US" dirty="0"/>
              <a:t>In other words, the </a:t>
            </a:r>
            <a:r>
              <a:rPr lang="en-US" i="1" dirty="0"/>
              <a:t>trust model </a:t>
            </a:r>
            <a:r>
              <a:rPr lang="en-US" dirty="0"/>
              <a:t>of differential privacy is that the database owners and maintainers are to be fully trusted, and no one else.</a:t>
            </a:r>
          </a:p>
          <a:p>
            <a:pPr marL="0" indent="0">
              <a:buNone/>
            </a:pPr>
            <a:endParaRPr lang="en-US" dirty="0"/>
          </a:p>
        </p:txBody>
      </p:sp>
    </p:spTree>
    <p:extLst>
      <p:ext uri="{BB962C8B-B14F-4D97-AF65-F5344CB8AC3E}">
        <p14:creationId xmlns:p14="http://schemas.microsoft.com/office/powerpoint/2010/main" val="37992289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A6CCF-67F0-934D-9F7B-CAB94BFF89FE}"/>
              </a:ext>
            </a:extLst>
          </p:cNvPr>
          <p:cNvSpPr>
            <a:spLocks noGrp="1"/>
          </p:cNvSpPr>
          <p:nvPr>
            <p:ph type="title"/>
          </p:nvPr>
        </p:nvSpPr>
        <p:spPr/>
        <p:txBody>
          <a:bodyPr/>
          <a:lstStyle/>
          <a:p>
            <a:r>
              <a:rPr lang="en-US" dirty="0"/>
              <a:t>Differential Privacy: The Other Threats</a:t>
            </a:r>
          </a:p>
        </p:txBody>
      </p:sp>
      <p:sp>
        <p:nvSpPr>
          <p:cNvPr id="3" name="Content Placeholder 2">
            <a:extLst>
              <a:ext uri="{FF2B5EF4-FFF2-40B4-BE49-F238E27FC236}">
                <a16:creationId xmlns:a16="http://schemas.microsoft.com/office/drawing/2014/main" id="{8E9DF5D7-C528-4E4D-B328-D9532488E6E4}"/>
              </a:ext>
            </a:extLst>
          </p:cNvPr>
          <p:cNvSpPr>
            <a:spLocks noGrp="1"/>
          </p:cNvSpPr>
          <p:nvPr>
            <p:ph idx="1"/>
          </p:nvPr>
        </p:nvSpPr>
        <p:spPr/>
        <p:txBody>
          <a:bodyPr/>
          <a:lstStyle/>
          <a:p>
            <a:pPr marL="0" indent="0">
              <a:buNone/>
            </a:pPr>
            <a:r>
              <a:rPr lang="en-US" dirty="0"/>
              <a:t>But is that the only threat?  Differential privacy does not protect against improper use by people with full access to data or against leaks of the whole database, which may be the primary data exposure risks.</a:t>
            </a:r>
          </a:p>
          <a:p>
            <a:pPr marL="0" indent="0">
              <a:buNone/>
            </a:pPr>
            <a:endParaRPr lang="en-US" dirty="0"/>
          </a:p>
          <a:p>
            <a:pPr marL="0" indent="0">
              <a:buNone/>
            </a:pPr>
            <a:r>
              <a:rPr lang="en-US" dirty="0"/>
              <a:t>Differential privacy also does not question the assumption that amassing &amp; storing large amounts of personal data is worth the risk of inevitable leaks (</a:t>
            </a:r>
            <a:r>
              <a:rPr lang="en-US" dirty="0" err="1"/>
              <a:t>Rogaway</a:t>
            </a:r>
            <a:r>
              <a:rPr lang="en-US" dirty="0"/>
              <a:t> 2015).</a:t>
            </a:r>
          </a:p>
          <a:p>
            <a:pPr marL="0" indent="0">
              <a:buNone/>
            </a:pPr>
            <a:endParaRPr lang="en-US" dirty="0"/>
          </a:p>
          <a:p>
            <a:pPr marL="0" indent="0">
              <a:buNone/>
            </a:pPr>
            <a:r>
              <a:rPr lang="en-US" dirty="0"/>
              <a:t>In every evaluation of privacy, we can ask: who is trusted? Who is distrusted? Does this model concentrate trust (and therefore power) in a single individual or small group, or does it distribute trust? </a:t>
            </a:r>
          </a:p>
        </p:txBody>
      </p:sp>
    </p:spTree>
    <p:extLst>
      <p:ext uri="{BB962C8B-B14F-4D97-AF65-F5344CB8AC3E}">
        <p14:creationId xmlns:p14="http://schemas.microsoft.com/office/powerpoint/2010/main" val="8226291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t>Recap:</a:t>
            </a:r>
            <a:r>
              <a:rPr lang="en-US" dirty="0"/>
              <a:t> Function Calls in Assembly</a:t>
            </a:r>
          </a:p>
          <a:p>
            <a:pPr>
              <a:tabLst>
                <a:tab pos="11530584" algn="r"/>
              </a:tabLst>
            </a:pPr>
            <a:r>
              <a:rPr lang="en-US" dirty="0"/>
              <a:t>Privacy and Trust</a:t>
            </a:r>
          </a:p>
          <a:p>
            <a:pPr>
              <a:tabLst>
                <a:tab pos="11530584" algn="r"/>
              </a:tabLst>
            </a:pPr>
            <a:r>
              <a:rPr lang="en-US" b="1" dirty="0">
                <a:solidFill>
                  <a:srgbClr val="C00000"/>
                </a:solidFill>
              </a:rPr>
              <a:t>Assignment 5 Overview</a:t>
            </a:r>
          </a:p>
          <a:p>
            <a:pPr>
              <a:tabLst>
                <a:tab pos="11530584" algn="r"/>
              </a:tabLst>
            </a:pPr>
            <a:r>
              <a:rPr lang="en-US" b="1" dirty="0"/>
              <a:t>Practice</a:t>
            </a:r>
            <a:r>
              <a:rPr lang="en-US" dirty="0"/>
              <a:t>: </a:t>
            </a:r>
            <a:r>
              <a:rPr lang="en-US" dirty="0" err="1"/>
              <a:t>Minivault</a:t>
            </a:r>
            <a:endParaRPr lang="en-US" b="1"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/class/cs107/lecture-code/lect14 .</a:t>
            </a:r>
          </a:p>
        </p:txBody>
      </p:sp>
    </p:spTree>
    <p:extLst>
      <p:ext uri="{BB962C8B-B14F-4D97-AF65-F5344CB8AC3E}">
        <p14:creationId xmlns:p14="http://schemas.microsoft.com/office/powerpoint/2010/main" val="31663933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B3115-6FA2-0F21-3B7D-B250553CB5E8}"/>
              </a:ext>
            </a:extLst>
          </p:cNvPr>
          <p:cNvSpPr>
            <a:spLocks noGrp="1"/>
          </p:cNvSpPr>
          <p:nvPr>
            <p:ph type="title"/>
          </p:nvPr>
        </p:nvSpPr>
        <p:spPr/>
        <p:txBody>
          <a:bodyPr/>
          <a:lstStyle/>
          <a:p>
            <a:r>
              <a:rPr lang="en-US" dirty="0"/>
              <a:t>assign5</a:t>
            </a:r>
          </a:p>
        </p:txBody>
      </p:sp>
      <p:sp>
        <p:nvSpPr>
          <p:cNvPr id="3" name="Content Placeholder 2">
            <a:extLst>
              <a:ext uri="{FF2B5EF4-FFF2-40B4-BE49-F238E27FC236}">
                <a16:creationId xmlns:a16="http://schemas.microsoft.com/office/drawing/2014/main" id="{D04E6EE2-8BDD-7FE6-2FE5-C420B3F775D6}"/>
              </a:ext>
            </a:extLst>
          </p:cNvPr>
          <p:cNvSpPr>
            <a:spLocks noGrp="1"/>
          </p:cNvSpPr>
          <p:nvPr>
            <p:ph idx="1"/>
          </p:nvPr>
        </p:nvSpPr>
        <p:spPr/>
        <p:txBody>
          <a:bodyPr/>
          <a:lstStyle/>
          <a:p>
            <a:pPr marL="0" indent="0">
              <a:buNone/>
            </a:pPr>
            <a:r>
              <a:rPr lang="en-US" dirty="0"/>
              <a:t>You are a security researcher hired to explore potential vulnerabilities and issues at Stanford Bank.  </a:t>
            </a:r>
            <a:r>
              <a:rPr lang="en-US" b="1" dirty="0"/>
              <a:t>3 core parts:</a:t>
            </a:r>
          </a:p>
          <a:p>
            <a:pPr marL="0" indent="0">
              <a:buNone/>
            </a:pPr>
            <a:endParaRPr lang="en-US" b="1" dirty="0"/>
          </a:p>
          <a:p>
            <a:pPr marL="514350" indent="-514350">
              <a:buAutoNum type="arabicPeriod"/>
            </a:pPr>
            <a:r>
              <a:rPr lang="en-US" b="1" dirty="0"/>
              <a:t>Uncovering ATM software vulnerabilities</a:t>
            </a:r>
          </a:p>
          <a:p>
            <a:pPr marL="514350" indent="-514350">
              <a:buAutoNum type="arabicPeriod"/>
            </a:pPr>
            <a:r>
              <a:rPr lang="en-US" b="1" dirty="0"/>
              <a:t>Demonstrating how a data leak can lead to data aggregation and uncovering of personal information</a:t>
            </a:r>
          </a:p>
          <a:p>
            <a:pPr marL="514350" indent="-514350">
              <a:buAutoNum type="arabicPeriod"/>
            </a:pPr>
            <a:r>
              <a:rPr lang="en-US" b="1" dirty="0"/>
              <a:t>Reverse engineering a secure program</a:t>
            </a:r>
          </a:p>
        </p:txBody>
      </p:sp>
    </p:spTree>
    <p:extLst>
      <p:ext uri="{BB962C8B-B14F-4D97-AF65-F5344CB8AC3E}">
        <p14:creationId xmlns:p14="http://schemas.microsoft.com/office/powerpoint/2010/main" val="1252451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t>Recap:</a:t>
            </a:r>
            <a:r>
              <a:rPr lang="en-US" dirty="0"/>
              <a:t> Function Calls in Assembly</a:t>
            </a:r>
          </a:p>
          <a:p>
            <a:pPr>
              <a:tabLst>
                <a:tab pos="11530584" algn="r"/>
              </a:tabLst>
            </a:pPr>
            <a:r>
              <a:rPr lang="en-US" dirty="0"/>
              <a:t>Privacy and Trust</a:t>
            </a:r>
          </a:p>
          <a:p>
            <a:pPr>
              <a:tabLst>
                <a:tab pos="11530584" algn="r"/>
              </a:tabLst>
            </a:pPr>
            <a:r>
              <a:rPr lang="en-US" dirty="0"/>
              <a:t>Assignment 5 Overview</a:t>
            </a:r>
          </a:p>
          <a:p>
            <a:pPr>
              <a:tabLst>
                <a:tab pos="11530584" algn="r"/>
              </a:tabLst>
            </a:pPr>
            <a:r>
              <a:rPr lang="en-US" b="1" dirty="0">
                <a:solidFill>
                  <a:srgbClr val="C00000"/>
                </a:solidFill>
              </a:rPr>
              <a:t>Practice: </a:t>
            </a:r>
            <a:r>
              <a:rPr lang="en-US" b="1" dirty="0" err="1">
                <a:solidFill>
                  <a:srgbClr val="C00000"/>
                </a:solidFill>
              </a:rPr>
              <a:t>Minivault</a:t>
            </a:r>
            <a:endParaRPr lang="en-US" b="1" dirty="0">
              <a:solidFill>
                <a:srgbClr val="C00000"/>
              </a:solidFill>
            </a:endParaRPr>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/class/cs107/lecture-code/lect14 .</a:t>
            </a:r>
          </a:p>
        </p:txBody>
      </p:sp>
    </p:spTree>
    <p:extLst>
      <p:ext uri="{BB962C8B-B14F-4D97-AF65-F5344CB8AC3E}">
        <p14:creationId xmlns:p14="http://schemas.microsoft.com/office/powerpoint/2010/main" val="736371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A25BA-3091-804C-96A2-DA0BB2714B72}"/>
              </a:ext>
            </a:extLst>
          </p:cNvPr>
          <p:cNvSpPr>
            <a:spLocks noGrp="1"/>
          </p:cNvSpPr>
          <p:nvPr>
            <p:ph type="title"/>
          </p:nvPr>
        </p:nvSpPr>
        <p:spPr/>
        <p:txBody>
          <a:bodyPr/>
          <a:lstStyle/>
          <a:p>
            <a:r>
              <a:rPr lang="en-US" dirty="0"/>
              <a:t>Optimizations you’ll see</a:t>
            </a:r>
          </a:p>
        </p:txBody>
      </p:sp>
      <p:sp>
        <p:nvSpPr>
          <p:cNvPr id="3" name="Content Placeholder 2">
            <a:extLst>
              <a:ext uri="{FF2B5EF4-FFF2-40B4-BE49-F238E27FC236}">
                <a16:creationId xmlns:a16="http://schemas.microsoft.com/office/drawing/2014/main" id="{954FC8C5-1076-2243-9762-04D4A97C705F}"/>
              </a:ext>
            </a:extLst>
          </p:cNvPr>
          <p:cNvSpPr>
            <a:spLocks noGrp="1"/>
          </p:cNvSpPr>
          <p:nvPr>
            <p:ph idx="1"/>
          </p:nvPr>
        </p:nvSpPr>
        <p:spPr>
          <a:xfrm>
            <a:off x="152400" y="1295400"/>
            <a:ext cx="11887200" cy="5181600"/>
          </a:xfrm>
        </p:spPr>
        <p:txBody>
          <a:bodyPr/>
          <a:lstStyle/>
          <a:p>
            <a:pPr marL="0" indent="0">
              <a:buNone/>
            </a:pPr>
            <a:r>
              <a:rPr lang="en-US" b="1" dirty="0" err="1">
                <a:latin typeface="Consolas" panose="020B0609020204030204" pitchFamily="49" charset="0"/>
                <a:cs typeface="Consolas" panose="020B0609020204030204" pitchFamily="49" charset="0"/>
              </a:rPr>
              <a:t>nop</a:t>
            </a:r>
            <a:endParaRPr lang="en-US" b="1" dirty="0"/>
          </a:p>
          <a:p>
            <a:r>
              <a:rPr lang="en-US" b="1" dirty="0" err="1">
                <a:latin typeface="Consolas" panose="020B0609020204030204" pitchFamily="49" charset="0"/>
                <a:cs typeface="Consolas" panose="020B0609020204030204" pitchFamily="49" charset="0"/>
              </a:rPr>
              <a:t>nop</a:t>
            </a:r>
            <a:r>
              <a:rPr lang="en-US" b="1" dirty="0"/>
              <a:t>/</a:t>
            </a:r>
            <a:r>
              <a:rPr lang="en-US" b="1" dirty="0" err="1">
                <a:latin typeface="Consolas" panose="020B0609020204030204" pitchFamily="49" charset="0"/>
                <a:cs typeface="Consolas" panose="020B0609020204030204" pitchFamily="49" charset="0"/>
              </a:rPr>
              <a:t>nopl</a:t>
            </a:r>
            <a:r>
              <a:rPr lang="en-US" dirty="0"/>
              <a:t> are “no-op” instructions – they do nothing!</a:t>
            </a:r>
          </a:p>
          <a:p>
            <a:r>
              <a:rPr lang="en-US" dirty="0"/>
              <a:t>Intent: Make functions align on address boundaries that are nice multiples of 8.</a:t>
            </a:r>
          </a:p>
          <a:p>
            <a:r>
              <a:rPr lang="en-US" dirty="0"/>
              <a:t>“Sometimes, doing nothing is how to be most productive” – Philosopher Nick</a:t>
            </a:r>
          </a:p>
          <a:p>
            <a:pPr marL="0" indent="0">
              <a:spcBef>
                <a:spcPts val="2800"/>
              </a:spcBef>
              <a:buNone/>
            </a:pPr>
            <a:r>
              <a:rPr lang="en-US" b="1" dirty="0">
                <a:latin typeface="Consolas" panose="020B0609020204030204" pitchFamily="49" charset="0"/>
                <a:cs typeface="Consolas" panose="020B0609020204030204" pitchFamily="49" charset="0"/>
              </a:rPr>
              <a:t>mov %</a:t>
            </a:r>
            <a:r>
              <a:rPr lang="en-US" b="1" dirty="0" err="1">
                <a:latin typeface="Consolas" panose="020B0609020204030204" pitchFamily="49" charset="0"/>
                <a:cs typeface="Consolas" panose="020B0609020204030204" pitchFamily="49" charset="0"/>
              </a:rPr>
              <a:t>ebx</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ebx</a:t>
            </a:r>
            <a:endParaRPr lang="en-US" b="1" dirty="0">
              <a:latin typeface="Consolas" panose="020B0609020204030204" pitchFamily="49" charset="0"/>
              <a:cs typeface="Consolas" panose="020B0609020204030204" pitchFamily="49" charset="0"/>
            </a:endParaRPr>
          </a:p>
          <a:p>
            <a:r>
              <a:rPr lang="en-US" dirty="0"/>
              <a:t>Zeros out the top 32 register bits (because a </a:t>
            </a:r>
            <a:r>
              <a:rPr lang="en-US" dirty="0">
                <a:latin typeface="Consolas" panose="020B0609020204030204" pitchFamily="49" charset="0"/>
                <a:cs typeface="Consolas" panose="020B0609020204030204" pitchFamily="49" charset="0"/>
              </a:rPr>
              <a:t>mov</a:t>
            </a:r>
            <a:r>
              <a:rPr lang="en-US" dirty="0"/>
              <a:t> on an </a:t>
            </a:r>
            <a:r>
              <a:rPr lang="en-US" dirty="0">
                <a:latin typeface="Consolas" panose="020B0609020204030204" pitchFamily="49" charset="0"/>
                <a:cs typeface="Consolas" panose="020B0609020204030204" pitchFamily="49" charset="0"/>
              </a:rPr>
              <a:t>e</a:t>
            </a:r>
            <a:r>
              <a:rPr lang="en-US" dirty="0"/>
              <a:t>-register zeros out rest of 64 bits).</a:t>
            </a:r>
            <a:endParaRPr lang="en-US" b="1" dirty="0">
              <a:latin typeface="Consolas" panose="020B0609020204030204" pitchFamily="49" charset="0"/>
              <a:cs typeface="Consolas" panose="020B0609020204030204" pitchFamily="49" charset="0"/>
            </a:endParaRPr>
          </a:p>
          <a:p>
            <a:pPr marL="0" indent="0">
              <a:spcBef>
                <a:spcPts val="2800"/>
              </a:spcBef>
              <a:buNone/>
            </a:pPr>
            <a:r>
              <a:rPr lang="en-US" b="1" dirty="0" err="1">
                <a:latin typeface="Consolas" panose="020B0609020204030204" pitchFamily="49" charset="0"/>
                <a:cs typeface="Consolas" panose="020B0609020204030204" pitchFamily="49" charset="0"/>
              </a:rPr>
              <a:t>xor</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ebx</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ebx</a:t>
            </a:r>
            <a:endParaRPr lang="en-US" b="1" dirty="0">
              <a:latin typeface="Consolas" panose="020B0609020204030204" pitchFamily="49" charset="0"/>
              <a:cs typeface="Consolas" panose="020B0609020204030204" pitchFamily="49" charset="0"/>
            </a:endParaRPr>
          </a:p>
          <a:p>
            <a:pPr fontAlgn="auto">
              <a:spcAft>
                <a:spcPts val="0"/>
              </a:spcAft>
            </a:pPr>
            <a:r>
              <a:rPr lang="en-US" dirty="0"/>
              <a:t>Optimizes for performance as well as code size (read more </a:t>
            </a:r>
            <a:r>
              <a:rPr lang="en-US" dirty="0">
                <a:hlinkClick r:id="rId2"/>
              </a:rPr>
              <a:t>here</a:t>
            </a:r>
            <a:r>
              <a:rPr lang="en-US" dirty="0"/>
              <a:t>):</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b8 00 00 00 00 		mov $0x0,%eax</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31 c0 				</a:t>
            </a:r>
            <a:r>
              <a:rPr lang="en-US" dirty="0" err="1">
                <a:latin typeface="Consolas" panose="020B0609020204030204" pitchFamily="49" charset="0"/>
                <a:cs typeface="Consolas" panose="020B0609020204030204" pitchFamily="49" charset="0"/>
              </a:rPr>
              <a:t>xor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b="1"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3693941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A25BA-3091-804C-96A2-DA0BB2714B72}"/>
              </a:ext>
            </a:extLst>
          </p:cNvPr>
          <p:cNvSpPr>
            <a:spLocks noGrp="1"/>
          </p:cNvSpPr>
          <p:nvPr>
            <p:ph type="title"/>
          </p:nvPr>
        </p:nvSpPr>
        <p:spPr/>
        <p:txBody>
          <a:bodyPr/>
          <a:lstStyle/>
          <a:p>
            <a:r>
              <a:rPr lang="en-US" dirty="0"/>
              <a:t>Funky Assembly you’ll see</a:t>
            </a:r>
          </a:p>
        </p:txBody>
      </p:sp>
      <p:sp>
        <p:nvSpPr>
          <p:cNvPr id="3" name="Content Placeholder 2">
            <a:extLst>
              <a:ext uri="{FF2B5EF4-FFF2-40B4-BE49-F238E27FC236}">
                <a16:creationId xmlns:a16="http://schemas.microsoft.com/office/drawing/2014/main" id="{954FC8C5-1076-2243-9762-04D4A97C705F}"/>
              </a:ext>
            </a:extLst>
          </p:cNvPr>
          <p:cNvSpPr>
            <a:spLocks noGrp="1"/>
          </p:cNvSpPr>
          <p:nvPr>
            <p:ph idx="1"/>
          </p:nvPr>
        </p:nvSpPr>
        <p:spPr>
          <a:xfrm>
            <a:off x="152400" y="1295400"/>
            <a:ext cx="11887200" cy="5181600"/>
          </a:xfrm>
        </p:spPr>
        <p:txBody>
          <a:bodyPr/>
          <a:lstStyle/>
          <a:p>
            <a:pPr marL="0" indent="0">
              <a:buNone/>
            </a:pPr>
            <a:r>
              <a:rPr lang="en-US" dirty="0"/>
              <a:t>Some functions like </a:t>
            </a:r>
            <a:r>
              <a:rPr lang="en-US" b="1" dirty="0" err="1"/>
              <a:t>printf</a:t>
            </a:r>
            <a:r>
              <a:rPr lang="en-US" dirty="0"/>
              <a:t> take </a:t>
            </a:r>
            <a:r>
              <a:rPr lang="en-US" i="1" dirty="0"/>
              <a:t>variable numbers of arguments.</a:t>
            </a:r>
          </a:p>
          <a:p>
            <a:r>
              <a:rPr lang="en-US" dirty="0"/>
              <a:t>It turns out that in assembly when we call these functions, we must indicate the presence of any float/double arguments by setting %</a:t>
            </a:r>
            <a:r>
              <a:rPr lang="en-US" dirty="0" err="1"/>
              <a:t>rax</a:t>
            </a:r>
            <a:r>
              <a:rPr lang="en-US" dirty="0"/>
              <a:t> to the count of vector registers used. If none are used (i.e., no parameters of float/double type), it sets %</a:t>
            </a:r>
            <a:r>
              <a:rPr lang="en-US" dirty="0" err="1"/>
              <a:t>rax</a:t>
            </a:r>
            <a:r>
              <a:rPr lang="en-US" dirty="0"/>
              <a:t> to zero.</a:t>
            </a:r>
          </a:p>
        </p:txBody>
      </p:sp>
    </p:spTree>
    <p:extLst>
      <p:ext uri="{BB962C8B-B14F-4D97-AF65-F5344CB8AC3E}">
        <p14:creationId xmlns:p14="http://schemas.microsoft.com/office/powerpoint/2010/main" val="32523471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t>Recap:</a:t>
            </a:r>
            <a:r>
              <a:rPr lang="en-US" dirty="0"/>
              <a:t> Function Calls in Assembly</a:t>
            </a:r>
          </a:p>
          <a:p>
            <a:pPr>
              <a:tabLst>
                <a:tab pos="11530584" algn="r"/>
              </a:tabLst>
            </a:pPr>
            <a:r>
              <a:rPr lang="en-US" dirty="0"/>
              <a:t>Privacy and Trust</a:t>
            </a:r>
          </a:p>
          <a:p>
            <a:pPr>
              <a:tabLst>
                <a:tab pos="11530584" algn="r"/>
              </a:tabLst>
            </a:pPr>
            <a:r>
              <a:rPr lang="en-US" dirty="0"/>
              <a:t>Assignment 5 Overview</a:t>
            </a:r>
          </a:p>
          <a:p>
            <a:pPr>
              <a:tabLst>
                <a:tab pos="11530584" algn="r"/>
              </a:tabLst>
            </a:pPr>
            <a:r>
              <a:rPr lang="en-US" b="1" dirty="0"/>
              <a:t>Practice</a:t>
            </a:r>
            <a:r>
              <a:rPr lang="en-US" dirty="0"/>
              <a:t>: </a:t>
            </a:r>
            <a:r>
              <a:rPr lang="en-US" dirty="0" err="1"/>
              <a:t>Minivault</a:t>
            </a:r>
            <a:endParaRPr lang="en-US" b="1"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/class/cs107/lecture-code/lect14 .</a:t>
            </a:r>
          </a:p>
        </p:txBody>
      </p:sp>
    </p:spTree>
    <p:extLst>
      <p:ext uri="{BB962C8B-B14F-4D97-AF65-F5344CB8AC3E}">
        <p14:creationId xmlns:p14="http://schemas.microsoft.com/office/powerpoint/2010/main" val="38214009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EA5ED-DA77-4A4C-84F7-1D5884D9F926}"/>
              </a:ext>
            </a:extLst>
          </p:cNvPr>
          <p:cNvSpPr>
            <a:spLocks noGrp="1"/>
          </p:cNvSpPr>
          <p:nvPr>
            <p:ph type="title"/>
          </p:nvPr>
        </p:nvSpPr>
        <p:spPr/>
        <p:txBody>
          <a:bodyPr/>
          <a:lstStyle/>
          <a:p>
            <a:r>
              <a:rPr lang="en-US" dirty="0"/>
              <a:t>Extra Practice</a:t>
            </a:r>
          </a:p>
        </p:txBody>
      </p:sp>
      <p:sp>
        <p:nvSpPr>
          <p:cNvPr id="3" name="Text Placeholder 2">
            <a:extLst>
              <a:ext uri="{FF2B5EF4-FFF2-40B4-BE49-F238E27FC236}">
                <a16:creationId xmlns:a16="http://schemas.microsoft.com/office/drawing/2014/main" id="{8E3DB5A7-C7F8-DE47-936A-D2F6705941D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734325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6240EB-7897-1845-8732-CBF2EB7ECB72}"/>
              </a:ext>
            </a:extLst>
          </p:cNvPr>
          <p:cNvSpPr>
            <a:spLocks noGrp="1"/>
          </p:cNvSpPr>
          <p:nvPr>
            <p:ph type="title"/>
          </p:nvPr>
        </p:nvSpPr>
        <p:spPr/>
        <p:txBody>
          <a:bodyPr/>
          <a:lstStyle/>
          <a:p>
            <a:r>
              <a:rPr lang="en-US" dirty="0"/>
              <a:t>Extra Practice – Escape Room 2</a:t>
            </a:r>
          </a:p>
        </p:txBody>
      </p:sp>
      <p:pic>
        <p:nvPicPr>
          <p:cNvPr id="6" name="Picture 5">
            <a:extLst>
              <a:ext uri="{FF2B5EF4-FFF2-40B4-BE49-F238E27FC236}">
                <a16:creationId xmlns:a16="http://schemas.microsoft.com/office/drawing/2014/main" id="{9F0036B5-A092-C64E-93B4-2BA943242A0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03850" y="4870450"/>
            <a:ext cx="1384300" cy="1384300"/>
          </a:xfrm>
          <a:prstGeom prst="rect">
            <a:avLst/>
          </a:prstGeom>
        </p:spPr>
      </p:pic>
      <p:sp>
        <p:nvSpPr>
          <p:cNvPr id="7" name="TextBox 6">
            <a:extLst>
              <a:ext uri="{FF2B5EF4-FFF2-40B4-BE49-F238E27FC236}">
                <a16:creationId xmlns:a16="http://schemas.microsoft.com/office/drawing/2014/main" id="{9197D6CE-83B2-E74D-87DC-EE5D784D9BEE}"/>
              </a:ext>
            </a:extLst>
          </p:cNvPr>
          <p:cNvSpPr txBox="1"/>
          <p:nvPr/>
        </p:nvSpPr>
        <p:spPr>
          <a:xfrm>
            <a:off x="5307162" y="6351067"/>
            <a:ext cx="1577676"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escape_room</a:t>
            </a:r>
            <a:endParaRPr lang="en-US" dirty="0">
              <a:latin typeface="Consolas" panose="020B0609020204030204" pitchFamily="49" charset="0"/>
              <a:cs typeface="Consolas" panose="020B0609020204030204" pitchFamily="49" charset="0"/>
            </a:endParaRPr>
          </a:p>
        </p:txBody>
      </p:sp>
      <p:sp>
        <p:nvSpPr>
          <p:cNvPr id="2" name="Rectangle 1">
            <a:extLst>
              <a:ext uri="{FF2B5EF4-FFF2-40B4-BE49-F238E27FC236}">
                <a16:creationId xmlns:a16="http://schemas.microsoft.com/office/drawing/2014/main" id="{BA460CFA-5021-A647-894D-53FEE41179F0}"/>
              </a:ext>
            </a:extLst>
          </p:cNvPr>
          <p:cNvSpPr/>
          <p:nvPr/>
        </p:nvSpPr>
        <p:spPr>
          <a:xfrm>
            <a:off x="4413488" y="4404801"/>
            <a:ext cx="3365024" cy="369332"/>
          </a:xfrm>
          <a:prstGeom prst="rect">
            <a:avLst/>
          </a:prstGeom>
        </p:spPr>
        <p:txBody>
          <a:bodyPr wrap="none">
            <a:spAutoFit/>
          </a:bodyPr>
          <a:lstStyle/>
          <a:p>
            <a:r>
              <a:rPr lang="en-US" dirty="0"/>
              <a:t>https://</a:t>
            </a:r>
            <a:r>
              <a:rPr lang="en-US" dirty="0" err="1"/>
              <a:t>godbolt.org</a:t>
            </a:r>
            <a:r>
              <a:rPr lang="en-US" dirty="0"/>
              <a:t>/z/8e31fG4r5</a:t>
            </a:r>
          </a:p>
        </p:txBody>
      </p:sp>
    </p:spTree>
    <p:extLst>
      <p:ext uri="{BB962C8B-B14F-4D97-AF65-F5344CB8AC3E}">
        <p14:creationId xmlns:p14="http://schemas.microsoft.com/office/powerpoint/2010/main" val="13074630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BDD01-1FEA-784D-9BE5-3B09FE963FAB}"/>
              </a:ext>
            </a:extLst>
          </p:cNvPr>
          <p:cNvSpPr>
            <a:spLocks noGrp="1"/>
          </p:cNvSpPr>
          <p:nvPr>
            <p:ph type="title"/>
          </p:nvPr>
        </p:nvSpPr>
        <p:spPr/>
        <p:txBody>
          <a:bodyPr/>
          <a:lstStyle/>
          <a:p>
            <a:r>
              <a:rPr lang="en-US" dirty="0"/>
              <a:t>Escape room assembly code</a:t>
            </a:r>
          </a:p>
        </p:txBody>
      </p:sp>
      <p:sp>
        <p:nvSpPr>
          <p:cNvPr id="3" name="Content Placeholder 2">
            <a:extLst>
              <a:ext uri="{FF2B5EF4-FFF2-40B4-BE49-F238E27FC236}">
                <a16:creationId xmlns:a16="http://schemas.microsoft.com/office/drawing/2014/main" id="{2A130710-BE08-694A-8929-6C8052E2A66B}"/>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000000000000115b &lt;</a:t>
            </a:r>
            <a:r>
              <a:rPr lang="en-US" sz="2400" dirty="0" err="1">
                <a:latin typeface="Consolas" panose="020B0609020204030204" pitchFamily="49" charset="0"/>
                <a:cs typeface="Consolas" panose="020B0609020204030204" pitchFamily="49" charset="0"/>
              </a:rPr>
              <a:t>escape_room</a:t>
            </a:r>
            <a:r>
              <a:rPr lang="en-US" sz="2400" dirty="0">
                <a:latin typeface="Consolas" panose="020B0609020204030204" pitchFamily="49" charset="0"/>
                <a:cs typeface="Consolas" panose="020B0609020204030204" pitchFamily="49" charset="0"/>
              </a:rPr>
              <a:t>&gt;:</a:t>
            </a:r>
          </a:p>
          <a:p>
            <a:pPr marL="0" indent="0">
              <a:spcBef>
                <a:spcPts val="0"/>
              </a:spcBef>
              <a:buNone/>
            </a:pPr>
            <a:r>
              <a:rPr lang="en-US" sz="2400" dirty="0">
                <a:latin typeface="Consolas" panose="020B0609020204030204" pitchFamily="49" charset="0"/>
                <a:cs typeface="Consolas" panose="020B0609020204030204" pitchFamily="49" charset="0"/>
              </a:rPr>
              <a:t>    115b:	48 83 </a:t>
            </a:r>
            <a:r>
              <a:rPr lang="en-US" sz="2400" dirty="0" err="1">
                <a:latin typeface="Consolas" panose="020B0609020204030204" pitchFamily="49" charset="0"/>
                <a:cs typeface="Consolas" panose="020B0609020204030204" pitchFamily="49" charset="0"/>
              </a:rPr>
              <a:t>ec</a:t>
            </a:r>
            <a:r>
              <a:rPr lang="en-US" sz="2400" dirty="0">
                <a:latin typeface="Consolas" panose="020B0609020204030204" pitchFamily="49" charset="0"/>
                <a:cs typeface="Consolas" panose="020B0609020204030204" pitchFamily="49" charset="0"/>
              </a:rPr>
              <a:t> 08          	sub    $0x8,%rsp</a:t>
            </a:r>
          </a:p>
          <a:p>
            <a:pPr marL="0" indent="0">
              <a:spcBef>
                <a:spcPts val="0"/>
              </a:spcBef>
              <a:buNone/>
            </a:pPr>
            <a:r>
              <a:rPr lang="en-US" sz="2400" dirty="0">
                <a:latin typeface="Consolas" panose="020B0609020204030204" pitchFamily="49" charset="0"/>
                <a:cs typeface="Consolas" panose="020B0609020204030204" pitchFamily="49" charset="0"/>
              </a:rPr>
              <a:t>    115f:	</a:t>
            </a:r>
            <a:r>
              <a:rPr lang="en-US" sz="2400" dirty="0" err="1">
                <a:latin typeface="Consolas" panose="020B0609020204030204" pitchFamily="49" charset="0"/>
                <a:cs typeface="Consolas" panose="020B0609020204030204" pitchFamily="49" charset="0"/>
              </a:rPr>
              <a:t>ba</a:t>
            </a:r>
            <a:r>
              <a:rPr lang="en-US" sz="2400" dirty="0">
                <a:latin typeface="Consolas" panose="020B0609020204030204" pitchFamily="49" charset="0"/>
                <a:cs typeface="Consolas" panose="020B0609020204030204" pitchFamily="49" charset="0"/>
              </a:rPr>
              <a:t> 0a 00 00 00       	mov    $0xa,%edx</a:t>
            </a:r>
          </a:p>
          <a:p>
            <a:pPr marL="0" indent="0">
              <a:spcBef>
                <a:spcPts val="0"/>
              </a:spcBef>
              <a:buNone/>
            </a:pPr>
            <a:r>
              <a:rPr lang="en-US" sz="2400" dirty="0">
                <a:latin typeface="Consolas" panose="020B0609020204030204" pitchFamily="49" charset="0"/>
                <a:cs typeface="Consolas" panose="020B0609020204030204" pitchFamily="49" charset="0"/>
              </a:rPr>
              <a:t>    1164:	be 00 00 00 00       	mov    $0x0,%esi</a:t>
            </a:r>
          </a:p>
          <a:p>
            <a:pPr marL="0" indent="0">
              <a:spcBef>
                <a:spcPts val="0"/>
              </a:spcBef>
              <a:buNone/>
            </a:pPr>
            <a:r>
              <a:rPr lang="en-US" sz="2400" dirty="0">
                <a:latin typeface="Consolas" panose="020B0609020204030204" pitchFamily="49" charset="0"/>
                <a:cs typeface="Consolas" panose="020B0609020204030204" pitchFamily="49" charset="0"/>
              </a:rPr>
              <a:t>    1169:	e8 d2 </a:t>
            </a:r>
            <a:r>
              <a:rPr lang="en-US" sz="2400" dirty="0" err="1">
                <a:latin typeface="Consolas" panose="020B0609020204030204" pitchFamily="49" charset="0"/>
                <a:cs typeface="Consolas" panose="020B0609020204030204" pitchFamily="49" charset="0"/>
              </a:rPr>
              <a:t>fe</a:t>
            </a:r>
            <a:r>
              <a:rPr lang="en-US" sz="2400" dirty="0">
                <a:latin typeface="Consolas" panose="020B0609020204030204" pitchFamily="49" charset="0"/>
                <a:cs typeface="Consolas" panose="020B0609020204030204" pitchFamily="49" charset="0"/>
              </a:rPr>
              <a:t> ff ff       	</a:t>
            </a:r>
            <a:r>
              <a:rPr lang="en-US" sz="2400" dirty="0" err="1">
                <a:latin typeface="Consolas" panose="020B0609020204030204" pitchFamily="49" charset="0"/>
                <a:cs typeface="Consolas" panose="020B0609020204030204" pitchFamily="49" charset="0"/>
              </a:rPr>
              <a:t>callq</a:t>
            </a:r>
            <a:r>
              <a:rPr lang="en-US" sz="2400" dirty="0">
                <a:latin typeface="Consolas" panose="020B0609020204030204" pitchFamily="49" charset="0"/>
                <a:cs typeface="Consolas" panose="020B0609020204030204" pitchFamily="49" charset="0"/>
              </a:rPr>
              <a:t>  1040 &lt;</a:t>
            </a:r>
            <a:r>
              <a:rPr lang="en-US" sz="2400" dirty="0" err="1">
                <a:latin typeface="Consolas" panose="020B0609020204030204" pitchFamily="49" charset="0"/>
                <a:cs typeface="Consolas" panose="020B0609020204030204" pitchFamily="49" charset="0"/>
              </a:rPr>
              <a:t>strtol@plt</a:t>
            </a:r>
            <a:r>
              <a:rPr lang="en-US" sz="2400" dirty="0">
                <a:latin typeface="Consolas" panose="020B0609020204030204" pitchFamily="49" charset="0"/>
                <a:cs typeface="Consolas" panose="020B0609020204030204" pitchFamily="49" charset="0"/>
              </a:rPr>
              <a:t>&gt;</a:t>
            </a:r>
          </a:p>
          <a:p>
            <a:pPr marL="0" indent="0">
              <a:spcBef>
                <a:spcPts val="0"/>
              </a:spcBef>
              <a:buNone/>
            </a:pPr>
            <a:r>
              <a:rPr lang="en-US" sz="2400" dirty="0">
                <a:latin typeface="Consolas" panose="020B0609020204030204" pitchFamily="49" charset="0"/>
                <a:cs typeface="Consolas" panose="020B0609020204030204" pitchFamily="49" charset="0"/>
              </a:rPr>
              <a:t>    116e:	48 89 c7             	mov    %</a:t>
            </a:r>
            <a:r>
              <a:rPr lang="en-US" sz="2400" dirty="0" err="1">
                <a:latin typeface="Consolas" panose="020B0609020204030204" pitchFamily="49" charset="0"/>
                <a:cs typeface="Consolas" panose="020B0609020204030204" pitchFamily="49" charset="0"/>
              </a:rPr>
              <a:t>rax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rdi</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1171:	e8 d3 ff ff ff       	</a:t>
            </a:r>
            <a:r>
              <a:rPr lang="en-US" sz="2400" dirty="0" err="1">
                <a:latin typeface="Consolas" panose="020B0609020204030204" pitchFamily="49" charset="0"/>
                <a:cs typeface="Consolas" panose="020B0609020204030204" pitchFamily="49" charset="0"/>
              </a:rPr>
              <a:t>callq</a:t>
            </a:r>
            <a:r>
              <a:rPr lang="en-US" sz="2400" dirty="0">
                <a:latin typeface="Consolas" panose="020B0609020204030204" pitchFamily="49" charset="0"/>
                <a:cs typeface="Consolas" panose="020B0609020204030204" pitchFamily="49" charset="0"/>
              </a:rPr>
              <a:t>  1149 &lt;transform&gt;</a:t>
            </a:r>
          </a:p>
          <a:p>
            <a:pPr marL="0" indent="0">
              <a:spcBef>
                <a:spcPts val="0"/>
              </a:spcBef>
              <a:buNone/>
            </a:pPr>
            <a:r>
              <a:rPr lang="en-US" sz="2400" dirty="0">
                <a:latin typeface="Consolas" panose="020B0609020204030204" pitchFamily="49" charset="0"/>
                <a:cs typeface="Consolas" panose="020B0609020204030204" pitchFamily="49" charset="0"/>
              </a:rPr>
              <a:t>    1176:	a8 01                	test   $0x1,%al</a:t>
            </a:r>
          </a:p>
          <a:p>
            <a:pPr marL="0" indent="0">
              <a:spcBef>
                <a:spcPts val="0"/>
              </a:spcBef>
              <a:buNone/>
            </a:pPr>
            <a:r>
              <a:rPr lang="en-US" sz="2400" dirty="0">
                <a:latin typeface="Consolas" panose="020B0609020204030204" pitchFamily="49" charset="0"/>
                <a:cs typeface="Consolas" panose="020B0609020204030204" pitchFamily="49" charset="0"/>
              </a:rPr>
              <a:t>    1178:	74 0a                	je     1184 &lt;escape_room+0x29&gt;</a:t>
            </a:r>
          </a:p>
          <a:p>
            <a:pPr marL="0" indent="0">
              <a:spcBef>
                <a:spcPts val="0"/>
              </a:spcBef>
              <a:buNone/>
            </a:pPr>
            <a:r>
              <a:rPr lang="en-US" sz="2400" dirty="0">
                <a:latin typeface="Consolas" panose="020B0609020204030204" pitchFamily="49" charset="0"/>
                <a:cs typeface="Consolas" panose="020B0609020204030204" pitchFamily="49" charset="0"/>
              </a:rPr>
              <a:t>    117a:	b8 00 00 00 00       	mov    $0x0,%eax</a:t>
            </a:r>
          </a:p>
          <a:p>
            <a:pPr marL="0" indent="0">
              <a:spcBef>
                <a:spcPts val="0"/>
              </a:spcBef>
              <a:buNone/>
            </a:pPr>
            <a:r>
              <a:rPr lang="en-US" sz="2400" dirty="0">
                <a:latin typeface="Consolas" panose="020B0609020204030204" pitchFamily="49" charset="0"/>
                <a:cs typeface="Consolas" panose="020B0609020204030204" pitchFamily="49" charset="0"/>
              </a:rPr>
              <a:t>    117f:	48 83 c4 08          	add    $0x8,%rsp</a:t>
            </a:r>
          </a:p>
          <a:p>
            <a:pPr marL="0" indent="0">
              <a:spcBef>
                <a:spcPts val="0"/>
              </a:spcBef>
              <a:buNone/>
            </a:pPr>
            <a:r>
              <a:rPr lang="en-US" sz="2400" dirty="0">
                <a:latin typeface="Consolas" panose="020B0609020204030204" pitchFamily="49" charset="0"/>
                <a:cs typeface="Consolas" panose="020B0609020204030204" pitchFamily="49" charset="0"/>
              </a:rPr>
              <a:t>    1183:	c3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1184:	b8 01 00 00 00       	mov    $0x1,%eax</a:t>
            </a:r>
          </a:p>
          <a:p>
            <a:pPr marL="0" indent="0">
              <a:spcBef>
                <a:spcPts val="0"/>
              </a:spcBef>
              <a:buNone/>
            </a:pPr>
            <a:r>
              <a:rPr lang="en-US" sz="2400" dirty="0">
                <a:latin typeface="Consolas" panose="020B0609020204030204" pitchFamily="49" charset="0"/>
                <a:cs typeface="Consolas" panose="020B0609020204030204" pitchFamily="49" charset="0"/>
              </a:rPr>
              <a:t>    1189:	eb f4                	</a:t>
            </a:r>
            <a:r>
              <a:rPr lang="en-US" sz="2400" dirty="0" err="1">
                <a:latin typeface="Consolas" panose="020B0609020204030204" pitchFamily="49" charset="0"/>
                <a:cs typeface="Consolas" panose="020B0609020204030204" pitchFamily="49" charset="0"/>
              </a:rPr>
              <a:t>jmp</a:t>
            </a:r>
            <a:r>
              <a:rPr lang="en-US" sz="2400" dirty="0">
                <a:latin typeface="Consolas" panose="020B0609020204030204" pitchFamily="49" charset="0"/>
                <a:cs typeface="Consolas" panose="020B0609020204030204" pitchFamily="49" charset="0"/>
              </a:rPr>
              <a:t>    117f &lt;escape_room+0x24&gt;</a:t>
            </a:r>
          </a:p>
        </p:txBody>
      </p:sp>
    </p:spTree>
    <p:extLst>
      <p:ext uri="{BB962C8B-B14F-4D97-AF65-F5344CB8AC3E}">
        <p14:creationId xmlns:p14="http://schemas.microsoft.com/office/powerpoint/2010/main" val="8763649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703B-8D7E-244E-A9FB-8D5CB8E71124}"/>
              </a:ext>
            </a:extLst>
          </p:cNvPr>
          <p:cNvSpPr>
            <a:spLocks noGrp="1"/>
          </p:cNvSpPr>
          <p:nvPr>
            <p:ph type="title"/>
          </p:nvPr>
        </p:nvSpPr>
        <p:spPr/>
        <p:txBody>
          <a:bodyPr/>
          <a:lstStyle/>
          <a:p>
            <a:r>
              <a:rPr lang="en-US" dirty="0"/>
              <a:t>Escape room assembly code</a:t>
            </a:r>
          </a:p>
        </p:txBody>
      </p:sp>
      <p:sp>
        <p:nvSpPr>
          <p:cNvPr id="3" name="Content Placeholder 2">
            <a:extLst>
              <a:ext uri="{FF2B5EF4-FFF2-40B4-BE49-F238E27FC236}">
                <a16:creationId xmlns:a16="http://schemas.microsoft.com/office/drawing/2014/main" id="{DEE301A8-6147-814C-98A3-CB7801089B75}"/>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0000000000001149 &lt;transform&gt;:</a:t>
            </a:r>
          </a:p>
          <a:p>
            <a:pPr marL="0" indent="0">
              <a:spcBef>
                <a:spcPts val="0"/>
              </a:spcBef>
              <a:buNone/>
            </a:pPr>
            <a:r>
              <a:rPr lang="en-US" sz="2400" dirty="0">
                <a:latin typeface="Consolas" panose="020B0609020204030204" pitchFamily="49" charset="0"/>
                <a:cs typeface="Consolas" panose="020B0609020204030204" pitchFamily="49" charset="0"/>
              </a:rPr>
              <a:t>    1149:	8d 04 bd 00 00 00 00 	lea    0x0(,%rdi,4),%</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1150:	8d 50 01             	lea    0x1(%</a:t>
            </a:r>
            <a:r>
              <a:rPr lang="en-US" sz="2400" dirty="0" err="1">
                <a:latin typeface="Consolas" panose="020B0609020204030204" pitchFamily="49" charset="0"/>
                <a:cs typeface="Consolas" panose="020B0609020204030204" pitchFamily="49" charset="0"/>
              </a:rPr>
              <a:t>rax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edx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1153:	83 fa 32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$0x32,%edx</a:t>
            </a:r>
          </a:p>
          <a:p>
            <a:pPr marL="0" indent="0">
              <a:spcBef>
                <a:spcPts val="0"/>
              </a:spcBef>
              <a:buNone/>
            </a:pPr>
            <a:r>
              <a:rPr lang="en-US" sz="2400" dirty="0">
                <a:latin typeface="Consolas" panose="020B0609020204030204" pitchFamily="49" charset="0"/>
                <a:cs typeface="Consolas" panose="020B0609020204030204" pitchFamily="49" charset="0"/>
              </a:rPr>
              <a:t>    1156:	7f 02                	</a:t>
            </a:r>
            <a:r>
              <a:rPr lang="en-US" sz="2400" dirty="0" err="1">
                <a:latin typeface="Consolas" panose="020B0609020204030204" pitchFamily="49" charset="0"/>
                <a:cs typeface="Consolas" panose="020B0609020204030204" pitchFamily="49" charset="0"/>
              </a:rPr>
              <a:t>jg</a:t>
            </a:r>
            <a:r>
              <a:rPr lang="en-US" sz="2400" dirty="0">
                <a:latin typeface="Consolas" panose="020B0609020204030204" pitchFamily="49" charset="0"/>
                <a:cs typeface="Consolas" panose="020B0609020204030204" pitchFamily="49" charset="0"/>
              </a:rPr>
              <a:t>     115a &lt;transform+0x11&gt;</a:t>
            </a:r>
          </a:p>
          <a:p>
            <a:pPr marL="0" indent="0">
              <a:spcBef>
                <a:spcPts val="0"/>
              </a:spcBef>
              <a:buNone/>
            </a:pPr>
            <a:r>
              <a:rPr lang="en-US" sz="2400" dirty="0">
                <a:latin typeface="Consolas" panose="020B0609020204030204" pitchFamily="49" charset="0"/>
                <a:cs typeface="Consolas" panose="020B0609020204030204" pitchFamily="49" charset="0"/>
              </a:rPr>
              <a:t>    1158:	89 d0                	mov    %</a:t>
            </a:r>
            <a:r>
              <a:rPr lang="en-US" sz="2400" dirty="0" err="1">
                <a:latin typeface="Consolas" panose="020B0609020204030204" pitchFamily="49" charset="0"/>
                <a:cs typeface="Consolas" panose="020B0609020204030204" pitchFamily="49" charset="0"/>
              </a:rPr>
              <a:t>edx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115a:	c3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4896730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15401</TotalTime>
  <Words>3073</Words>
  <Application>Microsoft Macintosh PowerPoint</Application>
  <PresentationFormat>Widescreen</PresentationFormat>
  <Paragraphs>328</Paragraphs>
  <Slides>49</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Andale Mono</vt:lpstr>
      <vt:lpstr>Arial</vt:lpstr>
      <vt:lpstr>Calibri</vt:lpstr>
      <vt:lpstr>Consolas</vt:lpstr>
      <vt:lpstr>Tahoma</vt:lpstr>
      <vt:lpstr>Verdana</vt:lpstr>
      <vt:lpstr>Default Design</vt:lpstr>
      <vt:lpstr>CS107, Lecture 14 Reverse Engineering, Privacy and Trust</vt:lpstr>
      <vt:lpstr>CS107 Topic 5: How does a computer interpret and execute C programs?   </vt:lpstr>
      <vt:lpstr>CS107 Topic 5</vt:lpstr>
      <vt:lpstr>Learning Assembly</vt:lpstr>
      <vt:lpstr>Learning Goals</vt:lpstr>
      <vt:lpstr>Lecture Plan</vt:lpstr>
      <vt:lpstr>Lecture Plan</vt:lpstr>
      <vt:lpstr>Calling Functions In Assembly</vt:lpstr>
      <vt:lpstr>%rsp</vt:lpstr>
      <vt:lpstr>%rsp</vt:lpstr>
      <vt:lpstr>Registers</vt:lpstr>
      <vt:lpstr>Registers</vt:lpstr>
      <vt:lpstr>Parameters and Return</vt:lpstr>
      <vt:lpstr>Local Storage</vt:lpstr>
      <vt:lpstr>Register Restrictions</vt:lpstr>
      <vt:lpstr>Caller/Callee</vt:lpstr>
      <vt:lpstr>Register Restrictions</vt:lpstr>
      <vt:lpstr>Caller-Owned Registers</vt:lpstr>
      <vt:lpstr>Caller-Owned Registers</vt:lpstr>
      <vt:lpstr>Callee-Owned Registers</vt:lpstr>
      <vt:lpstr>Callee-Owned Registers</vt:lpstr>
      <vt:lpstr>A Day In the Life of function1</vt:lpstr>
      <vt:lpstr>Lecture Plan</vt:lpstr>
      <vt:lpstr>Privacy and Trust</vt:lpstr>
      <vt:lpstr>Privacy and Trust</vt:lpstr>
      <vt:lpstr>Have you been affected by a data breach/hack or other improper access of your data?  How did that make you feel?</vt:lpstr>
      <vt:lpstr>Privacy</vt:lpstr>
      <vt:lpstr>Privacy</vt:lpstr>
      <vt:lpstr>Privacy</vt:lpstr>
      <vt:lpstr>Individualist Models of Privacy</vt:lpstr>
      <vt:lpstr>Privacy</vt:lpstr>
      <vt:lpstr>Privacy</vt:lpstr>
      <vt:lpstr>Models of Privacy</vt:lpstr>
      <vt:lpstr>Loss of Privacy</vt:lpstr>
      <vt:lpstr>Who Should We Trust?</vt:lpstr>
      <vt:lpstr>Penetration Testing &amp; Trust</vt:lpstr>
      <vt:lpstr>Example: Differential Privacy</vt:lpstr>
      <vt:lpstr>Differential Privacy’s Trust Model</vt:lpstr>
      <vt:lpstr>Differential Privacy: The Other Threats</vt:lpstr>
      <vt:lpstr>Lecture Plan</vt:lpstr>
      <vt:lpstr>assign5</vt:lpstr>
      <vt:lpstr>Lecture Plan</vt:lpstr>
      <vt:lpstr>Optimizations you’ll see</vt:lpstr>
      <vt:lpstr>Funky Assembly you’ll see</vt:lpstr>
      <vt:lpstr>Recap</vt:lpstr>
      <vt:lpstr>Extra Practice</vt:lpstr>
      <vt:lpstr>Extra Practice – Escape Room 2</vt:lpstr>
      <vt:lpstr>Escape room assembly code</vt:lpstr>
      <vt:lpstr>Escape room assembly code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1808</cp:revision>
  <cp:lastPrinted>2019-05-20T19:08:43Z</cp:lastPrinted>
  <dcterms:created xsi:type="dcterms:W3CDTF">2008-06-28T20:57:21Z</dcterms:created>
  <dcterms:modified xsi:type="dcterms:W3CDTF">2022-05-13T20:25:16Z</dcterms:modified>
</cp:coreProperties>
</file>