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35"/>
  </p:notesMasterIdLst>
  <p:handoutMasterIdLst>
    <p:handoutMasterId r:id="rId36"/>
  </p:handoutMasterIdLst>
  <p:sldIdLst>
    <p:sldId id="256" r:id="rId2"/>
    <p:sldId id="451" r:id="rId3"/>
    <p:sldId id="636" r:id="rId4"/>
    <p:sldId id="752" r:id="rId5"/>
    <p:sldId id="924" r:id="rId6"/>
    <p:sldId id="925" r:id="rId7"/>
    <p:sldId id="708" r:id="rId8"/>
    <p:sldId id="926" r:id="rId9"/>
    <p:sldId id="503" r:id="rId10"/>
    <p:sldId id="913" r:id="rId11"/>
    <p:sldId id="706" r:id="rId12"/>
    <p:sldId id="707" r:id="rId13"/>
    <p:sldId id="711" r:id="rId14"/>
    <p:sldId id="712" r:id="rId15"/>
    <p:sldId id="921" r:id="rId16"/>
    <p:sldId id="928" r:id="rId17"/>
    <p:sldId id="713" r:id="rId18"/>
    <p:sldId id="760" r:id="rId19"/>
    <p:sldId id="927" r:id="rId20"/>
    <p:sldId id="714" r:id="rId21"/>
    <p:sldId id="923" r:id="rId22"/>
    <p:sldId id="861" r:id="rId23"/>
    <p:sldId id="922" r:id="rId24"/>
    <p:sldId id="750" r:id="rId25"/>
    <p:sldId id="734" r:id="rId26"/>
    <p:sldId id="929" r:id="rId27"/>
    <p:sldId id="433" r:id="rId28"/>
    <p:sldId id="930" r:id="rId29"/>
    <p:sldId id="693" r:id="rId30"/>
    <p:sldId id="698" r:id="rId31"/>
    <p:sldId id="690" r:id="rId32"/>
    <p:sldId id="816" r:id="rId33"/>
    <p:sldId id="933" r:id="rId3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636"/>
            <p14:sldId id="752"/>
            <p14:sldId id="924"/>
            <p14:sldId id="925"/>
            <p14:sldId id="708"/>
            <p14:sldId id="926"/>
            <p14:sldId id="503"/>
          </p14:sldIdLst>
        </p14:section>
        <p14:section name="Function Pointers" id="{5DE4439A-DA3F-494D-84EE-C156151FB99D}">
          <p14:sldIdLst>
            <p14:sldId id="913"/>
            <p14:sldId id="706"/>
            <p14:sldId id="707"/>
            <p14:sldId id="711"/>
            <p14:sldId id="712"/>
            <p14:sldId id="921"/>
            <p14:sldId id="928"/>
            <p14:sldId id="713"/>
            <p14:sldId id="760"/>
            <p14:sldId id="927"/>
            <p14:sldId id="714"/>
            <p14:sldId id="923"/>
            <p14:sldId id="861"/>
            <p14:sldId id="922"/>
            <p14:sldId id="750"/>
            <p14:sldId id="734"/>
          </p14:sldIdLst>
        </p14:section>
        <p14:section name="Assembly" id="{D5971D2B-CAF6-0A41-A90D-7F0A383ECF5F}">
          <p14:sldIdLst>
            <p14:sldId id="929"/>
            <p14:sldId id="433"/>
            <p14:sldId id="930"/>
            <p14:sldId id="693"/>
            <p14:sldId id="698"/>
            <p14:sldId id="690"/>
            <p14:sldId id="816"/>
            <p14:sldId id="933"/>
          </p14:sldIdLst>
        </p14:section>
        <p14:section name="Recap" id="{8157F1CB-AFAE-7B49-BE45-507C1AF452FF}">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8000"/>
    <a:srgbClr val="F8F8F8"/>
    <a:srgbClr val="D27BD6"/>
    <a:srgbClr val="D62ED6"/>
    <a:srgbClr val="942092"/>
    <a:srgbClr val="FF9999"/>
    <a:srgbClr val="FF9300"/>
    <a:srgbClr val="DDDDDD"/>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803" autoAdjust="0"/>
  </p:normalViewPr>
  <p:slideViewPr>
    <p:cSldViewPr>
      <p:cViewPr varScale="1">
        <p:scale>
          <a:sx n="109" d="100"/>
          <a:sy n="109" d="100"/>
        </p:scale>
        <p:origin x="216" y="21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967082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967082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46460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Who is dealing with this encoding? Is it C? Is it something else? (it’s x86, the assembly language)</a:t>
            </a:r>
          </a:p>
          <a:p>
            <a:r>
              <a:rPr lang="en-US" sz="1200" kern="1200" dirty="0">
                <a:solidFill>
                  <a:schemeClr val="tx1"/>
                </a:solidFill>
                <a:effectLst/>
                <a:latin typeface="Arial" charset="0"/>
                <a:ea typeface="+mn-ea"/>
                <a:cs typeface="+mn-cs"/>
              </a:rPr>
              <a:t>We’ve seen many data types so far:</a:t>
            </a:r>
          </a:p>
          <a:p>
            <a:r>
              <a:rPr lang="en-US" sz="1200" kern="1200" dirty="0">
                <a:solidFill>
                  <a:schemeClr val="tx1"/>
                </a:solidFill>
                <a:effectLst/>
                <a:latin typeface="Arial" charset="0"/>
                <a:ea typeface="+mn-ea"/>
                <a:cs typeface="+mn-cs"/>
              </a:rPr>
              <a:t> › Integers: </a:t>
            </a:r>
            <a:endParaRPr lang="en-US" dirty="0">
              <a:effectLst/>
            </a:endParaRPr>
          </a:p>
          <a:p>
            <a:r>
              <a:rPr lang="en-US" sz="1200" kern="1200" dirty="0">
                <a:solidFill>
                  <a:schemeClr val="tx1"/>
                </a:solidFill>
                <a:effectLst/>
                <a:latin typeface="Arial" charset="0"/>
                <a:ea typeface="+mn-ea"/>
                <a:cs typeface="+mn-cs"/>
              </a:rPr>
              <a:t>• char/int/long (encoding as unsigned or two’s complement signed) </a:t>
            </a:r>
            <a:endParaRPr lang="en-US" dirty="0">
              <a:effectLst/>
            </a:endParaRPr>
          </a:p>
          <a:p>
            <a:r>
              <a:rPr lang="en-US" sz="1200" kern="1200" dirty="0">
                <a:solidFill>
                  <a:schemeClr val="tx1"/>
                </a:solidFill>
                <a:effectLst/>
                <a:latin typeface="Arial" charset="0"/>
                <a:ea typeface="+mn-ea"/>
                <a:cs typeface="+mn-cs"/>
              </a:rPr>
              <a:t>›  Letters/</a:t>
            </a:r>
            <a:r>
              <a:rPr lang="en-US" sz="1200" kern="1200" dirty="0" err="1">
                <a:solidFill>
                  <a:schemeClr val="tx1"/>
                </a:solidFill>
                <a:effectLst/>
                <a:latin typeface="Arial" charset="0"/>
                <a:ea typeface="+mn-ea"/>
                <a:cs typeface="+mn-cs"/>
              </a:rPr>
              <a:t>punctutation</a:t>
            </a:r>
            <a:r>
              <a:rPr lang="en-US" sz="1200" kern="1200" dirty="0">
                <a:solidFill>
                  <a:schemeClr val="tx1"/>
                </a:solidFill>
                <a:effectLst/>
                <a:latin typeface="Arial" charset="0"/>
                <a:ea typeface="+mn-ea"/>
                <a:cs typeface="+mn-cs"/>
              </a:rPr>
              <a:t>: </a:t>
            </a:r>
            <a:endParaRPr lang="en-US" dirty="0">
              <a:effectLst/>
            </a:endParaRPr>
          </a:p>
          <a:p>
            <a:r>
              <a:rPr lang="en-US" sz="1200" kern="1200" dirty="0">
                <a:solidFill>
                  <a:schemeClr val="tx1"/>
                </a:solidFill>
                <a:effectLst/>
                <a:latin typeface="Arial" charset="0"/>
                <a:ea typeface="+mn-ea"/>
                <a:cs typeface="+mn-cs"/>
              </a:rPr>
              <a:t>• Char(</a:t>
            </a:r>
            <a:r>
              <a:rPr lang="en-US" sz="1200" kern="1200" dirty="0" err="1">
                <a:solidFill>
                  <a:schemeClr val="tx1"/>
                </a:solidFill>
                <a:effectLst/>
                <a:latin typeface="Arial" charset="0"/>
                <a:ea typeface="+mn-ea"/>
                <a:cs typeface="+mn-cs"/>
              </a:rPr>
              <a:t>ASCIIencoding</a:t>
            </a:r>
            <a:r>
              <a:rPr lang="en-US" sz="1200" kern="1200" dirty="0">
                <a:solidFill>
                  <a:schemeClr val="tx1"/>
                </a:solidFill>
                <a:effectLst/>
                <a:latin typeface="Arial" charset="0"/>
                <a:ea typeface="+mn-ea"/>
                <a:cs typeface="+mn-cs"/>
              </a:rPr>
              <a:t>) </a:t>
            </a:r>
            <a:endParaRPr lang="en-US" dirty="0">
              <a:effectLst/>
            </a:endParaRPr>
          </a:p>
          <a:p>
            <a:r>
              <a:rPr lang="en-US" sz="1200" kern="1200" dirty="0">
                <a:solidFill>
                  <a:schemeClr val="tx1"/>
                </a:solidFill>
                <a:effectLst/>
                <a:latin typeface="Arial" charset="0"/>
                <a:ea typeface="+mn-ea"/>
                <a:cs typeface="+mn-cs"/>
              </a:rPr>
              <a:t>›  Real numbers: </a:t>
            </a:r>
            <a:endParaRPr lang="en-US" dirty="0">
              <a:effectLst/>
            </a:endParaRPr>
          </a:p>
          <a:p>
            <a:r>
              <a:rPr lang="en-US" sz="1200" kern="1200" dirty="0">
                <a:solidFill>
                  <a:schemeClr val="tx1"/>
                </a:solidFill>
                <a:effectLst/>
                <a:latin typeface="Arial" charset="0"/>
                <a:ea typeface="+mn-ea"/>
                <a:cs typeface="+mn-cs"/>
              </a:rPr>
              <a:t>• float/double(</a:t>
            </a:r>
            <a:r>
              <a:rPr lang="en-US" sz="1200" kern="1200" dirty="0" err="1">
                <a:solidFill>
                  <a:schemeClr val="tx1"/>
                </a:solidFill>
                <a:effectLst/>
                <a:latin typeface="Arial" charset="0"/>
                <a:ea typeface="+mn-ea"/>
                <a:cs typeface="+mn-cs"/>
              </a:rPr>
              <a:t>IEEEfloatingpointencoding</a:t>
            </a:r>
            <a:r>
              <a:rPr lang="en-US" sz="1200" kern="1200" dirty="0">
                <a:solidFill>
                  <a:schemeClr val="tx1"/>
                </a:solidFill>
                <a:effectLst/>
                <a:latin typeface="Arial" charset="0"/>
                <a:ea typeface="+mn-ea"/>
                <a:cs typeface="+mn-cs"/>
              </a:rPr>
              <a:t>) </a:t>
            </a:r>
            <a:endParaRPr lang="en-US" dirty="0">
              <a:effectLst/>
            </a:endParaRPr>
          </a:p>
          <a:p>
            <a:r>
              <a:rPr lang="en-US" sz="1200" kern="1200" dirty="0">
                <a:solidFill>
                  <a:schemeClr val="tx1"/>
                </a:solidFill>
                <a:effectLst/>
                <a:latin typeface="Arial" charset="0"/>
                <a:ea typeface="+mn-ea"/>
                <a:cs typeface="+mn-cs"/>
              </a:rPr>
              <a:t>›  Memory addresses: </a:t>
            </a:r>
            <a:endParaRPr lang="en-US" dirty="0">
              <a:effectLst/>
            </a:endParaRPr>
          </a:p>
          <a:p>
            <a:r>
              <a:rPr lang="en-US" sz="1200" kern="1200" dirty="0">
                <a:solidFill>
                  <a:schemeClr val="tx1"/>
                </a:solidFill>
                <a:effectLst/>
                <a:latin typeface="Arial" charset="0"/>
                <a:ea typeface="+mn-ea"/>
                <a:cs typeface="+mn-cs"/>
              </a:rPr>
              <a:t>• </a:t>
            </a:r>
            <a:r>
              <a:rPr lang="en-US" sz="1200" kern="1200" dirty="0" err="1">
                <a:solidFill>
                  <a:schemeClr val="tx1"/>
                </a:solidFill>
                <a:effectLst/>
                <a:latin typeface="Arial" charset="0"/>
                <a:ea typeface="+mn-ea"/>
                <a:cs typeface="+mn-cs"/>
              </a:rPr>
              <a:t>pointertypes</a:t>
            </a:r>
            <a:r>
              <a:rPr lang="en-US" sz="1200" kern="1200" dirty="0">
                <a:solidFill>
                  <a:schemeClr val="tx1"/>
                </a:solidFill>
                <a:effectLst/>
                <a:latin typeface="Arial" charset="0"/>
                <a:ea typeface="+mn-ea"/>
                <a:cs typeface="+mn-cs"/>
              </a:rPr>
              <a:t>(</a:t>
            </a:r>
            <a:r>
              <a:rPr lang="en-US" sz="1200" kern="1200" dirty="0" err="1">
                <a:solidFill>
                  <a:schemeClr val="tx1"/>
                </a:solidFill>
                <a:effectLst/>
                <a:latin typeface="Arial" charset="0"/>
                <a:ea typeface="+mn-ea"/>
                <a:cs typeface="+mn-cs"/>
              </a:rPr>
              <a:t>unsignedlongencoding</a:t>
            </a:r>
            <a:r>
              <a:rPr lang="en-US" sz="1200" kern="1200" dirty="0">
                <a:solidFill>
                  <a:schemeClr val="tx1"/>
                </a:solidFill>
                <a:effectLst/>
                <a:latin typeface="Arial" charset="0"/>
                <a:ea typeface="+mn-ea"/>
                <a:cs typeface="+mn-cs"/>
              </a:rPr>
              <a:t>) </a:t>
            </a:r>
            <a:endParaRPr lang="en-US" dirty="0">
              <a:effectLst/>
            </a:endParaRPr>
          </a:p>
          <a:p>
            <a:r>
              <a:rPr lang="en-US" sz="1200" kern="1200" dirty="0">
                <a:solidFill>
                  <a:schemeClr val="tx1"/>
                </a:solidFill>
                <a:effectLst/>
                <a:latin typeface="Arial" charset="0"/>
                <a:ea typeface="+mn-ea"/>
                <a:cs typeface="+mn-cs"/>
              </a:rPr>
              <a:t>›  Now a new one.....the code itself! </a:t>
            </a:r>
            <a:endParaRPr lang="en-US" dirty="0">
              <a:effectLst/>
            </a:endParaRPr>
          </a:p>
          <a:p>
            <a:r>
              <a:rPr lang="en-US" sz="1200" kern="1200" dirty="0">
                <a:solidFill>
                  <a:schemeClr val="tx1"/>
                </a:solidFill>
                <a:effectLst/>
                <a:latin typeface="Arial" charset="0"/>
                <a:ea typeface="+mn-ea"/>
                <a:cs typeface="+mn-cs"/>
              </a:rPr>
              <a:t>• Instructions(AMD64encoding) </a:t>
            </a:r>
          </a:p>
          <a:p>
            <a:r>
              <a:rPr lang="en-US" sz="1200" kern="1200" dirty="0">
                <a:solidFill>
                  <a:schemeClr val="tx1"/>
                </a:solidFill>
                <a:effectLst/>
                <a:latin typeface="Arial" charset="0"/>
                <a:ea typeface="+mn-ea"/>
                <a:cs typeface="+mn-cs"/>
              </a:rPr>
              <a:t>Function pointers?</a:t>
            </a:r>
            <a:endParaRPr lang="en-US" dirty="0">
              <a:effectLst/>
            </a:endParaRPr>
          </a:p>
          <a:p>
            <a:endParaRPr lang="en-US" dirty="0"/>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2903269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Intel 8086: $</a:t>
            </a:r>
            <a:r>
              <a:rPr lang="en-US" sz="1200" b="0" i="0" kern="1200" dirty="0">
                <a:solidFill>
                  <a:schemeClr val="tx1"/>
                </a:solidFill>
                <a:effectLst/>
                <a:latin typeface="Arial" charset="0"/>
                <a:ea typeface="+mn-ea"/>
                <a:cs typeface="+mn-cs"/>
              </a:rPr>
              <a:t>341.52 adjusting for inflation to current day</a:t>
            </a:r>
            <a:endParaRPr lang="en-US" dirty="0"/>
          </a:p>
          <a:p>
            <a:r>
              <a:rPr lang="en-US" dirty="0"/>
              <a:t>Broadcom 2836</a:t>
            </a:r>
          </a:p>
          <a:p>
            <a:r>
              <a:rPr lang="en-US" dirty="0"/>
              <a:t>i7 quad-core chip</a:t>
            </a:r>
          </a:p>
          <a:p>
            <a:endParaRPr lang="en-US" dirty="0"/>
          </a:p>
          <a:p>
            <a:r>
              <a:rPr lang="en-US" dirty="0"/>
              <a:t>microprocessor vs multi-core processor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1282949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11098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039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843451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397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731074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466822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4767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6603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802591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1637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27538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108446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71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51684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5657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88003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4104263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146141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98501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8504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1029631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4528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77449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4843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333110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646355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809899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354845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4626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13183536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9291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5144615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30999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4563775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40356521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1550993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712990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00370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02486240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7" r:id="rId36"/>
    <p:sldLayoutId id="2147483708" r:id="rId37"/>
    <p:sldLayoutId id="2147483709" r:id="rId38"/>
    <p:sldLayoutId id="2147483661" r:id="rId39"/>
    <p:sldLayoutId id="2147483662" r:id="rId40"/>
    <p:sldLayoutId id="2147483663" r:id="rId41"/>
    <p:sldLayoutId id="2147483664" r:id="rId42"/>
    <p:sldLayoutId id="2147483665" r:id="rId43"/>
    <p:sldLayoutId id="2147483666" r:id="rId44"/>
    <p:sldLayoutId id="2147483668" r:id="rId45"/>
    <p:sldLayoutId id="2147483669" r:id="rId46"/>
    <p:sldLayoutId id="2147483670" r:id="rId4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14</a:t>
            </a:r>
            <a:br>
              <a:rPr lang="en-US" dirty="0"/>
            </a:br>
            <a:r>
              <a:rPr lang="en-US" sz="3400" dirty="0"/>
              <a:t>Function Pointers, Continued</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K&amp;R 5.11</a:t>
            </a:r>
          </a:p>
        </p:txBody>
      </p:sp>
      <p:sp>
        <p:nvSpPr>
          <p:cNvPr id="3" name="TextBox 2">
            <a:extLst>
              <a:ext uri="{FF2B5EF4-FFF2-40B4-BE49-F238E27FC236}">
                <a16:creationId xmlns:a16="http://schemas.microsoft.com/office/drawing/2014/main" id="{87383440-EB8B-B29C-4E4B-695B08CD6198}"/>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4</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we use our knowledge of memory and data representation to write code that works with any data type?</a:t>
            </a:r>
          </a:p>
          <a:p>
            <a:pPr marL="0" indent="0">
              <a:buNone/>
            </a:pPr>
            <a:endParaRPr lang="en-US" b="1" u="sng" dirty="0"/>
          </a:p>
          <a:p>
            <a:pPr marL="0" indent="0">
              <a:buNone/>
            </a:pPr>
            <a:r>
              <a:rPr lang="en-US" dirty="0"/>
              <a:t>Why is answering this question important?</a:t>
            </a:r>
          </a:p>
          <a:p>
            <a:r>
              <a:rPr lang="en-US" dirty="0"/>
              <a:t>Writing code that works with any data type lets us write more generic, reusable code while understanding potential pitfalls (previously)</a:t>
            </a:r>
          </a:p>
          <a:p>
            <a:r>
              <a:rPr lang="en-US" dirty="0"/>
              <a:t>Allows us to learn how to pass functions as parameters, a core concept in many languages (last time + today)</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assign4:</a:t>
            </a:r>
            <a:r>
              <a:rPr lang="en-US" sz="2400" dirty="0"/>
              <a:t> implement your own version of the </a:t>
            </a:r>
            <a:r>
              <a:rPr lang="en-US" sz="2400" b="1" dirty="0"/>
              <a:t>ls </a:t>
            </a:r>
            <a:r>
              <a:rPr lang="en-US" sz="2400" dirty="0"/>
              <a:t>command, a function to generically find and insert elements into a sorted array, and a program using that function to sort the lines in a file like the </a:t>
            </a:r>
            <a:r>
              <a:rPr lang="en-US" sz="2400" b="1" dirty="0"/>
              <a:t>sort</a:t>
            </a:r>
            <a:r>
              <a:rPr lang="en-US" sz="2400" dirty="0"/>
              <a:t> command.</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pass functions as parameters</a:t>
            </a:r>
          </a:p>
          <a:p>
            <a:r>
              <a:rPr lang="en-US" dirty="0"/>
              <a:t>Learn how to write functions that accept functions as parameters</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b="1" dirty="0"/>
              <a:t>Recap:</a:t>
            </a:r>
            <a:r>
              <a:rPr lang="en-US" dirty="0"/>
              <a:t> Function Pointers</a:t>
            </a:r>
          </a:p>
          <a:p>
            <a:pPr>
              <a:tabLst>
                <a:tab pos="11525250" algn="r"/>
              </a:tabLst>
            </a:pPr>
            <a:r>
              <a:rPr lang="en-US" b="1" dirty="0"/>
              <a:t>Example: </a:t>
            </a:r>
            <a:r>
              <a:rPr lang="en-US" dirty="0"/>
              <a:t>Count Matches</a:t>
            </a:r>
          </a:p>
          <a:p>
            <a:pPr>
              <a:tabLst>
                <a:tab pos="11525250" algn="r"/>
              </a:tabLst>
            </a:pPr>
            <a:r>
              <a:rPr lang="en-US" b="1" dirty="0"/>
              <a:t>Introduction:</a:t>
            </a:r>
            <a:r>
              <a:rPr lang="en-US" dirty="0"/>
              <a:t> Assembly</a:t>
            </a:r>
          </a:p>
          <a:p>
            <a:pPr>
              <a:tabLst>
                <a:tab pos="11525250" algn="r"/>
              </a:tabLst>
            </a:pPr>
            <a:endParaRPr lang="en-US"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582334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b="1" dirty="0">
                <a:solidFill>
                  <a:srgbClr val="C00000"/>
                </a:solidFill>
              </a:rPr>
              <a:t>Recap: Function Pointers</a:t>
            </a:r>
          </a:p>
          <a:p>
            <a:pPr>
              <a:tabLst>
                <a:tab pos="11525250" algn="r"/>
              </a:tabLst>
            </a:pPr>
            <a:r>
              <a:rPr lang="en-US" b="1" dirty="0"/>
              <a:t>Example: </a:t>
            </a:r>
            <a:r>
              <a:rPr lang="en-US" dirty="0"/>
              <a:t>Count Matches</a:t>
            </a:r>
          </a:p>
          <a:p>
            <a:pPr>
              <a:tabLst>
                <a:tab pos="11525250" algn="r"/>
              </a:tabLst>
            </a:pPr>
            <a:r>
              <a:rPr lang="en-US" b="1" dirty="0"/>
              <a:t>Introduction: </a:t>
            </a:r>
            <a:r>
              <a:rPr lang="en-US" dirty="0"/>
              <a:t>Assembly</a:t>
            </a:r>
            <a:endParaRPr lang="en-US" b="1" dirty="0"/>
          </a:p>
          <a:p>
            <a:pPr>
              <a:tabLst>
                <a:tab pos="11525250" algn="r"/>
              </a:tabLst>
            </a:pPr>
            <a:endParaRPr lang="en-US"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1884754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03C0-01CD-9975-B0BF-2C5DB5B909C9}"/>
              </a:ext>
            </a:extLst>
          </p:cNvPr>
          <p:cNvSpPr>
            <a:spLocks noGrp="1"/>
          </p:cNvSpPr>
          <p:nvPr>
            <p:ph type="title"/>
          </p:nvPr>
        </p:nvSpPr>
        <p:spPr/>
        <p:txBody>
          <a:bodyPr/>
          <a:lstStyle/>
          <a:p>
            <a:r>
              <a:rPr lang="en-US" dirty="0"/>
              <a:t>Recap: Function Pointers</a:t>
            </a:r>
          </a:p>
        </p:txBody>
      </p:sp>
      <p:sp>
        <p:nvSpPr>
          <p:cNvPr id="3" name="Content Placeholder 2">
            <a:extLst>
              <a:ext uri="{FF2B5EF4-FFF2-40B4-BE49-F238E27FC236}">
                <a16:creationId xmlns:a16="http://schemas.microsoft.com/office/drawing/2014/main" id="{A2CF5714-7D6A-FC9A-82A1-6B13E42C5AA5}"/>
              </a:ext>
            </a:extLst>
          </p:cNvPr>
          <p:cNvSpPr>
            <a:spLocks noGrp="1"/>
          </p:cNvSpPr>
          <p:nvPr>
            <p:ph idx="1"/>
          </p:nvPr>
        </p:nvSpPr>
        <p:spPr/>
        <p:txBody>
          <a:bodyPr/>
          <a:lstStyle/>
          <a:p>
            <a:pPr marL="0" indent="0">
              <a:buNone/>
            </a:pPr>
            <a:r>
              <a:rPr lang="en-US" dirty="0"/>
              <a:t>Function pointers allow us to pass functions as parameters and store functions in variables.  We can use them to “pass logic around our program”.</a:t>
            </a:r>
          </a:p>
          <a:p>
            <a:r>
              <a:rPr lang="en-US" b="1" dirty="0"/>
              <a:t>Example – Bubble Sort:</a:t>
            </a:r>
            <a:r>
              <a:rPr lang="en-US" dirty="0"/>
              <a:t> we want to write a function anyone can use to sort an array.  We ask the caller to pass in a function as a parameter that can take in two of the elements and tell us what order they should be in.  Bubble Sort can call this function whenever it needs to know the ordering of two elements.</a:t>
            </a:r>
            <a:r>
              <a:rPr lang="en-US" b="1" dirty="0"/>
              <a:t> </a:t>
            </a:r>
          </a:p>
          <a:p>
            <a:pPr lvl="1"/>
            <a:r>
              <a:rPr lang="en-US" dirty="0"/>
              <a:t>We want this “comparison function” to support scenarios with any type of data; the only way to do this is for the comparison function signature to take in </a:t>
            </a:r>
            <a:r>
              <a:rPr lang="en-US" i="1" dirty="0"/>
              <a:t>pointers</a:t>
            </a:r>
            <a:r>
              <a:rPr lang="en-US" dirty="0"/>
              <a:t> to the two elements being compared.  We use </a:t>
            </a:r>
            <a:r>
              <a:rPr lang="en-US" b="1" dirty="0"/>
              <a:t>void *</a:t>
            </a:r>
            <a:r>
              <a:rPr lang="en-US" dirty="0"/>
              <a:t> to indicate “any pointer”.</a:t>
            </a:r>
          </a:p>
          <a:p>
            <a:pPr marL="0" indent="0">
              <a:buNone/>
            </a:pPr>
            <a:endParaRPr lang="en-US" dirty="0"/>
          </a:p>
          <a:p>
            <a:pPr marL="0" indent="0">
              <a:spcBef>
                <a:spcPts val="0"/>
              </a:spcBef>
              <a:buNone/>
            </a:pPr>
            <a:r>
              <a:rPr lang="en-US" sz="2800" dirty="0">
                <a:latin typeface="Consolas" panose="020B0609020204030204" pitchFamily="49" charset="0"/>
                <a:cs typeface="Consolas" panose="020B0609020204030204" pitchFamily="49" charset="0"/>
              </a:rPr>
              <a:t>void </a:t>
            </a:r>
            <a:r>
              <a:rPr lang="en-US" sz="2800" dirty="0" err="1">
                <a:latin typeface="Consolas" panose="020B0609020204030204" pitchFamily="49" charset="0"/>
                <a:cs typeface="Consolas" panose="020B0609020204030204" pitchFamily="49" charset="0"/>
              </a:rPr>
              <a:t>bubble_sort</a:t>
            </a:r>
            <a:r>
              <a:rPr lang="en-US" sz="2800" dirty="0">
                <a:latin typeface="Consolas" panose="020B0609020204030204" pitchFamily="49" charset="0"/>
                <a:cs typeface="Consolas" panose="020B0609020204030204" pitchFamily="49" charset="0"/>
              </a:rPr>
              <a:t>(void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size_t</a:t>
            </a:r>
            <a:r>
              <a:rPr lang="en-US" sz="2800" dirty="0">
                <a:latin typeface="Consolas" panose="020B0609020204030204" pitchFamily="49" charset="0"/>
                <a:cs typeface="Consolas" panose="020B0609020204030204" pitchFamily="49" charset="0"/>
              </a:rPr>
              <a:t> n, </a:t>
            </a:r>
            <a:r>
              <a:rPr lang="en-US" sz="2800" dirty="0" err="1">
                <a:latin typeface="Consolas" panose="020B0609020204030204" pitchFamily="49" charset="0"/>
                <a:cs typeface="Consolas" panose="020B0609020204030204" pitchFamily="49" charset="0"/>
              </a:rPr>
              <a:t>size_t</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elem_size_bytes</a:t>
            </a:r>
            <a:r>
              <a:rPr lang="en-US" sz="2800" dirty="0">
                <a:latin typeface="Consolas" panose="020B0609020204030204" pitchFamily="49" charset="0"/>
                <a:cs typeface="Consolas" panose="020B0609020204030204" pitchFamily="49" charset="0"/>
              </a:rPr>
              <a:t>, int (*</a:t>
            </a:r>
            <a:r>
              <a:rPr lang="en-US" sz="2800" dirty="0" err="1">
                <a:latin typeface="Consolas" panose="020B0609020204030204" pitchFamily="49" charset="0"/>
                <a:cs typeface="Consolas" panose="020B0609020204030204" pitchFamily="49" charset="0"/>
              </a:rPr>
              <a:t>cmp_fn</a:t>
            </a:r>
            <a:r>
              <a:rPr lang="en-US" sz="2800" dirty="0">
                <a:latin typeface="Consolas" panose="020B0609020204030204" pitchFamily="49" charset="0"/>
                <a:cs typeface="Consolas" panose="020B0609020204030204" pitchFamily="49" charset="0"/>
              </a:rPr>
              <a:t>)(</a:t>
            </a:r>
            <a:r>
              <a:rPr lang="en-US" sz="2800" b="1" dirty="0">
                <a:solidFill>
                  <a:srgbClr val="FF0000"/>
                </a:solidFill>
                <a:latin typeface="Consolas" panose="020B0609020204030204" pitchFamily="49" charset="0"/>
                <a:cs typeface="Consolas" panose="020B0609020204030204" pitchFamily="49" charset="0"/>
              </a:rPr>
              <a:t>void *, void *</a:t>
            </a:r>
            <a:r>
              <a:rPr lang="en-US" sz="2800" dirty="0">
                <a:latin typeface="Consolas" panose="020B0609020204030204" pitchFamily="49" charset="0"/>
                <a:cs typeface="Consolas" panose="020B0609020204030204" pitchFamily="49" charset="0"/>
              </a:rPr>
              <a:t>))</a:t>
            </a:r>
            <a:endParaRPr lang="en-US" dirty="0"/>
          </a:p>
          <a:p>
            <a:pPr lvl="1"/>
            <a:endParaRPr lang="en-US" b="1" dirty="0"/>
          </a:p>
          <a:p>
            <a:endParaRPr lang="en-US" dirty="0"/>
          </a:p>
          <a:p>
            <a:endParaRPr lang="en-US" dirty="0"/>
          </a:p>
        </p:txBody>
      </p:sp>
    </p:spTree>
    <p:extLst>
      <p:ext uri="{BB962C8B-B14F-4D97-AF65-F5344CB8AC3E}">
        <p14:creationId xmlns:p14="http://schemas.microsoft.com/office/powerpoint/2010/main" val="102167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88B2-D1C6-9C43-A351-0E6563ECA3AD}"/>
              </a:ext>
            </a:extLst>
          </p:cNvPr>
          <p:cNvSpPr>
            <a:spLocks noGrp="1"/>
          </p:cNvSpPr>
          <p:nvPr>
            <p:ph type="title"/>
          </p:nvPr>
        </p:nvSpPr>
        <p:spPr/>
        <p:txBody>
          <a:bodyPr/>
          <a:lstStyle/>
          <a:p>
            <a:r>
              <a:rPr lang="en-US" dirty="0"/>
              <a:t>Comparison Functions</a:t>
            </a:r>
          </a:p>
        </p:txBody>
      </p:sp>
      <p:sp>
        <p:nvSpPr>
          <p:cNvPr id="3" name="Content Placeholder 2">
            <a:extLst>
              <a:ext uri="{FF2B5EF4-FFF2-40B4-BE49-F238E27FC236}">
                <a16:creationId xmlns:a16="http://schemas.microsoft.com/office/drawing/2014/main" id="{B5734D1A-5AC5-6A47-AA67-C931D9845213}"/>
              </a:ext>
            </a:extLst>
          </p:cNvPr>
          <p:cNvSpPr>
            <a:spLocks noGrp="1"/>
          </p:cNvSpPr>
          <p:nvPr>
            <p:ph idx="1"/>
          </p:nvPr>
        </p:nvSpPr>
        <p:spPr/>
        <p:txBody>
          <a:bodyPr/>
          <a:lstStyle/>
          <a:p>
            <a:pPr marL="0" indent="0">
              <a:buNone/>
            </a:pPr>
            <a:r>
              <a:rPr lang="en-US" dirty="0"/>
              <a:t>Function pointers are used often in cases like this to compare two values of the same type.  These are called </a:t>
            </a:r>
            <a:r>
              <a:rPr lang="en-US" b="1" dirty="0"/>
              <a:t>comparison functions</a:t>
            </a:r>
            <a:r>
              <a:rPr lang="en-US" dirty="0"/>
              <a:t>.</a:t>
            </a:r>
          </a:p>
          <a:p>
            <a:r>
              <a:rPr lang="en-US" dirty="0"/>
              <a:t>The standard comparison function in many C functions provides even more information.  It should return:</a:t>
            </a:r>
          </a:p>
          <a:p>
            <a:pPr lvl="1"/>
            <a:r>
              <a:rPr lang="en-US" dirty="0"/>
              <a:t>&lt; 0 if first value should come before second value</a:t>
            </a:r>
          </a:p>
          <a:p>
            <a:pPr lvl="1"/>
            <a:r>
              <a:rPr lang="en-US" dirty="0"/>
              <a:t>&gt; 0 if first value should come after second value</a:t>
            </a:r>
          </a:p>
          <a:p>
            <a:pPr lvl="1"/>
            <a:r>
              <a:rPr lang="en-US" dirty="0"/>
              <a:t>0 if first value and second value are equivalent</a:t>
            </a:r>
          </a:p>
          <a:p>
            <a:r>
              <a:rPr lang="en-US" dirty="0"/>
              <a:t>This is the same return value format as </a:t>
            </a:r>
            <a:r>
              <a:rPr lang="en-US" b="1" dirty="0" err="1"/>
              <a:t>strcmp</a:t>
            </a:r>
            <a:r>
              <a:rPr lang="en-US" dirty="0"/>
              <a:t>!</a:t>
            </a:r>
          </a:p>
          <a:p>
            <a:pPr lvl="1"/>
            <a:endParaRPr lang="en-US" dirty="0"/>
          </a:p>
          <a:p>
            <a:pPr lvl="1"/>
            <a:endParaRPr lang="en-US" dirty="0"/>
          </a:p>
          <a:p>
            <a:pPr marL="0" indent="0" algn="ctr">
              <a:buNone/>
            </a:pPr>
            <a:r>
              <a:rPr lang="en-US" b="1" dirty="0">
                <a:latin typeface="Consolas" panose="020B0609020204030204" pitchFamily="49" charset="0"/>
                <a:cs typeface="Consolas" panose="020B0609020204030204" pitchFamily="49" charset="0"/>
              </a:rPr>
              <a:t>int (*</a:t>
            </a:r>
            <a:r>
              <a:rPr lang="en-US" b="1" dirty="0" err="1">
                <a:latin typeface="Consolas" panose="020B0609020204030204" pitchFamily="49" charset="0"/>
                <a:cs typeface="Consolas" panose="020B0609020204030204" pitchFamily="49" charset="0"/>
              </a:rPr>
              <a:t>compare_fn</a:t>
            </a:r>
            <a:r>
              <a:rPr lang="en-US" b="1" dirty="0">
                <a:latin typeface="Consolas" panose="020B0609020204030204" pitchFamily="49" charset="0"/>
                <a:cs typeface="Consolas" panose="020B0609020204030204" pitchFamily="49" charset="0"/>
              </a:rPr>
              <a:t>)(void *, void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58769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03C0-01CD-9975-B0BF-2C5DB5B909C9}"/>
              </a:ext>
            </a:extLst>
          </p:cNvPr>
          <p:cNvSpPr>
            <a:spLocks noGrp="1"/>
          </p:cNvSpPr>
          <p:nvPr>
            <p:ph type="title"/>
          </p:nvPr>
        </p:nvSpPr>
        <p:spPr/>
        <p:txBody>
          <a:bodyPr/>
          <a:lstStyle/>
          <a:p>
            <a:r>
              <a:rPr lang="en-US" dirty="0"/>
              <a:t>Recap: Function Pointers</a:t>
            </a:r>
          </a:p>
        </p:txBody>
      </p:sp>
      <p:sp>
        <p:nvSpPr>
          <p:cNvPr id="3" name="Content Placeholder 2">
            <a:extLst>
              <a:ext uri="{FF2B5EF4-FFF2-40B4-BE49-F238E27FC236}">
                <a16:creationId xmlns:a16="http://schemas.microsoft.com/office/drawing/2014/main" id="{A2CF5714-7D6A-FC9A-82A1-6B13E42C5AA5}"/>
              </a:ext>
            </a:extLst>
          </p:cNvPr>
          <p:cNvSpPr>
            <a:spLocks noGrp="1"/>
          </p:cNvSpPr>
          <p:nvPr>
            <p:ph idx="1"/>
          </p:nvPr>
        </p:nvSpPr>
        <p:spPr/>
        <p:txBody>
          <a:bodyPr/>
          <a:lstStyle/>
          <a:p>
            <a:r>
              <a:rPr lang="en-US" b="1" dirty="0"/>
              <a:t>Example – Bubble Sort:</a:t>
            </a:r>
            <a:r>
              <a:rPr lang="en-US" dirty="0"/>
              <a:t> we want to write a function anyone can use to sort an array.  We ask the caller to pass in a function as a parameter that can take in two of the elements and tell us what order they should be in.</a:t>
            </a:r>
          </a:p>
          <a:p>
            <a:pPr marL="0" indent="0">
              <a:spcBef>
                <a:spcPts val="0"/>
              </a:spcBef>
              <a:buNone/>
            </a:pPr>
            <a:endParaRPr lang="en-US" sz="2800" dirty="0">
              <a:latin typeface="Consolas" panose="020B0609020204030204" pitchFamily="49" charset="0"/>
              <a:cs typeface="Consolas" panose="020B0609020204030204" pitchFamily="49" charset="0"/>
            </a:endParaRPr>
          </a:p>
          <a:p>
            <a:pPr marL="0" indent="0">
              <a:spcBef>
                <a:spcPts val="0"/>
              </a:spcBef>
              <a:buNone/>
            </a:pPr>
            <a:r>
              <a:rPr lang="en-US" sz="2800" dirty="0">
                <a:latin typeface="Consolas" panose="020B0609020204030204" pitchFamily="49" charset="0"/>
                <a:cs typeface="Consolas" panose="020B0609020204030204" pitchFamily="49" charset="0"/>
              </a:rPr>
              <a:t>void </a:t>
            </a:r>
            <a:r>
              <a:rPr lang="en-US" sz="2800" dirty="0" err="1">
                <a:latin typeface="Consolas" panose="020B0609020204030204" pitchFamily="49" charset="0"/>
                <a:cs typeface="Consolas" panose="020B0609020204030204" pitchFamily="49" charset="0"/>
              </a:rPr>
              <a:t>bubble_sort</a:t>
            </a:r>
            <a:r>
              <a:rPr lang="en-US" sz="2800" dirty="0">
                <a:latin typeface="Consolas" panose="020B0609020204030204" pitchFamily="49" charset="0"/>
                <a:cs typeface="Consolas" panose="020B0609020204030204" pitchFamily="49" charset="0"/>
              </a:rPr>
              <a:t>(void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size_t</a:t>
            </a:r>
            <a:r>
              <a:rPr lang="en-US" sz="2800" dirty="0">
                <a:latin typeface="Consolas" panose="020B0609020204030204" pitchFamily="49" charset="0"/>
                <a:cs typeface="Consolas" panose="020B0609020204030204" pitchFamily="49" charset="0"/>
              </a:rPr>
              <a:t> n, </a:t>
            </a:r>
            <a:r>
              <a:rPr lang="en-US" sz="2800" dirty="0" err="1">
                <a:latin typeface="Consolas" panose="020B0609020204030204" pitchFamily="49" charset="0"/>
                <a:cs typeface="Consolas" panose="020B0609020204030204" pitchFamily="49" charset="0"/>
              </a:rPr>
              <a:t>size_t</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elem_size_bytes</a:t>
            </a:r>
            <a:r>
              <a:rPr lang="en-US" sz="2800" dirty="0">
                <a:latin typeface="Consolas" panose="020B0609020204030204" pitchFamily="49" charset="0"/>
                <a:cs typeface="Consolas" panose="020B0609020204030204" pitchFamily="49" charset="0"/>
              </a:rPr>
              <a:t>, int (*</a:t>
            </a:r>
            <a:r>
              <a:rPr lang="en-US" sz="2800" dirty="0" err="1">
                <a:latin typeface="Consolas" panose="020B0609020204030204" pitchFamily="49" charset="0"/>
                <a:cs typeface="Consolas" panose="020B0609020204030204" pitchFamily="49" charset="0"/>
              </a:rPr>
              <a:t>cmp_fn</a:t>
            </a:r>
            <a:r>
              <a:rPr lang="en-US" sz="2800" dirty="0">
                <a:latin typeface="Consolas" panose="020B0609020204030204" pitchFamily="49" charset="0"/>
                <a:cs typeface="Consolas" panose="020B0609020204030204" pitchFamily="49" charset="0"/>
              </a:rPr>
              <a:t>)(</a:t>
            </a:r>
            <a:r>
              <a:rPr lang="en-US" sz="2800" b="1" dirty="0">
                <a:solidFill>
                  <a:srgbClr val="FF0000"/>
                </a:solidFill>
                <a:latin typeface="Consolas" panose="020B0609020204030204" pitchFamily="49" charset="0"/>
                <a:cs typeface="Consolas" panose="020B0609020204030204" pitchFamily="49" charset="0"/>
              </a:rPr>
              <a:t>void *, void *</a:t>
            </a:r>
            <a:r>
              <a:rPr lang="en-US" sz="2800" dirty="0">
                <a:latin typeface="Consolas" panose="020B0609020204030204" pitchFamily="49" charset="0"/>
                <a:cs typeface="Consolas" panose="020B0609020204030204" pitchFamily="49" charset="0"/>
              </a:rPr>
              <a:t>))</a:t>
            </a:r>
            <a:endParaRPr lang="en-US" dirty="0"/>
          </a:p>
          <a:p>
            <a:pPr lvl="1"/>
            <a:endParaRPr lang="en-US" b="1" dirty="0"/>
          </a:p>
          <a:p>
            <a:pPr marL="0" indent="0">
              <a:buNone/>
            </a:pPr>
            <a:r>
              <a:rPr lang="en-US" dirty="0"/>
              <a:t>When a program wants to use this function, they use it with a specific kind of data and would write a comparison function specifically for that kind of data and the ordering they want.  Let’s see an example!</a:t>
            </a:r>
          </a:p>
          <a:p>
            <a:endParaRPr lang="en-US" dirty="0"/>
          </a:p>
        </p:txBody>
      </p:sp>
    </p:spTree>
    <p:extLst>
      <p:ext uri="{BB962C8B-B14F-4D97-AF65-F5344CB8AC3E}">
        <p14:creationId xmlns:p14="http://schemas.microsoft.com/office/powerpoint/2010/main" val="240786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Bubble Sort</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45E7EEB2-FD2A-A743-9300-7B06901CF3DD}"/>
              </a:ext>
            </a:extLst>
          </p:cNvPr>
          <p:cNvSpPr txBox="1"/>
          <p:nvPr/>
        </p:nvSpPr>
        <p:spPr>
          <a:xfrm>
            <a:off x="4673975" y="6324600"/>
            <a:ext cx="2844048"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bubble_sort_generic.c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00813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Calling 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dirty="0">
                <a:solidFill>
                  <a:srgbClr val="00B050"/>
                </a:solidFill>
                <a:latin typeface="Consolas" panose="020B0609020204030204" pitchFamily="49" charset="0"/>
                <a:cs typeface="Consolas" panose="020B0609020204030204" pitchFamily="49" charset="0"/>
              </a:rPr>
              <a:t>// 0 if equal, neg if first before second, pos if second before first</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int </a:t>
            </a:r>
            <a:r>
              <a:rPr lang="en-US" sz="2300" b="1" dirty="0" err="1">
                <a:solidFill>
                  <a:srgbClr val="FF0000"/>
                </a:solidFill>
                <a:latin typeface="Consolas" panose="020B0609020204030204" pitchFamily="49" charset="0"/>
                <a:cs typeface="Consolas" panose="020B0609020204030204" pitchFamily="49" charset="0"/>
              </a:rPr>
              <a:t>sort_descending</a:t>
            </a:r>
            <a:r>
              <a:rPr lang="en-US" sz="2300" b="1" dirty="0">
                <a:solidFill>
                  <a:srgbClr val="FF0000"/>
                </a:solidFill>
                <a:latin typeface="Consolas" panose="020B0609020204030204" pitchFamily="49" charset="0"/>
                <a:cs typeface="Consolas" panose="020B0609020204030204" pitchFamily="49" charset="0"/>
              </a:rPr>
              <a:t>(void *ptr1, void *ptr2)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a:t>
            </a:r>
            <a:endParaRPr lang="en-US" sz="2300" b="1" dirty="0">
              <a:latin typeface="Consolas" panose="020B0609020204030204" pitchFamily="49" charset="0"/>
              <a:cs typeface="Consolas" panose="020B0609020204030204" pitchFamily="49" charset="0"/>
            </a:endParaRPr>
          </a:p>
          <a:p>
            <a:pPr marL="0" indent="0">
              <a:spcBef>
                <a:spcPts val="0"/>
              </a:spcBef>
              <a:buNone/>
            </a:pPr>
            <a:endParaRPr lang="en-US" sz="2300" b="1" dirty="0">
              <a:latin typeface="Consolas" panose="020B0609020204030204" pitchFamily="49" charset="0"/>
              <a:cs typeface="Consolas" panose="020B0609020204030204" pitchFamily="49" charset="0"/>
            </a:endParaRPr>
          </a:p>
          <a:p>
            <a:pPr marL="0" indent="0">
              <a:spcBef>
                <a:spcPts val="0"/>
              </a:spcBef>
              <a:buNone/>
            </a:pP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main(</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argc</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char *</a:t>
            </a:r>
            <a:r>
              <a:rPr lang="en-US" sz="2300" dirty="0" err="1">
                <a:latin typeface="Consolas" panose="020B0609020204030204" pitchFamily="49" charset="0"/>
                <a:cs typeface="Consolas" panose="020B0609020204030204" pitchFamily="49" charset="0"/>
              </a:rPr>
              <a:t>argv</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 {4, 2, -5, 1, 12, 56};</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nums_count</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[0]);</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nums_count</a:t>
            </a:r>
            <a:r>
              <a:rPr lang="en-US" sz="2300" dirty="0">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sizeof</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nums</a:t>
            </a:r>
            <a:r>
              <a:rPr lang="en-US" sz="2300" b="1" dirty="0">
                <a:solidFill>
                  <a:srgbClr val="FF0000"/>
                </a:solidFill>
                <a:latin typeface="Consolas" panose="020B0609020204030204" pitchFamily="49" charset="0"/>
                <a:cs typeface="Consolas" panose="020B0609020204030204" pitchFamily="49" charset="0"/>
              </a:rPr>
              <a:t>[0]), </a:t>
            </a:r>
            <a:r>
              <a:rPr lang="en-US" sz="2300" b="1" dirty="0" err="1">
                <a:solidFill>
                  <a:srgbClr val="FF0000"/>
                </a:solidFill>
                <a:latin typeface="Consolas" panose="020B0609020204030204" pitchFamily="49" charset="0"/>
                <a:cs typeface="Consolas" panose="020B0609020204030204" pitchFamily="49" charset="0"/>
              </a:rPr>
              <a:t>sort_descending</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7491334-BB14-C588-CC4F-02B67E71483E}"/>
              </a:ext>
            </a:extLst>
          </p:cNvPr>
          <p:cNvSpPr/>
          <p:nvPr/>
        </p:nvSpPr>
        <p:spPr bwMode="auto">
          <a:xfrm>
            <a:off x="4267200" y="5181600"/>
            <a:ext cx="74676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Key idea: </a:t>
            </a:r>
            <a:r>
              <a:rPr lang="en-US" sz="2800" dirty="0">
                <a:latin typeface="+mn-lt"/>
                <a:cs typeface="Courier New" panose="02070309020205020404" pitchFamily="49" charset="0"/>
              </a:rPr>
              <a:t>now the comparison function is passed pointers to the elements being compared.</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026796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sort_descending</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1) cast arguments to what they really are here</a:t>
            </a:r>
          </a:p>
          <a:p>
            <a:pPr marL="0" indent="0">
              <a:spcBef>
                <a:spcPts val="0"/>
              </a:spcBef>
              <a:buNone/>
            </a:pPr>
            <a:r>
              <a:rPr lang="en-US" dirty="0">
                <a:latin typeface="Consolas" panose="020B0609020204030204" pitchFamily="49" charset="0"/>
                <a:cs typeface="Consolas" panose="020B0609020204030204" pitchFamily="49" charset="0"/>
              </a:rPr>
              <a:t>     int *num1ptr = (int *)ptr1;</a:t>
            </a:r>
          </a:p>
          <a:p>
            <a:pPr marL="0" indent="0">
              <a:spcBef>
                <a:spcPts val="0"/>
              </a:spcBef>
              <a:buNone/>
            </a:pPr>
            <a:r>
              <a:rPr lang="en-US" dirty="0">
                <a:latin typeface="Consolas" panose="020B0609020204030204" pitchFamily="49" charset="0"/>
                <a:cs typeface="Consolas" panose="020B0609020204030204" pitchFamily="49" charset="0"/>
              </a:rPr>
              <a:t>     int *num2ptr = (int *)ptr2;</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2) dereference typed points to access values</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 *num1ptr;</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 *num2ptr;</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3) perform operation</a:t>
            </a:r>
          </a:p>
          <a:p>
            <a:pPr marL="0" indent="0">
              <a:spcBef>
                <a:spcPts val="0"/>
              </a:spcBef>
              <a:buNone/>
            </a:pPr>
            <a:r>
              <a:rPr lang="en-US" dirty="0">
                <a:latin typeface="Consolas" panose="020B0609020204030204" pitchFamily="49" charset="0"/>
                <a:cs typeface="Consolas" panose="020B0609020204030204" pitchFamily="49" charset="0"/>
              </a:rPr>
              <a:t>     return num2 – num1;</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28B3057A-FB52-3048-BB8A-59184E43B5EE}"/>
              </a:ext>
            </a:extLst>
          </p:cNvPr>
          <p:cNvSpPr/>
          <p:nvPr/>
        </p:nvSpPr>
        <p:spPr bwMode="auto">
          <a:xfrm>
            <a:off x="5999747" y="4191000"/>
            <a:ext cx="5963653"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function is created by the caller </a:t>
            </a:r>
            <a:r>
              <a:rPr lang="en-US" sz="2800" i="1" dirty="0">
                <a:latin typeface="+mn-lt"/>
                <a:cs typeface="Courier New" panose="02070309020205020404" pitchFamily="49" charset="0"/>
              </a:rPr>
              <a:t>specifically</a:t>
            </a:r>
            <a:r>
              <a:rPr lang="en-US" sz="2800" dirty="0">
                <a:latin typeface="+mn-lt"/>
                <a:cs typeface="Courier New" panose="02070309020205020404" pitchFamily="49" charset="0"/>
              </a:rPr>
              <a:t> to compare integers, knowing their addresses are necessarily disguised as void *so that </a:t>
            </a:r>
            <a:r>
              <a:rPr lang="en-US" sz="2800" b="1" dirty="0" err="1">
                <a:latin typeface="+mn-lt"/>
                <a:cs typeface="Courier New" panose="02070309020205020404" pitchFamily="49" charset="0"/>
              </a:rPr>
              <a:t>bubble_sort</a:t>
            </a:r>
            <a:r>
              <a:rPr lang="en-US" sz="2800" b="1" dirty="0">
                <a:latin typeface="+mn-lt"/>
                <a:cs typeface="Courier New" panose="02070309020205020404" pitchFamily="49" charset="0"/>
              </a:rPr>
              <a:t> </a:t>
            </a:r>
            <a:r>
              <a:rPr lang="en-US" sz="2800" dirty="0">
                <a:latin typeface="+mn-lt"/>
                <a:cs typeface="Courier New" panose="02070309020205020404" pitchFamily="49" charset="0"/>
              </a:rPr>
              <a:t>can work for any array type.</a:t>
            </a:r>
          </a:p>
          <a:p>
            <a:pPr algn="l" eaLnBrk="1" hangingPunct="1"/>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5931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sort_descending</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latin typeface="Consolas" panose="020B0609020204030204" pitchFamily="49" charset="0"/>
                <a:cs typeface="Consolas" panose="020B0609020204030204" pitchFamily="49" charset="0"/>
              </a:rPr>
              <a:t>    return *(int *)ptr2 - *(int *)ptr1;</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308486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88B2-D1C6-9C43-A351-0E6563ECA3AD}"/>
              </a:ext>
            </a:extLst>
          </p:cNvPr>
          <p:cNvSpPr>
            <a:spLocks noGrp="1"/>
          </p:cNvSpPr>
          <p:nvPr>
            <p:ph type="title"/>
          </p:nvPr>
        </p:nvSpPr>
        <p:spPr/>
        <p:txBody>
          <a:bodyPr/>
          <a:lstStyle/>
          <a:p>
            <a:r>
              <a:rPr lang="en-US" dirty="0"/>
              <a:t>Comparison Functions</a:t>
            </a:r>
          </a:p>
        </p:txBody>
      </p:sp>
      <p:sp>
        <p:nvSpPr>
          <p:cNvPr id="3" name="Content Placeholder 2">
            <a:extLst>
              <a:ext uri="{FF2B5EF4-FFF2-40B4-BE49-F238E27FC236}">
                <a16:creationId xmlns:a16="http://schemas.microsoft.com/office/drawing/2014/main" id="{B5734D1A-5AC5-6A47-AA67-C931D9845213}"/>
              </a:ext>
            </a:extLst>
          </p:cNvPr>
          <p:cNvSpPr>
            <a:spLocks noGrp="1"/>
          </p:cNvSpPr>
          <p:nvPr>
            <p:ph idx="1"/>
          </p:nvPr>
        </p:nvSpPr>
        <p:spPr/>
        <p:txBody>
          <a:bodyPr/>
          <a:lstStyle/>
          <a:p>
            <a:r>
              <a:rPr lang="en-US" b="1" dirty="0"/>
              <a:t>Exercise: </a:t>
            </a:r>
            <a:r>
              <a:rPr lang="en-US" dirty="0"/>
              <a:t>how can we write a comparison function for bubble sort to sort strings in alphabetical order?</a:t>
            </a:r>
            <a:endParaRPr lang="en-US" b="1" dirty="0"/>
          </a:p>
          <a:p>
            <a:r>
              <a:rPr lang="en-US" dirty="0"/>
              <a:t>It should return:</a:t>
            </a:r>
          </a:p>
          <a:p>
            <a:pPr lvl="1"/>
            <a:r>
              <a:rPr lang="en-US" dirty="0"/>
              <a:t>&lt; 0 if first value should come before second value</a:t>
            </a:r>
          </a:p>
          <a:p>
            <a:pPr lvl="1"/>
            <a:r>
              <a:rPr lang="en-US" dirty="0"/>
              <a:t>&gt; 0 if first value should come after second value</a:t>
            </a:r>
          </a:p>
          <a:p>
            <a:pPr lvl="1"/>
            <a:r>
              <a:rPr lang="en-US" dirty="0"/>
              <a:t>0 if first value and second value are equivalent</a:t>
            </a:r>
          </a:p>
          <a:p>
            <a:pPr lvl="1"/>
            <a:endParaRPr lang="en-US" dirty="0"/>
          </a:p>
          <a:p>
            <a:pPr lvl="1"/>
            <a:endParaRPr lang="en-US" dirty="0"/>
          </a:p>
          <a:p>
            <a:pPr marL="0" indent="0" algn="ctr">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compare_fn</a:t>
            </a:r>
            <a:r>
              <a:rPr lang="en-US" b="1" dirty="0">
                <a:latin typeface="Consolas" panose="020B0609020204030204" pitchFamily="49" charset="0"/>
                <a:cs typeface="Consolas" panose="020B0609020204030204" pitchFamily="49" charset="0"/>
              </a:rPr>
              <a:t>)(void *a, void *b)</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1567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String Comparison Function</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400" b="1"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string_compare</a:t>
            </a:r>
            <a:r>
              <a:rPr lang="en-US" sz="2400" dirty="0">
                <a:latin typeface="Consolas" panose="020B0609020204030204" pitchFamily="49" charset="0"/>
                <a:cs typeface="Consolas" panose="020B0609020204030204" pitchFamily="49" charset="0"/>
              </a:rPr>
              <a:t>(void *ptr1, void *ptr2)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cast arguments and dereference</a:t>
            </a:r>
          </a:p>
          <a:p>
            <a:pPr marL="0" indent="0">
              <a:spcBef>
                <a:spcPts val="0"/>
              </a:spcBef>
              <a:buNone/>
            </a:pPr>
            <a:r>
              <a:rPr lang="en-US" sz="2400" dirty="0">
                <a:latin typeface="Consolas" panose="020B0609020204030204" pitchFamily="49" charset="0"/>
                <a:cs typeface="Consolas" panose="020B0609020204030204" pitchFamily="49" charset="0"/>
              </a:rPr>
              <a:t>     char *str1 = ___???___ptr1;</a:t>
            </a:r>
          </a:p>
          <a:p>
            <a:pPr marL="0" indent="0">
              <a:spcBef>
                <a:spcPts val="0"/>
              </a:spcBef>
              <a:buNone/>
            </a:pPr>
            <a:r>
              <a:rPr lang="en-US" sz="2400" dirty="0">
                <a:latin typeface="Consolas" panose="020B0609020204030204" pitchFamily="49" charset="0"/>
                <a:cs typeface="Consolas" panose="020B0609020204030204" pitchFamily="49" charset="0"/>
              </a:rPr>
              <a:t>     char *str2 = ___???___ptr2;</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perform operation</a:t>
            </a:r>
          </a:p>
          <a:p>
            <a:pPr marL="0" indent="0">
              <a:spcBef>
                <a:spcPts val="0"/>
              </a:spcBef>
              <a:buNone/>
            </a:pPr>
            <a:r>
              <a:rPr lang="en-US" sz="2400" b="1" dirty="0">
                <a:latin typeface="Consolas" panose="020B0609020204030204" pitchFamily="49" charset="0"/>
                <a:cs typeface="Consolas" panose="020B0609020204030204" pitchFamily="49" charset="0"/>
              </a:rPr>
              <a:t>     return </a:t>
            </a:r>
            <a:r>
              <a:rPr lang="en-US" sz="2400" b="1" dirty="0" err="1">
                <a:latin typeface="Consolas" panose="020B0609020204030204" pitchFamily="49" charset="0"/>
                <a:cs typeface="Consolas" panose="020B0609020204030204" pitchFamily="49" charset="0"/>
              </a:rPr>
              <a:t>strcmp</a:t>
            </a:r>
            <a:r>
              <a:rPr lang="en-US" sz="2400" b="1" dirty="0">
                <a:latin typeface="Consolas" panose="020B0609020204030204" pitchFamily="49" charset="0"/>
                <a:cs typeface="Consolas" panose="020B0609020204030204" pitchFamily="49" charset="0"/>
              </a:rPr>
              <a:t>(str1, str2);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A305983-2092-2B06-4CD3-BD118CBEAA83}"/>
              </a:ext>
            </a:extLst>
          </p:cNvPr>
          <p:cNvSpPr/>
          <p:nvPr/>
        </p:nvSpPr>
        <p:spPr bwMode="auto">
          <a:xfrm>
            <a:off x="4889640" y="4051784"/>
            <a:ext cx="7203831" cy="2286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mn-lt"/>
                <a:cs typeface="Courier New" panose="02070309020205020404" pitchFamily="49" charset="0"/>
              </a:rPr>
              <a:t>What should we put in the blanks (same expression in both) to correctly implement a comparison function for strings? </a:t>
            </a:r>
            <a:r>
              <a:rPr lang="en-US" sz="2800" b="1" dirty="0">
                <a:latin typeface="+mn-lt"/>
              </a:rPr>
              <a:t>Respond with your thoughts on </a:t>
            </a:r>
            <a:r>
              <a:rPr lang="en-US" sz="2800" b="1" dirty="0" err="1">
                <a:latin typeface="+mn-lt"/>
              </a:rPr>
              <a:t>PollEv</a:t>
            </a:r>
            <a:r>
              <a:rPr lang="en-US" sz="2800" b="1" dirty="0">
                <a:latin typeface="+mn-lt"/>
              </a:rPr>
              <a:t>: </a:t>
            </a:r>
            <a:r>
              <a:rPr lang="en-US" sz="2800" dirty="0" err="1">
                <a:latin typeface="+mn-lt"/>
              </a:rPr>
              <a:t>pollev.com</a:t>
            </a:r>
            <a:r>
              <a:rPr lang="en-US" sz="2800" dirty="0">
                <a:latin typeface="+mn-lt"/>
              </a:rPr>
              <a:t>/cs107 or text CS107 to 22333 once to join.</a:t>
            </a:r>
            <a:endParaRPr lang="en-US" sz="2800" b="1" dirty="0">
              <a:latin typeface="Consolas" panose="020B0609020204030204" pitchFamily="49" charset="0"/>
              <a:cs typeface="Consolas" panose="020B0609020204030204" pitchFamily="49" charset="0"/>
            </a:endParaRPr>
          </a:p>
          <a:p>
            <a:pPr algn="l" eaLnBrk="1" hangingPunct="1"/>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ectangle 4">
            <a:extLst>
              <a:ext uri="{FF2B5EF4-FFF2-40B4-BE49-F238E27FC236}">
                <a16:creationId xmlns:a16="http://schemas.microsoft.com/office/drawing/2014/main" id="{AB17BF4A-ABF9-6660-792B-CF475B7DC2D1}"/>
              </a:ext>
            </a:extLst>
          </p:cNvPr>
          <p:cNvSpPr/>
          <p:nvPr/>
        </p:nvSpPr>
        <p:spPr bwMode="auto">
          <a:xfrm>
            <a:off x="152400" y="5993036"/>
            <a:ext cx="4417365" cy="68949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1" hangingPunct="1">
              <a:tabLst>
                <a:tab pos="730250" algn="l"/>
              </a:tabLst>
            </a:pPr>
            <a:r>
              <a:rPr kumimoji="0" lang="en-US" sz="2000" i="0" u="none" strike="noStrike" cap="none" normalizeH="0" baseline="0" dirty="0">
                <a:ln>
                  <a:noFill/>
                </a:ln>
                <a:solidFill>
                  <a:schemeClr val="tx1"/>
                </a:solidFill>
                <a:effectLst/>
                <a:latin typeface="+mn-lt"/>
                <a:cs typeface="Courier New" panose="02070309020205020404" pitchFamily="49" charset="0"/>
              </a:rPr>
              <a:t>Hint:</a:t>
            </a:r>
            <a:r>
              <a:rPr kumimoji="0" lang="en-US" sz="2000" i="0" u="none" strike="noStrike" cap="none" normalizeH="0" dirty="0">
                <a:ln>
                  <a:noFill/>
                </a:ln>
                <a:solidFill>
                  <a:schemeClr val="tx1"/>
                </a:solidFill>
                <a:effectLst/>
                <a:latin typeface="+mn-lt"/>
                <a:cs typeface="Courier New" panose="02070309020205020404" pitchFamily="49" charset="0"/>
              </a:rPr>
              <a:t> r</a:t>
            </a:r>
            <a:r>
              <a:rPr kumimoji="0" lang="en-US" sz="2000" i="0" u="none" strike="noStrike" cap="none" normalizeH="0" baseline="0" dirty="0">
                <a:ln>
                  <a:noFill/>
                </a:ln>
                <a:solidFill>
                  <a:schemeClr val="tx1"/>
                </a:solidFill>
                <a:effectLst/>
                <a:latin typeface="+mn-lt"/>
                <a:cs typeface="Courier New" panose="02070309020205020404" pitchFamily="49" charset="0"/>
              </a:rPr>
              <a:t>emember what the true types of the parameters are. </a:t>
            </a:r>
            <a:r>
              <a:rPr kumimoji="0" lang="en-US" sz="2000" b="1" i="0" u="none" strike="noStrike" cap="none" normalizeH="0" baseline="0" dirty="0">
                <a:ln>
                  <a:noFill/>
                </a:ln>
                <a:solidFill>
                  <a:schemeClr val="tx1"/>
                </a:solidFill>
                <a:effectLst/>
                <a:latin typeface="+mn-lt"/>
                <a:cs typeface="Courier New" panose="02070309020205020404" pitchFamily="49" charset="0"/>
              </a:rPr>
              <a:t>Draw pictures</a:t>
            </a:r>
            <a:r>
              <a:rPr kumimoji="0" lang="en-US" sz="2000" i="0" u="none" strike="noStrike" cap="none" normalizeH="0" baseline="0" dirty="0">
                <a:ln>
                  <a:noFill/>
                </a:ln>
                <a:solidFill>
                  <a:schemeClr val="tx1"/>
                </a:solidFill>
                <a:effectLst/>
                <a:latin typeface="+mn-lt"/>
                <a:cs typeface="Courier New" panose="02070309020205020404" pitchFamily="49" charset="0"/>
              </a:rPr>
              <a:t>!</a:t>
            </a:r>
          </a:p>
        </p:txBody>
      </p:sp>
    </p:spTree>
    <p:extLst>
      <p:ext uri="{BB962C8B-B14F-4D97-AF65-F5344CB8AC3E}">
        <p14:creationId xmlns:p14="http://schemas.microsoft.com/office/powerpoint/2010/main" val="66380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String Comparison Function</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400" b="1"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string_compare</a:t>
            </a:r>
            <a:r>
              <a:rPr lang="en-US" sz="2400" dirty="0">
                <a:latin typeface="Consolas" panose="020B0609020204030204" pitchFamily="49" charset="0"/>
                <a:cs typeface="Consolas" panose="020B0609020204030204" pitchFamily="49" charset="0"/>
              </a:rPr>
              <a:t>(void *ptr1, void *ptr2)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cast arguments and dereference</a:t>
            </a:r>
          </a:p>
          <a:p>
            <a:pPr marL="0" indent="0">
              <a:spcBef>
                <a:spcPts val="0"/>
              </a:spcBef>
              <a:buNone/>
            </a:pPr>
            <a:r>
              <a:rPr lang="en-US" sz="2400" dirty="0">
                <a:latin typeface="Consolas" panose="020B0609020204030204" pitchFamily="49" charset="0"/>
                <a:cs typeface="Consolas" panose="020B0609020204030204" pitchFamily="49" charset="0"/>
              </a:rPr>
              <a:t>     char *str1 = *(char **)ptr1;</a:t>
            </a:r>
          </a:p>
          <a:p>
            <a:pPr marL="0" indent="0">
              <a:spcBef>
                <a:spcPts val="0"/>
              </a:spcBef>
              <a:buNone/>
            </a:pPr>
            <a:r>
              <a:rPr lang="en-US" sz="2400" dirty="0">
                <a:latin typeface="Consolas" panose="020B0609020204030204" pitchFamily="49" charset="0"/>
                <a:cs typeface="Consolas" panose="020B0609020204030204" pitchFamily="49" charset="0"/>
              </a:rPr>
              <a:t>     char *str2 = *(char **)ptr2;</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perform operation</a:t>
            </a:r>
          </a:p>
          <a:p>
            <a:pPr marL="0" indent="0">
              <a:spcBef>
                <a:spcPts val="0"/>
              </a:spcBef>
              <a:buNone/>
            </a:pPr>
            <a:r>
              <a:rPr lang="en-US" sz="2400" b="1" dirty="0">
                <a:latin typeface="Consolas" panose="020B0609020204030204" pitchFamily="49" charset="0"/>
                <a:cs typeface="Consolas" panose="020B0609020204030204" pitchFamily="49" charset="0"/>
              </a:rPr>
              <a:t>     return </a:t>
            </a:r>
            <a:r>
              <a:rPr lang="en-US" sz="2400" b="1" dirty="0" err="1">
                <a:latin typeface="Consolas" panose="020B0609020204030204" pitchFamily="49" charset="0"/>
                <a:cs typeface="Consolas" panose="020B0609020204030204" pitchFamily="49" charset="0"/>
              </a:rPr>
              <a:t>strcmp</a:t>
            </a:r>
            <a:r>
              <a:rPr lang="en-US" sz="2400" b="1" dirty="0">
                <a:latin typeface="Consolas" panose="020B0609020204030204" pitchFamily="49" charset="0"/>
                <a:cs typeface="Consolas" panose="020B0609020204030204" pitchFamily="49" charset="0"/>
              </a:rPr>
              <a:t>(str1, str2);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9527DAD9-E349-0C4F-A77F-49FE29186237}"/>
              </a:ext>
            </a:extLst>
          </p:cNvPr>
          <p:cNvSpPr/>
          <p:nvPr/>
        </p:nvSpPr>
        <p:spPr>
          <a:xfrm>
            <a:off x="5791200" y="2590800"/>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endParaRPr lang="en-US" dirty="0"/>
          </a:p>
          <a:p>
            <a:pPr algn="ctr"/>
            <a:endParaRPr lang="en-US" dirty="0"/>
          </a:p>
          <a:p>
            <a:pPr algn="l"/>
            <a:r>
              <a:rPr lang="en-US" dirty="0">
                <a:solidFill>
                  <a:schemeClr val="tx1"/>
                </a:solidFill>
              </a:rPr>
              <a:t>Caller’s stack frame</a:t>
            </a:r>
          </a:p>
        </p:txBody>
      </p:sp>
      <p:graphicFrame>
        <p:nvGraphicFramePr>
          <p:cNvPr id="20" name="Table 19">
            <a:extLst>
              <a:ext uri="{FF2B5EF4-FFF2-40B4-BE49-F238E27FC236}">
                <a16:creationId xmlns:a16="http://schemas.microsoft.com/office/drawing/2014/main" id="{99C73154-BA3E-0E49-8FD6-026B925C33FA}"/>
              </a:ext>
            </a:extLst>
          </p:cNvPr>
          <p:cNvGraphicFramePr>
            <a:graphicFrameLocks noGrp="1"/>
          </p:cNvGraphicFramePr>
          <p:nvPr/>
        </p:nvGraphicFramePr>
        <p:xfrm>
          <a:off x="7086600" y="2781300"/>
          <a:ext cx="4800600" cy="457200"/>
        </p:xfrm>
        <a:graphic>
          <a:graphicData uri="http://schemas.openxmlformats.org/drawingml/2006/table">
            <a:tbl>
              <a:tblPr firstRow="1" bandRow="1">
                <a:tableStyleId>{5C22544A-7EE6-4342-B048-85BDC9FD1C3A}</a:tableStyleId>
              </a:tblPr>
              <a:tblGrid>
                <a:gridCol w="1200150">
                  <a:extLst>
                    <a:ext uri="{9D8B030D-6E8A-4147-A177-3AD203B41FA5}">
                      <a16:colId xmlns:a16="http://schemas.microsoft.com/office/drawing/2014/main" val="3174393368"/>
                    </a:ext>
                  </a:extLst>
                </a:gridCol>
                <a:gridCol w="1200150">
                  <a:extLst>
                    <a:ext uri="{9D8B030D-6E8A-4147-A177-3AD203B41FA5}">
                      <a16:colId xmlns:a16="http://schemas.microsoft.com/office/drawing/2014/main" val="2994261057"/>
                    </a:ext>
                  </a:extLst>
                </a:gridCol>
                <a:gridCol w="1200150">
                  <a:extLst>
                    <a:ext uri="{9D8B030D-6E8A-4147-A177-3AD203B41FA5}">
                      <a16:colId xmlns:a16="http://schemas.microsoft.com/office/drawing/2014/main" val="2732921674"/>
                    </a:ext>
                  </a:extLst>
                </a:gridCol>
                <a:gridCol w="1200150">
                  <a:extLst>
                    <a:ext uri="{9D8B030D-6E8A-4147-A177-3AD203B41FA5}">
                      <a16:colId xmlns:a16="http://schemas.microsoft.com/office/drawing/2014/main" val="2141100256"/>
                    </a:ext>
                  </a:extLst>
                </a:gridCol>
              </a:tblGrid>
              <a:tr h="457200">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3644760887"/>
                  </a:ext>
                </a:extLst>
              </a:tr>
            </a:tbl>
          </a:graphicData>
        </a:graphic>
      </p:graphicFrame>
      <p:sp>
        <p:nvSpPr>
          <p:cNvPr id="21" name="Rectangle 20">
            <a:extLst>
              <a:ext uri="{FF2B5EF4-FFF2-40B4-BE49-F238E27FC236}">
                <a16:creationId xmlns:a16="http://schemas.microsoft.com/office/drawing/2014/main" id="{3FFBC11C-FEFE-BC46-B30B-05EDF3950DF5}"/>
              </a:ext>
            </a:extLst>
          </p:cNvPr>
          <p:cNvSpPr/>
          <p:nvPr/>
        </p:nvSpPr>
        <p:spPr>
          <a:xfrm>
            <a:off x="5791200" y="3967843"/>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p>
          <a:p>
            <a:pPr algn="ctr"/>
            <a:endParaRPr lang="en-US" dirty="0"/>
          </a:p>
          <a:p>
            <a:pPr algn="l"/>
            <a:r>
              <a:rPr lang="en-US" dirty="0" err="1">
                <a:solidFill>
                  <a:schemeClr val="tx1"/>
                </a:solidFill>
              </a:rPr>
              <a:t>bubble_sort</a:t>
            </a:r>
            <a:r>
              <a:rPr lang="en-US" dirty="0">
                <a:solidFill>
                  <a:schemeClr val="tx1"/>
                </a:solidFill>
              </a:rPr>
              <a:t>        </a:t>
            </a:r>
            <a:r>
              <a:rPr lang="en-US" i="1" dirty="0" err="1">
                <a:solidFill>
                  <a:schemeClr val="tx1"/>
                </a:solidFill>
              </a:rPr>
              <a:t>i</a:t>
            </a:r>
            <a:r>
              <a:rPr lang="en-US" i="1" dirty="0">
                <a:solidFill>
                  <a:schemeClr val="tx1"/>
                </a:solidFill>
              </a:rPr>
              <a:t>                       </a:t>
            </a:r>
            <a:r>
              <a:rPr lang="en-US" i="1" dirty="0" err="1">
                <a:solidFill>
                  <a:schemeClr val="tx1"/>
                </a:solidFill>
              </a:rPr>
              <a:t>arr</a:t>
            </a:r>
            <a:r>
              <a:rPr lang="en-US" i="1" dirty="0">
                <a:solidFill>
                  <a:schemeClr val="tx1"/>
                </a:solidFill>
              </a:rPr>
              <a:t>      </a:t>
            </a:r>
            <a:r>
              <a:rPr lang="en-US" i="1" dirty="0" err="1">
                <a:solidFill>
                  <a:schemeClr val="tx1"/>
                </a:solidFill>
              </a:rPr>
              <a:t>p_prev_elem</a:t>
            </a:r>
            <a:r>
              <a:rPr lang="en-US" i="1" dirty="0">
                <a:solidFill>
                  <a:schemeClr val="tx1"/>
                </a:solidFill>
              </a:rPr>
              <a:t>       </a:t>
            </a:r>
            <a:r>
              <a:rPr lang="en-US" i="1" dirty="0" err="1">
                <a:solidFill>
                  <a:schemeClr val="tx1"/>
                </a:solidFill>
              </a:rPr>
              <a:t>p_curr_elem</a:t>
            </a:r>
            <a:endParaRPr lang="en-US" dirty="0">
              <a:solidFill>
                <a:schemeClr val="tx1"/>
              </a:solidFill>
            </a:endParaRPr>
          </a:p>
        </p:txBody>
      </p:sp>
      <p:sp>
        <p:nvSpPr>
          <p:cNvPr id="22" name="Rectangle 21">
            <a:extLst>
              <a:ext uri="{FF2B5EF4-FFF2-40B4-BE49-F238E27FC236}">
                <a16:creationId xmlns:a16="http://schemas.microsoft.com/office/drawing/2014/main" id="{15D9983B-94AE-264B-A09D-9834F78FACCF}"/>
              </a:ext>
            </a:extLst>
          </p:cNvPr>
          <p:cNvSpPr/>
          <p:nvPr/>
        </p:nvSpPr>
        <p:spPr>
          <a:xfrm>
            <a:off x="7105650" y="4122967"/>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3" name="Rectangle 22">
            <a:extLst>
              <a:ext uri="{FF2B5EF4-FFF2-40B4-BE49-F238E27FC236}">
                <a16:creationId xmlns:a16="http://schemas.microsoft.com/office/drawing/2014/main" id="{5B2EAF18-DE8F-9C42-A10C-9BB840E671A2}"/>
              </a:ext>
            </a:extLst>
          </p:cNvPr>
          <p:cNvSpPr/>
          <p:nvPr/>
        </p:nvSpPr>
        <p:spPr>
          <a:xfrm>
            <a:off x="8420100" y="4120243"/>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Rectangle 23">
            <a:extLst>
              <a:ext uri="{FF2B5EF4-FFF2-40B4-BE49-F238E27FC236}">
                <a16:creationId xmlns:a16="http://schemas.microsoft.com/office/drawing/2014/main" id="{AD29DAC1-C11F-4443-9CE3-2D94E38AF026}"/>
              </a:ext>
            </a:extLst>
          </p:cNvPr>
          <p:cNvSpPr/>
          <p:nvPr/>
        </p:nvSpPr>
        <p:spPr>
          <a:xfrm>
            <a:off x="9734550" y="41148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a:extLst>
              <a:ext uri="{FF2B5EF4-FFF2-40B4-BE49-F238E27FC236}">
                <a16:creationId xmlns:a16="http://schemas.microsoft.com/office/drawing/2014/main" id="{303DF3E0-64B8-B047-9B28-38501C8138D1}"/>
              </a:ext>
            </a:extLst>
          </p:cNvPr>
          <p:cNvSpPr/>
          <p:nvPr/>
        </p:nvSpPr>
        <p:spPr>
          <a:xfrm>
            <a:off x="11049000" y="41148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6" name="Straight Arrow Connector 25">
            <a:extLst>
              <a:ext uri="{FF2B5EF4-FFF2-40B4-BE49-F238E27FC236}">
                <a16:creationId xmlns:a16="http://schemas.microsoft.com/office/drawing/2014/main" id="{3A29BCFF-0661-F847-93F6-4A6413632E41}"/>
              </a:ext>
            </a:extLst>
          </p:cNvPr>
          <p:cNvCxnSpPr>
            <a:cxnSpLocks/>
          </p:cNvCxnSpPr>
          <p:nvPr/>
        </p:nvCxnSpPr>
        <p:spPr>
          <a:xfrm flipH="1" flipV="1">
            <a:off x="7100887" y="3204483"/>
            <a:ext cx="1681163" cy="12532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D078A50-1F72-7D49-9CE4-F40D6FCA7E0C}"/>
              </a:ext>
            </a:extLst>
          </p:cNvPr>
          <p:cNvCxnSpPr>
            <a:cxnSpLocks/>
          </p:cNvCxnSpPr>
          <p:nvPr/>
        </p:nvCxnSpPr>
        <p:spPr>
          <a:xfrm flipH="1" flipV="1">
            <a:off x="8267700" y="3238500"/>
            <a:ext cx="1828801" cy="12273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F4781DD-E616-8B42-BF08-D5BBBD4DEA09}"/>
              </a:ext>
            </a:extLst>
          </p:cNvPr>
          <p:cNvCxnSpPr>
            <a:cxnSpLocks/>
            <a:endCxn id="20" idx="2"/>
          </p:cNvCxnSpPr>
          <p:nvPr/>
        </p:nvCxnSpPr>
        <p:spPr>
          <a:xfrm flipH="1" flipV="1">
            <a:off x="9486900" y="3238500"/>
            <a:ext cx="1928814" cy="126138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DE9EB21-3872-BD43-B98F-4344302E044D}"/>
              </a:ext>
            </a:extLst>
          </p:cNvPr>
          <p:cNvSpPr/>
          <p:nvPr/>
        </p:nvSpPr>
        <p:spPr>
          <a:xfrm>
            <a:off x="5791200" y="5344886"/>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endParaRPr lang="en-US" dirty="0"/>
          </a:p>
          <a:p>
            <a:pPr algn="ctr"/>
            <a:endParaRPr lang="en-US" dirty="0"/>
          </a:p>
          <a:p>
            <a:pPr algn="l"/>
            <a:r>
              <a:rPr lang="en-US" dirty="0" err="1">
                <a:solidFill>
                  <a:schemeClr val="tx1"/>
                </a:solidFill>
              </a:rPr>
              <a:t>Cmp</a:t>
            </a:r>
            <a:r>
              <a:rPr lang="en-US" dirty="0">
                <a:solidFill>
                  <a:schemeClr val="tx1"/>
                </a:solidFill>
              </a:rPr>
              <a:t> </a:t>
            </a:r>
            <a:r>
              <a:rPr lang="en-US" dirty="0" err="1">
                <a:solidFill>
                  <a:schemeClr val="tx1"/>
                </a:solidFill>
              </a:rPr>
              <a:t>fn</a:t>
            </a:r>
            <a:r>
              <a:rPr lang="en-US" dirty="0">
                <a:solidFill>
                  <a:schemeClr val="tx1"/>
                </a:solidFill>
              </a:rPr>
              <a:t> stack frame                     </a:t>
            </a:r>
            <a:r>
              <a:rPr lang="en-US" i="1" dirty="0">
                <a:solidFill>
                  <a:schemeClr val="tx1"/>
                </a:solidFill>
              </a:rPr>
              <a:t>ptr1                   ptr2</a:t>
            </a:r>
            <a:endParaRPr lang="en-US" dirty="0">
              <a:solidFill>
                <a:schemeClr val="tx1"/>
              </a:solidFill>
            </a:endParaRPr>
          </a:p>
        </p:txBody>
      </p:sp>
      <p:sp>
        <p:nvSpPr>
          <p:cNvPr id="30" name="Rectangle 29">
            <a:extLst>
              <a:ext uri="{FF2B5EF4-FFF2-40B4-BE49-F238E27FC236}">
                <a16:creationId xmlns:a16="http://schemas.microsoft.com/office/drawing/2014/main" id="{E818C767-2DDB-0642-877B-D2286E2D85FE}"/>
              </a:ext>
            </a:extLst>
          </p:cNvPr>
          <p:cNvSpPr/>
          <p:nvPr/>
        </p:nvSpPr>
        <p:spPr>
          <a:xfrm>
            <a:off x="8639175" y="55626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Rectangle 30">
            <a:extLst>
              <a:ext uri="{FF2B5EF4-FFF2-40B4-BE49-F238E27FC236}">
                <a16:creationId xmlns:a16="http://schemas.microsoft.com/office/drawing/2014/main" id="{7D270725-4614-3A4C-A683-64BDCEC2B8AA}"/>
              </a:ext>
            </a:extLst>
          </p:cNvPr>
          <p:cNvSpPr/>
          <p:nvPr/>
        </p:nvSpPr>
        <p:spPr>
          <a:xfrm>
            <a:off x="9953625" y="55626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2" name="Straight Arrow Connector 31">
            <a:extLst>
              <a:ext uri="{FF2B5EF4-FFF2-40B4-BE49-F238E27FC236}">
                <a16:creationId xmlns:a16="http://schemas.microsoft.com/office/drawing/2014/main" id="{641BBADB-9BDD-8D49-8CC7-2B801252F724}"/>
              </a:ext>
            </a:extLst>
          </p:cNvPr>
          <p:cNvCxnSpPr>
            <a:cxnSpLocks/>
          </p:cNvCxnSpPr>
          <p:nvPr/>
        </p:nvCxnSpPr>
        <p:spPr>
          <a:xfrm flipH="1" flipV="1">
            <a:off x="8420100" y="3429000"/>
            <a:ext cx="581028" cy="259761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F81F936-F3B7-9543-9740-B441BEADB2A8}"/>
              </a:ext>
            </a:extLst>
          </p:cNvPr>
          <p:cNvCxnSpPr>
            <a:cxnSpLocks/>
          </p:cNvCxnSpPr>
          <p:nvPr/>
        </p:nvCxnSpPr>
        <p:spPr>
          <a:xfrm flipH="1" flipV="1">
            <a:off x="9622971" y="3429000"/>
            <a:ext cx="697369" cy="263162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945EA204-0AEB-3E49-6236-85EA7C5307C4}"/>
              </a:ext>
            </a:extLst>
          </p:cNvPr>
          <p:cNvSpPr/>
          <p:nvPr/>
        </p:nvSpPr>
        <p:spPr bwMode="auto">
          <a:xfrm>
            <a:off x="152400" y="5993036"/>
            <a:ext cx="4417365" cy="68949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1" hangingPunct="1">
              <a:tabLst>
                <a:tab pos="730250" algn="l"/>
              </a:tabLst>
            </a:pPr>
            <a:r>
              <a:rPr kumimoji="0" lang="en-US" sz="2000" i="0" u="none" strike="noStrike" cap="none" normalizeH="0" baseline="0" dirty="0">
                <a:ln>
                  <a:noFill/>
                </a:ln>
                <a:solidFill>
                  <a:schemeClr val="tx1"/>
                </a:solidFill>
                <a:effectLst/>
                <a:latin typeface="+mn-lt"/>
                <a:cs typeface="Courier New" panose="02070309020205020404" pitchFamily="49" charset="0"/>
              </a:rPr>
              <a:t>Hint:</a:t>
            </a:r>
            <a:r>
              <a:rPr kumimoji="0" lang="en-US" sz="2000" i="0" u="none" strike="noStrike" cap="none" normalizeH="0" dirty="0">
                <a:ln>
                  <a:noFill/>
                </a:ln>
                <a:solidFill>
                  <a:schemeClr val="tx1"/>
                </a:solidFill>
                <a:effectLst/>
                <a:latin typeface="+mn-lt"/>
                <a:cs typeface="Courier New" panose="02070309020205020404" pitchFamily="49" charset="0"/>
              </a:rPr>
              <a:t> r</a:t>
            </a:r>
            <a:r>
              <a:rPr kumimoji="0" lang="en-US" sz="2000" i="0" u="none" strike="noStrike" cap="none" normalizeH="0" baseline="0" dirty="0">
                <a:ln>
                  <a:noFill/>
                </a:ln>
                <a:solidFill>
                  <a:schemeClr val="tx1"/>
                </a:solidFill>
                <a:effectLst/>
                <a:latin typeface="+mn-lt"/>
                <a:cs typeface="Courier New" panose="02070309020205020404" pitchFamily="49" charset="0"/>
              </a:rPr>
              <a:t>emember what the true types of the parameters are. </a:t>
            </a:r>
            <a:r>
              <a:rPr kumimoji="0" lang="en-US" sz="2000" b="1" i="0" u="none" strike="noStrike" cap="none" normalizeH="0" baseline="0" dirty="0">
                <a:ln>
                  <a:noFill/>
                </a:ln>
                <a:solidFill>
                  <a:schemeClr val="tx1"/>
                </a:solidFill>
                <a:effectLst/>
                <a:latin typeface="+mn-lt"/>
                <a:cs typeface="Courier New" panose="02070309020205020404" pitchFamily="49" charset="0"/>
              </a:rPr>
              <a:t>Draw pictures</a:t>
            </a:r>
            <a:r>
              <a:rPr kumimoji="0" lang="en-US" sz="2000" i="0" u="none" strike="noStrike" cap="none" normalizeH="0" baseline="0" dirty="0">
                <a:ln>
                  <a:noFill/>
                </a:ln>
                <a:solidFill>
                  <a:schemeClr val="tx1"/>
                </a:solidFill>
                <a:effectLst/>
                <a:latin typeface="+mn-lt"/>
                <a:cs typeface="Courier New" panose="02070309020205020404" pitchFamily="49" charset="0"/>
              </a:rPr>
              <a:t>!</a:t>
            </a:r>
          </a:p>
        </p:txBody>
      </p:sp>
    </p:spTree>
    <p:extLst>
      <p:ext uri="{BB962C8B-B14F-4D97-AF65-F5344CB8AC3E}">
        <p14:creationId xmlns:p14="http://schemas.microsoft.com/office/powerpoint/2010/main" val="111377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25"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b="1" dirty="0"/>
              <a:t>Recap:</a:t>
            </a:r>
            <a:r>
              <a:rPr lang="en-US" dirty="0"/>
              <a:t> Function Pointers</a:t>
            </a:r>
          </a:p>
          <a:p>
            <a:pPr>
              <a:tabLst>
                <a:tab pos="11525250" algn="r"/>
              </a:tabLst>
            </a:pPr>
            <a:r>
              <a:rPr lang="en-US" b="1" dirty="0">
                <a:solidFill>
                  <a:srgbClr val="C00000"/>
                </a:solidFill>
              </a:rPr>
              <a:t>Example: Count Matches</a:t>
            </a:r>
          </a:p>
          <a:p>
            <a:pPr>
              <a:tabLst>
                <a:tab pos="11525250" algn="r"/>
              </a:tabLst>
            </a:pPr>
            <a:r>
              <a:rPr lang="en-US" b="1" dirty="0"/>
              <a:t>Introduction:</a:t>
            </a:r>
            <a:r>
              <a:rPr lang="en-US" dirty="0"/>
              <a:t> Assembly</a:t>
            </a:r>
          </a:p>
          <a:p>
            <a:pPr>
              <a:tabLst>
                <a:tab pos="11525250" algn="r"/>
              </a:tabLst>
            </a:pPr>
            <a:endParaRPr lang="en-US"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1313241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DEC-DEAC-0E45-8E41-448760BA39A9}"/>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DCC39336-844F-F441-915D-053030DA9E40}"/>
              </a:ext>
            </a:extLst>
          </p:cNvPr>
          <p:cNvSpPr>
            <a:spLocks noGrp="1"/>
          </p:cNvSpPr>
          <p:nvPr>
            <p:ph idx="1"/>
          </p:nvPr>
        </p:nvSpPr>
        <p:spPr/>
        <p:txBody>
          <a:bodyPr/>
          <a:lstStyle/>
          <a:p>
            <a:r>
              <a:rPr lang="en-US" dirty="0"/>
              <a:t>We will commonly see function pointers used for comparison functions for various library functions.  But if we implement a function, we can specify any function we want for the caller to pass in.</a:t>
            </a:r>
          </a:p>
          <a:p>
            <a:r>
              <a:rPr lang="en-US" dirty="0"/>
              <a:t>Function pointers can be used in a variety of ways.  For instance, you could have:</a:t>
            </a:r>
          </a:p>
          <a:p>
            <a:pPr lvl="1"/>
            <a:r>
              <a:rPr lang="en-US" dirty="0"/>
              <a:t>A function to compare two elements of a given type</a:t>
            </a:r>
          </a:p>
          <a:p>
            <a:pPr lvl="1"/>
            <a:r>
              <a:rPr lang="en-US" dirty="0"/>
              <a:t>A function to print out an element of a given type</a:t>
            </a:r>
          </a:p>
          <a:p>
            <a:pPr lvl="1"/>
            <a:r>
              <a:rPr lang="en-US" dirty="0"/>
              <a:t>A function to free memory associated with a given type</a:t>
            </a:r>
          </a:p>
          <a:p>
            <a:pPr lvl="1"/>
            <a:r>
              <a:rPr lang="en-US" dirty="0"/>
              <a:t>And more…</a:t>
            </a:r>
          </a:p>
          <a:p>
            <a:pPr lvl="1"/>
            <a:endParaRPr lang="en-US" dirty="0"/>
          </a:p>
        </p:txBody>
      </p:sp>
    </p:spTree>
    <p:extLst>
      <p:ext uri="{BB962C8B-B14F-4D97-AF65-F5344CB8AC3E}">
        <p14:creationId xmlns:p14="http://schemas.microsoft.com/office/powerpoint/2010/main" val="1547981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1F9874-2FF5-634C-8DB3-56F433BCC45E}"/>
              </a:ext>
            </a:extLst>
          </p:cNvPr>
          <p:cNvSpPr>
            <a:spLocks noGrp="1"/>
          </p:cNvSpPr>
          <p:nvPr>
            <p:ph type="title"/>
          </p:nvPr>
        </p:nvSpPr>
        <p:spPr/>
        <p:txBody>
          <a:bodyPr/>
          <a:lstStyle/>
          <a:p>
            <a:r>
              <a:rPr lang="en-US" dirty="0"/>
              <a:t>Practice: Count Matches</a:t>
            </a:r>
          </a:p>
        </p:txBody>
      </p:sp>
      <p:sp>
        <p:nvSpPr>
          <p:cNvPr id="5" name="Content Placeholder 4">
            <a:extLst>
              <a:ext uri="{FF2B5EF4-FFF2-40B4-BE49-F238E27FC236}">
                <a16:creationId xmlns:a16="http://schemas.microsoft.com/office/drawing/2014/main" id="{8E88D649-E77E-0344-B54B-3FB30B68B803}"/>
              </a:ext>
            </a:extLst>
          </p:cNvPr>
          <p:cNvSpPr>
            <a:spLocks noGrp="1"/>
          </p:cNvSpPr>
          <p:nvPr>
            <p:ph idx="1"/>
          </p:nvPr>
        </p:nvSpPr>
        <p:spPr/>
        <p:txBody>
          <a:bodyPr/>
          <a:lstStyle/>
          <a:p>
            <a:r>
              <a:rPr lang="en-US" dirty="0"/>
              <a:t>Let’s write a generic function </a:t>
            </a:r>
            <a:r>
              <a:rPr lang="en-US" i="1" dirty="0" err="1"/>
              <a:t>count_matches</a:t>
            </a:r>
            <a:r>
              <a:rPr lang="en-US" dirty="0"/>
              <a:t> that can count the number of a certain type of element in a generic array.</a:t>
            </a:r>
          </a:p>
          <a:p>
            <a:r>
              <a:rPr lang="en-US" dirty="0"/>
              <a:t>It should take in as parameters information about the generic array, and a function parameter that can take in a pointer to a single array element and tell us if it’s a match.</a:t>
            </a:r>
          </a:p>
          <a:p>
            <a:endParaRPr lang="en-US" dirty="0"/>
          </a:p>
          <a:p>
            <a:endParaRPr lang="en-US" dirty="0"/>
          </a:p>
          <a:p>
            <a:pPr marL="0" indent="0">
              <a:spcBef>
                <a:spcPts val="0"/>
              </a:spcBef>
              <a:buNone/>
            </a:pPr>
            <a:r>
              <a:rPr lang="en-US" b="1" dirty="0">
                <a:latin typeface="Consolas" panose="020B0609020204030204" pitchFamily="49" charset="0"/>
                <a:cs typeface="Consolas" panose="020B0609020204030204" pitchFamily="49" charset="0"/>
              </a:rPr>
              <a:t>int </a:t>
            </a:r>
            <a:r>
              <a:rPr lang="en-US" b="1" dirty="0" err="1">
                <a:latin typeface="Consolas" panose="020B0609020204030204" pitchFamily="49" charset="0"/>
                <a:cs typeface="Consolas" panose="020B0609020204030204" pitchFamily="49" charset="0"/>
              </a:rPr>
              <a:t>count_matches</a:t>
            </a:r>
            <a:r>
              <a:rPr lang="en-US" b="1" dirty="0">
                <a:latin typeface="Consolas" panose="020B0609020204030204" pitchFamily="49" charset="0"/>
                <a:cs typeface="Consolas" panose="020B0609020204030204" pitchFamily="49" charset="0"/>
              </a:rPr>
              <a:t>(void *base, </a:t>
            </a:r>
            <a:r>
              <a:rPr lang="en-US" b="1" dirty="0" err="1">
                <a:latin typeface="Consolas" panose="020B0609020204030204" pitchFamily="49" charset="0"/>
                <a:cs typeface="Consolas" panose="020B0609020204030204" pitchFamily="49" charset="0"/>
              </a:rPr>
              <a:t>size_t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nelems</a:t>
            </a:r>
            <a:r>
              <a:rPr lang="en-US" b="1" dirty="0">
                <a:latin typeface="Consolas" panose="020B0609020204030204" pitchFamily="49" charset="0"/>
                <a:cs typeface="Consolas" panose="020B0609020204030204" pitchFamily="49" charset="0"/>
              </a:rPr>
              <a:t>,</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size_t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elem_size_bytes</a:t>
            </a:r>
            <a:r>
              <a:rPr lang="en-US" b="1" dirty="0">
                <a:latin typeface="Consolas" panose="020B0609020204030204" pitchFamily="49" charset="0"/>
                <a:cs typeface="Consolas" panose="020B0609020204030204" pitchFamily="49" charset="0"/>
              </a:rPr>
              <a:t>, </a:t>
            </a:r>
          </a:p>
          <a:p>
            <a:pPr marL="0" indent="0">
              <a:spcBef>
                <a:spcPts val="0"/>
              </a:spcBef>
              <a:buNone/>
            </a:pPr>
            <a:r>
              <a:rPr lang="en-US" b="1" dirty="0">
                <a:latin typeface="Consolas" panose="020B0609020204030204" pitchFamily="49" charset="0"/>
                <a:cs typeface="Consolas" panose="020B0609020204030204" pitchFamily="49" charset="0"/>
              </a:rPr>
              <a:t>                  bool (*</a:t>
            </a:r>
            <a:r>
              <a:rPr lang="en-US" b="1" dirty="0" err="1">
                <a:latin typeface="Consolas" panose="020B0609020204030204" pitchFamily="49" charset="0"/>
                <a:cs typeface="Consolas" panose="020B0609020204030204" pitchFamily="49" charset="0"/>
              </a:rPr>
              <a:t>match_fn</a:t>
            </a:r>
            <a:r>
              <a:rPr lang="en-US" b="1" dirty="0">
                <a:latin typeface="Consolas" panose="020B0609020204030204" pitchFamily="49" charset="0"/>
                <a:cs typeface="Consolas" panose="020B0609020204030204" pitchFamily="49" charset="0"/>
              </a:rPr>
              <a:t>)(void *));</a:t>
            </a:r>
          </a:p>
        </p:txBody>
      </p:sp>
      <p:sp>
        <p:nvSpPr>
          <p:cNvPr id="6" name="TextBox 5">
            <a:extLst>
              <a:ext uri="{FF2B5EF4-FFF2-40B4-BE49-F238E27FC236}">
                <a16:creationId xmlns:a16="http://schemas.microsoft.com/office/drawing/2014/main" id="{7CFE6A78-5526-2F40-8190-AA8964178C7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20803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Count Matches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45E7EEB2-FD2A-A743-9300-7B06901CF3DD}"/>
              </a:ext>
            </a:extLst>
          </p:cNvPr>
          <p:cNvSpPr txBox="1"/>
          <p:nvPr/>
        </p:nvSpPr>
        <p:spPr>
          <a:xfrm>
            <a:off x="5061031"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count_matches.c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47847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51C9-E8E5-1F4C-B39A-6B8F04276E06}"/>
              </a:ext>
            </a:extLst>
          </p:cNvPr>
          <p:cNvSpPr>
            <a:spLocks noGrp="1"/>
          </p:cNvSpPr>
          <p:nvPr>
            <p:ph type="title"/>
          </p:nvPr>
        </p:nvSpPr>
        <p:spPr/>
        <p:txBody>
          <a:bodyPr/>
          <a:lstStyle/>
          <a:p>
            <a:r>
              <a:rPr lang="en-US" dirty="0"/>
              <a:t>Function Pointer Pitfalls</a:t>
            </a:r>
          </a:p>
        </p:txBody>
      </p:sp>
      <p:sp>
        <p:nvSpPr>
          <p:cNvPr id="3" name="Content Placeholder 2">
            <a:extLst>
              <a:ext uri="{FF2B5EF4-FFF2-40B4-BE49-F238E27FC236}">
                <a16:creationId xmlns:a16="http://schemas.microsoft.com/office/drawing/2014/main" id="{F701E9F8-CA95-1F42-A867-5C774D4A7039}"/>
              </a:ext>
            </a:extLst>
          </p:cNvPr>
          <p:cNvSpPr>
            <a:spLocks noGrp="1"/>
          </p:cNvSpPr>
          <p:nvPr>
            <p:ph idx="1"/>
          </p:nvPr>
        </p:nvSpPr>
        <p:spPr/>
        <p:txBody>
          <a:bodyPr/>
          <a:lstStyle/>
          <a:p>
            <a:r>
              <a:rPr lang="en-US" dirty="0"/>
              <a:t>If a function takes a function pointer as a parameter, it will accept it if it fits the specified signature.</a:t>
            </a:r>
          </a:p>
          <a:p>
            <a:r>
              <a:rPr lang="en-US" i="1" dirty="0"/>
              <a:t>This is dangerous</a:t>
            </a:r>
            <a:r>
              <a:rPr lang="en-US" dirty="0"/>
              <a:t>!  E.g. what happens if you pass in a string comparison function when sorting an integer array?</a:t>
            </a:r>
            <a:endParaRPr lang="en-US" i="1" dirty="0"/>
          </a:p>
        </p:txBody>
      </p:sp>
    </p:spTree>
    <p:extLst>
      <p:ext uri="{BB962C8B-B14F-4D97-AF65-F5344CB8AC3E}">
        <p14:creationId xmlns:p14="http://schemas.microsoft.com/office/powerpoint/2010/main" val="1415255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7C05F-A1F3-945F-DA4C-EAD86D6E080F}"/>
              </a:ext>
            </a:extLst>
          </p:cNvPr>
          <p:cNvSpPr>
            <a:spLocks noGrp="1"/>
          </p:cNvSpPr>
          <p:nvPr>
            <p:ph type="title"/>
          </p:nvPr>
        </p:nvSpPr>
        <p:spPr/>
        <p:txBody>
          <a:bodyPr/>
          <a:lstStyle/>
          <a:p>
            <a:r>
              <a:rPr lang="en-US" dirty="0"/>
              <a:t>More Function Pointer Details</a:t>
            </a:r>
          </a:p>
        </p:txBody>
      </p:sp>
      <p:sp>
        <p:nvSpPr>
          <p:cNvPr id="3" name="Content Placeholder 2">
            <a:extLst>
              <a:ext uri="{FF2B5EF4-FFF2-40B4-BE49-F238E27FC236}">
                <a16:creationId xmlns:a16="http://schemas.microsoft.com/office/drawing/2014/main" id="{9A5CAA57-C7C6-C366-5D35-313C52AF36C0}"/>
              </a:ext>
            </a:extLst>
          </p:cNvPr>
          <p:cNvSpPr>
            <a:spLocks noGrp="1"/>
          </p:cNvSpPr>
          <p:nvPr>
            <p:ph idx="1"/>
          </p:nvPr>
        </p:nvSpPr>
        <p:spPr/>
        <p:txBody>
          <a:bodyPr/>
          <a:lstStyle/>
          <a:p>
            <a:r>
              <a:rPr lang="en-US" dirty="0"/>
              <a:t>Function pointers can be set to NULL.</a:t>
            </a:r>
          </a:p>
          <a:p>
            <a:r>
              <a:rPr lang="en-US" dirty="0"/>
              <a:t>Function pointers can be more than just parameters – we can also make variables!</a:t>
            </a:r>
          </a:p>
        </p:txBody>
      </p:sp>
    </p:spTree>
    <p:extLst>
      <p:ext uri="{BB962C8B-B14F-4D97-AF65-F5344CB8AC3E}">
        <p14:creationId xmlns:p14="http://schemas.microsoft.com/office/powerpoint/2010/main" val="1324147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2F7F9-6CB7-924D-A4CB-F234C321B17E}"/>
              </a:ext>
            </a:extLst>
          </p:cNvPr>
          <p:cNvSpPr>
            <a:spLocks noGrp="1"/>
          </p:cNvSpPr>
          <p:nvPr>
            <p:ph type="title"/>
          </p:nvPr>
        </p:nvSpPr>
        <p:spPr/>
        <p:txBody>
          <a:bodyPr/>
          <a:lstStyle/>
          <a:p>
            <a:r>
              <a:rPr lang="en-US" dirty="0"/>
              <a:t>Function pointers as variables</a:t>
            </a:r>
          </a:p>
        </p:txBody>
      </p:sp>
      <p:sp>
        <p:nvSpPr>
          <p:cNvPr id="3" name="Content Placeholder 2">
            <a:extLst>
              <a:ext uri="{FF2B5EF4-FFF2-40B4-BE49-F238E27FC236}">
                <a16:creationId xmlns:a16="http://schemas.microsoft.com/office/drawing/2014/main" id="{3EBAA238-1574-9943-A5AD-02A3C9CB8F92}"/>
              </a:ext>
            </a:extLst>
          </p:cNvPr>
          <p:cNvSpPr>
            <a:spLocks noGrp="1"/>
          </p:cNvSpPr>
          <p:nvPr>
            <p:ph idx="1"/>
          </p:nvPr>
        </p:nvSpPr>
        <p:spPr>
          <a:xfrm>
            <a:off x="753623" y="1295400"/>
            <a:ext cx="10896600" cy="5181600"/>
          </a:xfrm>
        </p:spPr>
        <p:txBody>
          <a:bodyPr/>
          <a:lstStyle/>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endParaRPr lang="en-US" sz="2200" dirty="0">
              <a:solidFill>
                <a:srgbClr val="00B050"/>
              </a:solidFill>
              <a:latin typeface="Consolas" panose="020B0609020204030204" pitchFamily="49" charset="0"/>
              <a:cs typeface="Consolas" panose="020B0609020204030204" pitchFamily="49" charset="0"/>
            </a:endParaRP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)(void *, void *) = </a:t>
            </a:r>
            <a:r>
              <a:rPr lang="en-US" sz="2200" dirty="0" err="1">
                <a:latin typeface="Consolas" panose="020B0609020204030204" pitchFamily="49" charset="0"/>
                <a:cs typeface="Consolas" panose="020B0609020204030204" pitchFamily="49" charset="0"/>
              </a:rPr>
              <a:t>sort_ascending</a:t>
            </a:r>
            <a:r>
              <a:rPr lang="en-US" sz="2200" dirty="0">
                <a:latin typeface="Consolas" panose="020B0609020204030204" pitchFamily="49" charset="0"/>
                <a:cs typeface="Consolas" panose="020B0609020204030204" pitchFamily="49" charset="0"/>
              </a:rPr>
              <a:t>:</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if (...)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sort_descending</a:t>
            </a:r>
            <a:r>
              <a:rPr lang="en-US" sz="2200" dirty="0">
                <a:latin typeface="Consolas" panose="020B0609020204030204" pitchFamily="49" charset="0"/>
                <a:cs typeface="Consolas" panose="020B0609020204030204" pitchFamily="49" charset="0"/>
              </a:rPr>
              <a:t>;</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else if (...)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sort_odd_then_even</a:t>
            </a:r>
            <a:r>
              <a:rPr lang="en-US" sz="2200" dirty="0">
                <a:latin typeface="Consolas" panose="020B0609020204030204" pitchFamily="49" charset="0"/>
                <a:cs typeface="Consolas" panose="020B0609020204030204" pitchFamily="49" charset="0"/>
              </a:rPr>
              <a:t>;</a:t>
            </a:r>
          </a:p>
          <a:p>
            <a:pPr marL="0" indent="0">
              <a:lnSpc>
                <a:spcPct val="100000"/>
              </a:lnSpc>
              <a:spcBef>
                <a:spcPts val="0"/>
              </a:spcBef>
              <a:buNone/>
            </a:pPr>
            <a:endParaRPr lang="en-US" sz="2200"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bubble_sort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count,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a:t>
            </a:r>
          </a:p>
        </p:txBody>
      </p:sp>
      <p:sp>
        <p:nvSpPr>
          <p:cNvPr id="4" name="// file: strcmp_ex.c…">
            <a:extLst>
              <a:ext uri="{FF2B5EF4-FFF2-40B4-BE49-F238E27FC236}">
                <a16:creationId xmlns:a16="http://schemas.microsoft.com/office/drawing/2014/main" id="{4A0543B0-7DA2-7344-80BE-ACE1B6071EDF}"/>
              </a:ext>
            </a:extLst>
          </p:cNvPr>
          <p:cNvSpPr txBox="1"/>
          <p:nvPr/>
        </p:nvSpPr>
        <p:spPr>
          <a:xfrm flipH="1">
            <a:off x="138161" y="1295400"/>
            <a:ext cx="615462" cy="450379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endParaRPr lang="en-US" sz="2200" dirty="0">
              <a:latin typeface="Consolas" panose="020B0609020204030204" pitchFamily="49" charset="0"/>
              <a:cs typeface="Consolas" panose="020B0609020204030204" pitchFamily="49" charset="0"/>
            </a:endParaRP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11</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12</a:t>
            </a:r>
          </a:p>
        </p:txBody>
      </p:sp>
    </p:spTree>
    <p:extLst>
      <p:ext uri="{BB962C8B-B14F-4D97-AF65-F5344CB8AC3E}">
        <p14:creationId xmlns:p14="http://schemas.microsoft.com/office/powerpoint/2010/main" val="110376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A409-00B1-2A4C-B620-9E5418CF69C2}"/>
              </a:ext>
            </a:extLst>
          </p:cNvPr>
          <p:cNvSpPr>
            <a:spLocks noGrp="1"/>
          </p:cNvSpPr>
          <p:nvPr>
            <p:ph type="title"/>
          </p:nvPr>
        </p:nvSpPr>
        <p:spPr/>
        <p:txBody>
          <a:bodyPr/>
          <a:lstStyle/>
          <a:p>
            <a:r>
              <a:rPr lang="en-US" dirty="0"/>
              <a:t>Generic C Standard Library Functions</a:t>
            </a:r>
          </a:p>
        </p:txBody>
      </p:sp>
      <p:sp>
        <p:nvSpPr>
          <p:cNvPr id="3" name="Content Placeholder 2">
            <a:extLst>
              <a:ext uri="{FF2B5EF4-FFF2-40B4-BE49-F238E27FC236}">
                <a16:creationId xmlns:a16="http://schemas.microsoft.com/office/drawing/2014/main" id="{8509DC44-F4A9-7143-BC66-223FD2449A04}"/>
              </a:ext>
            </a:extLst>
          </p:cNvPr>
          <p:cNvSpPr>
            <a:spLocks noGrp="1"/>
          </p:cNvSpPr>
          <p:nvPr>
            <p:ph idx="1"/>
          </p:nvPr>
        </p:nvSpPr>
        <p:spPr/>
        <p:txBody>
          <a:bodyPr/>
          <a:lstStyle/>
          <a:p>
            <a:r>
              <a:rPr lang="en-US" b="1" dirty="0" err="1"/>
              <a:t>qsort</a:t>
            </a:r>
            <a:r>
              <a:rPr lang="en-US" dirty="0"/>
              <a:t> – I can sort an array of any type!  To do that, I need you to provide me a function that can compare two elements of the kind you are asking me to sort.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qsort</a:t>
            </a:r>
            <a:r>
              <a:rPr lang="en-US" sz="2400" dirty="0">
                <a:latin typeface="Consolas" panose="020B0609020204030204" pitchFamily="49" charset="0"/>
                <a:cs typeface="Consolas" panose="020B0609020204030204" pitchFamily="49" charset="0"/>
              </a:rPr>
              <a:t>(void *base,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nmemb</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size,</a:t>
            </a:r>
          </a:p>
          <a:p>
            <a:pPr marL="0" indent="0">
              <a:spcBef>
                <a:spcPts val="0"/>
              </a:spcBef>
              <a:buNone/>
            </a:pP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compar</a:t>
            </a:r>
            <a:r>
              <a:rPr lang="en-US" sz="2400" dirty="0">
                <a:latin typeface="Consolas" panose="020B0609020204030204" pitchFamily="49" charset="0"/>
                <a:cs typeface="Consolas" panose="020B0609020204030204" pitchFamily="49" charset="0"/>
              </a:rPr>
              <a:t>)(const void *, const void *));</a:t>
            </a:r>
          </a:p>
          <a:p>
            <a:pPr marL="0" indent="0">
              <a:spcBef>
                <a:spcPts val="0"/>
              </a:spcBef>
              <a:buNone/>
            </a:pPr>
            <a:endParaRPr lang="en-US" sz="2400" dirty="0">
              <a:latin typeface="Consolas" panose="020B0609020204030204" pitchFamily="49" charset="0"/>
              <a:cs typeface="Consolas" panose="020B0609020204030204" pitchFamily="49" charset="0"/>
            </a:endParaRPr>
          </a:p>
          <a:p>
            <a:r>
              <a:rPr lang="en-US" b="1" dirty="0" err="1"/>
              <a:t>scandir</a:t>
            </a:r>
            <a:r>
              <a:rPr lang="en-US" dirty="0"/>
              <a:t> – I can create a directory listing with any order and contents!  To do that, I need you to provide me a function that tells me whether you want me to include a given directory entry in the listing.  I also need you to provide me a function that tells me the correct ordering of two given directory entries.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int </a:t>
            </a:r>
            <a:r>
              <a:rPr lang="en-US" sz="2200" dirty="0" err="1">
                <a:latin typeface="Consolas" panose="020B0609020204030204" pitchFamily="49" charset="0"/>
                <a:cs typeface="Consolas" panose="020B0609020204030204" pitchFamily="49" charset="0"/>
              </a:rPr>
              <a:t>scandir</a:t>
            </a:r>
            <a:r>
              <a:rPr lang="en-US" sz="2200" dirty="0">
                <a:latin typeface="Consolas" panose="020B0609020204030204" pitchFamily="49" charset="0"/>
                <a:cs typeface="Consolas" panose="020B0609020204030204" pitchFamily="49" charset="0"/>
              </a:rPr>
              <a:t>(const char *</a:t>
            </a:r>
            <a:r>
              <a:rPr lang="en-US" sz="2200" dirty="0" err="1">
                <a:latin typeface="Consolas" panose="020B0609020204030204" pitchFamily="49" charset="0"/>
                <a:cs typeface="Consolas" panose="020B0609020204030204" pitchFamily="49" charset="0"/>
              </a:rPr>
              <a:t>dirp</a:t>
            </a:r>
            <a:r>
              <a:rPr lang="en-US" sz="2200" dirty="0">
                <a:latin typeface="Consolas" panose="020B0609020204030204" pitchFamily="49" charset="0"/>
                <a:cs typeface="Consolas" panose="020B0609020204030204" pitchFamily="49" charset="0"/>
              </a:rPr>
              <a:t>, struct </a:t>
            </a:r>
            <a:r>
              <a:rPr lang="en-US" sz="2200" dirty="0" err="1">
                <a:latin typeface="Consolas" panose="020B0609020204030204" pitchFamily="49" charset="0"/>
                <a:cs typeface="Consolas" panose="020B0609020204030204" pitchFamily="49" charset="0"/>
              </a:rPr>
              <a:t>dirent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namelist</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int (*filter)(const struct </a:t>
            </a:r>
            <a:r>
              <a:rPr lang="en-US" sz="2200" dirty="0" err="1">
                <a:latin typeface="Consolas" panose="020B0609020204030204" pitchFamily="49" charset="0"/>
                <a:cs typeface="Consolas" panose="020B0609020204030204" pitchFamily="49" charset="0"/>
              </a:rPr>
              <a:t>dirent</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int (*</a:t>
            </a:r>
            <a:r>
              <a:rPr lang="en-US" sz="2200" dirty="0" err="1">
                <a:latin typeface="Consolas" panose="020B0609020204030204" pitchFamily="49" charset="0"/>
                <a:cs typeface="Consolas" panose="020B0609020204030204" pitchFamily="49" charset="0"/>
              </a:rPr>
              <a:t>compar</a:t>
            </a:r>
            <a:r>
              <a:rPr lang="en-US" sz="2200" dirty="0">
                <a:latin typeface="Consolas" panose="020B0609020204030204" pitchFamily="49" charset="0"/>
                <a:cs typeface="Consolas" panose="020B0609020204030204" pitchFamily="49" charset="0"/>
              </a:rPr>
              <a:t>)(const struct </a:t>
            </a:r>
            <a:r>
              <a:rPr lang="en-US" sz="2200" dirty="0" err="1">
                <a:latin typeface="Consolas" panose="020B0609020204030204" pitchFamily="49" charset="0"/>
                <a:cs typeface="Consolas" panose="020B0609020204030204" pitchFamily="49" charset="0"/>
              </a:rPr>
              <a:t>dirent</a:t>
            </a:r>
            <a:r>
              <a:rPr lang="en-US" sz="2200" dirty="0">
                <a:latin typeface="Consolas" panose="020B0609020204030204" pitchFamily="49" charset="0"/>
                <a:cs typeface="Consolas" panose="020B0609020204030204" pitchFamily="49" charset="0"/>
              </a:rPr>
              <a:t> **, const struct </a:t>
            </a:r>
            <a:r>
              <a:rPr lang="en-US" sz="2200" dirty="0" err="1">
                <a:latin typeface="Consolas" panose="020B0609020204030204" pitchFamily="49" charset="0"/>
                <a:cs typeface="Consolas" panose="020B0609020204030204" pitchFamily="49" charset="0"/>
              </a:rPr>
              <a:t>dirent</a:t>
            </a:r>
            <a:r>
              <a:rPr lang="en-US" sz="22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6140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A409-00B1-2A4C-B620-9E5418CF69C2}"/>
              </a:ext>
            </a:extLst>
          </p:cNvPr>
          <p:cNvSpPr>
            <a:spLocks noGrp="1"/>
          </p:cNvSpPr>
          <p:nvPr>
            <p:ph type="title"/>
          </p:nvPr>
        </p:nvSpPr>
        <p:spPr/>
        <p:txBody>
          <a:bodyPr/>
          <a:lstStyle/>
          <a:p>
            <a:r>
              <a:rPr lang="en-US" dirty="0"/>
              <a:t>Generic C Standard Library Functions</a:t>
            </a:r>
          </a:p>
        </p:txBody>
      </p:sp>
      <p:sp>
        <p:nvSpPr>
          <p:cNvPr id="3" name="Content Placeholder 2">
            <a:extLst>
              <a:ext uri="{FF2B5EF4-FFF2-40B4-BE49-F238E27FC236}">
                <a16:creationId xmlns:a16="http://schemas.microsoft.com/office/drawing/2014/main" id="{8509DC44-F4A9-7143-BC66-223FD2449A04}"/>
              </a:ext>
            </a:extLst>
          </p:cNvPr>
          <p:cNvSpPr>
            <a:spLocks noGrp="1"/>
          </p:cNvSpPr>
          <p:nvPr>
            <p:ph idx="1"/>
          </p:nvPr>
        </p:nvSpPr>
        <p:spPr/>
        <p:txBody>
          <a:bodyPr/>
          <a:lstStyle/>
          <a:p>
            <a:r>
              <a:rPr lang="en-US" b="1" dirty="0" err="1"/>
              <a:t>bsearch</a:t>
            </a:r>
            <a:r>
              <a:rPr lang="en-US" b="1" dirty="0"/>
              <a:t> </a:t>
            </a:r>
            <a:r>
              <a:rPr lang="en-US" dirty="0"/>
              <a:t>– I can use binary search to search for a key in an array of any type!  To do that, I need you to provide me a function that can compare two elements of the kind you are asking me to search.</a:t>
            </a:r>
          </a:p>
          <a:p>
            <a:r>
              <a:rPr lang="en-US" b="1" dirty="0" err="1"/>
              <a:t>lfind</a:t>
            </a:r>
            <a:r>
              <a:rPr lang="en-US" b="1" dirty="0"/>
              <a:t> </a:t>
            </a:r>
            <a:r>
              <a:rPr lang="en-US" dirty="0"/>
              <a:t>– I can use linear search to search for a key in an array of any type!  To do that, I need you to provide me a function that can compare two elements of the kind you are asking me to search.</a:t>
            </a:r>
          </a:p>
          <a:p>
            <a:r>
              <a:rPr lang="en-US" b="1" dirty="0" err="1"/>
              <a:t>lsearch</a:t>
            </a:r>
            <a:r>
              <a:rPr lang="en-US" b="1" dirty="0"/>
              <a:t> </a:t>
            </a:r>
            <a:r>
              <a:rPr lang="en-US" dirty="0"/>
              <a:t>- I can use linear search to search for a key in an array of any type!  I will also add the key for you if I can’t find it.   In order to do that, I need you to provide me a function that can compare two elements of the kind you are asking me to search.</a:t>
            </a:r>
          </a:p>
        </p:txBody>
      </p:sp>
    </p:spTree>
    <p:extLst>
      <p:ext uri="{BB962C8B-B14F-4D97-AF65-F5344CB8AC3E}">
        <p14:creationId xmlns:p14="http://schemas.microsoft.com/office/powerpoint/2010/main" val="32886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46500-56ED-5D41-AC82-2761A015DF1F}"/>
              </a:ext>
            </a:extLst>
          </p:cNvPr>
          <p:cNvSpPr>
            <a:spLocks noGrp="1"/>
          </p:cNvSpPr>
          <p:nvPr>
            <p:ph type="title"/>
          </p:nvPr>
        </p:nvSpPr>
        <p:spPr/>
        <p:txBody>
          <a:bodyPr/>
          <a:lstStyle/>
          <a:p>
            <a:r>
              <a:rPr lang="en-US" dirty="0"/>
              <a:t>Generics Recap</a:t>
            </a:r>
          </a:p>
        </p:txBody>
      </p:sp>
      <p:sp>
        <p:nvSpPr>
          <p:cNvPr id="3" name="Content Placeholder 2">
            <a:extLst>
              <a:ext uri="{FF2B5EF4-FFF2-40B4-BE49-F238E27FC236}">
                <a16:creationId xmlns:a16="http://schemas.microsoft.com/office/drawing/2014/main" id="{AAAB1BB5-06DE-BA4F-81F3-3BE388742EDA}"/>
              </a:ext>
            </a:extLst>
          </p:cNvPr>
          <p:cNvSpPr>
            <a:spLocks noGrp="1"/>
          </p:cNvSpPr>
          <p:nvPr>
            <p:ph idx="1"/>
          </p:nvPr>
        </p:nvSpPr>
        <p:spPr/>
        <p:txBody>
          <a:bodyPr/>
          <a:lstStyle/>
          <a:p>
            <a:r>
              <a:rPr lang="en-US" dirty="0"/>
              <a:t>We can pass functions as parameters to pass logic around in our programs.</a:t>
            </a:r>
          </a:p>
          <a:p>
            <a:r>
              <a:rPr lang="en-US" dirty="0"/>
              <a:t>Comparison functions are one common class of functions passed as parameters to generically compare the elements at two addresses.</a:t>
            </a:r>
          </a:p>
          <a:p>
            <a:r>
              <a:rPr lang="en-US" dirty="0"/>
              <a:t>Functions handling generic data must use </a:t>
            </a:r>
            <a:r>
              <a:rPr lang="en-US" i="1" dirty="0"/>
              <a:t>pointers to the data they care about</a:t>
            </a:r>
            <a:r>
              <a:rPr lang="en-US" dirty="0"/>
              <a:t>, since any parameters must have </a:t>
            </a:r>
            <a:r>
              <a:rPr lang="en-US" i="1" dirty="0"/>
              <a:t>one type</a:t>
            </a:r>
            <a:r>
              <a:rPr lang="en-US" dirty="0"/>
              <a:t> and </a:t>
            </a:r>
            <a:r>
              <a:rPr lang="en-US" i="1" dirty="0"/>
              <a:t>one size</a:t>
            </a:r>
            <a:r>
              <a:rPr lang="en-US" dirty="0"/>
              <a:t>.</a:t>
            </a:r>
          </a:p>
        </p:txBody>
      </p:sp>
    </p:spTree>
    <p:extLst>
      <p:ext uri="{BB962C8B-B14F-4D97-AF65-F5344CB8AC3E}">
        <p14:creationId xmlns:p14="http://schemas.microsoft.com/office/powerpoint/2010/main" val="3770732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b="1" dirty="0"/>
              <a:t>Recap:</a:t>
            </a:r>
            <a:r>
              <a:rPr lang="en-US" dirty="0"/>
              <a:t> Function Pointers</a:t>
            </a:r>
          </a:p>
          <a:p>
            <a:pPr>
              <a:tabLst>
                <a:tab pos="11525250" algn="r"/>
              </a:tabLst>
            </a:pPr>
            <a:r>
              <a:rPr lang="en-US" b="1" dirty="0"/>
              <a:t>Example: </a:t>
            </a:r>
            <a:r>
              <a:rPr lang="en-US" dirty="0"/>
              <a:t>Count Matches</a:t>
            </a:r>
          </a:p>
          <a:p>
            <a:pPr>
              <a:tabLst>
                <a:tab pos="11525250" algn="r"/>
              </a:tabLst>
            </a:pPr>
            <a:r>
              <a:rPr lang="en-US" b="1" dirty="0">
                <a:solidFill>
                  <a:srgbClr val="C00000"/>
                </a:solidFill>
              </a:rPr>
              <a:t>Introduction:</a:t>
            </a:r>
            <a:r>
              <a:rPr lang="en-US" dirty="0">
                <a:solidFill>
                  <a:srgbClr val="C00000"/>
                </a:solidFill>
              </a:rPr>
              <a:t> Assembly</a:t>
            </a:r>
          </a:p>
          <a:p>
            <a:pPr>
              <a:tabLst>
                <a:tab pos="11525250" algn="r"/>
              </a:tabLst>
            </a:pPr>
            <a:endParaRPr lang="en-US"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1025905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5</a:t>
            </a:r>
            <a:r>
              <a:rPr lang="en-US" dirty="0"/>
              <a:t>: How does a computer interpret and execute C programs? </a:t>
            </a:r>
            <a:r>
              <a:rPr lang="en-US" b="0" dirty="0"/>
              <a:t> </a:t>
            </a:r>
            <a:r>
              <a:rPr lang="en-US" dirty="0"/>
              <a:t> </a:t>
            </a:r>
          </a:p>
        </p:txBody>
      </p:sp>
    </p:spTree>
    <p:extLst>
      <p:ext uri="{BB962C8B-B14F-4D97-AF65-F5344CB8AC3E}">
        <p14:creationId xmlns:p14="http://schemas.microsoft.com/office/powerpoint/2010/main" val="3374546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5</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a:t>
            </a:r>
            <a:r>
              <a:rPr lang="en-US" b="1" u="sng"/>
              <a:t>programs?</a:t>
            </a:r>
            <a:endParaRPr lang="en-US" b="1" u="sng" dirty="0"/>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dirty="0"/>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3356674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2076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B158-5336-E64D-9F84-16075F2355E9}"/>
              </a:ext>
            </a:extLst>
          </p:cNvPr>
          <p:cNvSpPr>
            <a:spLocks noGrp="1"/>
          </p:cNvSpPr>
          <p:nvPr>
            <p:ph type="title"/>
          </p:nvPr>
        </p:nvSpPr>
        <p:spPr/>
        <p:txBody>
          <a:bodyPr/>
          <a:lstStyle/>
          <a:p>
            <a:r>
              <a:rPr lang="en-US" dirty="0"/>
              <a:t>Bits all the way down</a:t>
            </a:r>
          </a:p>
        </p:txBody>
      </p:sp>
      <p:sp>
        <p:nvSpPr>
          <p:cNvPr id="3" name="Content Placeholder 2">
            <a:extLst>
              <a:ext uri="{FF2B5EF4-FFF2-40B4-BE49-F238E27FC236}">
                <a16:creationId xmlns:a16="http://schemas.microsoft.com/office/drawing/2014/main" id="{E15EB269-B385-4E44-BAC5-D831909B0037}"/>
              </a:ext>
            </a:extLst>
          </p:cNvPr>
          <p:cNvSpPr>
            <a:spLocks noGrp="1"/>
          </p:cNvSpPr>
          <p:nvPr>
            <p:ph idx="1"/>
          </p:nvPr>
        </p:nvSpPr>
        <p:spPr/>
        <p:txBody>
          <a:bodyPr/>
          <a:lstStyle/>
          <a:p>
            <a:pPr marL="0" indent="0">
              <a:buNone/>
            </a:pPr>
            <a:r>
              <a:rPr lang="en-US" b="1" dirty="0"/>
              <a:t>Data representation so far </a:t>
            </a:r>
            <a:endParaRPr lang="en-US" dirty="0"/>
          </a:p>
          <a:p>
            <a:r>
              <a:rPr lang="en-US" dirty="0"/>
              <a:t>Integer (</a:t>
            </a:r>
            <a:r>
              <a:rPr lang="en-US" dirty="0">
                <a:latin typeface="Consolas" panose="020B0609020204030204" pitchFamily="49" charset="0"/>
                <a:cs typeface="Consolas" panose="020B0609020204030204" pitchFamily="49" charset="0"/>
              </a:rPr>
              <a:t>unsigned</a:t>
            </a:r>
            <a:r>
              <a:rPr lang="en-US" dirty="0"/>
              <a:t> </a:t>
            </a:r>
            <a:r>
              <a:rPr lang="en-US" dirty="0">
                <a:latin typeface="Consolas" panose="020B0609020204030204" pitchFamily="49" charset="0"/>
                <a:cs typeface="Consolas" panose="020B0609020204030204" pitchFamily="49" charset="0"/>
              </a:rPr>
              <a:t>int</a:t>
            </a:r>
            <a:r>
              <a:rPr lang="en-US" dirty="0"/>
              <a:t>, 2’s complement signed </a:t>
            </a:r>
            <a:r>
              <a:rPr lang="en-US" dirty="0">
                <a:latin typeface="Consolas" panose="020B0609020204030204" pitchFamily="49" charset="0"/>
                <a:cs typeface="Consolas" panose="020B0609020204030204" pitchFamily="49" charset="0"/>
              </a:rPr>
              <a:t>int</a:t>
            </a:r>
            <a:r>
              <a:rPr lang="en-US" dirty="0"/>
              <a:t>)</a:t>
            </a:r>
          </a:p>
          <a:p>
            <a:r>
              <a:rPr lang="en-US" dirty="0">
                <a:latin typeface="Consolas" panose="020B0609020204030204" pitchFamily="49" charset="0"/>
                <a:cs typeface="Consolas" panose="020B0609020204030204" pitchFamily="49" charset="0"/>
              </a:rPr>
              <a:t>char</a:t>
            </a:r>
            <a:r>
              <a:rPr lang="en-US" dirty="0"/>
              <a:t> (ASCII)</a:t>
            </a:r>
          </a:p>
          <a:p>
            <a:r>
              <a:rPr lang="en-US" dirty="0"/>
              <a:t>Address (unsigned long)</a:t>
            </a:r>
          </a:p>
          <a:p>
            <a:r>
              <a:rPr lang="en-US" dirty="0"/>
              <a:t>Aggregates (arrays, </a:t>
            </a:r>
            <a:r>
              <a:rPr lang="en-US" dirty="0">
                <a:latin typeface="Consolas" panose="020B0609020204030204" pitchFamily="49" charset="0"/>
                <a:cs typeface="Consolas" panose="020B0609020204030204" pitchFamily="49" charset="0"/>
              </a:rPr>
              <a:t>struct</a:t>
            </a:r>
            <a:r>
              <a:rPr lang="en-US" dirty="0"/>
              <a:t>s) </a:t>
            </a:r>
          </a:p>
          <a:p>
            <a:endParaRPr lang="en-US" dirty="0"/>
          </a:p>
          <a:p>
            <a:pPr marL="0" indent="0">
              <a:buNone/>
            </a:pPr>
            <a:r>
              <a:rPr lang="en-US" b="1" dirty="0"/>
              <a:t>The code itself is binary too! </a:t>
            </a:r>
            <a:endParaRPr lang="en-US" dirty="0"/>
          </a:p>
          <a:p>
            <a:r>
              <a:rPr lang="en-US" dirty="0"/>
              <a:t>Instructions (machine encoding) </a:t>
            </a:r>
          </a:p>
          <a:p>
            <a:endParaRPr lang="en-US" dirty="0"/>
          </a:p>
        </p:txBody>
      </p:sp>
    </p:spTree>
    <p:extLst>
      <p:ext uri="{BB962C8B-B14F-4D97-AF65-F5344CB8AC3E}">
        <p14:creationId xmlns:p14="http://schemas.microsoft.com/office/powerpoint/2010/main" val="185295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9151-5FA9-BB48-A4D2-ACF6FC98D4AD}"/>
              </a:ext>
            </a:extLst>
          </p:cNvPr>
          <p:cNvSpPr>
            <a:spLocks noGrp="1"/>
          </p:cNvSpPr>
          <p:nvPr>
            <p:ph type="title"/>
          </p:nvPr>
        </p:nvSpPr>
        <p:spPr/>
        <p:txBody>
          <a:bodyPr/>
          <a:lstStyle/>
          <a:p>
            <a:r>
              <a:rPr lang="en-US" dirty="0"/>
              <a:t>GCC</a:t>
            </a:r>
          </a:p>
        </p:txBody>
      </p:sp>
      <p:sp>
        <p:nvSpPr>
          <p:cNvPr id="3" name="Content Placeholder 2">
            <a:extLst>
              <a:ext uri="{FF2B5EF4-FFF2-40B4-BE49-F238E27FC236}">
                <a16:creationId xmlns:a16="http://schemas.microsoft.com/office/drawing/2014/main" id="{A8DAAAD5-949B-6746-BCBF-81E8E5D9C6C3}"/>
              </a:ext>
            </a:extLst>
          </p:cNvPr>
          <p:cNvSpPr>
            <a:spLocks noGrp="1"/>
          </p:cNvSpPr>
          <p:nvPr>
            <p:ph idx="1"/>
          </p:nvPr>
        </p:nvSpPr>
        <p:spPr>
          <a:xfrm>
            <a:off x="152400" y="1295400"/>
            <a:ext cx="11811000" cy="5334000"/>
          </a:xfrm>
        </p:spPr>
        <p:txBody>
          <a:bodyPr/>
          <a:lstStyle/>
          <a:p>
            <a:r>
              <a:rPr lang="en-US" b="1" dirty="0"/>
              <a:t>GCC</a:t>
            </a:r>
            <a:r>
              <a:rPr lang="en-US" dirty="0"/>
              <a:t> is the compiler that converts your human-readable code into machine-readable instructions.</a:t>
            </a:r>
          </a:p>
          <a:p>
            <a:r>
              <a:rPr lang="en-US" dirty="0"/>
              <a:t>C, and other languages, are high-level abstractions we use to write code efficiently.  But computers don’t really understand things like data structures, variable types, etc.  Compilers are the translator!</a:t>
            </a:r>
          </a:p>
          <a:p>
            <a:r>
              <a:rPr lang="en-US" dirty="0"/>
              <a:t>Pure machine code is 1s and 0s – everything is bits, even your programs!  But we can read it in a human-readable form called </a:t>
            </a:r>
            <a:r>
              <a:rPr lang="en-US" b="1" dirty="0"/>
              <a:t>assembly</a:t>
            </a:r>
            <a:r>
              <a:rPr lang="en-US" dirty="0"/>
              <a:t>.  (Engineers used to write code in assembly before C).</a:t>
            </a:r>
          </a:p>
          <a:p>
            <a:r>
              <a:rPr lang="en-US" dirty="0"/>
              <a:t>There may be multiple assembly instructions needed to encode a single C instruction.</a:t>
            </a:r>
          </a:p>
          <a:p>
            <a:r>
              <a:rPr lang="en-US" dirty="0"/>
              <a:t>We’re going to go behind the curtain to see what the assembly code for our programs looks like.</a:t>
            </a:r>
          </a:p>
        </p:txBody>
      </p:sp>
    </p:spTree>
    <p:extLst>
      <p:ext uri="{BB962C8B-B14F-4D97-AF65-F5344CB8AC3E}">
        <p14:creationId xmlns:p14="http://schemas.microsoft.com/office/powerpoint/2010/main" val="354272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08A2BF-273F-2D45-BBFA-7572DF2D0E76}"/>
              </a:ext>
            </a:extLst>
          </p:cNvPr>
          <p:cNvPicPr>
            <a:picLocks noChangeAspect="1"/>
          </p:cNvPicPr>
          <p:nvPr/>
        </p:nvPicPr>
        <p:blipFill>
          <a:blip r:embed="rId3"/>
          <a:stretch>
            <a:fillRect/>
          </a:stretch>
        </p:blipFill>
        <p:spPr>
          <a:xfrm>
            <a:off x="304800" y="3962142"/>
            <a:ext cx="3124200" cy="2545891"/>
          </a:xfrm>
          <a:prstGeom prst="rect">
            <a:avLst/>
          </a:prstGeom>
        </p:spPr>
      </p:pic>
      <p:sp>
        <p:nvSpPr>
          <p:cNvPr id="2" name="Title 1">
            <a:extLst>
              <a:ext uri="{FF2B5EF4-FFF2-40B4-BE49-F238E27FC236}">
                <a16:creationId xmlns:a16="http://schemas.microsoft.com/office/drawing/2014/main" id="{2B707F53-AA7B-0746-8E86-CF00DA89B904}"/>
              </a:ext>
            </a:extLst>
          </p:cNvPr>
          <p:cNvSpPr>
            <a:spLocks noGrp="1"/>
          </p:cNvSpPr>
          <p:nvPr>
            <p:ph type="title"/>
          </p:nvPr>
        </p:nvSpPr>
        <p:spPr/>
        <p:txBody>
          <a:bodyPr/>
          <a:lstStyle/>
          <a:p>
            <a:r>
              <a:rPr lang="en-US" dirty="0"/>
              <a:t>Central Processing Units (CPUs)</a:t>
            </a:r>
          </a:p>
        </p:txBody>
      </p:sp>
      <p:pic>
        <p:nvPicPr>
          <p:cNvPr id="4" name="Picture 3" descr="An image of a computer processor.">
            <a:extLst>
              <a:ext uri="{FF2B5EF4-FFF2-40B4-BE49-F238E27FC236}">
                <a16:creationId xmlns:a16="http://schemas.microsoft.com/office/drawing/2014/main" id="{365A2795-97D9-D341-89E1-10A1F0CD2FD4}"/>
              </a:ext>
            </a:extLst>
          </p:cNvPr>
          <p:cNvPicPr>
            <a:picLocks noChangeAspect="1"/>
          </p:cNvPicPr>
          <p:nvPr/>
        </p:nvPicPr>
        <p:blipFill>
          <a:blip r:embed="rId4"/>
          <a:stretch>
            <a:fillRect/>
          </a:stretch>
        </p:blipFill>
        <p:spPr>
          <a:xfrm>
            <a:off x="2220254" y="1312092"/>
            <a:ext cx="5867400" cy="2324516"/>
          </a:xfrm>
          <a:prstGeom prst="rect">
            <a:avLst/>
          </a:prstGeom>
        </p:spPr>
      </p:pic>
      <p:sp>
        <p:nvSpPr>
          <p:cNvPr id="8" name="TextBox 7">
            <a:extLst>
              <a:ext uri="{FF2B5EF4-FFF2-40B4-BE49-F238E27FC236}">
                <a16:creationId xmlns:a16="http://schemas.microsoft.com/office/drawing/2014/main" id="{4313199E-3EE9-234C-8F83-59443D5EC07B}"/>
              </a:ext>
            </a:extLst>
          </p:cNvPr>
          <p:cNvSpPr txBox="1"/>
          <p:nvPr/>
        </p:nvSpPr>
        <p:spPr>
          <a:xfrm>
            <a:off x="309282" y="1972528"/>
            <a:ext cx="1981200" cy="923330"/>
          </a:xfrm>
          <a:prstGeom prst="rect">
            <a:avLst/>
          </a:prstGeom>
          <a:noFill/>
        </p:spPr>
        <p:txBody>
          <a:bodyPr wrap="square" rtlCol="0">
            <a:spAutoFit/>
          </a:bodyPr>
          <a:lstStyle/>
          <a:p>
            <a:pPr algn="l"/>
            <a:r>
              <a:rPr lang="en-US" dirty="0"/>
              <a:t>Intel 8086, 16-bit microprocessor</a:t>
            </a:r>
          </a:p>
          <a:p>
            <a:pPr algn="l"/>
            <a:r>
              <a:rPr lang="en-US" dirty="0"/>
              <a:t>($86.65, 1978)</a:t>
            </a:r>
          </a:p>
        </p:txBody>
      </p:sp>
      <p:sp>
        <p:nvSpPr>
          <p:cNvPr id="9" name="TextBox 8">
            <a:extLst>
              <a:ext uri="{FF2B5EF4-FFF2-40B4-BE49-F238E27FC236}">
                <a16:creationId xmlns:a16="http://schemas.microsoft.com/office/drawing/2014/main" id="{1D2103A1-D8C9-8345-A849-1C37D99B26F7}"/>
              </a:ext>
            </a:extLst>
          </p:cNvPr>
          <p:cNvSpPr txBox="1"/>
          <p:nvPr/>
        </p:nvSpPr>
        <p:spPr>
          <a:xfrm>
            <a:off x="3429000" y="5523769"/>
            <a:ext cx="3124200" cy="923330"/>
          </a:xfrm>
          <a:prstGeom prst="rect">
            <a:avLst/>
          </a:prstGeom>
          <a:noFill/>
        </p:spPr>
        <p:txBody>
          <a:bodyPr wrap="square" rtlCol="0">
            <a:spAutoFit/>
          </a:bodyPr>
          <a:lstStyle/>
          <a:p>
            <a:pPr algn="l"/>
            <a:r>
              <a:rPr lang="en-US" dirty="0"/>
              <a:t>Raspberry Pi BCM2836</a:t>
            </a:r>
            <a:br>
              <a:rPr lang="en-US" dirty="0"/>
            </a:br>
            <a:r>
              <a:rPr lang="en-US" dirty="0"/>
              <a:t>32-bit </a:t>
            </a:r>
            <a:r>
              <a:rPr lang="en-US" b="1" dirty="0"/>
              <a:t>ARM</a:t>
            </a:r>
            <a:r>
              <a:rPr lang="en-US" dirty="0"/>
              <a:t> microprocessor</a:t>
            </a:r>
            <a:br>
              <a:rPr lang="en-US" dirty="0"/>
            </a:br>
            <a:r>
              <a:rPr lang="en-US" dirty="0"/>
              <a:t>($35 for everything, 2015)</a:t>
            </a:r>
          </a:p>
        </p:txBody>
      </p:sp>
      <p:sp>
        <p:nvSpPr>
          <p:cNvPr id="10" name="TextBox 9">
            <a:extLst>
              <a:ext uri="{FF2B5EF4-FFF2-40B4-BE49-F238E27FC236}">
                <a16:creationId xmlns:a16="http://schemas.microsoft.com/office/drawing/2014/main" id="{AE6E1F11-939A-6346-BE2F-702BD00CC235}"/>
              </a:ext>
            </a:extLst>
          </p:cNvPr>
          <p:cNvSpPr txBox="1"/>
          <p:nvPr/>
        </p:nvSpPr>
        <p:spPr>
          <a:xfrm>
            <a:off x="8047313" y="5523769"/>
            <a:ext cx="3374468" cy="923330"/>
          </a:xfrm>
          <a:prstGeom prst="rect">
            <a:avLst/>
          </a:prstGeom>
          <a:noFill/>
        </p:spPr>
        <p:txBody>
          <a:bodyPr wrap="square" rtlCol="0">
            <a:spAutoFit/>
          </a:bodyPr>
          <a:lstStyle/>
          <a:p>
            <a:pPr algn="l"/>
            <a:r>
              <a:rPr lang="en-US" dirty="0"/>
              <a:t>Intel Core i9-9900K 64-bit</a:t>
            </a:r>
            <a:br>
              <a:rPr lang="en-US" dirty="0"/>
            </a:br>
            <a:r>
              <a:rPr lang="en-US" dirty="0"/>
              <a:t>8-core multi-core processor</a:t>
            </a:r>
          </a:p>
          <a:p>
            <a:pPr algn="l"/>
            <a:r>
              <a:rPr lang="en-US" dirty="0"/>
              <a:t>($449, 2018)</a:t>
            </a:r>
          </a:p>
        </p:txBody>
      </p:sp>
      <p:pic>
        <p:nvPicPr>
          <p:cNvPr id="7" name="Picture 6">
            <a:extLst>
              <a:ext uri="{FF2B5EF4-FFF2-40B4-BE49-F238E27FC236}">
                <a16:creationId xmlns:a16="http://schemas.microsoft.com/office/drawing/2014/main" id="{AF564E05-54B3-4743-9F63-23BC9B6D387E}"/>
              </a:ext>
            </a:extLst>
          </p:cNvPr>
          <p:cNvPicPr>
            <a:picLocks noChangeAspect="1"/>
          </p:cNvPicPr>
          <p:nvPr/>
        </p:nvPicPr>
        <p:blipFill>
          <a:blip r:embed="rId5"/>
          <a:srcRect/>
          <a:stretch/>
        </p:blipFill>
        <p:spPr>
          <a:xfrm>
            <a:off x="8065242" y="3286077"/>
            <a:ext cx="3356539" cy="2237692"/>
          </a:xfrm>
          <a:prstGeom prst="rect">
            <a:avLst/>
          </a:prstGeom>
        </p:spPr>
      </p:pic>
      <p:sp>
        <p:nvSpPr>
          <p:cNvPr id="11" name="Rounded Rectangle 10">
            <a:extLst>
              <a:ext uri="{FF2B5EF4-FFF2-40B4-BE49-F238E27FC236}">
                <a16:creationId xmlns:a16="http://schemas.microsoft.com/office/drawing/2014/main" id="{3B3EB72E-2B64-AA43-B30B-A4B54339C16A}"/>
              </a:ext>
            </a:extLst>
          </p:cNvPr>
          <p:cNvSpPr/>
          <p:nvPr/>
        </p:nvSpPr>
        <p:spPr>
          <a:xfrm>
            <a:off x="1295400" y="4648200"/>
            <a:ext cx="838200" cy="87556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334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b="1" dirty="0"/>
              <a:t>Recap:</a:t>
            </a:r>
            <a:r>
              <a:rPr lang="en-US" dirty="0"/>
              <a:t> Function Pointers</a:t>
            </a:r>
          </a:p>
          <a:p>
            <a:pPr>
              <a:tabLst>
                <a:tab pos="11525250" algn="r"/>
              </a:tabLst>
            </a:pPr>
            <a:r>
              <a:rPr lang="en-US" b="1" dirty="0"/>
              <a:t>Example: </a:t>
            </a:r>
            <a:r>
              <a:rPr lang="en-US" dirty="0"/>
              <a:t>Count Matches</a:t>
            </a:r>
          </a:p>
          <a:p>
            <a:pPr>
              <a:tabLst>
                <a:tab pos="11525250" algn="r"/>
              </a:tabLst>
            </a:pPr>
            <a:r>
              <a:rPr lang="en-US" b="1" dirty="0"/>
              <a:t>Introduction:</a:t>
            </a:r>
            <a:r>
              <a:rPr lang="en-US" dirty="0"/>
              <a:t> Assembly</a:t>
            </a:r>
          </a:p>
          <a:p>
            <a:pPr>
              <a:tabLst>
                <a:tab pos="11525250" algn="r"/>
              </a:tabLst>
            </a:pPr>
            <a:endParaRPr lang="en-US" dirty="0"/>
          </a:p>
        </p:txBody>
      </p:sp>
      <p:sp>
        <p:nvSpPr>
          <p:cNvPr id="5" name="TextBox 4">
            <a:extLst>
              <a:ext uri="{FF2B5EF4-FFF2-40B4-BE49-F238E27FC236}">
                <a16:creationId xmlns:a16="http://schemas.microsoft.com/office/drawing/2014/main" id="{EB234C45-52BC-18E8-F451-8E3D35715B4E}"/>
              </a:ext>
            </a:extLst>
          </p:cNvPr>
          <p:cNvSpPr txBox="1"/>
          <p:nvPr/>
        </p:nvSpPr>
        <p:spPr>
          <a:xfrm>
            <a:off x="5562600" y="1484055"/>
            <a:ext cx="6324600" cy="501675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14 takeaway:</a:t>
            </a:r>
            <a:r>
              <a:rPr lang="en-US" sz="3200" dirty="0"/>
              <a:t> A common use case for function pointers is to pass comparison functions to generic functions like bubble sort that need to compare elements; but there are many use cases, such as with counting matches.  Our next topic, assembly, will take us on a deep dive of what a compiled program looks like!</a:t>
            </a:r>
          </a:p>
        </p:txBody>
      </p:sp>
    </p:spTree>
    <p:extLst>
      <p:ext uri="{BB962C8B-B14F-4D97-AF65-F5344CB8AC3E}">
        <p14:creationId xmlns:p14="http://schemas.microsoft.com/office/powerpoint/2010/main" val="162970350"/>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16587</TotalTime>
  <Words>2505</Words>
  <Application>Microsoft Macintosh PowerPoint</Application>
  <PresentationFormat>Widescreen</PresentationFormat>
  <Paragraphs>270</Paragraphs>
  <Slides>33</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Andale Mono</vt:lpstr>
      <vt:lpstr>Arial</vt:lpstr>
      <vt:lpstr>Calibri</vt:lpstr>
      <vt:lpstr>Calibri Light</vt:lpstr>
      <vt:lpstr>Consolas</vt:lpstr>
      <vt:lpstr>Tahoma</vt:lpstr>
      <vt:lpstr>Verdana</vt:lpstr>
      <vt:lpstr>1_Default Design</vt:lpstr>
      <vt:lpstr>CS107, Lecture 14 Function Pointers, Continued</vt:lpstr>
      <vt:lpstr>CS107 Topic 4</vt:lpstr>
      <vt:lpstr>Learning Goals</vt:lpstr>
      <vt:lpstr>Lecture Plan</vt:lpstr>
      <vt:lpstr>Lecture Plan</vt:lpstr>
      <vt:lpstr>Recap: Function Pointers</vt:lpstr>
      <vt:lpstr>Comparison Functions</vt:lpstr>
      <vt:lpstr>Recap: Function Pointers</vt:lpstr>
      <vt:lpstr>Demo: Bubble Sort</vt:lpstr>
      <vt:lpstr>Calling Generic Bubble Sort</vt:lpstr>
      <vt:lpstr>Function Pointers</vt:lpstr>
      <vt:lpstr>Function Pointers</vt:lpstr>
      <vt:lpstr>Comparison Functions</vt:lpstr>
      <vt:lpstr>String Comparison Function</vt:lpstr>
      <vt:lpstr>String Comparison Function</vt:lpstr>
      <vt:lpstr>Lecture Plan</vt:lpstr>
      <vt:lpstr>Function Pointers</vt:lpstr>
      <vt:lpstr>Practice: Count Matches</vt:lpstr>
      <vt:lpstr>Demo: Count Matches</vt:lpstr>
      <vt:lpstr>Function Pointer Pitfalls</vt:lpstr>
      <vt:lpstr>More Function Pointer Details</vt:lpstr>
      <vt:lpstr>Function pointers as variables</vt:lpstr>
      <vt:lpstr>Generic C Standard Library Functions</vt:lpstr>
      <vt:lpstr>Generic C Standard Library Functions</vt:lpstr>
      <vt:lpstr>Generics Recap</vt:lpstr>
      <vt:lpstr>Lecture Plan</vt:lpstr>
      <vt:lpstr>CS107 Topic 5: How does a computer interpret and execute C programs?   </vt:lpstr>
      <vt:lpstr>CS107 Topic 5</vt:lpstr>
      <vt:lpstr>Learning Assembly</vt:lpstr>
      <vt:lpstr>Bits all the way down</vt:lpstr>
      <vt:lpstr>GCC</vt:lpstr>
      <vt:lpstr>Central Processing Units (CPUs)</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1820</cp:revision>
  <cp:lastPrinted>2022-04-25T19:50:22Z</cp:lastPrinted>
  <dcterms:created xsi:type="dcterms:W3CDTF">2008-06-28T20:57:21Z</dcterms:created>
  <dcterms:modified xsi:type="dcterms:W3CDTF">2023-05-04T05:09:32Z</dcterms:modified>
</cp:coreProperties>
</file>