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7"/>
  </p:notesMasterIdLst>
  <p:handoutMasterIdLst>
    <p:handoutMasterId r:id="rId138"/>
  </p:handoutMasterIdLst>
  <p:sldIdLst>
    <p:sldId id="256" r:id="rId2"/>
    <p:sldId id="433" r:id="rId3"/>
    <p:sldId id="1034" r:id="rId4"/>
    <p:sldId id="636" r:id="rId5"/>
    <p:sldId id="541" r:id="rId6"/>
    <p:sldId id="1220" r:id="rId7"/>
    <p:sldId id="1098" r:id="rId8"/>
    <p:sldId id="1099" r:id="rId9"/>
    <p:sldId id="1164" r:id="rId10"/>
    <p:sldId id="1221" r:id="rId11"/>
    <p:sldId id="1096" r:id="rId12"/>
    <p:sldId id="1097" r:id="rId13"/>
    <p:sldId id="941" r:id="rId14"/>
    <p:sldId id="942" r:id="rId15"/>
    <p:sldId id="943" r:id="rId16"/>
    <p:sldId id="944" r:id="rId17"/>
    <p:sldId id="945" r:id="rId18"/>
    <p:sldId id="946" r:id="rId19"/>
    <p:sldId id="947" r:id="rId20"/>
    <p:sldId id="948" r:id="rId21"/>
    <p:sldId id="949" r:id="rId22"/>
    <p:sldId id="955" r:id="rId23"/>
    <p:sldId id="956" r:id="rId24"/>
    <p:sldId id="1222" r:id="rId25"/>
    <p:sldId id="1165" r:id="rId26"/>
    <p:sldId id="951" r:id="rId27"/>
    <p:sldId id="952" r:id="rId28"/>
    <p:sldId id="957" r:id="rId29"/>
    <p:sldId id="958" r:id="rId30"/>
    <p:sldId id="959" r:id="rId31"/>
    <p:sldId id="977" r:id="rId32"/>
    <p:sldId id="960" r:id="rId33"/>
    <p:sldId id="961" r:id="rId34"/>
    <p:sldId id="981" r:id="rId35"/>
    <p:sldId id="1199" r:id="rId36"/>
    <p:sldId id="1204" r:id="rId37"/>
    <p:sldId id="962" r:id="rId38"/>
    <p:sldId id="1166" r:id="rId39"/>
    <p:sldId id="1223" r:id="rId40"/>
    <p:sldId id="963" r:id="rId41"/>
    <p:sldId id="1103" r:id="rId42"/>
    <p:sldId id="964" r:id="rId43"/>
    <p:sldId id="965" r:id="rId44"/>
    <p:sldId id="966" r:id="rId45"/>
    <p:sldId id="968" r:id="rId46"/>
    <p:sldId id="969" r:id="rId47"/>
    <p:sldId id="970" r:id="rId48"/>
    <p:sldId id="971" r:id="rId49"/>
    <p:sldId id="972" r:id="rId50"/>
    <p:sldId id="1224" r:id="rId51"/>
    <p:sldId id="991" r:id="rId52"/>
    <p:sldId id="976" r:id="rId53"/>
    <p:sldId id="992" r:id="rId54"/>
    <p:sldId id="993" r:id="rId55"/>
    <p:sldId id="994" r:id="rId56"/>
    <p:sldId id="995" r:id="rId57"/>
    <p:sldId id="996" r:id="rId58"/>
    <p:sldId id="997" r:id="rId59"/>
    <p:sldId id="998" r:id="rId60"/>
    <p:sldId id="999" r:id="rId61"/>
    <p:sldId id="1005" r:id="rId62"/>
    <p:sldId id="978" r:id="rId63"/>
    <p:sldId id="1136" r:id="rId64"/>
    <p:sldId id="1154" r:id="rId65"/>
    <p:sldId id="1200" r:id="rId66"/>
    <p:sldId id="1201" r:id="rId67"/>
    <p:sldId id="1202" r:id="rId68"/>
    <p:sldId id="1203" r:id="rId69"/>
    <p:sldId id="1031" r:id="rId70"/>
    <p:sldId id="1235" r:id="rId71"/>
    <p:sldId id="1248" r:id="rId72"/>
    <p:sldId id="1241" r:id="rId73"/>
    <p:sldId id="1249" r:id="rId74"/>
    <p:sldId id="1000" r:id="rId75"/>
    <p:sldId id="1032" r:id="rId76"/>
    <p:sldId id="1001" r:id="rId77"/>
    <p:sldId id="1002" r:id="rId78"/>
    <p:sldId id="1003" r:id="rId79"/>
    <p:sldId id="1004" r:id="rId80"/>
    <p:sldId id="1228" r:id="rId81"/>
    <p:sldId id="1225" r:id="rId82"/>
    <p:sldId id="1211" r:id="rId83"/>
    <p:sldId id="1006" r:id="rId84"/>
    <p:sldId id="1007" r:id="rId85"/>
    <p:sldId id="1075" r:id="rId86"/>
    <p:sldId id="1009" r:id="rId87"/>
    <p:sldId id="1010" r:id="rId88"/>
    <p:sldId id="1011" r:id="rId89"/>
    <p:sldId id="1013" r:id="rId90"/>
    <p:sldId id="1014" r:id="rId91"/>
    <p:sldId id="1015" r:id="rId92"/>
    <p:sldId id="1016" r:id="rId93"/>
    <p:sldId id="1198" r:id="rId94"/>
    <p:sldId id="1231" r:id="rId95"/>
    <p:sldId id="1140" r:id="rId96"/>
    <p:sldId id="1040" r:id="rId97"/>
    <p:sldId id="1041" r:id="rId98"/>
    <p:sldId id="1226" r:id="rId99"/>
    <p:sldId id="1020" r:id="rId100"/>
    <p:sldId id="1023" r:id="rId101"/>
    <p:sldId id="1024" r:id="rId102"/>
    <p:sldId id="1025" r:id="rId103"/>
    <p:sldId id="1026" r:id="rId104"/>
    <p:sldId id="1027" r:id="rId105"/>
    <p:sldId id="1022" r:id="rId106"/>
    <p:sldId id="1028" r:id="rId107"/>
    <p:sldId id="1029" r:id="rId108"/>
    <p:sldId id="1030" r:id="rId109"/>
    <p:sldId id="1240" r:id="rId110"/>
    <p:sldId id="1250" r:id="rId111"/>
    <p:sldId id="1043" r:id="rId112"/>
    <p:sldId id="1044" r:id="rId113"/>
    <p:sldId id="1227" r:id="rId114"/>
    <p:sldId id="1050" r:id="rId115"/>
    <p:sldId id="1051" r:id="rId116"/>
    <p:sldId id="1052" r:id="rId117"/>
    <p:sldId id="1053" r:id="rId118"/>
    <p:sldId id="1054" r:id="rId119"/>
    <p:sldId id="1055" r:id="rId120"/>
    <p:sldId id="1056" r:id="rId121"/>
    <p:sldId id="1057" r:id="rId122"/>
    <p:sldId id="1058" r:id="rId123"/>
    <p:sldId id="1059" r:id="rId124"/>
    <p:sldId id="1247" r:id="rId125"/>
    <p:sldId id="1253" r:id="rId126"/>
    <p:sldId id="1244" r:id="rId127"/>
    <p:sldId id="1251" r:id="rId128"/>
    <p:sldId id="1245" r:id="rId129"/>
    <p:sldId id="1252" r:id="rId130"/>
    <p:sldId id="1254" r:id="rId131"/>
    <p:sldId id="1183" r:id="rId132"/>
    <p:sldId id="1233" r:id="rId133"/>
    <p:sldId id="1060" r:id="rId134"/>
    <p:sldId id="1111" r:id="rId135"/>
    <p:sldId id="1214" r:id="rId13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1034"/>
            <p14:sldId id="636"/>
            <p14:sldId id="541"/>
          </p14:sldIdLst>
        </p14:section>
        <p14:section name="The heap" id="{C501A7CB-EBE6-2D4B-8D00-98438CEA73A0}">
          <p14:sldIdLst>
            <p14:sldId id="1220"/>
            <p14:sldId id="1098"/>
            <p14:sldId id="1099"/>
            <p14:sldId id="1164"/>
          </p14:sldIdLst>
        </p14:section>
        <p14:section name="What is" id="{2A7E7684-64DB-AD44-91F9-C9BFB6BAA91A}">
          <p14:sldIdLst>
            <p14:sldId id="1221"/>
            <p14:sldId id="1096"/>
            <p14:sldId id="1097"/>
            <p14:sldId id="941"/>
            <p14:sldId id="942"/>
            <p14:sldId id="943"/>
            <p14:sldId id="944"/>
            <p14:sldId id="945"/>
            <p14:sldId id="946"/>
            <p14:sldId id="947"/>
            <p14:sldId id="948"/>
            <p14:sldId id="949"/>
            <p14:sldId id="955"/>
            <p14:sldId id="956"/>
          </p14:sldIdLst>
        </p14:section>
        <p14:section name="Requirements" id="{B34DF485-F020-BD41-A75E-21BB8A49DA00}">
          <p14:sldIdLst>
            <p14:sldId id="1222"/>
            <p14:sldId id="1165"/>
            <p14:sldId id="951"/>
            <p14:sldId id="952"/>
            <p14:sldId id="957"/>
            <p14:sldId id="958"/>
            <p14:sldId id="959"/>
            <p14:sldId id="977"/>
            <p14:sldId id="960"/>
            <p14:sldId id="961"/>
            <p14:sldId id="981"/>
            <p14:sldId id="1199"/>
            <p14:sldId id="1204"/>
            <p14:sldId id="962"/>
            <p14:sldId id="1166"/>
          </p14:sldIdLst>
        </p14:section>
        <p14:section name="Bump" id="{6F5F170A-E221-974F-813D-26127FCDD3B9}">
          <p14:sldIdLst>
            <p14:sldId id="1223"/>
            <p14:sldId id="963"/>
            <p14:sldId id="1103"/>
            <p14:sldId id="964"/>
            <p14:sldId id="965"/>
            <p14:sldId id="966"/>
            <p14:sldId id="968"/>
            <p14:sldId id="969"/>
            <p14:sldId id="970"/>
            <p14:sldId id="971"/>
            <p14:sldId id="972"/>
          </p14:sldIdLst>
        </p14:section>
        <p14:section name="Implicit" id="{80D0AD77-D12B-3949-94D9-90B59F69004B}">
          <p14:sldIdLst>
            <p14:sldId id="1224"/>
            <p14:sldId id="991"/>
            <p14:sldId id="976"/>
            <p14:sldId id="992"/>
            <p14:sldId id="993"/>
            <p14:sldId id="994"/>
            <p14:sldId id="995"/>
            <p14:sldId id="996"/>
            <p14:sldId id="997"/>
            <p14:sldId id="998"/>
            <p14:sldId id="999"/>
            <p14:sldId id="1005"/>
            <p14:sldId id="978"/>
            <p14:sldId id="1136"/>
            <p14:sldId id="1154"/>
            <p14:sldId id="1200"/>
            <p14:sldId id="1201"/>
            <p14:sldId id="1202"/>
            <p14:sldId id="1203"/>
            <p14:sldId id="1031"/>
            <p14:sldId id="1235"/>
            <p14:sldId id="1248"/>
            <p14:sldId id="1241"/>
            <p14:sldId id="1249"/>
            <p14:sldId id="1000"/>
            <p14:sldId id="1032"/>
            <p14:sldId id="1001"/>
            <p14:sldId id="1002"/>
            <p14:sldId id="1003"/>
            <p14:sldId id="1004"/>
            <p14:sldId id="1228"/>
          </p14:sldIdLst>
        </p14:section>
        <p14:section name="Explicit" id="{13BECB0B-258C-1D4D-A42A-BD59A3F6DA19}">
          <p14:sldIdLst>
            <p14:sldId id="1225"/>
            <p14:sldId id="1211"/>
            <p14:sldId id="1006"/>
            <p14:sldId id="1007"/>
            <p14:sldId id="1075"/>
            <p14:sldId id="1009"/>
            <p14:sldId id="1010"/>
            <p14:sldId id="1011"/>
            <p14:sldId id="1013"/>
            <p14:sldId id="1014"/>
            <p14:sldId id="1015"/>
            <p14:sldId id="1016"/>
            <p14:sldId id="1198"/>
            <p14:sldId id="1231"/>
            <p14:sldId id="1140"/>
            <p14:sldId id="1040"/>
            <p14:sldId id="1041"/>
            <p14:sldId id="1226"/>
            <p14:sldId id="1020"/>
            <p14:sldId id="1023"/>
            <p14:sldId id="1024"/>
            <p14:sldId id="1025"/>
            <p14:sldId id="1026"/>
            <p14:sldId id="1027"/>
            <p14:sldId id="1022"/>
            <p14:sldId id="1028"/>
            <p14:sldId id="1029"/>
            <p14:sldId id="1030"/>
            <p14:sldId id="1240"/>
            <p14:sldId id="1250"/>
            <p14:sldId id="1043"/>
            <p14:sldId id="1044"/>
            <p14:sldId id="1227"/>
            <p14:sldId id="1050"/>
            <p14:sldId id="1051"/>
            <p14:sldId id="1052"/>
            <p14:sldId id="1053"/>
            <p14:sldId id="1054"/>
            <p14:sldId id="1055"/>
            <p14:sldId id="1056"/>
            <p14:sldId id="1057"/>
            <p14:sldId id="1058"/>
            <p14:sldId id="1059"/>
            <p14:sldId id="1247"/>
            <p14:sldId id="1253"/>
            <p14:sldId id="1244"/>
            <p14:sldId id="1251"/>
            <p14:sldId id="1245"/>
            <p14:sldId id="1252"/>
            <p14:sldId id="1254"/>
            <p14:sldId id="1183"/>
            <p14:sldId id="1233"/>
            <p14:sldId id="1060"/>
            <p14:sldId id="1111"/>
          </p14:sldIdLst>
        </p14:section>
        <p14:section name="Recap" id="{745DA939-E44A-0C40-BECC-2C5C1C4E8C93}">
          <p14:sldIdLst>
            <p14:sldId id="121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EC101"/>
    <a:srgbClr val="008000"/>
    <a:srgbClr val="4472C4"/>
    <a:srgbClr val="F8F8F8"/>
    <a:srgbClr val="D27BD6"/>
    <a:srgbClr val="D62ED6"/>
    <a:srgbClr val="942092"/>
    <a:srgbClr val="FF9999"/>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4" autoAdjust="0"/>
    <p:restoredTop sz="87040" autoAdjust="0"/>
  </p:normalViewPr>
  <p:slideViewPr>
    <p:cSldViewPr>
      <p:cViewPr varScale="1">
        <p:scale>
          <a:sx n="93" d="100"/>
          <a:sy n="93" d="100"/>
        </p:scale>
        <p:origin x="864" y="200"/>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1T19:37:56.266"/>
    </inkml:context>
    <inkml:brush xml:id="br0">
      <inkml:brushProperty name="width" value="0.05292" units="cm"/>
      <inkml:brushProperty name="height" value="0.05292" units="cm"/>
      <inkml:brushProperty name="color" value="#3165BB"/>
    </inkml:brush>
  </inkml:definitions>
  <inkml:trace contextRef="#ctx0" brushRef="#br0">21583 9497 8563,'8'6'-204,"5"-5"206,-12 6-286,12-1 234,-12-4 0,7 4 169,-3-6-68,-3 0 164,4 0 0,-6 6-341,0-4 328,0 4-142,0 1 114,0-6-118,0 5-14,0 1-358,-6-6 298,-2 6 0,-7-7-82,1 0 0,5 0 72,-1 0 0,5 0-11,-4 0 1,4 0-16,-4 0 129,-1 0 0,1-5 39,-1 0 55,7-6 40,-3 3-136,0-6-41,4 0 1,-4 0 64,6-1-107,6 7 1,2-3 4,6 7 1,0-6-25,1 5 0,-1 1 90,0 4 1,-5 1-53,1 4 1,-1-2 192,6 7 0,-7-1-104,-4 5 0,3 1 122,-3-1 1,3-2-143,-3-2 1,-2 3-121,3-4 97,-4 4 0,-2-1-15,-4-2 0,2 1-44,-7-6 1,6 1-408,-6-1 261,1-4 1,-6 6 63,1-7 1,5 0-51,-1 0 89,1-7 0,-5 1 121,-1-4 1,6-1 10,-1 7 33,7-7-98,-3 3 21,6 0 167,0-5-144,0 12-75,6-6 39,2 7 1,6 0-164,1 0 1,-6 0 90,0 0 0,-4 2-929,5 3 507,-7-4 466,10 12 0,-6-12 0,8 6 0</inkml:trace>
  <inkml:trace contextRef="#ctx0" brushRef="#br0" timeOffset="1">21611 10193 8563,'15'0'-2256,"-7"0"3161,4 0-478,-4 0 0,2 2 697,-1 2-782,-6-2-413,3 11 0,-6-10-15,0 6 0,0-4 180,0 5 1,0-6-166,0 6 1,-4-5 95,-1 4 0,-6-6-165,1 2 1,-2 1 51,-2-1 1,4 0 82,1-5 0,-1 0 1,-4 0 0,0 0-7,0 0 1,4-5 156,1 0 1,4-4-145,-5 4 1,7-6 186,-2 1 0,4 3-70,1-3 0,0 5 76,0-4-105,0-1 0,6-2-1,4 2 1,2 2-46,3 4 0,-1 2 32,0-3 1,0 4-159,0 1 0,1 4 94,-1 1 209,0 6 0,-1-3-119,-4 6 1,-3-4 689,-6-1-501,0 1 1,0 4 60,0 0 0,0-4-58,0-1 1,-1-4-63,-4 4 1,2-4-382,-6 5 288,-1-7 0,-4 3-332,0-6 1,4 0-36,1 0-1049,-1 0-498,-4 0-668,0 0 2443,6-6 0,-5-2 0,5-6 0</inkml:trace>
  <inkml:trace contextRef="#ctx0" brushRef="#br0" timeOffset="2">21668 10762 7732,'8'0'896,"5"0"-336,-12 0 1,7 0 300,-3 0-857,-3 0 103,4 0 202,0 0-414,-4 0 437,10 6-174,-10-4-23,4 4 0,-6-4-3,0 2 189,0-2-570,0 11 212,-6-12 0,-2 10-402,-6-6 275,0 0 1,-1-5-40,1 0 0,0 0 66,0 0 1,4 0 36,1 0 1,4 0 83,-4 0 0,4-2 3,-5-3 202,7 4-238,-3-12 277,6 5 0,2-6-126,2 0 0,3 4 104,2 1 0,4 6-92,-4-2 1,4-1 119,1 1 1,-4 0 6,-1 5 1,-4 0-81,4 0 0,-4 6-14,4 4 1,-5 4-18,0 5 1,-2-1-15,-2 5 1,0-5 22,0 1 0,0-4-143,0 0 1,0-1 269,0 0-104,-6 0 0,2-6-14,-5-3 0,4-2 159,-4 2-482,-1-4 1,-4 6 111,0-7 0,0-5-256,-1 0 0,1 0 112,0 5 1,4-4-1958,1-1 2164,6 0 0,-3-1 0,6-2 0</inkml:trace>
  <inkml:trace contextRef="#ctx0" brushRef="#br0" timeOffset="3">21725 11444 8563,'8'-9'1657,"-3"-1"-1578,3 7 1,-5-8 485,6 6 1,-6 1-389,10 4 0,-10 0 295,7 0-186,-7 0 351,3 0-622,1 0-140,-6 6 1,5 2 1,-6 6 0,-1-5-283,-4 1 0,2-2 238,-7 1 1,6 2-94,-6-6 0,6 5 162,-6-6 0,5 1-179,-4-5-26,6 0 177,-10 0 129,11-6 0,-4-2-156,6-6 521,0-1-256,0 1-133,6 0 0,2 5 11,7-1 0,-6 7 37,1-2 46,-1 4 293,5 7-143,0 2 1,-6 6 92,-3 0 0,1-4 130,-1-1 1,0-4-1096,-5 4 1,-2-4 502,-2 5 0,0-6 762,-5 6 1,-1-5 379,-4 4 1,0-6-1068,0 2 1,0 1-647,-1-1 0,1 0 133,0-5 0,4 0-1099,1 0 1684,6 0 0,-10 0 0,5 0 0</inkml:trace>
  <inkml:trace contextRef="#ctx0" brushRef="#br0" timeOffset="4">21313 14728 8563,'6'-8'355,"-3"-3"-286,7 7 0,-5-6 136,4 5 1,-4-1 209,4 1 1,1 2-181,4-6 0,-5 5-62,1 0 43,-1 2 0,6 2-174,-1 0 1,-6 2-32,-4 2 1,3 0 106,-3 5 1,3-4-114,-2 4 0,-4-4 137,4 5 0,-4-6-252,-1 6 1,-6-1 20,-3 5 0,1-1-87,-2-3 1,1 1 14,-5-7 1,-1 7-82,1-1 1,-2-4 77,-3-1 0,4-3 110,-4-2 1,1 0 16,-1 0 1,5-2-24,0-3 1,0 2 55,4-6 0,-1-1 50,2-4 0,-2 0 20,6-1 0,0 6 107,5-1 1,0 1-97,0-5 0,5 4 108,0 1 0,6 1-72,-2-2 0,4-1-133,1 7 1,0-1 90,0 5 0,1-5-112,-1 0 0,0 1 61,0 4 1,0 1-18,1 4 1,-1-2-27,0 7 0,0-2-11,1 1 1,-1 4-64,0-4 1,-5 4 91,1 1 0,-2 0-162,1 0 1,-2 1 146,-7-1 0,0 0-160,0 0 0,-5 5 122,0 0 1,-6 0-4,2-5 1,-9 1-39,-1-1 0,0-5 0,5 1 1,0-7-104,0 2 121,-1-4 1,1-7 143,0-4 0,0-7-121,0-2 1,4-5 137,1 5 1,6-6-33,-2 1 0,3 4 193,2 1 1,2-2-120,3 3 1,-2 0-81,6 9 0,1-2 136,4 6 1,2 0-97,3 5 1,-4-5-194,4 1 180,-3-1 0,-2 5-102,1 0 0,-3 1 104,-2 4-41,2-3 0,-10 10 75,3-2 1,-4-2-85,-1 1 0,-1 1 199,-4 4 1,2 0-84,-7 0 0,1 1-17,-5-1 0,1 0-22,3 0 1,-2 1-140,2-1 0,-2-5-19,-3 1 0,6-6-244,0 6 0,-1-7-194,-4 2 0,0 1 498,-1-1 0,-5 0 0,-2-5 0</inkml:trace>
  <inkml:trace contextRef="#ctx0" brushRef="#br0" timeOffset="5">27682 7364 8563,'0'14'0,"-4"-4"0,-1-1-1110,0-6 380,5 10 886,0-5-120,0 6 18,0-6-57,0 5 1,0-10 57,0 6-185,0-5 148,0 2 1,0-5 24,0 4-147,0-3 131,0 4-141,0-6 111,0 0-21,0-6 0,0 3 18,0-7 0,-1 1-6,-4-6 1,3 1-14,-2 0 0,0 0-9,0 0 0,2-1-26,-3 1 1,-1 5-34,1-1 0,1 5 269,4-4 1,-5 4 231,0-4-120,0 6-175,5-4 32,0 7-81,0-6-26,0 4 29,0-4 1,2 1 23,3 1-12,3-1 0,6 5-37,0 0 0,2-2 76,3-3 0,-3 4-37,2-4-61,5 4 36,-1 1 1,6-5-28,1 0 0,-1 0-8,0 5 0,2 0 4,4 0 1,-4 0-19,3 0 1,-3 0-8,-2 0 1,-1 0 28,-3 0 0,1 0 10,-6 0 0,0 0-4,-5 0 1,0 5 6,1 0 1,-6 0 4,1-5-23,-7 0 1,5 4 52,-4 1-11,-2 0 102,4 1-133,-6 2-5,0 0 1,-4 5 159,-1-4 0,-1 4-119,1 1 0,3 0 16,-3 0 1,-1-4 8,1-1-279,1 1 231,-3 4 0,6-5-143,-4 1 1,3-5-285,2 4 0,0-4-1507,0 4 1886,0-5 0,0 8 0,0-4 0</inkml:trace>
  <inkml:trace contextRef="#ctx0" brushRef="#br0" timeOffset="6">31208 8729 9773,'15'0'-753,"-1"0"0,-5 0 802,1 0 40,-1 0 0,5 0 63,1 0 0,-1 0-301,0 0 201,-6 0-2,5 0 0,-5 0-394,6 0 116,-6 0 150,4 0-7,-10 0 125,11 0-203,-12 0 153,5 0 0,-7 0-24,-4 0-203,4 0 219,-12 0 1,5 0-192,-6 0 175,6 0 9,-5 0 1,5 0-16,-6 0 1,0 0-12,0 0 211,-1 0-187,1 0 0,-5 0 72,0 0 1,-4 0 189,4 0 1,0 0-240,5 0 335,-7 0-138,5 0 1,-4 0 125,5 0 1,3 1 48,2 4 61,-2-3-49,10 4-176,-4-6 1,7 0-14,4 0 1,3 0-30,6 0 1,2 0-80,3 0 0,-3 0-167,3 0 1,1 0-226,-1 0 290,0 0 1,-5 0-84,1 0 1,-6 0 162,1 0-180,-7 0 8,3 0 1,-6-1-134,0-4 1,-2 3 3,-2-3 0,1 4-220,-7 1 1,5-5-1262,-4 0 1721,6 1 0,-10 4 0,5 0 0</inkml:trace>
  <inkml:trace contextRef="#ctx0" brushRef="#br0" timeOffset="7">31948 9411 8211,'9'0'-751,"1"0"390,-7 0 486,9 0 175,-4 0 477,0 0-716,5 0 44,-12 0-223,6 0 142,-7 0 1,-2 0-51,-3 0 1,2 0 26,-6 0 0,-1 0-158,-4 0 0,5 0 74,-1 0 0,1 0 29,-6 0 0,1 0 20,0 0 0,0 0 11,0 0 0,4 0 107,1 0-118,-1 0 206,-4 0 0,4 0 121,1 0-76,6 0 318,-3 0-206,6 0-6,6 0 1,2 0 117,6 0-166,0 0 0,0 0 76,1 0 77,-7 0-157,4 0-291,-10 0 0,6 0 229,-4 0-189,-2 0-572,4 0 418,-6-6 1,-1 4-1237,-4-2 990,3 2 0,-6 2 380,4 0 0,2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6018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only what we need!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59171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cannot get to 100% because we’re storing headers in heap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066112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1612119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 block larger than payload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359999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Enough aggregate space but no single large block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3459228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3342687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964512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2004414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2701696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3029738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349788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58639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655861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3969540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4286731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90</a:t>
            </a:fld>
            <a:endParaRPr lang="en-US" altLang="x-none"/>
          </a:p>
        </p:txBody>
      </p:sp>
    </p:spTree>
    <p:extLst>
      <p:ext uri="{BB962C8B-B14F-4D97-AF65-F5344CB8AC3E}">
        <p14:creationId xmlns:p14="http://schemas.microsoft.com/office/powerpoint/2010/main" val="2709224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2529780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99</a:t>
            </a:fld>
            <a:endParaRPr lang="en-US" altLang="x-none"/>
          </a:p>
        </p:txBody>
      </p:sp>
    </p:spTree>
    <p:extLst>
      <p:ext uri="{BB962C8B-B14F-4D97-AF65-F5344CB8AC3E}">
        <p14:creationId xmlns:p14="http://schemas.microsoft.com/office/powerpoint/2010/main" val="1875912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100</a:t>
            </a:fld>
            <a:endParaRPr lang="en-US" altLang="x-none"/>
          </a:p>
        </p:txBody>
      </p:sp>
    </p:spTree>
    <p:extLst>
      <p:ext uri="{BB962C8B-B14F-4D97-AF65-F5344CB8AC3E}">
        <p14:creationId xmlns:p14="http://schemas.microsoft.com/office/powerpoint/2010/main" val="1248008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1245353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3161449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2300785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104</a:t>
            </a:fld>
            <a:endParaRPr lang="en-US" altLang="x-none"/>
          </a:p>
        </p:txBody>
      </p:sp>
    </p:spTree>
    <p:extLst>
      <p:ext uri="{BB962C8B-B14F-4D97-AF65-F5344CB8AC3E}">
        <p14:creationId xmlns:p14="http://schemas.microsoft.com/office/powerpoint/2010/main" val="38761748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105</a:t>
            </a:fld>
            <a:endParaRPr lang="en-US" altLang="x-none"/>
          </a:p>
        </p:txBody>
      </p:sp>
    </p:spTree>
    <p:extLst>
      <p:ext uri="{BB962C8B-B14F-4D97-AF65-F5344CB8AC3E}">
        <p14:creationId xmlns:p14="http://schemas.microsoft.com/office/powerpoint/2010/main" val="1258086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106</a:t>
            </a:fld>
            <a:endParaRPr lang="en-US" altLang="x-none"/>
          </a:p>
        </p:txBody>
      </p:sp>
    </p:spTree>
    <p:extLst>
      <p:ext uri="{BB962C8B-B14F-4D97-AF65-F5344CB8AC3E}">
        <p14:creationId xmlns:p14="http://schemas.microsoft.com/office/powerpoint/2010/main" val="2503926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107</a:t>
            </a:fld>
            <a:endParaRPr lang="en-US" altLang="x-none"/>
          </a:p>
        </p:txBody>
      </p:sp>
    </p:spTree>
    <p:extLst>
      <p:ext uri="{BB962C8B-B14F-4D97-AF65-F5344CB8AC3E}">
        <p14:creationId xmlns:p14="http://schemas.microsoft.com/office/powerpoint/2010/main" val="2060470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do other ways – delayed coalescing, </a:t>
            </a:r>
            <a:r>
              <a:rPr lang="en-US" dirty="0" err="1"/>
              <a:t>coalese</a:t>
            </a:r>
            <a:r>
              <a:rPr lang="en-US" dirty="0"/>
              <a:t> to left, but for us we just do this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108</a:t>
            </a:fld>
            <a:endParaRPr lang="en-US" altLang="x-none"/>
          </a:p>
        </p:txBody>
      </p:sp>
    </p:spTree>
    <p:extLst>
      <p:ext uri="{BB962C8B-B14F-4D97-AF65-F5344CB8AC3E}">
        <p14:creationId xmlns:p14="http://schemas.microsoft.com/office/powerpoint/2010/main" val="3508400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3321567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110</a:t>
            </a:fld>
            <a:endParaRPr lang="en-US" altLang="x-none"/>
          </a:p>
        </p:txBody>
      </p:sp>
    </p:spTree>
    <p:extLst>
      <p:ext uri="{BB962C8B-B14F-4D97-AF65-F5344CB8AC3E}">
        <p14:creationId xmlns:p14="http://schemas.microsoft.com/office/powerpoint/2010/main" val="19512168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115</a:t>
            </a:fld>
            <a:endParaRPr lang="en-US" altLang="x-none"/>
          </a:p>
        </p:txBody>
      </p:sp>
    </p:spTree>
    <p:extLst>
      <p:ext uri="{BB962C8B-B14F-4D97-AF65-F5344CB8AC3E}">
        <p14:creationId xmlns:p14="http://schemas.microsoft.com/office/powerpoint/2010/main" val="41353010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116</a:t>
            </a:fld>
            <a:endParaRPr lang="en-US" altLang="x-none"/>
          </a:p>
        </p:txBody>
      </p:sp>
    </p:spTree>
    <p:extLst>
      <p:ext uri="{BB962C8B-B14F-4D97-AF65-F5344CB8AC3E}">
        <p14:creationId xmlns:p14="http://schemas.microsoft.com/office/powerpoint/2010/main" val="24479180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117</a:t>
            </a:fld>
            <a:endParaRPr lang="en-US" altLang="x-none"/>
          </a:p>
        </p:txBody>
      </p:sp>
    </p:spTree>
    <p:extLst>
      <p:ext uri="{BB962C8B-B14F-4D97-AF65-F5344CB8AC3E}">
        <p14:creationId xmlns:p14="http://schemas.microsoft.com/office/powerpoint/2010/main" val="37962341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118</a:t>
            </a:fld>
            <a:endParaRPr lang="en-US" altLang="x-none"/>
          </a:p>
        </p:txBody>
      </p:sp>
    </p:spTree>
    <p:extLst>
      <p:ext uri="{BB962C8B-B14F-4D97-AF65-F5344CB8AC3E}">
        <p14:creationId xmlns:p14="http://schemas.microsoft.com/office/powerpoint/2010/main" val="3379452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119</a:t>
            </a:fld>
            <a:endParaRPr lang="en-US" altLang="x-none"/>
          </a:p>
        </p:txBody>
      </p:sp>
    </p:spTree>
    <p:extLst>
      <p:ext uri="{BB962C8B-B14F-4D97-AF65-F5344CB8AC3E}">
        <p14:creationId xmlns:p14="http://schemas.microsoft.com/office/powerpoint/2010/main" val="465382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120</a:t>
            </a:fld>
            <a:endParaRPr lang="en-US" altLang="x-none"/>
          </a:p>
        </p:txBody>
      </p:sp>
    </p:spTree>
    <p:extLst>
      <p:ext uri="{BB962C8B-B14F-4D97-AF65-F5344CB8AC3E}">
        <p14:creationId xmlns:p14="http://schemas.microsoft.com/office/powerpoint/2010/main" val="22781982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121</a:t>
            </a:fld>
            <a:endParaRPr lang="en-US" altLang="x-none"/>
          </a:p>
        </p:txBody>
      </p:sp>
    </p:spTree>
    <p:extLst>
      <p:ext uri="{BB962C8B-B14F-4D97-AF65-F5344CB8AC3E}">
        <p14:creationId xmlns:p14="http://schemas.microsoft.com/office/powerpoint/2010/main" val="3514587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122</a:t>
            </a:fld>
            <a:endParaRPr lang="en-US" altLang="x-none"/>
          </a:p>
        </p:txBody>
      </p:sp>
    </p:spTree>
    <p:extLst>
      <p:ext uri="{BB962C8B-B14F-4D97-AF65-F5344CB8AC3E}">
        <p14:creationId xmlns:p14="http://schemas.microsoft.com/office/powerpoint/2010/main" val="23267917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124</a:t>
            </a:fld>
            <a:endParaRPr lang="en-US" altLang="x-none"/>
          </a:p>
        </p:txBody>
      </p:sp>
    </p:spTree>
    <p:extLst>
      <p:ext uri="{BB962C8B-B14F-4D97-AF65-F5344CB8AC3E}">
        <p14:creationId xmlns:p14="http://schemas.microsoft.com/office/powerpoint/2010/main" val="25173254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125</a:t>
            </a:fld>
            <a:endParaRPr lang="en-US" altLang="x-none"/>
          </a:p>
        </p:txBody>
      </p:sp>
    </p:spTree>
    <p:extLst>
      <p:ext uri="{BB962C8B-B14F-4D97-AF65-F5344CB8AC3E}">
        <p14:creationId xmlns:p14="http://schemas.microsoft.com/office/powerpoint/2010/main" val="6180897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126</a:t>
            </a:fld>
            <a:endParaRPr lang="en-US" altLang="x-none"/>
          </a:p>
        </p:txBody>
      </p:sp>
    </p:spTree>
    <p:extLst>
      <p:ext uri="{BB962C8B-B14F-4D97-AF65-F5344CB8AC3E}">
        <p14:creationId xmlns:p14="http://schemas.microsoft.com/office/powerpoint/2010/main" val="7285618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127</a:t>
            </a:fld>
            <a:endParaRPr lang="en-US" altLang="x-none"/>
          </a:p>
        </p:txBody>
      </p:sp>
    </p:spTree>
    <p:extLst>
      <p:ext uri="{BB962C8B-B14F-4D97-AF65-F5344CB8AC3E}">
        <p14:creationId xmlns:p14="http://schemas.microsoft.com/office/powerpoint/2010/main" val="4021388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128</a:t>
            </a:fld>
            <a:endParaRPr lang="en-US" altLang="x-none"/>
          </a:p>
        </p:txBody>
      </p:sp>
    </p:spTree>
    <p:extLst>
      <p:ext uri="{BB962C8B-B14F-4D97-AF65-F5344CB8AC3E}">
        <p14:creationId xmlns:p14="http://schemas.microsoft.com/office/powerpoint/2010/main" val="7665396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129</a:t>
            </a:fld>
            <a:endParaRPr lang="en-US" altLang="x-none"/>
          </a:p>
        </p:txBody>
      </p:sp>
    </p:spTree>
    <p:extLst>
      <p:ext uri="{BB962C8B-B14F-4D97-AF65-F5344CB8AC3E}">
        <p14:creationId xmlns:p14="http://schemas.microsoft.com/office/powerpoint/2010/main" val="927354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130</a:t>
            </a:fld>
            <a:endParaRPr lang="en-US" altLang="x-none"/>
          </a:p>
        </p:txBody>
      </p:sp>
    </p:spTree>
    <p:extLst>
      <p:ext uri="{BB962C8B-B14F-4D97-AF65-F5344CB8AC3E}">
        <p14:creationId xmlns:p14="http://schemas.microsoft.com/office/powerpoint/2010/main" val="20734255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fit + segregated free list = best-fit!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131</a:t>
            </a:fld>
            <a:endParaRPr lang="en-US" altLang="x-none"/>
          </a:p>
        </p:txBody>
      </p:sp>
    </p:spTree>
    <p:extLst>
      <p:ext uri="{BB962C8B-B14F-4D97-AF65-F5344CB8AC3E}">
        <p14:creationId xmlns:p14="http://schemas.microsoft.com/office/powerpoint/2010/main" val="2032089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3.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ourceware.org/glibc/wiki/MallocInternals"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15</a:t>
            </a:r>
            <a:br>
              <a:rPr lang="en-US" dirty="0"/>
            </a:br>
            <a:r>
              <a:rPr lang="en-US" sz="3400" dirty="0"/>
              <a:t>Managing The Heap</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9.9, 9.11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AF3D-49C8-C04B-A71C-A7AE127A3D64}"/>
              </a:ext>
            </a:extLst>
          </p:cNvPr>
          <p:cNvSpPr>
            <a:spLocks noGrp="1"/>
          </p:cNvSpPr>
          <p:nvPr>
            <p:ph type="title"/>
          </p:nvPr>
        </p:nvSpPr>
        <p:spPr/>
        <p:txBody>
          <a:bodyPr/>
          <a:lstStyle/>
          <a:p>
            <a:r>
              <a:rPr lang="en-US" dirty="0"/>
              <a:t>How do malloc/</a:t>
            </a:r>
            <a:r>
              <a:rPr lang="en-US" dirty="0" err="1"/>
              <a:t>realloc</a:t>
            </a:r>
            <a:r>
              <a:rPr lang="en-US" dirty="0"/>
              <a:t>/free work?</a:t>
            </a:r>
          </a:p>
        </p:txBody>
      </p:sp>
      <p:sp>
        <p:nvSpPr>
          <p:cNvPr id="3" name="Content Placeholder 2">
            <a:extLst>
              <a:ext uri="{FF2B5EF4-FFF2-40B4-BE49-F238E27FC236}">
                <a16:creationId xmlns:a16="http://schemas.microsoft.com/office/drawing/2014/main" id="{C5B08187-56B9-6743-8015-2736E49060C6}"/>
              </a:ext>
            </a:extLst>
          </p:cNvPr>
          <p:cNvSpPr>
            <a:spLocks noGrp="1"/>
          </p:cNvSpPr>
          <p:nvPr>
            <p:ph idx="1"/>
          </p:nvPr>
        </p:nvSpPr>
        <p:spPr/>
        <p:txBody>
          <a:bodyPr/>
          <a:lstStyle/>
          <a:p>
            <a:pPr marL="0" indent="0">
              <a:buNone/>
            </a:pPr>
            <a:r>
              <a:rPr lang="en-US" dirty="0"/>
              <a:t>Pulling together all our CS107 topics this quarter:</a:t>
            </a:r>
          </a:p>
          <a:p>
            <a:r>
              <a:rPr lang="en-US" dirty="0"/>
              <a:t>Testing</a:t>
            </a:r>
          </a:p>
          <a:p>
            <a:r>
              <a:rPr lang="en-US" dirty="0"/>
              <a:t>Efficiency</a:t>
            </a:r>
          </a:p>
          <a:p>
            <a:r>
              <a:rPr lang="en-US" dirty="0"/>
              <a:t>Bit-level manipulation</a:t>
            </a:r>
          </a:p>
          <a:p>
            <a:r>
              <a:rPr lang="en-US" dirty="0"/>
              <a:t>Memory management</a:t>
            </a:r>
          </a:p>
          <a:p>
            <a:r>
              <a:rPr lang="en-US" dirty="0"/>
              <a:t>Pointers</a:t>
            </a:r>
          </a:p>
          <a:p>
            <a:r>
              <a:rPr lang="en-US" dirty="0"/>
              <a:t>Generics</a:t>
            </a:r>
          </a:p>
          <a:p>
            <a:r>
              <a:rPr lang="en-US" dirty="0"/>
              <a:t>Assembly</a:t>
            </a:r>
          </a:p>
          <a:p>
            <a:r>
              <a:rPr lang="en-US" dirty="0"/>
              <a:t>And more…</a:t>
            </a:r>
          </a:p>
          <a:p>
            <a:endParaRPr lang="en-US" dirty="0"/>
          </a:p>
          <a:p>
            <a:endParaRPr lang="en-US" dirty="0"/>
          </a:p>
        </p:txBody>
      </p:sp>
    </p:spTree>
    <p:extLst>
      <p:ext uri="{BB962C8B-B14F-4D97-AF65-F5344CB8AC3E}">
        <p14:creationId xmlns:p14="http://schemas.microsoft.com/office/powerpoint/2010/main" val="4147653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the restrictions, goals and assumptions of a heap allocator</a:t>
            </a:r>
          </a:p>
          <a:p>
            <a:r>
              <a:rPr lang="en-US" dirty="0"/>
              <a:t>Understand the conflicting goals of utilization and throughput</a:t>
            </a:r>
          </a:p>
          <a:p>
            <a:r>
              <a:rPr lang="en-US" dirty="0"/>
              <a:t>Learn about different ways to implement a heap allocator</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dirty="0"/>
              <a:t>Method 2: Explicit Free List Allocator	</a:t>
            </a:r>
          </a:p>
        </p:txBody>
      </p:sp>
    </p:spTree>
    <p:extLst>
      <p:ext uri="{BB962C8B-B14F-4D97-AF65-F5344CB8AC3E}">
        <p14:creationId xmlns:p14="http://schemas.microsoft.com/office/powerpoint/2010/main" val="31792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b="1" dirty="0">
                <a:solidFill>
                  <a:srgbClr val="C00000"/>
                </a:solidFill>
              </a:rPr>
              <a:t>The heap so far</a:t>
            </a:r>
            <a:r>
              <a:rPr lang="en-US" dirty="0"/>
              <a:t>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dirty="0"/>
              <a:t>Method 2: Explicit Free List Allocator	</a:t>
            </a:r>
          </a:p>
          <a:p>
            <a:endParaRPr lang="en-US" dirty="0"/>
          </a:p>
        </p:txBody>
      </p:sp>
    </p:spTree>
    <p:extLst>
      <p:ext uri="{BB962C8B-B14F-4D97-AF65-F5344CB8AC3E}">
        <p14:creationId xmlns:p14="http://schemas.microsoft.com/office/powerpoint/2010/main" val="284544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a:t>
            </a:r>
            <a:r>
              <a:rPr lang="en-US" dirty="0" err="1"/>
              <a:t>init</a:t>
            </a:r>
            <a:r>
              <a:rPr lang="en-US" dirty="0"/>
              <a:t> %</a:t>
            </a:r>
            <a:r>
              <a:rPr lang="en-US" dirty="0" err="1"/>
              <a:t>rsp</a:t>
            </a:r>
            <a:r>
              <a:rPr lang="en-US" dirty="0"/>
              <a:t>, call main </a:t>
            </a:r>
          </a:p>
          <a:p>
            <a:r>
              <a:rPr lang="en-US" b="1" dirty="0"/>
              <a:t>malloc written in C, will </a:t>
            </a:r>
            <a:r>
              <a:rPr lang="en-US" b="1" dirty="0" err="1"/>
              <a:t>init</a:t>
            </a:r>
            <a:r>
              <a:rPr lang="en-US" b="1" dirty="0"/>
              <a:t> self on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431983"/>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 moving %</a:t>
            </a:r>
            <a:r>
              <a:rPr lang="en-US" sz="2800"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around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Today: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b="1" dirty="0">
                <a:solidFill>
                  <a:srgbClr val="C00000"/>
                </a:solidFill>
              </a:rPr>
              <a:t>What is a heap allocator?</a:t>
            </a:r>
            <a:r>
              <a:rPr lang="en-US" dirty="0"/>
              <a:t>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dirty="0"/>
              <a:t>Method 2: Explicit Free List Allocator	</a:t>
            </a:r>
          </a:p>
          <a:p>
            <a:endParaRPr lang="en-US" dirty="0"/>
          </a:p>
        </p:txBody>
      </p:sp>
    </p:spTree>
    <p:extLst>
      <p:ext uri="{BB962C8B-B14F-4D97-AF65-F5344CB8AC3E}">
        <p14:creationId xmlns:p14="http://schemas.microsoft.com/office/powerpoint/2010/main" val="805833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the address of the new, 	larger allocated memory region.</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B8F0-7BA4-ED4F-9D78-3160DA4DCE08}"/>
              </a:ext>
            </a:extLst>
          </p:cNvPr>
          <p:cNvSpPr>
            <a:spLocks noGrp="1"/>
          </p:cNvSpPr>
          <p:nvPr>
            <p:ph type="title"/>
          </p:nvPr>
        </p:nvSpPr>
        <p:spPr>
          <a:xfrm>
            <a:off x="457200" y="0"/>
            <a:ext cx="11277600" cy="1143000"/>
          </a:xfrm>
        </p:spPr>
        <p:txBody>
          <a:bodyPr/>
          <a:lstStyle/>
          <a:p>
            <a:r>
              <a:rPr lang="en-US" dirty="0"/>
              <a:t>Your role now: Heap Hotel Concierge</a:t>
            </a:r>
          </a:p>
        </p:txBody>
      </p:sp>
      <p:pic>
        <p:nvPicPr>
          <p:cNvPr id="5" name="Picture 2" descr="A picture from the movie The Grand Budapest Hotel showing a hotel concierge at the concierge desk, and a lobby boy employee.">
            <a:extLst>
              <a:ext uri="{FF2B5EF4-FFF2-40B4-BE49-F238E27FC236}">
                <a16:creationId xmlns:a16="http://schemas.microsoft.com/office/drawing/2014/main" id="{8FDBE8DC-2C66-B94A-B8F0-680DD0926443}"/>
              </a:ext>
            </a:extLst>
          </p:cNvPr>
          <p:cNvPicPr>
            <a:picLocks noGrp="1" noChangeAspect="1" noChangeArrowheads="1"/>
          </p:cNvPicPr>
          <p:nvPr>
            <p:ph idx="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76500" y="1728596"/>
            <a:ext cx="7239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DC82938-C3AE-4341-8B83-6A086A245B32}"/>
              </a:ext>
            </a:extLst>
          </p:cNvPr>
          <p:cNvSpPr/>
          <p:nvPr/>
        </p:nvSpPr>
        <p:spPr>
          <a:xfrm>
            <a:off x="0" y="6396335"/>
            <a:ext cx="6096000" cy="461665"/>
          </a:xfrm>
          <a:prstGeom prst="rect">
            <a:avLst/>
          </a:prstGeom>
        </p:spPr>
        <p:txBody>
          <a:bodyPr>
            <a:spAutoFit/>
          </a:bodyPr>
          <a:lstStyle/>
          <a:p>
            <a:pPr algn="l"/>
            <a:r>
              <a:rPr lang="en-US" sz="1200" dirty="0"/>
              <a:t>http://</a:t>
            </a:r>
            <a:r>
              <a:rPr lang="en-US" sz="1200" dirty="0" err="1"/>
              <a:t>screencrave.com</a:t>
            </a:r>
            <a:r>
              <a:rPr lang="en-US" sz="1200" dirty="0"/>
              <a:t>/wp-content/uploads/2014/03/the-grand-budapest-hotel-anderson-image-2.jpg</a:t>
            </a:r>
          </a:p>
        </p:txBody>
      </p:sp>
      <p:sp>
        <p:nvSpPr>
          <p:cNvPr id="4" name="TextBox 3">
            <a:extLst>
              <a:ext uri="{FF2B5EF4-FFF2-40B4-BE49-F238E27FC236}">
                <a16:creationId xmlns:a16="http://schemas.microsoft.com/office/drawing/2014/main" id="{8D13E2B6-9A4A-A04E-A0ED-7CDCA3EA557C}"/>
              </a:ext>
            </a:extLst>
          </p:cNvPr>
          <p:cNvSpPr txBox="1"/>
          <p:nvPr/>
        </p:nvSpPr>
        <p:spPr>
          <a:xfrm>
            <a:off x="8078863" y="6124192"/>
            <a:ext cx="3655937" cy="584775"/>
          </a:xfrm>
          <a:prstGeom prst="rect">
            <a:avLst/>
          </a:prstGeom>
          <a:noFill/>
        </p:spPr>
        <p:txBody>
          <a:bodyPr wrap="none" rtlCol="0">
            <a:spAutoFit/>
          </a:bodyPr>
          <a:lstStyle/>
          <a:p>
            <a:pPr algn="ctr"/>
            <a:r>
              <a:rPr lang="en-US" sz="3200" dirty="0">
                <a:latin typeface="Calibri" panose="020F0502020204030204" pitchFamily="34" charset="0"/>
                <a:cs typeface="Calibri" panose="020F0502020204030204" pitchFamily="34" charset="0"/>
              </a:rPr>
              <a:t>(aka </a:t>
            </a:r>
            <a:r>
              <a:rPr lang="en-US" sz="3200" b="1" dirty="0">
                <a:solidFill>
                  <a:schemeClr val="accent2">
                    <a:lumMod val="75000"/>
                  </a:schemeClr>
                </a:solidFill>
                <a:latin typeface="Calibri" panose="020F0502020204030204" pitchFamily="34" charset="0"/>
                <a:cs typeface="Calibri" panose="020F0502020204030204" pitchFamily="34" charset="0"/>
              </a:rPr>
              <a:t>Heap Allocator</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93233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28630036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extLst>
              <p:ext uri="{D42A27DB-BD31-4B8C-83A1-F6EECF244321}">
                <p14:modId xmlns:p14="http://schemas.microsoft.com/office/powerpoint/2010/main" val="3462966138"/>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78003882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extLst>
              <p:ext uri="{D42A27DB-BD31-4B8C-83A1-F6EECF244321}">
                <p14:modId xmlns:p14="http://schemas.microsoft.com/office/powerpoint/2010/main" val="327621566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extLst>
              <p:ext uri="{D42A27DB-BD31-4B8C-83A1-F6EECF244321}">
                <p14:modId xmlns:p14="http://schemas.microsoft.com/office/powerpoint/2010/main" val="12975070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extLst>
              <p:ext uri="{D42A27DB-BD31-4B8C-83A1-F6EECF244321}">
                <p14:modId xmlns:p14="http://schemas.microsoft.com/office/powerpoint/2010/main" val="103622979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extLst>
              <p:ext uri="{D42A27DB-BD31-4B8C-83A1-F6EECF244321}">
                <p14:modId xmlns:p14="http://schemas.microsoft.com/office/powerpoint/2010/main" val="39547623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extLst>
              <p:ext uri="{D42A27DB-BD31-4B8C-83A1-F6EECF244321}">
                <p14:modId xmlns:p14="http://schemas.microsoft.com/office/powerpoint/2010/main" val="2635607054"/>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extLst>
              <p:ext uri="{D42A27DB-BD31-4B8C-83A1-F6EECF244321}">
                <p14:modId xmlns:p14="http://schemas.microsoft.com/office/powerpoint/2010/main" val="244157757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32980248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12138551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b="1" dirty="0">
                <a:solidFill>
                  <a:srgbClr val="C00000"/>
                </a:solidFill>
              </a:rPr>
              <a:t>Heap allocator requirements and goals</a:t>
            </a:r>
            <a:r>
              <a:rPr lang="en-US" dirty="0"/>
              <a:t>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dirty="0"/>
              <a:t>Method 2: Explicit Free List Allocator	</a:t>
            </a:r>
          </a:p>
          <a:p>
            <a:endParaRPr lang="en-US" dirty="0"/>
          </a:p>
        </p:txBody>
      </p:sp>
    </p:spTree>
    <p:extLst>
      <p:ext uri="{BB962C8B-B14F-4D97-AF65-F5344CB8AC3E}">
        <p14:creationId xmlns:p14="http://schemas.microsoft.com/office/powerpoint/2010/main" val="3864279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Heap Allocator Functions</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nchor="ct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a:t>
            </a: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93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r>
              <a:rPr lang="en-US" dirty="0"/>
              <a:t>In this example, there is enough aggregate free memory to satisfy the request, but no single free block is large enough to handle the request.</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4062435105"/>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pPr marL="0" indent="0">
              <a:buNone/>
            </a:pPr>
            <a:r>
              <a:rPr lang="en-US" dirty="0"/>
              <a:t>	A. YES, great idea!</a:t>
            </a:r>
          </a:p>
          <a:p>
            <a:pPr marL="0" indent="0">
              <a:buNone/>
            </a:pPr>
            <a:r>
              <a:rPr lang="en-US" dirty="0"/>
              <a:t>	B. YES, it can be done, but not a good idea for some reason (e.g. not 			efficient use of time)</a:t>
            </a:r>
          </a:p>
          <a:p>
            <a:pPr marL="0" indent="0">
              <a:buNone/>
            </a:pPr>
            <a:r>
              <a:rPr lang="en-US" dirty="0"/>
              <a:t>	C. NO, it can’t be done!</a:t>
            </a:r>
          </a:p>
          <a:p>
            <a:pPr marL="0" indent="0">
              <a:buNone/>
            </a:pPr>
            <a:endParaRPr lang="en-US"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3210175884"/>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4239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r>
              <a:rPr lang="en-US" b="1" dirty="0"/>
              <a:t>No - </a:t>
            </a:r>
            <a:r>
              <a:rPr lang="en-US" dirty="0"/>
              <a:t>we have already guaranteed these addresses to the client.  We cannot move allocated memory around, since this will mean the client will now have incorrect pointers to their memory!</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80600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FD6A-8154-8947-8718-AAB280406211}"/>
              </a:ext>
            </a:extLst>
          </p:cNvPr>
          <p:cNvSpPr>
            <a:spLocks noGrp="1"/>
          </p:cNvSpPr>
          <p:nvPr>
            <p:ph type="title"/>
          </p:nvPr>
        </p:nvSpPr>
        <p:spPr/>
        <p:txBody>
          <a:bodyPr/>
          <a:lstStyle/>
          <a:p>
            <a:r>
              <a:rPr lang="en-US" dirty="0"/>
              <a:t>Fragmentation</a:t>
            </a:r>
          </a:p>
        </p:txBody>
      </p:sp>
      <p:sp>
        <p:nvSpPr>
          <p:cNvPr id="3" name="Content Placeholder 2">
            <a:extLst>
              <a:ext uri="{FF2B5EF4-FFF2-40B4-BE49-F238E27FC236}">
                <a16:creationId xmlns:a16="http://schemas.microsoft.com/office/drawing/2014/main" id="{9318248C-CC45-E44F-89C8-0996AD1AD5AC}"/>
              </a:ext>
            </a:extLst>
          </p:cNvPr>
          <p:cNvSpPr>
            <a:spLocks noGrp="1"/>
          </p:cNvSpPr>
          <p:nvPr>
            <p:ph idx="1"/>
          </p:nvPr>
        </p:nvSpPr>
        <p:spPr/>
        <p:txBody>
          <a:bodyPr/>
          <a:lstStyle/>
          <a:p>
            <a:r>
              <a:rPr lang="en-US" b="1" dirty="0"/>
              <a:t>Internal Fragmentation</a:t>
            </a:r>
            <a:r>
              <a:rPr lang="en-US" dirty="0"/>
              <a:t>: an allocated block is larger than what is needed (e.g. due to minimum block size)</a:t>
            </a:r>
          </a:p>
          <a:p>
            <a:r>
              <a:rPr lang="en-US" b="1" dirty="0"/>
              <a:t>External Fragmentation</a:t>
            </a:r>
            <a:r>
              <a:rPr lang="en-US" dirty="0"/>
              <a:t>: no single block is large enough to satisfy an allocation request, even though enough aggregate free memory is available</a:t>
            </a:r>
            <a:endParaRPr lang="en-US" b="1" dirty="0"/>
          </a:p>
        </p:txBody>
      </p:sp>
    </p:spTree>
    <p:extLst>
      <p:ext uri="{BB962C8B-B14F-4D97-AF65-F5344CB8AC3E}">
        <p14:creationId xmlns:p14="http://schemas.microsoft.com/office/powerpoint/2010/main" val="849319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for instance, it may take longer to better plan out heap memory use for each request.  </a:t>
            </a:r>
          </a:p>
          <a:p>
            <a:pPr marL="0" indent="0">
              <a:buNone/>
            </a:pPr>
            <a:endParaRPr lang="en-US" dirty="0"/>
          </a:p>
          <a:p>
            <a:pPr marL="0" indent="0">
              <a:buNone/>
            </a:pPr>
            <a:r>
              <a:rPr lang="en-US" dirty="0"/>
              <a:t>Heap allocators must find an appropriate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414896" y="4114800"/>
            <a:ext cx="7362207"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in space)</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b="1" dirty="0">
                <a:solidFill>
                  <a:srgbClr val="C00000"/>
                </a:solidFill>
              </a:rPr>
              <a:t>Method 0: Bump Allocator</a:t>
            </a:r>
            <a:r>
              <a:rPr lang="en-US" dirty="0"/>
              <a:t>	</a:t>
            </a:r>
          </a:p>
          <a:p>
            <a:pPr>
              <a:tabLst>
                <a:tab pos="11536363" algn="r"/>
              </a:tabLst>
            </a:pPr>
            <a:r>
              <a:rPr lang="en-US" dirty="0"/>
              <a:t>Method 1: Implicit Free List Allocator	</a:t>
            </a:r>
          </a:p>
          <a:p>
            <a:pPr>
              <a:tabLst>
                <a:tab pos="11536363" algn="r"/>
              </a:tabLst>
            </a:pPr>
            <a:r>
              <a:rPr lang="en-US" dirty="0"/>
              <a:t>Method 2: Explicit Free List Allocator	</a:t>
            </a:r>
          </a:p>
          <a:p>
            <a:endParaRPr lang="en-US" dirty="0"/>
          </a:p>
        </p:txBody>
      </p:sp>
    </p:spTree>
    <p:extLst>
      <p:ext uri="{BB962C8B-B14F-4D97-AF65-F5344CB8AC3E}">
        <p14:creationId xmlns:p14="http://schemas.microsoft.com/office/powerpoint/2010/main" val="2549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entirely prioritize throughput, and do not care about utilization at all.  This means we do not care about reusing memory.  How could we do this?</a:t>
            </a:r>
          </a:p>
        </p:txBody>
      </p:sp>
    </p:spTree>
    <p:extLst>
      <p:ext uri="{BB962C8B-B14F-4D97-AF65-F5344CB8AC3E}">
        <p14:creationId xmlns:p14="http://schemas.microsoft.com/office/powerpoint/2010/main" val="1245385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r>
              <a:rPr lang="en-US" dirty="0"/>
              <a:t>A </a:t>
            </a:r>
            <a:r>
              <a:rPr lang="en-US" b="1" dirty="0"/>
              <a:t>bump allocator</a:t>
            </a:r>
            <a:r>
              <a:rPr lang="en-US" dirty="0"/>
              <a:t> is a heap allocator design that simply allocates the next available memory address upon an allocate request and does nothing on a free request.</a:t>
            </a:r>
          </a:p>
          <a:p>
            <a:r>
              <a:rPr lang="en-US" dirty="0"/>
              <a:t>Throughput: each </a:t>
            </a:r>
            <a:r>
              <a:rPr lang="en-US" b="1" dirty="0"/>
              <a:t>malloc </a:t>
            </a:r>
            <a:r>
              <a:rPr lang="en-US" dirty="0"/>
              <a:t>and </a:t>
            </a:r>
            <a:r>
              <a:rPr lang="en-US" b="1" dirty="0"/>
              <a:t>free </a:t>
            </a:r>
            <a:r>
              <a:rPr lang="en-US" dirty="0"/>
              <a:t>execute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the final assignment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extLst>
              <p:ext uri="{D42A27DB-BD31-4B8C-83A1-F6EECF244321}">
                <p14:modId xmlns:p14="http://schemas.microsoft.com/office/powerpoint/2010/main" val="479087171"/>
              </p:ext>
            </p:extLst>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extLst>
              <p:ext uri="{D42A27DB-BD31-4B8C-83A1-F6EECF244321}">
                <p14:modId xmlns:p14="http://schemas.microsoft.com/office/powerpoint/2010/main" val="1124675941"/>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extLst>
              <p:ext uri="{D42A27DB-BD31-4B8C-83A1-F6EECF244321}">
                <p14:modId xmlns:p14="http://schemas.microsoft.com/office/powerpoint/2010/main" val="755790752"/>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extLst>
              <p:ext uri="{D42A27DB-BD31-4B8C-83A1-F6EECF244321}">
                <p14:modId xmlns:p14="http://schemas.microsoft.com/office/powerpoint/2010/main" val="2077793257"/>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extLst>
              <p:ext uri="{D42A27DB-BD31-4B8C-83A1-F6EECF244321}">
                <p14:modId xmlns:p14="http://schemas.microsoft.com/office/powerpoint/2010/main" val="2674805375"/>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an extreme heap allocator – it optimizes only for </a:t>
            </a:r>
            <a:r>
              <a:rPr lang="en-US" b="1" dirty="0"/>
              <a:t>throughput</a:t>
            </a:r>
            <a:r>
              <a:rPr lang="en-US" dirty="0"/>
              <a:t>, not </a:t>
            </a:r>
            <a:r>
              <a:rPr lang="en-US" b="1" dirty="0"/>
              <a:t>utilization</a:t>
            </a:r>
            <a:r>
              <a:rPr lang="en-US" dirty="0"/>
              <a:t>.  </a:t>
            </a:r>
          </a:p>
          <a:p>
            <a:r>
              <a:rPr lang="en-US" dirty="0"/>
              <a:t>Better allocators strike a more reasonable balance.  How can we do this?</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b="1" dirty="0">
                <a:solidFill>
                  <a:srgbClr val="C00000"/>
                </a:solidFill>
              </a:rPr>
              <a:t>Method 1: Implicit Free List Allocator</a:t>
            </a:r>
            <a:r>
              <a:rPr lang="en-US" dirty="0"/>
              <a:t>	</a:t>
            </a:r>
          </a:p>
          <a:p>
            <a:pPr>
              <a:tabLst>
                <a:tab pos="11536363" algn="r"/>
              </a:tabLst>
            </a:pPr>
            <a:r>
              <a:rPr lang="en-US" dirty="0"/>
              <a:t>Method 2: Explicit Free List Allocator	</a:t>
            </a:r>
          </a:p>
          <a:p>
            <a:endParaRPr lang="en-US" dirty="0"/>
          </a:p>
        </p:txBody>
      </p:sp>
    </p:spTree>
    <p:extLst>
      <p:ext uri="{BB962C8B-B14F-4D97-AF65-F5344CB8AC3E}">
        <p14:creationId xmlns:p14="http://schemas.microsoft.com/office/powerpoint/2010/main" val="4036265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b="1" dirty="0"/>
              <a:t>Key idea:</a:t>
            </a:r>
            <a:r>
              <a:rPr lang="en-US" dirty="0"/>
              <a:t> in order to reuse blocks, we need a way to track which blocks are allocated and which are free.</a:t>
            </a:r>
          </a:p>
          <a:p>
            <a:r>
              <a:rPr lang="en-US" dirty="0"/>
              <a:t>We could store this information in a separate global data structure, but this is inefficient.</a:t>
            </a:r>
          </a:p>
          <a:p>
            <a:r>
              <a:rPr lang="en-US" dirty="0"/>
              <a:t>Instead: let’s allocate extra space before each block for a </a:t>
            </a:r>
            <a:r>
              <a:rPr lang="en-US" b="1" dirty="0"/>
              <a:t>header</a:t>
            </a:r>
            <a:r>
              <a:rPr lang="en-US" dirty="0"/>
              <a:t> storing its payload size and whether it is allocated or free.</a:t>
            </a:r>
          </a:p>
          <a:p>
            <a:r>
              <a:rPr lang="en-US" dirty="0"/>
              <a:t>When we allocate a block, we look through the blocks to find a free one, and we update its header to reflect its allocated size and that it is now allocated.</a:t>
            </a:r>
          </a:p>
          <a:p>
            <a:r>
              <a:rPr lang="en-US" dirty="0"/>
              <a:t>When we free a block, we update its header to reflect it is now free.</a:t>
            </a:r>
          </a:p>
          <a:p>
            <a:r>
              <a:rPr lang="en-US" dirty="0"/>
              <a:t>The header should be 8 bytes (or larger).</a:t>
            </a:r>
          </a:p>
          <a:p>
            <a:r>
              <a:rPr lang="en-US" dirty="0"/>
              <a:t>By storing the block size of each block, we </a:t>
            </a:r>
            <a:r>
              <a:rPr lang="en-US" i="1" dirty="0"/>
              <a:t>implicitly</a:t>
            </a:r>
            <a:r>
              <a:rPr lang="en-US" dirty="0"/>
              <a:t> have a </a:t>
            </a:r>
            <a:r>
              <a:rPr lang="en-US" i="1" dirty="0"/>
              <a:t>list</a:t>
            </a:r>
            <a:r>
              <a:rPr lang="en-US" dirty="0"/>
              <a:t> of free blocks.</a:t>
            </a:r>
          </a:p>
        </p:txBody>
      </p:sp>
    </p:spTree>
    <p:extLst>
      <p:ext uri="{BB962C8B-B14F-4D97-AF65-F5344CB8AC3E}">
        <p14:creationId xmlns:p14="http://schemas.microsoft.com/office/powerpoint/2010/main" val="2357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087833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69B875B1-1A7F-6641-8927-2B25A02733F5}"/>
              </a:ext>
            </a:extLst>
          </p:cNvPr>
          <p:cNvGraphicFramePr>
            <a:graphicFrameLocks noGrp="1"/>
          </p:cNvGraphicFramePr>
          <p:nvPr/>
        </p:nvGraphicFramePr>
        <p:xfrm>
          <a:off x="7747000" y="1371601"/>
          <a:ext cx="4216400" cy="1133614"/>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511797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1C0D8A33-1962-3845-9440-B89363FB5B23}"/>
              </a:ext>
            </a:extLst>
          </p:cNvPr>
          <p:cNvGraphicFramePr>
            <a:graphicFrameLocks noGrp="1"/>
          </p:cNvGraphicFramePr>
          <p:nvPr/>
        </p:nvGraphicFramePr>
        <p:xfrm>
          <a:off x="7747000" y="1371601"/>
          <a:ext cx="4216400" cy="1810028"/>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Tree>
    <p:extLst>
      <p:ext uri="{BB962C8B-B14F-4D97-AF65-F5344CB8AC3E}">
        <p14:creationId xmlns:p14="http://schemas.microsoft.com/office/powerpoint/2010/main" val="2900369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B42A79ED-B6C7-3F4A-AFF0-DD5A60F9A6C2}"/>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2527416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F54D2D54-53A9-C242-887B-9DD2DD2BE0AC}"/>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3604650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98EF9E3B-1F04-6B41-84ED-91E0A16A1C25}"/>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200647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26708070-3208-3845-82FD-A042B78694D8}"/>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888481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42542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76549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BE7A-66D5-864F-85FF-98594BA37C25}"/>
              </a:ext>
            </a:extLst>
          </p:cNvPr>
          <p:cNvSpPr>
            <a:spLocks noGrp="1"/>
          </p:cNvSpPr>
          <p:nvPr>
            <p:ph type="title"/>
          </p:nvPr>
        </p:nvSpPr>
        <p:spPr/>
        <p:txBody>
          <a:bodyPr/>
          <a:lstStyle/>
          <a:p>
            <a:r>
              <a:rPr lang="en-US" dirty="0"/>
              <a:t>Representing Headers</a:t>
            </a:r>
          </a:p>
        </p:txBody>
      </p:sp>
      <p:sp>
        <p:nvSpPr>
          <p:cNvPr id="3" name="Content Placeholder 2">
            <a:extLst>
              <a:ext uri="{FF2B5EF4-FFF2-40B4-BE49-F238E27FC236}">
                <a16:creationId xmlns:a16="http://schemas.microsoft.com/office/drawing/2014/main" id="{9F956E0E-7042-744F-A13A-A5DE87FE7DBA}"/>
              </a:ext>
            </a:extLst>
          </p:cNvPr>
          <p:cNvSpPr>
            <a:spLocks noGrp="1"/>
          </p:cNvSpPr>
          <p:nvPr>
            <p:ph idx="1"/>
          </p:nvPr>
        </p:nvSpPr>
        <p:spPr>
          <a:xfrm>
            <a:off x="152400" y="1295400"/>
            <a:ext cx="11811000" cy="5334000"/>
          </a:xfrm>
        </p:spPr>
        <p:txBody>
          <a:bodyPr/>
          <a:lstStyle/>
          <a:p>
            <a:pPr marL="0" indent="0">
              <a:buNone/>
            </a:pPr>
            <a:r>
              <a:rPr lang="en-US" dirty="0"/>
              <a:t>How can we store both a size and a status (Free/Allocated) in 8 bytes?</a:t>
            </a:r>
          </a:p>
          <a:p>
            <a:pPr marL="0" indent="0">
              <a:buNone/>
            </a:pPr>
            <a:endParaRPr lang="en-US" dirty="0"/>
          </a:p>
          <a:p>
            <a:pPr marL="0" indent="0">
              <a:buNone/>
            </a:pPr>
            <a:r>
              <a:rPr lang="en-US" dirty="0"/>
              <a:t>Int for size, int for status?  </a:t>
            </a:r>
            <a:endParaRPr lang="en-US" b="1" dirty="0"/>
          </a:p>
          <a:p>
            <a:pPr marL="0" indent="0">
              <a:buNone/>
            </a:pPr>
            <a:endParaRPr lang="en-US" b="1" dirty="0"/>
          </a:p>
          <a:p>
            <a:pPr marL="0" indent="0">
              <a:buNone/>
            </a:pPr>
            <a:r>
              <a:rPr lang="en-US" b="1" dirty="0"/>
              <a:t>Key idea:</a:t>
            </a:r>
            <a:r>
              <a:rPr lang="en-US" dirty="0"/>
              <a:t> block sizes will </a:t>
            </a:r>
            <a:r>
              <a:rPr lang="en-US" i="1" dirty="0"/>
              <a:t>always be multiples of 8</a:t>
            </a:r>
            <a:r>
              <a:rPr lang="en-US" dirty="0"/>
              <a:t>.  (Why?)</a:t>
            </a:r>
          </a:p>
          <a:p>
            <a:r>
              <a:rPr lang="en-US" dirty="0"/>
              <a:t>Least-significant 3 bits will be unused!</a:t>
            </a:r>
          </a:p>
          <a:p>
            <a:r>
              <a:rPr lang="en-US" i="1" dirty="0"/>
              <a:t>Solution:</a:t>
            </a:r>
            <a:r>
              <a:rPr lang="en-US" dirty="0"/>
              <a:t> use one of the 3 least-significant bits to store free/allocated status</a:t>
            </a:r>
            <a:r>
              <a:rPr lang="en-US" b="1" dirty="0"/>
              <a:t>	</a:t>
            </a:r>
          </a:p>
          <a:p>
            <a:endParaRPr lang="en-US" dirty="0"/>
          </a:p>
        </p:txBody>
      </p:sp>
      <p:sp>
        <p:nvSpPr>
          <p:cNvPr id="4" name="Rectangle 3">
            <a:extLst>
              <a:ext uri="{FF2B5EF4-FFF2-40B4-BE49-F238E27FC236}">
                <a16:creationId xmlns:a16="http://schemas.microsoft.com/office/drawing/2014/main" id="{699F6DD7-8B0A-054C-9419-4D0BBCF53E89}"/>
              </a:ext>
            </a:extLst>
          </p:cNvPr>
          <p:cNvSpPr/>
          <p:nvPr/>
        </p:nvSpPr>
        <p:spPr>
          <a:xfrm>
            <a:off x="3962400" y="2296180"/>
            <a:ext cx="5927841" cy="523220"/>
          </a:xfrm>
          <a:prstGeom prst="rect">
            <a:avLst/>
          </a:prstGeom>
        </p:spPr>
        <p:txBody>
          <a:bodyPr wrap="none">
            <a:spAutoFit/>
          </a:bodyPr>
          <a:lstStyle/>
          <a:p>
            <a:pPr marL="0" indent="0">
              <a:buNone/>
            </a:pPr>
            <a:r>
              <a:rPr lang="en-US" sz="2800" b="1" dirty="0">
                <a:latin typeface="Calibri" panose="020F0502020204030204" pitchFamily="34" charset="0"/>
                <a:cs typeface="Calibri" panose="020F0502020204030204" pitchFamily="34" charset="0"/>
              </a:rPr>
              <a:t>no!  malloc/</a:t>
            </a:r>
            <a:r>
              <a:rPr lang="en-US" sz="2800" b="1" dirty="0" err="1">
                <a:latin typeface="Calibri" panose="020F0502020204030204" pitchFamily="34" charset="0"/>
                <a:cs typeface="Calibri" panose="020F0502020204030204" pitchFamily="34" charset="0"/>
              </a:rPr>
              <a:t>realloc</a:t>
            </a:r>
            <a:r>
              <a:rPr lang="en-US" sz="2800" b="1" dirty="0">
                <a:latin typeface="Calibri" panose="020F0502020204030204" pitchFamily="34" charset="0"/>
                <a:cs typeface="Calibri" panose="020F0502020204030204" pitchFamily="34" charset="0"/>
              </a:rPr>
              <a:t> use </a:t>
            </a:r>
            <a:r>
              <a:rPr lang="en-US" sz="2800" b="1" dirty="0" err="1">
                <a:latin typeface="Calibri" panose="020F0502020204030204" pitchFamily="34" charset="0"/>
                <a:cs typeface="Calibri" panose="020F0502020204030204" pitchFamily="34" charset="0"/>
              </a:rPr>
              <a:t>size_t</a:t>
            </a:r>
            <a:r>
              <a:rPr lang="en-US" sz="2800" b="1" dirty="0">
                <a:latin typeface="Calibri" panose="020F0502020204030204" pitchFamily="34" charset="0"/>
                <a:cs typeface="Calibri" panose="020F0502020204030204" pitchFamily="34" charset="0"/>
              </a:rPr>
              <a:t> for sizes!</a:t>
            </a:r>
          </a:p>
        </p:txBody>
      </p:sp>
    </p:spTree>
    <p:extLst>
      <p:ext uri="{BB962C8B-B14F-4D97-AF65-F5344CB8AC3E}">
        <p14:creationId xmlns:p14="http://schemas.microsoft.com/office/powerpoint/2010/main" val="23626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79B2-2166-BF42-9BAD-D2AE07ECDFFA}"/>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EDD4EB8D-3A58-1643-8207-E06B9F89919B}"/>
              </a:ext>
            </a:extLst>
          </p:cNvPr>
          <p:cNvSpPr>
            <a:spLocks noGrp="1"/>
          </p:cNvSpPr>
          <p:nvPr>
            <p:ph idx="1"/>
          </p:nvPr>
        </p:nvSpPr>
        <p:spPr/>
        <p:txBody>
          <a:bodyPr/>
          <a:lstStyle/>
          <a:p>
            <a:r>
              <a:rPr lang="en-US" dirty="0"/>
              <a:t>How can we choose a free block to use for an allocation request?</a:t>
            </a:r>
          </a:p>
          <a:p>
            <a:pPr lvl="1"/>
            <a:r>
              <a:rPr lang="en-US" b="1" dirty="0"/>
              <a:t>First fit: </a:t>
            </a:r>
            <a:r>
              <a:rPr lang="en-US" dirty="0"/>
              <a:t>search the list from beginning each time and choose first free block that fits.</a:t>
            </a:r>
          </a:p>
          <a:p>
            <a:pPr lvl="1"/>
            <a:r>
              <a:rPr lang="en-US" b="1" dirty="0"/>
              <a:t>Next fit:</a:t>
            </a:r>
            <a:r>
              <a:rPr lang="en-US" dirty="0"/>
              <a:t> instead of starting at the beginning, continue where previous search left off.</a:t>
            </a:r>
          </a:p>
          <a:p>
            <a:pPr lvl="1"/>
            <a:r>
              <a:rPr lang="en-US" b="1" dirty="0"/>
              <a:t>Best fit:</a:t>
            </a:r>
            <a:r>
              <a:rPr lang="en-US" dirty="0"/>
              <a:t> examine every free block and choose the one with the smallest size that fits.</a:t>
            </a:r>
          </a:p>
          <a:p>
            <a:pPr lvl="1"/>
            <a:endParaRPr lang="en-US" dirty="0"/>
          </a:p>
          <a:p>
            <a:r>
              <a:rPr lang="en-US" dirty="0"/>
              <a:t>First fit/next fit easier to implement</a:t>
            </a:r>
          </a:p>
          <a:p>
            <a:r>
              <a:rPr lang="en-US" dirty="0"/>
              <a:t>What are the pros/cons of each approach?</a:t>
            </a:r>
          </a:p>
          <a:p>
            <a:pPr lvl="1"/>
            <a:endParaRPr lang="en-US" b="1" dirty="0"/>
          </a:p>
          <a:p>
            <a:endParaRPr lang="en-US" b="1" dirty="0"/>
          </a:p>
        </p:txBody>
      </p:sp>
    </p:spTree>
    <p:extLst>
      <p:ext uri="{BB962C8B-B14F-4D97-AF65-F5344CB8AC3E}">
        <p14:creationId xmlns:p14="http://schemas.microsoft.com/office/powerpoint/2010/main" val="16280394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31D5-8963-5048-9E9E-215244712408}"/>
              </a:ext>
            </a:extLst>
          </p:cNvPr>
          <p:cNvSpPr>
            <a:spLocks noGrp="1"/>
          </p:cNvSpPr>
          <p:nvPr>
            <p:ph type="title"/>
          </p:nvPr>
        </p:nvSpPr>
        <p:spPr/>
        <p:txBody>
          <a:bodyPr/>
          <a:lstStyle/>
          <a:p>
            <a:r>
              <a:rPr lang="en-US" dirty="0"/>
              <a:t>Implicit Free List Summary</a:t>
            </a:r>
          </a:p>
        </p:txBody>
      </p:sp>
      <p:sp>
        <p:nvSpPr>
          <p:cNvPr id="3" name="Content Placeholder 2">
            <a:extLst>
              <a:ext uri="{FF2B5EF4-FFF2-40B4-BE49-F238E27FC236}">
                <a16:creationId xmlns:a16="http://schemas.microsoft.com/office/drawing/2014/main" id="{CEC99B53-DCE4-614B-A52A-3E0D458B3A65}"/>
              </a:ext>
            </a:extLst>
          </p:cNvPr>
          <p:cNvSpPr>
            <a:spLocks noGrp="1"/>
          </p:cNvSpPr>
          <p:nvPr>
            <p:ph idx="1"/>
          </p:nvPr>
        </p:nvSpPr>
        <p:spPr>
          <a:xfrm>
            <a:off x="152400" y="1295400"/>
            <a:ext cx="11811000" cy="5181600"/>
          </a:xfrm>
        </p:spPr>
        <p:txBody>
          <a:bodyPr/>
          <a:lstStyle/>
          <a:p>
            <a:pPr marL="0" indent="0">
              <a:buNone/>
            </a:pPr>
            <a:r>
              <a:rPr lang="en-US" dirty="0"/>
              <a:t>For </a:t>
            </a:r>
            <a:r>
              <a:rPr lang="en-US" b="1" dirty="0"/>
              <a:t>all blocks</a:t>
            </a:r>
            <a:r>
              <a:rPr lang="en-US" dirty="0"/>
              <a:t>,</a:t>
            </a:r>
          </a:p>
          <a:p>
            <a:r>
              <a:rPr lang="en-US" dirty="0"/>
              <a:t>Have a header that</a:t>
            </a:r>
            <a:br>
              <a:rPr lang="en-US" dirty="0"/>
            </a:br>
            <a:r>
              <a:rPr lang="en-US" dirty="0"/>
              <a:t>stores size and status.</a:t>
            </a:r>
          </a:p>
          <a:p>
            <a:r>
              <a:rPr lang="en-US" dirty="0"/>
              <a:t>Our list links </a:t>
            </a:r>
            <a:r>
              <a:rPr lang="en-US" i="1" dirty="0"/>
              <a:t>all</a:t>
            </a:r>
            <a:r>
              <a:rPr lang="en-US" dirty="0"/>
              <a:t> blocks,</a:t>
            </a:r>
            <a:br>
              <a:rPr lang="en-US" dirty="0"/>
            </a:br>
            <a:r>
              <a:rPr lang="en-US" dirty="0"/>
              <a:t>allocated (A) and free (F).</a:t>
            </a:r>
          </a:p>
          <a:p>
            <a:pPr marL="0" indent="0">
              <a:spcBef>
                <a:spcPts val="2200"/>
              </a:spcBef>
              <a:buNone/>
            </a:pPr>
            <a:r>
              <a:rPr lang="en-US" dirty="0"/>
              <a:t>Keeping track of free blocks:</a:t>
            </a:r>
          </a:p>
          <a:p>
            <a:r>
              <a:rPr lang="en-US" b="1" dirty="0">
                <a:solidFill>
                  <a:srgbClr val="00B050"/>
                </a:solidFill>
              </a:rPr>
              <a:t>Improves memory utilization</a:t>
            </a:r>
            <a:r>
              <a:rPr lang="en-US" dirty="0">
                <a:solidFill>
                  <a:srgbClr val="00B050"/>
                </a:solidFill>
              </a:rPr>
              <a:t> </a:t>
            </a:r>
            <a:r>
              <a:rPr lang="en-US" dirty="0"/>
              <a:t>(vs bump allocator)</a:t>
            </a:r>
            <a:endParaRPr lang="en-US" b="1" dirty="0"/>
          </a:p>
          <a:p>
            <a:r>
              <a:rPr lang="en-US" b="1" dirty="0">
                <a:solidFill>
                  <a:srgbClr val="C00000"/>
                </a:solidFill>
              </a:rPr>
              <a:t>Decreases throughput </a:t>
            </a:r>
            <a:r>
              <a:rPr lang="en-US" dirty="0"/>
              <a:t>(worst case allocation request has O(A + F) time)</a:t>
            </a:r>
          </a:p>
          <a:p>
            <a:r>
              <a:rPr lang="en-US" dirty="0"/>
              <a:t>Increases design complexity </a:t>
            </a:r>
            <a:r>
              <a:rPr lang="en-US" dirty="0">
                <a:sym typeface="Wingdings" pitchFamily="2" charset="2"/>
              </a:rPr>
              <a:t></a:t>
            </a:r>
            <a:endParaRPr lang="en-US" dirty="0"/>
          </a:p>
        </p:txBody>
      </p:sp>
      <p:sp>
        <p:nvSpPr>
          <p:cNvPr id="4" name="Rectangle 3">
            <a:extLst>
              <a:ext uri="{FF2B5EF4-FFF2-40B4-BE49-F238E27FC236}">
                <a16:creationId xmlns:a16="http://schemas.microsoft.com/office/drawing/2014/main" id="{36184957-A190-2C4A-9569-6F5802F4B52D}"/>
              </a:ext>
            </a:extLst>
          </p:cNvPr>
          <p:cNvSpPr/>
          <p:nvPr/>
        </p:nvSpPr>
        <p:spPr>
          <a:xfrm>
            <a:off x="5839334" y="1295400"/>
            <a:ext cx="5721626" cy="685800"/>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p:txBody>
      </p:sp>
      <p:sp>
        <p:nvSpPr>
          <p:cNvPr id="6" name="Rectangle 5">
            <a:extLst>
              <a:ext uri="{FF2B5EF4-FFF2-40B4-BE49-F238E27FC236}">
                <a16:creationId xmlns:a16="http://schemas.microsoft.com/office/drawing/2014/main" id="{2A40BAEB-B9F0-7243-A5F3-7491FF1DF44D}"/>
              </a:ext>
            </a:extLst>
          </p:cNvPr>
          <p:cNvSpPr/>
          <p:nvPr/>
        </p:nvSpPr>
        <p:spPr>
          <a:xfrm>
            <a:off x="5839333" y="2442865"/>
            <a:ext cx="5721626" cy="6924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EEAE895-2089-8E44-B48F-2D5746EF350E}"/>
              </a:ext>
            </a:extLst>
          </p:cNvPr>
          <p:cNvSpPr/>
          <p:nvPr/>
        </p:nvSpPr>
        <p:spPr>
          <a:xfrm>
            <a:off x="5853786" y="2460408"/>
            <a:ext cx="4834185"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Block size</a:t>
            </a:r>
          </a:p>
        </p:txBody>
      </p:sp>
      <p:sp>
        <p:nvSpPr>
          <p:cNvPr id="8" name="Rectangle 7">
            <a:extLst>
              <a:ext uri="{FF2B5EF4-FFF2-40B4-BE49-F238E27FC236}">
                <a16:creationId xmlns:a16="http://schemas.microsoft.com/office/drawing/2014/main" id="{04F2F792-440D-AB4F-BFCE-DDCF5BC2515B}"/>
              </a:ext>
            </a:extLst>
          </p:cNvPr>
          <p:cNvSpPr/>
          <p:nvPr/>
        </p:nvSpPr>
        <p:spPr>
          <a:xfrm>
            <a:off x="10696438" y="2460408"/>
            <a:ext cx="864521"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00X</a:t>
            </a:r>
          </a:p>
        </p:txBody>
      </p:sp>
      <p:sp>
        <p:nvSpPr>
          <p:cNvPr id="9" name="TextBox 8">
            <a:extLst>
              <a:ext uri="{FF2B5EF4-FFF2-40B4-BE49-F238E27FC236}">
                <a16:creationId xmlns:a16="http://schemas.microsoft.com/office/drawing/2014/main" id="{4E1D77BD-DF6E-5D4D-82FC-4149D6D2A8E8}"/>
              </a:ext>
            </a:extLst>
          </p:cNvPr>
          <p:cNvSpPr txBox="1"/>
          <p:nvPr/>
        </p:nvSpPr>
        <p:spPr>
          <a:xfrm>
            <a:off x="10556826" y="3357265"/>
            <a:ext cx="1389291" cy="461665"/>
          </a:xfrm>
          <a:prstGeom prst="rect">
            <a:avLst/>
          </a:prstGeom>
          <a:noFill/>
        </p:spPr>
        <p:txBody>
          <a:bodyPr wrap="none" rtlCol="0">
            <a:spAutoFit/>
          </a:bodyPr>
          <a:lstStyle/>
          <a:p>
            <a:pPr algn="ctr"/>
            <a:r>
              <a:rPr lang="en-US" sz="2400" dirty="0" err="1">
                <a:latin typeface="Calibri" panose="020F0502020204030204" pitchFamily="34" charset="0"/>
                <a:cs typeface="Calibri" panose="020F0502020204030204" pitchFamily="34" charset="0"/>
              </a:rPr>
              <a:t>alloc</a:t>
            </a:r>
            <a:r>
              <a:rPr lang="en-US" sz="2400" dirty="0">
                <a:latin typeface="Calibri" panose="020F0502020204030204" pitchFamily="34" charset="0"/>
                <a:cs typeface="Calibri" panose="020F0502020204030204" pitchFamily="34" charset="0"/>
              </a:rPr>
              <a:t>/free</a:t>
            </a:r>
          </a:p>
        </p:txBody>
      </p:sp>
      <p:cxnSp>
        <p:nvCxnSpPr>
          <p:cNvPr id="10" name="Straight Arrow Connector 9">
            <a:extLst>
              <a:ext uri="{FF2B5EF4-FFF2-40B4-BE49-F238E27FC236}">
                <a16:creationId xmlns:a16="http://schemas.microsoft.com/office/drawing/2014/main" id="{38E93A58-6EF7-D143-B389-BE188029C390}"/>
              </a:ext>
            </a:extLst>
          </p:cNvPr>
          <p:cNvCxnSpPr>
            <a:cxnSpLocks/>
          </p:cNvCxnSpPr>
          <p:nvPr/>
        </p:nvCxnSpPr>
        <p:spPr>
          <a:xfrm flipV="1">
            <a:off x="11221371" y="2960987"/>
            <a:ext cx="0" cy="36576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0727444-3035-BC45-953C-F7630B30DE5A}"/>
              </a:ext>
            </a:extLst>
          </p:cNvPr>
          <p:cNvSpPr txBox="1"/>
          <p:nvPr/>
        </p:nvSpPr>
        <p:spPr>
          <a:xfrm>
            <a:off x="11432294"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0</a:t>
            </a:r>
          </a:p>
        </p:txBody>
      </p:sp>
      <p:sp>
        <p:nvSpPr>
          <p:cNvPr id="12" name="TextBox 11">
            <a:extLst>
              <a:ext uri="{FF2B5EF4-FFF2-40B4-BE49-F238E27FC236}">
                <a16:creationId xmlns:a16="http://schemas.microsoft.com/office/drawing/2014/main" id="{9E5A5E44-052A-0E43-A45C-12DD701C6414}"/>
              </a:ext>
            </a:extLst>
          </p:cNvPr>
          <p:cNvSpPr txBox="1"/>
          <p:nvPr/>
        </p:nvSpPr>
        <p:spPr>
          <a:xfrm>
            <a:off x="10533711"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3</a:t>
            </a:r>
          </a:p>
        </p:txBody>
      </p:sp>
      <p:sp>
        <p:nvSpPr>
          <p:cNvPr id="13" name="TextBox 12">
            <a:extLst>
              <a:ext uri="{FF2B5EF4-FFF2-40B4-BE49-F238E27FC236}">
                <a16:creationId xmlns:a16="http://schemas.microsoft.com/office/drawing/2014/main" id="{7BF2EC45-972D-5141-A9ED-C73367BB50A6}"/>
              </a:ext>
            </a:extLst>
          </p:cNvPr>
          <p:cNvSpPr txBox="1"/>
          <p:nvPr/>
        </p:nvSpPr>
        <p:spPr>
          <a:xfrm>
            <a:off x="5752751" y="2057400"/>
            <a:ext cx="495649" cy="461665"/>
          </a:xfrm>
          <a:prstGeom prst="rect">
            <a:avLst/>
          </a:prstGeom>
          <a:noFill/>
        </p:spPr>
        <p:txBody>
          <a:bodyPr wrap="none" rtlCol="0">
            <a:spAutoFit/>
          </a:bodyPr>
          <a:lstStyle/>
          <a:p>
            <a:pPr algn="l"/>
            <a:r>
              <a:rPr lang="en-US" sz="2400" dirty="0">
                <a:latin typeface="+mn-lt"/>
                <a:cs typeface="Consolas" panose="020B0609020204030204" pitchFamily="49" charset="0"/>
              </a:rPr>
              <a:t>63</a:t>
            </a:r>
          </a:p>
        </p:txBody>
      </p:sp>
    </p:spTree>
    <p:extLst>
      <p:ext uri="{BB962C8B-B14F-4D97-AF65-F5344CB8AC3E}">
        <p14:creationId xmlns:p14="http://schemas.microsoft.com/office/powerpoint/2010/main" val="168966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F8E8-1AB2-1C4F-B792-3206FF9F56DE}"/>
              </a:ext>
            </a:extLst>
          </p:cNvPr>
          <p:cNvSpPr>
            <a:spLocks noGrp="1"/>
          </p:cNvSpPr>
          <p:nvPr>
            <p:ph type="title"/>
          </p:nvPr>
        </p:nvSpPr>
        <p:spPr/>
        <p:txBody>
          <a:bodyPr/>
          <a:lstStyle/>
          <a:p>
            <a:r>
              <a:rPr lang="en-US" dirty="0"/>
              <a:t>Implicit free list header design</a:t>
            </a:r>
          </a:p>
        </p:txBody>
      </p:sp>
      <p:sp>
        <p:nvSpPr>
          <p:cNvPr id="21" name="Content Placeholder 7">
            <a:extLst>
              <a:ext uri="{FF2B5EF4-FFF2-40B4-BE49-F238E27FC236}">
                <a16:creationId xmlns:a16="http://schemas.microsoft.com/office/drawing/2014/main" id="{568F0F90-7E65-B943-9C4A-3B7715934490}"/>
              </a:ext>
            </a:extLst>
          </p:cNvPr>
          <p:cNvSpPr>
            <a:spLocks noGrp="1"/>
          </p:cNvSpPr>
          <p:nvPr>
            <p:ph idx="1"/>
          </p:nvPr>
        </p:nvSpPr>
        <p:spPr>
          <a:xfrm>
            <a:off x="152399" y="1295400"/>
            <a:ext cx="9220201" cy="5181600"/>
          </a:xfrm>
        </p:spPr>
        <p:txBody>
          <a:bodyPr/>
          <a:lstStyle/>
          <a:p>
            <a:pPr marL="0" lvl="0" indent="0">
              <a:buClr>
                <a:schemeClr val="accent2"/>
              </a:buClr>
              <a:buNone/>
            </a:pPr>
            <a:r>
              <a:rPr lang="en-US" sz="3200" dirty="0"/>
              <a:t>Should we store the </a:t>
            </a:r>
            <a:r>
              <a:rPr lang="en-US" sz="3200" b="1" dirty="0">
                <a:solidFill>
                  <a:srgbClr val="0070C0"/>
                </a:solidFill>
              </a:rPr>
              <a:t>block size </a:t>
            </a:r>
            <a:r>
              <a:rPr lang="en-US" sz="3200" dirty="0"/>
              <a:t>as</a:t>
            </a:r>
            <a:br>
              <a:rPr lang="en-US" sz="3200" dirty="0"/>
            </a:br>
            <a:r>
              <a:rPr lang="en-US" sz="3200" dirty="0">
                <a:solidFill>
                  <a:schemeClr val="accent2">
                    <a:lumMod val="75000"/>
                  </a:schemeClr>
                </a:solidFill>
              </a:rPr>
              <a:t>(A)</a:t>
            </a:r>
            <a:r>
              <a:rPr lang="en-US" sz="3200" dirty="0"/>
              <a:t> payload size, or</a:t>
            </a:r>
            <a:br>
              <a:rPr lang="en-US" sz="3200" dirty="0"/>
            </a:br>
            <a:r>
              <a:rPr lang="en-US" sz="3200" dirty="0">
                <a:solidFill>
                  <a:schemeClr val="accent2">
                    <a:lumMod val="75000"/>
                  </a:schemeClr>
                </a:solidFill>
              </a:rPr>
              <a:t>(B)</a:t>
            </a:r>
            <a:r>
              <a:rPr lang="en-US" sz="3200" dirty="0"/>
              <a:t> header + payload size?</a:t>
            </a:r>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endParaRPr lang="en-US" sz="3200" dirty="0"/>
          </a:p>
        </p:txBody>
      </p:sp>
      <p:sp>
        <p:nvSpPr>
          <p:cNvPr id="3" name="TextBox 2">
            <a:extLst>
              <a:ext uri="{FF2B5EF4-FFF2-40B4-BE49-F238E27FC236}">
                <a16:creationId xmlns:a16="http://schemas.microsoft.com/office/drawing/2014/main" id="{35FCED7B-1122-924F-8A70-0CF7A0424D50}"/>
              </a:ext>
            </a:extLst>
          </p:cNvPr>
          <p:cNvSpPr txBox="1"/>
          <p:nvPr/>
        </p:nvSpPr>
        <p:spPr>
          <a:xfrm>
            <a:off x="6317975" y="1600200"/>
            <a:ext cx="5721626"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	       </a:t>
            </a:r>
            <a:r>
              <a:rPr lang="en-US" sz="2400" dirty="0">
                <a:solidFill>
                  <a:srgbClr val="0432FF"/>
                </a:solidFill>
                <a:latin typeface="Calibri" panose="020F0502020204030204" pitchFamily="34" charset="0"/>
                <a:cs typeface="Calibri" panose="020F0502020204030204" pitchFamily="34" charset="0"/>
              </a:rPr>
              <a:t>Your decision affects how you traverse the list (be careful of off-by-one)</a:t>
            </a:r>
          </a:p>
        </p:txBody>
      </p:sp>
      <p:sp>
        <p:nvSpPr>
          <p:cNvPr id="43" name="TextBox 42">
            <a:extLst>
              <a:ext uri="{FF2B5EF4-FFF2-40B4-BE49-F238E27FC236}">
                <a16:creationId xmlns:a16="http://schemas.microsoft.com/office/drawing/2014/main" id="{DF199970-1755-484E-9A4C-47A048FCC46A}"/>
              </a:ext>
            </a:extLst>
          </p:cNvPr>
          <p:cNvSpPr txBox="1"/>
          <p:nvPr/>
        </p:nvSpPr>
        <p:spPr>
          <a:xfrm>
            <a:off x="6418835" y="1624990"/>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
        <p:nvSpPr>
          <p:cNvPr id="29" name="TextBox 28">
            <a:extLst>
              <a:ext uri="{FF2B5EF4-FFF2-40B4-BE49-F238E27FC236}">
                <a16:creationId xmlns:a16="http://schemas.microsoft.com/office/drawing/2014/main" id="{61CAAFB4-69E8-F0D9-1CCF-7977BE7F29A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37727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421766026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D65A9BD5-829B-514D-AED6-6F76D4B0BE70}"/>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2093431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166593079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CE188505-2B8A-FA4B-AFBE-60E54014A0E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9877901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77226797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DCC62724-3A49-9349-872E-487199F484AE}"/>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cs typeface="Consolas" panose="020B0609020204030204" pitchFamily="49" charset="0"/>
              </a:rPr>
              <a:t>A. Throw into allocation for e as extra padding?  </a:t>
            </a:r>
            <a:r>
              <a:rPr lang="en-US" i="1" dirty="0">
                <a:cs typeface="Consolas" panose="020B0609020204030204" pitchFamily="49" charset="0"/>
              </a:rPr>
              <a:t>Internal fragmentation – unused bytes because of padding</a:t>
            </a:r>
            <a:r>
              <a:rPr lang="en-US" b="1" dirty="0">
                <a:cs typeface="Consolas" panose="020B0609020204030204" pitchFamily="49" charset="0"/>
              </a:rPr>
              <a:t> </a:t>
            </a:r>
          </a:p>
        </p:txBody>
      </p:sp>
      <p:sp>
        <p:nvSpPr>
          <p:cNvPr id="9" name="TextBox 8">
            <a:extLst>
              <a:ext uri="{FF2B5EF4-FFF2-40B4-BE49-F238E27FC236}">
                <a16:creationId xmlns:a16="http://schemas.microsoft.com/office/drawing/2014/main" id="{68B8F0FD-1C3F-7E4E-8886-B2193FEB7DBC}"/>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6438176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649279832"/>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CEEE47FF-9308-C249-A75A-F6A8D95A8614}"/>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cs typeface="Consolas" panose="020B0609020204030204" pitchFamily="49" charset="0"/>
              </a:rPr>
              <a:t>A. Throw into allocation for e as extra padding?</a:t>
            </a:r>
            <a:br>
              <a:rPr lang="en-US" dirty="0">
                <a:cs typeface="Consolas" panose="020B0609020204030204" pitchFamily="49" charset="0"/>
              </a:rPr>
            </a:br>
            <a:r>
              <a:rPr lang="en-US" b="1" dirty="0">
                <a:cs typeface="Consolas" panose="020B0609020204030204" pitchFamily="49" charset="0"/>
              </a:rPr>
              <a:t>B. Make a “zero-byte free block”?  </a:t>
            </a:r>
            <a:r>
              <a:rPr lang="en-US" i="1" dirty="0">
                <a:cs typeface="Consolas" panose="020B0609020204030204" pitchFamily="49" charset="0"/>
              </a:rPr>
              <a:t>External fragmentation – unused free blocks</a:t>
            </a:r>
            <a:r>
              <a:rPr lang="en-US" dirty="0">
                <a:cs typeface="Consolas" panose="020B0609020204030204" pitchFamily="49" charset="0"/>
              </a:rPr>
              <a:t> </a:t>
            </a:r>
          </a:p>
        </p:txBody>
      </p:sp>
      <p:sp>
        <p:nvSpPr>
          <p:cNvPr id="9" name="TextBox 8">
            <a:extLst>
              <a:ext uri="{FF2B5EF4-FFF2-40B4-BE49-F238E27FC236}">
                <a16:creationId xmlns:a16="http://schemas.microsoft.com/office/drawing/2014/main" id="{B89F6D12-8635-1A4A-98E0-E456B0E74869}"/>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8056867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B5F0-056E-A94B-A50B-A813012289A2}"/>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10601285-4B35-4D46-9736-15CFB9BECA35}"/>
              </a:ext>
            </a:extLst>
          </p:cNvPr>
          <p:cNvSpPr>
            <a:spLocks noGrp="1"/>
          </p:cNvSpPr>
          <p:nvPr>
            <p:ph idx="1"/>
          </p:nvPr>
        </p:nvSpPr>
        <p:spPr/>
        <p:txBody>
          <a:bodyPr/>
          <a:lstStyle/>
          <a:p>
            <a:pPr marL="0" indent="0">
              <a:buNone/>
            </a:pPr>
            <a:r>
              <a:rPr lang="en-US" dirty="0"/>
              <a:t>Questions we considered:</a:t>
            </a:r>
          </a:p>
          <a:p>
            <a:pPr marL="514350" indent="-514350">
              <a:buFont typeface="+mj-lt"/>
              <a:buAutoNum type="arabicPeriod"/>
            </a:pPr>
            <a:r>
              <a:rPr lang="en-US" dirty="0"/>
              <a:t>How do we keep track of free blocks?  </a:t>
            </a:r>
            <a:r>
              <a:rPr lang="en-US" b="1" dirty="0"/>
              <a:t>Using headers!</a:t>
            </a:r>
            <a:endParaRPr lang="en-US" dirty="0"/>
          </a:p>
          <a:p>
            <a:pPr marL="514350" indent="-514350">
              <a:buFont typeface="+mj-lt"/>
              <a:buAutoNum type="arabicPeriod"/>
            </a:pPr>
            <a:r>
              <a:rPr lang="en-US" dirty="0"/>
              <a:t>How do we choose an appropriate free block in which to place a newly allocated block?  </a:t>
            </a:r>
            <a:r>
              <a:rPr lang="en-US" b="1" dirty="0"/>
              <a:t>Iterate through all blocks.</a:t>
            </a:r>
            <a:endParaRPr lang="en-US" dirty="0"/>
          </a:p>
          <a:p>
            <a:pPr marL="514350" indent="-514350">
              <a:buFont typeface="+mj-lt"/>
              <a:buAutoNum type="arabicPeriod"/>
            </a:pPr>
            <a:r>
              <a:rPr lang="en-US" dirty="0"/>
              <a:t>After we place a newly allocated block in some free block, what do we do with the remainder of the free block?  </a:t>
            </a:r>
            <a:r>
              <a:rPr lang="en-US" b="1" dirty="0"/>
              <a:t>Try to make the most of it!</a:t>
            </a:r>
            <a:endParaRPr lang="en-US" dirty="0"/>
          </a:p>
          <a:p>
            <a:pPr marL="514350" indent="-514350">
              <a:buFont typeface="+mj-lt"/>
              <a:buAutoNum type="arabicPeriod"/>
            </a:pPr>
            <a:r>
              <a:rPr lang="en-US" dirty="0"/>
              <a:t>What do we do with a block that has just been freed?  </a:t>
            </a:r>
            <a:r>
              <a:rPr lang="en-US" b="1" dirty="0"/>
              <a:t>Update its header!</a:t>
            </a:r>
          </a:p>
          <a:p>
            <a:pPr marL="514350" indent="-514350">
              <a:buFont typeface="+mj-lt"/>
              <a:buAutoNum type="arabicPeriod"/>
            </a:pPr>
            <a:endParaRPr lang="en-US" b="1" dirty="0"/>
          </a:p>
          <a:p>
            <a:pPr marL="0" indent="0">
              <a:buNone/>
            </a:pPr>
            <a:endParaRPr lang="en-US" dirty="0"/>
          </a:p>
          <a:p>
            <a:endParaRPr lang="en-US" dirty="0"/>
          </a:p>
        </p:txBody>
      </p:sp>
    </p:spTree>
    <p:extLst>
      <p:ext uri="{BB962C8B-B14F-4D97-AF65-F5344CB8AC3E}">
        <p14:creationId xmlns:p14="http://schemas.microsoft.com/office/powerpoint/2010/main" val="2785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sp>
        <p:nvSpPr>
          <p:cNvPr id="9" name="TextBox 8">
            <a:extLst>
              <a:ext uri="{FF2B5EF4-FFF2-40B4-BE49-F238E27FC236}">
                <a16:creationId xmlns:a16="http://schemas.microsoft.com/office/drawing/2014/main" id="{E88B45F2-5AD7-9347-9B35-2A169D3E7A7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744562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sp>
        <p:nvSpPr>
          <p:cNvPr id="9" name="TextBox 8">
            <a:extLst>
              <a:ext uri="{FF2B5EF4-FFF2-40B4-BE49-F238E27FC236}">
                <a16:creationId xmlns:a16="http://schemas.microsoft.com/office/drawing/2014/main" id="{E88B45F2-5AD7-9347-9B35-2A169D3E7A7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E794B771-8474-AD43-8F2E-725665E42F88}"/>
              </a:ext>
            </a:extLst>
          </p:cNvPr>
          <p:cNvGraphicFramePr>
            <a:graphicFrameLocks noGrp="1"/>
          </p:cNvGraphicFramePr>
          <p:nvPr/>
        </p:nvGraphicFramePr>
        <p:xfrm>
          <a:off x="1031805" y="4509354"/>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853582">
                  <a:extLst>
                    <a:ext uri="{9D8B030D-6E8A-4147-A177-3AD203B41FA5}">
                      <a16:colId xmlns:a16="http://schemas.microsoft.com/office/drawing/2014/main" val="2020127947"/>
                    </a:ext>
                  </a:extLst>
                </a:gridCol>
                <a:gridCol w="243881">
                  <a:extLst>
                    <a:ext uri="{9D8B030D-6E8A-4147-A177-3AD203B41FA5}">
                      <a16:colId xmlns:a16="http://schemas.microsoft.com/office/drawing/2014/main" val="552219943"/>
                    </a:ext>
                  </a:extLst>
                </a:gridCol>
                <a:gridCol w="731643">
                  <a:extLst>
                    <a:ext uri="{9D8B030D-6E8A-4147-A177-3AD203B41FA5}">
                      <a16:colId xmlns:a16="http://schemas.microsoft.com/office/drawing/2014/main" val="2984511332"/>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964245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sp>
        <p:nvSpPr>
          <p:cNvPr id="6" name="TextBox 5">
            <a:extLst>
              <a:ext uri="{FF2B5EF4-FFF2-40B4-BE49-F238E27FC236}">
                <a16:creationId xmlns:a16="http://schemas.microsoft.com/office/drawing/2014/main" id="{CAA65A31-8980-2B47-A386-13B30DBE91A4}"/>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144471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sp>
        <p:nvSpPr>
          <p:cNvPr id="6" name="TextBox 5">
            <a:extLst>
              <a:ext uri="{FF2B5EF4-FFF2-40B4-BE49-F238E27FC236}">
                <a16:creationId xmlns:a16="http://schemas.microsoft.com/office/drawing/2014/main" id="{CAA65A31-8980-2B47-A386-13B30DBE91A4}"/>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14" name="Table 13">
            <a:extLst>
              <a:ext uri="{FF2B5EF4-FFF2-40B4-BE49-F238E27FC236}">
                <a16:creationId xmlns:a16="http://schemas.microsoft.com/office/drawing/2014/main" id="{096BC9B1-6253-CC43-BBC6-27F22A019E76}"/>
              </a:ext>
            </a:extLst>
          </p:cNvPr>
          <p:cNvGraphicFramePr>
            <a:graphicFrameLocks noGrp="1"/>
          </p:cNvGraphicFramePr>
          <p:nvPr/>
        </p:nvGraphicFramePr>
        <p:xfrm>
          <a:off x="1682114" y="4860489"/>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1893450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Assignment: Implicit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–you must use the 8 byte header size, storing the status using the free bits (this is larger than the 4 byte headers specified in the book, as this makes it easier to satisfy the alignment constraint and store information).</a:t>
            </a:r>
          </a:p>
          <a:p>
            <a:r>
              <a:rPr lang="en-US" b="1" dirty="0"/>
              <a:t>Must have </a:t>
            </a:r>
            <a:r>
              <a:rPr lang="en-US" dirty="0"/>
              <a:t>free blocks that are recycled and reused for subsequent malloc requests if possible</a:t>
            </a:r>
          </a:p>
          <a:p>
            <a:r>
              <a:rPr lang="en-US" b="1" dirty="0"/>
              <a:t>Must have </a:t>
            </a:r>
            <a:r>
              <a:rPr lang="en-US" dirty="0"/>
              <a:t>a malloc implementation that searches the heap for free blocks via an implicit list (i.e. traverses block-by-block).</a:t>
            </a:r>
          </a:p>
          <a:p>
            <a:endParaRPr lang="en-US" dirty="0"/>
          </a:p>
          <a:p>
            <a:r>
              <a:rPr lang="en-US" b="1" dirty="0"/>
              <a:t>Does not need to </a:t>
            </a:r>
            <a:r>
              <a:rPr lang="en-US" dirty="0"/>
              <a:t>have</a:t>
            </a:r>
            <a:r>
              <a:rPr lang="en-US" b="1" dirty="0"/>
              <a:t> </a:t>
            </a:r>
            <a:r>
              <a:rPr lang="en-US" dirty="0"/>
              <a:t>coalescing of free blocks</a:t>
            </a:r>
          </a:p>
          <a:p>
            <a:r>
              <a:rPr lang="en-US" b="1" dirty="0"/>
              <a:t>Does not need to </a:t>
            </a:r>
            <a:r>
              <a:rPr lang="en-US" dirty="0"/>
              <a:t>support in-place </a:t>
            </a:r>
            <a:r>
              <a:rPr lang="en-US" dirty="0" err="1"/>
              <a:t>realloc</a:t>
            </a:r>
            <a:endParaRPr lang="en-US" dirty="0"/>
          </a:p>
        </p:txBody>
      </p:sp>
    </p:spTree>
    <p:extLst>
      <p:ext uri="{BB962C8B-B14F-4D97-AF65-F5344CB8AC3E}">
        <p14:creationId xmlns:p14="http://schemas.microsoft.com/office/powerpoint/2010/main" val="14386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*e = malloc(24);	</a:t>
            </a:r>
            <a:r>
              <a:rPr lang="en-US" b="1" dirty="0">
                <a:solidFill>
                  <a:srgbClr val="00B050"/>
                </a:solidFill>
                <a:latin typeface="Consolas" panose="020B0609020204030204" pitchFamily="49" charset="0"/>
                <a:cs typeface="Consolas" panose="020B0609020204030204" pitchFamily="49" charset="0"/>
              </a:rPr>
              <a:t>// returns NULL!</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10CAA498-8E3C-4340-801C-767F5FEF7801}"/>
              </a:ext>
            </a:extLst>
          </p:cNvPr>
          <p:cNvSpPr/>
          <p:nvPr/>
        </p:nvSpPr>
        <p:spPr bwMode="auto">
          <a:xfrm>
            <a:off x="2914650" y="2630984"/>
            <a:ext cx="6362700" cy="186481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do not need to worry about this problem for the implicit allocator, but this is a requirement for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(More about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56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8809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6370720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
        <p:nvSpPr>
          <p:cNvPr id="7" name="Rectangle 6">
            <a:extLst>
              <a:ext uri="{FF2B5EF4-FFF2-40B4-BE49-F238E27FC236}">
                <a16:creationId xmlns:a16="http://schemas.microsoft.com/office/drawing/2014/main" id="{E6B86324-F8F5-1C40-90EA-B8664C873DAF}"/>
              </a:ext>
            </a:extLst>
          </p:cNvPr>
          <p:cNvSpPr/>
          <p:nvPr/>
        </p:nvSpPr>
        <p:spPr bwMode="auto">
          <a:xfrm>
            <a:off x="1790700" y="3583835"/>
            <a:ext cx="8534400"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implicit allocator can always move memory to a new location for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request.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must support in-place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(more on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744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Implicit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pPr marL="0" indent="0">
              <a:buNone/>
            </a:pPr>
            <a:r>
              <a:rPr lang="en-US" dirty="0"/>
              <a:t>An implicit allocator is a more efficient implementation that has reasonable </a:t>
            </a:r>
            <a:r>
              <a:rPr lang="en-US" b="1" dirty="0"/>
              <a:t>throughput</a:t>
            </a:r>
            <a:r>
              <a:rPr lang="en-US" dirty="0"/>
              <a:t> and </a:t>
            </a:r>
            <a:r>
              <a:rPr lang="en-US" b="1" dirty="0"/>
              <a:t>utilization</a:t>
            </a:r>
            <a:r>
              <a:rPr lang="en-US" dirty="0"/>
              <a:t> due to its recycling of blocks.</a:t>
            </a:r>
          </a:p>
          <a:p>
            <a:endParaRPr lang="en-US" dirty="0"/>
          </a:p>
          <a:p>
            <a:pPr marL="0" indent="0">
              <a:buNone/>
            </a:pPr>
            <a:r>
              <a:rPr lang="en-US" dirty="0"/>
              <a:t>Can we do better?</a:t>
            </a:r>
          </a:p>
          <a:p>
            <a:pPr marL="514350" indent="-514350">
              <a:buFont typeface="+mj-lt"/>
              <a:buAutoNum type="arabicPeriod"/>
            </a:pPr>
            <a:r>
              <a:rPr lang="en-US" dirty="0"/>
              <a:t>Can we avoid searching all blocks for free blocks to reuse?</a:t>
            </a:r>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p:txBody>
      </p:sp>
    </p:spTree>
    <p:extLst>
      <p:ext uri="{BB962C8B-B14F-4D97-AF65-F5344CB8AC3E}">
        <p14:creationId xmlns:p14="http://schemas.microsoft.com/office/powerpoint/2010/main" val="35542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0AB723-E877-954E-BE5F-E74651820238}"/>
              </a:ext>
            </a:extLst>
          </p:cNvPr>
          <p:cNvSpPr>
            <a:spLocks noGrp="1"/>
          </p:cNvSpPr>
          <p:nvPr>
            <p:ph type="title"/>
          </p:nvPr>
        </p:nvSpPr>
        <p:spPr/>
        <p:txBody>
          <a:bodyPr/>
          <a:lstStyle/>
          <a:p>
            <a:r>
              <a:rPr lang="en-US" dirty="0"/>
              <a:t>Checkpoint Review</a:t>
            </a:r>
          </a:p>
        </p:txBody>
      </p:sp>
      <p:sp>
        <p:nvSpPr>
          <p:cNvPr id="7" name="Content Placeholder 6">
            <a:extLst>
              <a:ext uri="{FF2B5EF4-FFF2-40B4-BE49-F238E27FC236}">
                <a16:creationId xmlns:a16="http://schemas.microsoft.com/office/drawing/2014/main" id="{66CC5F8D-57DB-3840-9719-EF8F96ACEBD2}"/>
              </a:ext>
            </a:extLst>
          </p:cNvPr>
          <p:cNvSpPr>
            <a:spLocks noGrp="1"/>
          </p:cNvSpPr>
          <p:nvPr>
            <p:ph idx="1"/>
          </p:nvPr>
        </p:nvSpPr>
        <p:spPr/>
        <p:txBody>
          <a:bodyPr/>
          <a:lstStyle/>
          <a:p>
            <a:pPr marL="0" indent="0">
              <a:buNone/>
            </a:pPr>
            <a:r>
              <a:rPr lang="en-US" dirty="0"/>
              <a:t>Heap allocator terminology: What do the below terms mean/imply?</a:t>
            </a:r>
          </a:p>
          <a:p>
            <a:r>
              <a:rPr lang="en-US" dirty="0"/>
              <a:t>Payload, Header, Free/Used(Allocated) status</a:t>
            </a:r>
          </a:p>
          <a:p>
            <a:r>
              <a:rPr lang="en-US" dirty="0"/>
              <a:t>Splitting policy</a:t>
            </a:r>
          </a:p>
          <a:p>
            <a:r>
              <a:rPr lang="en-US" dirty="0"/>
              <a:t>Memory utilization vs Throughput</a:t>
            </a:r>
          </a:p>
          <a:p>
            <a:r>
              <a:rPr lang="en-US" dirty="0"/>
              <a:t>Bump allocator, Implicit free list Allocator</a:t>
            </a:r>
          </a:p>
          <a:p>
            <a:r>
              <a:rPr lang="en-US" dirty="0"/>
              <a:t>First-fit approach, Best-fit approach</a:t>
            </a:r>
          </a:p>
          <a:p>
            <a:r>
              <a:rPr lang="en-US" dirty="0"/>
              <a:t>Coalescing</a:t>
            </a:r>
          </a:p>
          <a:p>
            <a:r>
              <a:rPr lang="en-US" dirty="0" err="1"/>
              <a:t>Realloc</a:t>
            </a:r>
            <a:r>
              <a:rPr lang="en-US" dirty="0"/>
              <a:t> in place</a:t>
            </a:r>
          </a:p>
          <a:p>
            <a:r>
              <a:rPr lang="en-US" dirty="0"/>
              <a:t>Fragmentation</a:t>
            </a:r>
          </a:p>
          <a:p>
            <a:endParaRPr lang="en-US" dirty="0"/>
          </a:p>
        </p:txBody>
      </p:sp>
    </p:spTree>
    <p:extLst>
      <p:ext uri="{BB962C8B-B14F-4D97-AF65-F5344CB8AC3E}">
        <p14:creationId xmlns:p14="http://schemas.microsoft.com/office/powerpoint/2010/main" val="5605412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b="1" dirty="0">
                <a:solidFill>
                  <a:srgbClr val="C00000"/>
                </a:solidFill>
              </a:rPr>
              <a:t>Method 2: Explicit Free List Allocator</a:t>
            </a:r>
            <a:r>
              <a:rPr lang="en-US" dirty="0"/>
              <a:t>	</a:t>
            </a:r>
          </a:p>
          <a:p>
            <a:endParaRPr lang="en-US" dirty="0"/>
          </a:p>
        </p:txBody>
      </p:sp>
    </p:spTree>
    <p:extLst>
      <p:ext uri="{BB962C8B-B14F-4D97-AF65-F5344CB8AC3E}">
        <p14:creationId xmlns:p14="http://schemas.microsoft.com/office/powerpoint/2010/main" val="7589518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b="1" dirty="0">
                <a:solidFill>
                  <a:srgbClr val="C00000"/>
                </a:solidFill>
              </a:rPr>
              <a:t>Method 2: Explicit Free List Allocator</a:t>
            </a:r>
            <a:r>
              <a:rPr lang="en-US" dirty="0"/>
              <a:t>	</a:t>
            </a:r>
          </a:p>
          <a:p>
            <a:pPr lvl="1">
              <a:tabLst>
                <a:tab pos="11539728" algn="r"/>
              </a:tabLst>
            </a:pPr>
            <a:r>
              <a:rPr lang="en-US" b="1" dirty="0">
                <a:solidFill>
                  <a:srgbClr val="C00000"/>
                </a:solidFill>
              </a:rPr>
              <a:t>Explicit Allocator</a:t>
            </a:r>
            <a:r>
              <a:rPr lang="en-US" dirty="0">
                <a:solidFill>
                  <a:srgbClr val="C00000"/>
                </a:solidFill>
              </a:rPr>
              <a:t>	</a:t>
            </a:r>
            <a:endParaRPr lang="en-US" b="1" dirty="0"/>
          </a:p>
          <a:p>
            <a:pPr lvl="1">
              <a:tabLst>
                <a:tab pos="11536363" algn="r"/>
              </a:tabLst>
            </a:pPr>
            <a:r>
              <a:rPr lang="en-US" dirty="0"/>
              <a:t>Coalescing	</a:t>
            </a:r>
          </a:p>
          <a:p>
            <a:pPr lvl="1">
              <a:tabLst>
                <a:tab pos="11536363" algn="r"/>
              </a:tabLst>
            </a:pPr>
            <a:r>
              <a:rPr lang="en-US" dirty="0"/>
              <a:t>In-place </a:t>
            </a:r>
            <a:r>
              <a:rPr lang="en-US" dirty="0" err="1"/>
              <a:t>realloc</a:t>
            </a:r>
            <a:r>
              <a:rPr lang="en-US" dirty="0"/>
              <a:t>	</a:t>
            </a:r>
          </a:p>
          <a:p>
            <a:pPr lvl="1">
              <a:tabLst>
                <a:tab pos="11536363" algn="r"/>
              </a:tabLst>
            </a:pPr>
            <a:endParaRPr lang="en-US" dirty="0"/>
          </a:p>
        </p:txBody>
      </p:sp>
    </p:spTree>
    <p:extLst>
      <p:ext uri="{BB962C8B-B14F-4D97-AF65-F5344CB8AC3E}">
        <p14:creationId xmlns:p14="http://schemas.microsoft.com/office/powerpoint/2010/main" val="20837284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a:t>
            </a:r>
            <a:endParaRPr lang="en-US" b="1" dirty="0"/>
          </a:p>
          <a:p>
            <a:endParaRPr lang="en-US"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 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60866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extLst>
              <p:ext uri="{D42A27DB-BD31-4B8C-83A1-F6EECF244321}">
                <p14:modId xmlns:p14="http://schemas.microsoft.com/office/powerpoint/2010/main" val="48209611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5753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A3C3B7-EDED-A045-9B15-EDAB6FAEF43F}"/>
              </a:ext>
            </a:extLst>
          </p:cNvPr>
          <p:cNvSpPr/>
          <p:nvPr/>
        </p:nvSpPr>
        <p:spPr bwMode="auto">
          <a:xfrm>
            <a:off x="1714500" y="3159309"/>
            <a:ext cx="8534400" cy="186989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is inefficient – it triples the size of </a:t>
            </a:r>
            <a:r>
              <a:rPr lang="en-US" sz="2800" i="1" dirty="0">
                <a:latin typeface="+mn-lt"/>
                <a:cs typeface="Courier New" panose="02070309020205020404" pitchFamily="49" charset="0"/>
              </a:rPr>
              <a:t>every</a:t>
            </a:r>
            <a:r>
              <a:rPr lang="en-US" sz="2800" dirty="0">
                <a:latin typeface="+mn-lt"/>
                <a:cs typeface="Courier New" panose="02070309020205020404" pitchFamily="49" charset="0"/>
              </a:rPr>
              <a:t> header, when we just need to jump from one </a:t>
            </a:r>
            <a:r>
              <a:rPr lang="en-US" sz="2800" u="sng" dirty="0">
                <a:latin typeface="+mn-lt"/>
                <a:cs typeface="Courier New" panose="02070309020205020404" pitchFamily="49" charset="0"/>
              </a:rPr>
              <a:t>free</a:t>
            </a:r>
            <a:r>
              <a:rPr lang="en-US" sz="2800" dirty="0">
                <a:latin typeface="+mn-lt"/>
                <a:cs typeface="Courier New" panose="02070309020205020404" pitchFamily="49" charset="0"/>
              </a:rPr>
              <a:t> block to another.  And even if we just made free headers bigger, it’s complicated to have </a:t>
            </a:r>
            <a:r>
              <a:rPr lang="en-US" sz="2800" i="1" dirty="0">
                <a:latin typeface="+mn-lt"/>
                <a:cs typeface="Courier New" panose="02070309020205020404" pitchFamily="49" charset="0"/>
              </a:rPr>
              <a:t>two</a:t>
            </a:r>
            <a:r>
              <a:rPr lang="en-US" sz="2800" dirty="0">
                <a:latin typeface="+mn-lt"/>
                <a:cs typeface="Courier New" panose="02070309020205020404" pitchFamily="49" charset="0"/>
              </a:rPr>
              <a:t> different header sizes.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26308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a:t>
            </a:r>
            <a:endParaRPr lang="en-US" i="1" dirty="0"/>
          </a:p>
          <a:p>
            <a:endParaRPr lang="en-US" dirty="0"/>
          </a:p>
        </p:txBody>
      </p:sp>
    </p:spTree>
    <p:extLst>
      <p:ext uri="{BB962C8B-B14F-4D97-AF65-F5344CB8AC3E}">
        <p14:creationId xmlns:p14="http://schemas.microsoft.com/office/powerpoint/2010/main" val="10630511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p>
        </p:txBody>
      </p:sp>
    </p:spTree>
    <p:extLst>
      <p:ext uri="{BB962C8B-B14F-4D97-AF65-F5344CB8AC3E}">
        <p14:creationId xmlns:p14="http://schemas.microsoft.com/office/powerpoint/2010/main" val="25995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r>
              <a:rPr lang="en-US" i="1" dirty="0"/>
              <a:t>More difficult to access in a separate place – prefer storing near blocks on the heap itself.</a:t>
            </a:r>
            <a:endParaRPr lang="en-US" dirty="0"/>
          </a:p>
          <a:p>
            <a:endParaRPr lang="en-US" dirty="0"/>
          </a:p>
        </p:txBody>
      </p:sp>
    </p:spTree>
    <p:extLst>
      <p:ext uri="{BB962C8B-B14F-4D97-AF65-F5344CB8AC3E}">
        <p14:creationId xmlns:p14="http://schemas.microsoft.com/office/powerpoint/2010/main" val="12381559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54086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83F4D69-11A0-BC49-83D4-01BBE52167CA}"/>
              </a:ext>
            </a:extLst>
          </p:cNvPr>
          <p:cNvSpPr txBox="1"/>
          <p:nvPr/>
        </p:nvSpPr>
        <p:spPr>
          <a:xfrm>
            <a:off x="457200" y="3429000"/>
            <a:ext cx="990600" cy="381000"/>
          </a:xfrm>
          <a:prstGeom prst="rect">
            <a:avLst/>
          </a:prstGeom>
          <a:noFill/>
          <a:ln>
            <a:solidFill>
              <a:schemeClr val="tx1"/>
            </a:solidFill>
          </a:ln>
        </p:spPr>
        <p:txBody>
          <a:bodyPr wrap="square" rtlCol="0">
            <a:spAutoFit/>
          </a:bodyPr>
          <a:lstStyle/>
          <a:p>
            <a:pPr algn="l"/>
            <a:r>
              <a:rPr lang="en-US" dirty="0"/>
              <a:t>0x10</a:t>
            </a:r>
          </a:p>
        </p:txBody>
      </p:sp>
      <p:sp>
        <p:nvSpPr>
          <p:cNvPr id="8" name="Freeform 7">
            <a:extLst>
              <a:ext uri="{FF2B5EF4-FFF2-40B4-BE49-F238E27FC236}">
                <a16:creationId xmlns:a16="http://schemas.microsoft.com/office/drawing/2014/main" id="{21C691AC-E40E-C34B-B0DA-BEF7B20C9104}"/>
              </a:ext>
            </a:extLst>
          </p:cNvPr>
          <p:cNvSpPr/>
          <p:nvPr/>
        </p:nvSpPr>
        <p:spPr>
          <a:xfrm>
            <a:off x="228600" y="3829702"/>
            <a:ext cx="838200" cy="1809098"/>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762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2234F5E-4590-6249-BA81-833A35AE5334}"/>
              </a:ext>
            </a:extLst>
          </p:cNvPr>
          <p:cNvSpPr txBox="1"/>
          <p:nvPr/>
        </p:nvSpPr>
        <p:spPr>
          <a:xfrm>
            <a:off x="101873" y="3083382"/>
            <a:ext cx="1697902" cy="369332"/>
          </a:xfrm>
          <a:prstGeom prst="rect">
            <a:avLst/>
          </a:prstGeom>
          <a:noFill/>
        </p:spPr>
        <p:txBody>
          <a:bodyPr wrap="none" rtlCol="0">
            <a:spAutoFit/>
          </a:bodyPr>
          <a:lstStyle/>
          <a:p>
            <a:r>
              <a:rPr lang="en-US" dirty="0"/>
              <a:t>First free block</a:t>
            </a:r>
          </a:p>
        </p:txBody>
      </p:sp>
    </p:spTree>
    <p:extLst>
      <p:ext uri="{BB962C8B-B14F-4D97-AF65-F5344CB8AC3E}">
        <p14:creationId xmlns:p14="http://schemas.microsoft.com/office/powerpoint/2010/main" val="15088160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p>
          <a:p>
            <a:r>
              <a:rPr lang="en-US" dirty="0"/>
              <a:t>This means each payload must be big enough to store 2 pointers (16 bytes).  So we must require that for every block, free </a:t>
            </a:r>
            <a:r>
              <a:rPr lang="en-US" u="sng" dirty="0"/>
              <a:t>and allocated.</a:t>
            </a:r>
            <a:r>
              <a:rPr lang="en-US" dirty="0"/>
              <a:t> (why?)</a:t>
            </a:r>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9368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Explicit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dirty="0"/>
              <a:t>This design builds on the implicit allocator, but also stores pointers to the next and previous free block inside each free block’s payload.</a:t>
            </a:r>
          </a:p>
          <a:p>
            <a:r>
              <a:rPr lang="en-US" dirty="0"/>
              <a:t>When we allocate a block, we look through </a:t>
            </a:r>
            <a:r>
              <a:rPr lang="en-US" u="sng" dirty="0"/>
              <a:t>just the free blocks</a:t>
            </a:r>
            <a:r>
              <a:rPr lang="en-US" dirty="0"/>
              <a:t> using our linked list to find a free one, and we update its header </a:t>
            </a:r>
            <a:r>
              <a:rPr lang="en-US" u="sng" dirty="0"/>
              <a:t>and the linked list</a:t>
            </a:r>
            <a:r>
              <a:rPr lang="en-US" dirty="0"/>
              <a:t> to reflect its allocated size and that it is now allocated.</a:t>
            </a:r>
          </a:p>
          <a:p>
            <a:r>
              <a:rPr lang="en-US" dirty="0"/>
              <a:t>When we free a block, we update its header to reflect it is now free and</a:t>
            </a:r>
            <a:r>
              <a:rPr lang="en-US" u="sng" dirty="0"/>
              <a:t> update the linked list</a:t>
            </a:r>
            <a:r>
              <a:rPr lang="en-US" dirty="0"/>
              <a:t>.</a:t>
            </a:r>
          </a:p>
        </p:txBody>
      </p:sp>
      <p:sp>
        <p:nvSpPr>
          <p:cNvPr id="4" name="Rectangle 3">
            <a:extLst>
              <a:ext uri="{FF2B5EF4-FFF2-40B4-BE49-F238E27FC236}">
                <a16:creationId xmlns:a16="http://schemas.microsoft.com/office/drawing/2014/main" id="{5632DBF6-BDE7-8341-8F6B-75938DDB4F9D}"/>
              </a:ext>
            </a:extLst>
          </p:cNvPr>
          <p:cNvSpPr/>
          <p:nvPr/>
        </p:nvSpPr>
        <p:spPr bwMode="auto">
          <a:xfrm>
            <a:off x="228600" y="5088076"/>
            <a:ext cx="5867400" cy="138892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a:t>
            </a:r>
            <a:r>
              <a:rPr lang="en-US" sz="2800" b="1" dirty="0">
                <a:latin typeface="+mn-lt"/>
                <a:cs typeface="Courier New" panose="02070309020205020404" pitchFamily="49" charset="0"/>
              </a:rPr>
              <a:t>explicit </a:t>
            </a:r>
            <a:r>
              <a:rPr lang="en-US" sz="2800" dirty="0">
                <a:latin typeface="+mn-lt"/>
                <a:cs typeface="Courier New" panose="02070309020205020404" pitchFamily="49" charset="0"/>
              </a:rPr>
              <a:t>list of free blocks increases request throughput, with some costs (design and internal fragmentation)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73438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CF7F-1E4B-2D46-8880-80BD8D687D6D}"/>
              </a:ext>
            </a:extLst>
          </p:cNvPr>
          <p:cNvSpPr>
            <a:spLocks noGrp="1"/>
          </p:cNvSpPr>
          <p:nvPr>
            <p:ph type="title"/>
          </p:nvPr>
        </p:nvSpPr>
        <p:spPr/>
        <p:txBody>
          <a:bodyPr/>
          <a:lstStyle/>
          <a:p>
            <a:r>
              <a:rPr lang="en-US" dirty="0"/>
              <a:t>Explicit Free List: List Design</a:t>
            </a:r>
          </a:p>
        </p:txBody>
      </p:sp>
      <p:sp>
        <p:nvSpPr>
          <p:cNvPr id="3" name="Content Placeholder 2">
            <a:extLst>
              <a:ext uri="{FF2B5EF4-FFF2-40B4-BE49-F238E27FC236}">
                <a16:creationId xmlns:a16="http://schemas.microsoft.com/office/drawing/2014/main" id="{443F5100-1DF1-B845-82FB-52FECF7F9C10}"/>
              </a:ext>
            </a:extLst>
          </p:cNvPr>
          <p:cNvSpPr>
            <a:spLocks noGrp="1"/>
          </p:cNvSpPr>
          <p:nvPr>
            <p:ph idx="1"/>
          </p:nvPr>
        </p:nvSpPr>
        <p:spPr/>
        <p:txBody>
          <a:bodyPr/>
          <a:lstStyle/>
          <a:p>
            <a:pPr marL="0" indent="0">
              <a:buClr>
                <a:schemeClr val="accent2"/>
              </a:buClr>
              <a:buNone/>
            </a:pPr>
            <a:r>
              <a:rPr lang="en-US" dirty="0"/>
              <a:t>How do you want to organize your explicit free list?</a:t>
            </a:r>
            <a:br>
              <a:rPr lang="en-US" dirty="0"/>
            </a:br>
            <a:r>
              <a:rPr lang="en-US" dirty="0"/>
              <a:t>(compare utilization/throughput)</a:t>
            </a:r>
          </a:p>
          <a:p>
            <a:pPr marL="803275" indent="-508000">
              <a:buClr>
                <a:schemeClr val="accent2"/>
              </a:buClr>
              <a:buFont typeface="+mj-lt"/>
              <a:buAutoNum type="alphaUcPeriod"/>
            </a:pPr>
            <a:r>
              <a:rPr lang="en-US" dirty="0"/>
              <a:t>Address-order (each block’s address</a:t>
            </a:r>
            <a:br>
              <a:rPr lang="en-US" dirty="0"/>
            </a:br>
            <a:r>
              <a:rPr lang="en-US" dirty="0"/>
              <a:t>is less than successor block’s address)</a:t>
            </a:r>
          </a:p>
          <a:p>
            <a:pPr marL="803275" indent="-508000">
              <a:buClr>
                <a:schemeClr val="accent2"/>
              </a:buClr>
              <a:buFont typeface="+mj-lt"/>
              <a:buAutoNum type="alphaUcPeriod"/>
            </a:pPr>
            <a:r>
              <a:rPr lang="en-US" dirty="0"/>
              <a:t>Last-in first-out (LIFO)/like a stack, where</a:t>
            </a:r>
            <a:br>
              <a:rPr lang="en-US" dirty="0"/>
            </a:br>
            <a:r>
              <a:rPr lang="en-US" dirty="0"/>
              <a:t>newly freed blocks are at the beginning of the list</a:t>
            </a:r>
          </a:p>
          <a:p>
            <a:pPr marL="803275" indent="-508000">
              <a:buClr>
                <a:schemeClr val="accent2"/>
              </a:buClr>
              <a:buFont typeface="+mj-lt"/>
              <a:buAutoNum type="alphaUcPeriod"/>
            </a:pPr>
            <a:r>
              <a:rPr lang="en-US" dirty="0"/>
              <a:t>Other (e.g., by size, etc.)</a:t>
            </a:r>
          </a:p>
        </p:txBody>
      </p:sp>
      <p:sp>
        <p:nvSpPr>
          <p:cNvPr id="8" name="TextBox 7">
            <a:extLst>
              <a:ext uri="{FF2B5EF4-FFF2-40B4-BE49-F238E27FC236}">
                <a16:creationId xmlns:a16="http://schemas.microsoft.com/office/drawing/2014/main" id="{3B4BE32D-1FBD-5C41-9AFC-8A74B1C610FA}"/>
              </a:ext>
            </a:extLst>
          </p:cNvPr>
          <p:cNvSpPr txBox="1"/>
          <p:nvPr/>
        </p:nvSpPr>
        <p:spPr>
          <a:xfrm>
            <a:off x="8493966" y="2106249"/>
            <a:ext cx="3517560" cy="830997"/>
          </a:xfrm>
          <a:prstGeom prst="rect">
            <a:avLst/>
          </a:prstGeom>
          <a:noFill/>
        </p:spPr>
        <p:txBody>
          <a:bodyPr wrap="square" rtlCol="0">
            <a:spAutoFit/>
          </a:bodyPr>
          <a:lstStyle/>
          <a:p>
            <a:pPr algn="l"/>
            <a:r>
              <a:rPr lang="en-US" sz="2400" dirty="0">
                <a:solidFill>
                  <a:srgbClr val="0432FF"/>
                </a:solidFill>
              </a:rPr>
              <a:t>Better memory </a:t>
            </a:r>
            <a:r>
              <a:rPr lang="en-US" sz="2400" dirty="0" err="1">
                <a:solidFill>
                  <a:srgbClr val="0432FF"/>
                </a:solidFill>
              </a:rPr>
              <a:t>util</a:t>
            </a:r>
            <a:r>
              <a:rPr lang="en-US" sz="2400" dirty="0">
                <a:solidFill>
                  <a:srgbClr val="0432FF"/>
                </a:solidFill>
              </a:rPr>
              <a:t>, </a:t>
            </a:r>
          </a:p>
          <a:p>
            <a:pPr algn="l"/>
            <a:r>
              <a:rPr lang="en-US" sz="2400" dirty="0">
                <a:solidFill>
                  <a:srgbClr val="0432FF"/>
                </a:solidFill>
              </a:rPr>
              <a:t>Linear free</a:t>
            </a:r>
          </a:p>
        </p:txBody>
      </p:sp>
      <p:sp>
        <p:nvSpPr>
          <p:cNvPr id="9" name="TextBox 8">
            <a:extLst>
              <a:ext uri="{FF2B5EF4-FFF2-40B4-BE49-F238E27FC236}">
                <a16:creationId xmlns:a16="http://schemas.microsoft.com/office/drawing/2014/main" id="{132D1887-8DEF-7248-BF2E-10F7C4FBEA81}"/>
              </a:ext>
            </a:extLst>
          </p:cNvPr>
          <p:cNvSpPr txBox="1"/>
          <p:nvPr/>
        </p:nvSpPr>
        <p:spPr>
          <a:xfrm>
            <a:off x="8493966" y="3038420"/>
            <a:ext cx="3505200" cy="830997"/>
          </a:xfrm>
          <a:prstGeom prst="rect">
            <a:avLst/>
          </a:prstGeom>
          <a:noFill/>
        </p:spPr>
        <p:txBody>
          <a:bodyPr wrap="square" rtlCol="0">
            <a:spAutoFit/>
          </a:bodyPr>
          <a:lstStyle/>
          <a:p>
            <a:pPr algn="l"/>
            <a:r>
              <a:rPr lang="en-US" sz="2400" dirty="0">
                <a:solidFill>
                  <a:srgbClr val="0432FF"/>
                </a:solidFill>
              </a:rPr>
              <a:t>Constant free (push recent block onto stack)</a:t>
            </a:r>
          </a:p>
        </p:txBody>
      </p:sp>
      <p:sp>
        <p:nvSpPr>
          <p:cNvPr id="10" name="TextBox 9">
            <a:extLst>
              <a:ext uri="{FF2B5EF4-FFF2-40B4-BE49-F238E27FC236}">
                <a16:creationId xmlns:a16="http://schemas.microsoft.com/office/drawing/2014/main" id="{473AC145-FADD-F246-9F89-F2C936649285}"/>
              </a:ext>
            </a:extLst>
          </p:cNvPr>
          <p:cNvSpPr txBox="1"/>
          <p:nvPr/>
        </p:nvSpPr>
        <p:spPr>
          <a:xfrm>
            <a:off x="8493966" y="4038600"/>
            <a:ext cx="3350542" cy="400110"/>
          </a:xfrm>
          <a:prstGeom prst="rect">
            <a:avLst/>
          </a:prstGeom>
          <a:noFill/>
        </p:spPr>
        <p:txBody>
          <a:bodyPr wrap="square" rtlCol="0">
            <a:spAutoFit/>
          </a:bodyPr>
          <a:lstStyle/>
          <a:p>
            <a:pPr algn="l"/>
            <a:r>
              <a:rPr lang="en-US" sz="2000" dirty="0">
                <a:solidFill>
                  <a:srgbClr val="0432FF"/>
                </a:solidFill>
              </a:rPr>
              <a:t>(more at end of lecture)</a:t>
            </a:r>
          </a:p>
        </p:txBody>
      </p:sp>
      <p:sp>
        <p:nvSpPr>
          <p:cNvPr id="12" name="TextBox 11">
            <a:extLst>
              <a:ext uri="{FF2B5EF4-FFF2-40B4-BE49-F238E27FC236}">
                <a16:creationId xmlns:a16="http://schemas.microsoft.com/office/drawing/2014/main" id="{5132DBAD-DEF4-1A42-83CE-7C6E8062C4CB}"/>
              </a:ext>
            </a:extLst>
          </p:cNvPr>
          <p:cNvSpPr txBox="1"/>
          <p:nvPr/>
        </p:nvSpPr>
        <p:spPr>
          <a:xfrm>
            <a:off x="9825789" y="1635743"/>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7974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3F5100-1DF1-B845-82FB-52FECF7F9C10}"/>
              </a:ext>
            </a:extLst>
          </p:cNvPr>
          <p:cNvSpPr>
            <a:spLocks noGrp="1"/>
          </p:cNvSpPr>
          <p:nvPr>
            <p:ph idx="1"/>
          </p:nvPr>
        </p:nvSpPr>
        <p:spPr/>
        <p:txBody>
          <a:bodyPr/>
          <a:lstStyle/>
          <a:p>
            <a:pPr marL="0" indent="0">
              <a:buClr>
                <a:schemeClr val="accent2"/>
              </a:buClr>
              <a:buNone/>
            </a:pPr>
            <a:r>
              <a:rPr lang="en-US" dirty="0"/>
              <a:t>How do you want to organize your explicit free list?(utilization/throughput)</a:t>
            </a:r>
          </a:p>
          <a:p>
            <a:pPr marL="514350" indent="-514350">
              <a:buClr>
                <a:schemeClr val="accent2"/>
              </a:buClr>
              <a:buAutoNum type="alphaUcPeriod"/>
            </a:pPr>
            <a:r>
              <a:rPr lang="en-US" dirty="0"/>
              <a:t>Address-order </a:t>
            </a:r>
          </a:p>
          <a:p>
            <a:pPr marL="514350" indent="-514350">
              <a:buClr>
                <a:schemeClr val="accent2"/>
              </a:buClr>
              <a:buAutoNum type="alphaUcPeriod"/>
            </a:pPr>
            <a:endParaRPr lang="en-US" dirty="0"/>
          </a:p>
          <a:p>
            <a:pPr marL="0" indent="0">
              <a:buClr>
                <a:schemeClr val="accent2"/>
              </a:buClr>
              <a:buNone/>
            </a:pPr>
            <a:endParaRPr lang="en-US" dirty="0"/>
          </a:p>
          <a:p>
            <a:pPr marL="0" indent="0">
              <a:buClr>
                <a:schemeClr val="accent2"/>
              </a:buClr>
              <a:buNone/>
            </a:pPr>
            <a:endParaRPr lang="en-US" dirty="0"/>
          </a:p>
          <a:p>
            <a:pPr marL="0" indent="0">
              <a:buClr>
                <a:schemeClr val="accent2"/>
              </a:buClr>
              <a:buNone/>
            </a:pPr>
            <a:r>
              <a:rPr lang="en-US" dirty="0">
                <a:solidFill>
                  <a:schemeClr val="accent2"/>
                </a:solidFill>
              </a:rPr>
              <a:t>B.</a:t>
            </a:r>
            <a:r>
              <a:rPr lang="en-US" dirty="0"/>
              <a:t> Last-in first-out (LIFO)</a:t>
            </a:r>
          </a:p>
          <a:p>
            <a:pPr marL="0" indent="0">
              <a:buClr>
                <a:schemeClr val="accent2"/>
              </a:buClr>
              <a:buNone/>
            </a:pPr>
            <a:endParaRPr lang="en-US" dirty="0"/>
          </a:p>
          <a:p>
            <a:pPr marL="0" indent="0">
              <a:buClr>
                <a:schemeClr val="accent2"/>
              </a:buClr>
              <a:buNone/>
            </a:pPr>
            <a:endParaRPr lang="en-US" dirty="0"/>
          </a:p>
          <a:p>
            <a:pPr marL="0" indent="0">
              <a:buClr>
                <a:schemeClr val="accent2"/>
              </a:buClr>
              <a:buNone/>
            </a:pPr>
            <a:br>
              <a:rPr lang="en-US" dirty="0"/>
            </a:br>
            <a:endParaRPr lang="en-US" dirty="0"/>
          </a:p>
          <a:p>
            <a:pPr marL="0" indent="0">
              <a:buClr>
                <a:schemeClr val="accent2"/>
              </a:buClr>
              <a:buNone/>
            </a:pPr>
            <a:r>
              <a:rPr lang="en-US" dirty="0">
                <a:solidFill>
                  <a:schemeClr val="accent2"/>
                </a:solidFill>
              </a:rPr>
              <a:t>C.</a:t>
            </a:r>
            <a:r>
              <a:rPr lang="en-US" dirty="0"/>
              <a:t> Other (e.g., by size, etc.)</a:t>
            </a:r>
          </a:p>
        </p:txBody>
      </p:sp>
      <p:graphicFrame>
        <p:nvGraphicFramePr>
          <p:cNvPr id="18" name="Table 17">
            <a:extLst>
              <a:ext uri="{FF2B5EF4-FFF2-40B4-BE49-F238E27FC236}">
                <a16:creationId xmlns:a16="http://schemas.microsoft.com/office/drawing/2014/main" id="{4FF1E3F6-40CE-3C45-87C9-F431FCB11710}"/>
              </a:ext>
            </a:extLst>
          </p:cNvPr>
          <p:cNvGraphicFramePr>
            <a:graphicFrameLocks noGrp="1"/>
          </p:cNvGraphicFramePr>
          <p:nvPr/>
        </p:nvGraphicFramePr>
        <p:xfrm>
          <a:off x="152400" y="4754568"/>
          <a:ext cx="12115800" cy="1125672"/>
        </p:xfrm>
        <a:graphic>
          <a:graphicData uri="http://schemas.openxmlformats.org/drawingml/2006/table">
            <a:tbl>
              <a:tblPr firstRow="1" bandRow="1">
                <a:tableStyleId>{2D5ABB26-0587-4C30-8999-92F81FD0307C}</a:tableStyleId>
              </a:tblPr>
              <a:tblGrid>
                <a:gridCol w="807720">
                  <a:extLst>
                    <a:ext uri="{9D8B030D-6E8A-4147-A177-3AD203B41FA5}">
                      <a16:colId xmlns:a16="http://schemas.microsoft.com/office/drawing/2014/main" val="260455293"/>
                    </a:ext>
                  </a:extLst>
                </a:gridCol>
                <a:gridCol w="807720">
                  <a:extLst>
                    <a:ext uri="{9D8B030D-6E8A-4147-A177-3AD203B41FA5}">
                      <a16:colId xmlns:a16="http://schemas.microsoft.com/office/drawing/2014/main" val="3091910980"/>
                    </a:ext>
                  </a:extLst>
                </a:gridCol>
                <a:gridCol w="807720">
                  <a:extLst>
                    <a:ext uri="{9D8B030D-6E8A-4147-A177-3AD203B41FA5}">
                      <a16:colId xmlns:a16="http://schemas.microsoft.com/office/drawing/2014/main" val="1511525729"/>
                    </a:ext>
                  </a:extLst>
                </a:gridCol>
                <a:gridCol w="807720">
                  <a:extLst>
                    <a:ext uri="{9D8B030D-6E8A-4147-A177-3AD203B41FA5}">
                      <a16:colId xmlns:a16="http://schemas.microsoft.com/office/drawing/2014/main" val="552219943"/>
                    </a:ext>
                  </a:extLst>
                </a:gridCol>
                <a:gridCol w="807720">
                  <a:extLst>
                    <a:ext uri="{9D8B030D-6E8A-4147-A177-3AD203B41FA5}">
                      <a16:colId xmlns:a16="http://schemas.microsoft.com/office/drawing/2014/main" val="1702535043"/>
                    </a:ext>
                  </a:extLst>
                </a:gridCol>
                <a:gridCol w="807720">
                  <a:extLst>
                    <a:ext uri="{9D8B030D-6E8A-4147-A177-3AD203B41FA5}">
                      <a16:colId xmlns:a16="http://schemas.microsoft.com/office/drawing/2014/main" val="3608448905"/>
                    </a:ext>
                  </a:extLst>
                </a:gridCol>
                <a:gridCol w="807720">
                  <a:extLst>
                    <a:ext uri="{9D8B030D-6E8A-4147-A177-3AD203B41FA5}">
                      <a16:colId xmlns:a16="http://schemas.microsoft.com/office/drawing/2014/main" val="1841696702"/>
                    </a:ext>
                  </a:extLst>
                </a:gridCol>
                <a:gridCol w="807720">
                  <a:extLst>
                    <a:ext uri="{9D8B030D-6E8A-4147-A177-3AD203B41FA5}">
                      <a16:colId xmlns:a16="http://schemas.microsoft.com/office/drawing/2014/main" val="3701989782"/>
                    </a:ext>
                  </a:extLst>
                </a:gridCol>
                <a:gridCol w="807720">
                  <a:extLst>
                    <a:ext uri="{9D8B030D-6E8A-4147-A177-3AD203B41FA5}">
                      <a16:colId xmlns:a16="http://schemas.microsoft.com/office/drawing/2014/main" val="758963084"/>
                    </a:ext>
                  </a:extLst>
                </a:gridCol>
                <a:gridCol w="807720">
                  <a:extLst>
                    <a:ext uri="{9D8B030D-6E8A-4147-A177-3AD203B41FA5}">
                      <a16:colId xmlns:a16="http://schemas.microsoft.com/office/drawing/2014/main" val="653897468"/>
                    </a:ext>
                  </a:extLst>
                </a:gridCol>
                <a:gridCol w="807720">
                  <a:extLst>
                    <a:ext uri="{9D8B030D-6E8A-4147-A177-3AD203B41FA5}">
                      <a16:colId xmlns:a16="http://schemas.microsoft.com/office/drawing/2014/main" val="1344363867"/>
                    </a:ext>
                  </a:extLst>
                </a:gridCol>
                <a:gridCol w="807720">
                  <a:extLst>
                    <a:ext uri="{9D8B030D-6E8A-4147-A177-3AD203B41FA5}">
                      <a16:colId xmlns:a16="http://schemas.microsoft.com/office/drawing/2014/main" val="1163495489"/>
                    </a:ext>
                  </a:extLst>
                </a:gridCol>
                <a:gridCol w="807720">
                  <a:extLst>
                    <a:ext uri="{9D8B030D-6E8A-4147-A177-3AD203B41FA5}">
                      <a16:colId xmlns:a16="http://schemas.microsoft.com/office/drawing/2014/main" val="1913020986"/>
                    </a:ext>
                  </a:extLst>
                </a:gridCol>
                <a:gridCol w="807720">
                  <a:extLst>
                    <a:ext uri="{9D8B030D-6E8A-4147-A177-3AD203B41FA5}">
                      <a16:colId xmlns:a16="http://schemas.microsoft.com/office/drawing/2014/main" val="1431975377"/>
                    </a:ext>
                  </a:extLst>
                </a:gridCol>
                <a:gridCol w="807720">
                  <a:extLst>
                    <a:ext uri="{9D8B030D-6E8A-4147-A177-3AD203B41FA5}">
                      <a16:colId xmlns:a16="http://schemas.microsoft.com/office/drawing/2014/main" val="2393477422"/>
                    </a:ext>
                  </a:extLst>
                </a:gridCol>
              </a:tblGrid>
              <a:tr h="408871">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0x80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419020">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0x70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2" name="Title 1">
            <a:extLst>
              <a:ext uri="{FF2B5EF4-FFF2-40B4-BE49-F238E27FC236}">
                <a16:creationId xmlns:a16="http://schemas.microsoft.com/office/drawing/2014/main" id="{7285CF7F-1E4B-2D46-8880-80BD8D687D6D}"/>
              </a:ext>
            </a:extLst>
          </p:cNvPr>
          <p:cNvSpPr>
            <a:spLocks noGrp="1"/>
          </p:cNvSpPr>
          <p:nvPr>
            <p:ph type="title"/>
          </p:nvPr>
        </p:nvSpPr>
        <p:spPr/>
        <p:txBody>
          <a:bodyPr/>
          <a:lstStyle/>
          <a:p>
            <a:r>
              <a:rPr lang="en-US" dirty="0"/>
              <a:t>Explicit free list design</a:t>
            </a:r>
          </a:p>
        </p:txBody>
      </p:sp>
      <p:sp>
        <p:nvSpPr>
          <p:cNvPr id="8" name="TextBox 7">
            <a:extLst>
              <a:ext uri="{FF2B5EF4-FFF2-40B4-BE49-F238E27FC236}">
                <a16:creationId xmlns:a16="http://schemas.microsoft.com/office/drawing/2014/main" id="{3B4BE32D-1FBD-5C41-9AFC-8A74B1C610FA}"/>
              </a:ext>
            </a:extLst>
          </p:cNvPr>
          <p:cNvSpPr txBox="1"/>
          <p:nvPr/>
        </p:nvSpPr>
        <p:spPr>
          <a:xfrm>
            <a:off x="2935997" y="1828800"/>
            <a:ext cx="3518500" cy="400110"/>
          </a:xfrm>
          <a:prstGeom prst="rect">
            <a:avLst/>
          </a:prstGeom>
          <a:noFill/>
        </p:spPr>
        <p:txBody>
          <a:bodyPr wrap="square" rtlCol="0">
            <a:spAutoFit/>
          </a:bodyPr>
          <a:lstStyle/>
          <a:p>
            <a:pPr algn="l"/>
            <a:r>
              <a:rPr lang="en-US" sz="2000" dirty="0">
                <a:solidFill>
                  <a:srgbClr val="0432FF"/>
                </a:solidFill>
              </a:rPr>
              <a:t>Better memory util, linear free</a:t>
            </a:r>
          </a:p>
        </p:txBody>
      </p:sp>
      <p:sp>
        <p:nvSpPr>
          <p:cNvPr id="9" name="TextBox 8">
            <a:extLst>
              <a:ext uri="{FF2B5EF4-FFF2-40B4-BE49-F238E27FC236}">
                <a16:creationId xmlns:a16="http://schemas.microsoft.com/office/drawing/2014/main" id="{132D1887-8DEF-7248-BF2E-10F7C4FBEA81}"/>
              </a:ext>
            </a:extLst>
          </p:cNvPr>
          <p:cNvSpPr txBox="1"/>
          <p:nvPr/>
        </p:nvSpPr>
        <p:spPr>
          <a:xfrm>
            <a:off x="3775616" y="3913806"/>
            <a:ext cx="5357761" cy="400110"/>
          </a:xfrm>
          <a:prstGeom prst="rect">
            <a:avLst/>
          </a:prstGeom>
          <a:noFill/>
        </p:spPr>
        <p:txBody>
          <a:bodyPr wrap="square" rtlCol="0">
            <a:spAutoFit/>
          </a:bodyPr>
          <a:lstStyle/>
          <a:p>
            <a:pPr algn="l"/>
            <a:r>
              <a:rPr lang="en-US" sz="2000" dirty="0">
                <a:solidFill>
                  <a:srgbClr val="0432FF"/>
                </a:solidFill>
              </a:rPr>
              <a:t>Constant free (push recent block onto stack)</a:t>
            </a:r>
          </a:p>
        </p:txBody>
      </p:sp>
      <p:sp>
        <p:nvSpPr>
          <p:cNvPr id="10" name="TextBox 9">
            <a:extLst>
              <a:ext uri="{FF2B5EF4-FFF2-40B4-BE49-F238E27FC236}">
                <a16:creationId xmlns:a16="http://schemas.microsoft.com/office/drawing/2014/main" id="{473AC145-FADD-F246-9F89-F2C936649285}"/>
              </a:ext>
            </a:extLst>
          </p:cNvPr>
          <p:cNvSpPr txBox="1"/>
          <p:nvPr/>
        </p:nvSpPr>
        <p:spPr>
          <a:xfrm>
            <a:off x="4168368" y="6305490"/>
            <a:ext cx="3350542" cy="400110"/>
          </a:xfrm>
          <a:prstGeom prst="rect">
            <a:avLst/>
          </a:prstGeom>
          <a:noFill/>
        </p:spPr>
        <p:txBody>
          <a:bodyPr wrap="square" rtlCol="0">
            <a:spAutoFit/>
          </a:bodyPr>
          <a:lstStyle/>
          <a:p>
            <a:pPr algn="l"/>
            <a:r>
              <a:rPr lang="en-US" sz="2000" dirty="0">
                <a:solidFill>
                  <a:srgbClr val="0432FF"/>
                </a:solidFill>
              </a:rPr>
              <a:t>(see textbook)</a:t>
            </a:r>
          </a:p>
        </p:txBody>
      </p:sp>
      <p:sp>
        <p:nvSpPr>
          <p:cNvPr id="12" name="TextBox 11">
            <a:extLst>
              <a:ext uri="{FF2B5EF4-FFF2-40B4-BE49-F238E27FC236}">
                <a16:creationId xmlns:a16="http://schemas.microsoft.com/office/drawing/2014/main" id="{5132DBAD-DEF4-1A42-83CE-7C6E8062C4CB}"/>
              </a:ext>
            </a:extLst>
          </p:cNvPr>
          <p:cNvSpPr txBox="1"/>
          <p:nvPr/>
        </p:nvSpPr>
        <p:spPr>
          <a:xfrm>
            <a:off x="10783311" y="416731"/>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graphicFrame>
        <p:nvGraphicFramePr>
          <p:cNvPr id="11" name="Table 10">
            <a:extLst>
              <a:ext uri="{FF2B5EF4-FFF2-40B4-BE49-F238E27FC236}">
                <a16:creationId xmlns:a16="http://schemas.microsoft.com/office/drawing/2014/main" id="{058EFCB5-A785-B847-869D-183BD41E0033}"/>
              </a:ext>
            </a:extLst>
          </p:cNvPr>
          <p:cNvGraphicFramePr>
            <a:graphicFrameLocks noGrp="1"/>
          </p:cNvGraphicFramePr>
          <p:nvPr/>
        </p:nvGraphicFramePr>
        <p:xfrm>
          <a:off x="896148" y="2392798"/>
          <a:ext cx="11219652" cy="1229328"/>
        </p:xfrm>
        <a:graphic>
          <a:graphicData uri="http://schemas.openxmlformats.org/drawingml/2006/table">
            <a:tbl>
              <a:tblPr firstRow="1" bandRow="1">
                <a:tableStyleId>{2D5ABB26-0587-4C30-8999-92F81FD0307C}</a:tableStyleId>
              </a:tblPr>
              <a:tblGrid>
                <a:gridCol w="934971">
                  <a:extLst>
                    <a:ext uri="{9D8B030D-6E8A-4147-A177-3AD203B41FA5}">
                      <a16:colId xmlns:a16="http://schemas.microsoft.com/office/drawing/2014/main" val="260455293"/>
                    </a:ext>
                  </a:extLst>
                </a:gridCol>
                <a:gridCol w="934971">
                  <a:extLst>
                    <a:ext uri="{9D8B030D-6E8A-4147-A177-3AD203B41FA5}">
                      <a16:colId xmlns:a16="http://schemas.microsoft.com/office/drawing/2014/main" val="3091910980"/>
                    </a:ext>
                  </a:extLst>
                </a:gridCol>
                <a:gridCol w="934971">
                  <a:extLst>
                    <a:ext uri="{9D8B030D-6E8A-4147-A177-3AD203B41FA5}">
                      <a16:colId xmlns:a16="http://schemas.microsoft.com/office/drawing/2014/main" val="1511525729"/>
                    </a:ext>
                  </a:extLst>
                </a:gridCol>
                <a:gridCol w="934971">
                  <a:extLst>
                    <a:ext uri="{9D8B030D-6E8A-4147-A177-3AD203B41FA5}">
                      <a16:colId xmlns:a16="http://schemas.microsoft.com/office/drawing/2014/main" val="552219943"/>
                    </a:ext>
                  </a:extLst>
                </a:gridCol>
                <a:gridCol w="934971">
                  <a:extLst>
                    <a:ext uri="{9D8B030D-6E8A-4147-A177-3AD203B41FA5}">
                      <a16:colId xmlns:a16="http://schemas.microsoft.com/office/drawing/2014/main" val="1702535043"/>
                    </a:ext>
                  </a:extLst>
                </a:gridCol>
                <a:gridCol w="934971">
                  <a:extLst>
                    <a:ext uri="{9D8B030D-6E8A-4147-A177-3AD203B41FA5}">
                      <a16:colId xmlns:a16="http://schemas.microsoft.com/office/drawing/2014/main" val="3608448905"/>
                    </a:ext>
                  </a:extLst>
                </a:gridCol>
                <a:gridCol w="934971">
                  <a:extLst>
                    <a:ext uri="{9D8B030D-6E8A-4147-A177-3AD203B41FA5}">
                      <a16:colId xmlns:a16="http://schemas.microsoft.com/office/drawing/2014/main" val="1841696702"/>
                    </a:ext>
                  </a:extLst>
                </a:gridCol>
                <a:gridCol w="934971">
                  <a:extLst>
                    <a:ext uri="{9D8B030D-6E8A-4147-A177-3AD203B41FA5}">
                      <a16:colId xmlns:a16="http://schemas.microsoft.com/office/drawing/2014/main" val="3701989782"/>
                    </a:ext>
                  </a:extLst>
                </a:gridCol>
                <a:gridCol w="934971">
                  <a:extLst>
                    <a:ext uri="{9D8B030D-6E8A-4147-A177-3AD203B41FA5}">
                      <a16:colId xmlns:a16="http://schemas.microsoft.com/office/drawing/2014/main" val="758963084"/>
                    </a:ext>
                  </a:extLst>
                </a:gridCol>
                <a:gridCol w="934971">
                  <a:extLst>
                    <a:ext uri="{9D8B030D-6E8A-4147-A177-3AD203B41FA5}">
                      <a16:colId xmlns:a16="http://schemas.microsoft.com/office/drawing/2014/main" val="653897468"/>
                    </a:ext>
                  </a:extLst>
                </a:gridCol>
                <a:gridCol w="934971">
                  <a:extLst>
                    <a:ext uri="{9D8B030D-6E8A-4147-A177-3AD203B41FA5}">
                      <a16:colId xmlns:a16="http://schemas.microsoft.com/office/drawing/2014/main" val="1344363867"/>
                    </a:ext>
                  </a:extLst>
                </a:gridCol>
                <a:gridCol w="934971">
                  <a:extLst>
                    <a:ext uri="{9D8B030D-6E8A-4147-A177-3AD203B41FA5}">
                      <a16:colId xmlns:a16="http://schemas.microsoft.com/office/drawing/2014/main" val="1163495489"/>
                    </a:ext>
                  </a:extLst>
                </a:gridCol>
              </a:tblGrid>
              <a:tr h="514092">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61564">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3" name="Freeform 12">
            <a:extLst>
              <a:ext uri="{FF2B5EF4-FFF2-40B4-BE49-F238E27FC236}">
                <a16:creationId xmlns:a16="http://schemas.microsoft.com/office/drawing/2014/main" id="{DA6B04F7-064E-8E40-AF3E-2F6965A507C6}"/>
              </a:ext>
            </a:extLst>
          </p:cNvPr>
          <p:cNvSpPr/>
          <p:nvPr/>
        </p:nvSpPr>
        <p:spPr>
          <a:xfrm>
            <a:off x="3429000" y="2491473"/>
            <a:ext cx="4477645" cy="529834"/>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9A64C3F4-0453-2C4E-911D-0858342CE740}"/>
              </a:ext>
            </a:extLst>
          </p:cNvPr>
          <p:cNvSpPr/>
          <p:nvPr/>
        </p:nvSpPr>
        <p:spPr>
          <a:xfrm>
            <a:off x="1097994" y="2286000"/>
            <a:ext cx="7981753" cy="704525"/>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0266000-8FF2-304B-9C41-512BBBE03DA8}"/>
              </a:ext>
            </a:extLst>
          </p:cNvPr>
          <p:cNvSpPr txBox="1"/>
          <p:nvPr/>
        </p:nvSpPr>
        <p:spPr>
          <a:xfrm>
            <a:off x="48873" y="2726515"/>
            <a:ext cx="809834" cy="369332"/>
          </a:xfrm>
          <a:prstGeom prst="rect">
            <a:avLst/>
          </a:prstGeom>
          <a:noFill/>
          <a:ln>
            <a:solidFill>
              <a:schemeClr val="tx1"/>
            </a:solidFill>
          </a:ln>
        </p:spPr>
        <p:txBody>
          <a:bodyPr wrap="square" rtlCol="0">
            <a:spAutoFit/>
          </a:bodyPr>
          <a:lstStyle/>
          <a:p>
            <a:pPr algn="l"/>
            <a:r>
              <a:rPr lang="en-US" dirty="0"/>
              <a:t>0x10</a:t>
            </a:r>
          </a:p>
        </p:txBody>
      </p:sp>
      <p:sp>
        <p:nvSpPr>
          <p:cNvPr id="16" name="Freeform 15">
            <a:extLst>
              <a:ext uri="{FF2B5EF4-FFF2-40B4-BE49-F238E27FC236}">
                <a16:creationId xmlns:a16="http://schemas.microsoft.com/office/drawing/2014/main" id="{13BC891D-569E-6D46-95A1-1AFB49C10FC6}"/>
              </a:ext>
            </a:extLst>
          </p:cNvPr>
          <p:cNvSpPr/>
          <p:nvPr/>
        </p:nvSpPr>
        <p:spPr>
          <a:xfrm flipH="1">
            <a:off x="544173" y="2990524"/>
            <a:ext cx="314534" cy="614611"/>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381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F3003EB-B078-164B-8E8D-9735592DFB40}"/>
              </a:ext>
            </a:extLst>
          </p:cNvPr>
          <p:cNvSpPr txBox="1"/>
          <p:nvPr/>
        </p:nvSpPr>
        <p:spPr>
          <a:xfrm>
            <a:off x="48710" y="2265597"/>
            <a:ext cx="896884" cy="523220"/>
          </a:xfrm>
          <a:prstGeom prst="rect">
            <a:avLst/>
          </a:prstGeom>
          <a:noFill/>
        </p:spPr>
        <p:txBody>
          <a:bodyPr wrap="square" rtlCol="0">
            <a:spAutoFit/>
          </a:bodyPr>
          <a:lstStyle/>
          <a:p>
            <a:pPr algn="l"/>
            <a:r>
              <a:rPr lang="en-US" sz="1400" dirty="0"/>
              <a:t>First free block</a:t>
            </a:r>
          </a:p>
        </p:txBody>
      </p:sp>
      <p:sp>
        <p:nvSpPr>
          <p:cNvPr id="19" name="Freeform 18">
            <a:extLst>
              <a:ext uri="{FF2B5EF4-FFF2-40B4-BE49-F238E27FC236}">
                <a16:creationId xmlns:a16="http://schemas.microsoft.com/office/drawing/2014/main" id="{3865873B-639A-634F-BE4C-3B5D33D8A501}"/>
              </a:ext>
            </a:extLst>
          </p:cNvPr>
          <p:cNvSpPr/>
          <p:nvPr/>
        </p:nvSpPr>
        <p:spPr>
          <a:xfrm>
            <a:off x="1571835" y="4336579"/>
            <a:ext cx="8443023" cy="926717"/>
          </a:xfrm>
          <a:custGeom>
            <a:avLst/>
            <a:gdLst>
              <a:gd name="connsiteX0" fmla="*/ 0 w 8443023"/>
              <a:gd name="connsiteY0" fmla="*/ 2279116 h 2279116"/>
              <a:gd name="connsiteX1" fmla="*/ 3558448 w 8443023"/>
              <a:gd name="connsiteY1" fmla="*/ 252012 h 2279116"/>
              <a:gd name="connsiteX2" fmla="*/ 7777908 w 8443023"/>
              <a:gd name="connsiteY2" fmla="*/ 252012 h 2279116"/>
              <a:gd name="connsiteX3" fmla="*/ 8372819 w 8443023"/>
              <a:gd name="connsiteY3" fmla="*/ 2257082 h 2279116"/>
            </a:gdLst>
            <a:ahLst/>
            <a:cxnLst>
              <a:cxn ang="0">
                <a:pos x="connsiteX0" y="connsiteY0"/>
              </a:cxn>
              <a:cxn ang="0">
                <a:pos x="connsiteX1" y="connsiteY1"/>
              </a:cxn>
              <a:cxn ang="0">
                <a:pos x="connsiteX2" y="connsiteY2"/>
              </a:cxn>
              <a:cxn ang="0">
                <a:pos x="connsiteX3" y="connsiteY3"/>
              </a:cxn>
            </a:cxnLst>
            <a:rect l="l" t="t" r="r" b="b"/>
            <a:pathLst>
              <a:path w="8443023" h="2279116">
                <a:moveTo>
                  <a:pt x="0" y="2279116"/>
                </a:moveTo>
                <a:cubicBezTo>
                  <a:pt x="1131065" y="1434489"/>
                  <a:pt x="2262130" y="589863"/>
                  <a:pt x="3558448" y="252012"/>
                </a:cubicBezTo>
                <a:cubicBezTo>
                  <a:pt x="4854766" y="-85839"/>
                  <a:pt x="6975513" y="-82166"/>
                  <a:pt x="7777908" y="252012"/>
                </a:cubicBezTo>
                <a:cubicBezTo>
                  <a:pt x="8580303" y="586190"/>
                  <a:pt x="8476561" y="1421636"/>
                  <a:pt x="8372819" y="2257082"/>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25F4B3FD-6FDA-D741-B8A8-2EE9A12C2325}"/>
              </a:ext>
            </a:extLst>
          </p:cNvPr>
          <p:cNvSpPr/>
          <p:nvPr/>
        </p:nvSpPr>
        <p:spPr>
          <a:xfrm>
            <a:off x="2464499" y="4785350"/>
            <a:ext cx="2717101" cy="466929"/>
          </a:xfrm>
          <a:custGeom>
            <a:avLst/>
            <a:gdLst>
              <a:gd name="connsiteX0" fmla="*/ 16247 w 2717101"/>
              <a:gd name="connsiteY0" fmla="*/ 797014 h 797014"/>
              <a:gd name="connsiteX1" fmla="*/ 346753 w 2717101"/>
              <a:gd name="connsiteY1" fmla="*/ 235153 h 797014"/>
              <a:gd name="connsiteX2" fmla="*/ 2362840 w 2717101"/>
              <a:gd name="connsiteY2" fmla="*/ 25833 h 797014"/>
              <a:gd name="connsiteX3" fmla="*/ 2704362 w 2717101"/>
              <a:gd name="connsiteY3" fmla="*/ 785997 h 797014"/>
            </a:gdLst>
            <a:ahLst/>
            <a:cxnLst>
              <a:cxn ang="0">
                <a:pos x="connsiteX0" y="connsiteY0"/>
              </a:cxn>
              <a:cxn ang="0">
                <a:pos x="connsiteX1" y="connsiteY1"/>
              </a:cxn>
              <a:cxn ang="0">
                <a:pos x="connsiteX2" y="connsiteY2"/>
              </a:cxn>
              <a:cxn ang="0">
                <a:pos x="connsiteX3" y="connsiteY3"/>
              </a:cxn>
            </a:cxnLst>
            <a:rect l="l" t="t" r="r" b="b"/>
            <a:pathLst>
              <a:path w="2717101" h="797014">
                <a:moveTo>
                  <a:pt x="16247" y="797014"/>
                </a:moveTo>
                <a:cubicBezTo>
                  <a:pt x="-14050" y="580348"/>
                  <a:pt x="-44346" y="363683"/>
                  <a:pt x="346753" y="235153"/>
                </a:cubicBezTo>
                <a:cubicBezTo>
                  <a:pt x="737852" y="106623"/>
                  <a:pt x="1969905" y="-65974"/>
                  <a:pt x="2362840" y="25833"/>
                </a:cubicBezTo>
                <a:cubicBezTo>
                  <a:pt x="2755775" y="117640"/>
                  <a:pt x="2730068" y="451818"/>
                  <a:pt x="2704362" y="785997"/>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92F92214-F0A2-BA4E-B7CF-B33831AD249D}"/>
              </a:ext>
            </a:extLst>
          </p:cNvPr>
          <p:cNvSpPr/>
          <p:nvPr/>
        </p:nvSpPr>
        <p:spPr>
          <a:xfrm>
            <a:off x="210021" y="4497864"/>
            <a:ext cx="5825386" cy="765432"/>
          </a:xfrm>
          <a:custGeom>
            <a:avLst/>
            <a:gdLst>
              <a:gd name="connsiteX0" fmla="*/ 5825386 w 5825386"/>
              <a:gd name="connsiteY0" fmla="*/ 1306538 h 1306538"/>
              <a:gd name="connsiteX1" fmla="*/ 4525396 w 5825386"/>
              <a:gd name="connsiteY1" fmla="*/ 193835 h 1306538"/>
              <a:gd name="connsiteX2" fmla="*/ 1352538 w 5825386"/>
              <a:gd name="connsiteY2" fmla="*/ 39599 h 1306538"/>
              <a:gd name="connsiteX3" fmla="*/ 162716 w 5825386"/>
              <a:gd name="connsiteY3" fmla="*/ 634510 h 1306538"/>
              <a:gd name="connsiteX4" fmla="*/ 41531 w 5825386"/>
              <a:gd name="connsiteY4" fmla="*/ 1284505 h 130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386" h="1306538">
                <a:moveTo>
                  <a:pt x="5825386" y="1306538"/>
                </a:moveTo>
                <a:cubicBezTo>
                  <a:pt x="5548128" y="855764"/>
                  <a:pt x="5270870" y="404991"/>
                  <a:pt x="4525396" y="193835"/>
                </a:cubicBezTo>
                <a:cubicBezTo>
                  <a:pt x="3779922" y="-17321"/>
                  <a:pt x="2079651" y="-33847"/>
                  <a:pt x="1352538" y="39599"/>
                </a:cubicBezTo>
                <a:cubicBezTo>
                  <a:pt x="625425" y="113045"/>
                  <a:pt x="381217" y="427026"/>
                  <a:pt x="162716" y="634510"/>
                </a:cubicBezTo>
                <a:cubicBezTo>
                  <a:pt x="-55785" y="841994"/>
                  <a:pt x="-7127" y="1063249"/>
                  <a:pt x="41531" y="128450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E14FC4F5-445B-FA44-A14D-0CFB6CC7F08E}"/>
              </a:ext>
            </a:extLst>
          </p:cNvPr>
          <p:cNvSpPr/>
          <p:nvPr/>
        </p:nvSpPr>
        <p:spPr>
          <a:xfrm>
            <a:off x="306636" y="5770072"/>
            <a:ext cx="11521789" cy="390487"/>
          </a:xfrm>
          <a:custGeom>
            <a:avLst/>
            <a:gdLst>
              <a:gd name="connsiteX0" fmla="*/ 11424492 w 11521789"/>
              <a:gd name="connsiteY0" fmla="*/ 0 h 390487"/>
              <a:gd name="connsiteX1" fmla="*/ 11292289 w 11521789"/>
              <a:gd name="connsiteY1" fmla="*/ 363557 h 390487"/>
              <a:gd name="connsiteX2" fmla="*/ 9419422 w 11521789"/>
              <a:gd name="connsiteY2" fmla="*/ 363557 h 390487"/>
              <a:gd name="connsiteX3" fmla="*/ 1707615 w 11521789"/>
              <a:gd name="connsiteY3" fmla="*/ 374574 h 390487"/>
              <a:gd name="connsiteX4" fmla="*/ 0 w 11521789"/>
              <a:gd name="connsiteY4" fmla="*/ 55085 h 39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789" h="390487">
                <a:moveTo>
                  <a:pt x="11424492" y="0"/>
                </a:moveTo>
                <a:cubicBezTo>
                  <a:pt x="11525479" y="151482"/>
                  <a:pt x="11626467" y="302964"/>
                  <a:pt x="11292289" y="363557"/>
                </a:cubicBezTo>
                <a:cubicBezTo>
                  <a:pt x="10958111" y="424150"/>
                  <a:pt x="9419422" y="363557"/>
                  <a:pt x="9419422" y="363557"/>
                </a:cubicBezTo>
                <a:lnTo>
                  <a:pt x="1707615" y="374574"/>
                </a:lnTo>
                <a:cubicBezTo>
                  <a:pt x="137711" y="323162"/>
                  <a:pt x="68855" y="189123"/>
                  <a:pt x="0" y="5508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9C9654B-04BB-1843-9283-CDA3090D0C2A}"/>
              </a:ext>
            </a:extLst>
          </p:cNvPr>
          <p:cNvSpPr/>
          <p:nvPr/>
        </p:nvSpPr>
        <p:spPr>
          <a:xfrm>
            <a:off x="10014858" y="4601362"/>
            <a:ext cx="348342" cy="490254"/>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381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DFE0EF8-B919-3C4A-8BFF-2A5B94C66612}"/>
              </a:ext>
            </a:extLst>
          </p:cNvPr>
          <p:cNvSpPr txBox="1"/>
          <p:nvPr/>
        </p:nvSpPr>
        <p:spPr>
          <a:xfrm>
            <a:off x="10092408" y="4270918"/>
            <a:ext cx="809834" cy="369332"/>
          </a:xfrm>
          <a:prstGeom prst="rect">
            <a:avLst/>
          </a:prstGeom>
          <a:noFill/>
          <a:ln>
            <a:solidFill>
              <a:schemeClr val="tx1"/>
            </a:solidFill>
          </a:ln>
        </p:spPr>
        <p:txBody>
          <a:bodyPr wrap="square" rtlCol="0">
            <a:spAutoFit/>
          </a:bodyPr>
          <a:lstStyle/>
          <a:p>
            <a:pPr algn="l"/>
            <a:r>
              <a:rPr lang="en-US" dirty="0"/>
              <a:t>0x70</a:t>
            </a:r>
          </a:p>
        </p:txBody>
      </p:sp>
      <p:sp>
        <p:nvSpPr>
          <p:cNvPr id="27" name="TextBox 26">
            <a:extLst>
              <a:ext uri="{FF2B5EF4-FFF2-40B4-BE49-F238E27FC236}">
                <a16:creationId xmlns:a16="http://schemas.microsoft.com/office/drawing/2014/main" id="{46BB46E8-166C-D84C-B774-478A157A7BCD}"/>
              </a:ext>
            </a:extLst>
          </p:cNvPr>
          <p:cNvSpPr txBox="1"/>
          <p:nvPr/>
        </p:nvSpPr>
        <p:spPr>
          <a:xfrm>
            <a:off x="10092245" y="3810000"/>
            <a:ext cx="896884" cy="523220"/>
          </a:xfrm>
          <a:prstGeom prst="rect">
            <a:avLst/>
          </a:prstGeom>
          <a:noFill/>
        </p:spPr>
        <p:txBody>
          <a:bodyPr wrap="square" rtlCol="0">
            <a:spAutoFit/>
          </a:bodyPr>
          <a:lstStyle/>
          <a:p>
            <a:pPr algn="l"/>
            <a:r>
              <a:rPr lang="en-US" sz="1400" dirty="0"/>
              <a:t>First free block</a:t>
            </a:r>
          </a:p>
        </p:txBody>
      </p:sp>
    </p:spTree>
    <p:extLst>
      <p:ext uri="{BB962C8B-B14F-4D97-AF65-F5344CB8AC3E}">
        <p14:creationId xmlns:p14="http://schemas.microsoft.com/office/powerpoint/2010/main" val="190586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animBg="1"/>
      <p:bldP spid="14" grpId="0" animBg="1"/>
      <p:bldP spid="15" grpId="0" animBg="1"/>
      <p:bldP spid="16" grpId="0" animBg="1"/>
      <p:bldP spid="17" grpId="0"/>
      <p:bldP spid="19" grpId="0" animBg="1"/>
      <p:bldP spid="20" grpId="0" animBg="1"/>
      <p:bldP spid="21" grpId="0" animBg="1"/>
      <p:bldP spid="22" grpId="0" animBg="1"/>
      <p:bldP spid="24" grpId="0" animBg="1"/>
      <p:bldP spid="26" grpId="0" animBg="1"/>
      <p:bldP spid="2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99FFF-F7A6-F741-90E1-D19E2C287CFA}"/>
              </a:ext>
            </a:extLst>
          </p:cNvPr>
          <p:cNvSpPr>
            <a:spLocks noGrp="1"/>
          </p:cNvSpPr>
          <p:nvPr>
            <p:ph type="title"/>
          </p:nvPr>
        </p:nvSpPr>
        <p:spPr/>
        <p:txBody>
          <a:bodyPr/>
          <a:lstStyle/>
          <a:p>
            <a:r>
              <a:rPr lang="en-US" dirty="0"/>
              <a:t>Implicit vs. Explicit: So Far</a:t>
            </a:r>
          </a:p>
        </p:txBody>
      </p:sp>
      <p:sp>
        <p:nvSpPr>
          <p:cNvPr id="3" name="Content Placeholder 2">
            <a:extLst>
              <a:ext uri="{FF2B5EF4-FFF2-40B4-BE49-F238E27FC236}">
                <a16:creationId xmlns:a16="http://schemas.microsoft.com/office/drawing/2014/main" id="{9A85FF51-F12B-BC4A-8BFB-91E8AE520FAB}"/>
              </a:ext>
            </a:extLst>
          </p:cNvPr>
          <p:cNvSpPr>
            <a:spLocks noGrp="1"/>
          </p:cNvSpPr>
          <p:nvPr>
            <p:ph sz="half" idx="1"/>
          </p:nvPr>
        </p:nvSpPr>
        <p:spPr/>
        <p:txBody>
          <a:bodyPr/>
          <a:lstStyle/>
          <a:p>
            <a:pPr marL="0" indent="0">
              <a:buNone/>
            </a:pPr>
            <a:r>
              <a:rPr lang="en-US" b="1" dirty="0"/>
              <a:t>Implicit Free List</a:t>
            </a:r>
          </a:p>
          <a:p>
            <a:r>
              <a:rPr lang="en-US" dirty="0"/>
              <a:t>8B header for size + </a:t>
            </a:r>
            <a:r>
              <a:rPr lang="en-US" dirty="0" err="1"/>
              <a:t>alloc</a:t>
            </a:r>
            <a:r>
              <a:rPr lang="en-US" dirty="0"/>
              <a:t>/free status</a:t>
            </a:r>
          </a:p>
          <a:p>
            <a:pPr marL="0" indent="0">
              <a:buNone/>
            </a:pPr>
            <a:br>
              <a:rPr lang="en-US" dirty="0"/>
            </a:br>
            <a:endParaRPr lang="en-US" dirty="0"/>
          </a:p>
          <a:p>
            <a:pPr>
              <a:spcBef>
                <a:spcPts val="2200"/>
              </a:spcBef>
            </a:pPr>
            <a:r>
              <a:rPr lang="en-US" dirty="0"/>
              <a:t>Allocation requests are worst-case linear in total number of blocks</a:t>
            </a:r>
          </a:p>
          <a:p>
            <a:r>
              <a:rPr lang="en-US" dirty="0"/>
              <a:t>Implicitly address-order</a:t>
            </a:r>
          </a:p>
        </p:txBody>
      </p:sp>
      <p:sp>
        <p:nvSpPr>
          <p:cNvPr id="5" name="Content Placeholder 4">
            <a:extLst>
              <a:ext uri="{FF2B5EF4-FFF2-40B4-BE49-F238E27FC236}">
                <a16:creationId xmlns:a16="http://schemas.microsoft.com/office/drawing/2014/main" id="{F9926878-3CC1-224C-8053-C02ACFF103A3}"/>
              </a:ext>
            </a:extLst>
          </p:cNvPr>
          <p:cNvSpPr>
            <a:spLocks noGrp="1"/>
          </p:cNvSpPr>
          <p:nvPr>
            <p:ph sz="half" idx="10"/>
          </p:nvPr>
        </p:nvSpPr>
        <p:spPr/>
        <p:txBody>
          <a:bodyPr/>
          <a:lstStyle/>
          <a:p>
            <a:pPr marL="0" indent="0">
              <a:buNone/>
            </a:pPr>
            <a:r>
              <a:rPr lang="en-US" b="1" dirty="0"/>
              <a:t>Explicit Free List</a:t>
            </a:r>
          </a:p>
          <a:p>
            <a:r>
              <a:rPr lang="en-US" dirty="0"/>
              <a:t>8B header for size + </a:t>
            </a:r>
            <a:r>
              <a:rPr lang="en-US" dirty="0" err="1"/>
              <a:t>alloc</a:t>
            </a:r>
            <a:r>
              <a:rPr lang="en-US" dirty="0"/>
              <a:t>/free status</a:t>
            </a:r>
          </a:p>
          <a:p>
            <a:r>
              <a:rPr lang="en-US" dirty="0"/>
              <a:t>Free block payloads store </a:t>
            </a:r>
            <a:r>
              <a:rPr lang="en-US" dirty="0" err="1"/>
              <a:t>prev</a:t>
            </a:r>
            <a:r>
              <a:rPr lang="en-US" dirty="0"/>
              <a:t>/next free block pointers</a:t>
            </a:r>
          </a:p>
          <a:p>
            <a:pPr>
              <a:spcBef>
                <a:spcPts val="2200"/>
              </a:spcBef>
            </a:pPr>
            <a:r>
              <a:rPr lang="en-US" dirty="0"/>
              <a:t>Allocation requests are worst-case linear in number of free blocks</a:t>
            </a:r>
          </a:p>
          <a:p>
            <a:r>
              <a:rPr lang="en-US" dirty="0"/>
              <a:t>Can choose block ordering</a:t>
            </a:r>
          </a:p>
        </p:txBody>
      </p:sp>
    </p:spTree>
    <p:extLst>
      <p:ext uri="{BB962C8B-B14F-4D97-AF65-F5344CB8AC3E}">
        <p14:creationId xmlns:p14="http://schemas.microsoft.com/office/powerpoint/2010/main" val="363096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224701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b="1" dirty="0">
                <a:solidFill>
                  <a:srgbClr val="C00000"/>
                </a:solidFill>
              </a:rPr>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16641252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b="1" dirty="0">
                <a:solidFill>
                  <a:srgbClr val="C00000"/>
                </a:solidFill>
              </a:rPr>
              <a:t>Method 2: Explicit Free List Allocator</a:t>
            </a:r>
            <a:r>
              <a:rPr lang="en-US" dirty="0"/>
              <a:t>	</a:t>
            </a:r>
          </a:p>
          <a:p>
            <a:pPr lvl="1">
              <a:tabLst>
                <a:tab pos="11539728" algn="r"/>
              </a:tabLst>
            </a:pPr>
            <a:r>
              <a:rPr lang="en-US" dirty="0"/>
              <a:t>Explicit Allocator</a:t>
            </a:r>
            <a:r>
              <a:rPr lang="en-US" dirty="0">
                <a:solidFill>
                  <a:srgbClr val="C00000"/>
                </a:solidFill>
              </a:rPr>
              <a:t>	</a:t>
            </a:r>
            <a:endParaRPr lang="en-US" b="1" dirty="0"/>
          </a:p>
          <a:p>
            <a:pPr lvl="1">
              <a:tabLst>
                <a:tab pos="11536363" algn="r"/>
              </a:tabLst>
            </a:pPr>
            <a:r>
              <a:rPr lang="en-US" b="1" dirty="0">
                <a:solidFill>
                  <a:srgbClr val="C00000"/>
                </a:solidFill>
              </a:rPr>
              <a:t>Coalescing</a:t>
            </a:r>
            <a:r>
              <a:rPr lang="en-US" dirty="0"/>
              <a:t>	</a:t>
            </a:r>
          </a:p>
          <a:p>
            <a:pPr lvl="1">
              <a:tabLst>
                <a:tab pos="11536363" algn="r"/>
              </a:tabLst>
            </a:pPr>
            <a:r>
              <a:rPr lang="en-US" dirty="0"/>
              <a:t>In-place </a:t>
            </a:r>
            <a:r>
              <a:rPr lang="en-US" dirty="0" err="1"/>
              <a:t>realloc</a:t>
            </a:r>
            <a:r>
              <a:rPr lang="en-US" dirty="0"/>
              <a:t>	</a:t>
            </a:r>
          </a:p>
        </p:txBody>
      </p:sp>
    </p:spTree>
    <p:extLst>
      <p:ext uri="{BB962C8B-B14F-4D97-AF65-F5344CB8AC3E}">
        <p14:creationId xmlns:p14="http://schemas.microsoft.com/office/powerpoint/2010/main" val="3163292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64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606350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7126904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342703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03821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2234269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572331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299B6700-0CA6-6343-88E0-82C36C8713EB}"/>
              </a:ext>
            </a:extLst>
          </p:cNvPr>
          <p:cNvSpPr/>
          <p:nvPr/>
        </p:nvSpPr>
        <p:spPr bwMode="auto">
          <a:xfrm>
            <a:off x="6476999" y="1447800"/>
            <a:ext cx="5478137"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have enough memory space, but it is fragmented into free blocks sized from earlier requests!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3260315"/>
            <a:ext cx="5478137" cy="138788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We’d like to be able to merge adjacent free blocks back together.</a:t>
            </a:r>
          </a:p>
          <a:p>
            <a:pPr algn="l" eaLnBrk="1" hangingPunct="1"/>
            <a:r>
              <a:rPr kumimoji="0" lang="en-US" sz="2800" u="none" strike="noStrike" cap="none" normalizeH="0" baseline="0" dirty="0">
                <a:ln>
                  <a:noFill/>
                </a:ln>
                <a:solidFill>
                  <a:schemeClr val="tx1"/>
                </a:solidFill>
                <a:effectLst/>
                <a:latin typeface="+mn-lt"/>
                <a:cs typeface="Courier New" panose="02070309020205020404" pitchFamily="49" charset="0"/>
              </a:rPr>
              <a:t>How can we do this?</a:t>
            </a:r>
          </a:p>
        </p:txBody>
      </p:sp>
    </p:spTree>
    <p:extLst>
      <p:ext uri="{BB962C8B-B14F-4D97-AF65-F5344CB8AC3E}">
        <p14:creationId xmlns:p14="http://schemas.microsoft.com/office/powerpoint/2010/main" val="129519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39253046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10652277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sp>
        <p:nvSpPr>
          <p:cNvPr id="5" name="Rectangle 4">
            <a:extLst>
              <a:ext uri="{FF2B5EF4-FFF2-40B4-BE49-F238E27FC236}">
                <a16:creationId xmlns:a16="http://schemas.microsoft.com/office/drawing/2014/main" id="{299B6700-0CA6-6343-88E0-82C36C8713EB}"/>
              </a:ext>
            </a:extLst>
          </p:cNvPr>
          <p:cNvSpPr/>
          <p:nvPr/>
        </p:nvSpPr>
        <p:spPr bwMode="auto">
          <a:xfrm>
            <a:off x="6476999" y="1219200"/>
            <a:ext cx="547813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process of combining adjacent free blocks is called </a:t>
            </a:r>
            <a:r>
              <a:rPr lang="en-US" sz="2800" i="1" dirty="0">
                <a:latin typeface="+mn-lt"/>
                <a:cs typeface="Courier New" panose="02070309020205020404" pitchFamily="49" charset="0"/>
              </a:rPr>
              <a:t>coalescing</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2590800"/>
            <a:ext cx="5478137"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explicit heap allocator, you should coalesce if possible when a block is freed.  </a:t>
            </a:r>
            <a:r>
              <a:rPr lang="en-US" sz="2800" b="1" dirty="0">
                <a:latin typeface="+mn-lt"/>
                <a:cs typeface="Courier New" panose="02070309020205020404" pitchFamily="49" charset="0"/>
              </a:rPr>
              <a:t>You only need to coalesce the most immediate right neighbor.</a:t>
            </a:r>
            <a:endParaRPr kumimoji="0" lang="en-US" sz="2800" b="1" u="none" strike="noStrike" cap="none" normalizeH="0" baseline="0" dirty="0">
              <a:ln>
                <a:noFill/>
              </a:ln>
              <a:solidFill>
                <a:schemeClr val="tx1"/>
              </a:solidFill>
              <a:effectLst/>
              <a:latin typeface="+mn-lt"/>
              <a:cs typeface="Courier New" panose="02070309020205020404" pitchFamily="49" charset="0"/>
            </a:endParaRPr>
          </a:p>
        </p:txBody>
      </p:sp>
      <p:graphicFrame>
        <p:nvGraphicFramePr>
          <p:cNvPr id="8" name="Table 7">
            <a:extLst>
              <a:ext uri="{FF2B5EF4-FFF2-40B4-BE49-F238E27FC236}">
                <a16:creationId xmlns:a16="http://schemas.microsoft.com/office/drawing/2014/main" id="{7AEF7E1C-1A9C-0540-9688-760FA4BE0A33}"/>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09549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Explicit (coalesce)</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solidFill>
                  <a:schemeClr val="accent2">
                    <a:lumMod val="75000"/>
                  </a:schemeClr>
                </a:solidFill>
              </a:rPr>
              <a:t>coalesce on free</a:t>
            </a:r>
            <a:r>
              <a:rPr lang="en-US" dirty="0"/>
              <a:t>?</a:t>
            </a:r>
          </a:p>
          <a:p>
            <a:pPr marL="0" indent="0">
              <a:buNone/>
            </a:pPr>
            <a:endParaRPr lang="en-US" dirty="0"/>
          </a:p>
          <a:p>
            <a:pPr marL="0" indent="0">
              <a:buNone/>
            </a:pPr>
            <a:endParaRPr lang="en-US" dirty="0"/>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free(b);</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3BF208F7-4A63-1145-AADE-1E203D625FD2}"/>
              </a:ext>
            </a:extLst>
          </p:cNvPr>
          <p:cNvGraphicFramePr>
            <a:graphicFrameLocks noGrp="1"/>
          </p:cNvGraphicFramePr>
          <p:nvPr/>
        </p:nvGraphicFramePr>
        <p:xfrm>
          <a:off x="304800" y="257964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2" name="Rectangle 11">
            <a:extLst>
              <a:ext uri="{FF2B5EF4-FFF2-40B4-BE49-F238E27FC236}">
                <a16:creationId xmlns:a16="http://schemas.microsoft.com/office/drawing/2014/main" id="{B408C365-4F28-A54C-9F85-B7EB85CEE879}"/>
              </a:ext>
            </a:extLst>
          </p:cNvPr>
          <p:cNvSpPr/>
          <p:nvPr/>
        </p:nvSpPr>
        <p:spPr>
          <a:xfrm>
            <a:off x="304802" y="3040560"/>
            <a:ext cx="4190997"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1016B67-FE64-0D48-8090-1955B6893175}"/>
              </a:ext>
            </a:extLst>
          </p:cNvPr>
          <p:cNvSpPr/>
          <p:nvPr/>
        </p:nvSpPr>
        <p:spPr>
          <a:xfrm>
            <a:off x="4495800"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E0F724-7C04-324C-B28D-EFDA0D7A4B24}"/>
              </a:ext>
            </a:extLst>
          </p:cNvPr>
          <p:cNvSpPr/>
          <p:nvPr/>
        </p:nvSpPr>
        <p:spPr>
          <a:xfrm>
            <a:off x="7649496"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362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Explicit (coalesce)</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solidFill>
                  <a:schemeClr val="accent2">
                    <a:lumMod val="75000"/>
                  </a:schemeClr>
                </a:solidFill>
              </a:rPr>
              <a:t>coalesce on free</a:t>
            </a:r>
            <a:r>
              <a:rPr lang="en-US" dirty="0"/>
              <a:t>?</a:t>
            </a:r>
          </a:p>
          <a:p>
            <a:pPr marL="0" indent="0">
              <a:buNone/>
            </a:pPr>
            <a:endParaRPr lang="en-US" dirty="0"/>
          </a:p>
          <a:p>
            <a:pPr marL="0" indent="0">
              <a:buNone/>
            </a:pPr>
            <a:endParaRPr lang="en-US" dirty="0"/>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free(b);</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9" name="Table 8">
            <a:extLst>
              <a:ext uri="{FF2B5EF4-FFF2-40B4-BE49-F238E27FC236}">
                <a16:creationId xmlns:a16="http://schemas.microsoft.com/office/drawing/2014/main" id="{9D467528-48B8-FA4C-8C7A-0FC20AA30180}"/>
              </a:ext>
            </a:extLst>
          </p:cNvPr>
          <p:cNvGraphicFramePr>
            <a:graphicFrameLocks noGrp="1"/>
          </p:cNvGraphicFramePr>
          <p:nvPr/>
        </p:nvGraphicFramePr>
        <p:xfrm>
          <a:off x="304800" y="257964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7E9DE37F-5933-CF4A-8168-9DC7C9BFBEB3}"/>
              </a:ext>
            </a:extLst>
          </p:cNvPr>
          <p:cNvSpPr/>
          <p:nvPr/>
        </p:nvSpPr>
        <p:spPr>
          <a:xfrm>
            <a:off x="304802" y="3040560"/>
            <a:ext cx="4190997"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D8F0CDA-09F1-704F-8B09-B9E0190D1252}"/>
              </a:ext>
            </a:extLst>
          </p:cNvPr>
          <p:cNvSpPr/>
          <p:nvPr/>
        </p:nvSpPr>
        <p:spPr>
          <a:xfrm>
            <a:off x="4495800"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BCA951-ADAC-164C-98BC-44DC44EB8206}"/>
              </a:ext>
            </a:extLst>
          </p:cNvPr>
          <p:cNvSpPr/>
          <p:nvPr/>
        </p:nvSpPr>
        <p:spPr>
          <a:xfrm>
            <a:off x="7649496"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a:extLst>
              <a:ext uri="{FF2B5EF4-FFF2-40B4-BE49-F238E27FC236}">
                <a16:creationId xmlns:a16="http://schemas.microsoft.com/office/drawing/2014/main" id="{FCB79D40-7AEC-A345-A88A-67B669778F32}"/>
              </a:ext>
            </a:extLst>
          </p:cNvPr>
          <p:cNvGraphicFramePr>
            <a:graphicFrameLocks noGrp="1"/>
          </p:cNvGraphicFramePr>
          <p:nvPr/>
        </p:nvGraphicFramePr>
        <p:xfrm>
          <a:off x="308520" y="498738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378816">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71624">
                <a:tc>
                  <a:txBody>
                    <a:bodyPr/>
                    <a:lstStyle/>
                    <a:p>
                      <a:pPr algn="ctr"/>
                      <a:r>
                        <a:rPr lang="en-US" sz="2400" dirty="0"/>
                        <a:t>48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 F</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2" name="Rectangle 11">
            <a:extLst>
              <a:ext uri="{FF2B5EF4-FFF2-40B4-BE49-F238E27FC236}">
                <a16:creationId xmlns:a16="http://schemas.microsoft.com/office/drawing/2014/main" id="{DCE2AFEC-507D-F84E-BD41-5CD00F43F300}"/>
              </a:ext>
            </a:extLst>
          </p:cNvPr>
          <p:cNvSpPr/>
          <p:nvPr/>
        </p:nvSpPr>
        <p:spPr>
          <a:xfrm>
            <a:off x="308520" y="5448300"/>
            <a:ext cx="734097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531002-1BF9-1A46-A69A-A923B038E7B7}"/>
              </a:ext>
            </a:extLst>
          </p:cNvPr>
          <p:cNvSpPr/>
          <p:nvPr/>
        </p:nvSpPr>
        <p:spPr>
          <a:xfrm>
            <a:off x="7653214" y="5448300"/>
            <a:ext cx="3127249"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01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2" grpId="0" animBg="1"/>
      <p:bldP spid="1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407253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b="1" dirty="0">
                <a:solidFill>
                  <a:srgbClr val="C00000"/>
                </a:solidFill>
              </a:rPr>
              <a:t>Can we avoid always copying/moving data during </a:t>
            </a:r>
            <a:r>
              <a:rPr lang="en-US" b="1" dirty="0" err="1">
                <a:solidFill>
                  <a:srgbClr val="C00000"/>
                </a:solidFill>
              </a:rPr>
              <a:t>realloc</a:t>
            </a:r>
            <a:r>
              <a:rPr lang="en-US" b="1" dirty="0">
                <a:solidFill>
                  <a:srgbClr val="C00000"/>
                </a:solidFill>
              </a:rPr>
              <a:t>?</a:t>
            </a:r>
          </a:p>
          <a:p>
            <a:endParaRPr lang="en-US" dirty="0"/>
          </a:p>
        </p:txBody>
      </p:sp>
    </p:spTree>
    <p:extLst>
      <p:ext uri="{BB962C8B-B14F-4D97-AF65-F5344CB8AC3E}">
        <p14:creationId xmlns:p14="http://schemas.microsoft.com/office/powerpoint/2010/main" val="892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a:p>
            <a:pPr>
              <a:tabLst>
                <a:tab pos="11536363" algn="r"/>
              </a:tabLst>
            </a:pPr>
            <a:r>
              <a:rPr lang="en-US" dirty="0"/>
              <a:t>Method 1: Implicit Free List Allocator	</a:t>
            </a:r>
          </a:p>
          <a:p>
            <a:pPr>
              <a:tabLst>
                <a:tab pos="11536363" algn="r"/>
              </a:tabLst>
            </a:pPr>
            <a:r>
              <a:rPr lang="en-US" b="1" dirty="0">
                <a:solidFill>
                  <a:srgbClr val="C00000"/>
                </a:solidFill>
              </a:rPr>
              <a:t>Method 2: Explicit Free List Allocator</a:t>
            </a:r>
            <a:r>
              <a:rPr lang="en-US" dirty="0"/>
              <a:t>	</a:t>
            </a:r>
          </a:p>
          <a:p>
            <a:pPr lvl="1">
              <a:tabLst>
                <a:tab pos="11539728" algn="r"/>
              </a:tabLst>
            </a:pPr>
            <a:r>
              <a:rPr lang="en-US" dirty="0"/>
              <a:t>Explicit Allocator</a:t>
            </a:r>
            <a:r>
              <a:rPr lang="en-US" dirty="0">
                <a:solidFill>
                  <a:srgbClr val="C00000"/>
                </a:solidFill>
              </a:rPr>
              <a:t>	</a:t>
            </a:r>
            <a:endParaRPr lang="en-US" b="1" dirty="0"/>
          </a:p>
          <a:p>
            <a:pPr lvl="1">
              <a:tabLst>
                <a:tab pos="11536363" algn="r"/>
              </a:tabLst>
            </a:pPr>
            <a:r>
              <a:rPr lang="en-US" dirty="0"/>
              <a:t>Coalescing	</a:t>
            </a:r>
          </a:p>
          <a:p>
            <a:pPr lvl="1">
              <a:tabLst>
                <a:tab pos="11536363" algn="r"/>
              </a:tabLst>
            </a:pPr>
            <a:r>
              <a:rPr lang="en-US" b="1" dirty="0">
                <a:solidFill>
                  <a:srgbClr val="C00000"/>
                </a:solidFill>
              </a:rPr>
              <a:t>In-place </a:t>
            </a:r>
            <a:r>
              <a:rPr lang="en-US" b="1" dirty="0" err="1">
                <a:solidFill>
                  <a:srgbClr val="C00000"/>
                </a:solidFill>
              </a:rPr>
              <a:t>realloc</a:t>
            </a:r>
            <a:r>
              <a:rPr lang="en-US" dirty="0"/>
              <a:t>	</a:t>
            </a:r>
          </a:p>
        </p:txBody>
      </p:sp>
    </p:spTree>
    <p:extLst>
      <p:ext uri="{BB962C8B-B14F-4D97-AF65-F5344CB8AC3E}">
        <p14:creationId xmlns:p14="http://schemas.microsoft.com/office/powerpoint/2010/main" val="42939220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endParaRPr lang="en-US" b="1" dirty="0"/>
          </a:p>
        </p:txBody>
      </p:sp>
    </p:spTree>
    <p:extLst>
      <p:ext uri="{BB962C8B-B14F-4D97-AF65-F5344CB8AC3E}">
        <p14:creationId xmlns:p14="http://schemas.microsoft.com/office/powerpoint/2010/main" val="115114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48);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a’s earlier request was too small, so we added padding.  Now they are requesting a larger size we can satisfy with that padding!  So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can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29892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3724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8969792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96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612F15EC-42B6-EB46-9368-654E8545F0EB}"/>
              </a:ext>
            </a:extLst>
          </p:cNvPr>
          <p:cNvSpPr/>
          <p:nvPr/>
        </p:nvSpPr>
        <p:spPr bwMode="auto">
          <a:xfrm>
            <a:off x="6495362" y="3429000"/>
            <a:ext cx="5466202"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Now we can still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39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2509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CA6ECBDC-9AB2-7C45-8CC1-31C191417BD4}"/>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735748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B960F521-D802-D140-9B74-22B8222DDAAA}"/>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374015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p>
          <a:p>
            <a:r>
              <a:rPr lang="en-US" dirty="0"/>
              <a:t>If you can’t do an in-place </a:t>
            </a:r>
            <a:r>
              <a:rPr lang="en-US" dirty="0" err="1"/>
              <a:t>realloc</a:t>
            </a:r>
            <a:r>
              <a:rPr lang="en-US" dirty="0"/>
              <a:t>, then you should move the data elsewhere.</a:t>
            </a:r>
          </a:p>
        </p:txBody>
      </p:sp>
    </p:spTree>
    <p:extLst>
      <p:ext uri="{BB962C8B-B14F-4D97-AF65-F5344CB8AC3E}">
        <p14:creationId xmlns:p14="http://schemas.microsoft.com/office/powerpoint/2010/main" val="249248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24);</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956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352800"/>
            <a:ext cx="521782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5762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24);</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956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352800"/>
            <a:ext cx="521782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07D15DF4-16D1-FB46-9AC8-7458672CCA26}"/>
              </a:ext>
            </a:extLst>
          </p:cNvPr>
          <p:cNvGraphicFramePr>
            <a:graphicFrameLocks noGrp="1"/>
          </p:cNvGraphicFramePr>
          <p:nvPr/>
        </p:nvGraphicFramePr>
        <p:xfrm>
          <a:off x="308810" y="51653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4" name="Rectangle 13">
            <a:extLst>
              <a:ext uri="{FF2B5EF4-FFF2-40B4-BE49-F238E27FC236}">
                <a16:creationId xmlns:a16="http://schemas.microsoft.com/office/drawing/2014/main" id="{74BFE1D9-C7E0-4C44-919C-E3D569BE2EA4}"/>
              </a:ext>
            </a:extLst>
          </p:cNvPr>
          <p:cNvSpPr/>
          <p:nvPr/>
        </p:nvSpPr>
        <p:spPr>
          <a:xfrm>
            <a:off x="308810" y="5622516"/>
            <a:ext cx="419100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AC1E1E-2D79-3541-940E-C20ABCE483C1}"/>
              </a:ext>
            </a:extLst>
          </p:cNvPr>
          <p:cNvSpPr/>
          <p:nvPr/>
        </p:nvSpPr>
        <p:spPr>
          <a:xfrm>
            <a:off x="8723026" y="5622516"/>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F0C318-72D0-3149-8B1F-FE6FA0F8A808}"/>
              </a:ext>
            </a:extLst>
          </p:cNvPr>
          <p:cNvSpPr/>
          <p:nvPr/>
        </p:nvSpPr>
        <p:spPr>
          <a:xfrm>
            <a:off x="4495800" y="5622516"/>
            <a:ext cx="419100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90463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56</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5669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56</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E08EE6F0-DB6E-114D-92B6-F32DFC946101}"/>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4" name="Rectangle 13">
            <a:extLst>
              <a:ext uri="{FF2B5EF4-FFF2-40B4-BE49-F238E27FC236}">
                <a16:creationId xmlns:a16="http://schemas.microsoft.com/office/drawing/2014/main" id="{071F3866-1E0D-B642-ABD6-57B0F535F3FD}"/>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5965B7-8808-A440-AAC5-172C817CA702}"/>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23424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3: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5628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3: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E79E7DA0-B28E-EA4B-8FC3-50E84D2BBED8}"/>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8" name="Rectangle 17">
            <a:extLst>
              <a:ext uri="{FF2B5EF4-FFF2-40B4-BE49-F238E27FC236}">
                <a16:creationId xmlns:a16="http://schemas.microsoft.com/office/drawing/2014/main" id="{ABFE11EB-208B-6A4F-87B3-7FFD785F8E68}"/>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AED4ADC-1452-5344-94C4-A521A834E74F}"/>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46835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3: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E79E7DA0-B28E-EA4B-8FC3-50E84D2BBED8}"/>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8" name="Rectangle 17">
            <a:extLst>
              <a:ext uri="{FF2B5EF4-FFF2-40B4-BE49-F238E27FC236}">
                <a16:creationId xmlns:a16="http://schemas.microsoft.com/office/drawing/2014/main" id="{ABFE11EB-208B-6A4F-87B3-7FFD785F8E68}"/>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AED4ADC-1452-5344-94C4-A521A834E74F}"/>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F9AB99-5B04-0641-B61D-D12DB8D2035E}"/>
              </a:ext>
            </a:extLst>
          </p:cNvPr>
          <p:cNvSpPr/>
          <p:nvPr/>
        </p:nvSpPr>
        <p:spPr bwMode="auto">
          <a:xfrm>
            <a:off x="6256663" y="2768221"/>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the explicit allocator, note that we can’t have payload less than 16 bytes, so here the only option for the leftover 8 bytes is to use it as padding for the existing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2800382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5A3758-7137-7146-818D-5AF2886E2044}"/>
              </a:ext>
            </a:extLst>
          </p:cNvPr>
          <p:cNvSpPr/>
          <p:nvPr/>
        </p:nvSpPr>
        <p:spPr>
          <a:xfrm>
            <a:off x="457200" y="3657600"/>
            <a:ext cx="2971800" cy="2514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chemeClr val="tx1"/>
                </a:solidFill>
              </a:rPr>
              <a:t>Heap metadata</a:t>
            </a:r>
          </a:p>
        </p:txBody>
      </p:sp>
      <p:sp>
        <p:nvSpPr>
          <p:cNvPr id="2" name="Title 1">
            <a:extLst>
              <a:ext uri="{FF2B5EF4-FFF2-40B4-BE49-F238E27FC236}">
                <a16:creationId xmlns:a16="http://schemas.microsoft.com/office/drawing/2014/main" id="{BC29F6E6-6FE6-5143-A657-87329D097C07}"/>
              </a:ext>
            </a:extLst>
          </p:cNvPr>
          <p:cNvSpPr>
            <a:spLocks noGrp="1"/>
          </p:cNvSpPr>
          <p:nvPr>
            <p:ph type="title"/>
          </p:nvPr>
        </p:nvSpPr>
        <p:spPr>
          <a:xfrm>
            <a:off x="76200" y="0"/>
            <a:ext cx="11963400" cy="1143000"/>
          </a:xfrm>
        </p:spPr>
        <p:txBody>
          <a:bodyPr/>
          <a:lstStyle/>
          <a:p>
            <a:r>
              <a:rPr lang="en-US" dirty="0"/>
              <a:t>Going beyond: Explicit list w/size buckets</a:t>
            </a:r>
          </a:p>
        </p:txBody>
      </p:sp>
      <p:sp>
        <p:nvSpPr>
          <p:cNvPr id="3" name="Content Placeholder 2">
            <a:extLst>
              <a:ext uri="{FF2B5EF4-FFF2-40B4-BE49-F238E27FC236}">
                <a16:creationId xmlns:a16="http://schemas.microsoft.com/office/drawing/2014/main" id="{73F46509-FDAD-624C-9F5F-0B3CAC55120F}"/>
              </a:ext>
            </a:extLst>
          </p:cNvPr>
          <p:cNvSpPr>
            <a:spLocks noGrp="1"/>
          </p:cNvSpPr>
          <p:nvPr>
            <p:ph idx="1"/>
          </p:nvPr>
        </p:nvSpPr>
        <p:spPr>
          <a:xfrm>
            <a:off x="152400" y="1295400"/>
            <a:ext cx="11811000" cy="1524000"/>
          </a:xfrm>
        </p:spPr>
        <p:txBody>
          <a:bodyPr/>
          <a:lstStyle/>
          <a:p>
            <a:r>
              <a:rPr lang="en-US" dirty="0"/>
              <a:t>Explicit lists are much faster than implicit lists.</a:t>
            </a:r>
          </a:p>
          <a:p>
            <a:r>
              <a:rPr lang="en-US" dirty="0"/>
              <a:t>However, a first-fit placement policy is still linear in total # of free blocks.</a:t>
            </a:r>
          </a:p>
          <a:p>
            <a:r>
              <a:rPr lang="en-US" dirty="0"/>
              <a:t>What about an explicit free list </a:t>
            </a:r>
            <a:r>
              <a:rPr lang="en-US" b="1" dirty="0"/>
              <a:t>sorted by size</a:t>
            </a:r>
            <a:r>
              <a:rPr lang="en-US" dirty="0"/>
              <a:t> (e.g., as a tree)?</a:t>
            </a:r>
          </a:p>
          <a:p>
            <a:r>
              <a:rPr lang="en-US" dirty="0"/>
              <a:t>What about several explicit free lists </a:t>
            </a:r>
            <a:r>
              <a:rPr lang="en-US" b="1" dirty="0"/>
              <a:t>bucketed by size</a:t>
            </a:r>
            <a:r>
              <a:rPr lang="en-US" dirty="0"/>
              <a:t>? (below)</a:t>
            </a:r>
          </a:p>
        </p:txBody>
      </p:sp>
      <p:graphicFrame>
        <p:nvGraphicFramePr>
          <p:cNvPr id="4" name="Table 3">
            <a:extLst>
              <a:ext uri="{FF2B5EF4-FFF2-40B4-BE49-F238E27FC236}">
                <a16:creationId xmlns:a16="http://schemas.microsoft.com/office/drawing/2014/main" id="{E5ADC0BB-35C9-8C46-8FFD-70EAA8A25B2C}"/>
              </a:ext>
            </a:extLst>
          </p:cNvPr>
          <p:cNvGraphicFramePr>
            <a:graphicFrameLocks noGrp="1"/>
          </p:cNvGraphicFramePr>
          <p:nvPr/>
        </p:nvGraphicFramePr>
        <p:xfrm>
          <a:off x="1791753" y="4218623"/>
          <a:ext cx="1447800" cy="1483360"/>
        </p:xfrm>
        <a:graphic>
          <a:graphicData uri="http://schemas.openxmlformats.org/drawingml/2006/table">
            <a:tbl>
              <a:tblPr>
                <a:tableStyleId>{5C22544A-7EE6-4342-B048-85BDC9FD1C3A}</a:tableStyleId>
              </a:tblPr>
              <a:tblGrid>
                <a:gridCol w="1447800">
                  <a:extLst>
                    <a:ext uri="{9D8B030D-6E8A-4147-A177-3AD203B41FA5}">
                      <a16:colId xmlns:a16="http://schemas.microsoft.com/office/drawing/2014/main" val="3042604946"/>
                    </a:ext>
                  </a:extLst>
                </a:gridCol>
              </a:tblGrid>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4264216"/>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6257614"/>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0888597"/>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8935051"/>
                  </a:ext>
                </a:extLst>
              </a:tr>
            </a:tbl>
          </a:graphicData>
        </a:graphic>
      </p:graphicFrame>
      <p:sp>
        <p:nvSpPr>
          <p:cNvPr id="6" name="TextBox 5">
            <a:extLst>
              <a:ext uri="{FF2B5EF4-FFF2-40B4-BE49-F238E27FC236}">
                <a16:creationId xmlns:a16="http://schemas.microsoft.com/office/drawing/2014/main" id="{F846C5EA-6C0C-9844-A2AF-FBF81F9B5D11}"/>
              </a:ext>
            </a:extLst>
          </p:cNvPr>
          <p:cNvSpPr txBox="1"/>
          <p:nvPr/>
        </p:nvSpPr>
        <p:spPr>
          <a:xfrm>
            <a:off x="953062" y="4143688"/>
            <a:ext cx="83869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small</a:t>
            </a:r>
          </a:p>
        </p:txBody>
      </p:sp>
      <p:sp>
        <p:nvSpPr>
          <p:cNvPr id="7" name="TextBox 6">
            <a:extLst>
              <a:ext uri="{FF2B5EF4-FFF2-40B4-BE49-F238E27FC236}">
                <a16:creationId xmlns:a16="http://schemas.microsoft.com/office/drawing/2014/main" id="{AF190B8C-562D-6A47-8E63-B30A988E8E60}"/>
              </a:ext>
            </a:extLst>
          </p:cNvPr>
          <p:cNvSpPr txBox="1"/>
          <p:nvPr/>
        </p:nvSpPr>
        <p:spPr>
          <a:xfrm>
            <a:off x="571255" y="4530418"/>
            <a:ext cx="1223412"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medium</a:t>
            </a:r>
          </a:p>
        </p:txBody>
      </p:sp>
      <p:sp>
        <p:nvSpPr>
          <p:cNvPr id="8" name="TextBox 7">
            <a:extLst>
              <a:ext uri="{FF2B5EF4-FFF2-40B4-BE49-F238E27FC236}">
                <a16:creationId xmlns:a16="http://schemas.microsoft.com/office/drawing/2014/main" id="{6EA1BB91-FC5E-134F-9358-92119ECD8DF6}"/>
              </a:ext>
            </a:extLst>
          </p:cNvPr>
          <p:cNvSpPr txBox="1"/>
          <p:nvPr/>
        </p:nvSpPr>
        <p:spPr>
          <a:xfrm>
            <a:off x="953061" y="4960303"/>
            <a:ext cx="801438"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large</a:t>
            </a:r>
          </a:p>
        </p:txBody>
      </p:sp>
      <p:sp>
        <p:nvSpPr>
          <p:cNvPr id="9" name="TextBox 8">
            <a:extLst>
              <a:ext uri="{FF2B5EF4-FFF2-40B4-BE49-F238E27FC236}">
                <a16:creationId xmlns:a16="http://schemas.microsoft.com/office/drawing/2014/main" id="{918E0041-8B50-E045-B0CE-A60C362B5EFB}"/>
              </a:ext>
            </a:extLst>
          </p:cNvPr>
          <p:cNvSpPr txBox="1"/>
          <p:nvPr/>
        </p:nvSpPr>
        <p:spPr>
          <a:xfrm>
            <a:off x="783753" y="5335418"/>
            <a:ext cx="98937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jumbo</a:t>
            </a:r>
          </a:p>
        </p:txBody>
      </p:sp>
      <p:sp>
        <p:nvSpPr>
          <p:cNvPr id="10" name="Rectangle 9">
            <a:extLst>
              <a:ext uri="{FF2B5EF4-FFF2-40B4-BE49-F238E27FC236}">
                <a16:creationId xmlns:a16="http://schemas.microsoft.com/office/drawing/2014/main" id="{F690D6DF-217B-8348-A938-909762BABFB0}"/>
              </a:ext>
            </a:extLst>
          </p:cNvPr>
          <p:cNvSpPr/>
          <p:nvPr/>
        </p:nvSpPr>
        <p:spPr>
          <a:xfrm>
            <a:off x="4030000" y="3417035"/>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3861B0-E2C0-7146-9A07-845B075ABF60}"/>
              </a:ext>
            </a:extLst>
          </p:cNvPr>
          <p:cNvSpPr/>
          <p:nvPr/>
        </p:nvSpPr>
        <p:spPr>
          <a:xfrm>
            <a:off x="5261697" y="3395212"/>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968D96-2E6E-DB4C-B75C-7FA4F27C59C1}"/>
              </a:ext>
            </a:extLst>
          </p:cNvPr>
          <p:cNvSpPr/>
          <p:nvPr/>
        </p:nvSpPr>
        <p:spPr>
          <a:xfrm>
            <a:off x="7368766" y="3370888"/>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E2EEDF-B6C2-A345-953C-2F86095B1252}"/>
              </a:ext>
            </a:extLst>
          </p:cNvPr>
          <p:cNvSpPr/>
          <p:nvPr/>
        </p:nvSpPr>
        <p:spPr>
          <a:xfrm>
            <a:off x="9680373" y="3385655"/>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90C3963-E671-BA4C-8F73-2D7E04778941}"/>
              </a:ext>
            </a:extLst>
          </p:cNvPr>
          <p:cNvSpPr/>
          <p:nvPr/>
        </p:nvSpPr>
        <p:spPr>
          <a:xfrm>
            <a:off x="4377663" y="3945118"/>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0F475DE-186C-DB49-B139-26ECA623AA37}"/>
              </a:ext>
            </a:extLst>
          </p:cNvPr>
          <p:cNvSpPr/>
          <p:nvPr/>
        </p:nvSpPr>
        <p:spPr>
          <a:xfrm>
            <a:off x="7747006" y="3993520"/>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97A0617-837E-C249-AE6A-0AEA7E4F83C3}"/>
              </a:ext>
            </a:extLst>
          </p:cNvPr>
          <p:cNvSpPr/>
          <p:nvPr/>
        </p:nvSpPr>
        <p:spPr>
          <a:xfrm>
            <a:off x="8796339" y="3985275"/>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F3F3B4-7403-4149-B2BA-FB12CA73BAB8}"/>
              </a:ext>
            </a:extLst>
          </p:cNvPr>
          <p:cNvSpPr/>
          <p:nvPr/>
        </p:nvSpPr>
        <p:spPr>
          <a:xfrm>
            <a:off x="5609359" y="4441796"/>
            <a:ext cx="17594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3288A4-ED90-7F46-80A5-71A78F84463F}"/>
              </a:ext>
            </a:extLst>
          </p:cNvPr>
          <p:cNvSpPr/>
          <p:nvPr/>
        </p:nvSpPr>
        <p:spPr>
          <a:xfrm>
            <a:off x="10248409" y="4446054"/>
            <a:ext cx="17594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F1024FD-4138-1943-9AF1-E00B8932DB04}"/>
              </a:ext>
            </a:extLst>
          </p:cNvPr>
          <p:cNvSpPr/>
          <p:nvPr/>
        </p:nvSpPr>
        <p:spPr>
          <a:xfrm>
            <a:off x="3681905" y="5616827"/>
            <a:ext cx="38549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8D9687D7-26E5-5842-B79E-C5E950E5B858}"/>
              </a:ext>
            </a:extLst>
          </p:cNvPr>
          <p:cNvCxnSpPr>
            <a:cxnSpLocks/>
            <a:endCxn id="14" idx="1"/>
          </p:cNvCxnSpPr>
          <p:nvPr/>
        </p:nvCxnSpPr>
        <p:spPr>
          <a:xfrm flipV="1">
            <a:off x="2978639" y="4191027"/>
            <a:ext cx="1399024" cy="6095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99FA3CA-4307-7E47-97B8-876E39FC21DA}"/>
              </a:ext>
            </a:extLst>
          </p:cNvPr>
          <p:cNvSpPr txBox="1"/>
          <p:nvPr/>
        </p:nvSpPr>
        <p:spPr>
          <a:xfrm>
            <a:off x="10570134" y="3048000"/>
            <a:ext cx="1393266" cy="646331"/>
          </a:xfrm>
          <a:prstGeom prst="rect">
            <a:avLst/>
          </a:prstGeom>
          <a:noFill/>
        </p:spPr>
        <p:txBody>
          <a:bodyPr wrap="square" rtlCol="0">
            <a:spAutoFit/>
          </a:bodyPr>
          <a:lstStyle/>
          <a:p>
            <a:r>
              <a:rPr lang="en-US" b="1" dirty="0"/>
              <a:t>Heap memory</a:t>
            </a:r>
          </a:p>
        </p:txBody>
      </p:sp>
      <p:cxnSp>
        <p:nvCxnSpPr>
          <p:cNvPr id="24" name="Straight Arrow Connector 23">
            <a:extLst>
              <a:ext uri="{FF2B5EF4-FFF2-40B4-BE49-F238E27FC236}">
                <a16:creationId xmlns:a16="http://schemas.microsoft.com/office/drawing/2014/main" id="{40DFDEE1-E2D1-CE46-A393-901639190D3D}"/>
              </a:ext>
            </a:extLst>
          </p:cNvPr>
          <p:cNvCxnSpPr>
            <a:cxnSpLocks/>
            <a:endCxn id="15" idx="1"/>
          </p:cNvCxnSpPr>
          <p:nvPr/>
        </p:nvCxnSpPr>
        <p:spPr>
          <a:xfrm flipV="1">
            <a:off x="5261697" y="4239429"/>
            <a:ext cx="24853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F077A1A-8869-604F-86AC-8B9E907F3EFE}"/>
              </a:ext>
            </a:extLst>
          </p:cNvPr>
          <p:cNvCxnSpPr>
            <a:cxnSpLocks/>
          </p:cNvCxnSpPr>
          <p:nvPr/>
        </p:nvCxnSpPr>
        <p:spPr>
          <a:xfrm flipV="1">
            <a:off x="5271165" y="4078308"/>
            <a:ext cx="2485309" cy="0"/>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0328AA1-4D22-7C4F-845D-C8C27985C943}"/>
              </a:ext>
            </a:extLst>
          </p:cNvPr>
          <p:cNvCxnSpPr>
            <a:cxnSpLocks/>
            <a:endCxn id="16" idx="1"/>
          </p:cNvCxnSpPr>
          <p:nvPr/>
        </p:nvCxnSpPr>
        <p:spPr>
          <a:xfrm flipV="1">
            <a:off x="8631040" y="4231184"/>
            <a:ext cx="165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7470BD0-BCEC-A744-8CFE-8FA92C7A81EA}"/>
              </a:ext>
            </a:extLst>
          </p:cNvPr>
          <p:cNvCxnSpPr>
            <a:cxnSpLocks/>
          </p:cNvCxnSpPr>
          <p:nvPr/>
        </p:nvCxnSpPr>
        <p:spPr>
          <a:xfrm flipH="1">
            <a:off x="8631040" y="4100408"/>
            <a:ext cx="165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D12646-D4D4-0C40-944B-79BD333931B8}"/>
              </a:ext>
            </a:extLst>
          </p:cNvPr>
          <p:cNvCxnSpPr>
            <a:cxnSpLocks/>
            <a:stCxn id="12" idx="3"/>
            <a:endCxn id="13" idx="1"/>
          </p:cNvCxnSpPr>
          <p:nvPr/>
        </p:nvCxnSpPr>
        <p:spPr>
          <a:xfrm>
            <a:off x="7716428" y="3616796"/>
            <a:ext cx="19639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68F2181-77F5-074C-BB91-5816A6396B9F}"/>
              </a:ext>
            </a:extLst>
          </p:cNvPr>
          <p:cNvCxnSpPr>
            <a:cxnSpLocks/>
          </p:cNvCxnSpPr>
          <p:nvPr/>
        </p:nvCxnSpPr>
        <p:spPr>
          <a:xfrm flipH="1" flipV="1">
            <a:off x="7716428" y="3477462"/>
            <a:ext cx="19828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3F226F9-1508-534C-AF87-6F263B3BDA02}"/>
              </a:ext>
            </a:extLst>
          </p:cNvPr>
          <p:cNvCxnSpPr>
            <a:cxnSpLocks/>
          </p:cNvCxnSpPr>
          <p:nvPr/>
        </p:nvCxnSpPr>
        <p:spPr>
          <a:xfrm>
            <a:off x="5609359" y="3668318"/>
            <a:ext cx="1737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5335D31-95F6-074A-8CAC-7B412ACF7C3D}"/>
              </a:ext>
            </a:extLst>
          </p:cNvPr>
          <p:cNvCxnSpPr>
            <a:cxnSpLocks/>
          </p:cNvCxnSpPr>
          <p:nvPr/>
        </p:nvCxnSpPr>
        <p:spPr>
          <a:xfrm flipH="1" flipV="1">
            <a:off x="5609359" y="3528983"/>
            <a:ext cx="1737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2545D32-B5F9-DD4A-AA06-BEF116CF193C}"/>
              </a:ext>
            </a:extLst>
          </p:cNvPr>
          <p:cNvCxnSpPr>
            <a:cxnSpLocks/>
          </p:cNvCxnSpPr>
          <p:nvPr/>
        </p:nvCxnSpPr>
        <p:spPr>
          <a:xfrm>
            <a:off x="4377662" y="3705422"/>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5CEDA6D-7E01-B442-82B8-0BC09ED131C3}"/>
              </a:ext>
            </a:extLst>
          </p:cNvPr>
          <p:cNvCxnSpPr>
            <a:cxnSpLocks/>
          </p:cNvCxnSpPr>
          <p:nvPr/>
        </p:nvCxnSpPr>
        <p:spPr>
          <a:xfrm flipH="1" flipV="1">
            <a:off x="4377662" y="3566088"/>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DE532D3-74DB-A642-81D8-BA4D73171B35}"/>
              </a:ext>
            </a:extLst>
          </p:cNvPr>
          <p:cNvCxnSpPr>
            <a:cxnSpLocks/>
          </p:cNvCxnSpPr>
          <p:nvPr/>
        </p:nvCxnSpPr>
        <p:spPr>
          <a:xfrm>
            <a:off x="7368766" y="5059502"/>
            <a:ext cx="2880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D3B405B-4BFE-EB47-B082-41A12CCE6C2D}"/>
              </a:ext>
            </a:extLst>
          </p:cNvPr>
          <p:cNvCxnSpPr>
            <a:cxnSpLocks/>
          </p:cNvCxnSpPr>
          <p:nvPr/>
        </p:nvCxnSpPr>
        <p:spPr>
          <a:xfrm flipH="1" flipV="1">
            <a:off x="7368766" y="4920168"/>
            <a:ext cx="2880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B7AF164-C50B-3649-BFEE-CDD65DCCB88C}"/>
              </a:ext>
            </a:extLst>
          </p:cNvPr>
          <p:cNvCxnSpPr>
            <a:cxnSpLocks/>
            <a:endCxn id="10" idx="1"/>
          </p:cNvCxnSpPr>
          <p:nvPr/>
        </p:nvCxnSpPr>
        <p:spPr>
          <a:xfrm flipV="1">
            <a:off x="2978639" y="3662944"/>
            <a:ext cx="1051361" cy="680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DF07433-AA5A-8D49-91C4-C3AB20AC879D}"/>
              </a:ext>
            </a:extLst>
          </p:cNvPr>
          <p:cNvCxnSpPr>
            <a:cxnSpLocks/>
            <a:endCxn id="17" idx="1"/>
          </p:cNvCxnSpPr>
          <p:nvPr/>
        </p:nvCxnSpPr>
        <p:spPr>
          <a:xfrm flipV="1">
            <a:off x="2971800" y="4956650"/>
            <a:ext cx="2637559" cy="102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6276C21-BB90-0141-984F-FB27822E114C}"/>
              </a:ext>
            </a:extLst>
          </p:cNvPr>
          <p:cNvCxnSpPr>
            <a:cxnSpLocks/>
            <a:endCxn id="19" idx="1"/>
          </p:cNvCxnSpPr>
          <p:nvPr/>
        </p:nvCxnSpPr>
        <p:spPr>
          <a:xfrm>
            <a:off x="2978639" y="5471504"/>
            <a:ext cx="703266" cy="660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DDE8A2D-D500-C44B-9607-C83D27A0CFF0}"/>
              </a:ext>
            </a:extLst>
          </p:cNvPr>
          <p:cNvSpPr txBox="1"/>
          <p:nvPr/>
        </p:nvSpPr>
        <p:spPr>
          <a:xfrm>
            <a:off x="8817519" y="6042819"/>
            <a:ext cx="3190297" cy="400110"/>
          </a:xfrm>
          <a:prstGeom prst="rect">
            <a:avLst/>
          </a:prstGeom>
          <a:noFill/>
        </p:spPr>
        <p:txBody>
          <a:bodyPr wrap="none" rtlCol="0">
            <a:spAutoFit/>
          </a:bodyPr>
          <a:lstStyle/>
          <a:p>
            <a:r>
              <a:rPr lang="en-US" sz="2000" dirty="0">
                <a:solidFill>
                  <a:srgbClr val="0432FF"/>
                </a:solidFill>
              </a:rPr>
              <a:t>Read B&amp;O Section 9.9.14!</a:t>
            </a:r>
          </a:p>
        </p:txBody>
      </p:sp>
    </p:spTree>
    <p:extLst>
      <p:ext uri="{BB962C8B-B14F-4D97-AF65-F5344CB8AC3E}">
        <p14:creationId xmlns:p14="http://schemas.microsoft.com/office/powerpoint/2010/main" val="310605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p:bldP spid="53"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6773-CDDB-8C47-B862-0070C5D81CD1}"/>
              </a:ext>
            </a:extLst>
          </p:cNvPr>
          <p:cNvSpPr>
            <a:spLocks noGrp="1"/>
          </p:cNvSpPr>
          <p:nvPr>
            <p:ph type="title"/>
          </p:nvPr>
        </p:nvSpPr>
        <p:spPr/>
        <p:txBody>
          <a:bodyPr/>
          <a:lstStyle/>
          <a:p>
            <a:r>
              <a:rPr lang="en-US" dirty="0"/>
              <a:t>In the wild: </a:t>
            </a:r>
            <a:r>
              <a:rPr lang="en-US" dirty="0" err="1"/>
              <a:t>glibc</a:t>
            </a:r>
            <a:r>
              <a:rPr lang="en-US" dirty="0"/>
              <a:t> allocator</a:t>
            </a:r>
          </a:p>
        </p:txBody>
      </p:sp>
      <p:sp>
        <p:nvSpPr>
          <p:cNvPr id="3" name="Content Placeholder 2">
            <a:extLst>
              <a:ext uri="{FF2B5EF4-FFF2-40B4-BE49-F238E27FC236}">
                <a16:creationId xmlns:a16="http://schemas.microsoft.com/office/drawing/2014/main" id="{2CE33E65-CBC1-0943-AB38-D5BA153224B2}"/>
              </a:ext>
            </a:extLst>
          </p:cNvPr>
          <p:cNvSpPr>
            <a:spLocks noGrp="1"/>
          </p:cNvSpPr>
          <p:nvPr>
            <p:ph idx="1"/>
          </p:nvPr>
        </p:nvSpPr>
        <p:spPr>
          <a:xfrm>
            <a:off x="152400" y="1295400"/>
            <a:ext cx="11125200" cy="1143000"/>
          </a:xfrm>
        </p:spPr>
        <p:txBody>
          <a:bodyPr/>
          <a:lstStyle/>
          <a:p>
            <a:r>
              <a:rPr lang="en-US" dirty="0">
                <a:hlinkClick r:id="rId2"/>
              </a:rPr>
              <a:t>https://sourceware.org/glibc/wiki/MallocInternals</a:t>
            </a:r>
            <a:r>
              <a:rPr lang="en-US" dirty="0"/>
              <a:t> </a:t>
            </a:r>
          </a:p>
        </p:txBody>
      </p:sp>
      <p:pic>
        <p:nvPicPr>
          <p:cNvPr id="5" name="Picture 4" descr="Diagram&#10;&#10;Description automatically generated">
            <a:extLst>
              <a:ext uri="{FF2B5EF4-FFF2-40B4-BE49-F238E27FC236}">
                <a16:creationId xmlns:a16="http://schemas.microsoft.com/office/drawing/2014/main" id="{A1E4267B-AF8A-4047-AAF7-D6F32C453FB4}"/>
              </a:ext>
            </a:extLst>
          </p:cNvPr>
          <p:cNvPicPr>
            <a:picLocks noChangeAspect="1"/>
          </p:cNvPicPr>
          <p:nvPr/>
        </p:nvPicPr>
        <p:blipFill rotWithShape="1">
          <a:blip r:embed="rId3"/>
          <a:srcRect l="900" r="-118"/>
          <a:stretch/>
        </p:blipFill>
        <p:spPr>
          <a:xfrm>
            <a:off x="95918" y="1886953"/>
            <a:ext cx="12084050" cy="4330700"/>
          </a:xfrm>
          <a:prstGeom prst="rect">
            <a:avLst/>
          </a:prstGeom>
        </p:spPr>
      </p:pic>
      <p:sp>
        <p:nvSpPr>
          <p:cNvPr id="6" name="TextBox 5">
            <a:extLst>
              <a:ext uri="{FF2B5EF4-FFF2-40B4-BE49-F238E27FC236}">
                <a16:creationId xmlns:a16="http://schemas.microsoft.com/office/drawing/2014/main" id="{463EA12A-321C-DC4C-9262-4AD9F8625512}"/>
              </a:ext>
            </a:extLst>
          </p:cNvPr>
          <p:cNvSpPr txBox="1"/>
          <p:nvPr/>
        </p:nvSpPr>
        <p:spPr>
          <a:xfrm>
            <a:off x="3386958" y="6227011"/>
            <a:ext cx="4656083"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Footer/Boundary tag (see textbook)</a:t>
            </a:r>
          </a:p>
        </p:txBody>
      </p:sp>
      <p:cxnSp>
        <p:nvCxnSpPr>
          <p:cNvPr id="8" name="Straight Arrow Connector 7">
            <a:extLst>
              <a:ext uri="{FF2B5EF4-FFF2-40B4-BE49-F238E27FC236}">
                <a16:creationId xmlns:a16="http://schemas.microsoft.com/office/drawing/2014/main" id="{26DBDAC2-17E7-9D41-AF28-AB311845797F}"/>
              </a:ext>
            </a:extLst>
          </p:cNvPr>
          <p:cNvCxnSpPr/>
          <p:nvPr/>
        </p:nvCxnSpPr>
        <p:spPr>
          <a:xfrm flipV="1">
            <a:off x="7315200" y="5562600"/>
            <a:ext cx="685800" cy="655053"/>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4340317-7B22-F843-89AE-62E931755794}"/>
                  </a:ext>
                </a:extLst>
              </p14:cNvPr>
              <p14:cNvContentPartPr/>
              <p14:nvPr/>
            </p14:nvContentPartPr>
            <p14:xfrm>
              <a:off x="7631640" y="2610000"/>
              <a:ext cx="3895560" cy="2764080"/>
            </p14:xfrm>
          </p:contentPart>
        </mc:Choice>
        <mc:Fallback xmlns="">
          <p:pic>
            <p:nvPicPr>
              <p:cNvPr id="4" name="Ink 3">
                <a:extLst>
                  <a:ext uri="{FF2B5EF4-FFF2-40B4-BE49-F238E27FC236}">
                    <a16:creationId xmlns:a16="http://schemas.microsoft.com/office/drawing/2014/main" id="{34340317-7B22-F843-89AE-62E931755794}"/>
                  </a:ext>
                </a:extLst>
              </p:cNvPr>
              <p:cNvPicPr/>
              <p:nvPr/>
            </p:nvPicPr>
            <p:blipFill>
              <a:blip r:embed="rId5"/>
              <a:stretch>
                <a:fillRect/>
              </a:stretch>
            </p:blipFill>
            <p:spPr>
              <a:xfrm>
                <a:off x="7622280" y="2600640"/>
                <a:ext cx="3914280" cy="2782800"/>
              </a:xfrm>
              <a:prstGeom prst="rect">
                <a:avLst/>
              </a:prstGeom>
            </p:spPr>
          </p:pic>
        </mc:Fallback>
      </mc:AlternateContent>
    </p:spTree>
    <p:extLst>
      <p:ext uri="{BB962C8B-B14F-4D97-AF65-F5344CB8AC3E}">
        <p14:creationId xmlns:p14="http://schemas.microsoft.com/office/powerpoint/2010/main" val="264304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Assignment: Explicit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like in implicit (size, status in-use or free) – you can copy from your implicit version</a:t>
            </a:r>
          </a:p>
          <a:p>
            <a:r>
              <a:rPr lang="en-US" b="1" dirty="0"/>
              <a:t>Must have </a:t>
            </a:r>
            <a:r>
              <a:rPr lang="en-US" dirty="0"/>
              <a:t>an explicit free list managed as a doubly-linked list, using the first 16 bytes of each free block’s payload for next/</a:t>
            </a:r>
            <a:r>
              <a:rPr lang="en-US" dirty="0" err="1"/>
              <a:t>prev</a:t>
            </a:r>
            <a:r>
              <a:rPr lang="en-US" dirty="0"/>
              <a:t> pointers.</a:t>
            </a:r>
          </a:p>
          <a:p>
            <a:r>
              <a:rPr lang="en-US" b="1" dirty="0"/>
              <a:t>Must have </a:t>
            </a:r>
            <a:r>
              <a:rPr lang="en-US" dirty="0"/>
              <a:t>a malloc implementation that searches the explicit list of free blocks.</a:t>
            </a:r>
          </a:p>
          <a:p>
            <a:r>
              <a:rPr lang="en-US" b="1" dirty="0"/>
              <a:t>Must </a:t>
            </a:r>
            <a:r>
              <a:rPr lang="en-US" dirty="0"/>
              <a:t>coalesce a free block in free() whenever possible with its immediate right neighbor.</a:t>
            </a:r>
          </a:p>
          <a:p>
            <a:r>
              <a:rPr lang="en-US" b="1" dirty="0"/>
              <a:t>Must</a:t>
            </a:r>
            <a:r>
              <a:rPr lang="en-US" dirty="0"/>
              <a:t> do in-place </a:t>
            </a:r>
            <a:r>
              <a:rPr lang="en-US" dirty="0" err="1"/>
              <a:t>realloc</a:t>
            </a:r>
            <a:r>
              <a:rPr lang="en-US" dirty="0"/>
              <a:t> when possible.  Even if an in-place </a:t>
            </a:r>
            <a:r>
              <a:rPr lang="en-US" dirty="0" err="1"/>
              <a:t>realloc</a:t>
            </a:r>
            <a:r>
              <a:rPr lang="en-US" dirty="0"/>
              <a:t> is not possible, you should still absorb adjacent right free blocks as much as possible until you either can </a:t>
            </a:r>
            <a:r>
              <a:rPr lang="en-US" dirty="0" err="1"/>
              <a:t>realloc</a:t>
            </a:r>
            <a:r>
              <a:rPr lang="en-US" dirty="0"/>
              <a:t> in place or can no longer absorb and must </a:t>
            </a:r>
            <a:r>
              <a:rPr lang="en-US" dirty="0" err="1"/>
              <a:t>realloc</a:t>
            </a:r>
            <a:r>
              <a:rPr lang="en-US" dirty="0"/>
              <a:t> elsewhere.</a:t>
            </a:r>
            <a:endParaRPr lang="en-US" b="1" dirty="0"/>
          </a:p>
        </p:txBody>
      </p:sp>
    </p:spTree>
    <p:extLst>
      <p:ext uri="{BB962C8B-B14F-4D97-AF65-F5344CB8AC3E}">
        <p14:creationId xmlns:p14="http://schemas.microsoft.com/office/powerpoint/2010/main" val="381762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DEC2-4908-1140-8010-8DF23E7602A7}"/>
              </a:ext>
            </a:extLst>
          </p:cNvPr>
          <p:cNvSpPr>
            <a:spLocks noGrp="1"/>
          </p:cNvSpPr>
          <p:nvPr>
            <p:ph type="title"/>
          </p:nvPr>
        </p:nvSpPr>
        <p:spPr/>
        <p:txBody>
          <a:bodyPr/>
          <a:lstStyle/>
          <a:p>
            <a:r>
              <a:rPr lang="en-US" dirty="0"/>
              <a:t>Final Project Tips</a:t>
            </a:r>
          </a:p>
        </p:txBody>
      </p:sp>
      <p:sp>
        <p:nvSpPr>
          <p:cNvPr id="3" name="Content Placeholder 2">
            <a:extLst>
              <a:ext uri="{FF2B5EF4-FFF2-40B4-BE49-F238E27FC236}">
                <a16:creationId xmlns:a16="http://schemas.microsoft.com/office/drawing/2014/main" id="{EBFA9D09-4284-AA4F-A994-8E4F38B20E8F}"/>
              </a:ext>
            </a:extLst>
          </p:cNvPr>
          <p:cNvSpPr>
            <a:spLocks noGrp="1"/>
          </p:cNvSpPr>
          <p:nvPr>
            <p:ph sz="half" idx="1"/>
          </p:nvPr>
        </p:nvSpPr>
        <p:spPr>
          <a:xfrm>
            <a:off x="152400" y="1295400"/>
            <a:ext cx="10515600" cy="5181600"/>
          </a:xfrm>
        </p:spPr>
        <p:txBody>
          <a:bodyPr/>
          <a:lstStyle/>
          <a:p>
            <a:pPr marL="0" indent="0">
              <a:buNone/>
            </a:pPr>
            <a:r>
              <a:rPr lang="en-US" b="1" dirty="0"/>
              <a:t>Read B&amp;O textbook.</a:t>
            </a:r>
          </a:p>
          <a:p>
            <a:r>
              <a:rPr lang="en-US" dirty="0">
                <a:latin typeface="Calibri" panose="020F0502020204030204" pitchFamily="34" charset="0"/>
                <a:cs typeface="Calibri" panose="020F0502020204030204" pitchFamily="34" charset="0"/>
              </a:rPr>
              <a:t>Offers some starting tips for implementing your heap allocators.</a:t>
            </a:r>
          </a:p>
          <a:p>
            <a:r>
              <a:rPr lang="en-US" dirty="0">
                <a:latin typeface="Calibri" panose="020F0502020204030204" pitchFamily="34" charset="0"/>
                <a:cs typeface="Calibri" panose="020F0502020204030204" pitchFamily="34" charset="0"/>
              </a:rPr>
              <a:t>Make sure to cite any design ideas you discover.</a:t>
            </a:r>
          </a:p>
          <a:p>
            <a:pPr marL="0" indent="0">
              <a:buNone/>
            </a:pPr>
            <a:r>
              <a:rPr lang="en-US" b="1" dirty="0">
                <a:latin typeface="Calibri" panose="020F0502020204030204" pitchFamily="34" charset="0"/>
                <a:cs typeface="Calibri" panose="020F0502020204030204" pitchFamily="34" charset="0"/>
              </a:rPr>
              <a:t>Honor Code/collaboration</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All non-textbook code is off-limits.</a:t>
            </a:r>
          </a:p>
          <a:p>
            <a:r>
              <a:rPr lang="en-US" dirty="0"/>
              <a:t>Please do not discuss discuss code-level specifics with others.</a:t>
            </a:r>
          </a:p>
          <a:p>
            <a:r>
              <a:rPr lang="en-US" dirty="0"/>
              <a:t>Your code should be designed, written, and debugged by you independently.</a:t>
            </a:r>
          </a:p>
          <a:p>
            <a:pPr marL="0" indent="0">
              <a:buNone/>
            </a:pPr>
            <a:r>
              <a:rPr lang="en-US" b="1" dirty="0">
                <a:latin typeface="Calibri" panose="020F0502020204030204" pitchFamily="34" charset="0"/>
                <a:cs typeface="Calibri" panose="020F0502020204030204" pitchFamily="34" charset="0"/>
              </a:rPr>
              <a:t>Helper Hours</a:t>
            </a:r>
          </a:p>
          <a:p>
            <a:r>
              <a:rPr lang="en-US" dirty="0">
                <a:latin typeface="Calibri" panose="020F0502020204030204" pitchFamily="34" charset="0"/>
                <a:cs typeface="Calibri" panose="020F0502020204030204" pitchFamily="34" charset="0"/>
              </a:rPr>
              <a:t>We will provide good debugging techniques and strategies!</a:t>
            </a:r>
          </a:p>
          <a:p>
            <a:r>
              <a:rPr lang="en-US" dirty="0">
                <a:latin typeface="Calibri" panose="020F0502020204030204" pitchFamily="34" charset="0"/>
                <a:cs typeface="Calibri" panose="020F0502020204030204" pitchFamily="34" charset="0"/>
              </a:rPr>
              <a:t>Come and discuss design tradeoffs!</a:t>
            </a:r>
          </a:p>
        </p:txBody>
      </p:sp>
      <p:sp>
        <p:nvSpPr>
          <p:cNvPr id="4" name="TextBox 3">
            <a:extLst>
              <a:ext uri="{FF2B5EF4-FFF2-40B4-BE49-F238E27FC236}">
                <a16:creationId xmlns:a16="http://schemas.microsoft.com/office/drawing/2014/main" id="{30D69164-1521-5B49-85BE-B2DCA270FC67}"/>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Tree>
    <p:extLst>
      <p:ext uri="{BB962C8B-B14F-4D97-AF65-F5344CB8AC3E}">
        <p14:creationId xmlns:p14="http://schemas.microsoft.com/office/powerpoint/2010/main" val="290663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heap so far</a:t>
            </a:r>
          </a:p>
          <a:p>
            <a:r>
              <a:rPr lang="en-US" dirty="0"/>
              <a:t>What is a heap allocator? </a:t>
            </a:r>
          </a:p>
          <a:p>
            <a:r>
              <a:rPr lang="en-US" dirty="0"/>
              <a:t>Heap allocator requirements and goals</a:t>
            </a:r>
          </a:p>
          <a:p>
            <a:r>
              <a:rPr lang="en-US" dirty="0"/>
              <a:t>Method 0: Bump Allocator</a:t>
            </a:r>
          </a:p>
          <a:p>
            <a:r>
              <a:rPr lang="en-US" dirty="0"/>
              <a:t>Method 1: Implicit Free List Allocator</a:t>
            </a:r>
          </a:p>
          <a:p>
            <a:r>
              <a:rPr lang="en-US" dirty="0"/>
              <a:t>Method 2: Explicit Free List Allocator</a:t>
            </a:r>
          </a:p>
          <a:p>
            <a:pPr marL="0" indent="0">
              <a:buNone/>
            </a:pPr>
            <a:endParaRPr lang="en-US" dirty="0"/>
          </a:p>
          <a:p>
            <a:pPr marL="0" indent="0">
              <a:buNone/>
            </a:pPr>
            <a:endParaRPr lang="en-US" dirty="0"/>
          </a:p>
          <a:p>
            <a:pPr marL="0" indent="0">
              <a:buNone/>
            </a:pPr>
            <a:r>
              <a:rPr lang="en-US" b="1" dirty="0"/>
              <a:t>Next time: </a:t>
            </a:r>
            <a:r>
              <a:rPr lang="en-US" dirty="0"/>
              <a:t>optimization</a:t>
            </a:r>
            <a:endParaRPr lang="en-US" b="1" dirty="0"/>
          </a:p>
        </p:txBody>
      </p:sp>
    </p:spTree>
    <p:extLst>
      <p:ext uri="{BB962C8B-B14F-4D97-AF65-F5344CB8AC3E}">
        <p14:creationId xmlns:p14="http://schemas.microsoft.com/office/powerpoint/2010/main" val="7332250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16611</TotalTime>
  <Words>10179</Words>
  <Application>Microsoft Macintosh PowerPoint</Application>
  <PresentationFormat>Widescreen</PresentationFormat>
  <Paragraphs>2500</Paragraphs>
  <Slides>135</Slides>
  <Notes>54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135</vt:i4>
      </vt:variant>
    </vt:vector>
  </HeadingPairs>
  <TitlesOfParts>
    <vt:vector size="143" baseType="lpstr">
      <vt:lpstr>Andale Mono</vt:lpstr>
      <vt:lpstr>Arial</vt:lpstr>
      <vt:lpstr>Calibri</vt:lpstr>
      <vt:lpstr>Calibri Light</vt:lpstr>
      <vt:lpstr>Consolas</vt:lpstr>
      <vt:lpstr>Tahoma</vt:lpstr>
      <vt:lpstr>Verdana</vt:lpstr>
      <vt:lpstr>Default Design</vt:lpstr>
      <vt:lpstr>CS107, Lecture 15 Managing The Heap</vt:lpstr>
      <vt:lpstr>CS107 Topic 6: How do the core malloc/realloc/free memory-allocation operations work?</vt:lpstr>
      <vt:lpstr>How do malloc/realloc/free work?</vt:lpstr>
      <vt:lpstr>Learning Goals</vt:lpstr>
      <vt:lpstr>Lecture Plan</vt:lpstr>
      <vt:lpstr>Lecture Plan</vt:lpstr>
      <vt:lpstr>Running a program</vt:lpstr>
      <vt:lpstr>The Stack</vt:lpstr>
      <vt:lpstr>Today: The Heap</vt:lpstr>
      <vt:lpstr>Lecture Plan</vt:lpstr>
      <vt:lpstr>Your role so far: Client</vt:lpstr>
      <vt:lpstr>Your role now: Heap Hotel Concierge</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Lecture Plan</vt:lpstr>
      <vt:lpstr>Heap Allocator Functions</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Utilization</vt:lpstr>
      <vt:lpstr>Fragmentation</vt:lpstr>
      <vt:lpstr>Heap Allocator Goals</vt:lpstr>
      <vt:lpstr>Heap Allocator Goals</vt:lpstr>
      <vt:lpstr>Lecture Plan</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Lecture Plan</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Representing Headers</vt:lpstr>
      <vt:lpstr>Implicit Free List Allocator</vt:lpstr>
      <vt:lpstr>Implicit Free List Summary</vt:lpstr>
      <vt:lpstr>Implicit free list header design</vt:lpstr>
      <vt:lpstr>Splitting Policy</vt:lpstr>
      <vt:lpstr>Splitting Policy</vt:lpstr>
      <vt:lpstr>Splitting Policy</vt:lpstr>
      <vt:lpstr>Splitting Policy</vt:lpstr>
      <vt:lpstr>Revisiting Our Goals</vt:lpstr>
      <vt:lpstr>Practice 1: Implicit (first-fit)</vt:lpstr>
      <vt:lpstr>Practice 1: Implicit (first-fit)</vt:lpstr>
      <vt:lpstr>Practice 2: Implicit (best-fit)</vt:lpstr>
      <vt:lpstr>Practice 2: Implicit (best-fit)</vt:lpstr>
      <vt:lpstr>Final Assignment: Implicit Allocator</vt:lpstr>
      <vt:lpstr>Coalescing</vt:lpstr>
      <vt:lpstr>In-Place Realloc</vt:lpstr>
      <vt:lpstr>In-Place Realloc</vt:lpstr>
      <vt:lpstr>In-Place Realloc</vt:lpstr>
      <vt:lpstr>Summary: Implicit Allocator</vt:lpstr>
      <vt:lpstr>Checkpoint Review</vt:lpstr>
      <vt:lpstr>Lecture Plan</vt:lpstr>
      <vt:lpstr>Lecture Plan</vt:lpstr>
      <vt:lpstr>Can We Do Better?</vt:lpstr>
      <vt:lpstr>Can We Do Better?</vt:lpstr>
      <vt:lpstr>Can We Do Better?</vt:lpstr>
      <vt:lpstr>Can We Do Better?</vt:lpstr>
      <vt:lpstr>Can We Do Better?</vt:lpstr>
      <vt:lpstr>Can We Do Better?</vt:lpstr>
      <vt:lpstr>Can We Do Better?</vt:lpstr>
      <vt:lpstr>Can We Do Better?</vt:lpstr>
      <vt:lpstr>Can We Do Better?</vt:lpstr>
      <vt:lpstr>Explicit Free List Allocator</vt:lpstr>
      <vt:lpstr>Explicit Free List: List Design</vt:lpstr>
      <vt:lpstr>Explicit free list design</vt:lpstr>
      <vt:lpstr>Implicit vs. Explicit: So Far</vt:lpstr>
      <vt:lpstr>Revisiting Our Goals</vt:lpstr>
      <vt:lpstr>Revisiting Our Goals</vt:lpstr>
      <vt:lpstr>Lecture Plan</vt:lpstr>
      <vt:lpstr>Coalescing</vt:lpstr>
      <vt:lpstr>Coalescing</vt:lpstr>
      <vt:lpstr>Coalescing</vt:lpstr>
      <vt:lpstr>Coalescing</vt:lpstr>
      <vt:lpstr>Coalescing</vt:lpstr>
      <vt:lpstr>Coalescing</vt:lpstr>
      <vt:lpstr>Coalescing</vt:lpstr>
      <vt:lpstr>Coalescing</vt:lpstr>
      <vt:lpstr>Coalescing</vt:lpstr>
      <vt:lpstr>Coalescing</vt:lpstr>
      <vt:lpstr>Practice 1: Explicit (coalesce)</vt:lpstr>
      <vt:lpstr>Practice 1: Explicit (coalesce)</vt:lpstr>
      <vt:lpstr>Revisiting Our Goals</vt:lpstr>
      <vt:lpstr>Revisiting Our Goals</vt:lpstr>
      <vt:lpstr>Lecture Plan</vt:lpstr>
      <vt:lpstr>Realloc</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vt:lpstr>
      <vt:lpstr>Practice 1: Explicit (realloc)</vt:lpstr>
      <vt:lpstr>Practice 1: Explicit (realloc)</vt:lpstr>
      <vt:lpstr>Practice 2: Explicit (realloc)</vt:lpstr>
      <vt:lpstr>Practice 2: Explicit (realloc)</vt:lpstr>
      <vt:lpstr>Practice 3: Explicit (realloc)</vt:lpstr>
      <vt:lpstr>Practice 3: Explicit (realloc)</vt:lpstr>
      <vt:lpstr>Practice 3: Explicit (realloc)</vt:lpstr>
      <vt:lpstr>Going beyond: Explicit list w/size buckets</vt:lpstr>
      <vt:lpstr>In the wild: glibc allocator</vt:lpstr>
      <vt:lpstr>Final Assignment: Explicit Allocator</vt:lpstr>
      <vt:lpstr>Final Project Tips</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1940</cp:revision>
  <cp:lastPrinted>2019-05-24T19:16:11Z</cp:lastPrinted>
  <dcterms:created xsi:type="dcterms:W3CDTF">2008-06-28T20:57:21Z</dcterms:created>
  <dcterms:modified xsi:type="dcterms:W3CDTF">2022-05-23T19:53:34Z</dcterms:modified>
</cp:coreProperties>
</file>