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50"/>
  </p:notesMasterIdLst>
  <p:handoutMasterIdLst>
    <p:handoutMasterId r:id="rId51"/>
  </p:handoutMasterIdLst>
  <p:sldIdLst>
    <p:sldId id="256" r:id="rId2"/>
    <p:sldId id="451" r:id="rId3"/>
    <p:sldId id="636" r:id="rId4"/>
    <p:sldId id="829" r:id="rId5"/>
    <p:sldId id="830" r:id="rId6"/>
    <p:sldId id="690" r:id="rId7"/>
    <p:sldId id="812" r:id="rId8"/>
    <p:sldId id="831" r:id="rId9"/>
    <p:sldId id="503" r:id="rId10"/>
    <p:sldId id="719" r:id="rId11"/>
    <p:sldId id="702" r:id="rId12"/>
    <p:sldId id="646" r:id="rId13"/>
    <p:sldId id="647" r:id="rId14"/>
    <p:sldId id="648" r:id="rId15"/>
    <p:sldId id="649" r:id="rId16"/>
    <p:sldId id="650" r:id="rId17"/>
    <p:sldId id="651" r:id="rId18"/>
    <p:sldId id="652" r:id="rId19"/>
    <p:sldId id="653" r:id="rId20"/>
    <p:sldId id="654" r:id="rId21"/>
    <p:sldId id="655" r:id="rId22"/>
    <p:sldId id="819" r:id="rId23"/>
    <p:sldId id="832" r:id="rId24"/>
    <p:sldId id="638" r:id="rId25"/>
    <p:sldId id="639" r:id="rId26"/>
    <p:sldId id="640" r:id="rId27"/>
    <p:sldId id="695" r:id="rId28"/>
    <p:sldId id="641" r:id="rId29"/>
    <p:sldId id="721" r:id="rId30"/>
    <p:sldId id="642" r:id="rId31"/>
    <p:sldId id="644" r:id="rId32"/>
    <p:sldId id="722" r:id="rId33"/>
    <p:sldId id="302" r:id="rId34"/>
    <p:sldId id="833" r:id="rId35"/>
    <p:sldId id="724" r:id="rId36"/>
    <p:sldId id="694" r:id="rId37"/>
    <p:sldId id="696" r:id="rId38"/>
    <p:sldId id="699" r:id="rId39"/>
    <p:sldId id="700" r:id="rId40"/>
    <p:sldId id="703" r:id="rId41"/>
    <p:sldId id="705" r:id="rId42"/>
    <p:sldId id="706" r:id="rId43"/>
    <p:sldId id="707" r:id="rId44"/>
    <p:sldId id="708" r:id="rId45"/>
    <p:sldId id="725" r:id="rId46"/>
    <p:sldId id="761" r:id="rId47"/>
    <p:sldId id="822" r:id="rId48"/>
    <p:sldId id="823" r:id="rId49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51"/>
            <p14:sldId id="636"/>
            <p14:sldId id="829"/>
          </p14:sldIdLst>
        </p14:section>
        <p14:section name="Overview" id="{6DFEA6F6-2A2B-C04B-AAF1-1EB26850646B}">
          <p14:sldIdLst>
            <p14:sldId id="830"/>
            <p14:sldId id="690"/>
            <p14:sldId id="812"/>
            <p14:sldId id="831"/>
            <p14:sldId id="503"/>
            <p14:sldId id="719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  <p14:sldId id="819"/>
          </p14:sldIdLst>
        </p14:section>
        <p14:section name="Registers" id="{4537FF12-6FE4-E241-9B79-C99450E802EB}">
          <p14:sldIdLst>
            <p14:sldId id="832"/>
            <p14:sldId id="638"/>
            <p14:sldId id="639"/>
            <p14:sldId id="640"/>
            <p14:sldId id="695"/>
            <p14:sldId id="641"/>
            <p14:sldId id="721"/>
            <p14:sldId id="642"/>
            <p14:sldId id="644"/>
            <p14:sldId id="722"/>
            <p14:sldId id="302"/>
          </p14:sldIdLst>
        </p14:section>
        <p14:section name="mov" id="{3355F34F-DD95-BF47-B13C-ACD710AC1E47}">
          <p14:sldIdLst>
            <p14:sldId id="833"/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25"/>
            <p14:sldId id="761"/>
            <p14:sldId id="822"/>
            <p14:sldId id="8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31" autoAdjust="0"/>
    <p:restoredTop sz="86871" autoAdjust="0"/>
  </p:normalViewPr>
  <p:slideViewPr>
    <p:cSldViewPr>
      <p:cViewPr varScale="1">
        <p:scale>
          <a:sx n="110" d="100"/>
          <a:sy n="110" d="100"/>
        </p:scale>
        <p:origin x="256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1185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and backwards compatibility!!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8444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 fact: mobile devices still transitioning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1893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23132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924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153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616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748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269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4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05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1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867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4173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346479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8752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461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0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0068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8214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7311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58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6364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550040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635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143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5543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6569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406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5348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136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70189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33876604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2271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62205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29133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4002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8657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62768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570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82012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35075621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4278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3727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93494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80845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17831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8743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350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31828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168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661" r:id="rId48"/>
    <p:sldLayoutId id="2147483662" r:id="rId49"/>
    <p:sldLayoutId id="2147483663" r:id="rId50"/>
    <p:sldLayoutId id="2147483664" r:id="rId51"/>
    <p:sldLayoutId id="2147483665" r:id="rId52"/>
    <p:sldLayoutId id="2147483666" r:id="rId53"/>
    <p:sldLayoutId id="2147483668" r:id="rId54"/>
    <p:sldLayoutId id="2147483669" r:id="rId55"/>
    <p:sldLayoutId id="2147483670" r:id="rId5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s107.stanford.edu/guide/x86-64.html" TargetMode="External"/><Relationship Id="rId2" Type="http://schemas.openxmlformats.org/officeDocument/2006/relationships/hyperlink" Target="https://web.stanford.edu/class/cs107/resources/x86-64-reference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15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3.1-3.4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89856-4F54-505D-DF25-F7CF4F361487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does a computer interpret and execute C </a:t>
            </a:r>
            <a:r>
              <a:rPr lang="en-US" b="1" u="sng"/>
              <a:t>programs?</a:t>
            </a:r>
            <a:endParaRPr lang="en-US" b="1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Learning how our code is really translated and executed helps us write better code</a:t>
            </a:r>
          </a:p>
          <a:p>
            <a:r>
              <a:rPr lang="en-US" dirty="0"/>
              <a:t>We can learn how to reverse engineer and exploit programs at the assembly level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assign5: </a:t>
            </a:r>
            <a:r>
              <a:rPr lang="en-US" sz="2400" dirty="0"/>
              <a:t>find and exploit vulnerabilities in an ATM program, reverse engineer a program without seeing its code, and de-anonymize users given a data leak.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what assembly language is and why it is important</a:t>
            </a:r>
          </a:p>
          <a:p>
            <a:r>
              <a:rPr lang="en-US" dirty="0"/>
              <a:t>Become familiar with the format of human-readable assembly and x86</a:t>
            </a:r>
          </a:p>
          <a:p>
            <a:r>
              <a:rPr lang="en-US" dirty="0"/>
              <a:t>Learn the </a:t>
            </a:r>
            <a:r>
              <a:rPr lang="en-US" b="1" dirty="0" err="1"/>
              <a:t>mov</a:t>
            </a:r>
            <a:r>
              <a:rPr lang="en-US" dirty="0"/>
              <a:t> instruction and how data moves around at the assembly level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/class/cs107/lecture-code/lect15 .</a:t>
            </a:r>
          </a:p>
        </p:txBody>
      </p:sp>
    </p:spTree>
    <p:extLst>
      <p:ext uri="{BB962C8B-B14F-4D97-AF65-F5344CB8AC3E}">
        <p14:creationId xmlns:p14="http://schemas.microsoft.com/office/powerpoint/2010/main" val="362823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3076575" algn="l"/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Overview: GCC and Assembly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/class/cs107/lecture-code/lect15 .</a:t>
            </a:r>
          </a:p>
        </p:txBody>
      </p:sp>
    </p:spTree>
    <p:extLst>
      <p:ext uri="{BB962C8B-B14F-4D97-AF65-F5344CB8AC3E}">
        <p14:creationId xmlns:p14="http://schemas.microsoft.com/office/powerpoint/2010/main" val="32283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goal</a:t>
            </a:r>
            <a:r>
              <a:rPr lang="en-US" dirty="0"/>
              <a:t>: Information retrieval</a:t>
            </a:r>
          </a:p>
          <a:p>
            <a:r>
              <a:rPr lang="en-US" dirty="0"/>
              <a:t>We will not be writing assembly! (that’s the compiler’s job)</a:t>
            </a:r>
          </a:p>
          <a:p>
            <a:r>
              <a:rPr lang="en-US" dirty="0"/>
              <a:t>Rather, we want to translate the assembly </a:t>
            </a:r>
            <a:r>
              <a:rPr lang="en-US" b="1" i="1" dirty="0"/>
              <a:t>back</a:t>
            </a:r>
            <a:r>
              <a:rPr lang="en-US" dirty="0"/>
              <a:t> into our C code.</a:t>
            </a:r>
          </a:p>
          <a:p>
            <a:r>
              <a:rPr lang="en-US" dirty="0"/>
              <a:t>Knowing how our C code is converted into machine instructions gives us insight into how to write more efficient, cleaner code.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39782" y="3080381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Programmer-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compiler+assembler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Demo: Looking at an executable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/class/cs107/lecture-code/lect15 .</a:t>
            </a:r>
          </a:p>
        </p:txBody>
      </p:sp>
    </p:spTree>
    <p:extLst>
      <p:ext uri="{BB962C8B-B14F-4D97-AF65-F5344CB8AC3E}">
        <p14:creationId xmlns:p14="http://schemas.microsoft.com/office/powerpoint/2010/main" val="169010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-d sum </a:t>
            </a: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31242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401140:	39 f0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“human-readable”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3138854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b8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03 14 8f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83 c0 01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89 d0   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768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may be different byte lengths.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32004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(“opcode”).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057900" y="3886200"/>
            <a:ext cx="114300" cy="14946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410200" y="45426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(“operands”).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429500" y="335573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value, or “immediate”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467600" y="3962400"/>
            <a:ext cx="7620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6388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register, a storage location on the CPU (e.g.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edx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229600" y="3962400"/>
            <a:ext cx="1524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5ACB-E81E-704A-B5F6-0D68C2D5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Keep a resource guide handy 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F99E-3331-AD4B-BE8C-F92CF9E9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https://web.stanford.edu/class/cs107/resources/x86-64-reference.pdf</a:t>
            </a:r>
            <a:endParaRPr lang="en-US" dirty="0"/>
          </a:p>
          <a:p>
            <a:r>
              <a:rPr lang="en-US" dirty="0"/>
              <a:t>CS107 x86 Guide: </a:t>
            </a:r>
            <a:r>
              <a:rPr lang="en-US" dirty="0">
                <a:hlinkClick r:id="rId3"/>
              </a:rPr>
              <a:t>https://cs107.stanford.edu/guide/x86-64.html</a:t>
            </a:r>
            <a:r>
              <a:rPr lang="en-US" dirty="0"/>
              <a:t> </a:t>
            </a:r>
          </a:p>
          <a:p>
            <a:r>
              <a:rPr lang="en-US" dirty="0"/>
              <a:t>B&amp;O book:</a:t>
            </a:r>
          </a:p>
          <a:p>
            <a:pPr lvl="1"/>
            <a:r>
              <a:rPr lang="en-US" dirty="0"/>
              <a:t>Canvas -&gt; Files</a:t>
            </a:r>
            <a:br>
              <a:rPr lang="en-US" dirty="0"/>
            </a:br>
            <a:r>
              <a:rPr lang="en-US" dirty="0"/>
              <a:t>-&gt; Bryant_OHallaron_ch3.1-3.8.pdf</a:t>
            </a:r>
          </a:p>
          <a:p>
            <a:r>
              <a:rPr lang="en-US" dirty="0"/>
              <a:t>It’s like learning how to read (not speak) a new language! (again!)</a:t>
            </a:r>
          </a:p>
        </p:txBody>
      </p:sp>
    </p:spTree>
    <p:extLst>
      <p:ext uri="{BB962C8B-B14F-4D97-AF65-F5344CB8AC3E}">
        <p14:creationId xmlns:p14="http://schemas.microsoft.com/office/powerpoint/2010/main" val="354742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Registers and The Assembly Level of Abstraction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/class/cs107/lecture-code/lect15 .</a:t>
            </a:r>
          </a:p>
        </p:txBody>
      </p:sp>
    </p:spTree>
    <p:extLst>
      <p:ext uri="{BB962C8B-B14F-4D97-AF65-F5344CB8AC3E}">
        <p14:creationId xmlns:p14="http://schemas.microsoft.com/office/powerpoint/2010/main" val="340468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low-level details of machine code.  It lets us work using variables, variable types, and other higher-level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What is a register?</a:t>
            </a:r>
            <a:br>
              <a:rPr lang="en-US" sz="66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 register is a fast read/write memory slot right on the CPU that can hold variable values.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51C58-AA9F-B348-A773-AA4A10431127}"/>
              </a:ext>
            </a:extLst>
          </p:cNvPr>
          <p:cNvSpPr/>
          <p:nvPr/>
        </p:nvSpPr>
        <p:spPr bwMode="auto">
          <a:xfrm>
            <a:off x="3145971" y="5791200"/>
            <a:ext cx="5823857" cy="9156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Registers are located in the CPU; they are separate from main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 available, each with a unique name.</a:t>
            </a:r>
          </a:p>
          <a:p>
            <a:r>
              <a:rPr lang="en-US" dirty="0"/>
              <a:t>Registers are like “scratch paper” for the processor.  Data being calculated or manipulated is moved to registers first.  Operations are performed on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 descr="A diagram showing the layout of a computer's architecture.  The CPU consists of registers, an &quot;Arithmetic Logic Unit&quot;, and communicates with the rest of the computer, for instance main memory (where the stack/heap/program code live), interfaces to other devices such as USB and Graphics devices and storage disks.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23646" y="1371600"/>
            <a:ext cx="7439906" cy="514001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9CCE83-0A51-8E44-A0A7-35180D194BE0}"/>
              </a:ext>
            </a:extLst>
          </p:cNvPr>
          <p:cNvSpPr/>
          <p:nvPr/>
        </p:nvSpPr>
        <p:spPr>
          <a:xfrm>
            <a:off x="2544132" y="1762899"/>
            <a:ext cx="2424554" cy="1200329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27A1E48-AF27-A246-8BD2-8D9A3B18DD42}"/>
              </a:ext>
            </a:extLst>
          </p:cNvPr>
          <p:cNvSpPr/>
          <p:nvPr/>
        </p:nvSpPr>
        <p:spPr>
          <a:xfrm>
            <a:off x="7238998" y="2781300"/>
            <a:ext cx="2424553" cy="1295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C79F9F-09F1-FF4B-BF14-77B4F412DB62}"/>
              </a:ext>
            </a:extLst>
          </p:cNvPr>
          <p:cNvSpPr txBox="1"/>
          <p:nvPr/>
        </p:nvSpPr>
        <p:spPr>
          <a:xfrm>
            <a:off x="9687673" y="2690336"/>
            <a:ext cx="2351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memory</a:t>
            </a:r>
            <a:r>
              <a:rPr lang="en-US" dirty="0"/>
              <a:t> needed</a:t>
            </a:r>
            <a:br>
              <a:rPr lang="en-US" dirty="0"/>
            </a:br>
            <a:r>
              <a:rPr lang="en-US" dirty="0"/>
              <a:t>for program</a:t>
            </a:r>
            <a:br>
              <a:rPr lang="en-US" dirty="0"/>
            </a:br>
            <a:r>
              <a:rPr lang="en-US" dirty="0"/>
              <a:t>execution</a:t>
            </a:r>
            <a:br>
              <a:rPr lang="en-US" dirty="0"/>
            </a:br>
            <a:r>
              <a:rPr lang="en-US" dirty="0"/>
              <a:t>(stack, heap, etc.)</a:t>
            </a:r>
            <a:br>
              <a:rPr lang="en-US" dirty="0"/>
            </a:br>
            <a:r>
              <a:rPr lang="en-US" dirty="0"/>
              <a:t>accessed by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00B22-A306-CE4E-99FA-1D6C1EF3E1E0}"/>
              </a:ext>
            </a:extLst>
          </p:cNvPr>
          <p:cNvSpPr txBox="1"/>
          <p:nvPr/>
        </p:nvSpPr>
        <p:spPr>
          <a:xfrm>
            <a:off x="152401" y="1762898"/>
            <a:ext cx="226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registers</a:t>
            </a:r>
            <a:r>
              <a:rPr lang="en-US" dirty="0"/>
              <a:t> accessed by name</a:t>
            </a:r>
          </a:p>
          <a:p>
            <a:r>
              <a:rPr lang="en-US" b="1" dirty="0"/>
              <a:t>ALU</a:t>
            </a:r>
            <a:r>
              <a:rPr lang="en-US" dirty="0"/>
              <a:t> is main workhorse of CPU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3274D-FAF4-FA47-834C-1FB873BFD3FD}"/>
              </a:ext>
            </a:extLst>
          </p:cNvPr>
          <p:cNvSpPr txBox="1"/>
          <p:nvPr/>
        </p:nvSpPr>
        <p:spPr>
          <a:xfrm>
            <a:off x="8839200" y="583390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disk</a:t>
            </a:r>
            <a:r>
              <a:rPr lang="en-US" dirty="0"/>
              <a:t>/</a:t>
            </a:r>
            <a:r>
              <a:rPr lang="en-US" b="1" dirty="0"/>
              <a:t>server</a:t>
            </a:r>
            <a:r>
              <a:rPr lang="en-US" dirty="0"/>
              <a:t> stores program</a:t>
            </a:r>
            <a:br>
              <a:rPr lang="en-US" dirty="0"/>
            </a:br>
            <a:r>
              <a:rPr lang="en-US" dirty="0"/>
              <a:t>when not executing</a:t>
            </a:r>
          </a:p>
        </p:txBody>
      </p:sp>
    </p:spTree>
    <p:extLst>
      <p:ext uri="{BB962C8B-B14F-4D97-AF65-F5344CB8AC3E}">
        <p14:creationId xmlns:p14="http://schemas.microsoft.com/office/powerpoint/2010/main" val="119477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set architecture (ISA)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521044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 (used by Intel and AMD processors).</a:t>
            </a:r>
          </a:p>
          <a:p>
            <a:pPr lvl="1"/>
            <a:r>
              <a:rPr lang="en-US" dirty="0"/>
              <a:t>There are many other instruction sets: ARM, MIPS, etc.</a:t>
            </a:r>
          </a:p>
          <a:p>
            <a:r>
              <a:rPr lang="en-US" dirty="0"/>
              <a:t>An ISA is a contract between program/compiler and hardware:</a:t>
            </a:r>
          </a:p>
          <a:p>
            <a:pPr lvl="1"/>
            <a:r>
              <a:rPr lang="en-US" dirty="0"/>
              <a:t>Defines operations that the processor (CPU) can execute</a:t>
            </a:r>
          </a:p>
          <a:p>
            <a:pPr lvl="1"/>
            <a:r>
              <a:rPr lang="en-US" dirty="0"/>
              <a:t>Data read/write/transfer operations</a:t>
            </a:r>
          </a:p>
          <a:p>
            <a:pPr lvl="1"/>
            <a:r>
              <a:rPr lang="en-US" dirty="0"/>
              <a:t>Control mechanisms </a:t>
            </a:r>
          </a:p>
          <a:p>
            <a:r>
              <a:rPr lang="en-US" dirty="0"/>
              <a:t>Intel originally designed their instruction set in 1978.</a:t>
            </a:r>
          </a:p>
          <a:p>
            <a:pPr lvl="1"/>
            <a:r>
              <a:rPr lang="en-US" dirty="0"/>
              <a:t>Legacy support is a huge issue for x86-64</a:t>
            </a:r>
          </a:p>
          <a:p>
            <a:pPr lvl="1"/>
            <a:r>
              <a:rPr lang="en-US" dirty="0"/>
              <a:t>Originally 16-bit processor, then 32 bit, now 64 bit.</a:t>
            </a:r>
            <a:br>
              <a:rPr lang="en-US" dirty="0"/>
            </a:br>
            <a:r>
              <a:rPr lang="en-US" dirty="0"/>
              <a:t>These design choices dictated the register sizes</a:t>
            </a:r>
            <a:br>
              <a:rPr lang="en-US" dirty="0"/>
            </a:br>
            <a:r>
              <a:rPr lang="en-US" dirty="0"/>
              <a:t>(and even register/instruction names).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73CC-ACDD-4041-ABB8-83513BBCFE9A}"/>
              </a:ext>
            </a:extLst>
          </p:cNvPr>
          <p:cNvSpPr/>
          <p:nvPr/>
        </p:nvSpPr>
        <p:spPr>
          <a:xfrm>
            <a:off x="9067799" y="1838031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Compiler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D70A-7501-4047-A17C-CDB23E4EE543}"/>
              </a:ext>
            </a:extLst>
          </p:cNvPr>
          <p:cNvSpPr/>
          <p:nvPr/>
        </p:nvSpPr>
        <p:spPr>
          <a:xfrm>
            <a:off x="9067799" y="1334762"/>
            <a:ext cx="2753273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Application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1FB46-F71B-C548-98BE-45E6CAD0AD19}"/>
              </a:ext>
            </a:extLst>
          </p:cNvPr>
          <p:cNvSpPr/>
          <p:nvPr/>
        </p:nvSpPr>
        <p:spPr>
          <a:xfrm>
            <a:off x="10444435" y="1838030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D8C120-53A7-C54E-85FA-E1C920A8B474}"/>
              </a:ext>
            </a:extLst>
          </p:cNvPr>
          <p:cNvSpPr/>
          <p:nvPr/>
        </p:nvSpPr>
        <p:spPr>
          <a:xfrm>
            <a:off x="8673445" y="2341299"/>
            <a:ext cx="3366155" cy="45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08DFE-3B7B-C242-B701-B30733CC9EE3}"/>
              </a:ext>
            </a:extLst>
          </p:cNvPr>
          <p:cNvSpPr/>
          <p:nvPr/>
        </p:nvSpPr>
        <p:spPr>
          <a:xfrm>
            <a:off x="9067799" y="2805596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81B5B-609C-504C-B060-EFD3A31C6BD9}"/>
              </a:ext>
            </a:extLst>
          </p:cNvPr>
          <p:cNvSpPr/>
          <p:nvPr/>
        </p:nvSpPr>
        <p:spPr>
          <a:xfrm>
            <a:off x="9067799" y="3304480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Circuit design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0DDFE4-FF48-224F-80CE-A903D8B2169D}"/>
              </a:ext>
            </a:extLst>
          </p:cNvPr>
          <p:cNvSpPr/>
          <p:nvPr/>
        </p:nvSpPr>
        <p:spPr>
          <a:xfrm>
            <a:off x="9067799" y="3786965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Chip layout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72" y="5010047"/>
            <a:ext cx="3302000" cy="13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90BC8-AE95-3E4B-A849-161DFF86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32-to-64-bit Transition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66868-4F14-3D40-9EFF-9F0748642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514600"/>
            <a:ext cx="11811000" cy="4495800"/>
          </a:xfrm>
        </p:spPr>
        <p:txBody>
          <a:bodyPr/>
          <a:lstStyle/>
          <a:p>
            <a:r>
              <a:rPr lang="en-US" b="1" dirty="0"/>
              <a:t>Early 2000s:</a:t>
            </a:r>
            <a:r>
              <a:rPr lang="en-US" dirty="0"/>
              <a:t> most computers were </a:t>
            </a:r>
            <a:r>
              <a:rPr lang="en-US" b="1" dirty="0"/>
              <a:t>32-bit. </a:t>
            </a:r>
            <a:r>
              <a:rPr lang="en-US" dirty="0"/>
              <a:t>This means that pointers were </a:t>
            </a:r>
            <a:r>
              <a:rPr lang="en-US" b="1" dirty="0"/>
              <a:t>4 bytes</a:t>
            </a:r>
            <a:r>
              <a:rPr lang="en-US" dirty="0"/>
              <a:t> </a:t>
            </a:r>
            <a:r>
              <a:rPr lang="en-US" b="1" dirty="0"/>
              <a:t>(32 bits).</a:t>
            </a:r>
            <a:r>
              <a:rPr lang="en-US" dirty="0"/>
              <a:t>  </a:t>
            </a:r>
          </a:p>
          <a:p>
            <a:r>
              <a:rPr lang="en-US" dirty="0"/>
              <a:t>32-bit pointers store a memory address from 0 to 2</a:t>
            </a:r>
            <a:r>
              <a:rPr lang="en-US" baseline="30000" dirty="0"/>
              <a:t>32</a:t>
            </a:r>
            <a:r>
              <a:rPr lang="en-US" dirty="0"/>
              <a:t>-1, equaling </a:t>
            </a:r>
            <a:r>
              <a:rPr lang="en-US" b="1" dirty="0"/>
              <a:t>2</a:t>
            </a:r>
            <a:r>
              <a:rPr lang="en-US" b="1" baseline="30000" dirty="0"/>
              <a:t>32</a:t>
            </a:r>
            <a:r>
              <a:rPr lang="en-US" b="1" dirty="0"/>
              <a:t> bytes of addressable memory</a:t>
            </a:r>
            <a:r>
              <a:rPr lang="en-US" dirty="0"/>
              <a:t>.  This equals </a:t>
            </a:r>
            <a:r>
              <a:rPr lang="en-US" b="1" dirty="0"/>
              <a:t>4 Gigabytes</a:t>
            </a:r>
            <a:r>
              <a:rPr lang="en-US" dirty="0"/>
              <a:t>, meaning that 32-bit computers could have at most </a:t>
            </a:r>
            <a:r>
              <a:rPr lang="en-US" b="1" dirty="0"/>
              <a:t>4GB</a:t>
            </a:r>
            <a:r>
              <a:rPr lang="en-US" dirty="0"/>
              <a:t> of memory (RAM)!</a:t>
            </a:r>
          </a:p>
          <a:p>
            <a:r>
              <a:rPr lang="en-US" dirty="0"/>
              <a:t>Because of this, computers transitioned to </a:t>
            </a:r>
            <a:r>
              <a:rPr lang="en-US" b="1" dirty="0"/>
              <a:t>64-bit.</a:t>
            </a:r>
            <a:r>
              <a:rPr lang="en-US" dirty="0"/>
              <a:t>  This means that datatypes were enlarged; pointers in programs were now </a:t>
            </a:r>
            <a:r>
              <a:rPr lang="en-US" b="1" dirty="0"/>
              <a:t>64 bits.</a:t>
            </a:r>
            <a:endParaRPr lang="en-US" dirty="0"/>
          </a:p>
          <a:p>
            <a:r>
              <a:rPr lang="en-US" dirty="0"/>
              <a:t>64-bit pointers store a memory address from 0 to 2</a:t>
            </a:r>
            <a:r>
              <a:rPr lang="en-US" baseline="30000" dirty="0"/>
              <a:t>64</a:t>
            </a:r>
            <a:r>
              <a:rPr lang="en-US" dirty="0"/>
              <a:t>-1, equaling </a:t>
            </a:r>
            <a:r>
              <a:rPr lang="en-US" b="1" dirty="0"/>
              <a:t>2</a:t>
            </a:r>
            <a:r>
              <a:rPr lang="en-US" b="1" baseline="30000" dirty="0"/>
              <a:t>64</a:t>
            </a:r>
            <a:r>
              <a:rPr lang="en-US" b="1" dirty="0"/>
              <a:t> bytes of addressable memory.</a:t>
            </a:r>
            <a:r>
              <a:rPr lang="en-US" dirty="0"/>
              <a:t>  This equals </a:t>
            </a:r>
            <a:r>
              <a:rPr lang="en-US" b="1" dirty="0"/>
              <a:t>16 Exabytes</a:t>
            </a:r>
            <a:r>
              <a:rPr lang="en-US" dirty="0"/>
              <a:t>, meaning that 64-bit computers could have at </a:t>
            </a:r>
            <a:r>
              <a:rPr lang="en-US"/>
              <a:t>most </a:t>
            </a:r>
            <a:r>
              <a:rPr lang="en-US" b="1"/>
              <a:t>1024*1024*1024*16 </a:t>
            </a:r>
            <a:r>
              <a:rPr lang="en-US" b="1" dirty="0"/>
              <a:t>GB</a:t>
            </a:r>
            <a:r>
              <a:rPr lang="en-US" dirty="0"/>
              <a:t> of memory (RAM)!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4ADEDB6F-6095-FB4C-B2BB-746ECE4B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2" t="18521" r="1067" b="14672"/>
          <a:stretch>
            <a:fillRect/>
          </a:stretch>
        </p:blipFill>
        <p:spPr>
          <a:xfrm>
            <a:off x="4975938" y="1277719"/>
            <a:ext cx="2240123" cy="1084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79" extrusionOk="0">
                <a:moveTo>
                  <a:pt x="5172" y="0"/>
                </a:moveTo>
                <a:cubicBezTo>
                  <a:pt x="3221" y="5"/>
                  <a:pt x="1264" y="59"/>
                  <a:pt x="1072" y="159"/>
                </a:cubicBezTo>
                <a:cubicBezTo>
                  <a:pt x="875" y="262"/>
                  <a:pt x="680" y="510"/>
                  <a:pt x="500" y="883"/>
                </a:cubicBezTo>
                <a:cubicBezTo>
                  <a:pt x="-34" y="1990"/>
                  <a:pt x="1" y="1292"/>
                  <a:pt x="1" y="10796"/>
                </a:cubicBezTo>
                <a:lnTo>
                  <a:pt x="1" y="19288"/>
                </a:lnTo>
                <a:lnTo>
                  <a:pt x="152" y="19872"/>
                </a:lnTo>
                <a:cubicBezTo>
                  <a:pt x="332" y="20572"/>
                  <a:pt x="666" y="21128"/>
                  <a:pt x="1057" y="21381"/>
                </a:cubicBezTo>
                <a:cubicBezTo>
                  <a:pt x="1282" y="21527"/>
                  <a:pt x="2178" y="21569"/>
                  <a:pt x="5174" y="21577"/>
                </a:cubicBezTo>
                <a:cubicBezTo>
                  <a:pt x="9457" y="21588"/>
                  <a:pt x="9431" y="21593"/>
                  <a:pt x="9898" y="20610"/>
                </a:cubicBezTo>
                <a:cubicBezTo>
                  <a:pt x="10401" y="19554"/>
                  <a:pt x="10383" y="19937"/>
                  <a:pt x="10380" y="10698"/>
                </a:cubicBezTo>
                <a:lnTo>
                  <a:pt x="10376" y="2436"/>
                </a:lnTo>
                <a:lnTo>
                  <a:pt x="10183" y="1736"/>
                </a:lnTo>
                <a:cubicBezTo>
                  <a:pt x="9977" y="986"/>
                  <a:pt x="9604" y="361"/>
                  <a:pt x="9233" y="141"/>
                </a:cubicBezTo>
                <a:cubicBezTo>
                  <a:pt x="9066" y="41"/>
                  <a:pt x="7122" y="-4"/>
                  <a:pt x="5172" y="0"/>
                </a:cubicBezTo>
                <a:close/>
                <a:moveTo>
                  <a:pt x="16396" y="5"/>
                </a:moveTo>
                <a:cubicBezTo>
                  <a:pt x="12133" y="5"/>
                  <a:pt x="12192" y="-7"/>
                  <a:pt x="11670" y="918"/>
                </a:cubicBezTo>
                <a:cubicBezTo>
                  <a:pt x="11142" y="1855"/>
                  <a:pt x="11153" y="1645"/>
                  <a:pt x="11153" y="10864"/>
                </a:cubicBezTo>
                <a:cubicBezTo>
                  <a:pt x="11153" y="18892"/>
                  <a:pt x="11155" y="19019"/>
                  <a:pt x="11296" y="19636"/>
                </a:cubicBezTo>
                <a:cubicBezTo>
                  <a:pt x="11484" y="20455"/>
                  <a:pt x="11790" y="21041"/>
                  <a:pt x="12181" y="21330"/>
                </a:cubicBezTo>
                <a:cubicBezTo>
                  <a:pt x="12461" y="21536"/>
                  <a:pt x="12925" y="21564"/>
                  <a:pt x="16326" y="21573"/>
                </a:cubicBezTo>
                <a:cubicBezTo>
                  <a:pt x="18773" y="21579"/>
                  <a:pt x="20246" y="21531"/>
                  <a:pt x="20405" y="21439"/>
                </a:cubicBezTo>
                <a:cubicBezTo>
                  <a:pt x="20790" y="21218"/>
                  <a:pt x="21209" y="20484"/>
                  <a:pt x="21398" y="19704"/>
                </a:cubicBezTo>
                <a:lnTo>
                  <a:pt x="21566" y="19010"/>
                </a:lnTo>
                <a:lnTo>
                  <a:pt x="21566" y="10726"/>
                </a:lnTo>
                <a:lnTo>
                  <a:pt x="21566" y="2441"/>
                </a:lnTo>
                <a:lnTo>
                  <a:pt x="21387" y="1815"/>
                </a:lnTo>
                <a:cubicBezTo>
                  <a:pt x="21289" y="1471"/>
                  <a:pt x="21122" y="1018"/>
                  <a:pt x="21017" y="811"/>
                </a:cubicBezTo>
                <a:cubicBezTo>
                  <a:pt x="20609" y="8"/>
                  <a:pt x="20592" y="5"/>
                  <a:pt x="16396" y="5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0276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The mov Instruction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/class/cs107/lecture-code/lect15 .</a:t>
            </a:r>
          </a:p>
        </p:txBody>
      </p:sp>
    </p:spTree>
    <p:extLst>
      <p:ext uri="{BB962C8B-B14F-4D97-AF65-F5344CB8AC3E}">
        <p14:creationId xmlns:p14="http://schemas.microsoft.com/office/powerpoint/2010/main" val="1293247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another;</a:t>
            </a:r>
            <a:br>
              <a:rPr lang="en-US" dirty="0"/>
            </a:br>
            <a:r>
              <a:rPr lang="en-US" dirty="0"/>
              <a:t>it is like the assignment operator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/>
              <a:t>) in C.</a:t>
            </a:r>
            <a:endParaRPr lang="en-US" u="sng" dirty="0"/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 (</a:t>
            </a:r>
            <a:r>
              <a:rPr lang="en-US" i="1" dirty="0"/>
              <a:t>only </a:t>
            </a:r>
            <a:r>
              <a:rPr lang="en-US" b="1" i="1" dirty="0" err="1"/>
              <a:t>src</a:t>
            </a:r>
            <a:r>
              <a:rPr lang="en-US" i="1" dirty="0"/>
              <a:t>)</a:t>
            </a:r>
            <a:br>
              <a:rPr lang="en-US" i="1" dirty="0"/>
            </a:br>
            <a:endParaRPr lang="en-US" dirty="0"/>
          </a:p>
          <a:p>
            <a:r>
              <a:rPr lang="en-US" dirty="0"/>
              <a:t>Register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Memory Location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10053879" y="3609860"/>
            <a:ext cx="187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$0x104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10618136" y="4549914"/>
            <a:ext cx="131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40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9489622" y="5350810"/>
            <a:ext cx="2441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0x6005c0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6115-20EA-344C-B6F6-21B85A666317}"/>
              </a:ext>
            </a:extLst>
          </p:cNvPr>
          <p:cNvSpPr txBox="1"/>
          <p:nvPr/>
        </p:nvSpPr>
        <p:spPr>
          <a:xfrm>
            <a:off x="7620000" y="5562600"/>
            <a:ext cx="1678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Direct address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#1: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#2: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AAE25D-3103-1BC1-660D-E29C835001EB}"/>
              </a:ext>
            </a:extLst>
          </p:cNvPr>
          <p:cNvSpPr/>
          <p:nvPr/>
        </p:nvSpPr>
        <p:spPr bwMode="auto">
          <a:xfrm>
            <a:off x="4673249" y="2743200"/>
            <a:ext cx="7203831" cy="1371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b="1" dirty="0">
                <a:latin typeface="+mn-lt"/>
              </a:rPr>
              <a:t>For #3, respond with your thoughts on </a:t>
            </a:r>
            <a:r>
              <a:rPr lang="en-US" sz="2800" b="1" dirty="0" err="1">
                <a:latin typeface="+mn-lt"/>
              </a:rPr>
              <a:t>PollEv</a:t>
            </a:r>
            <a:r>
              <a:rPr lang="en-US" sz="2800" b="1" dirty="0">
                <a:latin typeface="+mn-lt"/>
              </a:rPr>
              <a:t>: </a:t>
            </a:r>
            <a:r>
              <a:rPr lang="en-US" sz="2800" dirty="0" err="1">
                <a:latin typeface="+mn-lt"/>
              </a:rPr>
              <a:t>pollev.com</a:t>
            </a:r>
            <a:r>
              <a:rPr lang="en-US" sz="2800" dirty="0">
                <a:latin typeface="+mn-lt"/>
              </a:rPr>
              <a:t>/cs107 or text CS107 to 22333 once to join.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324600" cy="5486400"/>
          </a:xfrm>
        </p:spPr>
        <p:txBody>
          <a:bodyPr/>
          <a:lstStyle/>
          <a:p>
            <a:r>
              <a:rPr lang="en-US" b="1" dirty="0"/>
              <a:t>Overview: </a:t>
            </a:r>
            <a:r>
              <a:rPr lang="en-US" dirty="0"/>
              <a:t>GCC and Assembly</a:t>
            </a:r>
          </a:p>
          <a:p>
            <a:r>
              <a:rPr lang="en-US" b="1" dirty="0"/>
              <a:t>Demo:</a:t>
            </a:r>
            <a:r>
              <a:rPr lang="en-US" dirty="0"/>
              <a:t> Looking at an executable</a:t>
            </a:r>
          </a:p>
          <a:p>
            <a:r>
              <a:rPr lang="en-US" dirty="0"/>
              <a:t>Registers and The Assembly Level of Abstraction</a:t>
            </a:r>
          </a:p>
          <a:p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diving deeper into assembly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8BF5C-E78D-5C16-320C-85B4B3410A48}"/>
              </a:ext>
            </a:extLst>
          </p:cNvPr>
          <p:cNvSpPr txBox="1"/>
          <p:nvPr/>
        </p:nvSpPr>
        <p:spPr>
          <a:xfrm>
            <a:off x="6477000" y="1295400"/>
            <a:ext cx="5486400" cy="518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15 takeaway: </a:t>
            </a:r>
            <a:r>
              <a:rPr lang="en-US" sz="3200" dirty="0"/>
              <a:t>Assembly is the human-readable version of the form our programs are ultimately executed in by the processor.  The compiler translates source code to machine code.  The most common assembly instruction is </a:t>
            </a:r>
            <a:r>
              <a:rPr lang="en-US" sz="3200" i="1" dirty="0"/>
              <a:t>mov</a:t>
            </a:r>
            <a:r>
              <a:rPr lang="en-US" sz="3200" dirty="0"/>
              <a:t> to move data around.</a:t>
            </a:r>
          </a:p>
        </p:txBody>
      </p:sp>
    </p:spTree>
    <p:extLst>
      <p:ext uri="{BB962C8B-B14F-4D97-AF65-F5344CB8AC3E}">
        <p14:creationId xmlns:p14="http://schemas.microsoft.com/office/powerpoint/2010/main" val="34981316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0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520EB9D-AC52-9044-B27A-A7C432A3105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(Pedantic: You should sub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0x7fff80)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14775</TotalTime>
  <Words>4060</Words>
  <Application>Microsoft Macintosh PowerPoint</Application>
  <PresentationFormat>Widescreen</PresentationFormat>
  <Paragraphs>434</Paragraphs>
  <Slides>48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Andale Mono</vt:lpstr>
      <vt:lpstr>Arial</vt:lpstr>
      <vt:lpstr>Calibri</vt:lpstr>
      <vt:lpstr>Calibri Light</vt:lpstr>
      <vt:lpstr>Consolas</vt:lpstr>
      <vt:lpstr>Tahoma</vt:lpstr>
      <vt:lpstr>Verdana</vt:lpstr>
      <vt:lpstr>1_Default Design</vt:lpstr>
      <vt:lpstr>CS107, Lecture 15 Introduction to Assembly</vt:lpstr>
      <vt:lpstr>CS107 Topic 5</vt:lpstr>
      <vt:lpstr>Learning Goals</vt:lpstr>
      <vt:lpstr>Lecture Plan</vt:lpstr>
      <vt:lpstr>Lecture Plan</vt:lpstr>
      <vt:lpstr>GCC</vt:lpstr>
      <vt:lpstr>Why are we reading assembly?</vt:lpstr>
      <vt:lpstr>Lecture Plan</vt:lpstr>
      <vt:lpstr>Demo: Looking at an Executable (objdump -d)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🌟 Keep a resource guide handy 🌟</vt:lpstr>
      <vt:lpstr>Lecture Plan</vt:lpstr>
      <vt:lpstr>Assembly Abstraction</vt:lpstr>
      <vt:lpstr>Registers</vt:lpstr>
      <vt:lpstr>Registers</vt:lpstr>
      <vt:lpstr>Registers</vt:lpstr>
      <vt:lpstr>Registers</vt:lpstr>
      <vt:lpstr>Computer architecture</vt:lpstr>
      <vt:lpstr>Machine-Level Code</vt:lpstr>
      <vt:lpstr>GCC And Assembly</vt:lpstr>
      <vt:lpstr>Instruction set architecture (ISA)</vt:lpstr>
      <vt:lpstr>Aside: 32-to-64-bit Transition</vt:lpstr>
      <vt:lpstr>Lecture Plan</vt:lpstr>
      <vt:lpstr>mov</vt:lpstr>
      <vt:lpstr>Operand Forms: Immediate</vt:lpstr>
      <vt:lpstr>Operand Forms: Registers</vt:lpstr>
      <vt:lpstr>Operand Forms: Absolute Addresses</vt:lpstr>
      <vt:lpstr>Practice #1: Operand Forms</vt:lpstr>
      <vt:lpstr>Operand Forms: Indirect</vt:lpstr>
      <vt:lpstr>Operand Forms: Base + Displacement</vt:lpstr>
      <vt:lpstr>Operand Forms: Indexed</vt:lpstr>
      <vt:lpstr>Operand Forms: Indexed</vt:lpstr>
      <vt:lpstr>Practice #2: Operand Forms</vt:lpstr>
      <vt:lpstr>Recap</vt:lpstr>
      <vt:lpstr>Extra Practice</vt:lpstr>
      <vt:lpstr>1. Extra Practice</vt:lpstr>
      <vt:lpstr>1. Extra Practice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1659</cp:revision>
  <cp:lastPrinted>2019-02-04T20:18:09Z</cp:lastPrinted>
  <dcterms:created xsi:type="dcterms:W3CDTF">2008-06-28T20:57:21Z</dcterms:created>
  <dcterms:modified xsi:type="dcterms:W3CDTF">2023-05-08T19:34:19Z</dcterms:modified>
</cp:coreProperties>
</file>