
<file path=[Content_Types].xml><?xml version="1.0" encoding="utf-8"?>
<Types xmlns="http://schemas.openxmlformats.org/package/2006/content-types">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2"/>
  </p:notesMasterIdLst>
  <p:handoutMasterIdLst>
    <p:handoutMasterId r:id="rId53"/>
  </p:handoutMasterIdLst>
  <p:sldIdLst>
    <p:sldId id="256" r:id="rId2"/>
    <p:sldId id="433" r:id="rId3"/>
    <p:sldId id="636" r:id="rId4"/>
    <p:sldId id="541" r:id="rId5"/>
    <p:sldId id="1120" r:id="rId6"/>
    <p:sldId id="1062" r:id="rId7"/>
    <p:sldId id="1063" r:id="rId8"/>
    <p:sldId id="1121" r:id="rId9"/>
    <p:sldId id="1064" r:id="rId10"/>
    <p:sldId id="1124" r:id="rId11"/>
    <p:sldId id="1065" r:id="rId12"/>
    <p:sldId id="1066" r:id="rId13"/>
    <p:sldId id="1067" r:id="rId14"/>
    <p:sldId id="1091" r:id="rId15"/>
    <p:sldId id="1084" r:id="rId16"/>
    <p:sldId id="1068" r:id="rId17"/>
    <p:sldId id="1069" r:id="rId18"/>
    <p:sldId id="1070" r:id="rId19"/>
    <p:sldId id="1071" r:id="rId20"/>
    <p:sldId id="1085" r:id="rId21"/>
    <p:sldId id="1072" r:id="rId22"/>
    <p:sldId id="1083" r:id="rId23"/>
    <p:sldId id="1131" r:id="rId24"/>
    <p:sldId id="1086" r:id="rId25"/>
    <p:sldId id="1118" r:id="rId26"/>
    <p:sldId id="1117" r:id="rId27"/>
    <p:sldId id="1089" r:id="rId28"/>
    <p:sldId id="1090" r:id="rId29"/>
    <p:sldId id="1073" r:id="rId30"/>
    <p:sldId id="1093" r:id="rId31"/>
    <p:sldId id="1094" r:id="rId32"/>
    <p:sldId id="1095" r:id="rId33"/>
    <p:sldId id="1096" r:id="rId34"/>
    <p:sldId id="1129" r:id="rId35"/>
    <p:sldId id="1130" r:id="rId36"/>
    <p:sldId id="1097" r:id="rId37"/>
    <p:sldId id="1098" r:id="rId38"/>
    <p:sldId id="1122" r:id="rId39"/>
    <p:sldId id="1099" r:id="rId40"/>
    <p:sldId id="1102" r:id="rId41"/>
    <p:sldId id="1132" r:id="rId42"/>
    <p:sldId id="1116" r:id="rId43"/>
    <p:sldId id="1119" r:id="rId44"/>
    <p:sldId id="1123" r:id="rId45"/>
    <p:sldId id="1106" r:id="rId46"/>
    <p:sldId id="1107" r:id="rId47"/>
    <p:sldId id="1108" r:id="rId48"/>
    <p:sldId id="396" r:id="rId49"/>
    <p:sldId id="1074" r:id="rId50"/>
    <p:sldId id="1113" r:id="rId51"/>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433"/>
            <p14:sldId id="636"/>
            <p14:sldId id="541"/>
          </p14:sldIdLst>
        </p14:section>
        <p14:section name="Optimization" id="{FBD55031-DED5-9445-8340-34E75A703C74}">
          <p14:sldIdLst>
            <p14:sldId id="1120"/>
            <p14:sldId id="1062"/>
            <p14:sldId id="1063"/>
            <p14:sldId id="1121"/>
            <p14:sldId id="1064"/>
            <p14:sldId id="1124"/>
            <p14:sldId id="1065"/>
            <p14:sldId id="1066"/>
            <p14:sldId id="1067"/>
            <p14:sldId id="1091"/>
            <p14:sldId id="1084"/>
            <p14:sldId id="1068"/>
            <p14:sldId id="1069"/>
            <p14:sldId id="1070"/>
            <p14:sldId id="1071"/>
            <p14:sldId id="1085"/>
            <p14:sldId id="1072"/>
            <p14:sldId id="1083"/>
            <p14:sldId id="1131"/>
            <p14:sldId id="1086"/>
            <p14:sldId id="1118"/>
            <p14:sldId id="1117"/>
            <p14:sldId id="1089"/>
            <p14:sldId id="1090"/>
            <p14:sldId id="1073"/>
            <p14:sldId id="1093"/>
            <p14:sldId id="1094"/>
            <p14:sldId id="1095"/>
            <p14:sldId id="1096"/>
            <p14:sldId id="1129"/>
            <p14:sldId id="1130"/>
            <p14:sldId id="1097"/>
            <p14:sldId id="1098"/>
            <p14:sldId id="1122"/>
            <p14:sldId id="1099"/>
            <p14:sldId id="1102"/>
            <p14:sldId id="1132"/>
            <p14:sldId id="1116"/>
            <p14:sldId id="1119"/>
            <p14:sldId id="1123"/>
            <p14:sldId id="1106"/>
            <p14:sldId id="1107"/>
            <p14:sldId id="1108"/>
            <p14:sldId id="396"/>
            <p14:sldId id="1074"/>
          </p14:sldIdLst>
        </p14:section>
        <p14:section name="Recap" id="{745DA939-E44A-0C40-BECC-2C5C1C4E8C93}">
          <p14:sldIdLst>
            <p14:sldId id="111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2ED6"/>
    <a:srgbClr val="0432FF"/>
    <a:srgbClr val="008000"/>
    <a:srgbClr val="4472C4"/>
    <a:srgbClr val="F8F8F8"/>
    <a:srgbClr val="D27BD6"/>
    <a:srgbClr val="942092"/>
    <a:srgbClr val="FF9999"/>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6803" autoAdjust="0"/>
  </p:normalViewPr>
  <p:slideViewPr>
    <p:cSldViewPr>
      <p:cViewPr varScale="1">
        <p:scale>
          <a:sx n="109" d="100"/>
          <a:sy n="109" d="100"/>
        </p:scale>
        <p:origin x="216" y="216"/>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2802793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34</a:t>
            </a:fld>
            <a:endParaRPr lang="en-US" altLang="x-none"/>
          </a:p>
        </p:txBody>
      </p:sp>
    </p:spTree>
    <p:extLst>
      <p:ext uri="{BB962C8B-B14F-4D97-AF65-F5344CB8AC3E}">
        <p14:creationId xmlns:p14="http://schemas.microsoft.com/office/powerpoint/2010/main" val="340803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35</a:t>
            </a:fld>
            <a:endParaRPr lang="en-US" altLang="x-none"/>
          </a:p>
        </p:txBody>
      </p:sp>
    </p:spTree>
    <p:extLst>
      <p:ext uri="{BB962C8B-B14F-4D97-AF65-F5344CB8AC3E}">
        <p14:creationId xmlns:p14="http://schemas.microsoft.com/office/powerpoint/2010/main" val="2974788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39</a:t>
            </a:fld>
            <a:endParaRPr lang="en-US" altLang="x-none"/>
          </a:p>
        </p:txBody>
      </p:sp>
    </p:spTree>
    <p:extLst>
      <p:ext uri="{BB962C8B-B14F-4D97-AF65-F5344CB8AC3E}">
        <p14:creationId xmlns:p14="http://schemas.microsoft.com/office/powerpoint/2010/main" val="2167223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overflow etc.</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42</a:t>
            </a:fld>
            <a:endParaRPr lang="en-US" altLang="x-none"/>
          </a:p>
        </p:txBody>
      </p:sp>
    </p:spTree>
    <p:extLst>
      <p:ext uri="{BB962C8B-B14F-4D97-AF65-F5344CB8AC3E}">
        <p14:creationId xmlns:p14="http://schemas.microsoft.com/office/powerpoint/2010/main" val="3273784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97 for hits, 300 for misses!  300 / 397 = 75%</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434856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overflow etc.</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48</a:t>
            </a:fld>
            <a:endParaRPr lang="en-US" altLang="x-none"/>
          </a:p>
        </p:txBody>
      </p:sp>
    </p:spTree>
    <p:extLst>
      <p:ext uri="{BB962C8B-B14F-4D97-AF65-F5344CB8AC3E}">
        <p14:creationId xmlns:p14="http://schemas.microsoft.com/office/powerpoint/2010/main" val="708960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gcc.gnu.org/onlinedocs/gcc/Optimize-Options.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stackoverflow.com/questions/1778538/how-many-gcc-optimization-levels-are-there"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eb.stanford.edu/class/cs107/lab6/extra.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16</a:t>
            </a:r>
            <a:br>
              <a:rPr lang="en-US" dirty="0"/>
            </a:br>
            <a:r>
              <a:rPr lang="en-US" sz="3400" dirty="0"/>
              <a:t>Optimization</a:t>
            </a:r>
          </a:p>
        </p:txBody>
      </p:sp>
      <p:sp>
        <p:nvSpPr>
          <p:cNvPr id="4" name="Subtitle 3">
            <a:extLst>
              <a:ext uri="{FF2B5EF4-FFF2-40B4-BE49-F238E27FC236}">
                <a16:creationId xmlns:a16="http://schemas.microsoft.com/office/drawing/2014/main" id="{3FF9DFCE-8C9B-B740-8D01-16FCDC7E33EC}"/>
              </a:ext>
            </a:extLst>
          </p:cNvPr>
          <p:cNvSpPr>
            <a:spLocks noGrp="1"/>
          </p:cNvSpPr>
          <p:nvPr>
            <p:ph type="subTitle" idx="1"/>
          </p:nvPr>
        </p:nvSpPr>
        <p:spPr/>
        <p:txBody>
          <a:bodyPr/>
          <a:lstStyle/>
          <a:p>
            <a:r>
              <a:rPr lang="en-US" dirty="0"/>
              <a:t>Reading: B&amp;O 5</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3352800"/>
          </a:xfrm>
        </p:spPr>
        <p:txBody>
          <a:bodyPr/>
          <a:lstStyle/>
          <a:p>
            <a:r>
              <a:rPr lang="en-US" u="sng" dirty="0"/>
              <a:t>CS107 Topic 6</a:t>
            </a:r>
            <a:r>
              <a:rPr lang="en-US" dirty="0"/>
              <a:t>: How do the core </a:t>
            </a:r>
            <a:r>
              <a:rPr lang="en-US" dirty="0">
                <a:latin typeface="Consolas" panose="020B0609020204030204" pitchFamily="49" charset="0"/>
                <a:cs typeface="Consolas" panose="020B0609020204030204" pitchFamily="49" charset="0"/>
              </a:rPr>
              <a:t>malloc/</a:t>
            </a:r>
            <a:r>
              <a:rPr lang="en-US" dirty="0" err="1">
                <a:latin typeface="Consolas" panose="020B0609020204030204" pitchFamily="49" charset="0"/>
                <a:cs typeface="Consolas" panose="020B0609020204030204" pitchFamily="49" charset="0"/>
              </a:rPr>
              <a:t>realloc</a:t>
            </a:r>
            <a:r>
              <a:rPr lang="en-US" dirty="0">
                <a:latin typeface="Consolas" panose="020B0609020204030204" pitchFamily="49" charset="0"/>
                <a:cs typeface="Consolas" panose="020B0609020204030204" pitchFamily="49" charset="0"/>
              </a:rPr>
              <a:t>/free</a:t>
            </a:r>
            <a:r>
              <a:rPr lang="en-US" dirty="0"/>
              <a:t> memory-allocation operations work?</a:t>
            </a:r>
          </a:p>
        </p:txBody>
      </p:sp>
    </p:spTree>
    <p:extLst>
      <p:ext uri="{BB962C8B-B14F-4D97-AF65-F5344CB8AC3E}">
        <p14:creationId xmlns:p14="http://schemas.microsoft.com/office/powerpoint/2010/main" val="1411386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Learning Goals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Understand how we can optimize our code to improve efficiency and speed</a:t>
            </a:r>
          </a:p>
          <a:p>
            <a:r>
              <a:rPr lang="en-US" dirty="0"/>
              <a:t>Learn about the optimizations GCC can perform</a:t>
            </a:r>
          </a:p>
        </p:txBody>
      </p:sp>
    </p:spTree>
    <p:extLst>
      <p:ext uri="{BB962C8B-B14F-4D97-AF65-F5344CB8AC3E}">
        <p14:creationId xmlns:p14="http://schemas.microsoft.com/office/powerpoint/2010/main" val="459992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What is optimization?	</a:t>
            </a:r>
          </a:p>
          <a:p>
            <a:pPr>
              <a:tabLst>
                <a:tab pos="11536363" algn="r"/>
              </a:tabLst>
            </a:pPr>
            <a:r>
              <a:rPr lang="en-US" dirty="0"/>
              <a:t>GCC Optimization	</a:t>
            </a:r>
          </a:p>
          <a:p>
            <a:pPr>
              <a:tabLst>
                <a:tab pos="11536363" algn="r"/>
              </a:tabLst>
            </a:pPr>
            <a:r>
              <a:rPr lang="en-US" dirty="0"/>
              <a:t>Limitations of GCC Optimization	</a:t>
            </a:r>
          </a:p>
          <a:p>
            <a:pPr>
              <a:tabLst>
                <a:tab pos="11536363" algn="r"/>
              </a:tabLst>
            </a:pPr>
            <a:r>
              <a:rPr lang="en-US" dirty="0"/>
              <a:t>Caching	</a:t>
            </a:r>
          </a:p>
          <a:p>
            <a:endParaRPr lang="en-US" dirty="0"/>
          </a:p>
        </p:txBody>
      </p:sp>
      <p:sp>
        <p:nvSpPr>
          <p:cNvPr id="4" name="TextBox 3">
            <a:extLst>
              <a:ext uri="{FF2B5EF4-FFF2-40B4-BE49-F238E27FC236}">
                <a16:creationId xmlns:a16="http://schemas.microsoft.com/office/drawing/2014/main" id="{06663749-6E10-C241-B5DD-C61DAEBEF866}"/>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/class/cs107/lecture-code/lect16 .</a:t>
            </a:r>
          </a:p>
        </p:txBody>
      </p:sp>
    </p:spTree>
    <p:extLst>
      <p:ext uri="{BB962C8B-B14F-4D97-AF65-F5344CB8AC3E}">
        <p14:creationId xmlns:p14="http://schemas.microsoft.com/office/powerpoint/2010/main" val="3179239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b="1" dirty="0">
                <a:solidFill>
                  <a:srgbClr val="C00000"/>
                </a:solidFill>
              </a:rPr>
              <a:t>What is optimization?</a:t>
            </a:r>
            <a:r>
              <a:rPr lang="en-US" dirty="0"/>
              <a:t>	</a:t>
            </a:r>
          </a:p>
          <a:p>
            <a:pPr>
              <a:tabLst>
                <a:tab pos="11536363" algn="r"/>
              </a:tabLst>
            </a:pPr>
            <a:r>
              <a:rPr lang="en-US" dirty="0"/>
              <a:t>GCC Optimization	</a:t>
            </a:r>
          </a:p>
          <a:p>
            <a:pPr>
              <a:tabLst>
                <a:tab pos="11536363" algn="r"/>
              </a:tabLst>
            </a:pPr>
            <a:r>
              <a:rPr lang="en-US" dirty="0"/>
              <a:t>Limitations of GCC Optimization	</a:t>
            </a:r>
          </a:p>
          <a:p>
            <a:pPr>
              <a:tabLst>
                <a:tab pos="11536363" algn="r"/>
              </a:tabLst>
            </a:pPr>
            <a:r>
              <a:rPr lang="en-US" dirty="0"/>
              <a:t>Caching	</a:t>
            </a:r>
            <a:endParaRPr lang="en-US" b="1" dirty="0"/>
          </a:p>
          <a:p>
            <a:endParaRPr lang="en-US" dirty="0"/>
          </a:p>
        </p:txBody>
      </p:sp>
      <p:sp>
        <p:nvSpPr>
          <p:cNvPr id="4" name="TextBox 3">
            <a:extLst>
              <a:ext uri="{FF2B5EF4-FFF2-40B4-BE49-F238E27FC236}">
                <a16:creationId xmlns:a16="http://schemas.microsoft.com/office/drawing/2014/main" id="{E5DAB0B9-9F09-F842-B46C-7630AC7C27BE}"/>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/class/cs107/lecture-code/lect16 .</a:t>
            </a:r>
          </a:p>
        </p:txBody>
      </p:sp>
    </p:spTree>
    <p:extLst>
      <p:ext uri="{BB962C8B-B14F-4D97-AF65-F5344CB8AC3E}">
        <p14:creationId xmlns:p14="http://schemas.microsoft.com/office/powerpoint/2010/main" val="3282807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A366D-A4A6-1B46-BA88-AD6CBE62C120}"/>
              </a:ext>
            </a:extLst>
          </p:cNvPr>
          <p:cNvSpPr>
            <a:spLocks noGrp="1"/>
          </p:cNvSpPr>
          <p:nvPr>
            <p:ph type="title"/>
          </p:nvPr>
        </p:nvSpPr>
        <p:spPr/>
        <p:txBody>
          <a:bodyPr/>
          <a:lstStyle/>
          <a:p>
            <a:r>
              <a:rPr lang="en-US" dirty="0"/>
              <a:t>Optimization</a:t>
            </a:r>
          </a:p>
        </p:txBody>
      </p:sp>
      <p:sp>
        <p:nvSpPr>
          <p:cNvPr id="3" name="Content Placeholder 2">
            <a:extLst>
              <a:ext uri="{FF2B5EF4-FFF2-40B4-BE49-F238E27FC236}">
                <a16:creationId xmlns:a16="http://schemas.microsoft.com/office/drawing/2014/main" id="{E4F9B36C-E5D1-2147-B1CD-D6D4C2E17574}"/>
              </a:ext>
            </a:extLst>
          </p:cNvPr>
          <p:cNvSpPr>
            <a:spLocks noGrp="1"/>
          </p:cNvSpPr>
          <p:nvPr>
            <p:ph idx="1"/>
          </p:nvPr>
        </p:nvSpPr>
        <p:spPr/>
        <p:txBody>
          <a:bodyPr/>
          <a:lstStyle/>
          <a:p>
            <a:r>
              <a:rPr lang="en-US" dirty="0"/>
              <a:t>Optimization is the task of making your program faster or more efficient with space or time.  You’ve seen explorations of efficiency with Big-O notation!</a:t>
            </a:r>
          </a:p>
          <a:p>
            <a:r>
              <a:rPr lang="en-US" i="1" dirty="0"/>
              <a:t>Targeted, intentional</a:t>
            </a:r>
            <a:r>
              <a:rPr lang="en-US" dirty="0"/>
              <a:t> optimizations to alleviate bottlenecks can result in big gains.  But it’s important to only work to optimize where necessary.</a:t>
            </a:r>
            <a:endParaRPr lang="en-US" i="1" dirty="0"/>
          </a:p>
          <a:p>
            <a:endParaRPr lang="en-US" dirty="0"/>
          </a:p>
        </p:txBody>
      </p:sp>
    </p:spTree>
    <p:extLst>
      <p:ext uri="{BB962C8B-B14F-4D97-AF65-F5344CB8AC3E}">
        <p14:creationId xmlns:p14="http://schemas.microsoft.com/office/powerpoint/2010/main" val="1658427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E2723-29DC-1C47-8D8B-7B69150456CD}"/>
              </a:ext>
            </a:extLst>
          </p:cNvPr>
          <p:cNvSpPr>
            <a:spLocks noGrp="1"/>
          </p:cNvSpPr>
          <p:nvPr>
            <p:ph type="title"/>
          </p:nvPr>
        </p:nvSpPr>
        <p:spPr/>
        <p:txBody>
          <a:bodyPr/>
          <a:lstStyle/>
          <a:p>
            <a:r>
              <a:rPr lang="en-US" dirty="0"/>
              <a:t>Optimization</a:t>
            </a:r>
          </a:p>
        </p:txBody>
      </p:sp>
      <p:sp>
        <p:nvSpPr>
          <p:cNvPr id="3" name="Content Placeholder 2">
            <a:extLst>
              <a:ext uri="{FF2B5EF4-FFF2-40B4-BE49-F238E27FC236}">
                <a16:creationId xmlns:a16="http://schemas.microsoft.com/office/drawing/2014/main" id="{796F7559-A195-2441-B951-A255F4F78851}"/>
              </a:ext>
            </a:extLst>
          </p:cNvPr>
          <p:cNvSpPr>
            <a:spLocks noGrp="1"/>
          </p:cNvSpPr>
          <p:nvPr>
            <p:ph idx="1"/>
          </p:nvPr>
        </p:nvSpPr>
        <p:spPr/>
        <p:txBody>
          <a:bodyPr/>
          <a:lstStyle/>
          <a:p>
            <a:pPr marL="14605" lvl="1" indent="0">
              <a:buNone/>
            </a:pPr>
            <a:r>
              <a:rPr lang="en-US" sz="2800" dirty="0"/>
              <a:t>Most of what </a:t>
            </a:r>
            <a:r>
              <a:rPr lang="en-US" sz="2800" u="sng" dirty="0"/>
              <a:t>you</a:t>
            </a:r>
            <a:r>
              <a:rPr lang="en-US" sz="2800" dirty="0"/>
              <a:t> need to do with optimization can be summarized by:</a:t>
            </a:r>
          </a:p>
          <a:p>
            <a:pPr marL="14605" lvl="1" indent="0">
              <a:buNone/>
            </a:pPr>
            <a:endParaRPr lang="en-US" sz="2800" dirty="0"/>
          </a:p>
          <a:p>
            <a:pPr marL="471805" lvl="1" indent="-457200">
              <a:buAutoNum type="arabicParenR"/>
            </a:pPr>
            <a:r>
              <a:rPr lang="en-US" sz="2800" dirty="0"/>
              <a:t>If doing something seldom and only on small inputs, do whatever is simplest to code, understand, and debug</a:t>
            </a:r>
          </a:p>
          <a:p>
            <a:pPr marL="471805" lvl="1" indent="-457200">
              <a:buAutoNum type="arabicParenR"/>
            </a:pPr>
            <a:r>
              <a:rPr lang="en-US" sz="2800" dirty="0"/>
              <a:t>If doing </a:t>
            </a:r>
            <a:r>
              <a:rPr lang="en-US" sz="2800"/>
              <a:t>things a </a:t>
            </a:r>
            <a:r>
              <a:rPr lang="en-US" sz="2800" dirty="0"/>
              <a:t>lot, or on big inputs, make the primary algorithm’s Big-O cost reasonable </a:t>
            </a:r>
          </a:p>
          <a:p>
            <a:pPr marL="471805" lvl="1" indent="-457200">
              <a:buAutoNum type="arabicParenR"/>
            </a:pPr>
            <a:r>
              <a:rPr lang="en-US" sz="2800" b="1" dirty="0"/>
              <a:t>Let </a:t>
            </a:r>
            <a:r>
              <a:rPr lang="en-US" sz="2800" b="1" dirty="0" err="1"/>
              <a:t>gcc</a:t>
            </a:r>
            <a:r>
              <a:rPr lang="en-US" sz="2800" b="1" dirty="0"/>
              <a:t> do its magic from there</a:t>
            </a:r>
          </a:p>
          <a:p>
            <a:pPr marL="471805" lvl="1" indent="-457200">
              <a:buAutoNum type="arabicParenR"/>
            </a:pPr>
            <a:r>
              <a:rPr lang="en-US" sz="2800" dirty="0"/>
              <a:t>Optimize explicitly as a last resort</a:t>
            </a:r>
          </a:p>
          <a:p>
            <a:endParaRPr lang="en-US" dirty="0"/>
          </a:p>
        </p:txBody>
      </p:sp>
    </p:spTree>
    <p:extLst>
      <p:ext uri="{BB962C8B-B14F-4D97-AF65-F5344CB8AC3E}">
        <p14:creationId xmlns:p14="http://schemas.microsoft.com/office/powerpoint/2010/main" val="2981812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What is optimization?	</a:t>
            </a:r>
          </a:p>
          <a:p>
            <a:pPr>
              <a:tabLst>
                <a:tab pos="11536363" algn="r"/>
              </a:tabLst>
            </a:pPr>
            <a:r>
              <a:rPr lang="en-US" b="1" dirty="0">
                <a:solidFill>
                  <a:srgbClr val="C00000"/>
                </a:solidFill>
              </a:rPr>
              <a:t>GCC Optimization</a:t>
            </a:r>
            <a:r>
              <a:rPr lang="en-US" dirty="0"/>
              <a:t>	</a:t>
            </a:r>
          </a:p>
          <a:p>
            <a:pPr>
              <a:tabLst>
                <a:tab pos="11536363" algn="r"/>
              </a:tabLst>
            </a:pPr>
            <a:r>
              <a:rPr lang="en-US" dirty="0"/>
              <a:t>Limitations of GCC Optimization	</a:t>
            </a:r>
          </a:p>
          <a:p>
            <a:pPr>
              <a:tabLst>
                <a:tab pos="11536363" algn="r"/>
              </a:tabLst>
            </a:pPr>
            <a:r>
              <a:rPr lang="en-US" dirty="0"/>
              <a:t>Caching	</a:t>
            </a:r>
          </a:p>
          <a:p>
            <a:pPr>
              <a:tabLst>
                <a:tab pos="11536363" algn="r"/>
              </a:tabLst>
            </a:pPr>
            <a:endParaRPr lang="en-US" b="1" dirty="0"/>
          </a:p>
        </p:txBody>
      </p:sp>
      <p:sp>
        <p:nvSpPr>
          <p:cNvPr id="4" name="TextBox 3">
            <a:extLst>
              <a:ext uri="{FF2B5EF4-FFF2-40B4-BE49-F238E27FC236}">
                <a16:creationId xmlns:a16="http://schemas.microsoft.com/office/drawing/2014/main" id="{9CA87F0A-FCAF-5042-AB12-E78321BC9B37}"/>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/class/cs107/lecture-code/lect16 .</a:t>
            </a:r>
          </a:p>
        </p:txBody>
      </p:sp>
    </p:spTree>
    <p:extLst>
      <p:ext uri="{BB962C8B-B14F-4D97-AF65-F5344CB8AC3E}">
        <p14:creationId xmlns:p14="http://schemas.microsoft.com/office/powerpoint/2010/main" val="2098734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460C8-53DB-124A-8E86-17D910ABBF95}"/>
              </a:ext>
            </a:extLst>
          </p:cNvPr>
          <p:cNvSpPr>
            <a:spLocks noGrp="1"/>
          </p:cNvSpPr>
          <p:nvPr>
            <p:ph type="title"/>
          </p:nvPr>
        </p:nvSpPr>
        <p:spPr>
          <a:xfrm>
            <a:off x="457200" y="0"/>
            <a:ext cx="11277600" cy="1143000"/>
          </a:xfrm>
        </p:spPr>
        <p:txBody>
          <a:bodyPr/>
          <a:lstStyle/>
          <a:p>
            <a:r>
              <a:rPr lang="en-US" dirty="0"/>
              <a:t>GCC Optimization</a:t>
            </a:r>
          </a:p>
        </p:txBody>
      </p:sp>
      <p:sp>
        <p:nvSpPr>
          <p:cNvPr id="3" name="Content Placeholder 2">
            <a:extLst>
              <a:ext uri="{FF2B5EF4-FFF2-40B4-BE49-F238E27FC236}">
                <a16:creationId xmlns:a16="http://schemas.microsoft.com/office/drawing/2014/main" id="{FFA1F511-4B1E-2C48-84AE-4FD675B56D00}"/>
              </a:ext>
            </a:extLst>
          </p:cNvPr>
          <p:cNvSpPr>
            <a:spLocks noGrp="1"/>
          </p:cNvSpPr>
          <p:nvPr>
            <p:ph idx="1"/>
          </p:nvPr>
        </p:nvSpPr>
        <p:spPr/>
        <p:txBody>
          <a:bodyPr/>
          <a:lstStyle/>
          <a:p>
            <a:pPr marL="357505" lvl="1"/>
            <a:r>
              <a:rPr lang="en-US" dirty="0"/>
              <a:t>Today, we’ll be comparing two levels of optimization in the </a:t>
            </a:r>
            <a:r>
              <a:rPr lang="en-US" dirty="0" err="1"/>
              <a:t>gcc</a:t>
            </a:r>
            <a:r>
              <a:rPr lang="en-US" dirty="0"/>
              <a:t> compiler:</a:t>
            </a:r>
          </a:p>
          <a:p>
            <a:pPr marL="638493" lvl="2"/>
            <a:r>
              <a:rPr lang="en-US" dirty="0" err="1">
                <a:latin typeface="Consolas" panose="020B0609020204030204" pitchFamily="49" charset="0"/>
                <a:cs typeface="Consolas" panose="020B0609020204030204" pitchFamily="49" charset="0"/>
              </a:rPr>
              <a:t>gcc</a:t>
            </a:r>
            <a:r>
              <a:rPr lang="en-US" dirty="0">
                <a:latin typeface="Consolas" panose="020B0609020204030204" pitchFamily="49" charset="0"/>
                <a:cs typeface="Consolas" panose="020B0609020204030204" pitchFamily="49" charset="0"/>
              </a:rPr>
              <a:t> –O0  // mostly just literal translation of C</a:t>
            </a:r>
          </a:p>
          <a:p>
            <a:pPr marL="638493" lvl="2"/>
            <a:r>
              <a:rPr lang="en-US" dirty="0" err="1">
                <a:latin typeface="Consolas" panose="020B0609020204030204" pitchFamily="49" charset="0"/>
                <a:cs typeface="Consolas" panose="020B0609020204030204" pitchFamily="49" charset="0"/>
              </a:rPr>
              <a:t>gcc</a:t>
            </a:r>
            <a:r>
              <a:rPr lang="en-US" dirty="0">
                <a:latin typeface="Consolas" panose="020B0609020204030204" pitchFamily="49" charset="0"/>
                <a:cs typeface="Consolas" panose="020B0609020204030204" pitchFamily="49" charset="0"/>
              </a:rPr>
              <a:t> –O2  // enable nearly all reasonable optimizations </a:t>
            </a:r>
          </a:p>
          <a:p>
            <a:pPr marL="638493" lvl="2"/>
            <a:r>
              <a:rPr lang="en-US" dirty="0"/>
              <a:t>(we also use –</a:t>
            </a:r>
            <a:r>
              <a:rPr lang="en-US" dirty="0" err="1"/>
              <a:t>Og</a:t>
            </a:r>
            <a:r>
              <a:rPr lang="en-US" dirty="0"/>
              <a:t>, like –O0 but more debugging friendly)</a:t>
            </a:r>
          </a:p>
          <a:p>
            <a:pPr marL="357505" lvl="1"/>
            <a:endParaRPr lang="en-US" dirty="0"/>
          </a:p>
          <a:p>
            <a:pPr marL="357505" lvl="1"/>
            <a:r>
              <a:rPr lang="en-US" dirty="0"/>
              <a:t>There are other custom and more aggressive levels of optimization, e.g.:</a:t>
            </a:r>
          </a:p>
          <a:p>
            <a:pPr marL="638493" lvl="2"/>
            <a:r>
              <a:rPr lang="en-US" dirty="0">
                <a:latin typeface="Consolas" panose="020B0609020204030204" pitchFamily="49" charset="0"/>
                <a:cs typeface="Consolas" panose="020B0609020204030204" pitchFamily="49" charset="0"/>
              </a:rPr>
              <a:t>-O3     //more aggressive than O2, trade size for speed</a:t>
            </a:r>
          </a:p>
          <a:p>
            <a:pPr marL="638493" lvl="2"/>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Os</a:t>
            </a:r>
            <a:r>
              <a:rPr lang="en-US" dirty="0">
                <a:latin typeface="Consolas" panose="020B0609020204030204" pitchFamily="49" charset="0"/>
                <a:cs typeface="Consolas" panose="020B0609020204030204" pitchFamily="49" charset="0"/>
              </a:rPr>
              <a:t>     //optimize for size</a:t>
            </a:r>
          </a:p>
          <a:p>
            <a:pPr marL="638493" lvl="2"/>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Ofast</a:t>
            </a:r>
            <a:r>
              <a:rPr lang="en-US" dirty="0">
                <a:latin typeface="Consolas" panose="020B0609020204030204" pitchFamily="49" charset="0"/>
                <a:cs typeface="Consolas" panose="020B0609020204030204" pitchFamily="49" charset="0"/>
              </a:rPr>
              <a:t>  //disregard standards compliance (!!)</a:t>
            </a:r>
          </a:p>
          <a:p>
            <a:pPr marL="638493" lvl="2"/>
            <a:endParaRPr lang="en-US" dirty="0">
              <a:latin typeface="Consolas" panose="020B0609020204030204" pitchFamily="49" charset="0"/>
              <a:cs typeface="Consolas" panose="020B0609020204030204" pitchFamily="49" charset="0"/>
            </a:endParaRPr>
          </a:p>
          <a:p>
            <a:pPr marL="357505" lvl="1"/>
            <a:r>
              <a:rPr lang="en-US" dirty="0">
                <a:latin typeface="Source Sans Pro "/>
                <a:cs typeface="Consolas" panose="020B0609020204030204" pitchFamily="49" charset="0"/>
              </a:rPr>
              <a:t>Exhaustive list of </a:t>
            </a:r>
            <a:r>
              <a:rPr lang="en-US" dirty="0" err="1">
                <a:latin typeface="Source Sans Pro "/>
                <a:cs typeface="Consolas" panose="020B0609020204030204" pitchFamily="49" charset="0"/>
              </a:rPr>
              <a:t>gcc</a:t>
            </a:r>
            <a:r>
              <a:rPr lang="en-US" dirty="0">
                <a:latin typeface="Source Sans Pro "/>
                <a:cs typeface="Consolas" panose="020B0609020204030204" pitchFamily="49" charset="0"/>
              </a:rPr>
              <a:t> optimization-related flags:</a:t>
            </a:r>
          </a:p>
          <a:p>
            <a:pPr marL="638493" lvl="2"/>
            <a:r>
              <a:rPr lang="en-US" dirty="0">
                <a:cs typeface="Consolas" panose="020B0609020204030204" pitchFamily="49" charset="0"/>
                <a:hlinkClick r:id="rId2"/>
              </a:rPr>
              <a:t>https://gcc.gnu.org/onlinedocs/gcc/Optimize-Options.html</a:t>
            </a:r>
            <a:endParaRPr lang="en-US" dirty="0">
              <a:cs typeface="Consolas" panose="020B0609020204030204" pitchFamily="49" charset="0"/>
            </a:endParaRPr>
          </a:p>
          <a:p>
            <a:pPr marL="357505" lvl="1"/>
            <a:endParaRPr lang="en-US" dirty="0">
              <a:latin typeface="Consolas" panose="020B0609020204030204" pitchFamily="49" charset="0"/>
              <a:cs typeface="Consolas" panose="020B0609020204030204" pitchFamily="49" charset="0"/>
            </a:endParaRPr>
          </a:p>
          <a:p>
            <a:endParaRPr lang="en-US" dirty="0"/>
          </a:p>
        </p:txBody>
      </p:sp>
    </p:spTree>
    <p:extLst>
      <p:ext uri="{BB962C8B-B14F-4D97-AF65-F5344CB8AC3E}">
        <p14:creationId xmlns:p14="http://schemas.microsoft.com/office/powerpoint/2010/main" val="3697804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5A17D-6D35-C84E-973E-D4EC45EB08DC}"/>
              </a:ext>
            </a:extLst>
          </p:cNvPr>
          <p:cNvSpPr>
            <a:spLocks noGrp="1"/>
          </p:cNvSpPr>
          <p:nvPr>
            <p:ph type="title"/>
          </p:nvPr>
        </p:nvSpPr>
        <p:spPr/>
        <p:txBody>
          <a:bodyPr/>
          <a:lstStyle/>
          <a:p>
            <a:r>
              <a:rPr lang="en-US" dirty="0"/>
              <a:t>Compiler optimizations</a:t>
            </a:r>
          </a:p>
        </p:txBody>
      </p:sp>
      <p:sp>
        <p:nvSpPr>
          <p:cNvPr id="3" name="Content Placeholder 2">
            <a:extLst>
              <a:ext uri="{FF2B5EF4-FFF2-40B4-BE49-F238E27FC236}">
                <a16:creationId xmlns:a16="http://schemas.microsoft.com/office/drawing/2014/main" id="{664DA26E-2A47-2940-9750-31F65B0C7012}"/>
              </a:ext>
            </a:extLst>
          </p:cNvPr>
          <p:cNvSpPr>
            <a:spLocks noGrp="1"/>
          </p:cNvSpPr>
          <p:nvPr>
            <p:ph idx="1"/>
          </p:nvPr>
        </p:nvSpPr>
        <p:spPr>
          <a:xfrm>
            <a:off x="8001000" y="4648200"/>
            <a:ext cx="3962400" cy="1828800"/>
          </a:xfrm>
        </p:spPr>
        <p:txBody>
          <a:bodyPr/>
          <a:lstStyle/>
          <a:p>
            <a:pPr marL="0" indent="0">
              <a:buNone/>
            </a:pPr>
            <a:r>
              <a:rPr lang="en-US" dirty="0">
                <a:hlinkClick r:id="rId2"/>
              </a:rPr>
              <a:t>https://stackoverflow.com/questions/1778538/how-many-gcc-optimization-levels-are-there</a:t>
            </a:r>
            <a:r>
              <a:rPr lang="en-US" dirty="0"/>
              <a:t> </a:t>
            </a:r>
          </a:p>
        </p:txBody>
      </p:sp>
      <p:pic>
        <p:nvPicPr>
          <p:cNvPr id="5" name="Picture 4" descr="A screenshot of a StackOverflow post titled &quot;How many GCC optimization levels are there?&quot;  The content of the question is: &quot;How many GCC optimization levels are there? I tried gcc -O1, gcc -O2, gcc -O3, and gcc -O4.  If I use a really large number, it won't work.  However, I have tried gcc -O100 and it compiled.  How many optimization levels are there?">
            <a:extLst>
              <a:ext uri="{FF2B5EF4-FFF2-40B4-BE49-F238E27FC236}">
                <a16:creationId xmlns:a16="http://schemas.microsoft.com/office/drawing/2014/main" id="{129C4A70-26FF-204A-95F3-D4CBEEE23D23}"/>
              </a:ext>
            </a:extLst>
          </p:cNvPr>
          <p:cNvPicPr>
            <a:picLocks noChangeAspect="1"/>
          </p:cNvPicPr>
          <p:nvPr/>
        </p:nvPicPr>
        <p:blipFill>
          <a:blip r:embed="rId3"/>
          <a:stretch>
            <a:fillRect/>
          </a:stretch>
        </p:blipFill>
        <p:spPr>
          <a:xfrm>
            <a:off x="228601" y="1391968"/>
            <a:ext cx="7315200" cy="5118100"/>
          </a:xfrm>
          <a:prstGeom prst="rect">
            <a:avLst/>
          </a:prstGeom>
        </p:spPr>
      </p:pic>
      <p:sp>
        <p:nvSpPr>
          <p:cNvPr id="6" name="TextBox 5">
            <a:extLst>
              <a:ext uri="{FF2B5EF4-FFF2-40B4-BE49-F238E27FC236}">
                <a16:creationId xmlns:a16="http://schemas.microsoft.com/office/drawing/2014/main" id="{93DF9EC3-0327-F340-B68F-30A5BB7ED404}"/>
              </a:ext>
            </a:extLst>
          </p:cNvPr>
          <p:cNvSpPr txBox="1"/>
          <p:nvPr/>
        </p:nvSpPr>
        <p:spPr>
          <a:xfrm>
            <a:off x="8009626" y="1634727"/>
            <a:ext cx="3725174" cy="1200329"/>
          </a:xfrm>
          <a:prstGeom prst="rect">
            <a:avLst/>
          </a:prstGeom>
          <a:noFill/>
        </p:spPr>
        <p:txBody>
          <a:bodyPr wrap="square" rtlCol="0">
            <a:spAutoFit/>
          </a:bodyPr>
          <a:lstStyle/>
          <a:p>
            <a:pPr algn="l"/>
            <a:r>
              <a:rPr lang="en-US" sz="2400" dirty="0" err="1">
                <a:latin typeface="Calibri" panose="020F0502020204030204" pitchFamily="34" charset="0"/>
                <a:cs typeface="Calibri" panose="020F0502020204030204" pitchFamily="34" charset="0"/>
              </a:rPr>
              <a:t>Gcc</a:t>
            </a:r>
            <a:r>
              <a:rPr lang="en-US" sz="2400" dirty="0">
                <a:latin typeface="Calibri" panose="020F0502020204030204" pitchFamily="34" charset="0"/>
                <a:cs typeface="Calibri" panose="020F0502020204030204" pitchFamily="34" charset="0"/>
              </a:rPr>
              <a:t> supports numbers up to 3. Anything above is interpreted as 3</a:t>
            </a:r>
          </a:p>
        </p:txBody>
      </p:sp>
    </p:spTree>
    <p:extLst>
      <p:ext uri="{BB962C8B-B14F-4D97-AF65-F5344CB8AC3E}">
        <p14:creationId xmlns:p14="http://schemas.microsoft.com/office/powerpoint/2010/main" val="780410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2875A-0A5F-154A-8B30-ADBFC6353617}"/>
              </a:ext>
            </a:extLst>
          </p:cNvPr>
          <p:cNvSpPr>
            <a:spLocks noGrp="1"/>
          </p:cNvSpPr>
          <p:nvPr>
            <p:ph type="title"/>
          </p:nvPr>
        </p:nvSpPr>
        <p:spPr/>
        <p:txBody>
          <a:bodyPr/>
          <a:lstStyle/>
          <a:p>
            <a:r>
              <a:rPr lang="en-US" dirty="0"/>
              <a:t>Example: Matrix Multiplication</a:t>
            </a:r>
          </a:p>
        </p:txBody>
      </p:sp>
      <p:sp>
        <p:nvSpPr>
          <p:cNvPr id="3" name="Content Placeholder 2">
            <a:extLst>
              <a:ext uri="{FF2B5EF4-FFF2-40B4-BE49-F238E27FC236}">
                <a16:creationId xmlns:a16="http://schemas.microsoft.com/office/drawing/2014/main" id="{E3CECCC4-8EA5-D64B-A391-F5E594CABD3A}"/>
              </a:ext>
            </a:extLst>
          </p:cNvPr>
          <p:cNvSpPr>
            <a:spLocks noGrp="1"/>
          </p:cNvSpPr>
          <p:nvPr>
            <p:ph idx="1"/>
          </p:nvPr>
        </p:nvSpPr>
        <p:spPr/>
        <p:txBody>
          <a:bodyPr/>
          <a:lstStyle/>
          <a:p>
            <a:pPr marL="0" lvl="1" indent="-44132">
              <a:buNone/>
            </a:pPr>
            <a:r>
              <a:rPr lang="en-US" dirty="0">
                <a:cs typeface="Consolas" panose="020B0609020204030204" pitchFamily="49" charset="0"/>
              </a:rPr>
              <a:t>Here’s a standard matrix multiply, a triply-nested for loop:</a:t>
            </a:r>
          </a:p>
          <a:p>
            <a:pPr marL="413068" lvl="2" indent="0">
              <a:buNone/>
            </a:pPr>
            <a:endParaRPr lang="en-US" sz="2400" dirty="0">
              <a:latin typeface="Consolas" panose="020B0609020204030204" pitchFamily="49" charset="0"/>
              <a:cs typeface="Consolas" panose="020B0609020204030204" pitchFamily="49" charset="0"/>
            </a:endParaRPr>
          </a:p>
          <a:p>
            <a:pPr marL="757555" lvl="3" indent="0">
              <a:buNone/>
            </a:pPr>
            <a:r>
              <a:rPr lang="en-US" sz="2000" dirty="0">
                <a:latin typeface="Consolas" panose="020B0609020204030204" pitchFamily="49" charset="0"/>
                <a:cs typeface="Consolas" panose="020B0609020204030204" pitchFamily="49" charset="0"/>
              </a:rPr>
              <a:t>void mmm(double a[][DIM], double b[][DIM], double c[][DIM], </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n) {</a:t>
            </a:r>
          </a:p>
          <a:p>
            <a:pPr marL="757555" lvl="3" indent="0">
              <a:buNone/>
            </a:pPr>
            <a:r>
              <a:rPr lang="en-US" sz="2000" dirty="0">
                <a:latin typeface="Consolas" panose="020B0609020204030204" pitchFamily="49" charset="0"/>
                <a:cs typeface="Consolas" panose="020B0609020204030204" pitchFamily="49" charset="0"/>
              </a:rPr>
              <a:t>    for (</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0;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n;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a:t>
            </a:r>
          </a:p>
          <a:p>
            <a:pPr marL="757555" lvl="3" indent="0">
              <a:buNone/>
            </a:pPr>
            <a:r>
              <a:rPr lang="en-US" sz="2000" dirty="0">
                <a:latin typeface="Consolas" panose="020B0609020204030204" pitchFamily="49" charset="0"/>
                <a:cs typeface="Consolas" panose="020B0609020204030204" pitchFamily="49" charset="0"/>
              </a:rPr>
              <a:t>        for (</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j = 0; j &lt; n; </a:t>
            </a:r>
            <a:r>
              <a:rPr lang="en-US" sz="2000" dirty="0" err="1">
                <a:latin typeface="Consolas" panose="020B0609020204030204" pitchFamily="49" charset="0"/>
                <a:cs typeface="Consolas" panose="020B0609020204030204" pitchFamily="49" charset="0"/>
              </a:rPr>
              <a:t>j++</a:t>
            </a:r>
            <a:r>
              <a:rPr lang="en-US" sz="2000" dirty="0">
                <a:latin typeface="Consolas" panose="020B0609020204030204" pitchFamily="49" charset="0"/>
                <a:cs typeface="Consolas" panose="020B0609020204030204" pitchFamily="49" charset="0"/>
              </a:rPr>
              <a:t>) {</a:t>
            </a:r>
          </a:p>
          <a:p>
            <a:pPr marL="757555" lvl="3" indent="0">
              <a:buNone/>
            </a:pPr>
            <a:r>
              <a:rPr lang="en-US" sz="2000" dirty="0">
                <a:latin typeface="Consolas" panose="020B0609020204030204" pitchFamily="49" charset="0"/>
                <a:cs typeface="Consolas" panose="020B0609020204030204" pitchFamily="49" charset="0"/>
              </a:rPr>
              <a:t>            for (</a:t>
            </a:r>
            <a:r>
              <a:rPr lang="en-US" sz="2000" dirty="0" err="1">
                <a:latin typeface="Consolas" panose="020B0609020204030204" pitchFamily="49" charset="0"/>
                <a:cs typeface="Consolas" panose="020B0609020204030204" pitchFamily="49" charset="0"/>
              </a:rPr>
              <a:t>int</a:t>
            </a:r>
            <a:r>
              <a:rPr lang="en-US" sz="2000" dirty="0">
                <a:latin typeface="Consolas" panose="020B0609020204030204" pitchFamily="49" charset="0"/>
                <a:cs typeface="Consolas" panose="020B0609020204030204" pitchFamily="49" charset="0"/>
              </a:rPr>
              <a:t> k = 0; k &lt; n; k++) {</a:t>
            </a:r>
          </a:p>
          <a:p>
            <a:pPr marL="757555" lvl="3" indent="0">
              <a:buNone/>
            </a:pPr>
            <a:r>
              <a:rPr lang="en-US" sz="2000" dirty="0">
                <a:latin typeface="Consolas" panose="020B0609020204030204" pitchFamily="49" charset="0"/>
                <a:cs typeface="Consolas" panose="020B0609020204030204" pitchFamily="49" charset="0"/>
              </a:rPr>
              <a:t>                c[</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][j] += a[</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][k] * b[k][j];</a:t>
            </a:r>
          </a:p>
          <a:p>
            <a:pPr marL="757555" lvl="3" indent="0">
              <a:buNone/>
            </a:pPr>
            <a:r>
              <a:rPr lang="en-US" sz="2000" dirty="0">
                <a:latin typeface="Consolas" panose="020B0609020204030204" pitchFamily="49" charset="0"/>
                <a:cs typeface="Consolas" panose="020B0609020204030204" pitchFamily="49" charset="0"/>
              </a:rPr>
              <a:t>            }</a:t>
            </a:r>
          </a:p>
          <a:p>
            <a:pPr marL="757555" lvl="3" indent="0">
              <a:buNone/>
            </a:pPr>
            <a:r>
              <a:rPr lang="en-US" sz="2000" dirty="0">
                <a:latin typeface="Consolas" panose="020B0609020204030204" pitchFamily="49" charset="0"/>
                <a:cs typeface="Consolas" panose="020B0609020204030204" pitchFamily="49" charset="0"/>
              </a:rPr>
              <a:t>        }</a:t>
            </a:r>
          </a:p>
          <a:p>
            <a:pPr marL="757555" lvl="3" indent="0">
              <a:buNone/>
            </a:pPr>
            <a:r>
              <a:rPr lang="en-US" sz="2000" dirty="0">
                <a:latin typeface="Consolas" panose="020B0609020204030204" pitchFamily="49" charset="0"/>
                <a:cs typeface="Consolas" panose="020B0609020204030204" pitchFamily="49" charset="0"/>
              </a:rPr>
              <a:t>    }</a:t>
            </a:r>
          </a:p>
          <a:p>
            <a:pPr marL="757555" lvl="3" indent="0">
              <a:buNone/>
            </a:pPr>
            <a:r>
              <a:rPr lang="en-US" sz="2000" dirty="0">
                <a:latin typeface="Consolas" panose="020B0609020204030204" pitchFamily="49" charset="0"/>
                <a:cs typeface="Consolas" panose="020B0609020204030204" pitchFamily="49" charset="0"/>
              </a:rPr>
              <a:t>}</a:t>
            </a:r>
          </a:p>
          <a:p>
            <a:endParaRPr lang="en-US" dirty="0"/>
          </a:p>
        </p:txBody>
      </p:sp>
      <p:sp>
        <p:nvSpPr>
          <p:cNvPr id="5" name="Rectangle 4">
            <a:extLst>
              <a:ext uri="{FF2B5EF4-FFF2-40B4-BE49-F238E27FC236}">
                <a16:creationId xmlns:a16="http://schemas.microsoft.com/office/drawing/2014/main" id="{046C5B5F-901A-1E4D-998A-BE4B5E3B6640}"/>
              </a:ext>
            </a:extLst>
          </p:cNvPr>
          <p:cNvSpPr/>
          <p:nvPr/>
        </p:nvSpPr>
        <p:spPr bwMode="auto">
          <a:xfrm>
            <a:off x="304800" y="5429071"/>
            <a:ext cx="5478137" cy="1200329"/>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indent="-275907" algn="l"/>
            <a:r>
              <a:rPr lang="fr-FR" dirty="0">
                <a:latin typeface="Consolas" panose="020B0609020204030204" pitchFamily="49" charset="0"/>
                <a:cs typeface="Consolas" panose="020B0609020204030204" pitchFamily="49" charset="0"/>
              </a:rPr>
              <a:t>./</a:t>
            </a:r>
            <a:r>
              <a:rPr lang="fr-FR" dirty="0" err="1">
                <a:latin typeface="Consolas" panose="020B0609020204030204" pitchFamily="49" charset="0"/>
                <a:cs typeface="Consolas" panose="020B0609020204030204" pitchFamily="49" charset="0"/>
              </a:rPr>
              <a:t>mult</a:t>
            </a:r>
            <a:r>
              <a:rPr lang="fr-FR" dirty="0">
                <a:latin typeface="Consolas" panose="020B0609020204030204" pitchFamily="49" charset="0"/>
                <a:cs typeface="Consolas" panose="020B0609020204030204" pitchFamily="49" charset="0"/>
              </a:rPr>
              <a:t>		// -O0 (no </a:t>
            </a:r>
            <a:r>
              <a:rPr lang="fr-FR" dirty="0" err="1">
                <a:latin typeface="Consolas" panose="020B0609020204030204" pitchFamily="49" charset="0"/>
                <a:cs typeface="Consolas" panose="020B0609020204030204" pitchFamily="49" charset="0"/>
              </a:rPr>
              <a:t>optimization</a:t>
            </a:r>
            <a:r>
              <a:rPr lang="fr-FR" dirty="0">
                <a:latin typeface="Consolas" panose="020B0609020204030204" pitchFamily="49" charset="0"/>
                <a:cs typeface="Consolas" panose="020B0609020204030204" pitchFamily="49" charset="0"/>
              </a:rPr>
              <a:t>)</a:t>
            </a:r>
          </a:p>
          <a:p>
            <a:pPr marL="0" lvl="1" indent="-156845" algn="l"/>
            <a:r>
              <a:rPr lang="fr-FR" dirty="0">
                <a:latin typeface="Consolas" panose="020B0609020204030204" pitchFamily="49" charset="0"/>
                <a:cs typeface="Consolas" panose="020B0609020204030204" pitchFamily="49" charset="0"/>
              </a:rPr>
              <a:t>matrix </a:t>
            </a:r>
            <a:r>
              <a:rPr lang="fr-FR" dirty="0" err="1">
                <a:latin typeface="Consolas" panose="020B0609020204030204" pitchFamily="49" charset="0"/>
                <a:cs typeface="Consolas" panose="020B0609020204030204" pitchFamily="49" charset="0"/>
              </a:rPr>
              <a:t>multiply</a:t>
            </a:r>
            <a:r>
              <a:rPr lang="fr-FR" dirty="0">
                <a:latin typeface="Consolas" panose="020B0609020204030204" pitchFamily="49" charset="0"/>
                <a:cs typeface="Consolas" panose="020B0609020204030204" pitchFamily="49" charset="0"/>
              </a:rPr>
              <a:t>  25^2: cycles   </a:t>
            </a:r>
            <a:r>
              <a:rPr lang="fr-FR" dirty="0">
                <a:solidFill>
                  <a:srgbClr val="FF0000"/>
                </a:solidFill>
                <a:latin typeface="Consolas" panose="020B0609020204030204" pitchFamily="49" charset="0"/>
                <a:cs typeface="Consolas" panose="020B0609020204030204" pitchFamily="49" charset="0"/>
              </a:rPr>
              <a:t>1.32M </a:t>
            </a:r>
          </a:p>
          <a:p>
            <a:pPr marL="0" lvl="1" indent="-156845" algn="l"/>
            <a:r>
              <a:rPr lang="fr-FR" dirty="0">
                <a:latin typeface="Consolas" panose="020B0609020204030204" pitchFamily="49" charset="0"/>
                <a:cs typeface="Consolas" panose="020B0609020204030204" pitchFamily="49" charset="0"/>
              </a:rPr>
              <a:t>matrix </a:t>
            </a:r>
            <a:r>
              <a:rPr lang="fr-FR" dirty="0" err="1">
                <a:latin typeface="Consolas" panose="020B0609020204030204" pitchFamily="49" charset="0"/>
                <a:cs typeface="Consolas" panose="020B0609020204030204" pitchFamily="49" charset="0"/>
              </a:rPr>
              <a:t>multiply</a:t>
            </a:r>
            <a:r>
              <a:rPr lang="fr-FR" dirty="0">
                <a:latin typeface="Consolas" panose="020B0609020204030204" pitchFamily="49" charset="0"/>
                <a:cs typeface="Consolas" panose="020B0609020204030204" pitchFamily="49" charset="0"/>
              </a:rPr>
              <a:t>  50^2: cycles  </a:t>
            </a:r>
            <a:r>
              <a:rPr lang="fr-FR" dirty="0">
                <a:solidFill>
                  <a:srgbClr val="FF0000"/>
                </a:solidFill>
                <a:latin typeface="Consolas" panose="020B0609020204030204" pitchFamily="49" charset="0"/>
                <a:cs typeface="Consolas" panose="020B0609020204030204" pitchFamily="49" charset="0"/>
              </a:rPr>
              <a:t>10.64M </a:t>
            </a:r>
          </a:p>
          <a:p>
            <a:pPr marL="0" lvl="1" indent="-156845" algn="l"/>
            <a:r>
              <a:rPr lang="fr-FR" dirty="0">
                <a:latin typeface="Consolas" panose="020B0609020204030204" pitchFamily="49" charset="0"/>
                <a:cs typeface="Consolas" panose="020B0609020204030204" pitchFamily="49" charset="0"/>
              </a:rPr>
              <a:t>matrix </a:t>
            </a:r>
            <a:r>
              <a:rPr lang="fr-FR" dirty="0" err="1">
                <a:latin typeface="Consolas" panose="020B0609020204030204" pitchFamily="49" charset="0"/>
                <a:cs typeface="Consolas" panose="020B0609020204030204" pitchFamily="49" charset="0"/>
              </a:rPr>
              <a:t>multiply</a:t>
            </a:r>
            <a:r>
              <a:rPr lang="fr-FR" dirty="0">
                <a:latin typeface="Consolas" panose="020B0609020204030204" pitchFamily="49" charset="0"/>
                <a:cs typeface="Consolas" panose="020B0609020204030204" pitchFamily="49" charset="0"/>
              </a:rPr>
              <a:t> 100^2: cycles  </a:t>
            </a:r>
            <a:r>
              <a:rPr lang="fr-FR" dirty="0">
                <a:solidFill>
                  <a:srgbClr val="FF0000"/>
                </a:solidFill>
                <a:latin typeface="Consolas" panose="020B0609020204030204" pitchFamily="49" charset="0"/>
                <a:cs typeface="Consolas" panose="020B0609020204030204" pitchFamily="49" charset="0"/>
              </a:rPr>
              <a:t>16.55M </a:t>
            </a:r>
          </a:p>
        </p:txBody>
      </p:sp>
      <p:sp>
        <p:nvSpPr>
          <p:cNvPr id="6" name="Rectangle 5">
            <a:extLst>
              <a:ext uri="{FF2B5EF4-FFF2-40B4-BE49-F238E27FC236}">
                <a16:creationId xmlns:a16="http://schemas.microsoft.com/office/drawing/2014/main" id="{4AAF466A-12C9-4446-BF51-D6F4FEB06BF2}"/>
              </a:ext>
            </a:extLst>
          </p:cNvPr>
          <p:cNvSpPr/>
          <p:nvPr/>
        </p:nvSpPr>
        <p:spPr bwMode="auto">
          <a:xfrm>
            <a:off x="6019800" y="5429070"/>
            <a:ext cx="5715000" cy="1200329"/>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indent="-275907" algn="l"/>
            <a:r>
              <a:rPr lang="fr-FR" dirty="0">
                <a:latin typeface="Consolas" panose="020B0609020204030204" pitchFamily="49" charset="0"/>
                <a:cs typeface="Consolas" panose="020B0609020204030204" pitchFamily="49" charset="0"/>
              </a:rPr>
              <a:t>./</a:t>
            </a:r>
            <a:r>
              <a:rPr lang="fr-FR" dirty="0" err="1">
                <a:latin typeface="Consolas" panose="020B0609020204030204" pitchFamily="49" charset="0"/>
                <a:cs typeface="Consolas" panose="020B0609020204030204" pitchFamily="49" charset="0"/>
              </a:rPr>
              <a:t>mult_opt</a:t>
            </a:r>
            <a:r>
              <a:rPr lang="fr-FR" dirty="0">
                <a:latin typeface="Consolas" panose="020B0609020204030204" pitchFamily="49" charset="0"/>
                <a:cs typeface="Consolas" panose="020B0609020204030204" pitchFamily="49" charset="0"/>
              </a:rPr>
              <a:t>	// -O2 (</a:t>
            </a:r>
            <a:r>
              <a:rPr lang="fr-FR" dirty="0" err="1">
                <a:latin typeface="Consolas" panose="020B0609020204030204" pitchFamily="49" charset="0"/>
                <a:cs typeface="Consolas" panose="020B0609020204030204" pitchFamily="49" charset="0"/>
              </a:rPr>
              <a:t>with</a:t>
            </a:r>
            <a:r>
              <a:rPr lang="fr-FR" dirty="0">
                <a:latin typeface="Consolas" panose="020B0609020204030204" pitchFamily="49" charset="0"/>
                <a:cs typeface="Consolas" panose="020B0609020204030204" pitchFamily="49" charset="0"/>
              </a:rPr>
              <a:t> </a:t>
            </a:r>
            <a:r>
              <a:rPr lang="fr-FR" dirty="0" err="1">
                <a:latin typeface="Consolas" panose="020B0609020204030204" pitchFamily="49" charset="0"/>
                <a:cs typeface="Consolas" panose="020B0609020204030204" pitchFamily="49" charset="0"/>
              </a:rPr>
              <a:t>optimization</a:t>
            </a:r>
            <a:r>
              <a:rPr lang="fr-FR" dirty="0">
                <a:latin typeface="Consolas" panose="020B0609020204030204" pitchFamily="49" charset="0"/>
                <a:cs typeface="Consolas" panose="020B0609020204030204" pitchFamily="49" charset="0"/>
              </a:rPr>
              <a:t>)</a:t>
            </a:r>
          </a:p>
          <a:p>
            <a:pPr marL="0" lvl="1" indent="-156845" algn="l"/>
            <a:r>
              <a:rPr lang="fr-FR" dirty="0">
                <a:latin typeface="Consolas" panose="020B0609020204030204" pitchFamily="49" charset="0"/>
                <a:cs typeface="Consolas" panose="020B0609020204030204" pitchFamily="49" charset="0"/>
              </a:rPr>
              <a:t>matrix </a:t>
            </a:r>
            <a:r>
              <a:rPr lang="fr-FR" dirty="0" err="1">
                <a:latin typeface="Consolas" panose="020B0609020204030204" pitchFamily="49" charset="0"/>
                <a:cs typeface="Consolas" panose="020B0609020204030204" pitchFamily="49" charset="0"/>
              </a:rPr>
              <a:t>multiply</a:t>
            </a:r>
            <a:r>
              <a:rPr lang="fr-FR" dirty="0">
                <a:latin typeface="Consolas" panose="020B0609020204030204" pitchFamily="49" charset="0"/>
                <a:cs typeface="Consolas" panose="020B0609020204030204" pitchFamily="49" charset="0"/>
              </a:rPr>
              <a:t>  25^2: cycles   </a:t>
            </a:r>
            <a:r>
              <a:rPr lang="fr-FR" dirty="0">
                <a:solidFill>
                  <a:srgbClr val="FF0000"/>
                </a:solidFill>
                <a:latin typeface="Consolas" panose="020B0609020204030204" pitchFamily="49" charset="0"/>
                <a:cs typeface="Consolas" panose="020B0609020204030204" pitchFamily="49" charset="0"/>
              </a:rPr>
              <a:t>0.33M (</a:t>
            </a:r>
            <a:r>
              <a:rPr lang="fr-FR" dirty="0" err="1">
                <a:solidFill>
                  <a:srgbClr val="FF0000"/>
                </a:solidFill>
                <a:latin typeface="Consolas" panose="020B0609020204030204" pitchFamily="49" charset="0"/>
                <a:cs typeface="Consolas" panose="020B0609020204030204" pitchFamily="49" charset="0"/>
              </a:rPr>
              <a:t>opt</a:t>
            </a:r>
            <a:r>
              <a:rPr lang="fr-FR" dirty="0">
                <a:solidFill>
                  <a:srgbClr val="FF0000"/>
                </a:solidFill>
                <a:latin typeface="Consolas" panose="020B0609020204030204" pitchFamily="49" charset="0"/>
                <a:cs typeface="Consolas" panose="020B0609020204030204" pitchFamily="49" charset="0"/>
              </a:rPr>
              <a:t>)</a:t>
            </a:r>
          </a:p>
          <a:p>
            <a:pPr marL="0" lvl="1" indent="-156845" algn="l"/>
            <a:r>
              <a:rPr lang="fr-FR" dirty="0">
                <a:latin typeface="Consolas" panose="020B0609020204030204" pitchFamily="49" charset="0"/>
                <a:cs typeface="Consolas" panose="020B0609020204030204" pitchFamily="49" charset="0"/>
              </a:rPr>
              <a:t>matrix </a:t>
            </a:r>
            <a:r>
              <a:rPr lang="fr-FR" dirty="0" err="1">
                <a:latin typeface="Consolas" panose="020B0609020204030204" pitchFamily="49" charset="0"/>
                <a:cs typeface="Consolas" panose="020B0609020204030204" pitchFamily="49" charset="0"/>
              </a:rPr>
              <a:t>multiply</a:t>
            </a:r>
            <a:r>
              <a:rPr lang="fr-FR" dirty="0">
                <a:latin typeface="Consolas" panose="020B0609020204030204" pitchFamily="49" charset="0"/>
                <a:cs typeface="Consolas" panose="020B0609020204030204" pitchFamily="49" charset="0"/>
              </a:rPr>
              <a:t>  50^2: cycles   </a:t>
            </a:r>
            <a:r>
              <a:rPr lang="fr-FR" dirty="0">
                <a:solidFill>
                  <a:srgbClr val="FF0000"/>
                </a:solidFill>
                <a:latin typeface="Consolas" panose="020B0609020204030204" pitchFamily="49" charset="0"/>
                <a:cs typeface="Consolas" panose="020B0609020204030204" pitchFamily="49" charset="0"/>
              </a:rPr>
              <a:t>2.04M (</a:t>
            </a:r>
            <a:r>
              <a:rPr lang="fr-FR" dirty="0" err="1">
                <a:solidFill>
                  <a:srgbClr val="FF0000"/>
                </a:solidFill>
                <a:latin typeface="Consolas" panose="020B0609020204030204" pitchFamily="49" charset="0"/>
                <a:cs typeface="Consolas" panose="020B0609020204030204" pitchFamily="49" charset="0"/>
              </a:rPr>
              <a:t>opt</a:t>
            </a:r>
            <a:r>
              <a:rPr lang="fr-FR" dirty="0">
                <a:solidFill>
                  <a:srgbClr val="FF0000"/>
                </a:solidFill>
                <a:latin typeface="Consolas" panose="020B0609020204030204" pitchFamily="49" charset="0"/>
                <a:cs typeface="Consolas" panose="020B0609020204030204" pitchFamily="49" charset="0"/>
              </a:rPr>
              <a:t>)</a:t>
            </a:r>
          </a:p>
          <a:p>
            <a:pPr marL="0" lvl="1" indent="-156845" algn="l"/>
            <a:r>
              <a:rPr lang="fr-FR" dirty="0">
                <a:latin typeface="Consolas" panose="020B0609020204030204" pitchFamily="49" charset="0"/>
                <a:cs typeface="Consolas" panose="020B0609020204030204" pitchFamily="49" charset="0"/>
              </a:rPr>
              <a:t>matrix </a:t>
            </a:r>
            <a:r>
              <a:rPr lang="fr-FR" dirty="0" err="1">
                <a:latin typeface="Consolas" panose="020B0609020204030204" pitchFamily="49" charset="0"/>
                <a:cs typeface="Consolas" panose="020B0609020204030204" pitchFamily="49" charset="0"/>
              </a:rPr>
              <a:t>multiply</a:t>
            </a:r>
            <a:r>
              <a:rPr lang="fr-FR" dirty="0">
                <a:latin typeface="Consolas" panose="020B0609020204030204" pitchFamily="49" charset="0"/>
                <a:cs typeface="Consolas" panose="020B0609020204030204" pitchFamily="49" charset="0"/>
              </a:rPr>
              <a:t> 100^2: cycles  </a:t>
            </a:r>
            <a:r>
              <a:rPr lang="fr-FR" dirty="0">
                <a:solidFill>
                  <a:srgbClr val="FF0000"/>
                </a:solidFill>
                <a:latin typeface="Consolas" panose="020B0609020204030204" pitchFamily="49" charset="0"/>
                <a:cs typeface="Consolas" panose="020B0609020204030204" pitchFamily="49" charset="0"/>
              </a:rPr>
              <a:t>13.60M (</a:t>
            </a:r>
            <a:r>
              <a:rPr lang="fr-FR" dirty="0" err="1">
                <a:solidFill>
                  <a:srgbClr val="FF0000"/>
                </a:solidFill>
                <a:latin typeface="Consolas" panose="020B0609020204030204" pitchFamily="49" charset="0"/>
                <a:cs typeface="Consolas" panose="020B0609020204030204" pitchFamily="49" charset="0"/>
              </a:rPr>
              <a:t>opt</a:t>
            </a:r>
            <a:r>
              <a:rPr lang="fr-FR" dirty="0">
                <a:solidFill>
                  <a:srgbClr val="FF0000"/>
                </a:solidFill>
                <a:latin typeface="Consolas" panose="020B0609020204030204" pitchFamily="49" charset="0"/>
                <a:cs typeface="Consolas" panose="020B0609020204030204" pitchFamily="49" charset="0"/>
              </a:rPr>
              <a:t>)</a:t>
            </a:r>
            <a:endParaRPr lang="en-US" dirty="0">
              <a:solidFill>
                <a:srgbClr val="FF0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100911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dirty="0"/>
              <a:t>Common Sub-expression Elimination</a:t>
            </a:r>
          </a:p>
          <a:p>
            <a:r>
              <a:rPr lang="en-US" dirty="0"/>
              <a:t>Dead Code</a:t>
            </a:r>
          </a:p>
          <a:p>
            <a:r>
              <a:rPr lang="en-US" dirty="0"/>
              <a:t>Strength Reduction</a:t>
            </a:r>
          </a:p>
          <a:p>
            <a:r>
              <a:rPr lang="en-US" dirty="0"/>
              <a:t>Code Motion</a:t>
            </a:r>
          </a:p>
          <a:p>
            <a:r>
              <a:rPr lang="en-US" dirty="0"/>
              <a:t>Tail Recursion</a:t>
            </a:r>
          </a:p>
          <a:p>
            <a:r>
              <a:rPr lang="en-US" dirty="0"/>
              <a:t>Loop Unrolling</a:t>
            </a:r>
          </a:p>
          <a:p>
            <a:r>
              <a:rPr lang="en-US" dirty="0"/>
              <a:t>Psychic Powers</a:t>
            </a:r>
          </a:p>
        </p:txBody>
      </p:sp>
    </p:spTree>
    <p:extLst>
      <p:ext uri="{BB962C8B-B14F-4D97-AF65-F5344CB8AC3E}">
        <p14:creationId xmlns:p14="http://schemas.microsoft.com/office/powerpoint/2010/main" val="3894691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dirty="0"/>
              <a:t>Common Sub-expression Elimination</a:t>
            </a:r>
          </a:p>
          <a:p>
            <a:r>
              <a:rPr lang="en-US" dirty="0"/>
              <a:t>Dead Code</a:t>
            </a:r>
          </a:p>
          <a:p>
            <a:r>
              <a:rPr lang="en-US" dirty="0"/>
              <a:t>Strength Reduction</a:t>
            </a:r>
          </a:p>
          <a:p>
            <a:r>
              <a:rPr lang="en-US" dirty="0"/>
              <a:t>Code Motion</a:t>
            </a:r>
          </a:p>
          <a:p>
            <a:r>
              <a:rPr lang="en-US" dirty="0"/>
              <a:t>Tail Recursion</a:t>
            </a:r>
          </a:p>
          <a:p>
            <a:r>
              <a:rPr lang="en-US" dirty="0"/>
              <a:t>Loop Unrolling</a:t>
            </a:r>
          </a:p>
          <a:p>
            <a:r>
              <a:rPr lang="en-US" strike="sngStrike" dirty="0"/>
              <a:t>Psychic Powers</a:t>
            </a:r>
          </a:p>
        </p:txBody>
      </p:sp>
      <p:sp>
        <p:nvSpPr>
          <p:cNvPr id="4" name="Rectangle 3">
            <a:extLst>
              <a:ext uri="{FF2B5EF4-FFF2-40B4-BE49-F238E27FC236}">
                <a16:creationId xmlns:a16="http://schemas.microsoft.com/office/drawing/2014/main" id="{5B46F4ED-C512-D041-9497-74760AF2F8C2}"/>
              </a:ext>
            </a:extLst>
          </p:cNvPr>
          <p:cNvSpPr/>
          <p:nvPr/>
        </p:nvSpPr>
        <p:spPr bwMode="auto">
          <a:xfrm>
            <a:off x="2971800" y="4800600"/>
            <a:ext cx="1669973" cy="597665"/>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ctr" anchorCtr="0" compatLnSpc="1">
            <a:prstTxWarp prst="textNoShape">
              <a:avLst/>
            </a:prstTxWarp>
          </a:bodyPr>
          <a:lstStyle/>
          <a:p>
            <a:pPr algn="ctr" eaLnBrk="1" hangingPunct="1"/>
            <a:r>
              <a:rPr lang="en-US" sz="2800" dirty="0">
                <a:latin typeface="+mn-lt"/>
                <a:cs typeface="Courier New" panose="02070309020205020404" pitchFamily="49" charset="0"/>
              </a:rPr>
              <a:t>(kidding)</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93626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pPr marL="0" indent="0">
              <a:buNone/>
            </a:pPr>
            <a:r>
              <a:rPr lang="en-US" dirty="0"/>
              <a:t>Optimizations may target one or more of:</a:t>
            </a:r>
          </a:p>
          <a:p>
            <a:r>
              <a:rPr lang="en-US" dirty="0"/>
              <a:t>Static instruction count</a:t>
            </a:r>
          </a:p>
          <a:p>
            <a:r>
              <a:rPr lang="en-US" dirty="0"/>
              <a:t>Dynamic instruction count</a:t>
            </a:r>
          </a:p>
          <a:p>
            <a:r>
              <a:rPr lang="en-US" dirty="0"/>
              <a:t>Cycle count / execution time</a:t>
            </a:r>
          </a:p>
        </p:txBody>
      </p:sp>
    </p:spTree>
    <p:extLst>
      <p:ext uri="{BB962C8B-B14F-4D97-AF65-F5344CB8AC3E}">
        <p14:creationId xmlns:p14="http://schemas.microsoft.com/office/powerpoint/2010/main" val="2568317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b="1" u="sng" dirty="0"/>
              <a:t>Constant Folding</a:t>
            </a:r>
          </a:p>
          <a:p>
            <a:r>
              <a:rPr lang="en-US" dirty="0"/>
              <a:t>Common Sub-expression Elimination</a:t>
            </a:r>
          </a:p>
          <a:p>
            <a:r>
              <a:rPr lang="en-US" dirty="0"/>
              <a:t>Dead Code</a:t>
            </a:r>
          </a:p>
          <a:p>
            <a:r>
              <a:rPr lang="en-US" dirty="0"/>
              <a:t>Strength Reduction</a:t>
            </a:r>
          </a:p>
          <a:p>
            <a:r>
              <a:rPr lang="en-US" dirty="0"/>
              <a:t>Code Motion</a:t>
            </a:r>
          </a:p>
          <a:p>
            <a:r>
              <a:rPr lang="en-US" dirty="0"/>
              <a:t>Tail Recursion</a:t>
            </a:r>
          </a:p>
          <a:p>
            <a:r>
              <a:rPr lang="en-US" dirty="0"/>
              <a:t>Loop Unrolling</a:t>
            </a:r>
          </a:p>
        </p:txBody>
      </p:sp>
    </p:spTree>
    <p:extLst>
      <p:ext uri="{BB962C8B-B14F-4D97-AF65-F5344CB8AC3E}">
        <p14:creationId xmlns:p14="http://schemas.microsoft.com/office/powerpoint/2010/main" val="2143594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457F0-4979-314B-99A2-A361948B5A22}"/>
              </a:ext>
            </a:extLst>
          </p:cNvPr>
          <p:cNvSpPr>
            <a:spLocks noGrp="1"/>
          </p:cNvSpPr>
          <p:nvPr>
            <p:ph type="title"/>
          </p:nvPr>
        </p:nvSpPr>
        <p:spPr/>
        <p:txBody>
          <a:bodyPr/>
          <a:lstStyle/>
          <a:p>
            <a:r>
              <a:rPr lang="en-US" dirty="0"/>
              <a:t>Constant Folding</a:t>
            </a:r>
          </a:p>
        </p:txBody>
      </p:sp>
      <p:sp>
        <p:nvSpPr>
          <p:cNvPr id="3" name="Content Placeholder 2">
            <a:extLst>
              <a:ext uri="{FF2B5EF4-FFF2-40B4-BE49-F238E27FC236}">
                <a16:creationId xmlns:a16="http://schemas.microsoft.com/office/drawing/2014/main" id="{155550BF-AF5C-5D43-BD01-8A121612B3F6}"/>
              </a:ext>
            </a:extLst>
          </p:cNvPr>
          <p:cNvSpPr>
            <a:spLocks noGrp="1"/>
          </p:cNvSpPr>
          <p:nvPr>
            <p:ph idx="1"/>
          </p:nvPr>
        </p:nvSpPr>
        <p:spPr/>
        <p:txBody>
          <a:bodyPr/>
          <a:lstStyle/>
          <a:p>
            <a:pPr marL="0" indent="0">
              <a:buNone/>
            </a:pPr>
            <a:r>
              <a:rPr lang="en-US" b="1" dirty="0"/>
              <a:t>Constant Folding</a:t>
            </a:r>
            <a:r>
              <a:rPr lang="en-US" dirty="0"/>
              <a:t> pre-calculates constants at compile-time where possible.</a:t>
            </a:r>
          </a:p>
          <a:p>
            <a:pPr marL="0" indent="0">
              <a:buNone/>
            </a:pPr>
            <a:endParaRPr lang="en-US" b="1" dirty="0"/>
          </a:p>
          <a:p>
            <a:pPr marL="0" indent="0">
              <a:buNone/>
            </a:pPr>
            <a:r>
              <a:rPr lang="en-US" dirty="0">
                <a:latin typeface="Consolas" panose="020B0609020204030204" pitchFamily="49" charset="0"/>
                <a:cs typeface="Consolas" panose="020B0609020204030204" pitchFamily="49" charset="0"/>
              </a:rPr>
              <a:t>int seconds = 60 * 60 * 24 * </a:t>
            </a:r>
            <a:r>
              <a:rPr lang="en-US" dirty="0" err="1">
                <a:latin typeface="Consolas" panose="020B0609020204030204" pitchFamily="49" charset="0"/>
                <a:cs typeface="Consolas" panose="020B0609020204030204" pitchFamily="49" charset="0"/>
              </a:rPr>
              <a:t>n_days</a:t>
            </a:r>
            <a:r>
              <a:rPr lang="en-US" dirty="0">
                <a:latin typeface="Consolas" panose="020B0609020204030204" pitchFamily="49" charset="0"/>
                <a:cs typeface="Consolas" panose="020B0609020204030204" pitchFamily="49" charset="0"/>
              </a:rPr>
              <a:t>;</a:t>
            </a:r>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p:txBody>
      </p:sp>
    </p:spTree>
    <p:extLst>
      <p:ext uri="{BB962C8B-B14F-4D97-AF65-F5344CB8AC3E}">
        <p14:creationId xmlns:p14="http://schemas.microsoft.com/office/powerpoint/2010/main" val="2675261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0C3B4-D3C7-814B-8252-354CD38B29FD}"/>
              </a:ext>
            </a:extLst>
          </p:cNvPr>
          <p:cNvSpPr>
            <a:spLocks noGrp="1"/>
          </p:cNvSpPr>
          <p:nvPr>
            <p:ph type="title"/>
          </p:nvPr>
        </p:nvSpPr>
        <p:spPr/>
        <p:txBody>
          <a:bodyPr/>
          <a:lstStyle/>
          <a:p>
            <a:r>
              <a:rPr lang="en-US" dirty="0"/>
              <a:t>Constant Folding</a:t>
            </a:r>
          </a:p>
        </p:txBody>
      </p:sp>
      <p:sp>
        <p:nvSpPr>
          <p:cNvPr id="3" name="Content Placeholder 2">
            <a:extLst>
              <a:ext uri="{FF2B5EF4-FFF2-40B4-BE49-F238E27FC236}">
                <a16:creationId xmlns:a16="http://schemas.microsoft.com/office/drawing/2014/main" id="{8CD2DD3B-BDD4-9B4C-93A4-D36440102323}"/>
              </a:ext>
            </a:extLst>
          </p:cNvPr>
          <p:cNvSpPr>
            <a:spLocks noGrp="1"/>
          </p:cNvSpPr>
          <p:nvPr>
            <p:ph idx="1"/>
          </p:nvPr>
        </p:nvSpPr>
        <p:spPr/>
        <p:txBody>
          <a:bodyPr/>
          <a:lstStyle/>
          <a:p>
            <a:pPr marL="0" indent="0">
              <a:spcBef>
                <a:spcPts val="0"/>
              </a:spcBef>
              <a:buNone/>
            </a:pPr>
            <a:r>
              <a:rPr lang="en-US" sz="2300" dirty="0">
                <a:latin typeface="Consolas" panose="020B0609020204030204" pitchFamily="49" charset="0"/>
                <a:cs typeface="Consolas" panose="020B0609020204030204" pitchFamily="49" charset="0"/>
              </a:rPr>
              <a:t>int fold(int param) {</a:t>
            </a:r>
          </a:p>
          <a:p>
            <a:pPr marL="0" indent="0">
              <a:spcBef>
                <a:spcPts val="0"/>
              </a:spcBef>
              <a:buNone/>
            </a:pPr>
            <a:r>
              <a:rPr lang="en-US" sz="2300" dirty="0">
                <a:latin typeface="Consolas" panose="020B0609020204030204" pitchFamily="49" charset="0"/>
                <a:cs typeface="Consolas" panose="020B0609020204030204" pitchFamily="49" charset="0"/>
              </a:rPr>
              <a:t>    char </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[5];</a:t>
            </a:r>
          </a:p>
          <a:p>
            <a:pPr marL="0" indent="0">
              <a:spcBef>
                <a:spcPts val="0"/>
              </a:spcBef>
              <a:buNone/>
            </a:pPr>
            <a:r>
              <a:rPr lang="en-US" sz="2300" dirty="0">
                <a:latin typeface="Consolas" panose="020B0609020204030204" pitchFamily="49" charset="0"/>
                <a:cs typeface="Consolas" panose="020B0609020204030204" pitchFamily="49" charset="0"/>
              </a:rPr>
              <a:t>    int a = 0x107;</a:t>
            </a:r>
          </a:p>
          <a:p>
            <a:pPr marL="0" indent="0">
              <a:spcBef>
                <a:spcPts val="0"/>
              </a:spcBef>
              <a:buNone/>
            </a:pPr>
            <a:r>
              <a:rPr lang="en-US" sz="2300" dirty="0">
                <a:latin typeface="Consolas" panose="020B0609020204030204" pitchFamily="49" charset="0"/>
                <a:cs typeface="Consolas" panose="020B0609020204030204" pitchFamily="49" charset="0"/>
              </a:rPr>
              <a:t>    int b = a * </a:t>
            </a:r>
            <a:r>
              <a:rPr lang="en-US" sz="2300" dirty="0" err="1">
                <a:latin typeface="Consolas" panose="020B0609020204030204" pitchFamily="49" charset="0"/>
                <a:cs typeface="Consolas" panose="020B0609020204030204" pitchFamily="49" charset="0"/>
              </a:rPr>
              <a:t>sizeof</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arr</a:t>
            </a:r>
            <a:r>
              <a:rPr lang="en-US" sz="2300" dirty="0">
                <a:latin typeface="Consolas" panose="020B0609020204030204" pitchFamily="49" charset="0"/>
                <a:cs typeface="Consolas" panose="020B0609020204030204" pitchFamily="49" charset="0"/>
              </a:rPr>
              <a:t>);</a:t>
            </a:r>
          </a:p>
          <a:p>
            <a:pPr marL="0" indent="0">
              <a:spcBef>
                <a:spcPts val="0"/>
              </a:spcBef>
              <a:buNone/>
            </a:pPr>
            <a:r>
              <a:rPr lang="en-US" sz="2300" dirty="0">
                <a:latin typeface="Consolas" panose="020B0609020204030204" pitchFamily="49" charset="0"/>
                <a:cs typeface="Consolas" panose="020B0609020204030204" pitchFamily="49" charset="0"/>
              </a:rPr>
              <a:t>    int c = sqrt(2.0);</a:t>
            </a:r>
          </a:p>
          <a:p>
            <a:pPr marL="0" indent="0">
              <a:spcBef>
                <a:spcPts val="0"/>
              </a:spcBef>
              <a:buNone/>
            </a:pPr>
            <a:r>
              <a:rPr lang="en-US" sz="2300" dirty="0">
                <a:latin typeface="Consolas" panose="020B0609020204030204" pitchFamily="49" charset="0"/>
                <a:cs typeface="Consolas" panose="020B0609020204030204" pitchFamily="49" charset="0"/>
              </a:rPr>
              <a:t>    return a * param + (a + 0x15 / c + </a:t>
            </a:r>
            <a:r>
              <a:rPr lang="en-US" sz="2300" dirty="0" err="1">
                <a:latin typeface="Consolas" panose="020B0609020204030204" pitchFamily="49" charset="0"/>
                <a:cs typeface="Consolas" panose="020B0609020204030204" pitchFamily="49" charset="0"/>
              </a:rPr>
              <a:t>strlen</a:t>
            </a:r>
            <a:r>
              <a:rPr lang="en-US" sz="2300" dirty="0">
                <a:latin typeface="Consolas" panose="020B0609020204030204" pitchFamily="49" charset="0"/>
                <a:cs typeface="Consolas" panose="020B0609020204030204" pitchFamily="49" charset="0"/>
              </a:rPr>
              <a:t>(</a:t>
            </a:r>
            <a:r>
              <a:rPr lang="en-US" sz="2300" dirty="0">
                <a:solidFill>
                  <a:srgbClr val="0432FF"/>
                </a:solidFill>
                <a:latin typeface="Consolas" panose="020B0609020204030204" pitchFamily="49" charset="0"/>
                <a:cs typeface="Consolas" panose="020B0609020204030204" pitchFamily="49" charset="0"/>
              </a:rPr>
              <a:t>"Hello"</a:t>
            </a:r>
            <a:r>
              <a:rPr lang="en-US" sz="2300" dirty="0">
                <a:latin typeface="Consolas" panose="020B0609020204030204" pitchFamily="49" charset="0"/>
                <a:cs typeface="Consolas" panose="020B0609020204030204" pitchFamily="49" charset="0"/>
              </a:rPr>
              <a:t>) * b - 0x37) / 4;</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561500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1A85-1275-2943-9772-83E1A803F410}"/>
              </a:ext>
            </a:extLst>
          </p:cNvPr>
          <p:cNvSpPr>
            <a:spLocks noGrp="1"/>
          </p:cNvSpPr>
          <p:nvPr>
            <p:ph type="title"/>
          </p:nvPr>
        </p:nvSpPr>
        <p:spPr/>
        <p:txBody>
          <a:bodyPr/>
          <a:lstStyle/>
          <a:p>
            <a:r>
              <a:rPr lang="en-US" dirty="0"/>
              <a:t>Constant Folding: Before (-O0)</a:t>
            </a:r>
          </a:p>
        </p:txBody>
      </p:sp>
      <p:sp>
        <p:nvSpPr>
          <p:cNvPr id="4" name="Content Placeholder 2">
            <a:extLst>
              <a:ext uri="{FF2B5EF4-FFF2-40B4-BE49-F238E27FC236}">
                <a16:creationId xmlns:a16="http://schemas.microsoft.com/office/drawing/2014/main" id="{7506F29C-EE22-6041-99B0-F66CDB6F2D56}"/>
              </a:ext>
            </a:extLst>
          </p:cNvPr>
          <p:cNvSpPr txBox="1">
            <a:spLocks/>
          </p:cNvSpPr>
          <p:nvPr>
            <p:custDataLst>
              <p:tags r:id="rId1"/>
            </p:custDataLst>
          </p:nvPr>
        </p:nvSpPr>
        <p:spPr>
          <a:xfrm>
            <a:off x="152400" y="1219200"/>
            <a:ext cx="8305800" cy="5483459"/>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00000000000011b9 &lt;fold&gt;:</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11b9:   55                      push   %</a:t>
            </a:r>
            <a:r>
              <a:rPr lang="en-US" sz="1050" dirty="0" err="1">
                <a:latin typeface="Consolas" panose="020B0609020204030204" pitchFamily="49" charset="0"/>
                <a:cs typeface="Consolas" panose="020B0609020204030204" pitchFamily="49" charset="0"/>
              </a:rPr>
              <a:t>rbp</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11ba:   48 89 e5                mov    %</a:t>
            </a:r>
            <a:r>
              <a:rPr lang="en-US" sz="1050" dirty="0" err="1">
                <a:latin typeface="Consolas" panose="020B0609020204030204" pitchFamily="49" charset="0"/>
                <a:cs typeface="Consolas" panose="020B0609020204030204" pitchFamily="49" charset="0"/>
              </a:rPr>
              <a:t>rsp</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rbp</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11bd:   41 54                   push   %r12</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11bf:   53                      push   %</a:t>
            </a:r>
            <a:r>
              <a:rPr lang="en-US" sz="1050" dirty="0" err="1">
                <a:latin typeface="Consolas" panose="020B0609020204030204" pitchFamily="49" charset="0"/>
                <a:cs typeface="Consolas" panose="020B0609020204030204" pitchFamily="49" charset="0"/>
              </a:rPr>
              <a:t>rbx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11c0:   48 83 </a:t>
            </a:r>
            <a:r>
              <a:rPr lang="en-US" sz="1050" dirty="0" err="1">
                <a:latin typeface="Consolas" panose="020B0609020204030204" pitchFamily="49" charset="0"/>
                <a:cs typeface="Consolas" panose="020B0609020204030204" pitchFamily="49" charset="0"/>
              </a:rPr>
              <a:t>ec</a:t>
            </a:r>
            <a:r>
              <a:rPr lang="en-US" sz="1050" dirty="0">
                <a:latin typeface="Consolas" panose="020B0609020204030204" pitchFamily="49" charset="0"/>
                <a:cs typeface="Consolas" panose="020B0609020204030204" pitchFamily="49" charset="0"/>
              </a:rPr>
              <a:t> 30             sub    $0x30,%rsp</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11c4:   89 7d cc                mov    %edi,-0x34(%</a:t>
            </a:r>
            <a:r>
              <a:rPr lang="en-US" sz="1050" dirty="0" err="1">
                <a:latin typeface="Consolas" panose="020B0609020204030204" pitchFamily="49" charset="0"/>
                <a:cs typeface="Consolas" panose="020B0609020204030204" pitchFamily="49" charset="0"/>
              </a:rPr>
              <a:t>rbp</a:t>
            </a:r>
            <a:r>
              <a:rPr lang="en-US" sz="105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11c7:   c7 45 </a:t>
            </a:r>
            <a:r>
              <a:rPr lang="en-US" sz="1050" dirty="0" err="1">
                <a:latin typeface="Consolas" panose="020B0609020204030204" pitchFamily="49" charset="0"/>
                <a:cs typeface="Consolas" panose="020B0609020204030204" pitchFamily="49" charset="0"/>
              </a:rPr>
              <a:t>ec</a:t>
            </a:r>
            <a:r>
              <a:rPr lang="en-US" sz="1050" dirty="0">
                <a:latin typeface="Consolas" panose="020B0609020204030204" pitchFamily="49" charset="0"/>
                <a:cs typeface="Consolas" panose="020B0609020204030204" pitchFamily="49" charset="0"/>
              </a:rPr>
              <a:t> 07 01 00 00    </a:t>
            </a:r>
            <a:r>
              <a:rPr lang="en-US" sz="1050" dirty="0" err="1">
                <a:latin typeface="Consolas" panose="020B0609020204030204" pitchFamily="49" charset="0"/>
                <a:cs typeface="Consolas" panose="020B0609020204030204" pitchFamily="49" charset="0"/>
              </a:rPr>
              <a:t>movl</a:t>
            </a:r>
            <a:r>
              <a:rPr lang="en-US" sz="1050" dirty="0">
                <a:latin typeface="Consolas" panose="020B0609020204030204" pitchFamily="49" charset="0"/>
                <a:cs typeface="Consolas" panose="020B0609020204030204" pitchFamily="49" charset="0"/>
              </a:rPr>
              <a:t>   $0x107,-0x14(%</a:t>
            </a:r>
            <a:r>
              <a:rPr lang="en-US" sz="1050" dirty="0" err="1">
                <a:latin typeface="Consolas" panose="020B0609020204030204" pitchFamily="49" charset="0"/>
                <a:cs typeface="Consolas" panose="020B0609020204030204" pitchFamily="49" charset="0"/>
              </a:rPr>
              <a:t>rbp</a:t>
            </a:r>
            <a:r>
              <a:rPr lang="en-US" sz="105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11ce:   8b 45 </a:t>
            </a:r>
            <a:r>
              <a:rPr lang="en-US" sz="1050" dirty="0" err="1">
                <a:latin typeface="Consolas" panose="020B0609020204030204" pitchFamily="49" charset="0"/>
                <a:cs typeface="Consolas" panose="020B0609020204030204" pitchFamily="49" charset="0"/>
              </a:rPr>
              <a:t>ec</a:t>
            </a:r>
            <a:r>
              <a:rPr lang="en-US" sz="1050" dirty="0">
                <a:latin typeface="Consolas" panose="020B0609020204030204" pitchFamily="49" charset="0"/>
                <a:cs typeface="Consolas" panose="020B0609020204030204" pitchFamily="49" charset="0"/>
              </a:rPr>
              <a:t>                mov    -0x14(%</a:t>
            </a:r>
            <a:r>
              <a:rPr lang="en-US" sz="1050" dirty="0" err="1">
                <a:latin typeface="Consolas" panose="020B0609020204030204" pitchFamily="49" charset="0"/>
                <a:cs typeface="Consolas" panose="020B0609020204030204" pitchFamily="49" charset="0"/>
              </a:rPr>
              <a:t>rbp</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eax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11d1:   48 98                   </a:t>
            </a:r>
            <a:r>
              <a:rPr lang="en-US" sz="1050" dirty="0" err="1">
                <a:latin typeface="Consolas" panose="020B0609020204030204" pitchFamily="49" charset="0"/>
                <a:cs typeface="Consolas" panose="020B0609020204030204" pitchFamily="49" charset="0"/>
              </a:rPr>
              <a:t>cltq</a:t>
            </a:r>
            <a:r>
              <a:rPr lang="en-US" sz="1050" dirty="0">
                <a:latin typeface="Consolas" panose="020B0609020204030204" pitchFamily="49" charset="0"/>
                <a:cs typeface="Consolas" panose="020B0609020204030204" pitchFamily="49" charset="0"/>
              </a:rPr>
              <a:t>   </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11d3:   89 c2                   mov    %</a:t>
            </a:r>
            <a:r>
              <a:rPr lang="en-US" sz="1050" dirty="0" err="1">
                <a:latin typeface="Consolas" panose="020B0609020204030204" pitchFamily="49" charset="0"/>
                <a:cs typeface="Consolas" panose="020B0609020204030204" pitchFamily="49" charset="0"/>
              </a:rPr>
              <a:t>eax</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edx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11d5:   89 d0                   mov    %</a:t>
            </a:r>
            <a:r>
              <a:rPr lang="en-US" sz="1050" dirty="0" err="1">
                <a:latin typeface="Consolas" panose="020B0609020204030204" pitchFamily="49" charset="0"/>
                <a:cs typeface="Consolas" panose="020B0609020204030204" pitchFamily="49" charset="0"/>
              </a:rPr>
              <a:t>edx</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eax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11d7:   c1 e0 02                </a:t>
            </a:r>
            <a:r>
              <a:rPr lang="en-US" sz="1050" dirty="0" err="1">
                <a:latin typeface="Consolas" panose="020B0609020204030204" pitchFamily="49" charset="0"/>
                <a:cs typeface="Consolas" panose="020B0609020204030204" pitchFamily="49" charset="0"/>
              </a:rPr>
              <a:t>shl</a:t>
            </a:r>
            <a:r>
              <a:rPr lang="en-US" sz="1050" dirty="0">
                <a:latin typeface="Consolas" panose="020B0609020204030204" pitchFamily="49" charset="0"/>
                <a:cs typeface="Consolas" panose="020B0609020204030204" pitchFamily="49" charset="0"/>
              </a:rPr>
              <a:t>    $0x2,%eax</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11da:   01 d0                   add    %</a:t>
            </a:r>
            <a:r>
              <a:rPr lang="en-US" sz="1050" dirty="0" err="1">
                <a:latin typeface="Consolas" panose="020B0609020204030204" pitchFamily="49" charset="0"/>
                <a:cs typeface="Consolas" panose="020B0609020204030204" pitchFamily="49" charset="0"/>
              </a:rPr>
              <a:t>edx</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eax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11dc:   89 45 e8                mov    %eax,-0x18(%</a:t>
            </a:r>
            <a:r>
              <a:rPr lang="en-US" sz="1050" dirty="0" err="1">
                <a:latin typeface="Consolas" panose="020B0609020204030204" pitchFamily="49" charset="0"/>
                <a:cs typeface="Consolas" panose="020B0609020204030204" pitchFamily="49" charset="0"/>
              </a:rPr>
              <a:t>rbp</a:t>
            </a:r>
            <a:r>
              <a:rPr lang="en-US" sz="105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11df:   48 8b 05 2a 0e 00 00    mov    0xe2a(%rip),%</a:t>
            </a:r>
            <a:r>
              <a:rPr lang="en-US" sz="1050" dirty="0" err="1">
                <a:latin typeface="Consolas" panose="020B0609020204030204" pitchFamily="49" charset="0"/>
                <a:cs typeface="Consolas" panose="020B0609020204030204" pitchFamily="49" charset="0"/>
              </a:rPr>
              <a:t>rax</a:t>
            </a:r>
            <a:r>
              <a:rPr lang="en-US" sz="1050" dirty="0">
                <a:latin typeface="Consolas" panose="020B0609020204030204" pitchFamily="49" charset="0"/>
                <a:cs typeface="Consolas" panose="020B0609020204030204" pitchFamily="49" charset="0"/>
              </a:rPr>
              <a:t>        # 2010 &lt;_IO_stdin_used+0x10&gt;</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11e6:   66 48 0f 6e c0          </a:t>
            </a:r>
            <a:r>
              <a:rPr lang="en-US" sz="1050" dirty="0" err="1">
                <a:latin typeface="Consolas" panose="020B0609020204030204" pitchFamily="49" charset="0"/>
                <a:cs typeface="Consolas" panose="020B0609020204030204" pitchFamily="49" charset="0"/>
              </a:rPr>
              <a:t>movq</a:t>
            </a:r>
            <a:r>
              <a:rPr lang="en-US" sz="1050" dirty="0">
                <a:latin typeface="Consolas" panose="020B0609020204030204" pitchFamily="49" charset="0"/>
                <a:cs typeface="Consolas" panose="020B0609020204030204" pitchFamily="49" charset="0"/>
              </a:rPr>
              <a:t>   %rax,%xmm0</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11eb:   e8 b0 </a:t>
            </a:r>
            <a:r>
              <a:rPr lang="en-US" sz="1050" dirty="0" err="1">
                <a:latin typeface="Consolas" panose="020B0609020204030204" pitchFamily="49" charset="0"/>
                <a:cs typeface="Consolas" panose="020B0609020204030204" pitchFamily="49" charset="0"/>
              </a:rPr>
              <a:t>fe</a:t>
            </a:r>
            <a:r>
              <a:rPr lang="en-US" sz="1050" dirty="0">
                <a:latin typeface="Consolas" panose="020B0609020204030204" pitchFamily="49" charset="0"/>
                <a:cs typeface="Consolas" panose="020B0609020204030204" pitchFamily="49" charset="0"/>
              </a:rPr>
              <a:t> ff ff          </a:t>
            </a:r>
            <a:r>
              <a:rPr lang="en-US" sz="1050" dirty="0" err="1">
                <a:latin typeface="Consolas" panose="020B0609020204030204" pitchFamily="49" charset="0"/>
                <a:cs typeface="Consolas" panose="020B0609020204030204" pitchFamily="49" charset="0"/>
              </a:rPr>
              <a:t>callq</a:t>
            </a:r>
            <a:r>
              <a:rPr lang="en-US" sz="1050" dirty="0">
                <a:latin typeface="Consolas" panose="020B0609020204030204" pitchFamily="49" charset="0"/>
                <a:cs typeface="Consolas" panose="020B0609020204030204" pitchFamily="49" charset="0"/>
              </a:rPr>
              <a:t>  10a0 &lt;</a:t>
            </a:r>
            <a:r>
              <a:rPr lang="en-US" sz="1050" dirty="0" err="1">
                <a:latin typeface="Consolas" panose="020B0609020204030204" pitchFamily="49" charset="0"/>
                <a:cs typeface="Consolas" panose="020B0609020204030204" pitchFamily="49" charset="0"/>
              </a:rPr>
              <a:t>sqrt@plt</a:t>
            </a:r>
            <a:r>
              <a:rPr lang="en-US" sz="1050" dirty="0">
                <a:latin typeface="Consolas" panose="020B0609020204030204" pitchFamily="49" charset="0"/>
                <a:cs typeface="Consolas" panose="020B0609020204030204" pitchFamily="49" charset="0"/>
              </a:rPr>
              <a:t>&gt;</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11f0:   f2 0f 2c c0             cvttsd2si %xmm0,%eax</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11f4:   89 45 e4                mov    %eax,-0x1c(%</a:t>
            </a:r>
            <a:r>
              <a:rPr lang="en-US" sz="1050" dirty="0" err="1">
                <a:latin typeface="Consolas" panose="020B0609020204030204" pitchFamily="49" charset="0"/>
                <a:cs typeface="Consolas" panose="020B0609020204030204" pitchFamily="49" charset="0"/>
              </a:rPr>
              <a:t>rbp</a:t>
            </a:r>
            <a:r>
              <a:rPr lang="en-US" sz="105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11f7:   8b 45 </a:t>
            </a:r>
            <a:r>
              <a:rPr lang="en-US" sz="1050" dirty="0" err="1">
                <a:latin typeface="Consolas" panose="020B0609020204030204" pitchFamily="49" charset="0"/>
                <a:cs typeface="Consolas" panose="020B0609020204030204" pitchFamily="49" charset="0"/>
              </a:rPr>
              <a:t>ec</a:t>
            </a:r>
            <a:r>
              <a:rPr lang="en-US" sz="1050" dirty="0">
                <a:latin typeface="Consolas" panose="020B0609020204030204" pitchFamily="49" charset="0"/>
                <a:cs typeface="Consolas" panose="020B0609020204030204" pitchFamily="49" charset="0"/>
              </a:rPr>
              <a:t>                mov    -0x14(%</a:t>
            </a:r>
            <a:r>
              <a:rPr lang="en-US" sz="1050" dirty="0" err="1">
                <a:latin typeface="Consolas" panose="020B0609020204030204" pitchFamily="49" charset="0"/>
                <a:cs typeface="Consolas" panose="020B0609020204030204" pitchFamily="49" charset="0"/>
              </a:rPr>
              <a:t>rbp</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eax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11fa:   0f </a:t>
            </a:r>
            <a:r>
              <a:rPr lang="en-US" sz="1050" dirty="0" err="1">
                <a:latin typeface="Consolas" panose="020B0609020204030204" pitchFamily="49" charset="0"/>
                <a:cs typeface="Consolas" panose="020B0609020204030204" pitchFamily="49" charset="0"/>
              </a:rPr>
              <a:t>af</a:t>
            </a:r>
            <a:r>
              <a:rPr lang="en-US" sz="1050" dirty="0">
                <a:latin typeface="Consolas" panose="020B0609020204030204" pitchFamily="49" charset="0"/>
                <a:cs typeface="Consolas" panose="020B0609020204030204" pitchFamily="49" charset="0"/>
              </a:rPr>
              <a:t> 45 cc             </a:t>
            </a:r>
            <a:r>
              <a:rPr lang="en-US" sz="1050" dirty="0" err="1">
                <a:latin typeface="Consolas" panose="020B0609020204030204" pitchFamily="49" charset="0"/>
                <a:cs typeface="Consolas" panose="020B0609020204030204" pitchFamily="49" charset="0"/>
              </a:rPr>
              <a:t>imul</a:t>
            </a:r>
            <a:r>
              <a:rPr lang="en-US" sz="1050" dirty="0">
                <a:latin typeface="Consolas" panose="020B0609020204030204" pitchFamily="49" charset="0"/>
                <a:cs typeface="Consolas" panose="020B0609020204030204" pitchFamily="49" charset="0"/>
              </a:rPr>
              <a:t>   -0x34(%</a:t>
            </a:r>
            <a:r>
              <a:rPr lang="en-US" sz="1050" dirty="0" err="1">
                <a:latin typeface="Consolas" panose="020B0609020204030204" pitchFamily="49" charset="0"/>
                <a:cs typeface="Consolas" panose="020B0609020204030204" pitchFamily="49" charset="0"/>
              </a:rPr>
              <a:t>rbp</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eax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11fe:   41 89 c4                mov    %eax,%r12d</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1201:   b8 15 00 00 00          mov    $0x15,%eax</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1206:   99                      </a:t>
            </a:r>
            <a:r>
              <a:rPr lang="en-US" sz="1050" dirty="0" err="1">
                <a:latin typeface="Consolas" panose="020B0609020204030204" pitchFamily="49" charset="0"/>
                <a:cs typeface="Consolas" panose="020B0609020204030204" pitchFamily="49" charset="0"/>
              </a:rPr>
              <a:t>cltd</a:t>
            </a:r>
            <a:r>
              <a:rPr lang="en-US" sz="1050" dirty="0">
                <a:latin typeface="Consolas" panose="020B0609020204030204" pitchFamily="49" charset="0"/>
                <a:cs typeface="Consolas" panose="020B0609020204030204" pitchFamily="49" charset="0"/>
              </a:rPr>
              <a:t>   </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1207:   f7 7d e4                </a:t>
            </a:r>
            <a:r>
              <a:rPr lang="en-US" sz="1050" dirty="0" err="1">
                <a:latin typeface="Consolas" panose="020B0609020204030204" pitchFamily="49" charset="0"/>
                <a:cs typeface="Consolas" panose="020B0609020204030204" pitchFamily="49" charset="0"/>
              </a:rPr>
              <a:t>idivl</a:t>
            </a:r>
            <a:r>
              <a:rPr lang="en-US" sz="1050" dirty="0">
                <a:latin typeface="Consolas" panose="020B0609020204030204" pitchFamily="49" charset="0"/>
                <a:cs typeface="Consolas" panose="020B0609020204030204" pitchFamily="49" charset="0"/>
              </a:rPr>
              <a:t>  -0x1c(%</a:t>
            </a:r>
            <a:r>
              <a:rPr lang="en-US" sz="1050" dirty="0" err="1">
                <a:latin typeface="Consolas" panose="020B0609020204030204" pitchFamily="49" charset="0"/>
                <a:cs typeface="Consolas" panose="020B0609020204030204" pitchFamily="49" charset="0"/>
              </a:rPr>
              <a:t>rbp</a:t>
            </a:r>
            <a:r>
              <a:rPr lang="en-US" sz="105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120a:   89 c2                   mov    %</a:t>
            </a:r>
            <a:r>
              <a:rPr lang="en-US" sz="1050" dirty="0" err="1">
                <a:latin typeface="Consolas" panose="020B0609020204030204" pitchFamily="49" charset="0"/>
                <a:cs typeface="Consolas" panose="020B0609020204030204" pitchFamily="49" charset="0"/>
              </a:rPr>
              <a:t>eax</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edx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120c:   8b 45 </a:t>
            </a:r>
            <a:r>
              <a:rPr lang="en-US" sz="1050" dirty="0" err="1">
                <a:latin typeface="Consolas" panose="020B0609020204030204" pitchFamily="49" charset="0"/>
                <a:cs typeface="Consolas" panose="020B0609020204030204" pitchFamily="49" charset="0"/>
              </a:rPr>
              <a:t>ec</a:t>
            </a:r>
            <a:r>
              <a:rPr lang="en-US" sz="1050" dirty="0">
                <a:latin typeface="Consolas" panose="020B0609020204030204" pitchFamily="49" charset="0"/>
                <a:cs typeface="Consolas" panose="020B0609020204030204" pitchFamily="49" charset="0"/>
              </a:rPr>
              <a:t>                mov    -0x14(%</a:t>
            </a:r>
            <a:r>
              <a:rPr lang="en-US" sz="1050" dirty="0" err="1">
                <a:latin typeface="Consolas" panose="020B0609020204030204" pitchFamily="49" charset="0"/>
                <a:cs typeface="Consolas" panose="020B0609020204030204" pitchFamily="49" charset="0"/>
              </a:rPr>
              <a:t>rbp</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eax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120f:   01 d0                   add    %</a:t>
            </a:r>
            <a:r>
              <a:rPr lang="en-US" sz="1050" dirty="0" err="1">
                <a:latin typeface="Consolas" panose="020B0609020204030204" pitchFamily="49" charset="0"/>
                <a:cs typeface="Consolas" panose="020B0609020204030204" pitchFamily="49" charset="0"/>
              </a:rPr>
              <a:t>edx</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eax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1211:   48 63 d8                </a:t>
            </a:r>
            <a:r>
              <a:rPr lang="en-US" sz="1050" dirty="0" err="1">
                <a:latin typeface="Consolas" panose="020B0609020204030204" pitchFamily="49" charset="0"/>
                <a:cs typeface="Consolas" panose="020B0609020204030204" pitchFamily="49" charset="0"/>
              </a:rPr>
              <a:t>movslq</a:t>
            </a:r>
            <a:r>
              <a:rPr lang="en-US" sz="1050" dirty="0">
                <a:latin typeface="Consolas" panose="020B0609020204030204" pitchFamily="49" charset="0"/>
                <a:cs typeface="Consolas" panose="020B0609020204030204" pitchFamily="49" charset="0"/>
              </a:rPr>
              <a:t> %</a:t>
            </a:r>
            <a:r>
              <a:rPr lang="en-US" sz="1050" dirty="0" err="1">
                <a:latin typeface="Consolas" panose="020B0609020204030204" pitchFamily="49" charset="0"/>
                <a:cs typeface="Consolas" panose="020B0609020204030204" pitchFamily="49" charset="0"/>
              </a:rPr>
              <a:t>eax</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rbx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1214:   48 8d 3d ed 0d 00 00    lea    0xded(%rip),%</a:t>
            </a:r>
            <a:r>
              <a:rPr lang="en-US" sz="1050" dirty="0" err="1">
                <a:latin typeface="Consolas" panose="020B0609020204030204" pitchFamily="49" charset="0"/>
                <a:cs typeface="Consolas" panose="020B0609020204030204" pitchFamily="49" charset="0"/>
              </a:rPr>
              <a:t>rdi</a:t>
            </a:r>
            <a:r>
              <a:rPr lang="en-US" sz="1050" dirty="0">
                <a:latin typeface="Consolas" panose="020B0609020204030204" pitchFamily="49" charset="0"/>
                <a:cs typeface="Consolas" panose="020B0609020204030204" pitchFamily="49" charset="0"/>
              </a:rPr>
              <a:t>        # 2008 &lt;_IO_stdin_used+0x8&gt;</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121b:   e8 20 </a:t>
            </a:r>
            <a:r>
              <a:rPr lang="en-US" sz="1050" dirty="0" err="1">
                <a:latin typeface="Consolas" panose="020B0609020204030204" pitchFamily="49" charset="0"/>
                <a:cs typeface="Consolas" panose="020B0609020204030204" pitchFamily="49" charset="0"/>
              </a:rPr>
              <a:t>fe</a:t>
            </a:r>
            <a:r>
              <a:rPr lang="en-US" sz="1050" dirty="0">
                <a:latin typeface="Consolas" panose="020B0609020204030204" pitchFamily="49" charset="0"/>
                <a:cs typeface="Consolas" panose="020B0609020204030204" pitchFamily="49" charset="0"/>
              </a:rPr>
              <a:t> ff ff          </a:t>
            </a:r>
            <a:r>
              <a:rPr lang="en-US" sz="1050" dirty="0" err="1">
                <a:latin typeface="Consolas" panose="020B0609020204030204" pitchFamily="49" charset="0"/>
                <a:cs typeface="Consolas" panose="020B0609020204030204" pitchFamily="49" charset="0"/>
              </a:rPr>
              <a:t>callq</a:t>
            </a:r>
            <a:r>
              <a:rPr lang="en-US" sz="1050" dirty="0">
                <a:latin typeface="Consolas" panose="020B0609020204030204" pitchFamily="49" charset="0"/>
                <a:cs typeface="Consolas" panose="020B0609020204030204" pitchFamily="49" charset="0"/>
              </a:rPr>
              <a:t>  1040 &lt;</a:t>
            </a:r>
            <a:r>
              <a:rPr lang="en-US" sz="1050" dirty="0" err="1">
                <a:latin typeface="Consolas" panose="020B0609020204030204" pitchFamily="49" charset="0"/>
                <a:cs typeface="Consolas" panose="020B0609020204030204" pitchFamily="49" charset="0"/>
              </a:rPr>
              <a:t>strlen@plt</a:t>
            </a:r>
            <a:r>
              <a:rPr lang="en-US" sz="1050" dirty="0">
                <a:latin typeface="Consolas" panose="020B0609020204030204" pitchFamily="49" charset="0"/>
                <a:cs typeface="Consolas" panose="020B0609020204030204" pitchFamily="49" charset="0"/>
              </a:rPr>
              <a:t>&gt;</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1220:   8b 55 e8                mov    -0x18(%</a:t>
            </a:r>
            <a:r>
              <a:rPr lang="en-US" sz="1050" dirty="0" err="1">
                <a:latin typeface="Consolas" panose="020B0609020204030204" pitchFamily="49" charset="0"/>
                <a:cs typeface="Consolas" panose="020B0609020204030204" pitchFamily="49" charset="0"/>
              </a:rPr>
              <a:t>rbp</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edx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1223:   48 63 d2                </a:t>
            </a:r>
            <a:r>
              <a:rPr lang="en-US" sz="1050" dirty="0" err="1">
                <a:latin typeface="Consolas" panose="020B0609020204030204" pitchFamily="49" charset="0"/>
                <a:cs typeface="Consolas" panose="020B0609020204030204" pitchFamily="49" charset="0"/>
              </a:rPr>
              <a:t>movslq</a:t>
            </a:r>
            <a:r>
              <a:rPr lang="en-US" sz="1050" dirty="0">
                <a:latin typeface="Consolas" panose="020B0609020204030204" pitchFamily="49" charset="0"/>
                <a:cs typeface="Consolas" panose="020B0609020204030204" pitchFamily="49" charset="0"/>
              </a:rPr>
              <a:t> %</a:t>
            </a:r>
            <a:r>
              <a:rPr lang="en-US" sz="1050" dirty="0" err="1">
                <a:latin typeface="Consolas" panose="020B0609020204030204" pitchFamily="49" charset="0"/>
                <a:cs typeface="Consolas" panose="020B0609020204030204" pitchFamily="49" charset="0"/>
              </a:rPr>
              <a:t>edx</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rdx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1226:   48 0f </a:t>
            </a:r>
            <a:r>
              <a:rPr lang="en-US" sz="1050" dirty="0" err="1">
                <a:latin typeface="Consolas" panose="020B0609020204030204" pitchFamily="49" charset="0"/>
                <a:cs typeface="Consolas" panose="020B0609020204030204" pitchFamily="49" charset="0"/>
              </a:rPr>
              <a:t>af</a:t>
            </a:r>
            <a:r>
              <a:rPr lang="en-US" sz="1050" dirty="0">
                <a:latin typeface="Consolas" panose="020B0609020204030204" pitchFamily="49" charset="0"/>
                <a:cs typeface="Consolas" panose="020B0609020204030204" pitchFamily="49" charset="0"/>
              </a:rPr>
              <a:t> c2             </a:t>
            </a:r>
            <a:r>
              <a:rPr lang="en-US" sz="1050" dirty="0" err="1">
                <a:latin typeface="Consolas" panose="020B0609020204030204" pitchFamily="49" charset="0"/>
                <a:cs typeface="Consolas" panose="020B0609020204030204" pitchFamily="49" charset="0"/>
              </a:rPr>
              <a:t>imul</a:t>
            </a:r>
            <a:r>
              <a:rPr lang="en-US" sz="1050" dirty="0">
                <a:latin typeface="Consolas" panose="020B0609020204030204" pitchFamily="49" charset="0"/>
                <a:cs typeface="Consolas" panose="020B0609020204030204" pitchFamily="49" charset="0"/>
              </a:rPr>
              <a:t>   %</a:t>
            </a:r>
            <a:r>
              <a:rPr lang="en-US" sz="1050" dirty="0" err="1">
                <a:latin typeface="Consolas" panose="020B0609020204030204" pitchFamily="49" charset="0"/>
                <a:cs typeface="Consolas" panose="020B0609020204030204" pitchFamily="49" charset="0"/>
              </a:rPr>
              <a:t>rdx</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rax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122a:   48 01 d8                add    %</a:t>
            </a:r>
            <a:r>
              <a:rPr lang="en-US" sz="1050" dirty="0" err="1">
                <a:latin typeface="Consolas" panose="020B0609020204030204" pitchFamily="49" charset="0"/>
                <a:cs typeface="Consolas" panose="020B0609020204030204" pitchFamily="49" charset="0"/>
              </a:rPr>
              <a:t>rbx</a:t>
            </a:r>
            <a:r>
              <a:rPr lang="en-US" sz="1050" dirty="0">
                <a:latin typeface="Consolas" panose="020B0609020204030204" pitchFamily="49" charset="0"/>
                <a:cs typeface="Consolas" panose="020B0609020204030204" pitchFamily="49" charset="0"/>
              </a:rPr>
              <a:t>,%</a:t>
            </a:r>
            <a:r>
              <a:rPr lang="en-US" sz="1050" dirty="0" err="1">
                <a:latin typeface="Consolas" panose="020B0609020204030204" pitchFamily="49" charset="0"/>
                <a:cs typeface="Consolas" panose="020B0609020204030204" pitchFamily="49" charset="0"/>
              </a:rPr>
              <a:t>rax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122d:   48 83 e8 37             sub    $0x37,%rax</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1231:   48 c1 e8 02             </a:t>
            </a:r>
            <a:r>
              <a:rPr lang="en-US" sz="1050" dirty="0" err="1">
                <a:latin typeface="Consolas" panose="020B0609020204030204" pitchFamily="49" charset="0"/>
                <a:cs typeface="Consolas" panose="020B0609020204030204" pitchFamily="49" charset="0"/>
              </a:rPr>
              <a:t>shr</a:t>
            </a:r>
            <a:r>
              <a:rPr lang="en-US" sz="1050" dirty="0">
                <a:latin typeface="Consolas" panose="020B0609020204030204" pitchFamily="49" charset="0"/>
                <a:cs typeface="Consolas" panose="020B0609020204030204" pitchFamily="49" charset="0"/>
              </a:rPr>
              <a:t>    $0x2,%rax</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1235:   44 01 e0                add    %r12d,%eax</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1238:   48 83 c4 30             add    $0x30,%rsp</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123c:   5b                      pop    %</a:t>
            </a:r>
            <a:r>
              <a:rPr lang="en-US" sz="1050" dirty="0" err="1">
                <a:latin typeface="Consolas" panose="020B0609020204030204" pitchFamily="49" charset="0"/>
                <a:cs typeface="Consolas" panose="020B0609020204030204" pitchFamily="49" charset="0"/>
              </a:rPr>
              <a:t>rbx</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123d:   41 5c                   pop    %r12</a:t>
            </a: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123f:   5d                      pop    %</a:t>
            </a:r>
            <a:r>
              <a:rPr lang="en-US" sz="1050" dirty="0" err="1">
                <a:latin typeface="Consolas" panose="020B0609020204030204" pitchFamily="49" charset="0"/>
                <a:cs typeface="Consolas" panose="020B0609020204030204" pitchFamily="49" charset="0"/>
              </a:rPr>
              <a:t>rbp</a:t>
            </a:r>
            <a:endParaRPr lang="en-US" sz="105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1050" dirty="0">
                <a:latin typeface="Consolas" panose="020B0609020204030204" pitchFamily="49" charset="0"/>
                <a:cs typeface="Consolas" panose="020B0609020204030204" pitchFamily="49" charset="0"/>
              </a:rPr>
              <a:t>    1240:   c3                      </a:t>
            </a:r>
            <a:r>
              <a:rPr lang="en-US" sz="1050" dirty="0" err="1">
                <a:latin typeface="Consolas" panose="020B0609020204030204" pitchFamily="49" charset="0"/>
                <a:cs typeface="Consolas" panose="020B0609020204030204" pitchFamily="49" charset="0"/>
              </a:rPr>
              <a:t>retq</a:t>
            </a:r>
            <a:endParaRPr lang="en-US" dirty="0"/>
          </a:p>
        </p:txBody>
      </p:sp>
    </p:spTree>
    <p:extLst>
      <p:ext uri="{BB962C8B-B14F-4D97-AF65-F5344CB8AC3E}">
        <p14:creationId xmlns:p14="http://schemas.microsoft.com/office/powerpoint/2010/main" val="36814838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1A85-1275-2943-9772-83E1A803F410}"/>
              </a:ext>
            </a:extLst>
          </p:cNvPr>
          <p:cNvSpPr>
            <a:spLocks noGrp="1"/>
          </p:cNvSpPr>
          <p:nvPr>
            <p:ph type="title"/>
          </p:nvPr>
        </p:nvSpPr>
        <p:spPr/>
        <p:txBody>
          <a:bodyPr/>
          <a:lstStyle/>
          <a:p>
            <a:r>
              <a:rPr lang="en-US" dirty="0"/>
              <a:t>Constant Folding: After (-O2)</a:t>
            </a:r>
          </a:p>
        </p:txBody>
      </p:sp>
      <p:sp>
        <p:nvSpPr>
          <p:cNvPr id="4" name="Content Placeholder 2">
            <a:extLst>
              <a:ext uri="{FF2B5EF4-FFF2-40B4-BE49-F238E27FC236}">
                <a16:creationId xmlns:a16="http://schemas.microsoft.com/office/drawing/2014/main" id="{7506F29C-EE22-6041-99B0-F66CDB6F2D56}"/>
              </a:ext>
            </a:extLst>
          </p:cNvPr>
          <p:cNvSpPr txBox="1">
            <a:spLocks/>
          </p:cNvSpPr>
          <p:nvPr>
            <p:custDataLst>
              <p:tags r:id="rId1"/>
            </p:custDataLst>
          </p:nvPr>
        </p:nvSpPr>
        <p:spPr>
          <a:xfrm>
            <a:off x="152400" y="1219200"/>
            <a:ext cx="7700963" cy="548345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00000000000011b0 &lt;fold&gt;:</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11b0:   69 c7 07 01 00 00       </a:t>
            </a:r>
            <a:r>
              <a:rPr lang="en-US" sz="1500" dirty="0" err="1">
                <a:latin typeface="Consolas" panose="020B0609020204030204" pitchFamily="49" charset="0"/>
                <a:cs typeface="Consolas" panose="020B0609020204030204" pitchFamily="49" charset="0"/>
              </a:rPr>
              <a:t>imul</a:t>
            </a:r>
            <a:r>
              <a:rPr lang="en-US" sz="1500" dirty="0">
                <a:latin typeface="Consolas" panose="020B0609020204030204" pitchFamily="49" charset="0"/>
                <a:cs typeface="Consolas" panose="020B0609020204030204" pitchFamily="49" charset="0"/>
              </a:rPr>
              <a:t>   $0x107,%edi,%eax</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11b6:   05 a5 06 00 00          add    $0x6a5,%eax</a:t>
            </a:r>
          </a:p>
          <a:p>
            <a:pPr marL="0" indent="0" fontAlgn="auto">
              <a:spcBef>
                <a:spcPts val="0"/>
              </a:spcBef>
              <a:spcAft>
                <a:spcPts val="0"/>
              </a:spcAft>
              <a:buNone/>
            </a:pPr>
            <a:r>
              <a:rPr lang="en-US" sz="1500" dirty="0">
                <a:latin typeface="Consolas" panose="020B0609020204030204" pitchFamily="49" charset="0"/>
                <a:cs typeface="Consolas" panose="020B0609020204030204" pitchFamily="49" charset="0"/>
              </a:rPr>
              <a:t>    11bb:   c3                      </a:t>
            </a:r>
            <a:r>
              <a:rPr lang="en-US" sz="1500" dirty="0" err="1">
                <a:latin typeface="Consolas" panose="020B0609020204030204" pitchFamily="49" charset="0"/>
                <a:cs typeface="Consolas" panose="020B0609020204030204" pitchFamily="49" charset="0"/>
              </a:rPr>
              <a:t>retq</a:t>
            </a:r>
            <a:r>
              <a:rPr lang="en-US" sz="1500" dirty="0">
                <a:latin typeface="Consolas" panose="020B0609020204030204" pitchFamily="49" charset="0"/>
                <a:cs typeface="Consolas" panose="020B0609020204030204" pitchFamily="49" charset="0"/>
              </a:rPr>
              <a:t> </a:t>
            </a:r>
          </a:p>
        </p:txBody>
      </p:sp>
      <p:sp>
        <p:nvSpPr>
          <p:cNvPr id="7" name="TextBox 6">
            <a:extLst>
              <a:ext uri="{FF2B5EF4-FFF2-40B4-BE49-F238E27FC236}">
                <a16:creationId xmlns:a16="http://schemas.microsoft.com/office/drawing/2014/main" id="{C673F542-1D3E-154B-BDBE-3525D74B4BA9}"/>
              </a:ext>
            </a:extLst>
          </p:cNvPr>
          <p:cNvSpPr txBox="1"/>
          <p:nvPr/>
        </p:nvSpPr>
        <p:spPr>
          <a:xfrm>
            <a:off x="152400" y="5715000"/>
            <a:ext cx="11582400" cy="830997"/>
          </a:xfrm>
          <a:prstGeom prst="rect">
            <a:avLst/>
          </a:prstGeom>
          <a:noFill/>
        </p:spPr>
        <p:txBody>
          <a:bodyPr wrap="square">
            <a:spAutoFit/>
          </a:bodyPr>
          <a:lstStyle/>
          <a:p>
            <a:pPr marL="0" indent="0" algn="l">
              <a:buNone/>
            </a:pPr>
            <a:r>
              <a:rPr lang="en-US" sz="2400" dirty="0"/>
              <a:t>What is the consequence of this for you as a programmer?  What should you do differently or the same knowing that compilers can do this for you?</a:t>
            </a:r>
          </a:p>
        </p:txBody>
      </p:sp>
    </p:spTree>
    <p:extLst>
      <p:ext uri="{BB962C8B-B14F-4D97-AF65-F5344CB8AC3E}">
        <p14:creationId xmlns:p14="http://schemas.microsoft.com/office/powerpoint/2010/main" val="15345399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b="1" u="sng" dirty="0"/>
              <a:t>Common Sub-expression Elimination</a:t>
            </a:r>
          </a:p>
          <a:p>
            <a:r>
              <a:rPr lang="en-US" dirty="0"/>
              <a:t>Dead Code</a:t>
            </a:r>
          </a:p>
          <a:p>
            <a:r>
              <a:rPr lang="en-US" dirty="0"/>
              <a:t>Strength Reduction</a:t>
            </a:r>
          </a:p>
          <a:p>
            <a:r>
              <a:rPr lang="en-US" dirty="0"/>
              <a:t>Code Motion</a:t>
            </a:r>
          </a:p>
          <a:p>
            <a:r>
              <a:rPr lang="en-US" dirty="0"/>
              <a:t>Tail Recursion</a:t>
            </a:r>
          </a:p>
          <a:p>
            <a:r>
              <a:rPr lang="en-US" dirty="0"/>
              <a:t>Loop Unrolling</a:t>
            </a:r>
          </a:p>
        </p:txBody>
      </p:sp>
    </p:spTree>
    <p:extLst>
      <p:ext uri="{BB962C8B-B14F-4D97-AF65-F5344CB8AC3E}">
        <p14:creationId xmlns:p14="http://schemas.microsoft.com/office/powerpoint/2010/main" val="23751453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457F0-4979-314B-99A2-A361948B5A22}"/>
              </a:ext>
            </a:extLst>
          </p:cNvPr>
          <p:cNvSpPr>
            <a:spLocks noGrp="1"/>
          </p:cNvSpPr>
          <p:nvPr>
            <p:ph type="title"/>
          </p:nvPr>
        </p:nvSpPr>
        <p:spPr/>
        <p:txBody>
          <a:bodyPr/>
          <a:lstStyle/>
          <a:p>
            <a:r>
              <a:rPr lang="en-US" dirty="0"/>
              <a:t>Common Sub-Expression Elimination</a:t>
            </a:r>
          </a:p>
        </p:txBody>
      </p:sp>
      <p:sp>
        <p:nvSpPr>
          <p:cNvPr id="3" name="Content Placeholder 2">
            <a:extLst>
              <a:ext uri="{FF2B5EF4-FFF2-40B4-BE49-F238E27FC236}">
                <a16:creationId xmlns:a16="http://schemas.microsoft.com/office/drawing/2014/main" id="{155550BF-AF5C-5D43-BD01-8A121612B3F6}"/>
              </a:ext>
            </a:extLst>
          </p:cNvPr>
          <p:cNvSpPr>
            <a:spLocks noGrp="1"/>
          </p:cNvSpPr>
          <p:nvPr>
            <p:ph idx="1"/>
          </p:nvPr>
        </p:nvSpPr>
        <p:spPr/>
        <p:txBody>
          <a:bodyPr/>
          <a:lstStyle/>
          <a:p>
            <a:pPr marL="0" indent="0">
              <a:buNone/>
            </a:pPr>
            <a:r>
              <a:rPr lang="en-US" b="1" dirty="0"/>
              <a:t>Common Sub-Expression Elimination </a:t>
            </a:r>
            <a:r>
              <a:rPr lang="en-US" dirty="0"/>
              <a:t>prevents the recalculation of the same thing many times by doing it once and saving the result.</a:t>
            </a:r>
          </a:p>
          <a:p>
            <a:pPr marL="0" indent="0">
              <a:buNone/>
            </a:pPr>
            <a:endParaRPr lang="en-US" sz="2000" b="1" dirty="0"/>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int</a:t>
            </a:r>
            <a:r>
              <a:rPr lang="pt-BR" dirty="0">
                <a:latin typeface="Consolas" panose="020B0609020204030204" pitchFamily="49" charset="0"/>
                <a:cs typeface="Consolas" panose="020B0609020204030204" pitchFamily="49" charset="0"/>
              </a:rPr>
              <a:t> a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a:t>
            </a: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int</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b</a:t>
            </a:r>
            <a:r>
              <a:rPr lang="pt-BR" dirty="0">
                <a:latin typeface="Consolas" panose="020B0609020204030204" pitchFamily="49" charset="0"/>
                <a:cs typeface="Consolas" panose="020B0609020204030204" pitchFamily="49" charset="0"/>
              </a:rPr>
              <a:t> = param1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 + a;</a:t>
            </a: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return</a:t>
            </a:r>
            <a:r>
              <a:rPr lang="pt-BR" dirty="0">
                <a:latin typeface="Consolas" panose="020B0609020204030204" pitchFamily="49" charset="0"/>
                <a:cs typeface="Consolas" panose="020B0609020204030204" pitchFamily="49" charset="0"/>
              </a:rPr>
              <a:t> a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 + </a:t>
            </a:r>
            <a:r>
              <a:rPr lang="pt-BR" dirty="0" err="1">
                <a:latin typeface="Consolas" panose="020B0609020204030204" pitchFamily="49" charset="0"/>
                <a:cs typeface="Consolas" panose="020B0609020204030204" pitchFamily="49" charset="0"/>
              </a:rPr>
              <a:t>b</a:t>
            </a:r>
            <a:r>
              <a:rPr lang="pt-BR" dirty="0">
                <a:latin typeface="Consolas" panose="020B0609020204030204" pitchFamily="49" charset="0"/>
                <a:cs typeface="Consolas" panose="020B0609020204030204" pitchFamily="49" charset="0"/>
              </a:rPr>
              <a:t>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a:t>
            </a:r>
          </a:p>
          <a:p>
            <a:pPr marL="0" lvl="1" indent="-158433">
              <a:buNone/>
            </a:pPr>
            <a:endParaRPr lang="pt-BR"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064717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457F0-4979-314B-99A2-A361948B5A22}"/>
              </a:ext>
            </a:extLst>
          </p:cNvPr>
          <p:cNvSpPr>
            <a:spLocks noGrp="1"/>
          </p:cNvSpPr>
          <p:nvPr>
            <p:ph type="title"/>
          </p:nvPr>
        </p:nvSpPr>
        <p:spPr/>
        <p:txBody>
          <a:bodyPr/>
          <a:lstStyle/>
          <a:p>
            <a:r>
              <a:rPr lang="en-US" dirty="0"/>
              <a:t>Common Sub-Expression Elimination</a:t>
            </a:r>
          </a:p>
        </p:txBody>
      </p:sp>
      <p:sp>
        <p:nvSpPr>
          <p:cNvPr id="3" name="Content Placeholder 2">
            <a:extLst>
              <a:ext uri="{FF2B5EF4-FFF2-40B4-BE49-F238E27FC236}">
                <a16:creationId xmlns:a16="http://schemas.microsoft.com/office/drawing/2014/main" id="{155550BF-AF5C-5D43-BD01-8A121612B3F6}"/>
              </a:ext>
            </a:extLst>
          </p:cNvPr>
          <p:cNvSpPr>
            <a:spLocks noGrp="1"/>
          </p:cNvSpPr>
          <p:nvPr>
            <p:ph idx="1"/>
          </p:nvPr>
        </p:nvSpPr>
        <p:spPr/>
        <p:txBody>
          <a:bodyPr/>
          <a:lstStyle/>
          <a:p>
            <a:pPr marL="0" indent="0">
              <a:buNone/>
            </a:pPr>
            <a:r>
              <a:rPr lang="en-US" b="1" dirty="0"/>
              <a:t>Common Sub-Expression Elimination </a:t>
            </a:r>
            <a:r>
              <a:rPr lang="en-US" dirty="0"/>
              <a:t>prevents the recalculation of the same thing many times by doing it once and saving the result.</a:t>
            </a:r>
          </a:p>
          <a:p>
            <a:pPr marL="0" indent="0">
              <a:buNone/>
            </a:pPr>
            <a:endParaRPr lang="en-US" sz="2000" b="1" dirty="0"/>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int</a:t>
            </a:r>
            <a:r>
              <a:rPr lang="pt-BR" dirty="0">
                <a:latin typeface="Consolas" panose="020B0609020204030204" pitchFamily="49" charset="0"/>
                <a:cs typeface="Consolas" panose="020B0609020204030204" pitchFamily="49" charset="0"/>
              </a:rPr>
              <a:t> a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a:t>
            </a: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int</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b</a:t>
            </a:r>
            <a:r>
              <a:rPr lang="pt-BR" dirty="0">
                <a:latin typeface="Consolas" panose="020B0609020204030204" pitchFamily="49" charset="0"/>
                <a:cs typeface="Consolas" panose="020B0609020204030204" pitchFamily="49" charset="0"/>
              </a:rPr>
              <a:t> = param1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 + a;</a:t>
            </a: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return</a:t>
            </a:r>
            <a:r>
              <a:rPr lang="pt-BR" dirty="0">
                <a:latin typeface="Consolas" panose="020B0609020204030204" pitchFamily="49" charset="0"/>
                <a:cs typeface="Consolas" panose="020B0609020204030204" pitchFamily="49" charset="0"/>
              </a:rPr>
              <a:t> a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 + </a:t>
            </a:r>
            <a:r>
              <a:rPr lang="pt-BR" dirty="0" err="1">
                <a:latin typeface="Consolas" panose="020B0609020204030204" pitchFamily="49" charset="0"/>
                <a:cs typeface="Consolas" panose="020B0609020204030204" pitchFamily="49" charset="0"/>
              </a:rPr>
              <a:t>b</a:t>
            </a:r>
            <a:r>
              <a:rPr lang="pt-BR" dirty="0">
                <a:latin typeface="Consolas" panose="020B0609020204030204" pitchFamily="49" charset="0"/>
                <a:cs typeface="Consolas" panose="020B0609020204030204" pitchFamily="49" charset="0"/>
              </a:rPr>
              <a:t> * (</a:t>
            </a:r>
            <a:r>
              <a:rPr lang="pt-BR" dirty="0">
                <a:solidFill>
                  <a:srgbClr val="FF0000"/>
                </a:solidFill>
                <a:latin typeface="Consolas" panose="020B0609020204030204" pitchFamily="49" charset="0"/>
                <a:cs typeface="Consolas" panose="020B0609020204030204" pitchFamily="49" charset="0"/>
              </a:rPr>
              <a:t>param2 + 0x107</a:t>
            </a:r>
            <a:r>
              <a:rPr lang="pt-BR" dirty="0">
                <a:latin typeface="Consolas" panose="020B0609020204030204" pitchFamily="49" charset="0"/>
                <a:cs typeface="Consolas" panose="020B0609020204030204" pitchFamily="49" charset="0"/>
              </a:rPr>
              <a:t>);</a:t>
            </a:r>
          </a:p>
          <a:p>
            <a:pPr marL="0" lvl="1" indent="-158433">
              <a:buNone/>
            </a:pPr>
            <a:r>
              <a:rPr lang="pt-BR" dirty="0">
                <a:solidFill>
                  <a:srgbClr val="00B050"/>
                </a:solidFill>
                <a:latin typeface="Consolas" panose="020B0609020204030204" pitchFamily="49" charset="0"/>
                <a:cs typeface="Consolas" panose="020B0609020204030204" pitchFamily="49" charset="0"/>
              </a:rPr>
              <a:t> // = </a:t>
            </a:r>
            <a:r>
              <a:rPr lang="en-US" dirty="0">
                <a:solidFill>
                  <a:srgbClr val="00B050"/>
                </a:solidFill>
              </a:rPr>
              <a:t>2 * a * a + param1 * a * a</a:t>
            </a:r>
            <a:endParaRPr lang="pt-BR" dirty="0">
              <a:latin typeface="Consolas" panose="020B0609020204030204" pitchFamily="49" charset="0"/>
              <a:cs typeface="Consolas" panose="020B0609020204030204" pitchFamily="49" charset="0"/>
            </a:endParaRPr>
          </a:p>
          <a:p>
            <a:pPr marL="0" lvl="1" indent="-158433">
              <a:buNone/>
            </a:pPr>
            <a:endParaRPr lang="pt-BR" dirty="0">
              <a:latin typeface="Consolas" panose="020B0609020204030204" pitchFamily="49" charset="0"/>
              <a:cs typeface="Consolas" panose="020B0609020204030204" pitchFamily="49" charset="0"/>
            </a:endParaRPr>
          </a:p>
          <a:p>
            <a:pPr marL="0" lvl="1" indent="-158433">
              <a:buNone/>
            </a:pPr>
            <a:r>
              <a:rPr lang="en-US" dirty="0">
                <a:latin typeface="Consolas" panose="020B0609020204030204" pitchFamily="49" charset="0"/>
                <a:cs typeface="Consolas" panose="020B0609020204030204" pitchFamily="49" charset="0"/>
              </a:rPr>
              <a:t>00000000000011b0 &lt;</a:t>
            </a:r>
            <a:r>
              <a:rPr lang="en-US" dirty="0" err="1">
                <a:latin typeface="Consolas" panose="020B0609020204030204" pitchFamily="49" charset="0"/>
                <a:cs typeface="Consolas" panose="020B0609020204030204" pitchFamily="49" charset="0"/>
              </a:rPr>
              <a:t>subexp</a:t>
            </a:r>
            <a:r>
              <a:rPr lang="en-US" dirty="0">
                <a:latin typeface="Consolas" panose="020B0609020204030204" pitchFamily="49" charset="0"/>
                <a:cs typeface="Consolas" panose="020B0609020204030204" pitchFamily="49" charset="0"/>
              </a:rPr>
              <a:t>&gt;:  </a:t>
            </a:r>
            <a:r>
              <a:rPr lang="en-US" dirty="0">
                <a:solidFill>
                  <a:srgbClr val="00B050"/>
                </a:solidFill>
                <a:latin typeface="Consolas" panose="020B0609020204030204" pitchFamily="49" charset="0"/>
                <a:cs typeface="Consolas" panose="020B0609020204030204" pitchFamily="49" charset="0"/>
              </a:rPr>
              <a:t>// param1 in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param2 in %</a:t>
            </a:r>
            <a:r>
              <a:rPr lang="en-US" dirty="0" err="1">
                <a:solidFill>
                  <a:srgbClr val="00B050"/>
                </a:solidFill>
                <a:latin typeface="Consolas" panose="020B0609020204030204" pitchFamily="49" charset="0"/>
                <a:cs typeface="Consolas" panose="020B0609020204030204" pitchFamily="49" charset="0"/>
              </a:rPr>
              <a:t>esi</a:t>
            </a:r>
            <a:endParaRPr lang="en-US" dirty="0">
              <a:solidFill>
                <a:srgbClr val="00B050"/>
              </a:solidFill>
              <a:latin typeface="Consolas" panose="020B0609020204030204" pitchFamily="49" charset="0"/>
              <a:cs typeface="Consolas" panose="020B0609020204030204" pitchFamily="49" charset="0"/>
            </a:endParaRPr>
          </a:p>
          <a:p>
            <a:pPr marL="0" lvl="1" indent="-158433">
              <a:buNone/>
            </a:pPr>
            <a:r>
              <a:rPr lang="en-US" dirty="0">
                <a:latin typeface="Consolas" panose="020B0609020204030204" pitchFamily="49" charset="0"/>
                <a:cs typeface="Consolas" panose="020B0609020204030204" pitchFamily="49" charset="0"/>
              </a:rPr>
              <a:t>    11b0:	lea    0x107(%</a:t>
            </a:r>
            <a:r>
              <a:rPr lang="en-US" dirty="0" err="1">
                <a:latin typeface="Consolas" panose="020B0609020204030204" pitchFamily="49" charset="0"/>
                <a:cs typeface="Consolas" panose="020B0609020204030204" pitchFamily="49" charset="0"/>
              </a:rPr>
              <a:t>rsi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eax</a:t>
            </a:r>
            <a:r>
              <a:rPr lang="en-US" dirty="0">
                <a:solidFill>
                  <a:srgbClr val="00B050"/>
                </a:solidFill>
                <a:latin typeface="Consolas" panose="020B0609020204030204" pitchFamily="49" charset="0"/>
                <a:cs typeface="Consolas" panose="020B0609020204030204" pitchFamily="49" charset="0"/>
              </a:rPr>
              <a:t> stores a</a:t>
            </a:r>
          </a:p>
          <a:p>
            <a:pPr marL="0" lvl="1" indent="-158433">
              <a:buNone/>
            </a:pPr>
            <a:r>
              <a:rPr lang="en-US" dirty="0">
                <a:latin typeface="Consolas" panose="020B0609020204030204" pitchFamily="49" charset="0"/>
                <a:cs typeface="Consolas" panose="020B0609020204030204" pitchFamily="49" charset="0"/>
              </a:rPr>
              <a:t>    11b6:	</a:t>
            </a:r>
            <a:r>
              <a:rPr lang="en-US" dirty="0" err="1">
                <a:latin typeface="Consolas" panose="020B0609020204030204" pitchFamily="49" charset="0"/>
                <a:cs typeface="Consolas" panose="020B0609020204030204" pitchFamily="49" charset="0"/>
              </a:rPr>
              <a:t>imul</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eax</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edi</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param1 * a</a:t>
            </a:r>
          </a:p>
          <a:p>
            <a:pPr marL="0" lvl="1" indent="-158433">
              <a:buNone/>
            </a:pPr>
            <a:r>
              <a:rPr lang="en-US" dirty="0">
                <a:latin typeface="Consolas" panose="020B0609020204030204" pitchFamily="49" charset="0"/>
                <a:cs typeface="Consolas" panose="020B0609020204030204" pitchFamily="49" charset="0"/>
              </a:rPr>
              <a:t>    11b9:	lea    (%rdi,%rax,2),%</a:t>
            </a:r>
            <a:r>
              <a:rPr lang="en-US" dirty="0" err="1">
                <a:latin typeface="Consolas" panose="020B0609020204030204" pitchFamily="49" charset="0"/>
                <a:cs typeface="Consolas" panose="020B0609020204030204" pitchFamily="49" charset="0"/>
              </a:rPr>
              <a:t>esi</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2 * a + param1 * a</a:t>
            </a:r>
          </a:p>
          <a:p>
            <a:pPr marL="0" lvl="1" indent="-158433">
              <a:buNone/>
            </a:pPr>
            <a:r>
              <a:rPr lang="en-US" dirty="0">
                <a:latin typeface="Consolas" panose="020B0609020204030204" pitchFamily="49" charset="0"/>
                <a:cs typeface="Consolas" panose="020B0609020204030204" pitchFamily="49" charset="0"/>
              </a:rPr>
              <a:t>    11bc:	</a:t>
            </a:r>
            <a:r>
              <a:rPr lang="en-US" dirty="0" err="1">
                <a:latin typeface="Consolas" panose="020B0609020204030204" pitchFamily="49" charset="0"/>
                <a:cs typeface="Consolas" panose="020B0609020204030204" pitchFamily="49" charset="0"/>
              </a:rPr>
              <a:t>imul</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esi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a * (2 * a + param1 * a)</a:t>
            </a:r>
          </a:p>
          <a:p>
            <a:pPr marL="0" lvl="1" indent="-158433">
              <a:buNone/>
            </a:pPr>
            <a:r>
              <a:rPr lang="en-US" dirty="0">
                <a:latin typeface="Consolas" panose="020B0609020204030204" pitchFamily="49" charset="0"/>
                <a:cs typeface="Consolas" panose="020B0609020204030204" pitchFamily="49" charset="0"/>
              </a:rPr>
              <a:t>    11bf: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9859244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A0D1F-67E0-A848-AD8B-7702AA28AE94}"/>
              </a:ext>
            </a:extLst>
          </p:cNvPr>
          <p:cNvSpPr>
            <a:spLocks noGrp="1"/>
          </p:cNvSpPr>
          <p:nvPr>
            <p:ph type="title"/>
          </p:nvPr>
        </p:nvSpPr>
        <p:spPr/>
        <p:txBody>
          <a:bodyPr/>
          <a:lstStyle/>
          <a:p>
            <a:r>
              <a:rPr lang="en-US" dirty="0"/>
              <a:t>Common Sub-Expression Elimination</a:t>
            </a:r>
          </a:p>
        </p:txBody>
      </p:sp>
      <p:sp>
        <p:nvSpPr>
          <p:cNvPr id="3" name="Content Placeholder 2">
            <a:extLst>
              <a:ext uri="{FF2B5EF4-FFF2-40B4-BE49-F238E27FC236}">
                <a16:creationId xmlns:a16="http://schemas.microsoft.com/office/drawing/2014/main" id="{4AF14E0A-EBD7-0C42-943B-F62A11E6FF82}"/>
              </a:ext>
            </a:extLst>
          </p:cNvPr>
          <p:cNvSpPr>
            <a:spLocks noGrp="1"/>
          </p:cNvSpPr>
          <p:nvPr>
            <p:ph idx="1"/>
          </p:nvPr>
        </p:nvSpPr>
        <p:spPr/>
        <p:txBody>
          <a:bodyPr/>
          <a:lstStyle/>
          <a:p>
            <a:pPr marL="0" indent="0">
              <a:buNone/>
            </a:pPr>
            <a:r>
              <a:rPr lang="en-US" i="1" dirty="0"/>
              <a:t>Why should we bother saving repeated calculations in variables if the compiler has common subexpression elimination?</a:t>
            </a:r>
            <a:endParaRPr lang="en-US" dirty="0"/>
          </a:p>
          <a:p>
            <a:r>
              <a:rPr lang="en-US" dirty="0"/>
              <a:t>The compiler may not always be able to optimize every instance.  Plus, it can help reduce redundancy!</a:t>
            </a:r>
          </a:p>
          <a:p>
            <a:r>
              <a:rPr lang="en-US" dirty="0"/>
              <a:t>Makes code more readable!</a:t>
            </a:r>
          </a:p>
        </p:txBody>
      </p:sp>
    </p:spTree>
    <p:extLst>
      <p:ext uri="{BB962C8B-B14F-4D97-AF65-F5344CB8AC3E}">
        <p14:creationId xmlns:p14="http://schemas.microsoft.com/office/powerpoint/2010/main" val="16086859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dirty="0"/>
              <a:t>Common Sub-expression Elimination</a:t>
            </a:r>
          </a:p>
          <a:p>
            <a:r>
              <a:rPr lang="en-US" b="1" u="sng" dirty="0"/>
              <a:t>Dead Code</a:t>
            </a:r>
          </a:p>
          <a:p>
            <a:r>
              <a:rPr lang="en-US" dirty="0"/>
              <a:t>Strength Reduction</a:t>
            </a:r>
          </a:p>
          <a:p>
            <a:r>
              <a:rPr lang="en-US" dirty="0"/>
              <a:t>Code Motion</a:t>
            </a:r>
          </a:p>
          <a:p>
            <a:r>
              <a:rPr lang="en-US" dirty="0"/>
              <a:t>Tail Recursion</a:t>
            </a:r>
          </a:p>
          <a:p>
            <a:r>
              <a:rPr lang="en-US" dirty="0"/>
              <a:t>Loop Unrolling</a:t>
            </a:r>
          </a:p>
        </p:txBody>
      </p:sp>
    </p:spTree>
    <p:extLst>
      <p:ext uri="{BB962C8B-B14F-4D97-AF65-F5344CB8AC3E}">
        <p14:creationId xmlns:p14="http://schemas.microsoft.com/office/powerpoint/2010/main" val="13721543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457F0-4979-314B-99A2-A361948B5A22}"/>
              </a:ext>
            </a:extLst>
          </p:cNvPr>
          <p:cNvSpPr>
            <a:spLocks noGrp="1"/>
          </p:cNvSpPr>
          <p:nvPr>
            <p:ph type="title"/>
          </p:nvPr>
        </p:nvSpPr>
        <p:spPr/>
        <p:txBody>
          <a:bodyPr/>
          <a:lstStyle/>
          <a:p>
            <a:r>
              <a:rPr lang="en-US" dirty="0"/>
              <a:t>Dead Code</a:t>
            </a:r>
          </a:p>
        </p:txBody>
      </p:sp>
      <p:sp>
        <p:nvSpPr>
          <p:cNvPr id="3" name="Content Placeholder 2">
            <a:extLst>
              <a:ext uri="{FF2B5EF4-FFF2-40B4-BE49-F238E27FC236}">
                <a16:creationId xmlns:a16="http://schemas.microsoft.com/office/drawing/2014/main" id="{155550BF-AF5C-5D43-BD01-8A121612B3F6}"/>
              </a:ext>
            </a:extLst>
          </p:cNvPr>
          <p:cNvSpPr>
            <a:spLocks noGrp="1"/>
          </p:cNvSpPr>
          <p:nvPr>
            <p:ph idx="1"/>
          </p:nvPr>
        </p:nvSpPr>
        <p:spPr>
          <a:xfrm>
            <a:off x="152400" y="1295400"/>
            <a:ext cx="11811000" cy="6248400"/>
          </a:xfrm>
        </p:spPr>
        <p:txBody>
          <a:bodyPr/>
          <a:lstStyle/>
          <a:p>
            <a:pPr marL="0" indent="0">
              <a:buNone/>
            </a:pPr>
            <a:r>
              <a:rPr lang="en-US" b="1" dirty="0"/>
              <a:t>Dead code elimination </a:t>
            </a:r>
            <a:r>
              <a:rPr lang="en-US" dirty="0"/>
              <a:t>removes code that doesn’t serve a purpose:</a:t>
            </a:r>
          </a:p>
          <a:p>
            <a:pPr marL="0" indent="0">
              <a:spcBef>
                <a:spcPts val="0"/>
              </a:spcBef>
              <a:buNone/>
            </a:pPr>
            <a:endParaRPr lang="en-US" sz="1800" dirty="0">
              <a:latin typeface="Consolas" panose="020B0609020204030204" pitchFamily="49" charset="0"/>
              <a:cs typeface="Consolas" panose="020B0609020204030204" pitchFamily="49" charset="0"/>
            </a:endParaRPr>
          </a:p>
          <a:p>
            <a:pPr marL="0" indent="0">
              <a:spcBef>
                <a:spcPts val="0"/>
              </a:spcBef>
              <a:buNone/>
            </a:pPr>
            <a:r>
              <a:rPr lang="en-US" sz="1800" dirty="0">
                <a:latin typeface="Consolas" panose="020B0609020204030204" pitchFamily="49" charset="0"/>
                <a:cs typeface="Consolas" panose="020B0609020204030204" pitchFamily="49" charset="0"/>
              </a:rPr>
              <a:t>if (param1 &lt; param2 &amp;&amp; param1 &gt; param2) {</a:t>
            </a:r>
          </a:p>
          <a:p>
            <a:pPr marL="0" indent="0">
              <a:spcBef>
                <a:spcPts val="0"/>
              </a:spcBef>
              <a:buNone/>
            </a:pPr>
            <a:r>
              <a:rPr lang="en-US" sz="1800" dirty="0">
                <a:latin typeface="Consolas" panose="020B0609020204030204" pitchFamily="49" charset="0"/>
                <a:cs typeface="Consolas" panose="020B0609020204030204" pitchFamily="49" charset="0"/>
              </a:rPr>
              <a:t>    printf(</a:t>
            </a:r>
            <a:r>
              <a:rPr lang="en-US" sz="1800" dirty="0">
                <a:solidFill>
                  <a:srgbClr val="0432FF"/>
                </a:solidFill>
                <a:latin typeface="Consolas" panose="020B0609020204030204" pitchFamily="49" charset="0"/>
                <a:cs typeface="Consolas" panose="020B0609020204030204" pitchFamily="49" charset="0"/>
              </a:rPr>
              <a:t>"This test can never be true!\n"</a:t>
            </a:r>
            <a:r>
              <a:rPr lang="en-US" sz="1800" dirty="0">
                <a:latin typeface="Consolas" panose="020B0609020204030204" pitchFamily="49" charset="0"/>
                <a:cs typeface="Consolas" panose="020B0609020204030204" pitchFamily="49" charset="0"/>
              </a:rPr>
              <a:t>);</a:t>
            </a:r>
          </a:p>
          <a:p>
            <a:pPr marL="0" indent="0">
              <a:spcBef>
                <a:spcPts val="0"/>
              </a:spcBef>
              <a:buNone/>
            </a:pPr>
            <a:r>
              <a:rPr lang="en-US" sz="1800" dirty="0">
                <a:latin typeface="Consolas" panose="020B0609020204030204" pitchFamily="49" charset="0"/>
                <a:cs typeface="Consolas" panose="020B0609020204030204" pitchFamily="49" charset="0"/>
              </a:rPr>
              <a:t>}</a:t>
            </a:r>
          </a:p>
          <a:p>
            <a:pPr marL="0" indent="0">
              <a:spcBef>
                <a:spcPts val="0"/>
              </a:spcBef>
              <a:buNone/>
            </a:pPr>
            <a:endParaRPr lang="en-US" sz="1800" dirty="0">
              <a:latin typeface="Consolas" panose="020B0609020204030204" pitchFamily="49" charset="0"/>
              <a:cs typeface="Consolas" panose="020B0609020204030204" pitchFamily="49" charset="0"/>
            </a:endParaRPr>
          </a:p>
          <a:p>
            <a:pPr marL="0" indent="0">
              <a:spcBef>
                <a:spcPts val="0"/>
              </a:spcBef>
              <a:buNone/>
            </a:pPr>
            <a:r>
              <a:rPr lang="en-US" sz="1800" dirty="0">
                <a:solidFill>
                  <a:srgbClr val="00B050"/>
                </a:solidFill>
                <a:latin typeface="Consolas" panose="020B0609020204030204" pitchFamily="49" charset="0"/>
                <a:cs typeface="Consolas" panose="020B0609020204030204" pitchFamily="49" charset="0"/>
              </a:rPr>
              <a:t>// Empty for loop</a:t>
            </a:r>
          </a:p>
          <a:p>
            <a:pPr marL="0" indent="0">
              <a:spcBef>
                <a:spcPts val="0"/>
              </a:spcBef>
              <a:buNone/>
            </a:pPr>
            <a:r>
              <a:rPr lang="en-US" sz="1800" dirty="0">
                <a:solidFill>
                  <a:srgbClr val="FF0000"/>
                </a:solidFill>
                <a:latin typeface="Consolas" panose="020B0609020204030204" pitchFamily="49" charset="0"/>
                <a:cs typeface="Consolas" panose="020B0609020204030204" pitchFamily="49" charset="0"/>
              </a:rPr>
              <a:t>for (int </a:t>
            </a:r>
            <a:r>
              <a:rPr lang="en-US" sz="1800" dirty="0" err="1">
                <a:solidFill>
                  <a:srgbClr val="FF0000"/>
                </a:solidFill>
                <a:latin typeface="Consolas" panose="020B0609020204030204" pitchFamily="49" charset="0"/>
                <a:cs typeface="Consolas" panose="020B0609020204030204" pitchFamily="49" charset="0"/>
              </a:rPr>
              <a:t>i</a:t>
            </a:r>
            <a:r>
              <a:rPr lang="en-US" sz="1800" dirty="0">
                <a:solidFill>
                  <a:srgbClr val="FF0000"/>
                </a:solidFill>
                <a:latin typeface="Consolas" panose="020B0609020204030204" pitchFamily="49" charset="0"/>
                <a:cs typeface="Consolas" panose="020B0609020204030204" pitchFamily="49" charset="0"/>
              </a:rPr>
              <a:t> = 0; </a:t>
            </a:r>
            <a:r>
              <a:rPr lang="en-US" sz="1800" dirty="0" err="1">
                <a:solidFill>
                  <a:srgbClr val="FF0000"/>
                </a:solidFill>
                <a:latin typeface="Consolas" panose="020B0609020204030204" pitchFamily="49" charset="0"/>
                <a:cs typeface="Consolas" panose="020B0609020204030204" pitchFamily="49" charset="0"/>
              </a:rPr>
              <a:t>i</a:t>
            </a:r>
            <a:r>
              <a:rPr lang="en-US" sz="1800" dirty="0">
                <a:solidFill>
                  <a:srgbClr val="FF0000"/>
                </a:solidFill>
                <a:latin typeface="Consolas" panose="020B0609020204030204" pitchFamily="49" charset="0"/>
                <a:cs typeface="Consolas" panose="020B0609020204030204" pitchFamily="49" charset="0"/>
              </a:rPr>
              <a:t> &lt; 1000; </a:t>
            </a:r>
            <a:r>
              <a:rPr lang="en-US" sz="1800" dirty="0" err="1">
                <a:solidFill>
                  <a:srgbClr val="FF0000"/>
                </a:solidFill>
                <a:latin typeface="Consolas" panose="020B0609020204030204" pitchFamily="49" charset="0"/>
                <a:cs typeface="Consolas" panose="020B0609020204030204" pitchFamily="49" charset="0"/>
              </a:rPr>
              <a:t>i</a:t>
            </a:r>
            <a:r>
              <a:rPr lang="en-US" sz="1800" dirty="0">
                <a:solidFill>
                  <a:srgbClr val="FF0000"/>
                </a:solidFill>
                <a:latin typeface="Consolas" panose="020B0609020204030204" pitchFamily="49" charset="0"/>
                <a:cs typeface="Consolas" panose="020B0609020204030204" pitchFamily="49" charset="0"/>
              </a:rPr>
              <a:t>++);</a:t>
            </a:r>
          </a:p>
          <a:p>
            <a:pPr marL="0" indent="0">
              <a:spcBef>
                <a:spcPts val="0"/>
              </a:spcBef>
              <a:buNone/>
            </a:pPr>
            <a:endParaRPr lang="en-US" sz="1800" dirty="0">
              <a:latin typeface="Consolas" panose="020B0609020204030204" pitchFamily="49" charset="0"/>
              <a:cs typeface="Consolas" panose="020B0609020204030204" pitchFamily="49" charset="0"/>
            </a:endParaRPr>
          </a:p>
          <a:p>
            <a:pPr marL="0" indent="0">
              <a:spcBef>
                <a:spcPts val="0"/>
              </a:spcBef>
              <a:buNone/>
            </a:pPr>
            <a:r>
              <a:rPr lang="en-US" sz="1800" dirty="0">
                <a:solidFill>
                  <a:srgbClr val="00B050"/>
                </a:solidFill>
                <a:latin typeface="Consolas" panose="020B0609020204030204" pitchFamily="49" charset="0"/>
                <a:cs typeface="Consolas" panose="020B0609020204030204" pitchFamily="49" charset="0"/>
              </a:rPr>
              <a:t>// If/else that does the same operation in both cases</a:t>
            </a:r>
          </a:p>
          <a:p>
            <a:pPr marL="0" indent="0">
              <a:spcBef>
                <a:spcPts val="0"/>
              </a:spcBef>
              <a:buNone/>
            </a:pPr>
            <a:r>
              <a:rPr lang="en-US" sz="1800" dirty="0">
                <a:solidFill>
                  <a:srgbClr val="942092"/>
                </a:solidFill>
                <a:latin typeface="Consolas" panose="020B0609020204030204" pitchFamily="49" charset="0"/>
                <a:cs typeface="Consolas" panose="020B0609020204030204" pitchFamily="49" charset="0"/>
              </a:rPr>
              <a:t>if (param1 == param2) {</a:t>
            </a:r>
          </a:p>
          <a:p>
            <a:pPr marL="0" indent="0">
              <a:spcBef>
                <a:spcPts val="0"/>
              </a:spcBef>
              <a:buNone/>
            </a:pPr>
            <a:r>
              <a:rPr lang="en-US" sz="1800" dirty="0">
                <a:solidFill>
                  <a:srgbClr val="942092"/>
                </a:solidFill>
                <a:latin typeface="Consolas" panose="020B0609020204030204" pitchFamily="49" charset="0"/>
                <a:cs typeface="Consolas" panose="020B0609020204030204" pitchFamily="49" charset="0"/>
              </a:rPr>
              <a:t>    param1++;</a:t>
            </a:r>
          </a:p>
          <a:p>
            <a:pPr marL="0" indent="0">
              <a:spcBef>
                <a:spcPts val="0"/>
              </a:spcBef>
              <a:buNone/>
            </a:pPr>
            <a:r>
              <a:rPr lang="en-US" sz="1800" dirty="0">
                <a:solidFill>
                  <a:srgbClr val="942092"/>
                </a:solidFill>
                <a:latin typeface="Consolas" panose="020B0609020204030204" pitchFamily="49" charset="0"/>
                <a:cs typeface="Consolas" panose="020B0609020204030204" pitchFamily="49" charset="0"/>
              </a:rPr>
              <a:t>} else {</a:t>
            </a:r>
          </a:p>
          <a:p>
            <a:pPr marL="0" indent="0">
              <a:spcBef>
                <a:spcPts val="0"/>
              </a:spcBef>
              <a:buNone/>
            </a:pPr>
            <a:r>
              <a:rPr lang="en-US" sz="1800" dirty="0">
                <a:solidFill>
                  <a:srgbClr val="942092"/>
                </a:solidFill>
                <a:latin typeface="Consolas" panose="020B0609020204030204" pitchFamily="49" charset="0"/>
                <a:cs typeface="Consolas" panose="020B0609020204030204" pitchFamily="49" charset="0"/>
              </a:rPr>
              <a:t>    param1++;</a:t>
            </a:r>
          </a:p>
          <a:p>
            <a:pPr marL="0" indent="0">
              <a:spcBef>
                <a:spcPts val="0"/>
              </a:spcBef>
              <a:buNone/>
            </a:pPr>
            <a:r>
              <a:rPr lang="en-US" sz="1800" dirty="0">
                <a:solidFill>
                  <a:srgbClr val="942092"/>
                </a:solidFill>
                <a:latin typeface="Consolas" panose="020B0609020204030204" pitchFamily="49" charset="0"/>
                <a:cs typeface="Consolas" panose="020B0609020204030204" pitchFamily="49" charset="0"/>
              </a:rPr>
              <a:t>}</a:t>
            </a:r>
          </a:p>
          <a:p>
            <a:pPr marL="0" indent="0">
              <a:spcBef>
                <a:spcPts val="0"/>
              </a:spcBef>
              <a:buNone/>
            </a:pPr>
            <a:endParaRPr lang="en-US" sz="1800" dirty="0">
              <a:latin typeface="Consolas" panose="020B0609020204030204" pitchFamily="49" charset="0"/>
              <a:cs typeface="Consolas" panose="020B0609020204030204" pitchFamily="49" charset="0"/>
            </a:endParaRPr>
          </a:p>
          <a:p>
            <a:pPr marL="0" indent="0">
              <a:spcBef>
                <a:spcPts val="0"/>
              </a:spcBef>
              <a:buNone/>
            </a:pPr>
            <a:r>
              <a:rPr lang="en-US" sz="1800" dirty="0">
                <a:solidFill>
                  <a:srgbClr val="00B050"/>
                </a:solidFill>
                <a:latin typeface="Consolas" panose="020B0609020204030204" pitchFamily="49" charset="0"/>
                <a:cs typeface="Consolas" panose="020B0609020204030204" pitchFamily="49" charset="0"/>
              </a:rPr>
              <a:t>// If/else that more trickily does the same operation in both cases</a:t>
            </a:r>
          </a:p>
          <a:p>
            <a:pPr marL="0" indent="0">
              <a:spcBef>
                <a:spcPts val="0"/>
              </a:spcBef>
              <a:buNone/>
            </a:pPr>
            <a:r>
              <a:rPr lang="en-US" sz="1800" dirty="0">
                <a:latin typeface="Consolas" panose="020B0609020204030204" pitchFamily="49" charset="0"/>
                <a:cs typeface="Consolas" panose="020B0609020204030204" pitchFamily="49" charset="0"/>
              </a:rPr>
              <a:t>if (param1 == 0) {</a:t>
            </a:r>
          </a:p>
          <a:p>
            <a:pPr marL="0" indent="0">
              <a:spcBef>
                <a:spcPts val="0"/>
              </a:spcBef>
              <a:buNone/>
            </a:pPr>
            <a:r>
              <a:rPr lang="en-US" sz="1800" dirty="0">
                <a:latin typeface="Consolas" panose="020B0609020204030204" pitchFamily="49" charset="0"/>
                <a:cs typeface="Consolas" panose="020B0609020204030204" pitchFamily="49" charset="0"/>
              </a:rPr>
              <a:t>    return 0;</a:t>
            </a:r>
          </a:p>
          <a:p>
            <a:pPr marL="0" indent="0">
              <a:spcBef>
                <a:spcPts val="0"/>
              </a:spcBef>
              <a:buNone/>
            </a:pPr>
            <a:r>
              <a:rPr lang="en-US" sz="1800" dirty="0">
                <a:latin typeface="Consolas" panose="020B0609020204030204" pitchFamily="49" charset="0"/>
                <a:cs typeface="Consolas" panose="020B0609020204030204" pitchFamily="49" charset="0"/>
              </a:rPr>
              <a:t>} else {</a:t>
            </a:r>
          </a:p>
          <a:p>
            <a:pPr marL="0" indent="0">
              <a:spcBef>
                <a:spcPts val="0"/>
              </a:spcBef>
              <a:buNone/>
            </a:pPr>
            <a:r>
              <a:rPr lang="en-US" sz="1800" dirty="0">
                <a:latin typeface="Consolas" panose="020B0609020204030204" pitchFamily="49" charset="0"/>
                <a:cs typeface="Consolas" panose="020B0609020204030204" pitchFamily="49" charset="0"/>
              </a:rPr>
              <a:t>    return param1;</a:t>
            </a:r>
          </a:p>
          <a:p>
            <a:pPr marL="0" indent="0">
              <a:spcBef>
                <a:spcPts val="0"/>
              </a:spcBef>
              <a:buNone/>
            </a:pPr>
            <a:r>
              <a:rPr lang="en-US" sz="18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84808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1A85-1275-2943-9772-83E1A803F410}"/>
              </a:ext>
            </a:extLst>
          </p:cNvPr>
          <p:cNvSpPr>
            <a:spLocks noGrp="1"/>
          </p:cNvSpPr>
          <p:nvPr>
            <p:ph type="title"/>
          </p:nvPr>
        </p:nvSpPr>
        <p:spPr/>
        <p:txBody>
          <a:bodyPr/>
          <a:lstStyle/>
          <a:p>
            <a:r>
              <a:rPr lang="en-US" dirty="0"/>
              <a:t>Dead Code: Before (-O0)</a:t>
            </a:r>
          </a:p>
        </p:txBody>
      </p:sp>
      <p:sp>
        <p:nvSpPr>
          <p:cNvPr id="4" name="Content Placeholder 2">
            <a:extLst>
              <a:ext uri="{FF2B5EF4-FFF2-40B4-BE49-F238E27FC236}">
                <a16:creationId xmlns:a16="http://schemas.microsoft.com/office/drawing/2014/main" id="{7506F29C-EE22-6041-99B0-F66CDB6F2D56}"/>
              </a:ext>
            </a:extLst>
          </p:cNvPr>
          <p:cNvSpPr txBox="1">
            <a:spLocks/>
          </p:cNvSpPr>
          <p:nvPr>
            <p:custDataLst>
              <p:tags r:id="rId1"/>
            </p:custDataLst>
          </p:nvPr>
        </p:nvSpPr>
        <p:spPr>
          <a:xfrm>
            <a:off x="152400" y="1219200"/>
            <a:ext cx="11582400" cy="5483459"/>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00000000000011a9 &lt;</a:t>
            </a:r>
            <a:r>
              <a:rPr lang="en-US" sz="2000" dirty="0" err="1">
                <a:latin typeface="Consolas" panose="020B0609020204030204" pitchFamily="49" charset="0"/>
                <a:cs typeface="Consolas" panose="020B0609020204030204" pitchFamily="49" charset="0"/>
              </a:rPr>
              <a:t>dead_code</a:t>
            </a:r>
            <a:r>
              <a:rPr lang="en-US" sz="2000" dirty="0">
                <a:latin typeface="Consolas" panose="020B0609020204030204" pitchFamily="49" charset="0"/>
                <a:cs typeface="Consolas" panose="020B0609020204030204" pitchFamily="49" charset="0"/>
              </a:rPr>
              <a:t>&gt;: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11a9:	55                   	push   %</a:t>
            </a:r>
            <a:r>
              <a:rPr lang="en-US" sz="2000" dirty="0" err="1">
                <a:latin typeface="Consolas" panose="020B0609020204030204" pitchFamily="49" charset="0"/>
                <a:cs typeface="Consolas" panose="020B0609020204030204" pitchFamily="49" charset="0"/>
              </a:rPr>
              <a:t>rbp</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11aa:	48 89 e5             	mov    %</a:t>
            </a:r>
            <a:r>
              <a:rPr lang="en-US" sz="2000" dirty="0" err="1">
                <a:latin typeface="Consolas" panose="020B0609020204030204" pitchFamily="49" charset="0"/>
                <a:cs typeface="Consolas" panose="020B0609020204030204" pitchFamily="49" charset="0"/>
              </a:rPr>
              <a:t>rsp</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rbp</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11ad:	48 83 </a:t>
            </a:r>
            <a:r>
              <a:rPr lang="en-US" sz="2000" dirty="0" err="1">
                <a:latin typeface="Consolas" panose="020B0609020204030204" pitchFamily="49" charset="0"/>
                <a:cs typeface="Consolas" panose="020B0609020204030204" pitchFamily="49" charset="0"/>
              </a:rPr>
              <a:t>ec</a:t>
            </a:r>
            <a:r>
              <a:rPr lang="en-US" sz="2000" dirty="0">
                <a:latin typeface="Consolas" panose="020B0609020204030204" pitchFamily="49" charset="0"/>
                <a:cs typeface="Consolas" panose="020B0609020204030204" pitchFamily="49" charset="0"/>
              </a:rPr>
              <a:t> 20          	sub    $0x20,%rsp</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11b1:	89 7d </a:t>
            </a:r>
            <a:r>
              <a:rPr lang="en-US" sz="2000" dirty="0" err="1">
                <a:latin typeface="Consolas" panose="020B0609020204030204" pitchFamily="49" charset="0"/>
                <a:cs typeface="Consolas" panose="020B0609020204030204" pitchFamily="49" charset="0"/>
              </a:rPr>
              <a:t>ec</a:t>
            </a:r>
            <a:r>
              <a:rPr lang="en-US" sz="2000" dirty="0">
                <a:latin typeface="Consolas" panose="020B0609020204030204" pitchFamily="49" charset="0"/>
                <a:cs typeface="Consolas" panose="020B0609020204030204" pitchFamily="49" charset="0"/>
              </a:rPr>
              <a:t>             	mov    %edi,-0x14(%</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11b4:	89 75 e8             	mov    %esi,-0x18(%</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11b7:	8b 45 </a:t>
            </a:r>
            <a:r>
              <a:rPr lang="en-US" sz="2000" dirty="0" err="1">
                <a:latin typeface="Consolas" panose="020B0609020204030204" pitchFamily="49" charset="0"/>
                <a:cs typeface="Consolas" panose="020B0609020204030204" pitchFamily="49" charset="0"/>
              </a:rPr>
              <a:t>ec</a:t>
            </a:r>
            <a:r>
              <a:rPr lang="en-US" sz="2000" dirty="0">
                <a:latin typeface="Consolas" panose="020B0609020204030204" pitchFamily="49" charset="0"/>
                <a:cs typeface="Consolas" panose="020B0609020204030204" pitchFamily="49" charset="0"/>
              </a:rPr>
              <a:t>             	mov    -0x14(%</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11ba:	3b 45 e8             	</a:t>
            </a:r>
            <a:r>
              <a:rPr lang="en-US" sz="2000" dirty="0" err="1">
                <a:latin typeface="Consolas" panose="020B0609020204030204" pitchFamily="49" charset="0"/>
                <a:cs typeface="Consolas" panose="020B0609020204030204" pitchFamily="49" charset="0"/>
              </a:rPr>
              <a:t>cmp</a:t>
            </a:r>
            <a:r>
              <a:rPr lang="en-US" sz="2000" dirty="0">
                <a:latin typeface="Consolas" panose="020B0609020204030204" pitchFamily="49" charset="0"/>
                <a:cs typeface="Consolas" panose="020B0609020204030204" pitchFamily="49" charset="0"/>
              </a:rPr>
              <a:t>    -0x18(%</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11bd:	7d 19                	</a:t>
            </a:r>
            <a:r>
              <a:rPr lang="en-US" sz="2000" dirty="0" err="1">
                <a:latin typeface="Consolas" panose="020B0609020204030204" pitchFamily="49" charset="0"/>
                <a:cs typeface="Consolas" panose="020B0609020204030204" pitchFamily="49" charset="0"/>
              </a:rPr>
              <a:t>jge</a:t>
            </a:r>
            <a:r>
              <a:rPr lang="en-US" sz="2000" dirty="0">
                <a:latin typeface="Consolas" panose="020B0609020204030204" pitchFamily="49" charset="0"/>
                <a:cs typeface="Consolas" panose="020B0609020204030204" pitchFamily="49" charset="0"/>
              </a:rPr>
              <a:t>    11d8 &lt;dead_code+0x2f&gt;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11bf:	8b 45 </a:t>
            </a:r>
            <a:r>
              <a:rPr lang="en-US" sz="2000" dirty="0" err="1">
                <a:latin typeface="Consolas" panose="020B0609020204030204" pitchFamily="49" charset="0"/>
                <a:cs typeface="Consolas" panose="020B0609020204030204" pitchFamily="49" charset="0"/>
              </a:rPr>
              <a:t>ec</a:t>
            </a:r>
            <a:r>
              <a:rPr lang="en-US" sz="2000" dirty="0">
                <a:latin typeface="Consolas" panose="020B0609020204030204" pitchFamily="49" charset="0"/>
                <a:cs typeface="Consolas" panose="020B0609020204030204" pitchFamily="49" charset="0"/>
              </a:rPr>
              <a:t>             	mov    -0x14(%</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11c2:	3b 45 e8             	</a:t>
            </a:r>
            <a:r>
              <a:rPr lang="en-US" sz="2000" dirty="0" err="1">
                <a:latin typeface="Consolas" panose="020B0609020204030204" pitchFamily="49" charset="0"/>
                <a:cs typeface="Consolas" panose="020B0609020204030204" pitchFamily="49" charset="0"/>
              </a:rPr>
              <a:t>cmp</a:t>
            </a:r>
            <a:r>
              <a:rPr lang="en-US" sz="2000" dirty="0">
                <a:latin typeface="Consolas" panose="020B0609020204030204" pitchFamily="49" charset="0"/>
                <a:cs typeface="Consolas" panose="020B0609020204030204" pitchFamily="49" charset="0"/>
              </a:rPr>
              <a:t>    -0x18(%</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11c5:	7e 11                	</a:t>
            </a:r>
            <a:r>
              <a:rPr lang="en-US" sz="2000" dirty="0" err="1">
                <a:latin typeface="Consolas" panose="020B0609020204030204" pitchFamily="49" charset="0"/>
                <a:cs typeface="Consolas" panose="020B0609020204030204" pitchFamily="49" charset="0"/>
              </a:rPr>
              <a:t>jle</a:t>
            </a:r>
            <a:r>
              <a:rPr lang="en-US" sz="2000" dirty="0">
                <a:latin typeface="Consolas" panose="020B0609020204030204" pitchFamily="49" charset="0"/>
                <a:cs typeface="Consolas" panose="020B0609020204030204" pitchFamily="49" charset="0"/>
              </a:rPr>
              <a:t>    11d8 &lt;dead_code+0x2f&gt;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11c7:	48 8d 3d 36 0e 00 00 	lea    0xe36(%rip),%</a:t>
            </a:r>
            <a:r>
              <a:rPr lang="en-US" sz="2000" dirty="0" err="1">
                <a:latin typeface="Consolas" panose="020B0609020204030204" pitchFamily="49" charset="0"/>
                <a:cs typeface="Consolas" panose="020B0609020204030204" pitchFamily="49" charset="0"/>
              </a:rPr>
              <a:t>rdi</a:t>
            </a:r>
            <a:r>
              <a:rPr lang="en-US" sz="2000" dirty="0">
                <a:latin typeface="Consolas" panose="020B0609020204030204" pitchFamily="49" charset="0"/>
                <a:cs typeface="Consolas" panose="020B0609020204030204" pitchFamily="49" charset="0"/>
              </a:rPr>
              <a:t>        # 2004 &lt;_IO_stdin_used+0x4&gt;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11ce:	b8 00 00 00 00       	mov    $0x0,%eax</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11d3:	e8 68 </a:t>
            </a:r>
            <a:r>
              <a:rPr lang="en-US" sz="2000" dirty="0" err="1">
                <a:latin typeface="Consolas" panose="020B0609020204030204" pitchFamily="49" charset="0"/>
                <a:cs typeface="Consolas" panose="020B0609020204030204" pitchFamily="49" charset="0"/>
              </a:rPr>
              <a:t>fe</a:t>
            </a:r>
            <a:r>
              <a:rPr lang="en-US" sz="2000" dirty="0">
                <a:latin typeface="Consolas" panose="020B0609020204030204" pitchFamily="49" charset="0"/>
                <a:cs typeface="Consolas" panose="020B0609020204030204" pitchFamily="49" charset="0"/>
              </a:rPr>
              <a:t> ff ff       	</a:t>
            </a:r>
            <a:r>
              <a:rPr lang="en-US" sz="2000" dirty="0" err="1">
                <a:latin typeface="Consolas" panose="020B0609020204030204" pitchFamily="49" charset="0"/>
                <a:cs typeface="Consolas" panose="020B0609020204030204" pitchFamily="49" charset="0"/>
              </a:rPr>
              <a:t>callq</a:t>
            </a:r>
            <a:r>
              <a:rPr lang="en-US" sz="2000" dirty="0">
                <a:latin typeface="Consolas" panose="020B0609020204030204" pitchFamily="49" charset="0"/>
                <a:cs typeface="Consolas" panose="020B0609020204030204" pitchFamily="49" charset="0"/>
              </a:rPr>
              <a:t>  1040 &lt;</a:t>
            </a:r>
            <a:r>
              <a:rPr lang="en-US" sz="2000" dirty="0" err="1">
                <a:latin typeface="Consolas" panose="020B0609020204030204" pitchFamily="49" charset="0"/>
                <a:cs typeface="Consolas" panose="020B0609020204030204" pitchFamily="49" charset="0"/>
              </a:rPr>
              <a:t>printf@plt</a:t>
            </a:r>
            <a:r>
              <a:rPr lang="en-US" sz="2000" dirty="0">
                <a:latin typeface="Consolas" panose="020B0609020204030204" pitchFamily="49" charset="0"/>
                <a:cs typeface="Consolas" panose="020B0609020204030204" pitchFamily="49" charset="0"/>
              </a:rPr>
              <a:t>&gt;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11d8:	c7 45 fc 00 00 00 00 	</a:t>
            </a:r>
            <a:r>
              <a:rPr lang="en-US" sz="2000" dirty="0" err="1">
                <a:latin typeface="Consolas" panose="020B0609020204030204" pitchFamily="49" charset="0"/>
                <a:cs typeface="Consolas" panose="020B0609020204030204" pitchFamily="49" charset="0"/>
              </a:rPr>
              <a:t>movl</a:t>
            </a:r>
            <a:r>
              <a:rPr lang="en-US" sz="2000" dirty="0">
                <a:latin typeface="Consolas" panose="020B0609020204030204" pitchFamily="49" charset="0"/>
                <a:cs typeface="Consolas" panose="020B0609020204030204" pitchFamily="49" charset="0"/>
              </a:rPr>
              <a:t>   $0x0,-0x4(%</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11df:	eb 04                	</a:t>
            </a:r>
            <a:r>
              <a:rPr lang="en-US" sz="2000" dirty="0" err="1">
                <a:latin typeface="Consolas" panose="020B0609020204030204" pitchFamily="49" charset="0"/>
                <a:cs typeface="Consolas" panose="020B0609020204030204" pitchFamily="49" charset="0"/>
              </a:rPr>
              <a:t>jmp</a:t>
            </a:r>
            <a:r>
              <a:rPr lang="en-US" sz="2000" dirty="0">
                <a:latin typeface="Consolas" panose="020B0609020204030204" pitchFamily="49" charset="0"/>
                <a:cs typeface="Consolas" panose="020B0609020204030204" pitchFamily="49" charset="0"/>
              </a:rPr>
              <a:t>    11e5 &lt;dead_code+0x3c&gt;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11e1:	83 45 fc 01          	</a:t>
            </a:r>
            <a:r>
              <a:rPr lang="en-US" sz="2000" dirty="0" err="1">
                <a:latin typeface="Consolas" panose="020B0609020204030204" pitchFamily="49" charset="0"/>
                <a:cs typeface="Consolas" panose="020B0609020204030204" pitchFamily="49" charset="0"/>
              </a:rPr>
              <a:t>addl</a:t>
            </a:r>
            <a:r>
              <a:rPr lang="en-US" sz="2000" dirty="0">
                <a:latin typeface="Consolas" panose="020B0609020204030204" pitchFamily="49" charset="0"/>
                <a:cs typeface="Consolas" panose="020B0609020204030204" pitchFamily="49" charset="0"/>
              </a:rPr>
              <a:t>   $0x1,-0x4(%</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11e5:	81 7d fc e7 03 00 00 	</a:t>
            </a:r>
            <a:r>
              <a:rPr lang="en-US" sz="2000" dirty="0" err="1">
                <a:latin typeface="Consolas" panose="020B0609020204030204" pitchFamily="49" charset="0"/>
                <a:cs typeface="Consolas" panose="020B0609020204030204" pitchFamily="49" charset="0"/>
              </a:rPr>
              <a:t>cmpl</a:t>
            </a:r>
            <a:r>
              <a:rPr lang="en-US" sz="2000" dirty="0">
                <a:latin typeface="Consolas" panose="020B0609020204030204" pitchFamily="49" charset="0"/>
                <a:cs typeface="Consolas" panose="020B0609020204030204" pitchFamily="49" charset="0"/>
              </a:rPr>
              <a:t>   $0x3e7,-0x4(%</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11ec:	7e f3                	</a:t>
            </a:r>
            <a:r>
              <a:rPr lang="en-US" sz="2000" dirty="0" err="1">
                <a:latin typeface="Consolas" panose="020B0609020204030204" pitchFamily="49" charset="0"/>
                <a:cs typeface="Consolas" panose="020B0609020204030204" pitchFamily="49" charset="0"/>
              </a:rPr>
              <a:t>jle</a:t>
            </a:r>
            <a:r>
              <a:rPr lang="en-US" sz="2000" dirty="0">
                <a:latin typeface="Consolas" panose="020B0609020204030204" pitchFamily="49" charset="0"/>
                <a:cs typeface="Consolas" panose="020B0609020204030204" pitchFamily="49" charset="0"/>
              </a:rPr>
              <a:t>    11e1 &lt;dead_code+0x38&gt;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11ee:	8b 45 </a:t>
            </a:r>
            <a:r>
              <a:rPr lang="en-US" sz="2000" dirty="0" err="1">
                <a:latin typeface="Consolas" panose="020B0609020204030204" pitchFamily="49" charset="0"/>
                <a:cs typeface="Consolas" panose="020B0609020204030204" pitchFamily="49" charset="0"/>
              </a:rPr>
              <a:t>ec</a:t>
            </a:r>
            <a:r>
              <a:rPr lang="en-US" sz="2000" dirty="0">
                <a:latin typeface="Consolas" panose="020B0609020204030204" pitchFamily="49" charset="0"/>
                <a:cs typeface="Consolas" panose="020B0609020204030204" pitchFamily="49" charset="0"/>
              </a:rPr>
              <a:t>             	mov    -0x14(%</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11f1:	3b 45 e8             	</a:t>
            </a:r>
            <a:r>
              <a:rPr lang="en-US" sz="2000" dirty="0" err="1">
                <a:latin typeface="Consolas" panose="020B0609020204030204" pitchFamily="49" charset="0"/>
                <a:cs typeface="Consolas" panose="020B0609020204030204" pitchFamily="49" charset="0"/>
              </a:rPr>
              <a:t>cmp</a:t>
            </a:r>
            <a:r>
              <a:rPr lang="en-US" sz="2000" dirty="0">
                <a:latin typeface="Consolas" panose="020B0609020204030204" pitchFamily="49" charset="0"/>
                <a:cs typeface="Consolas" panose="020B0609020204030204" pitchFamily="49" charset="0"/>
              </a:rPr>
              <a:t>    -0x18(%</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11f4:	75 06                	</a:t>
            </a:r>
            <a:r>
              <a:rPr lang="en-US" sz="2000" dirty="0" err="1">
                <a:latin typeface="Consolas" panose="020B0609020204030204" pitchFamily="49" charset="0"/>
                <a:cs typeface="Consolas" panose="020B0609020204030204" pitchFamily="49" charset="0"/>
              </a:rPr>
              <a:t>jne</a:t>
            </a:r>
            <a:r>
              <a:rPr lang="en-US" sz="2000" dirty="0">
                <a:latin typeface="Consolas" panose="020B0609020204030204" pitchFamily="49" charset="0"/>
                <a:cs typeface="Consolas" panose="020B0609020204030204" pitchFamily="49" charset="0"/>
              </a:rPr>
              <a:t>    11fc &lt;dead_code+0x53&gt;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11f6:	83 45 </a:t>
            </a:r>
            <a:r>
              <a:rPr lang="en-US" sz="2000" dirty="0" err="1">
                <a:latin typeface="Consolas" panose="020B0609020204030204" pitchFamily="49" charset="0"/>
                <a:cs typeface="Consolas" panose="020B0609020204030204" pitchFamily="49" charset="0"/>
              </a:rPr>
              <a:t>ec</a:t>
            </a:r>
            <a:r>
              <a:rPr lang="en-US" sz="2000" dirty="0">
                <a:latin typeface="Consolas" panose="020B0609020204030204" pitchFamily="49" charset="0"/>
                <a:cs typeface="Consolas" panose="020B0609020204030204" pitchFamily="49" charset="0"/>
              </a:rPr>
              <a:t> 01          	</a:t>
            </a:r>
            <a:r>
              <a:rPr lang="en-US" sz="2000" dirty="0" err="1">
                <a:latin typeface="Consolas" panose="020B0609020204030204" pitchFamily="49" charset="0"/>
                <a:cs typeface="Consolas" panose="020B0609020204030204" pitchFamily="49" charset="0"/>
              </a:rPr>
              <a:t>addl</a:t>
            </a:r>
            <a:r>
              <a:rPr lang="en-US" sz="2000" dirty="0">
                <a:latin typeface="Consolas" panose="020B0609020204030204" pitchFamily="49" charset="0"/>
                <a:cs typeface="Consolas" panose="020B0609020204030204" pitchFamily="49" charset="0"/>
              </a:rPr>
              <a:t>   $0x1,-0x14(%</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11fa:	eb 04                	</a:t>
            </a:r>
            <a:r>
              <a:rPr lang="en-US" sz="2000" dirty="0" err="1">
                <a:latin typeface="Consolas" panose="020B0609020204030204" pitchFamily="49" charset="0"/>
                <a:cs typeface="Consolas" panose="020B0609020204030204" pitchFamily="49" charset="0"/>
              </a:rPr>
              <a:t>jmp</a:t>
            </a:r>
            <a:r>
              <a:rPr lang="en-US" sz="2000" dirty="0">
                <a:latin typeface="Consolas" panose="020B0609020204030204" pitchFamily="49" charset="0"/>
                <a:cs typeface="Consolas" panose="020B0609020204030204" pitchFamily="49" charset="0"/>
              </a:rPr>
              <a:t>    1200 &lt;dead_code+0x57&gt;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11fc:	83 45 </a:t>
            </a:r>
            <a:r>
              <a:rPr lang="en-US" sz="2000" dirty="0" err="1">
                <a:latin typeface="Consolas" panose="020B0609020204030204" pitchFamily="49" charset="0"/>
                <a:cs typeface="Consolas" panose="020B0609020204030204" pitchFamily="49" charset="0"/>
              </a:rPr>
              <a:t>ec</a:t>
            </a:r>
            <a:r>
              <a:rPr lang="en-US" sz="2000" dirty="0">
                <a:latin typeface="Consolas" panose="020B0609020204030204" pitchFamily="49" charset="0"/>
                <a:cs typeface="Consolas" panose="020B0609020204030204" pitchFamily="49" charset="0"/>
              </a:rPr>
              <a:t> 01          	</a:t>
            </a:r>
            <a:r>
              <a:rPr lang="en-US" sz="2000" dirty="0" err="1">
                <a:latin typeface="Consolas" panose="020B0609020204030204" pitchFamily="49" charset="0"/>
                <a:cs typeface="Consolas" panose="020B0609020204030204" pitchFamily="49" charset="0"/>
              </a:rPr>
              <a:t>addl</a:t>
            </a:r>
            <a:r>
              <a:rPr lang="en-US" sz="2000" dirty="0">
                <a:latin typeface="Consolas" panose="020B0609020204030204" pitchFamily="49" charset="0"/>
                <a:cs typeface="Consolas" panose="020B0609020204030204" pitchFamily="49" charset="0"/>
              </a:rPr>
              <a:t>   $0x1,-0x14(%</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1200:	83 7d </a:t>
            </a:r>
            <a:r>
              <a:rPr lang="en-US" sz="2000" dirty="0" err="1">
                <a:latin typeface="Consolas" panose="020B0609020204030204" pitchFamily="49" charset="0"/>
                <a:cs typeface="Consolas" panose="020B0609020204030204" pitchFamily="49" charset="0"/>
              </a:rPr>
              <a:t>ec</a:t>
            </a:r>
            <a:r>
              <a:rPr lang="en-US" sz="2000" dirty="0">
                <a:latin typeface="Consolas" panose="020B0609020204030204" pitchFamily="49" charset="0"/>
                <a:cs typeface="Consolas" panose="020B0609020204030204" pitchFamily="49" charset="0"/>
              </a:rPr>
              <a:t> 00          	</a:t>
            </a:r>
            <a:r>
              <a:rPr lang="en-US" sz="2000" dirty="0" err="1">
                <a:latin typeface="Consolas" panose="020B0609020204030204" pitchFamily="49" charset="0"/>
                <a:cs typeface="Consolas" panose="020B0609020204030204" pitchFamily="49" charset="0"/>
              </a:rPr>
              <a:t>cmpl</a:t>
            </a:r>
            <a:r>
              <a:rPr lang="en-US" sz="2000" dirty="0">
                <a:latin typeface="Consolas" panose="020B0609020204030204" pitchFamily="49" charset="0"/>
                <a:cs typeface="Consolas" panose="020B0609020204030204" pitchFamily="49" charset="0"/>
              </a:rPr>
              <a:t>   $0x0,-0x14(%</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1204:	75 07                	</a:t>
            </a:r>
            <a:r>
              <a:rPr lang="en-US" sz="2000" dirty="0" err="1">
                <a:latin typeface="Consolas" panose="020B0609020204030204" pitchFamily="49" charset="0"/>
                <a:cs typeface="Consolas" panose="020B0609020204030204" pitchFamily="49" charset="0"/>
              </a:rPr>
              <a:t>jne</a:t>
            </a:r>
            <a:r>
              <a:rPr lang="en-US" sz="2000" dirty="0">
                <a:latin typeface="Consolas" panose="020B0609020204030204" pitchFamily="49" charset="0"/>
                <a:cs typeface="Consolas" panose="020B0609020204030204" pitchFamily="49" charset="0"/>
              </a:rPr>
              <a:t>    120d &lt;dead_code+0x64&gt;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1206:	b8 00 00 00 00       	mov    $0x0,%eax</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120b:	eb 03                	</a:t>
            </a:r>
            <a:r>
              <a:rPr lang="en-US" sz="2000" dirty="0" err="1">
                <a:latin typeface="Consolas" panose="020B0609020204030204" pitchFamily="49" charset="0"/>
                <a:cs typeface="Consolas" panose="020B0609020204030204" pitchFamily="49" charset="0"/>
              </a:rPr>
              <a:t>jmp</a:t>
            </a:r>
            <a:r>
              <a:rPr lang="en-US" sz="2000" dirty="0">
                <a:latin typeface="Consolas" panose="020B0609020204030204" pitchFamily="49" charset="0"/>
                <a:cs typeface="Consolas" panose="020B0609020204030204" pitchFamily="49" charset="0"/>
              </a:rPr>
              <a:t>    1210 &lt;dead_code+0x67&gt;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120d:	8b 45 </a:t>
            </a:r>
            <a:r>
              <a:rPr lang="en-US" sz="2000" dirty="0" err="1">
                <a:latin typeface="Consolas" panose="020B0609020204030204" pitchFamily="49" charset="0"/>
                <a:cs typeface="Consolas" panose="020B0609020204030204" pitchFamily="49" charset="0"/>
              </a:rPr>
              <a:t>ec</a:t>
            </a:r>
            <a:r>
              <a:rPr lang="en-US" sz="2000" dirty="0">
                <a:latin typeface="Consolas" panose="020B0609020204030204" pitchFamily="49" charset="0"/>
                <a:cs typeface="Consolas" panose="020B0609020204030204" pitchFamily="49" charset="0"/>
              </a:rPr>
              <a:t>             	mov    -0x14(%</a:t>
            </a:r>
            <a:r>
              <a:rPr lang="en-US" sz="2000" dirty="0" err="1">
                <a:latin typeface="Consolas" panose="020B0609020204030204" pitchFamily="49" charset="0"/>
                <a:cs typeface="Consolas" panose="020B0609020204030204" pitchFamily="49" charset="0"/>
              </a:rPr>
              <a:t>rbp</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1210:	c9                   	</a:t>
            </a:r>
            <a:r>
              <a:rPr lang="en-US" sz="2000" dirty="0" err="1">
                <a:latin typeface="Consolas" panose="020B0609020204030204" pitchFamily="49" charset="0"/>
                <a:cs typeface="Consolas" panose="020B0609020204030204" pitchFamily="49" charset="0"/>
              </a:rPr>
              <a:t>leaveq</a:t>
            </a:r>
            <a:r>
              <a:rPr lang="en-US" sz="2000" dirty="0">
                <a:latin typeface="Consolas" panose="020B0609020204030204" pitchFamily="49" charset="0"/>
                <a:cs typeface="Consolas" panose="020B0609020204030204" pitchFamily="49" charset="0"/>
              </a:rPr>
              <a:t> </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1211:	c3                   	</a:t>
            </a:r>
            <a:r>
              <a:rPr lang="en-US" sz="2000" dirty="0" err="1">
                <a:latin typeface="Consolas" panose="020B0609020204030204" pitchFamily="49" charset="0"/>
                <a:cs typeface="Consolas" panose="020B0609020204030204" pitchFamily="49" charset="0"/>
              </a:rPr>
              <a:t>retq</a:t>
            </a:r>
            <a:r>
              <a:rPr lang="en-US" sz="2000" dirty="0">
                <a:latin typeface="Consolas" panose="020B0609020204030204" pitchFamily="49" charset="0"/>
                <a:cs typeface="Consolas" panose="020B0609020204030204" pitchFamily="49" charset="0"/>
              </a:rPr>
              <a:t> </a:t>
            </a:r>
            <a:endParaRPr lang="en-US" sz="4000" dirty="0"/>
          </a:p>
        </p:txBody>
      </p:sp>
    </p:spTree>
    <p:extLst>
      <p:ext uri="{BB962C8B-B14F-4D97-AF65-F5344CB8AC3E}">
        <p14:creationId xmlns:p14="http://schemas.microsoft.com/office/powerpoint/2010/main" val="5237810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1A85-1275-2943-9772-83E1A803F410}"/>
              </a:ext>
            </a:extLst>
          </p:cNvPr>
          <p:cNvSpPr>
            <a:spLocks noGrp="1"/>
          </p:cNvSpPr>
          <p:nvPr>
            <p:ph type="title"/>
          </p:nvPr>
        </p:nvSpPr>
        <p:spPr/>
        <p:txBody>
          <a:bodyPr/>
          <a:lstStyle/>
          <a:p>
            <a:r>
              <a:rPr lang="en-US" dirty="0"/>
              <a:t>Dead Code: After (-O2)</a:t>
            </a:r>
          </a:p>
        </p:txBody>
      </p:sp>
      <p:sp>
        <p:nvSpPr>
          <p:cNvPr id="4" name="Content Placeholder 2">
            <a:extLst>
              <a:ext uri="{FF2B5EF4-FFF2-40B4-BE49-F238E27FC236}">
                <a16:creationId xmlns:a16="http://schemas.microsoft.com/office/drawing/2014/main" id="{7506F29C-EE22-6041-99B0-F66CDB6F2D56}"/>
              </a:ext>
            </a:extLst>
          </p:cNvPr>
          <p:cNvSpPr txBox="1">
            <a:spLocks/>
          </p:cNvSpPr>
          <p:nvPr>
            <p:custDataLst>
              <p:tags r:id="rId1"/>
            </p:custDataLst>
          </p:nvPr>
        </p:nvSpPr>
        <p:spPr>
          <a:xfrm>
            <a:off x="152400" y="1219200"/>
            <a:ext cx="10668000" cy="548345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00000000000011b0 &lt;</a:t>
            </a:r>
            <a:r>
              <a:rPr lang="en-US" sz="2000" dirty="0" err="1">
                <a:latin typeface="Consolas" panose="020B0609020204030204" pitchFamily="49" charset="0"/>
                <a:cs typeface="Consolas" panose="020B0609020204030204" pitchFamily="49" charset="0"/>
              </a:rPr>
              <a:t>dead_code</a:t>
            </a:r>
            <a:r>
              <a:rPr lang="en-US" sz="2000" dirty="0">
                <a:latin typeface="Consolas" panose="020B0609020204030204" pitchFamily="49" charset="0"/>
                <a:cs typeface="Consolas" panose="020B0609020204030204" pitchFamily="49" charset="0"/>
              </a:rPr>
              <a:t>&gt;: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11b0:   8d 47 01                lea    0x1(%</a:t>
            </a:r>
            <a:r>
              <a:rPr lang="en-US" sz="2000" dirty="0" err="1">
                <a:latin typeface="Consolas" panose="020B0609020204030204" pitchFamily="49" charset="0"/>
                <a:cs typeface="Consolas" panose="020B0609020204030204" pitchFamily="49" charset="0"/>
              </a:rPr>
              <a:t>rdi</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    11b3:   c3                      </a:t>
            </a:r>
            <a:r>
              <a:rPr lang="en-US" sz="2000" dirty="0" err="1">
                <a:latin typeface="Consolas" panose="020B0609020204030204" pitchFamily="49" charset="0"/>
                <a:cs typeface="Consolas" panose="020B0609020204030204" pitchFamily="49" charset="0"/>
              </a:rPr>
              <a:t>retq</a:t>
            </a:r>
            <a:r>
              <a:rPr lang="en-US" sz="2000" dirty="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37360154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dirty="0"/>
              <a:t>Common Sub-expression Elimination</a:t>
            </a:r>
          </a:p>
          <a:p>
            <a:r>
              <a:rPr lang="en-US" dirty="0"/>
              <a:t>Dead Code</a:t>
            </a:r>
          </a:p>
          <a:p>
            <a:r>
              <a:rPr lang="en-US" b="1" u="sng" dirty="0"/>
              <a:t>Strength Reduction</a:t>
            </a:r>
          </a:p>
          <a:p>
            <a:r>
              <a:rPr lang="en-US" dirty="0"/>
              <a:t>Code Motion</a:t>
            </a:r>
          </a:p>
          <a:p>
            <a:r>
              <a:rPr lang="en-US" dirty="0"/>
              <a:t>Tail Recursion</a:t>
            </a:r>
          </a:p>
          <a:p>
            <a:r>
              <a:rPr lang="en-US" dirty="0"/>
              <a:t>Loop Unrolling</a:t>
            </a:r>
          </a:p>
        </p:txBody>
      </p:sp>
    </p:spTree>
    <p:extLst>
      <p:ext uri="{BB962C8B-B14F-4D97-AF65-F5344CB8AC3E}">
        <p14:creationId xmlns:p14="http://schemas.microsoft.com/office/powerpoint/2010/main" val="27858924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BB0BD-E6EE-8242-817B-8E1A826F97F3}"/>
              </a:ext>
            </a:extLst>
          </p:cNvPr>
          <p:cNvSpPr>
            <a:spLocks noGrp="1"/>
          </p:cNvSpPr>
          <p:nvPr>
            <p:ph type="title"/>
          </p:nvPr>
        </p:nvSpPr>
        <p:spPr/>
        <p:txBody>
          <a:bodyPr/>
          <a:lstStyle/>
          <a:p>
            <a:r>
              <a:rPr lang="en-US" dirty="0"/>
              <a:t>Strength Reduction</a:t>
            </a:r>
          </a:p>
        </p:txBody>
      </p:sp>
      <p:sp>
        <p:nvSpPr>
          <p:cNvPr id="3" name="Content Placeholder 2">
            <a:extLst>
              <a:ext uri="{FF2B5EF4-FFF2-40B4-BE49-F238E27FC236}">
                <a16:creationId xmlns:a16="http://schemas.microsoft.com/office/drawing/2014/main" id="{17CF3ED9-3E71-E04D-9572-BCC4151B7A9A}"/>
              </a:ext>
            </a:extLst>
          </p:cNvPr>
          <p:cNvSpPr>
            <a:spLocks noGrp="1"/>
          </p:cNvSpPr>
          <p:nvPr>
            <p:ph idx="1"/>
          </p:nvPr>
        </p:nvSpPr>
        <p:spPr>
          <a:xfrm>
            <a:off x="152400" y="1295400"/>
            <a:ext cx="11811000" cy="5562600"/>
          </a:xfrm>
        </p:spPr>
        <p:txBody>
          <a:bodyPr/>
          <a:lstStyle/>
          <a:p>
            <a:pPr marL="0" indent="0">
              <a:buNone/>
            </a:pPr>
            <a:r>
              <a:rPr lang="en-US" b="1" dirty="0"/>
              <a:t>Strength reduction</a:t>
            </a:r>
            <a:r>
              <a:rPr lang="en-US" dirty="0"/>
              <a:t> changes divide to multiply, multiply to add/shift, and mod to AND to avoid using instructions that cost many cycles (multiply and divide).</a:t>
            </a:r>
          </a:p>
          <a:p>
            <a:pPr marL="0" indent="0">
              <a:buNone/>
            </a:pPr>
            <a:endParaRPr lang="en-US" dirty="0">
              <a:latin typeface="Consolas" panose="020B0609020204030204" pitchFamily="49" charset="0"/>
              <a:cs typeface="Consolas" panose="020B0609020204030204" pitchFamily="49" charset="0"/>
            </a:endParaRPr>
          </a:p>
          <a:p>
            <a:pPr marL="0" indent="0">
              <a:spcBef>
                <a:spcPts val="500"/>
              </a:spcBef>
              <a:buNone/>
            </a:pPr>
            <a:r>
              <a:rPr lang="en-US" dirty="0">
                <a:latin typeface="Consolas" panose="020B0609020204030204" pitchFamily="49" charset="0"/>
                <a:cs typeface="Consolas" panose="020B0609020204030204" pitchFamily="49" charset="0"/>
              </a:rPr>
              <a:t>int a = param2 * 32;</a:t>
            </a:r>
          </a:p>
          <a:p>
            <a:pPr marL="0" indent="0">
              <a:spcBef>
                <a:spcPts val="500"/>
              </a:spcBef>
              <a:buNone/>
            </a:pPr>
            <a:r>
              <a:rPr lang="en-US" dirty="0">
                <a:latin typeface="Consolas" panose="020B0609020204030204" pitchFamily="49" charset="0"/>
                <a:cs typeface="Consolas" panose="020B0609020204030204" pitchFamily="49" charset="0"/>
              </a:rPr>
              <a:t>int b = a * 7;</a:t>
            </a:r>
          </a:p>
          <a:p>
            <a:pPr marL="0" indent="0">
              <a:spcBef>
                <a:spcPts val="500"/>
              </a:spcBef>
              <a:buNone/>
            </a:pPr>
            <a:r>
              <a:rPr lang="en-US" dirty="0">
                <a:latin typeface="Consolas" panose="020B0609020204030204" pitchFamily="49" charset="0"/>
                <a:cs typeface="Consolas" panose="020B0609020204030204" pitchFamily="49" charset="0"/>
              </a:rPr>
              <a:t>int c = b / 3;</a:t>
            </a:r>
          </a:p>
          <a:p>
            <a:pPr marL="0" indent="0">
              <a:spcBef>
                <a:spcPts val="500"/>
              </a:spcBef>
              <a:buNone/>
            </a:pPr>
            <a:r>
              <a:rPr lang="en-US" dirty="0">
                <a:latin typeface="Consolas" panose="020B0609020204030204" pitchFamily="49" charset="0"/>
                <a:cs typeface="Consolas" panose="020B0609020204030204" pitchFamily="49" charset="0"/>
              </a:rPr>
              <a:t>int d = param2 % 2;</a:t>
            </a:r>
          </a:p>
          <a:p>
            <a:pPr marL="0" indent="0">
              <a:spcBef>
                <a:spcPts val="500"/>
              </a:spcBef>
              <a:buNone/>
            </a:pPr>
            <a:endParaRPr lang="en-US" dirty="0">
              <a:latin typeface="Consolas" panose="020B0609020204030204" pitchFamily="49" charset="0"/>
              <a:cs typeface="Consolas" panose="020B0609020204030204" pitchFamily="49" charset="0"/>
            </a:endParaRPr>
          </a:p>
          <a:p>
            <a:pPr marL="0" indent="0">
              <a:spcBef>
                <a:spcPts val="500"/>
              </a:spcBef>
              <a:buNone/>
            </a:pPr>
            <a:r>
              <a:rPr lang="en-US" dirty="0">
                <a:latin typeface="Consolas" panose="020B0609020204030204" pitchFamily="49" charset="0"/>
                <a:cs typeface="Consolas" panose="020B0609020204030204" pitchFamily="49" charset="0"/>
              </a:rPr>
              <a:t>for (int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param2;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500"/>
              </a:spcBef>
              <a:buNone/>
            </a:pPr>
            <a:r>
              <a:rPr lang="en-US" dirty="0">
                <a:latin typeface="Consolas" panose="020B0609020204030204" pitchFamily="49" charset="0"/>
                <a:cs typeface="Consolas" panose="020B0609020204030204" pitchFamily="49" charset="0"/>
              </a:rPr>
              <a:t>    c += param1[</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+ 0x107 *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a:t>
            </a:r>
          </a:p>
          <a:p>
            <a:pPr marL="0" indent="0">
              <a:spcBef>
                <a:spcPts val="500"/>
              </a:spcBef>
              <a:buNone/>
            </a:pPr>
            <a:r>
              <a:rPr lang="en-US" dirty="0">
                <a:latin typeface="Consolas" panose="020B0609020204030204" pitchFamily="49" charset="0"/>
                <a:cs typeface="Consolas" panose="020B0609020204030204" pitchFamily="49" charset="0"/>
              </a:rPr>
              <a:t>}</a:t>
            </a:r>
          </a:p>
          <a:p>
            <a:pPr marL="0" indent="0">
              <a:spcBef>
                <a:spcPts val="500"/>
              </a:spcBef>
              <a:buNone/>
            </a:pPr>
            <a:r>
              <a:rPr lang="en-US" dirty="0">
                <a:latin typeface="Consolas" panose="020B0609020204030204" pitchFamily="49" charset="0"/>
                <a:cs typeface="Consolas" panose="020B0609020204030204" pitchFamily="49" charset="0"/>
              </a:rPr>
              <a:t>return c + d;</a:t>
            </a:r>
          </a:p>
        </p:txBody>
      </p:sp>
    </p:spTree>
    <p:extLst>
      <p:ext uri="{BB962C8B-B14F-4D97-AF65-F5344CB8AC3E}">
        <p14:creationId xmlns:p14="http://schemas.microsoft.com/office/powerpoint/2010/main" val="38451101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dirty="0"/>
              <a:t>Common Sub-expression Elimination</a:t>
            </a:r>
          </a:p>
          <a:p>
            <a:r>
              <a:rPr lang="en-US" dirty="0"/>
              <a:t>Dead Code</a:t>
            </a:r>
          </a:p>
          <a:p>
            <a:r>
              <a:rPr lang="en-US" dirty="0"/>
              <a:t>Strength Reduction</a:t>
            </a:r>
          </a:p>
          <a:p>
            <a:r>
              <a:rPr lang="en-US" b="1" u="sng" dirty="0"/>
              <a:t>Code Motion</a:t>
            </a:r>
          </a:p>
          <a:p>
            <a:r>
              <a:rPr lang="en-US" dirty="0"/>
              <a:t>Tail Recursion</a:t>
            </a:r>
          </a:p>
          <a:p>
            <a:r>
              <a:rPr lang="en-US" dirty="0"/>
              <a:t>Loop Unrolling</a:t>
            </a:r>
          </a:p>
        </p:txBody>
      </p:sp>
    </p:spTree>
    <p:extLst>
      <p:ext uri="{BB962C8B-B14F-4D97-AF65-F5344CB8AC3E}">
        <p14:creationId xmlns:p14="http://schemas.microsoft.com/office/powerpoint/2010/main" val="5863843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457F0-4979-314B-99A2-A361948B5A22}"/>
              </a:ext>
            </a:extLst>
          </p:cNvPr>
          <p:cNvSpPr>
            <a:spLocks noGrp="1"/>
          </p:cNvSpPr>
          <p:nvPr>
            <p:ph type="title"/>
          </p:nvPr>
        </p:nvSpPr>
        <p:spPr/>
        <p:txBody>
          <a:bodyPr/>
          <a:lstStyle/>
          <a:p>
            <a:r>
              <a:rPr lang="en-US" dirty="0"/>
              <a:t>Code Motion</a:t>
            </a:r>
          </a:p>
        </p:txBody>
      </p:sp>
      <p:sp>
        <p:nvSpPr>
          <p:cNvPr id="3" name="Content Placeholder 2">
            <a:extLst>
              <a:ext uri="{FF2B5EF4-FFF2-40B4-BE49-F238E27FC236}">
                <a16:creationId xmlns:a16="http://schemas.microsoft.com/office/drawing/2014/main" id="{155550BF-AF5C-5D43-BD01-8A121612B3F6}"/>
              </a:ext>
            </a:extLst>
          </p:cNvPr>
          <p:cNvSpPr>
            <a:spLocks noGrp="1"/>
          </p:cNvSpPr>
          <p:nvPr>
            <p:ph idx="1"/>
          </p:nvPr>
        </p:nvSpPr>
        <p:spPr/>
        <p:txBody>
          <a:bodyPr/>
          <a:lstStyle/>
          <a:p>
            <a:pPr marL="0" indent="0">
              <a:buNone/>
            </a:pPr>
            <a:r>
              <a:rPr lang="en-US" b="1" dirty="0"/>
              <a:t>Code motion </a:t>
            </a:r>
            <a:r>
              <a:rPr lang="en-US" dirty="0"/>
              <a:t>moves code outside of a loop if possible.</a:t>
            </a:r>
          </a:p>
          <a:p>
            <a:pPr marL="0" indent="0">
              <a:buNone/>
            </a:pPr>
            <a:endParaRPr lang="en-US" b="1" dirty="0"/>
          </a:p>
          <a:p>
            <a:pPr marL="0" lvl="1" indent="-158433">
              <a:buNone/>
            </a:pPr>
            <a:r>
              <a:rPr lang="pt-BR" dirty="0">
                <a:latin typeface="Consolas" panose="020B0609020204030204" pitchFamily="49" charset="0"/>
                <a:cs typeface="Consolas" panose="020B0609020204030204" pitchFamily="49" charset="0"/>
              </a:rPr>
              <a:t>for (</a:t>
            </a:r>
            <a:r>
              <a:rPr lang="pt-BR" dirty="0" err="1">
                <a:latin typeface="Consolas" panose="020B0609020204030204" pitchFamily="49" charset="0"/>
                <a:cs typeface="Consolas" panose="020B0609020204030204" pitchFamily="49" charset="0"/>
              </a:rPr>
              <a:t>int</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i</a:t>
            </a:r>
            <a:r>
              <a:rPr lang="pt-BR" dirty="0">
                <a:latin typeface="Consolas" panose="020B0609020204030204" pitchFamily="49" charset="0"/>
                <a:cs typeface="Consolas" panose="020B0609020204030204" pitchFamily="49" charset="0"/>
              </a:rPr>
              <a:t> = 0; </a:t>
            </a:r>
            <a:r>
              <a:rPr lang="pt-BR" dirty="0" err="1">
                <a:latin typeface="Consolas" panose="020B0609020204030204" pitchFamily="49" charset="0"/>
                <a:cs typeface="Consolas" panose="020B0609020204030204" pitchFamily="49" charset="0"/>
              </a:rPr>
              <a:t>i</a:t>
            </a:r>
            <a:r>
              <a:rPr lang="pt-BR" dirty="0">
                <a:latin typeface="Consolas" panose="020B0609020204030204" pitchFamily="49" charset="0"/>
                <a:cs typeface="Consolas" panose="020B0609020204030204" pitchFamily="49" charset="0"/>
              </a:rPr>
              <a:t> &lt; </a:t>
            </a:r>
            <a:r>
              <a:rPr lang="pt-BR" dirty="0" err="1">
                <a:latin typeface="Consolas" panose="020B0609020204030204" pitchFamily="49" charset="0"/>
                <a:cs typeface="Consolas" panose="020B0609020204030204" pitchFamily="49" charset="0"/>
              </a:rPr>
              <a:t>n</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i</a:t>
            </a:r>
            <a:r>
              <a:rPr lang="pt-BR" dirty="0">
                <a:latin typeface="Consolas" panose="020B0609020204030204" pitchFamily="49" charset="0"/>
                <a:cs typeface="Consolas" panose="020B0609020204030204" pitchFamily="49" charset="0"/>
              </a:rPr>
              <a:t>++) {</a:t>
            </a:r>
          </a:p>
          <a:p>
            <a:pPr marL="0" lvl="1" indent="-158433">
              <a:buNone/>
            </a:pPr>
            <a:r>
              <a:rPr lang="pt-BR" dirty="0">
                <a:latin typeface="Consolas" panose="020B0609020204030204" pitchFamily="49" charset="0"/>
                <a:cs typeface="Consolas" panose="020B0609020204030204" pitchFamily="49" charset="0"/>
              </a:rPr>
              <a:t>  sum += </a:t>
            </a:r>
            <a:r>
              <a:rPr lang="pt-BR" dirty="0" err="1">
                <a:latin typeface="Consolas" panose="020B0609020204030204" pitchFamily="49" charset="0"/>
                <a:cs typeface="Consolas" panose="020B0609020204030204" pitchFamily="49" charset="0"/>
              </a:rPr>
              <a:t>arr</a:t>
            </a:r>
            <a:r>
              <a:rPr lang="pt-BR" dirty="0">
                <a:latin typeface="Consolas" panose="020B0609020204030204" pitchFamily="49" charset="0"/>
                <a:cs typeface="Consolas" panose="020B0609020204030204" pitchFamily="49" charset="0"/>
              </a:rPr>
              <a:t>[</a:t>
            </a:r>
            <a:r>
              <a:rPr lang="pt-BR" dirty="0" err="1">
                <a:latin typeface="Consolas" panose="020B0609020204030204" pitchFamily="49" charset="0"/>
                <a:cs typeface="Consolas" panose="020B0609020204030204" pitchFamily="49" charset="0"/>
              </a:rPr>
              <a:t>i</a:t>
            </a:r>
            <a:r>
              <a:rPr lang="pt-BR" dirty="0">
                <a:latin typeface="Consolas" panose="020B0609020204030204" pitchFamily="49" charset="0"/>
                <a:cs typeface="Consolas" panose="020B0609020204030204" pitchFamily="49" charset="0"/>
              </a:rPr>
              <a:t>] + </a:t>
            </a:r>
            <a:r>
              <a:rPr lang="pt-BR" b="1" dirty="0" err="1">
                <a:solidFill>
                  <a:srgbClr val="FF0000"/>
                </a:solidFill>
                <a:latin typeface="Consolas" panose="020B0609020204030204" pitchFamily="49" charset="0"/>
                <a:cs typeface="Consolas" panose="020B0609020204030204" pitchFamily="49" charset="0"/>
              </a:rPr>
              <a:t>foo</a:t>
            </a:r>
            <a:r>
              <a:rPr lang="pt-BR" b="1" dirty="0">
                <a:solidFill>
                  <a:srgbClr val="FF0000"/>
                </a:solidFill>
                <a:latin typeface="Consolas" panose="020B0609020204030204" pitchFamily="49" charset="0"/>
                <a:cs typeface="Consolas" panose="020B0609020204030204" pitchFamily="49" charset="0"/>
              </a:rPr>
              <a:t> * (bar + 3)</a:t>
            </a:r>
            <a:r>
              <a:rPr lang="pt-BR" dirty="0">
                <a:latin typeface="Consolas" panose="020B0609020204030204" pitchFamily="49" charset="0"/>
                <a:cs typeface="Consolas" panose="020B0609020204030204" pitchFamily="49" charset="0"/>
              </a:rPr>
              <a:t>; </a:t>
            </a:r>
          </a:p>
          <a:p>
            <a:pPr marL="0" lvl="1" indent="-158433">
              <a:buNone/>
            </a:pPr>
            <a:r>
              <a:rPr lang="pt-BR" dirty="0">
                <a:latin typeface="Consolas" panose="020B0609020204030204" pitchFamily="49" charset="0"/>
                <a:cs typeface="Consolas" panose="020B0609020204030204" pitchFamily="49" charset="0"/>
              </a:rPr>
              <a:t>}</a:t>
            </a:r>
          </a:p>
          <a:p>
            <a:pPr marL="0" lvl="1" indent="-158433">
              <a:buNone/>
            </a:pPr>
            <a:endParaRPr lang="pt-BR" dirty="0">
              <a:latin typeface="Consolas" panose="020B0609020204030204" pitchFamily="49" charset="0"/>
              <a:cs typeface="Consolas" panose="020B0609020204030204" pitchFamily="49" charset="0"/>
            </a:endParaRPr>
          </a:p>
          <a:p>
            <a:pPr marL="0" indent="0">
              <a:buNone/>
            </a:pPr>
            <a:r>
              <a:rPr lang="en-US" dirty="0"/>
              <a:t>Common subexpression elimination deals with expressions that appear multiple times in the code.  Here, the expression appears once, but is calculated each loop iteration.</a:t>
            </a:r>
          </a:p>
          <a:p>
            <a:pPr marL="0" lvl="1" indent="-158433">
              <a:buNone/>
            </a:pPr>
            <a:endParaRPr lang="pt-BR"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011183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dirty="0"/>
              <a:t>Common Sub-expression Elimination</a:t>
            </a:r>
          </a:p>
          <a:p>
            <a:r>
              <a:rPr lang="en-US" dirty="0"/>
              <a:t>Dead Code</a:t>
            </a:r>
          </a:p>
          <a:p>
            <a:r>
              <a:rPr lang="en-US" dirty="0"/>
              <a:t>Strength Reduction</a:t>
            </a:r>
          </a:p>
          <a:p>
            <a:r>
              <a:rPr lang="en-US" dirty="0"/>
              <a:t>Code Motion</a:t>
            </a:r>
          </a:p>
          <a:p>
            <a:r>
              <a:rPr lang="en-US" b="1" u="sng" dirty="0"/>
              <a:t>Tail Recursion</a:t>
            </a:r>
          </a:p>
          <a:p>
            <a:r>
              <a:rPr lang="en-US" dirty="0"/>
              <a:t>Loop Unrolling</a:t>
            </a:r>
          </a:p>
        </p:txBody>
      </p:sp>
    </p:spTree>
    <p:extLst>
      <p:ext uri="{BB962C8B-B14F-4D97-AF65-F5344CB8AC3E}">
        <p14:creationId xmlns:p14="http://schemas.microsoft.com/office/powerpoint/2010/main" val="11765654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457F0-4979-314B-99A2-A361948B5A22}"/>
              </a:ext>
            </a:extLst>
          </p:cNvPr>
          <p:cNvSpPr>
            <a:spLocks noGrp="1"/>
          </p:cNvSpPr>
          <p:nvPr>
            <p:ph type="title"/>
          </p:nvPr>
        </p:nvSpPr>
        <p:spPr/>
        <p:txBody>
          <a:bodyPr/>
          <a:lstStyle/>
          <a:p>
            <a:r>
              <a:rPr lang="en-US" dirty="0"/>
              <a:t>Tail Recursion</a:t>
            </a:r>
          </a:p>
        </p:txBody>
      </p:sp>
      <p:sp>
        <p:nvSpPr>
          <p:cNvPr id="3" name="Content Placeholder 2">
            <a:extLst>
              <a:ext uri="{FF2B5EF4-FFF2-40B4-BE49-F238E27FC236}">
                <a16:creationId xmlns:a16="http://schemas.microsoft.com/office/drawing/2014/main" id="{155550BF-AF5C-5D43-BD01-8A121612B3F6}"/>
              </a:ext>
            </a:extLst>
          </p:cNvPr>
          <p:cNvSpPr>
            <a:spLocks noGrp="1"/>
          </p:cNvSpPr>
          <p:nvPr>
            <p:ph idx="1"/>
          </p:nvPr>
        </p:nvSpPr>
        <p:spPr/>
        <p:txBody>
          <a:bodyPr/>
          <a:lstStyle/>
          <a:p>
            <a:pPr marL="0" indent="0">
              <a:buNone/>
            </a:pPr>
            <a:r>
              <a:rPr lang="en-US" b="1" dirty="0"/>
              <a:t>Tail recursion </a:t>
            </a:r>
            <a:r>
              <a:rPr lang="en-US" dirty="0"/>
              <a:t>is an example of where GCC can identify recursive patterns that can be more efficiently implemented iteratively.</a:t>
            </a:r>
          </a:p>
          <a:p>
            <a:pPr marL="0" indent="0">
              <a:buNone/>
            </a:pPr>
            <a:endParaRPr lang="en-US" b="1" dirty="0"/>
          </a:p>
          <a:p>
            <a:pPr marL="0" lvl="1" indent="-158433">
              <a:buNone/>
            </a:pPr>
            <a:r>
              <a:rPr lang="pt-BR" dirty="0" err="1">
                <a:latin typeface="Consolas" panose="020B0609020204030204" pitchFamily="49" charset="0"/>
                <a:cs typeface="Consolas" panose="020B0609020204030204" pitchFamily="49" charset="0"/>
              </a:rPr>
              <a:t>long</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factorial</a:t>
            </a:r>
            <a:r>
              <a:rPr lang="pt-BR" dirty="0">
                <a:latin typeface="Consolas" panose="020B0609020204030204" pitchFamily="49" charset="0"/>
                <a:cs typeface="Consolas" panose="020B0609020204030204" pitchFamily="49" charset="0"/>
              </a:rPr>
              <a:t>(</a:t>
            </a:r>
            <a:r>
              <a:rPr lang="pt-BR" dirty="0" err="1">
                <a:latin typeface="Consolas" panose="020B0609020204030204" pitchFamily="49" charset="0"/>
                <a:cs typeface="Consolas" panose="020B0609020204030204" pitchFamily="49" charset="0"/>
              </a:rPr>
              <a:t>int</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n</a:t>
            </a:r>
            <a:r>
              <a:rPr lang="pt-BR" dirty="0">
                <a:latin typeface="Consolas" panose="020B0609020204030204" pitchFamily="49" charset="0"/>
                <a:cs typeface="Consolas" panose="020B0609020204030204" pitchFamily="49" charset="0"/>
              </a:rPr>
              <a:t>) {</a:t>
            </a: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if</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n</a:t>
            </a:r>
            <a:r>
              <a:rPr lang="pt-BR" dirty="0">
                <a:latin typeface="Consolas" panose="020B0609020204030204" pitchFamily="49" charset="0"/>
                <a:cs typeface="Consolas" panose="020B0609020204030204" pitchFamily="49" charset="0"/>
              </a:rPr>
              <a:t> &lt;= 1) {</a:t>
            </a: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return</a:t>
            </a:r>
            <a:r>
              <a:rPr lang="pt-BR" dirty="0">
                <a:latin typeface="Consolas" panose="020B0609020204030204" pitchFamily="49" charset="0"/>
                <a:cs typeface="Consolas" panose="020B0609020204030204" pitchFamily="49" charset="0"/>
              </a:rPr>
              <a:t> 1;</a:t>
            </a:r>
          </a:p>
          <a:p>
            <a:pPr marL="0" lvl="1" indent="-158433">
              <a:buNone/>
            </a:pPr>
            <a:r>
              <a:rPr lang="pt-BR" dirty="0">
                <a:latin typeface="Consolas" panose="020B0609020204030204" pitchFamily="49" charset="0"/>
                <a:cs typeface="Consolas" panose="020B0609020204030204" pitchFamily="49" charset="0"/>
              </a:rPr>
              <a:t>  }</a:t>
            </a:r>
          </a:p>
          <a:p>
            <a:pPr marL="0" lvl="1" indent="-158433">
              <a:buNone/>
            </a:pP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else</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return</a:t>
            </a:r>
            <a:r>
              <a:rPr lang="pt-BR" dirty="0">
                <a:latin typeface="Consolas" panose="020B0609020204030204" pitchFamily="49" charset="0"/>
                <a:cs typeface="Consolas" panose="020B0609020204030204" pitchFamily="49" charset="0"/>
              </a:rPr>
              <a:t> </a:t>
            </a:r>
            <a:r>
              <a:rPr lang="pt-BR" dirty="0" err="1">
                <a:latin typeface="Consolas" panose="020B0609020204030204" pitchFamily="49" charset="0"/>
                <a:cs typeface="Consolas" panose="020B0609020204030204" pitchFamily="49" charset="0"/>
              </a:rPr>
              <a:t>n</a:t>
            </a:r>
            <a:r>
              <a:rPr lang="pt-BR" dirty="0">
                <a:latin typeface="Consolas" panose="020B0609020204030204" pitchFamily="49" charset="0"/>
                <a:cs typeface="Consolas" panose="020B0609020204030204" pitchFamily="49" charset="0"/>
              </a:rPr>
              <a:t> * </a:t>
            </a:r>
            <a:r>
              <a:rPr lang="pt-BR" dirty="0" err="1">
                <a:latin typeface="Consolas" panose="020B0609020204030204" pitchFamily="49" charset="0"/>
                <a:cs typeface="Consolas" panose="020B0609020204030204" pitchFamily="49" charset="0"/>
              </a:rPr>
              <a:t>factorial</a:t>
            </a:r>
            <a:r>
              <a:rPr lang="pt-BR" dirty="0">
                <a:latin typeface="Consolas" panose="020B0609020204030204" pitchFamily="49" charset="0"/>
                <a:cs typeface="Consolas" panose="020B0609020204030204" pitchFamily="49" charset="0"/>
              </a:rPr>
              <a:t>(</a:t>
            </a:r>
            <a:r>
              <a:rPr lang="pt-BR" dirty="0" err="1">
                <a:latin typeface="Consolas" panose="020B0609020204030204" pitchFamily="49" charset="0"/>
                <a:cs typeface="Consolas" panose="020B0609020204030204" pitchFamily="49" charset="0"/>
              </a:rPr>
              <a:t>n</a:t>
            </a:r>
            <a:r>
              <a:rPr lang="pt-BR" dirty="0">
                <a:latin typeface="Consolas" panose="020B0609020204030204" pitchFamily="49" charset="0"/>
                <a:cs typeface="Consolas" panose="020B0609020204030204" pitchFamily="49" charset="0"/>
              </a:rPr>
              <a:t> - 1);</a:t>
            </a:r>
          </a:p>
          <a:p>
            <a:pPr marL="0" lvl="1" indent="-158433">
              <a:buNone/>
            </a:pPr>
            <a:r>
              <a:rPr lang="pt-BR"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2007339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9A5C6-D2B5-354C-89CD-D0C05FAD27B1}"/>
              </a:ext>
            </a:extLst>
          </p:cNvPr>
          <p:cNvSpPr>
            <a:spLocks noGrp="1"/>
          </p:cNvSpPr>
          <p:nvPr>
            <p:ph type="title"/>
          </p:nvPr>
        </p:nvSpPr>
        <p:spPr/>
        <p:txBody>
          <a:bodyPr/>
          <a:lstStyle/>
          <a:p>
            <a:r>
              <a:rPr lang="en-US" dirty="0"/>
              <a:t>Tail recursion example: Lab6 bonus</a:t>
            </a:r>
          </a:p>
        </p:txBody>
      </p:sp>
      <p:sp>
        <p:nvSpPr>
          <p:cNvPr id="3" name="Content Placeholder 2">
            <a:extLst>
              <a:ext uri="{FF2B5EF4-FFF2-40B4-BE49-F238E27FC236}">
                <a16:creationId xmlns:a16="http://schemas.microsoft.com/office/drawing/2014/main" id="{45130F25-CA29-214D-BE58-D34E9793A31B}"/>
              </a:ext>
            </a:extLst>
          </p:cNvPr>
          <p:cNvSpPr>
            <a:spLocks noGrp="1"/>
          </p:cNvSpPr>
          <p:nvPr>
            <p:ph idx="1"/>
          </p:nvPr>
        </p:nvSpPr>
        <p:spPr/>
        <p:txBody>
          <a:bodyPr/>
          <a:lstStyle/>
          <a:p>
            <a:pPr marL="0" indent="0">
              <a:buNone/>
            </a:pPr>
            <a:r>
              <a:rPr lang="en-US" dirty="0"/>
              <a:t>Recall the factorial problem from Lecture 13:</a:t>
            </a:r>
          </a:p>
          <a:p>
            <a:pPr marL="0" indent="0">
              <a:buNone/>
            </a:pPr>
            <a:endParaRPr lang="en-US" dirty="0"/>
          </a:p>
          <a:p>
            <a:pPr marL="0" indent="0">
              <a:lnSpc>
                <a:spcPct val="100000"/>
              </a:lnSpc>
              <a:spcBef>
                <a:spcPts val="0"/>
              </a:spcBef>
              <a:buNone/>
            </a:pPr>
            <a:r>
              <a:rPr lang="en-US" dirty="0">
                <a:solidFill>
                  <a:srgbClr val="0432FF"/>
                </a:solidFill>
                <a:latin typeface="Consolas" panose="020B0609020204030204" pitchFamily="49" charset="0"/>
                <a:cs typeface="Consolas" panose="020B0609020204030204" pitchFamily="49" charset="0"/>
              </a:rPr>
              <a:t>unsigned int </a:t>
            </a:r>
            <a:r>
              <a:rPr lang="en-US" dirty="0">
                <a:latin typeface="Consolas" panose="020B0609020204030204" pitchFamily="49" charset="0"/>
                <a:cs typeface="Consolas" panose="020B0609020204030204" pitchFamily="49" charset="0"/>
              </a:rPr>
              <a:t>factorial(</a:t>
            </a:r>
            <a:r>
              <a:rPr lang="en-US" dirty="0">
                <a:solidFill>
                  <a:srgbClr val="0432FF"/>
                </a:solidFill>
                <a:latin typeface="Consolas" panose="020B0609020204030204" pitchFamily="49" charset="0"/>
                <a:cs typeface="Consolas" panose="020B0609020204030204" pitchFamily="49" charset="0"/>
              </a:rPr>
              <a:t>unsigned int</a:t>
            </a:r>
            <a:r>
              <a:rPr lang="en-US" dirty="0">
                <a:latin typeface="Consolas" panose="020B0609020204030204" pitchFamily="49" charset="0"/>
                <a:cs typeface="Consolas" panose="020B0609020204030204" pitchFamily="49" charset="0"/>
              </a:rPr>
              <a:t> n) {</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    </a:t>
            </a:r>
            <a:r>
              <a:rPr lang="en-US" dirty="0">
                <a:solidFill>
                  <a:srgbClr val="D62ED6"/>
                </a:solidFill>
                <a:latin typeface="Consolas" panose="020B0609020204030204" pitchFamily="49" charset="0"/>
                <a:cs typeface="Consolas" panose="020B0609020204030204" pitchFamily="49" charset="0"/>
              </a:rPr>
              <a:t>if</a:t>
            </a:r>
            <a:r>
              <a:rPr lang="en-US" dirty="0">
                <a:latin typeface="Consolas" panose="020B0609020204030204" pitchFamily="49" charset="0"/>
                <a:cs typeface="Consolas" panose="020B0609020204030204" pitchFamily="49" charset="0"/>
              </a:rPr>
              <a:t> (n &lt;= 1) {</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        return 1;</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    }   </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    </a:t>
            </a:r>
            <a:r>
              <a:rPr lang="en-US" dirty="0">
                <a:solidFill>
                  <a:srgbClr val="D62ED6"/>
                </a:solidFill>
                <a:latin typeface="Consolas" panose="020B0609020204030204" pitchFamily="49" charset="0"/>
                <a:cs typeface="Consolas" panose="020B0609020204030204" pitchFamily="49" charset="0"/>
              </a:rPr>
              <a:t>return</a:t>
            </a:r>
            <a:r>
              <a:rPr lang="en-US" dirty="0">
                <a:latin typeface="Consolas" panose="020B0609020204030204" pitchFamily="49" charset="0"/>
                <a:cs typeface="Consolas" panose="020B0609020204030204" pitchFamily="49" charset="0"/>
              </a:rPr>
              <a:t> n * factorial(n - 1); </a:t>
            </a:r>
          </a:p>
          <a:p>
            <a:pPr marL="0" indent="0">
              <a:lnSpc>
                <a:spcPct val="100000"/>
              </a:lnSpc>
              <a:spcBef>
                <a:spcPts val="0"/>
              </a:spcBef>
              <a:buNone/>
            </a:pPr>
            <a:r>
              <a:rPr lang="en-US" dirty="0">
                <a:latin typeface="Consolas" panose="020B0609020204030204" pitchFamily="49" charset="0"/>
                <a:cs typeface="Consolas" panose="020B0609020204030204" pitchFamily="49" charset="0"/>
              </a:rPr>
              <a:t>}</a:t>
            </a:r>
          </a:p>
          <a:p>
            <a:pPr marL="0" indent="0">
              <a:buNone/>
            </a:pPr>
            <a:endParaRPr lang="en-US" dirty="0"/>
          </a:p>
          <a:p>
            <a:pPr marL="0" indent="0">
              <a:buNone/>
            </a:pPr>
            <a:r>
              <a:rPr lang="en-US" dirty="0"/>
              <a:t>What happens with </a:t>
            </a:r>
            <a:r>
              <a:rPr lang="en-US" b="1" dirty="0">
                <a:latin typeface="Consolas" panose="020B0609020204030204" pitchFamily="49" charset="0"/>
                <a:cs typeface="Consolas" panose="020B0609020204030204" pitchFamily="49" charset="0"/>
              </a:rPr>
              <a:t>factorial(-1)</a:t>
            </a:r>
            <a:r>
              <a:rPr lang="en-US" dirty="0"/>
              <a:t>?</a:t>
            </a:r>
          </a:p>
          <a:p>
            <a:pPr marL="0" indent="0">
              <a:buNone/>
            </a:pPr>
            <a:endParaRPr lang="en-US" dirty="0"/>
          </a:p>
          <a:p>
            <a:pPr marL="0" indent="0">
              <a:buNone/>
            </a:pPr>
            <a:endParaRPr lang="en-US" dirty="0"/>
          </a:p>
        </p:txBody>
      </p:sp>
      <p:sp>
        <p:nvSpPr>
          <p:cNvPr id="5" name="Rectangle 4">
            <a:extLst>
              <a:ext uri="{FF2B5EF4-FFF2-40B4-BE49-F238E27FC236}">
                <a16:creationId xmlns:a16="http://schemas.microsoft.com/office/drawing/2014/main" id="{9BF9BBD2-EB2C-4447-8E75-9EF9F1C6BA11}"/>
              </a:ext>
            </a:extLst>
          </p:cNvPr>
          <p:cNvSpPr/>
          <p:nvPr/>
        </p:nvSpPr>
        <p:spPr bwMode="auto">
          <a:xfrm>
            <a:off x="7010400" y="5029200"/>
            <a:ext cx="4495800" cy="160451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461963" indent="-342900" algn="l" eaLnBrk="1" hangingPunct="1">
              <a:buFont typeface="Arial" panose="020B0604020202020204" pitchFamily="34" charset="0"/>
              <a:buChar char="•"/>
            </a:pPr>
            <a:r>
              <a:rPr lang="en-US" sz="2800" dirty="0">
                <a:latin typeface="Calibri" panose="020F0502020204030204" pitchFamily="34" charset="0"/>
                <a:cs typeface="Calibri" panose="020F0502020204030204" pitchFamily="34" charset="0"/>
              </a:rPr>
              <a:t>Infinite recursion </a:t>
            </a:r>
            <a:r>
              <a:rPr lang="en-US" sz="2800" dirty="0">
                <a:latin typeface="Calibri" panose="020F0502020204030204" pitchFamily="34" charset="0"/>
                <a:cs typeface="Calibri" panose="020F0502020204030204" pitchFamily="34" charset="0"/>
                <a:sym typeface="Wingdings" pitchFamily="2" charset="2"/>
              </a:rPr>
              <a:t> </a:t>
            </a:r>
            <a:r>
              <a:rPr lang="en-US" sz="2800" dirty="0">
                <a:latin typeface="Calibri" panose="020F0502020204030204" pitchFamily="34" charset="0"/>
                <a:cs typeface="Calibri" panose="020F0502020204030204" pitchFamily="34" charset="0"/>
              </a:rPr>
              <a:t>Literal stack overflow!</a:t>
            </a:r>
          </a:p>
          <a:p>
            <a:pPr marL="461963" indent="-342900" algn="l">
              <a:buFont typeface="Arial" panose="020B0604020202020204" pitchFamily="34" charset="0"/>
              <a:buChar char="•"/>
            </a:pPr>
            <a:r>
              <a:rPr lang="en-US" sz="2800" dirty="0">
                <a:latin typeface="Calibri" panose="020F0502020204030204" pitchFamily="34" charset="0"/>
                <a:cs typeface="Calibri" panose="020F0502020204030204" pitchFamily="34" charset="0"/>
              </a:rPr>
              <a:t>Compiled with </a:t>
            </a:r>
            <a:r>
              <a:rPr lang="en-US" sz="2800" dirty="0">
                <a:latin typeface="Consolas" panose="020B0609020204030204" pitchFamily="49" charset="0"/>
                <a:cs typeface="Consolas" panose="020B0609020204030204" pitchFamily="49" charset="0"/>
              </a:rPr>
              <a:t>-0g</a:t>
            </a:r>
            <a:r>
              <a:rPr lang="en-US" sz="2800" dirty="0">
                <a:latin typeface="Calibri" panose="020F0502020204030204" pitchFamily="34" charset="0"/>
                <a:cs typeface="Calibri" panose="020F0502020204030204" pitchFamily="34" charset="0"/>
              </a:rPr>
              <a:t>!</a:t>
            </a:r>
          </a:p>
        </p:txBody>
      </p:sp>
      <p:sp>
        <p:nvSpPr>
          <p:cNvPr id="7" name="Rectangle 6">
            <a:extLst>
              <a:ext uri="{FF2B5EF4-FFF2-40B4-BE49-F238E27FC236}">
                <a16:creationId xmlns:a16="http://schemas.microsoft.com/office/drawing/2014/main" id="{0D0C3D5F-E338-8C4F-AF20-17558D19104D}"/>
              </a:ext>
            </a:extLst>
          </p:cNvPr>
          <p:cNvSpPr/>
          <p:nvPr/>
        </p:nvSpPr>
        <p:spPr>
          <a:xfrm>
            <a:off x="152400" y="6276945"/>
            <a:ext cx="5884047" cy="400110"/>
          </a:xfrm>
          <a:prstGeom prst="rect">
            <a:avLst/>
          </a:prstGeom>
        </p:spPr>
        <p:txBody>
          <a:bodyPr wrap="none">
            <a:spAutoFit/>
          </a:bodyPr>
          <a:lstStyle/>
          <a:p>
            <a:pPr marL="0" indent="0" algn="l">
              <a:buNone/>
            </a:pPr>
            <a:r>
              <a:rPr lang="en-US" sz="2000" dirty="0">
                <a:latin typeface="Calibri" panose="020F0502020204030204" pitchFamily="34" charset="0"/>
                <a:cs typeface="Calibri" panose="020F0502020204030204" pitchFamily="34" charset="0"/>
                <a:hlinkClick r:id="rId3"/>
              </a:rPr>
              <a:t>https://web.stanford.edu/class/cs107/lab6/extra.html</a:t>
            </a:r>
            <a:r>
              <a:rPr lang="en-US" sz="20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883442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2"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7AC5A-3263-8F48-BC7D-0AE6C7779D38}"/>
              </a:ext>
            </a:extLst>
          </p:cNvPr>
          <p:cNvSpPr>
            <a:spLocks noGrp="1"/>
          </p:cNvSpPr>
          <p:nvPr>
            <p:ph type="title"/>
          </p:nvPr>
        </p:nvSpPr>
        <p:spPr>
          <a:xfrm>
            <a:off x="457200" y="0"/>
            <a:ext cx="9372600" cy="1143000"/>
          </a:xfrm>
        </p:spPr>
        <p:txBody>
          <a:bodyPr/>
          <a:lstStyle/>
          <a:p>
            <a:r>
              <a:rPr lang="en-US" dirty="0"/>
              <a:t>Factorial: </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Og</a:t>
            </a:r>
            <a:endParaRPr lang="en-US" dirty="0"/>
          </a:p>
        </p:txBody>
      </p:sp>
      <p:sp>
        <p:nvSpPr>
          <p:cNvPr id="3" name="Content Placeholder 2">
            <a:extLst>
              <a:ext uri="{FF2B5EF4-FFF2-40B4-BE49-F238E27FC236}">
                <a16:creationId xmlns:a16="http://schemas.microsoft.com/office/drawing/2014/main" id="{DB96CCDC-6EF3-A148-8048-C20147E845D5}"/>
              </a:ext>
            </a:extLst>
          </p:cNvPr>
          <p:cNvSpPr>
            <a:spLocks noGrp="1"/>
          </p:cNvSpPr>
          <p:nvPr>
            <p:ph idx="1"/>
          </p:nvPr>
        </p:nvSpPr>
        <p:spPr>
          <a:xfrm>
            <a:off x="152400" y="1295400"/>
            <a:ext cx="7086600" cy="3505200"/>
          </a:xfrm>
        </p:spPr>
        <p:txBody>
          <a:bodyPr/>
          <a:lstStyle/>
          <a:p>
            <a:pPr marL="0" indent="0">
              <a:spcBef>
                <a:spcPts val="0"/>
              </a:spcBef>
              <a:buNone/>
            </a:pPr>
            <a:r>
              <a:rPr lang="en-US" sz="2000" dirty="0">
                <a:latin typeface="Consolas" panose="020B0609020204030204" pitchFamily="49" charset="0"/>
                <a:cs typeface="Consolas" panose="020B0609020204030204" pitchFamily="49" charset="0"/>
              </a:rPr>
              <a:t>401146 &lt;+0&gt;:	</a:t>
            </a:r>
            <a:r>
              <a:rPr lang="en-US" sz="2000" dirty="0" err="1">
                <a:latin typeface="Consolas" panose="020B0609020204030204" pitchFamily="49" charset="0"/>
                <a:cs typeface="Consolas" panose="020B0609020204030204" pitchFamily="49" charset="0"/>
              </a:rPr>
              <a:t>cmp</a:t>
            </a:r>
            <a:r>
              <a:rPr lang="en-US" sz="2000" dirty="0">
                <a:latin typeface="Consolas" panose="020B0609020204030204" pitchFamily="49" charset="0"/>
                <a:cs typeface="Consolas" panose="020B0609020204030204" pitchFamily="49" charset="0"/>
              </a:rPr>
              <a:t>    $0x1,%edi</a:t>
            </a:r>
          </a:p>
          <a:p>
            <a:pPr marL="0" indent="0">
              <a:spcBef>
                <a:spcPts val="0"/>
              </a:spcBef>
              <a:buNone/>
            </a:pPr>
            <a:r>
              <a:rPr lang="en-US" sz="2000" dirty="0">
                <a:latin typeface="Consolas" panose="020B0609020204030204" pitchFamily="49" charset="0"/>
                <a:cs typeface="Consolas" panose="020B0609020204030204" pitchFamily="49" charset="0"/>
              </a:rPr>
              <a:t>401149 &lt;+3&gt;:	</a:t>
            </a:r>
            <a:r>
              <a:rPr lang="en-US" sz="2000" dirty="0" err="1">
                <a:latin typeface="Consolas" panose="020B0609020204030204" pitchFamily="49" charset="0"/>
                <a:cs typeface="Consolas" panose="020B0609020204030204" pitchFamily="49" charset="0"/>
              </a:rPr>
              <a:t>jbe</a:t>
            </a:r>
            <a:r>
              <a:rPr lang="en-US" sz="2000" dirty="0">
                <a:latin typeface="Consolas" panose="020B0609020204030204" pitchFamily="49" charset="0"/>
                <a:cs typeface="Consolas" panose="020B0609020204030204" pitchFamily="49" charset="0"/>
              </a:rPr>
              <a:t>    0x40115b &lt;factorial+21&gt;</a:t>
            </a:r>
          </a:p>
          <a:p>
            <a:pPr marL="0" indent="0">
              <a:spcBef>
                <a:spcPts val="0"/>
              </a:spcBef>
              <a:buNone/>
            </a:pPr>
            <a:r>
              <a:rPr lang="en-US" sz="2000" dirty="0">
                <a:latin typeface="Consolas" panose="020B0609020204030204" pitchFamily="49" charset="0"/>
                <a:cs typeface="Consolas" panose="020B0609020204030204" pitchFamily="49" charset="0"/>
              </a:rPr>
              <a:t>40114b &lt;+5&gt;:	push   %</a:t>
            </a:r>
            <a:r>
              <a:rPr lang="en-US" sz="2000" dirty="0" err="1">
                <a:latin typeface="Consolas" panose="020B0609020204030204" pitchFamily="49" charset="0"/>
                <a:cs typeface="Consolas" panose="020B0609020204030204" pitchFamily="49" charset="0"/>
              </a:rPr>
              <a:t>rbx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40114c &lt;+6&gt;:	mov    %</a:t>
            </a:r>
            <a:r>
              <a:rPr lang="en-US" sz="2000" dirty="0" err="1">
                <a:latin typeface="Consolas" panose="020B0609020204030204" pitchFamily="49" charset="0"/>
                <a:cs typeface="Consolas" panose="020B0609020204030204" pitchFamily="49" charset="0"/>
              </a:rPr>
              <a:t>edi</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ebx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40114e &lt;+8&gt;:	lea    -0x1(%</a:t>
            </a:r>
            <a:r>
              <a:rPr lang="en-US" sz="2000" dirty="0" err="1">
                <a:latin typeface="Consolas" panose="020B0609020204030204" pitchFamily="49" charset="0"/>
                <a:cs typeface="Consolas" panose="020B0609020204030204" pitchFamily="49" charset="0"/>
              </a:rPr>
              <a:t>rdi</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edi</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b="1" dirty="0">
                <a:solidFill>
                  <a:srgbClr val="FF0000"/>
                </a:solidFill>
                <a:latin typeface="Consolas" panose="020B0609020204030204" pitchFamily="49" charset="0"/>
                <a:cs typeface="Consolas" panose="020B0609020204030204" pitchFamily="49" charset="0"/>
              </a:rPr>
              <a:t>401151 &lt;+11&gt;:	</a:t>
            </a:r>
            <a:r>
              <a:rPr lang="en-US" sz="2000" b="1" dirty="0" err="1">
                <a:solidFill>
                  <a:srgbClr val="FF0000"/>
                </a:solidFill>
                <a:latin typeface="Consolas" panose="020B0609020204030204" pitchFamily="49" charset="0"/>
                <a:cs typeface="Consolas" panose="020B0609020204030204" pitchFamily="49" charset="0"/>
              </a:rPr>
              <a:t>callq</a:t>
            </a:r>
            <a:r>
              <a:rPr lang="en-US" sz="2000" b="1" dirty="0">
                <a:solidFill>
                  <a:srgbClr val="FF0000"/>
                </a:solidFill>
                <a:latin typeface="Consolas" panose="020B0609020204030204" pitchFamily="49" charset="0"/>
                <a:cs typeface="Consolas" panose="020B0609020204030204" pitchFamily="49" charset="0"/>
              </a:rPr>
              <a:t>  0x401146 &lt;factorial&gt;</a:t>
            </a:r>
          </a:p>
          <a:p>
            <a:pPr marL="0" indent="0">
              <a:spcBef>
                <a:spcPts val="0"/>
              </a:spcBef>
              <a:buNone/>
            </a:pPr>
            <a:r>
              <a:rPr lang="en-US" sz="2000" dirty="0">
                <a:latin typeface="Consolas" panose="020B0609020204030204" pitchFamily="49" charset="0"/>
                <a:cs typeface="Consolas" panose="020B0609020204030204" pitchFamily="49" charset="0"/>
              </a:rPr>
              <a:t>401156 &lt;+16&gt;:	</a:t>
            </a:r>
            <a:r>
              <a:rPr lang="en-US" sz="2000" dirty="0" err="1">
                <a:latin typeface="Consolas" panose="020B0609020204030204" pitchFamily="49" charset="0"/>
                <a:cs typeface="Consolas" panose="020B0609020204030204" pitchFamily="49" charset="0"/>
              </a:rPr>
              <a:t>imul</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ebx</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401159 &lt;+19&gt;:	pop    %</a:t>
            </a:r>
            <a:r>
              <a:rPr lang="en-US" sz="2000" dirty="0" err="1">
                <a:latin typeface="Consolas" panose="020B0609020204030204" pitchFamily="49" charset="0"/>
                <a:cs typeface="Consolas" panose="020B0609020204030204" pitchFamily="49" charset="0"/>
              </a:rPr>
              <a:t>rbx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40115a &lt;+20&gt;:	</a:t>
            </a:r>
            <a:r>
              <a:rPr lang="en-US" sz="2000" dirty="0" err="1">
                <a:latin typeface="Consolas" panose="020B0609020204030204" pitchFamily="49" charset="0"/>
                <a:cs typeface="Consolas" panose="020B0609020204030204" pitchFamily="49" charset="0"/>
              </a:rPr>
              <a:t>retq</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40115b &lt;+21&gt;:	mov    $0x1,%eax</a:t>
            </a:r>
          </a:p>
          <a:p>
            <a:pPr marL="0" indent="0">
              <a:spcBef>
                <a:spcPts val="0"/>
              </a:spcBef>
              <a:buNone/>
            </a:pPr>
            <a:r>
              <a:rPr lang="en-US" sz="2000" dirty="0">
                <a:latin typeface="Consolas" panose="020B0609020204030204" pitchFamily="49" charset="0"/>
                <a:cs typeface="Consolas" panose="020B0609020204030204" pitchFamily="49" charset="0"/>
              </a:rPr>
              <a:t>401160 &lt;+26&gt;:	</a:t>
            </a:r>
            <a:r>
              <a:rPr lang="en-US" sz="2000" dirty="0" err="1">
                <a:latin typeface="Consolas" panose="020B0609020204030204" pitchFamily="49" charset="0"/>
                <a:cs typeface="Consolas" panose="020B0609020204030204" pitchFamily="49" charset="0"/>
              </a:rPr>
              <a:t>retq</a:t>
            </a:r>
            <a:r>
              <a:rPr lang="en-US" sz="2000" dirty="0">
                <a:latin typeface="Consolas" panose="020B0609020204030204" pitchFamily="49" charset="0"/>
                <a:cs typeface="Consolas" panose="020B0609020204030204" pitchFamily="49" charset="0"/>
              </a:rPr>
              <a:t> </a:t>
            </a:r>
          </a:p>
        </p:txBody>
      </p:sp>
      <p:sp>
        <p:nvSpPr>
          <p:cNvPr id="4" name="Content Placeholder 2">
            <a:extLst>
              <a:ext uri="{FF2B5EF4-FFF2-40B4-BE49-F238E27FC236}">
                <a16:creationId xmlns:a16="http://schemas.microsoft.com/office/drawing/2014/main" id="{04C5653D-E393-C249-A53C-8140B8943EA3}"/>
              </a:ext>
            </a:extLst>
          </p:cNvPr>
          <p:cNvSpPr txBox="1">
            <a:spLocks/>
          </p:cNvSpPr>
          <p:nvPr/>
        </p:nvSpPr>
        <p:spPr bwMode="auto">
          <a:xfrm>
            <a:off x="5124091" y="3962400"/>
            <a:ext cx="6915509" cy="2895600"/>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4011e0 &lt;+0&gt;:	mov    $0x1,%eax</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4011e5 &lt;+5&gt;:	</a:t>
            </a:r>
            <a:r>
              <a:rPr lang="en-US" sz="2000" dirty="0" err="1">
                <a:latin typeface="Consolas" panose="020B0609020204030204" pitchFamily="49" charset="0"/>
                <a:cs typeface="Consolas" panose="020B0609020204030204" pitchFamily="49" charset="0"/>
              </a:rPr>
              <a:t>cmp</a:t>
            </a:r>
            <a:r>
              <a:rPr lang="en-US" sz="2000" dirty="0">
                <a:latin typeface="Consolas" panose="020B0609020204030204" pitchFamily="49" charset="0"/>
                <a:cs typeface="Consolas" panose="020B0609020204030204" pitchFamily="49" charset="0"/>
              </a:rPr>
              <a:t>    $0x1,%edi</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4011e8 &lt;+8&gt;:	</a:t>
            </a:r>
            <a:r>
              <a:rPr lang="en-US" sz="2000" dirty="0" err="1">
                <a:latin typeface="Consolas" panose="020B0609020204030204" pitchFamily="49" charset="0"/>
                <a:cs typeface="Consolas" panose="020B0609020204030204" pitchFamily="49" charset="0"/>
              </a:rPr>
              <a:t>jbe</a:t>
            </a:r>
            <a:r>
              <a:rPr lang="en-US" sz="2000" dirty="0">
                <a:latin typeface="Consolas" panose="020B0609020204030204" pitchFamily="49" charset="0"/>
                <a:cs typeface="Consolas" panose="020B0609020204030204" pitchFamily="49" charset="0"/>
              </a:rPr>
              <a:t>    0x4011fd &lt;factorial+29&gt;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4011ea &lt;+10&gt;:	</a:t>
            </a:r>
            <a:r>
              <a:rPr lang="en-US" sz="2000" dirty="0" err="1">
                <a:latin typeface="Consolas" panose="020B0609020204030204" pitchFamily="49" charset="0"/>
                <a:cs typeface="Consolas" panose="020B0609020204030204" pitchFamily="49" charset="0"/>
              </a:rPr>
              <a:t>nopw</a:t>
            </a:r>
            <a:r>
              <a:rPr lang="en-US" sz="2000" dirty="0">
                <a:latin typeface="Consolas" panose="020B0609020204030204" pitchFamily="49" charset="0"/>
                <a:cs typeface="Consolas" panose="020B0609020204030204" pitchFamily="49" charset="0"/>
              </a:rPr>
              <a:t>   0x0(%rax,%rax,1)</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4011f0 &lt;+16&gt;:	mov    %</a:t>
            </a:r>
            <a:r>
              <a:rPr lang="en-US" sz="2000" dirty="0" err="1">
                <a:latin typeface="Consolas" panose="020B0609020204030204" pitchFamily="49" charset="0"/>
                <a:cs typeface="Consolas" panose="020B0609020204030204" pitchFamily="49" charset="0"/>
              </a:rPr>
              <a:t>edi</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edx</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4011f2 &lt;+18&gt;:	sub    $0x1,%edi</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4011f5 &lt;+21&gt;:	</a:t>
            </a:r>
            <a:r>
              <a:rPr lang="en-US" sz="2000" dirty="0" err="1">
                <a:latin typeface="Consolas" panose="020B0609020204030204" pitchFamily="49" charset="0"/>
                <a:cs typeface="Consolas" panose="020B0609020204030204" pitchFamily="49" charset="0"/>
              </a:rPr>
              <a:t>imul</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edx</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4011f8 &lt;+24&gt;:	</a:t>
            </a:r>
            <a:r>
              <a:rPr lang="en-US" sz="2000" dirty="0" err="1">
                <a:latin typeface="Consolas" panose="020B0609020204030204" pitchFamily="49" charset="0"/>
                <a:cs typeface="Consolas" panose="020B0609020204030204" pitchFamily="49" charset="0"/>
              </a:rPr>
              <a:t>cmp</a:t>
            </a:r>
            <a:r>
              <a:rPr lang="en-US" sz="2000" dirty="0">
                <a:latin typeface="Consolas" panose="020B0609020204030204" pitchFamily="49" charset="0"/>
                <a:cs typeface="Consolas" panose="020B0609020204030204" pitchFamily="49" charset="0"/>
              </a:rPr>
              <a:t>    $0x1,%edi</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4011fb &lt;+27&gt;:	</a:t>
            </a:r>
            <a:r>
              <a:rPr lang="en-US" sz="2000" dirty="0" err="1">
                <a:latin typeface="Consolas" panose="020B0609020204030204" pitchFamily="49" charset="0"/>
                <a:cs typeface="Consolas" panose="020B0609020204030204" pitchFamily="49" charset="0"/>
              </a:rPr>
              <a:t>jne</a:t>
            </a:r>
            <a:r>
              <a:rPr lang="en-US" sz="2000" dirty="0">
                <a:latin typeface="Consolas" panose="020B0609020204030204" pitchFamily="49" charset="0"/>
                <a:cs typeface="Consolas" panose="020B0609020204030204" pitchFamily="49" charset="0"/>
              </a:rPr>
              <a:t>    0x4011f0 &lt;factorial+16&gt;</a:t>
            </a:r>
          </a:p>
          <a:p>
            <a:pPr marL="0" indent="0" fontAlgn="auto">
              <a:spcBef>
                <a:spcPts val="0"/>
              </a:spcBef>
              <a:spcAft>
                <a:spcPts val="0"/>
              </a:spcAft>
              <a:buNone/>
            </a:pPr>
            <a:r>
              <a:rPr lang="en-US" sz="2000" dirty="0">
                <a:latin typeface="Consolas" panose="020B0609020204030204" pitchFamily="49" charset="0"/>
                <a:cs typeface="Consolas" panose="020B0609020204030204" pitchFamily="49" charset="0"/>
              </a:rPr>
              <a:t>4011fd &lt;+29&gt;:	</a:t>
            </a:r>
            <a:r>
              <a:rPr lang="en-US" sz="2000" dirty="0" err="1">
                <a:latin typeface="Consolas" panose="020B0609020204030204" pitchFamily="49" charset="0"/>
                <a:cs typeface="Consolas" panose="020B0609020204030204" pitchFamily="49" charset="0"/>
              </a:rPr>
              <a:t>retq</a:t>
            </a:r>
            <a:r>
              <a:rPr lang="en-US" sz="2000" dirty="0">
                <a:latin typeface="Consolas" panose="020B0609020204030204" pitchFamily="49" charset="0"/>
                <a:cs typeface="Consolas" panose="020B0609020204030204" pitchFamily="49" charset="0"/>
              </a:rPr>
              <a:t> </a:t>
            </a:r>
          </a:p>
        </p:txBody>
      </p:sp>
      <p:sp>
        <p:nvSpPr>
          <p:cNvPr id="5" name="TextBox 4">
            <a:extLst>
              <a:ext uri="{FF2B5EF4-FFF2-40B4-BE49-F238E27FC236}">
                <a16:creationId xmlns:a16="http://schemas.microsoft.com/office/drawing/2014/main" id="{0EC721B6-6CE7-6140-B15B-B8B13A7A8AF3}"/>
              </a:ext>
            </a:extLst>
          </p:cNvPr>
          <p:cNvSpPr txBox="1"/>
          <p:nvPr/>
        </p:nvSpPr>
        <p:spPr>
          <a:xfrm>
            <a:off x="7543800" y="2138690"/>
            <a:ext cx="4495800" cy="1818620"/>
          </a:xfrm>
          <a:prstGeom prst="rect">
            <a:avLst/>
          </a:prstGeom>
          <a:noFill/>
          <a:ln w="28575">
            <a:solidFill>
              <a:schemeClr val="accent2"/>
            </a:solidFill>
          </a:ln>
        </p:spPr>
        <p:txBody>
          <a:bodyPr wrap="square" rtlCol="0">
            <a:spAutoFit/>
          </a:bodyPr>
          <a:lstStyle/>
          <a:p>
            <a:pPr algn="l"/>
            <a:r>
              <a:rPr lang="en-US" sz="2800" dirty="0">
                <a:latin typeface="Calibri" panose="020F0502020204030204" pitchFamily="34" charset="0"/>
                <a:cs typeface="Calibri" panose="020F0502020204030204" pitchFamily="34" charset="0"/>
              </a:rPr>
              <a:t>-02:</a:t>
            </a:r>
          </a:p>
          <a:p>
            <a:pPr marL="457200" indent="-338138" algn="l">
              <a:buFont typeface="Arial" panose="020B0604020202020204" pitchFamily="34" charset="0"/>
              <a:buChar char="•"/>
            </a:pPr>
            <a:r>
              <a:rPr lang="en-US" sz="2800" dirty="0">
                <a:latin typeface="Calibri" panose="020F0502020204030204" pitchFamily="34" charset="0"/>
                <a:cs typeface="Calibri" panose="020F0502020204030204" pitchFamily="34" charset="0"/>
              </a:rPr>
              <a:t>What happened?</a:t>
            </a:r>
          </a:p>
          <a:p>
            <a:pPr marL="457200" indent="-338138" algn="l">
              <a:buFont typeface="Arial" panose="020B0604020202020204" pitchFamily="34" charset="0"/>
              <a:buChar char="•"/>
            </a:pPr>
            <a:r>
              <a:rPr lang="en-US" sz="2800" dirty="0">
                <a:latin typeface="Calibri" panose="020F0502020204030204" pitchFamily="34" charset="0"/>
                <a:cs typeface="Calibri" panose="020F0502020204030204" pitchFamily="34" charset="0"/>
              </a:rPr>
              <a:t>Did the compiler “fix” the infinite recursion?</a:t>
            </a:r>
          </a:p>
        </p:txBody>
      </p:sp>
      <p:sp>
        <p:nvSpPr>
          <p:cNvPr id="7" name="TextBox 6">
            <a:extLst>
              <a:ext uri="{FF2B5EF4-FFF2-40B4-BE49-F238E27FC236}">
                <a16:creationId xmlns:a16="http://schemas.microsoft.com/office/drawing/2014/main" id="{0CE097F8-3D18-7B49-8660-2A02EC656471}"/>
              </a:ext>
            </a:extLst>
          </p:cNvPr>
          <p:cNvSpPr txBox="1"/>
          <p:nvPr/>
        </p:nvSpPr>
        <p:spPr>
          <a:xfrm>
            <a:off x="11258051" y="1295400"/>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8" name="Rectangle 7">
            <a:extLst>
              <a:ext uri="{FF2B5EF4-FFF2-40B4-BE49-F238E27FC236}">
                <a16:creationId xmlns:a16="http://schemas.microsoft.com/office/drawing/2014/main" id="{C42C838C-BF0C-0142-9F37-5D8CDBA7FCD0}"/>
              </a:ext>
            </a:extLst>
          </p:cNvPr>
          <p:cNvSpPr/>
          <p:nvPr/>
        </p:nvSpPr>
        <p:spPr>
          <a:xfrm>
            <a:off x="7091720" y="154509"/>
            <a:ext cx="1899880" cy="769441"/>
          </a:xfrm>
          <a:prstGeom prst="rect">
            <a:avLst/>
          </a:prstGeom>
        </p:spPr>
        <p:txBody>
          <a:bodyPr wrap="none">
            <a:spAutoFit/>
          </a:bodyPr>
          <a:lstStyle/>
          <a:p>
            <a:r>
              <a:rPr lang="en-US" sz="4400" b="1" dirty="0">
                <a:solidFill>
                  <a:prstClr val="white"/>
                </a:solidFill>
                <a:latin typeface="Tahoma" panose="020B0604030504040204" pitchFamily="34" charset="0"/>
                <a:ea typeface="Tahoma" panose="020B0604030504040204" pitchFamily="34" charset="0"/>
                <a:cs typeface="Tahoma" panose="020B0604030504040204" pitchFamily="34" charset="0"/>
              </a:rPr>
              <a:t>vs </a:t>
            </a:r>
            <a:r>
              <a:rPr lang="en-US" sz="4400" b="1" dirty="0">
                <a:solidFill>
                  <a:prstClr val="white"/>
                </a:solidFill>
                <a:latin typeface="Consolas" panose="020B0609020204030204" pitchFamily="49" charset="0"/>
                <a:ea typeface="Tahoma" panose="020B0604030504040204" pitchFamily="34" charset="0"/>
                <a:cs typeface="Consolas" panose="020B0609020204030204" pitchFamily="49" charset="0"/>
              </a:rPr>
              <a:t>–O2</a:t>
            </a:r>
            <a:endParaRPr lang="en-US" dirty="0"/>
          </a:p>
        </p:txBody>
      </p:sp>
    </p:spTree>
    <p:extLst>
      <p:ext uri="{BB962C8B-B14F-4D97-AF65-F5344CB8AC3E}">
        <p14:creationId xmlns:p14="http://schemas.microsoft.com/office/powerpoint/2010/main" val="3448983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7AE9-CF2C-5E49-A32F-333FC7BD79DA}"/>
              </a:ext>
            </a:extLst>
          </p:cNvPr>
          <p:cNvSpPr>
            <a:spLocks noGrp="1"/>
          </p:cNvSpPr>
          <p:nvPr>
            <p:ph type="title"/>
          </p:nvPr>
        </p:nvSpPr>
        <p:spPr/>
        <p:txBody>
          <a:bodyPr/>
          <a:lstStyle/>
          <a:p>
            <a:r>
              <a:rPr lang="en-US" dirty="0"/>
              <a:t>GCC Optimizations</a:t>
            </a:r>
          </a:p>
        </p:txBody>
      </p:sp>
      <p:sp>
        <p:nvSpPr>
          <p:cNvPr id="3" name="Content Placeholder 2">
            <a:extLst>
              <a:ext uri="{FF2B5EF4-FFF2-40B4-BE49-F238E27FC236}">
                <a16:creationId xmlns:a16="http://schemas.microsoft.com/office/drawing/2014/main" id="{2E31C14F-C577-8B48-A6B9-11FAEF7AAEF4}"/>
              </a:ext>
            </a:extLst>
          </p:cNvPr>
          <p:cNvSpPr>
            <a:spLocks noGrp="1"/>
          </p:cNvSpPr>
          <p:nvPr>
            <p:ph idx="1"/>
          </p:nvPr>
        </p:nvSpPr>
        <p:spPr/>
        <p:txBody>
          <a:bodyPr/>
          <a:lstStyle/>
          <a:p>
            <a:r>
              <a:rPr lang="en-US" dirty="0"/>
              <a:t>Constant Folding</a:t>
            </a:r>
          </a:p>
          <a:p>
            <a:r>
              <a:rPr lang="en-US" dirty="0"/>
              <a:t>Common Sub-expression Elimination</a:t>
            </a:r>
          </a:p>
          <a:p>
            <a:r>
              <a:rPr lang="en-US" dirty="0"/>
              <a:t>Dead Code</a:t>
            </a:r>
          </a:p>
          <a:p>
            <a:r>
              <a:rPr lang="en-US" dirty="0"/>
              <a:t>Strength Reduction</a:t>
            </a:r>
          </a:p>
          <a:p>
            <a:r>
              <a:rPr lang="en-US" dirty="0"/>
              <a:t>Code Motion</a:t>
            </a:r>
          </a:p>
          <a:p>
            <a:r>
              <a:rPr lang="en-US" dirty="0"/>
              <a:t>Tail Recursion</a:t>
            </a:r>
          </a:p>
          <a:p>
            <a:r>
              <a:rPr lang="en-US" b="1" u="sng" dirty="0"/>
              <a:t>Loop Unrolling</a:t>
            </a:r>
          </a:p>
        </p:txBody>
      </p:sp>
    </p:spTree>
    <p:extLst>
      <p:ext uri="{BB962C8B-B14F-4D97-AF65-F5344CB8AC3E}">
        <p14:creationId xmlns:p14="http://schemas.microsoft.com/office/powerpoint/2010/main" val="4828647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457F0-4979-314B-99A2-A361948B5A22}"/>
              </a:ext>
            </a:extLst>
          </p:cNvPr>
          <p:cNvSpPr>
            <a:spLocks noGrp="1"/>
          </p:cNvSpPr>
          <p:nvPr>
            <p:ph type="title"/>
          </p:nvPr>
        </p:nvSpPr>
        <p:spPr/>
        <p:txBody>
          <a:bodyPr/>
          <a:lstStyle/>
          <a:p>
            <a:r>
              <a:rPr lang="en-US" dirty="0"/>
              <a:t>Loop Unrolling</a:t>
            </a:r>
          </a:p>
        </p:txBody>
      </p:sp>
      <p:sp>
        <p:nvSpPr>
          <p:cNvPr id="3" name="Content Placeholder 2">
            <a:extLst>
              <a:ext uri="{FF2B5EF4-FFF2-40B4-BE49-F238E27FC236}">
                <a16:creationId xmlns:a16="http://schemas.microsoft.com/office/drawing/2014/main" id="{155550BF-AF5C-5D43-BD01-8A121612B3F6}"/>
              </a:ext>
            </a:extLst>
          </p:cNvPr>
          <p:cNvSpPr>
            <a:spLocks noGrp="1"/>
          </p:cNvSpPr>
          <p:nvPr>
            <p:ph idx="1"/>
          </p:nvPr>
        </p:nvSpPr>
        <p:spPr/>
        <p:txBody>
          <a:bodyPr/>
          <a:lstStyle/>
          <a:p>
            <a:pPr marL="0" indent="0">
              <a:buNone/>
            </a:pPr>
            <a:r>
              <a:rPr lang="en-US" b="1" dirty="0"/>
              <a:t>Loop Unrolling: </a:t>
            </a:r>
            <a:r>
              <a:rPr lang="en-US" dirty="0"/>
              <a:t>Do </a:t>
            </a:r>
            <a:r>
              <a:rPr lang="en-US" b="1" dirty="0"/>
              <a:t>n</a:t>
            </a:r>
            <a:r>
              <a:rPr lang="en-US" dirty="0"/>
              <a:t> loop iterations’ worth of work per actual loop iteration, so we save ourselves from doing the loop overhead (test and jump) every time, and instead incur overhead only every n-</a:t>
            </a:r>
            <a:r>
              <a:rPr lang="en-US" dirty="0" err="1"/>
              <a:t>th</a:t>
            </a:r>
            <a:r>
              <a:rPr lang="en-US" dirty="0"/>
              <a:t> time.</a:t>
            </a:r>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for (int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a:t>
            </a:r>
            <a:r>
              <a:rPr lang="en-US" b="1" dirty="0">
                <a:solidFill>
                  <a:srgbClr val="FF0000"/>
                </a:solidFill>
                <a:latin typeface="Consolas" panose="020B0609020204030204" pitchFamily="49" charset="0"/>
                <a:cs typeface="Consolas" panose="020B0609020204030204" pitchFamily="49" charset="0"/>
              </a:rPr>
              <a:t>n - 4</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a:t>
            </a:r>
            <a:r>
              <a:rPr lang="en-US" b="1" dirty="0">
                <a:solidFill>
                  <a:srgbClr val="FF0000"/>
                </a:solidFill>
                <a:latin typeface="Consolas" panose="020B0609020204030204" pitchFamily="49" charset="0"/>
                <a:cs typeface="Consolas" panose="020B0609020204030204" pitchFamily="49" charset="0"/>
              </a:rPr>
              <a:t>4</a:t>
            </a:r>
            <a:r>
              <a:rPr lang="en-US" dirty="0">
                <a:latin typeface="Consolas" panose="020B0609020204030204" pitchFamily="49" charset="0"/>
                <a:cs typeface="Consolas" panose="020B0609020204030204" pitchFamily="49" charset="0"/>
              </a:rPr>
              <a:t>) { </a:t>
            </a:r>
          </a:p>
          <a:p>
            <a:pPr marL="0" indent="0">
              <a:buNone/>
            </a:pPr>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+ 1];</a:t>
            </a:r>
          </a:p>
          <a:p>
            <a:pPr marL="0" indent="0">
              <a:buNone/>
            </a:pPr>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+ 2];</a:t>
            </a:r>
          </a:p>
          <a:p>
            <a:pPr marL="0" indent="0">
              <a:buNone/>
            </a:pPr>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+ 3];</a:t>
            </a:r>
          </a:p>
          <a:p>
            <a:pPr marL="0" indent="0">
              <a:buNone/>
            </a:pP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after the loop handle any leftovers</a:t>
            </a:r>
          </a:p>
        </p:txBody>
      </p:sp>
    </p:spTree>
    <p:extLst>
      <p:ext uri="{BB962C8B-B14F-4D97-AF65-F5344CB8AC3E}">
        <p14:creationId xmlns:p14="http://schemas.microsoft.com/office/powerpoint/2010/main" val="41714812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What is optimization?	</a:t>
            </a:r>
          </a:p>
          <a:p>
            <a:pPr>
              <a:tabLst>
                <a:tab pos="11536363" algn="r"/>
              </a:tabLst>
            </a:pPr>
            <a:r>
              <a:rPr lang="en-US" dirty="0"/>
              <a:t>GCC Optimization	</a:t>
            </a:r>
          </a:p>
          <a:p>
            <a:pPr>
              <a:tabLst>
                <a:tab pos="11536363" algn="r"/>
              </a:tabLst>
            </a:pPr>
            <a:r>
              <a:rPr lang="en-US" b="1" dirty="0">
                <a:solidFill>
                  <a:srgbClr val="C00000"/>
                </a:solidFill>
              </a:rPr>
              <a:t>Limitations of GCC Optimization</a:t>
            </a:r>
            <a:r>
              <a:rPr lang="en-US" dirty="0"/>
              <a:t>	</a:t>
            </a:r>
          </a:p>
          <a:p>
            <a:pPr>
              <a:tabLst>
                <a:tab pos="11536363" algn="r"/>
              </a:tabLst>
            </a:pPr>
            <a:r>
              <a:rPr lang="en-US" dirty="0"/>
              <a:t>Caching	</a:t>
            </a:r>
          </a:p>
          <a:p>
            <a:pPr>
              <a:tabLst>
                <a:tab pos="11536363" algn="r"/>
              </a:tabLst>
            </a:pPr>
            <a:endParaRPr lang="en-US" b="1" dirty="0"/>
          </a:p>
        </p:txBody>
      </p:sp>
      <p:sp>
        <p:nvSpPr>
          <p:cNvPr id="4" name="TextBox 3">
            <a:extLst>
              <a:ext uri="{FF2B5EF4-FFF2-40B4-BE49-F238E27FC236}">
                <a16:creationId xmlns:a16="http://schemas.microsoft.com/office/drawing/2014/main" id="{E472785D-0510-C44C-BBED-EC2ACF3728CF}"/>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/class/cs107/lecture-code/lect16 .</a:t>
            </a:r>
          </a:p>
        </p:txBody>
      </p:sp>
    </p:spTree>
    <p:extLst>
      <p:ext uri="{BB962C8B-B14F-4D97-AF65-F5344CB8AC3E}">
        <p14:creationId xmlns:p14="http://schemas.microsoft.com/office/powerpoint/2010/main" val="1174942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8757B-95D3-6146-AE2C-BF31BEEF8D79}"/>
              </a:ext>
            </a:extLst>
          </p:cNvPr>
          <p:cNvSpPr>
            <a:spLocks noGrp="1"/>
          </p:cNvSpPr>
          <p:nvPr>
            <p:ph type="title"/>
          </p:nvPr>
        </p:nvSpPr>
        <p:spPr/>
        <p:txBody>
          <a:bodyPr/>
          <a:lstStyle/>
          <a:p>
            <a:r>
              <a:rPr lang="en-US" dirty="0"/>
              <a:t>Limitations of GCC Optimization</a:t>
            </a:r>
          </a:p>
        </p:txBody>
      </p:sp>
      <p:sp>
        <p:nvSpPr>
          <p:cNvPr id="3" name="Content Placeholder 2">
            <a:extLst>
              <a:ext uri="{FF2B5EF4-FFF2-40B4-BE49-F238E27FC236}">
                <a16:creationId xmlns:a16="http://schemas.microsoft.com/office/drawing/2014/main" id="{0FF3C8BD-4363-F148-9641-9B7B67436D5F}"/>
              </a:ext>
            </a:extLst>
          </p:cNvPr>
          <p:cNvSpPr>
            <a:spLocks noGrp="1"/>
          </p:cNvSpPr>
          <p:nvPr>
            <p:ph idx="1"/>
          </p:nvPr>
        </p:nvSpPr>
        <p:spPr/>
        <p:txBody>
          <a:bodyPr/>
          <a:lstStyle/>
          <a:p>
            <a:pPr marL="0" indent="0">
              <a:buNone/>
            </a:pPr>
            <a:r>
              <a:rPr lang="en-US" dirty="0"/>
              <a:t>GCC can’t optimize everything!  You ultimately may know more than GCC does.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char_sum</a:t>
            </a:r>
            <a:r>
              <a:rPr lang="en-US" dirty="0">
                <a:latin typeface="Consolas" panose="020B0609020204030204" pitchFamily="49" charset="0"/>
                <a:cs typeface="Consolas" panose="020B0609020204030204" pitchFamily="49" charset="0"/>
              </a:rPr>
              <a:t>(char *s) {</a:t>
            </a:r>
          </a:p>
          <a:p>
            <a:pPr marL="0" indent="0">
              <a:spcBef>
                <a:spcPts val="0"/>
              </a:spcBef>
              <a:buNone/>
            </a:pPr>
            <a:r>
              <a:rPr lang="en-US" dirty="0">
                <a:latin typeface="Consolas" panose="020B0609020204030204" pitchFamily="49" charset="0"/>
                <a:cs typeface="Consolas" panose="020B0609020204030204" pitchFamily="49" charset="0"/>
              </a:rPr>
              <a:t>    int sum = 0;</a:t>
            </a:r>
          </a:p>
          <a:p>
            <a:pPr marL="0" indent="0">
              <a:spcBef>
                <a:spcPts val="0"/>
              </a:spcBef>
              <a:buNone/>
            </a:pPr>
            <a:r>
              <a:rPr lang="en-US" dirty="0">
                <a:latin typeface="Consolas" panose="020B0609020204030204" pitchFamily="49" charset="0"/>
                <a:cs typeface="Consolas" panose="020B0609020204030204" pitchFamily="49" charset="0"/>
              </a:rPr>
              <a:t>    for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a:t>
            </a:r>
            <a:r>
              <a:rPr lang="en-US" dirty="0" err="1">
                <a:latin typeface="Consolas" panose="020B0609020204030204" pitchFamily="49" charset="0"/>
                <a:cs typeface="Consolas" panose="020B0609020204030204" pitchFamily="49" charset="0"/>
              </a:rPr>
              <a:t>strlen</a:t>
            </a:r>
            <a:r>
              <a:rPr lang="en-US" dirty="0">
                <a:latin typeface="Consolas" panose="020B0609020204030204" pitchFamily="49" charset="0"/>
                <a:cs typeface="Consolas" panose="020B0609020204030204" pitchFamily="49" charset="0"/>
              </a:rPr>
              <a:t>(s);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sum += s[</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return sum;</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endParaRPr lang="en-US" dirty="0"/>
          </a:p>
          <a:p>
            <a:pPr marL="0" indent="0">
              <a:spcBef>
                <a:spcPts val="0"/>
              </a:spcBef>
              <a:buNone/>
            </a:pPr>
            <a:r>
              <a:rPr lang="en-US" dirty="0"/>
              <a:t>What is the bottleneck?</a:t>
            </a:r>
          </a:p>
          <a:p>
            <a:pPr marL="0" indent="0">
              <a:spcBef>
                <a:spcPts val="0"/>
              </a:spcBef>
              <a:buNone/>
            </a:pPr>
            <a:r>
              <a:rPr lang="en-US" dirty="0"/>
              <a:t>What can GCC do?</a:t>
            </a:r>
          </a:p>
          <a:p>
            <a:pPr marL="0" indent="0">
              <a:spcBef>
                <a:spcPts val="0"/>
              </a:spcBef>
              <a:buNone/>
            </a:pPr>
            <a:endParaRPr lang="en-US" dirty="0">
              <a:latin typeface="Consolas" panose="020B0609020204030204" pitchFamily="49" charset="0"/>
              <a:cs typeface="Consolas" panose="020B0609020204030204" pitchFamily="49" charset="0"/>
            </a:endParaRPr>
          </a:p>
        </p:txBody>
      </p:sp>
      <p:sp>
        <p:nvSpPr>
          <p:cNvPr id="4" name="Rectangle 3">
            <a:extLst>
              <a:ext uri="{FF2B5EF4-FFF2-40B4-BE49-F238E27FC236}">
                <a16:creationId xmlns:a16="http://schemas.microsoft.com/office/drawing/2014/main" id="{98B3643D-1FA2-CD40-AD6B-B50DD3563973}"/>
              </a:ext>
            </a:extLst>
          </p:cNvPr>
          <p:cNvSpPr/>
          <p:nvPr/>
        </p:nvSpPr>
        <p:spPr>
          <a:xfrm>
            <a:off x="3810000" y="5592618"/>
            <a:ext cx="4897431" cy="523220"/>
          </a:xfrm>
          <a:prstGeom prst="rect">
            <a:avLst/>
          </a:prstGeom>
        </p:spPr>
        <p:txBody>
          <a:bodyPr wrap="none" anchor="b">
            <a:spAutoFit/>
          </a:bodyPr>
          <a:lstStyle/>
          <a:p>
            <a:pPr algn="l"/>
            <a:r>
              <a:rPr lang="en-US" sz="2800" b="1" dirty="0" err="1">
                <a:latin typeface="Calibri" panose="020F0502020204030204" pitchFamily="34" charset="0"/>
                <a:cs typeface="Calibri" panose="020F0502020204030204" pitchFamily="34" charset="0"/>
              </a:rPr>
              <a:t>strlen</a:t>
            </a:r>
            <a:r>
              <a:rPr lang="en-US" sz="2800" b="1" dirty="0">
                <a:latin typeface="Calibri" panose="020F0502020204030204" pitchFamily="34" charset="0"/>
                <a:cs typeface="Calibri" panose="020F0502020204030204" pitchFamily="34" charset="0"/>
              </a:rPr>
              <a:t> called for every character</a:t>
            </a:r>
            <a:endParaRPr lang="en-US" sz="2800" dirty="0">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10791663-0597-1D42-9DC4-7FAEC9B6A749}"/>
              </a:ext>
            </a:extLst>
          </p:cNvPr>
          <p:cNvSpPr/>
          <p:nvPr/>
        </p:nvSpPr>
        <p:spPr>
          <a:xfrm>
            <a:off x="3810000" y="5953780"/>
            <a:ext cx="5629105" cy="523220"/>
          </a:xfrm>
          <a:prstGeom prst="rect">
            <a:avLst/>
          </a:prstGeom>
        </p:spPr>
        <p:txBody>
          <a:bodyPr wrap="none" anchor="b">
            <a:spAutoFit/>
          </a:bodyPr>
          <a:lstStyle/>
          <a:p>
            <a:pPr algn="l"/>
            <a:r>
              <a:rPr lang="en-US" sz="2800" b="1" dirty="0">
                <a:latin typeface="Calibri" panose="020F0502020204030204" pitchFamily="34" charset="0"/>
                <a:cs typeface="Calibri" panose="020F0502020204030204" pitchFamily="34" charset="0"/>
              </a:rPr>
              <a:t>code motion – pull </a:t>
            </a:r>
            <a:r>
              <a:rPr lang="en-US" sz="2800" b="1" dirty="0" err="1">
                <a:latin typeface="Calibri" panose="020F0502020204030204" pitchFamily="34" charset="0"/>
                <a:cs typeface="Calibri" panose="020F0502020204030204" pitchFamily="34" charset="0"/>
              </a:rPr>
              <a:t>strlen</a:t>
            </a:r>
            <a:r>
              <a:rPr lang="en-US" sz="2800" b="1" dirty="0">
                <a:latin typeface="Calibri" panose="020F0502020204030204" pitchFamily="34" charset="0"/>
                <a:cs typeface="Calibri" panose="020F0502020204030204" pitchFamily="34" charset="0"/>
              </a:rPr>
              <a:t> out of loop</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89572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8757B-95D3-6146-AE2C-BF31BEEF8D79}"/>
              </a:ext>
            </a:extLst>
          </p:cNvPr>
          <p:cNvSpPr>
            <a:spLocks noGrp="1"/>
          </p:cNvSpPr>
          <p:nvPr>
            <p:ph type="title"/>
          </p:nvPr>
        </p:nvSpPr>
        <p:spPr/>
        <p:txBody>
          <a:bodyPr/>
          <a:lstStyle/>
          <a:p>
            <a:r>
              <a:rPr lang="en-US" dirty="0"/>
              <a:t>Limitations of GCC Optimization</a:t>
            </a:r>
          </a:p>
        </p:txBody>
      </p:sp>
      <p:sp>
        <p:nvSpPr>
          <p:cNvPr id="3" name="Content Placeholder 2">
            <a:extLst>
              <a:ext uri="{FF2B5EF4-FFF2-40B4-BE49-F238E27FC236}">
                <a16:creationId xmlns:a16="http://schemas.microsoft.com/office/drawing/2014/main" id="{0FF3C8BD-4363-F148-9641-9B7B67436D5F}"/>
              </a:ext>
            </a:extLst>
          </p:cNvPr>
          <p:cNvSpPr>
            <a:spLocks noGrp="1"/>
          </p:cNvSpPr>
          <p:nvPr>
            <p:ph idx="1"/>
          </p:nvPr>
        </p:nvSpPr>
        <p:spPr/>
        <p:txBody>
          <a:bodyPr/>
          <a:lstStyle/>
          <a:p>
            <a:pPr marL="0" indent="0">
              <a:buNone/>
            </a:pPr>
            <a:r>
              <a:rPr lang="en-US" dirty="0"/>
              <a:t>GCC can’t optimize everything!  You ultimately may know more than GCC does.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lower1(char *s) {</a:t>
            </a:r>
          </a:p>
          <a:p>
            <a:pPr marL="0" indent="0">
              <a:spcBef>
                <a:spcPts val="0"/>
              </a:spcBef>
              <a:buNone/>
            </a:pPr>
            <a:r>
              <a:rPr lang="en-US" dirty="0">
                <a:latin typeface="Consolas" panose="020B0609020204030204" pitchFamily="49" charset="0"/>
                <a:cs typeface="Consolas" panose="020B0609020204030204" pitchFamily="49" charset="0"/>
              </a:rPr>
              <a:t>    for (</a:t>
            </a:r>
            <a:r>
              <a:rPr lang="en-US" dirty="0" err="1">
                <a:latin typeface="Consolas" panose="020B0609020204030204" pitchFamily="49" charset="0"/>
                <a:cs typeface="Consolas" panose="020B0609020204030204" pitchFamily="49" charset="0"/>
              </a:rPr>
              <a:t>size_t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0;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a:t>
            </a:r>
            <a:r>
              <a:rPr lang="en-US" dirty="0" err="1">
                <a:latin typeface="Consolas" panose="020B0609020204030204" pitchFamily="49" charset="0"/>
                <a:cs typeface="Consolas" panose="020B0609020204030204" pitchFamily="49" charset="0"/>
              </a:rPr>
              <a:t>strlen</a:t>
            </a:r>
            <a:r>
              <a:rPr lang="en-US" dirty="0">
                <a:latin typeface="Consolas" panose="020B0609020204030204" pitchFamily="49" charset="0"/>
                <a:cs typeface="Consolas" panose="020B0609020204030204" pitchFamily="49" charset="0"/>
              </a:rPr>
              <a:t>(s);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if (s[</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&gt;= 'A' &amp;&amp; s[</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&lt;= 'Z') {</a:t>
            </a:r>
          </a:p>
          <a:p>
            <a:pPr marL="0" indent="0">
              <a:spcBef>
                <a:spcPts val="0"/>
              </a:spcBef>
              <a:buNone/>
            </a:pPr>
            <a:r>
              <a:rPr lang="en-US" dirty="0">
                <a:latin typeface="Consolas" panose="020B0609020204030204" pitchFamily="49" charset="0"/>
                <a:cs typeface="Consolas" panose="020B0609020204030204" pitchFamily="49" charset="0"/>
              </a:rPr>
              <a:t>            s[</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('A' - 'a');</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a:p>
            <a:pPr marL="0" indent="0">
              <a:spcBef>
                <a:spcPts val="0"/>
              </a:spcBef>
              <a:buNone/>
            </a:pPr>
            <a:endParaRPr lang="en-US" dirty="0"/>
          </a:p>
          <a:p>
            <a:pPr marL="0" indent="0">
              <a:spcBef>
                <a:spcPts val="0"/>
              </a:spcBef>
              <a:buNone/>
            </a:pPr>
            <a:r>
              <a:rPr lang="en-US" dirty="0"/>
              <a:t>What is the bottleneck?</a:t>
            </a:r>
          </a:p>
          <a:p>
            <a:pPr marL="0" indent="0">
              <a:spcBef>
                <a:spcPts val="0"/>
              </a:spcBef>
              <a:buNone/>
            </a:pPr>
            <a:r>
              <a:rPr lang="en-US" dirty="0"/>
              <a:t>What can GCC do?</a:t>
            </a:r>
          </a:p>
          <a:p>
            <a:pPr marL="0" indent="0">
              <a:spcBef>
                <a:spcPts val="0"/>
              </a:spcBef>
              <a:buNone/>
            </a:pPr>
            <a:endParaRPr lang="en-US" dirty="0">
              <a:latin typeface="Consolas" panose="020B0609020204030204" pitchFamily="49" charset="0"/>
              <a:cs typeface="Consolas" panose="020B0609020204030204" pitchFamily="49" charset="0"/>
            </a:endParaRPr>
          </a:p>
        </p:txBody>
      </p:sp>
      <p:sp>
        <p:nvSpPr>
          <p:cNvPr id="4" name="Rectangle 3">
            <a:extLst>
              <a:ext uri="{FF2B5EF4-FFF2-40B4-BE49-F238E27FC236}">
                <a16:creationId xmlns:a16="http://schemas.microsoft.com/office/drawing/2014/main" id="{F9759A43-9029-4C4F-9635-A5F5F2C0C9E5}"/>
              </a:ext>
            </a:extLst>
          </p:cNvPr>
          <p:cNvSpPr/>
          <p:nvPr/>
        </p:nvSpPr>
        <p:spPr>
          <a:xfrm>
            <a:off x="3890211" y="5216485"/>
            <a:ext cx="4897431" cy="523220"/>
          </a:xfrm>
          <a:prstGeom prst="rect">
            <a:avLst/>
          </a:prstGeom>
        </p:spPr>
        <p:txBody>
          <a:bodyPr wrap="none" anchor="b">
            <a:spAutoFit/>
          </a:bodyPr>
          <a:lstStyle/>
          <a:p>
            <a:pPr algn="l"/>
            <a:r>
              <a:rPr lang="en-US" sz="2700" b="1" dirty="0" err="1">
                <a:latin typeface="Calibri" panose="020F0502020204030204" pitchFamily="34" charset="0"/>
                <a:cs typeface="Calibri" panose="020F0502020204030204" pitchFamily="34" charset="0"/>
              </a:rPr>
              <a:t>strlen</a:t>
            </a:r>
            <a:r>
              <a:rPr lang="en-US" sz="2800" b="1" dirty="0">
                <a:latin typeface="Calibri" panose="020F0502020204030204" pitchFamily="34" charset="0"/>
                <a:cs typeface="Calibri" panose="020F0502020204030204" pitchFamily="34" charset="0"/>
              </a:rPr>
              <a:t> called for every character</a:t>
            </a:r>
            <a:endParaRPr lang="en-US" sz="2800" dirty="0">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0D213F25-0172-854A-8A47-7EA2A4E56B72}"/>
              </a:ext>
            </a:extLst>
          </p:cNvPr>
          <p:cNvSpPr/>
          <p:nvPr/>
        </p:nvSpPr>
        <p:spPr>
          <a:xfrm>
            <a:off x="3890211" y="5574632"/>
            <a:ext cx="8686800" cy="1384995"/>
          </a:xfrm>
          <a:prstGeom prst="rect">
            <a:avLst/>
          </a:prstGeom>
        </p:spPr>
        <p:txBody>
          <a:bodyPr wrap="square" anchor="b">
            <a:spAutoFit/>
          </a:bodyPr>
          <a:lstStyle/>
          <a:p>
            <a:pPr marL="0" indent="0" algn="l">
              <a:spcBef>
                <a:spcPts val="0"/>
              </a:spcBef>
              <a:buNone/>
            </a:pPr>
            <a:r>
              <a:rPr lang="en-US" sz="2700" b="1" dirty="0">
                <a:latin typeface="Calibri" panose="020F0502020204030204" pitchFamily="34" charset="0"/>
                <a:cs typeface="Calibri" panose="020F0502020204030204" pitchFamily="34" charset="0"/>
              </a:rPr>
              <a:t>nothing!  s is changing, so GCC doesn’t know if length is constant across iterations. But </a:t>
            </a:r>
            <a:r>
              <a:rPr lang="en-US" sz="2700" b="1" i="1" u="sng" dirty="0">
                <a:latin typeface="Calibri" panose="020F0502020204030204" pitchFamily="34" charset="0"/>
                <a:cs typeface="Calibri" panose="020F0502020204030204" pitchFamily="34" charset="0"/>
              </a:rPr>
              <a:t>we</a:t>
            </a:r>
            <a:r>
              <a:rPr lang="en-US" sz="2700" b="1" dirty="0">
                <a:latin typeface="Calibri" panose="020F0502020204030204" pitchFamily="34" charset="0"/>
                <a:cs typeface="Calibri" panose="020F0502020204030204" pitchFamily="34" charset="0"/>
              </a:rPr>
              <a:t> know its length doesn’t change.</a:t>
            </a:r>
            <a:endParaRPr lang="en-US" sz="27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23090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51C65-F593-3664-1C1D-130A51A4582D}"/>
              </a:ext>
            </a:extLst>
          </p:cNvPr>
          <p:cNvSpPr>
            <a:spLocks noGrp="1"/>
          </p:cNvSpPr>
          <p:nvPr>
            <p:ph type="title"/>
          </p:nvPr>
        </p:nvSpPr>
        <p:spPr/>
        <p:txBody>
          <a:bodyPr/>
          <a:lstStyle/>
          <a:p>
            <a:r>
              <a:rPr lang="en-US" dirty="0" err="1"/>
              <a:t>Callgrind</a:t>
            </a:r>
            <a:endParaRPr lang="en-US" dirty="0"/>
          </a:p>
        </p:txBody>
      </p:sp>
      <p:sp>
        <p:nvSpPr>
          <p:cNvPr id="3" name="Content Placeholder 2">
            <a:extLst>
              <a:ext uri="{FF2B5EF4-FFF2-40B4-BE49-F238E27FC236}">
                <a16:creationId xmlns:a16="http://schemas.microsoft.com/office/drawing/2014/main" id="{83690AFC-5BF5-A695-2641-0B52B10DB31B}"/>
              </a:ext>
            </a:extLst>
          </p:cNvPr>
          <p:cNvSpPr>
            <a:spLocks noGrp="1"/>
          </p:cNvSpPr>
          <p:nvPr>
            <p:ph idx="1"/>
          </p:nvPr>
        </p:nvSpPr>
        <p:spPr/>
        <p:txBody>
          <a:bodyPr/>
          <a:lstStyle/>
          <a:p>
            <a:r>
              <a:rPr lang="en-US" dirty="0" err="1"/>
              <a:t>Callgrind</a:t>
            </a:r>
            <a:r>
              <a:rPr lang="en-US" dirty="0"/>
              <a:t> is another tool in the </a:t>
            </a:r>
            <a:r>
              <a:rPr lang="en-US" dirty="0" err="1"/>
              <a:t>Valgrind</a:t>
            </a:r>
            <a:r>
              <a:rPr lang="en-US" dirty="0"/>
              <a:t> suite of tools</a:t>
            </a:r>
          </a:p>
          <a:p>
            <a:r>
              <a:rPr lang="en-US" dirty="0" err="1"/>
              <a:t>Callgrind</a:t>
            </a:r>
            <a:r>
              <a:rPr lang="en-US" dirty="0"/>
              <a:t> is a </a:t>
            </a:r>
            <a:r>
              <a:rPr lang="en-US" b="1" dirty="0"/>
              <a:t>profiler</a:t>
            </a:r>
            <a:r>
              <a:rPr lang="en-US" dirty="0"/>
              <a:t> that measures instruction counts – another way to measure efficiency</a:t>
            </a:r>
          </a:p>
          <a:p>
            <a:r>
              <a:rPr lang="en-US" dirty="0"/>
              <a:t>Can measure the number of instructions executed in a given run of our program, and where they came from</a:t>
            </a:r>
          </a:p>
          <a:p>
            <a:r>
              <a:rPr lang="en-US" dirty="0"/>
              <a:t>Useful for optimizing – we can see where large #s of instruction executions come from</a:t>
            </a:r>
          </a:p>
        </p:txBody>
      </p:sp>
    </p:spTree>
    <p:extLst>
      <p:ext uri="{BB962C8B-B14F-4D97-AF65-F5344CB8AC3E}">
        <p14:creationId xmlns:p14="http://schemas.microsoft.com/office/powerpoint/2010/main" val="100679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a:t>
            </a:r>
            <a:r>
              <a:rPr lang="en-US" dirty="0" err="1">
                <a:latin typeface="Consolas" panose="020B0609020204030204" pitchFamily="49" charset="0"/>
                <a:cs typeface="Consolas" panose="020B0609020204030204" pitchFamily="49" charset="0"/>
              </a:rPr>
              <a:t>limitations.c</a:t>
            </a:r>
            <a:br>
              <a:rPr lang="en-US" dirty="0">
                <a:latin typeface="Consolas" panose="020B0609020204030204" pitchFamily="49" charset="0"/>
                <a:cs typeface="Consolas" panose="020B0609020204030204" pitchFamily="49" charset="0"/>
              </a:rPr>
            </a:br>
            <a:r>
              <a:rPr lang="en-US" dirty="0"/>
              <a:t>and </a:t>
            </a:r>
            <a:r>
              <a:rPr lang="en-US" dirty="0" err="1"/>
              <a:t>callgrind</a:t>
            </a:r>
            <a:endParaRPr lang="en-US" dirty="0"/>
          </a:p>
        </p:txBody>
      </p:sp>
      <p:pic>
        <p:nvPicPr>
          <p:cNvPr id="4" name="Image" descr="Image">
            <a:extLst>
              <a:ext uri="{FF2B5EF4-FFF2-40B4-BE49-F238E27FC236}">
                <a16:creationId xmlns:a16="http://schemas.microsoft.com/office/drawing/2014/main" id="{A7B04C4C-B20E-B241-ACBE-DE7B19342D7C}"/>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Tree>
    <p:extLst>
      <p:ext uri="{BB962C8B-B14F-4D97-AF65-F5344CB8AC3E}">
        <p14:creationId xmlns:p14="http://schemas.microsoft.com/office/powerpoint/2010/main" val="24622789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00317E-12AC-4E4F-8522-67DBB73CC31F}"/>
              </a:ext>
            </a:extLst>
          </p:cNvPr>
          <p:cNvSpPr>
            <a:spLocks noGrp="1"/>
          </p:cNvSpPr>
          <p:nvPr>
            <p:ph type="title"/>
          </p:nvPr>
        </p:nvSpPr>
        <p:spPr/>
        <p:txBody>
          <a:bodyPr/>
          <a:lstStyle/>
          <a:p>
            <a:r>
              <a:rPr lang="en-US" dirty="0"/>
              <a:t>Why not always optimize?</a:t>
            </a:r>
          </a:p>
        </p:txBody>
      </p:sp>
      <p:sp>
        <p:nvSpPr>
          <p:cNvPr id="5" name="Content Placeholder 4">
            <a:extLst>
              <a:ext uri="{FF2B5EF4-FFF2-40B4-BE49-F238E27FC236}">
                <a16:creationId xmlns:a16="http://schemas.microsoft.com/office/drawing/2014/main" id="{C3C92035-F1BC-F848-9D8A-9C281515FCF6}"/>
              </a:ext>
            </a:extLst>
          </p:cNvPr>
          <p:cNvSpPr>
            <a:spLocks noGrp="1"/>
          </p:cNvSpPr>
          <p:nvPr>
            <p:ph idx="1"/>
          </p:nvPr>
        </p:nvSpPr>
        <p:spPr/>
        <p:txBody>
          <a:bodyPr/>
          <a:lstStyle/>
          <a:p>
            <a:pPr marL="0" indent="0">
              <a:buNone/>
            </a:pPr>
            <a:r>
              <a:rPr lang="en-US" i="1" dirty="0"/>
              <a:t>Why not always just compile with –O2?</a:t>
            </a:r>
          </a:p>
          <a:p>
            <a:r>
              <a:rPr lang="en-US" dirty="0"/>
              <a:t>Difficult to debug optimized executables – only optimize when complete</a:t>
            </a:r>
          </a:p>
          <a:p>
            <a:r>
              <a:rPr lang="en-US" dirty="0"/>
              <a:t>Optimizations may not </a:t>
            </a:r>
            <a:r>
              <a:rPr lang="en-US" i="1" dirty="0"/>
              <a:t>always</a:t>
            </a:r>
            <a:r>
              <a:rPr lang="en-US" dirty="0"/>
              <a:t> improve your program.  The compiler does its best, but may not work, or slow things down, etc.  Experiment to see what works best!</a:t>
            </a:r>
          </a:p>
          <a:p>
            <a:endParaRPr lang="en-US" dirty="0"/>
          </a:p>
        </p:txBody>
      </p:sp>
    </p:spTree>
    <p:extLst>
      <p:ext uri="{BB962C8B-B14F-4D97-AF65-F5344CB8AC3E}">
        <p14:creationId xmlns:p14="http://schemas.microsoft.com/office/powerpoint/2010/main" val="3536833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6363" algn="r"/>
              </a:tabLst>
            </a:pPr>
            <a:r>
              <a:rPr lang="en-US" dirty="0"/>
              <a:t>What is optimization?	</a:t>
            </a:r>
          </a:p>
          <a:p>
            <a:pPr>
              <a:tabLst>
                <a:tab pos="11536363" algn="r"/>
              </a:tabLst>
            </a:pPr>
            <a:r>
              <a:rPr lang="en-US" dirty="0"/>
              <a:t>GCC Optimization	</a:t>
            </a:r>
          </a:p>
          <a:p>
            <a:pPr>
              <a:tabLst>
                <a:tab pos="11536363" algn="r"/>
              </a:tabLst>
            </a:pPr>
            <a:r>
              <a:rPr lang="en-US" dirty="0"/>
              <a:t>Limitations of GCC Optimization	</a:t>
            </a:r>
          </a:p>
          <a:p>
            <a:pPr>
              <a:tabLst>
                <a:tab pos="11536363" algn="r"/>
              </a:tabLst>
            </a:pPr>
            <a:r>
              <a:rPr lang="en-US" b="1" dirty="0">
                <a:solidFill>
                  <a:srgbClr val="C00000"/>
                </a:solidFill>
              </a:rPr>
              <a:t>Caching</a:t>
            </a:r>
            <a:r>
              <a:rPr lang="en-US" dirty="0"/>
              <a:t>	</a:t>
            </a:r>
          </a:p>
          <a:p>
            <a:pPr marL="0" indent="0">
              <a:buNone/>
              <a:tabLst>
                <a:tab pos="11536363" algn="r"/>
              </a:tabLst>
            </a:pPr>
            <a:endParaRPr lang="en-US" b="1" dirty="0"/>
          </a:p>
        </p:txBody>
      </p:sp>
      <p:sp>
        <p:nvSpPr>
          <p:cNvPr id="4" name="TextBox 3">
            <a:extLst>
              <a:ext uri="{FF2B5EF4-FFF2-40B4-BE49-F238E27FC236}">
                <a16:creationId xmlns:a16="http://schemas.microsoft.com/office/drawing/2014/main" id="{D87B7922-5387-3547-8238-39C9DBC4F4A2}"/>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/class/cs107/lecture-code/lect16 .</a:t>
            </a:r>
          </a:p>
        </p:txBody>
      </p:sp>
    </p:spTree>
    <p:extLst>
      <p:ext uri="{BB962C8B-B14F-4D97-AF65-F5344CB8AC3E}">
        <p14:creationId xmlns:p14="http://schemas.microsoft.com/office/powerpoint/2010/main" val="20639775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E7AD9-1F85-364E-9800-EE680C869122}"/>
              </a:ext>
            </a:extLst>
          </p:cNvPr>
          <p:cNvSpPr>
            <a:spLocks noGrp="1"/>
          </p:cNvSpPr>
          <p:nvPr>
            <p:ph type="title"/>
          </p:nvPr>
        </p:nvSpPr>
        <p:spPr/>
        <p:txBody>
          <a:bodyPr/>
          <a:lstStyle/>
          <a:p>
            <a:r>
              <a:rPr lang="en-US" dirty="0"/>
              <a:t>Caching</a:t>
            </a:r>
          </a:p>
        </p:txBody>
      </p:sp>
      <p:sp>
        <p:nvSpPr>
          <p:cNvPr id="3" name="Content Placeholder 2">
            <a:extLst>
              <a:ext uri="{FF2B5EF4-FFF2-40B4-BE49-F238E27FC236}">
                <a16:creationId xmlns:a16="http://schemas.microsoft.com/office/drawing/2014/main" id="{215BE226-DEE7-B441-AC42-9AE5ED280D67}"/>
              </a:ext>
            </a:extLst>
          </p:cNvPr>
          <p:cNvSpPr>
            <a:spLocks noGrp="1"/>
          </p:cNvSpPr>
          <p:nvPr>
            <p:ph idx="1"/>
          </p:nvPr>
        </p:nvSpPr>
        <p:spPr/>
        <p:txBody>
          <a:bodyPr/>
          <a:lstStyle/>
          <a:p>
            <a:r>
              <a:rPr lang="en-US" dirty="0"/>
              <a:t>Processor speed is not the only bottleneck in program performance – memory access is perhaps even more of a bottleneck!</a:t>
            </a:r>
          </a:p>
          <a:p>
            <a:r>
              <a:rPr lang="en-US" dirty="0"/>
              <a:t>Memory exists in levels and goes from </a:t>
            </a:r>
            <a:r>
              <a:rPr lang="en-US" i="1" dirty="0"/>
              <a:t>really fast </a:t>
            </a:r>
            <a:r>
              <a:rPr lang="en-US" dirty="0"/>
              <a:t>(registers) to </a:t>
            </a:r>
            <a:r>
              <a:rPr lang="en-US" i="1" dirty="0"/>
              <a:t>really slow </a:t>
            </a:r>
            <a:r>
              <a:rPr lang="en-US" dirty="0"/>
              <a:t>(disk).</a:t>
            </a:r>
          </a:p>
          <a:p>
            <a:r>
              <a:rPr lang="en-US" dirty="0"/>
              <a:t>As data is more frequently used, it ends up in faster and faster memory.</a:t>
            </a:r>
          </a:p>
        </p:txBody>
      </p:sp>
      <p:pic>
        <p:nvPicPr>
          <p:cNvPr id="4" name="Content Placeholder 3">
            <a:extLst>
              <a:ext uri="{FF2B5EF4-FFF2-40B4-BE49-F238E27FC236}">
                <a16:creationId xmlns:a16="http://schemas.microsoft.com/office/drawing/2014/main" id="{A7D23060-D8FA-F749-84F9-B3C0EEE025B5}"/>
              </a:ext>
            </a:extLst>
          </p:cNvPr>
          <p:cNvPicPr>
            <a:picLocks noChangeAspect="1"/>
          </p:cNvPicPr>
          <p:nvPr/>
        </p:nvPicPr>
        <p:blipFill>
          <a:blip r:embed="rId2"/>
          <a:stretch>
            <a:fillRect/>
          </a:stretch>
        </p:blipFill>
        <p:spPr bwMode="auto">
          <a:xfrm>
            <a:off x="869950" y="3581400"/>
            <a:ext cx="10452100" cy="496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12396019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23FCE-A5F5-C547-BCC4-A3D179D4F5C1}"/>
              </a:ext>
            </a:extLst>
          </p:cNvPr>
          <p:cNvSpPr>
            <a:spLocks noGrp="1"/>
          </p:cNvSpPr>
          <p:nvPr>
            <p:ph type="title"/>
          </p:nvPr>
        </p:nvSpPr>
        <p:spPr/>
        <p:txBody>
          <a:bodyPr/>
          <a:lstStyle/>
          <a:p>
            <a:r>
              <a:rPr lang="en-US" dirty="0"/>
              <a:t>Caching</a:t>
            </a:r>
          </a:p>
        </p:txBody>
      </p:sp>
      <p:sp>
        <p:nvSpPr>
          <p:cNvPr id="3" name="Content Placeholder 2">
            <a:extLst>
              <a:ext uri="{FF2B5EF4-FFF2-40B4-BE49-F238E27FC236}">
                <a16:creationId xmlns:a16="http://schemas.microsoft.com/office/drawing/2014/main" id="{881B621E-9462-7D43-83A7-0349AFA79844}"/>
              </a:ext>
            </a:extLst>
          </p:cNvPr>
          <p:cNvSpPr>
            <a:spLocks noGrp="1"/>
          </p:cNvSpPr>
          <p:nvPr>
            <p:ph idx="1"/>
          </p:nvPr>
        </p:nvSpPr>
        <p:spPr/>
        <p:txBody>
          <a:bodyPr/>
          <a:lstStyle/>
          <a:p>
            <a:pPr marL="0" indent="0">
              <a:buNone/>
            </a:pPr>
            <a:r>
              <a:rPr lang="en-US" dirty="0"/>
              <a:t>All caching depends on locality.</a:t>
            </a:r>
          </a:p>
          <a:p>
            <a:pPr marL="0" indent="0">
              <a:buNone/>
            </a:pPr>
            <a:endParaRPr lang="en-US" b="1" dirty="0"/>
          </a:p>
          <a:p>
            <a:pPr marL="0" indent="0">
              <a:buNone/>
            </a:pPr>
            <a:r>
              <a:rPr lang="en-US" b="1" dirty="0"/>
              <a:t>Temporal locality</a:t>
            </a:r>
          </a:p>
          <a:p>
            <a:r>
              <a:rPr lang="en-US" dirty="0"/>
              <a:t>Repeat access to the same data tends to be co-located in TIME </a:t>
            </a:r>
          </a:p>
          <a:p>
            <a:r>
              <a:rPr lang="en-US" dirty="0"/>
              <a:t>Intuitively: things I have used recently, I am likely to use again soon </a:t>
            </a:r>
          </a:p>
          <a:p>
            <a:pPr marL="0" indent="0">
              <a:buNone/>
            </a:pPr>
            <a:endParaRPr lang="en-US" b="1" dirty="0"/>
          </a:p>
          <a:p>
            <a:pPr marL="0" indent="0">
              <a:buNone/>
            </a:pPr>
            <a:r>
              <a:rPr lang="en-US" b="1" dirty="0"/>
              <a:t>Spatial locality</a:t>
            </a:r>
          </a:p>
          <a:p>
            <a:r>
              <a:rPr lang="en-US" dirty="0"/>
              <a:t>Related data tends to be co-located in SPACE </a:t>
            </a:r>
          </a:p>
          <a:p>
            <a:r>
              <a:rPr lang="en-US" dirty="0"/>
              <a:t>Intuitively: data that is near a used item is more likely to also be accessed</a:t>
            </a:r>
          </a:p>
        </p:txBody>
      </p:sp>
    </p:spTree>
    <p:extLst>
      <p:ext uri="{BB962C8B-B14F-4D97-AF65-F5344CB8AC3E}">
        <p14:creationId xmlns:p14="http://schemas.microsoft.com/office/powerpoint/2010/main" val="18047924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23FCE-A5F5-C547-BCC4-A3D179D4F5C1}"/>
              </a:ext>
            </a:extLst>
          </p:cNvPr>
          <p:cNvSpPr>
            <a:spLocks noGrp="1"/>
          </p:cNvSpPr>
          <p:nvPr>
            <p:ph type="title"/>
          </p:nvPr>
        </p:nvSpPr>
        <p:spPr/>
        <p:txBody>
          <a:bodyPr/>
          <a:lstStyle/>
          <a:p>
            <a:r>
              <a:rPr lang="en-US" dirty="0"/>
              <a:t>Caching</a:t>
            </a:r>
          </a:p>
        </p:txBody>
      </p:sp>
      <p:sp>
        <p:nvSpPr>
          <p:cNvPr id="3" name="Content Placeholder 2">
            <a:extLst>
              <a:ext uri="{FF2B5EF4-FFF2-40B4-BE49-F238E27FC236}">
                <a16:creationId xmlns:a16="http://schemas.microsoft.com/office/drawing/2014/main" id="{881B621E-9462-7D43-83A7-0349AFA79844}"/>
              </a:ext>
            </a:extLst>
          </p:cNvPr>
          <p:cNvSpPr>
            <a:spLocks noGrp="1"/>
          </p:cNvSpPr>
          <p:nvPr>
            <p:ph idx="1"/>
          </p:nvPr>
        </p:nvSpPr>
        <p:spPr/>
        <p:txBody>
          <a:bodyPr/>
          <a:lstStyle/>
          <a:p>
            <a:pPr marL="0" indent="0">
              <a:buNone/>
            </a:pPr>
            <a:r>
              <a:rPr lang="en-US" dirty="0"/>
              <a:t>All caching depends on locality.</a:t>
            </a:r>
          </a:p>
          <a:p>
            <a:pPr marL="0" indent="0">
              <a:buNone/>
            </a:pPr>
            <a:endParaRPr lang="en-US" b="1" dirty="0"/>
          </a:p>
          <a:p>
            <a:pPr marL="0" indent="0">
              <a:buNone/>
            </a:pPr>
            <a:r>
              <a:rPr lang="en-US" b="1" dirty="0"/>
              <a:t>Realistic scenario:</a:t>
            </a:r>
          </a:p>
          <a:p>
            <a:r>
              <a:rPr lang="en-US" dirty="0"/>
              <a:t> 97% cache hit rate </a:t>
            </a:r>
          </a:p>
          <a:p>
            <a:r>
              <a:rPr lang="en-US" dirty="0"/>
              <a:t>Cache hit costs 1 cycle </a:t>
            </a:r>
          </a:p>
          <a:p>
            <a:r>
              <a:rPr lang="en-US" dirty="0"/>
              <a:t>Cache miss costs 100 cycles </a:t>
            </a:r>
          </a:p>
          <a:p>
            <a:r>
              <a:rPr lang="en-US" dirty="0"/>
              <a:t>How much of your memory access time is spent on 3% of accesses that are cache misses?</a:t>
            </a:r>
          </a:p>
        </p:txBody>
      </p:sp>
    </p:spTree>
    <p:extLst>
      <p:ext uri="{BB962C8B-B14F-4D97-AF65-F5344CB8AC3E}">
        <p14:creationId xmlns:p14="http://schemas.microsoft.com/office/powerpoint/2010/main" val="40694893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a:t>
            </a:r>
            <a:r>
              <a:rPr lang="en-US" dirty="0" err="1">
                <a:latin typeface="Consolas" panose="020B0609020204030204" pitchFamily="49" charset="0"/>
                <a:cs typeface="Consolas" panose="020B0609020204030204" pitchFamily="49" charset="0"/>
              </a:rPr>
              <a:t>cache.c</a:t>
            </a:r>
            <a:endParaRPr lang="en-US" dirty="0">
              <a:latin typeface="Consolas" panose="020B0609020204030204" pitchFamily="49" charset="0"/>
              <a:cs typeface="Consolas" panose="020B0609020204030204" pitchFamily="49" charset="0"/>
            </a:endParaRPr>
          </a:p>
        </p:txBody>
      </p:sp>
      <p:pic>
        <p:nvPicPr>
          <p:cNvPr id="4" name="Image" descr="Image">
            <a:extLst>
              <a:ext uri="{FF2B5EF4-FFF2-40B4-BE49-F238E27FC236}">
                <a16:creationId xmlns:a16="http://schemas.microsoft.com/office/drawing/2014/main" id="{A7B04C4C-B20E-B241-ACBE-DE7B19342D7C}"/>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Tree>
    <p:extLst>
      <p:ext uri="{BB962C8B-B14F-4D97-AF65-F5344CB8AC3E}">
        <p14:creationId xmlns:p14="http://schemas.microsoft.com/office/powerpoint/2010/main" val="30963394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460C8-53DB-124A-8E86-17D910ABBF95}"/>
              </a:ext>
            </a:extLst>
          </p:cNvPr>
          <p:cNvSpPr>
            <a:spLocks noGrp="1"/>
          </p:cNvSpPr>
          <p:nvPr>
            <p:ph type="title"/>
          </p:nvPr>
        </p:nvSpPr>
        <p:spPr>
          <a:xfrm>
            <a:off x="457200" y="0"/>
            <a:ext cx="11277600" cy="1143000"/>
          </a:xfrm>
        </p:spPr>
        <p:txBody>
          <a:bodyPr/>
          <a:lstStyle/>
          <a:p>
            <a:r>
              <a:rPr lang="en-US" dirty="0"/>
              <a:t>Optimizing Your Code</a:t>
            </a:r>
          </a:p>
        </p:txBody>
      </p:sp>
      <p:sp>
        <p:nvSpPr>
          <p:cNvPr id="3" name="Content Placeholder 2">
            <a:extLst>
              <a:ext uri="{FF2B5EF4-FFF2-40B4-BE49-F238E27FC236}">
                <a16:creationId xmlns:a16="http://schemas.microsoft.com/office/drawing/2014/main" id="{FFA1F511-4B1E-2C48-84AE-4FD675B56D00}"/>
              </a:ext>
            </a:extLst>
          </p:cNvPr>
          <p:cNvSpPr>
            <a:spLocks noGrp="1"/>
          </p:cNvSpPr>
          <p:nvPr>
            <p:ph idx="1"/>
          </p:nvPr>
        </p:nvSpPr>
        <p:spPr/>
        <p:txBody>
          <a:bodyPr/>
          <a:lstStyle/>
          <a:p>
            <a:r>
              <a:rPr lang="en-US" dirty="0"/>
              <a:t>Explore various optimizations you can make to your code to reduce instruction count and runtime.</a:t>
            </a:r>
          </a:p>
          <a:p>
            <a:pPr lvl="1"/>
            <a:r>
              <a:rPr lang="en-US" dirty="0"/>
              <a:t>More efficient Big-O for your algorithms</a:t>
            </a:r>
          </a:p>
          <a:p>
            <a:pPr lvl="1"/>
            <a:r>
              <a:rPr lang="en-US" dirty="0"/>
              <a:t>Explore other ways to reduce instruction count</a:t>
            </a:r>
          </a:p>
          <a:p>
            <a:pPr lvl="2"/>
            <a:r>
              <a:rPr lang="en-US" dirty="0"/>
              <a:t>Look for hotspots using </a:t>
            </a:r>
            <a:r>
              <a:rPr lang="en-US" dirty="0" err="1"/>
              <a:t>callgrind</a:t>
            </a:r>
            <a:endParaRPr lang="en-US" dirty="0"/>
          </a:p>
          <a:p>
            <a:pPr lvl="2"/>
            <a:r>
              <a:rPr lang="en-US" dirty="0"/>
              <a:t>Optimize using –O2</a:t>
            </a:r>
          </a:p>
          <a:p>
            <a:pPr lvl="2"/>
            <a:r>
              <a:rPr lang="en-US" dirty="0"/>
              <a:t>And more…</a:t>
            </a:r>
          </a:p>
        </p:txBody>
      </p:sp>
    </p:spTree>
    <p:extLst>
      <p:ext uri="{BB962C8B-B14F-4D97-AF65-F5344CB8AC3E}">
        <p14:creationId xmlns:p14="http://schemas.microsoft.com/office/powerpoint/2010/main" val="19353233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What is optimization?</a:t>
            </a:r>
          </a:p>
          <a:p>
            <a:r>
              <a:rPr lang="en-US" dirty="0"/>
              <a:t>GCC Optimization</a:t>
            </a:r>
          </a:p>
          <a:p>
            <a:r>
              <a:rPr lang="en-US" dirty="0"/>
              <a:t>Limitations of GCC Optimization</a:t>
            </a:r>
          </a:p>
          <a:p>
            <a:r>
              <a:rPr lang="en-US" dirty="0"/>
              <a:t>Caching</a:t>
            </a:r>
          </a:p>
          <a:p>
            <a:endParaRPr lang="en-US" b="1" dirty="0"/>
          </a:p>
          <a:p>
            <a:endParaRPr lang="en-US" b="1" dirty="0"/>
          </a:p>
          <a:p>
            <a:endParaRPr lang="en-US" b="1" dirty="0"/>
          </a:p>
          <a:p>
            <a:pPr marL="0" indent="0">
              <a:buNone/>
            </a:pPr>
            <a:endParaRPr lang="en-US" b="1" dirty="0"/>
          </a:p>
          <a:p>
            <a:pPr marL="0" indent="0">
              <a:buNone/>
            </a:pPr>
            <a:r>
              <a:rPr lang="en-US" b="1" dirty="0"/>
              <a:t>Next time</a:t>
            </a:r>
            <a:r>
              <a:rPr lang="en-US" dirty="0"/>
              <a:t>: wrap up</a:t>
            </a:r>
          </a:p>
          <a:p>
            <a:endParaRPr lang="en-US" dirty="0"/>
          </a:p>
        </p:txBody>
      </p:sp>
      <p:sp>
        <p:nvSpPr>
          <p:cNvPr id="4" name="TextBox 3">
            <a:extLst>
              <a:ext uri="{FF2B5EF4-FFF2-40B4-BE49-F238E27FC236}">
                <a16:creationId xmlns:a16="http://schemas.microsoft.com/office/drawing/2014/main" id="{28B18824-2FE4-B448-6425-C8056149D727}"/>
              </a:ext>
            </a:extLst>
          </p:cNvPr>
          <p:cNvSpPr txBox="1"/>
          <p:nvPr/>
        </p:nvSpPr>
        <p:spPr>
          <a:xfrm>
            <a:off x="5181600" y="1330842"/>
            <a:ext cx="6852684" cy="4688958"/>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16 takeaway: Compilers can apply various optimizations to make our code more efficient, without us having to rewrite code.  However, there are limitations to these optimizations, and sometimes we must optimize ourselves, using tools like </a:t>
            </a:r>
            <a:r>
              <a:rPr lang="en-US" sz="3200" b="1" dirty="0" err="1"/>
              <a:t>Callgrind</a:t>
            </a:r>
            <a:r>
              <a:rPr lang="en-US" sz="3200" b="1" dirty="0"/>
              <a:t>.</a:t>
            </a:r>
            <a:endParaRPr lang="en-US" sz="3200" dirty="0"/>
          </a:p>
        </p:txBody>
      </p:sp>
    </p:spTree>
    <p:extLst>
      <p:ext uri="{BB962C8B-B14F-4D97-AF65-F5344CB8AC3E}">
        <p14:creationId xmlns:p14="http://schemas.microsoft.com/office/powerpoint/2010/main" val="4923822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smtClean="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16179</TotalTime>
  <Words>3721</Words>
  <Application>Microsoft Macintosh PowerPoint</Application>
  <PresentationFormat>Widescreen</PresentationFormat>
  <Paragraphs>485</Paragraphs>
  <Slides>50</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50</vt:i4>
      </vt:variant>
    </vt:vector>
  </HeadingPairs>
  <TitlesOfParts>
    <vt:vector size="59" baseType="lpstr">
      <vt:lpstr>Andale Mono</vt:lpstr>
      <vt:lpstr>Arial</vt:lpstr>
      <vt:lpstr>Calibri</vt:lpstr>
      <vt:lpstr>Calibri Light</vt:lpstr>
      <vt:lpstr>Consolas</vt:lpstr>
      <vt:lpstr>Source Sans Pro </vt:lpstr>
      <vt:lpstr>Tahoma</vt:lpstr>
      <vt:lpstr>Verdana</vt:lpstr>
      <vt:lpstr>Default Design</vt:lpstr>
      <vt:lpstr>CS107, Lecture 16 Optimization</vt:lpstr>
      <vt:lpstr>CS107 Topic 6: How do the core malloc/realloc/free memory-allocation operations work?</vt:lpstr>
      <vt:lpstr>Learning Goals</vt:lpstr>
      <vt:lpstr>Lecture Plan</vt:lpstr>
      <vt:lpstr>Lecture Plan</vt:lpstr>
      <vt:lpstr>Optimization</vt:lpstr>
      <vt:lpstr>Optimization</vt:lpstr>
      <vt:lpstr>Lecture Plan</vt:lpstr>
      <vt:lpstr>GCC Optimization</vt:lpstr>
      <vt:lpstr>Compiler optimizations</vt:lpstr>
      <vt:lpstr>Example: Matrix Multiplication</vt:lpstr>
      <vt:lpstr>GCC Optimizations</vt:lpstr>
      <vt:lpstr>GCC Optimizations</vt:lpstr>
      <vt:lpstr>GCC Optimizations</vt:lpstr>
      <vt:lpstr>GCC Optimizations</vt:lpstr>
      <vt:lpstr>Constant Folding</vt:lpstr>
      <vt:lpstr>Constant Folding</vt:lpstr>
      <vt:lpstr>Constant Folding: Before (-O0)</vt:lpstr>
      <vt:lpstr>Constant Folding: After (-O2)</vt:lpstr>
      <vt:lpstr>GCC Optimizations</vt:lpstr>
      <vt:lpstr>Common Sub-Expression Elimination</vt:lpstr>
      <vt:lpstr>Common Sub-Expression Elimination</vt:lpstr>
      <vt:lpstr>Common Sub-Expression Elimination</vt:lpstr>
      <vt:lpstr>GCC Optimizations</vt:lpstr>
      <vt:lpstr>Dead Code</vt:lpstr>
      <vt:lpstr>Dead Code: Before (-O0)</vt:lpstr>
      <vt:lpstr>Dead Code: After (-O2)</vt:lpstr>
      <vt:lpstr>GCC Optimizations</vt:lpstr>
      <vt:lpstr>Strength Reduction</vt:lpstr>
      <vt:lpstr>GCC Optimizations</vt:lpstr>
      <vt:lpstr>Code Motion</vt:lpstr>
      <vt:lpstr>GCC Optimizations</vt:lpstr>
      <vt:lpstr>Tail Recursion</vt:lpstr>
      <vt:lpstr>Tail recursion example: Lab6 bonus</vt:lpstr>
      <vt:lpstr>Factorial: -Og</vt:lpstr>
      <vt:lpstr>GCC Optimizations</vt:lpstr>
      <vt:lpstr>Loop Unrolling</vt:lpstr>
      <vt:lpstr>Lecture Plan</vt:lpstr>
      <vt:lpstr>Limitations of GCC Optimization</vt:lpstr>
      <vt:lpstr>Limitations of GCC Optimization</vt:lpstr>
      <vt:lpstr>Callgrind</vt:lpstr>
      <vt:lpstr>Demo: limitations.c and callgrind</vt:lpstr>
      <vt:lpstr>Why not always optimize?</vt:lpstr>
      <vt:lpstr>Lecture Plan</vt:lpstr>
      <vt:lpstr>Caching</vt:lpstr>
      <vt:lpstr>Caching</vt:lpstr>
      <vt:lpstr>Caching</vt:lpstr>
      <vt:lpstr>Demo: cache.c</vt:lpstr>
      <vt:lpstr>Optimizing Your Code</vt:lpstr>
      <vt:lpstr>Recap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1863</cp:revision>
  <cp:lastPrinted>2019-05-24T19:16:11Z</cp:lastPrinted>
  <dcterms:created xsi:type="dcterms:W3CDTF">2008-06-28T20:57:21Z</dcterms:created>
  <dcterms:modified xsi:type="dcterms:W3CDTF">2022-05-28T20:58:04Z</dcterms:modified>
</cp:coreProperties>
</file>