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5.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5.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73"/>
  </p:notesMasterIdLst>
  <p:handoutMasterIdLst>
    <p:handoutMasterId r:id="rId74"/>
  </p:handoutMasterIdLst>
  <p:sldIdLst>
    <p:sldId id="256" r:id="rId2"/>
    <p:sldId id="931" r:id="rId3"/>
    <p:sldId id="1011" r:id="rId4"/>
    <p:sldId id="1067" r:id="rId5"/>
    <p:sldId id="1072" r:id="rId6"/>
    <p:sldId id="1073" r:id="rId7"/>
    <p:sldId id="1074" r:id="rId8"/>
    <p:sldId id="1210" r:id="rId9"/>
    <p:sldId id="636" r:id="rId10"/>
    <p:sldId id="541" r:id="rId11"/>
    <p:sldId id="1092" r:id="rId12"/>
    <p:sldId id="1077" r:id="rId13"/>
    <p:sldId id="1208" r:id="rId14"/>
    <p:sldId id="1079" r:id="rId15"/>
    <p:sldId id="1080" r:id="rId16"/>
    <p:sldId id="1081" r:id="rId17"/>
    <p:sldId id="1082" r:id="rId18"/>
    <p:sldId id="1083" r:id="rId19"/>
    <p:sldId id="1084" r:id="rId20"/>
    <p:sldId id="1085" r:id="rId21"/>
    <p:sldId id="1087" r:id="rId22"/>
    <p:sldId id="1088" r:id="rId23"/>
    <p:sldId id="1086" r:id="rId24"/>
    <p:sldId id="1089" r:id="rId25"/>
    <p:sldId id="1091" r:id="rId26"/>
    <p:sldId id="1090" r:id="rId27"/>
    <p:sldId id="1093" r:id="rId28"/>
    <p:sldId id="433" r:id="rId29"/>
    <p:sldId id="451" r:id="rId30"/>
    <p:sldId id="1098" r:id="rId31"/>
    <p:sldId id="1099" r:id="rId32"/>
    <p:sldId id="1164" r:id="rId33"/>
    <p:sldId id="1165" r:id="rId34"/>
    <p:sldId id="1096" r:id="rId35"/>
    <p:sldId id="1097" r:id="rId36"/>
    <p:sldId id="941" r:id="rId37"/>
    <p:sldId id="942" r:id="rId38"/>
    <p:sldId id="943" r:id="rId39"/>
    <p:sldId id="944" r:id="rId40"/>
    <p:sldId id="945" r:id="rId41"/>
    <p:sldId id="946" r:id="rId42"/>
    <p:sldId id="947" r:id="rId43"/>
    <p:sldId id="948" r:id="rId44"/>
    <p:sldId id="949" r:id="rId45"/>
    <p:sldId id="955" r:id="rId46"/>
    <p:sldId id="956" r:id="rId47"/>
    <p:sldId id="1166" r:id="rId48"/>
    <p:sldId id="1167" r:id="rId49"/>
    <p:sldId id="951" r:id="rId50"/>
    <p:sldId id="952" r:id="rId51"/>
    <p:sldId id="957" r:id="rId52"/>
    <p:sldId id="958" r:id="rId53"/>
    <p:sldId id="959" r:id="rId54"/>
    <p:sldId id="977" r:id="rId55"/>
    <p:sldId id="960" r:id="rId56"/>
    <p:sldId id="961" r:id="rId57"/>
    <p:sldId id="981" r:id="rId58"/>
    <p:sldId id="962" r:id="rId59"/>
    <p:sldId id="1205" r:id="rId60"/>
    <p:sldId id="1206" r:id="rId61"/>
    <p:sldId id="963" r:id="rId62"/>
    <p:sldId id="1103" r:id="rId63"/>
    <p:sldId id="964" r:id="rId64"/>
    <p:sldId id="965" r:id="rId65"/>
    <p:sldId id="966" r:id="rId66"/>
    <p:sldId id="968" r:id="rId67"/>
    <p:sldId id="969" r:id="rId68"/>
    <p:sldId id="970" r:id="rId69"/>
    <p:sldId id="971" r:id="rId70"/>
    <p:sldId id="972" r:id="rId71"/>
    <p:sldId id="1207" r:id="rId72"/>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092"/>
    <a:srgbClr val="008000"/>
    <a:srgbClr val="0432FF"/>
    <a:srgbClr val="D62ED6"/>
    <a:srgbClr val="4472C4"/>
    <a:srgbClr val="F8F8F8"/>
    <a:srgbClr val="D27BD6"/>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164" autoAdjust="0"/>
    <p:restoredTop sz="86831" autoAdjust="0"/>
  </p:normalViewPr>
  <p:slideViewPr>
    <p:cSldViewPr>
      <p:cViewPr varScale="1">
        <p:scale>
          <a:sx n="101" d="100"/>
          <a:sy n="101" d="100"/>
        </p:scale>
        <p:origin x="224" y="30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ctrl-x a</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437613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2323744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709925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590646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2733054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3164427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3544654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799643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3658129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4003095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924543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2533580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1193157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132511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4022365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1903442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2627015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29790403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2622101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14098510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2802793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39068804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charset="0"/>
                <a:ea typeface="+mn-ea"/>
                <a:cs typeface="+mn-cs"/>
              </a:rPr>
              <a:t>Loader</a:t>
            </a:r>
            <a:r>
              <a:rPr lang="en-US" sz="1200" b="0" i="0" kern="1200" dirty="0">
                <a:solidFill>
                  <a:schemeClr val="tx1"/>
                </a:solidFill>
                <a:effectLst/>
                <a:latin typeface="Arial" charset="0"/>
                <a:ea typeface="+mn-ea"/>
                <a:cs typeface="+mn-cs"/>
              </a:rPr>
              <a:t> is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of the </a:t>
            </a:r>
            <a:r>
              <a:rPr lang="en-US" sz="1200" b="1" i="0" kern="1200" dirty="0">
                <a:solidFill>
                  <a:schemeClr val="tx1"/>
                </a:solidFill>
                <a:effectLst/>
                <a:latin typeface="Arial" charset="0"/>
                <a:ea typeface="+mn-ea"/>
                <a:cs typeface="+mn-cs"/>
              </a:rPr>
              <a:t>operating system</a:t>
            </a:r>
            <a:r>
              <a:rPr lang="en-US" sz="1200" b="0" i="0" kern="1200" dirty="0">
                <a:solidFill>
                  <a:schemeClr val="tx1"/>
                </a:solidFill>
                <a:effectLst/>
                <a:latin typeface="Arial" charset="0"/>
                <a:ea typeface="+mn-ea"/>
                <a:cs typeface="+mn-cs"/>
              </a:rPr>
              <a:t> which loads the executable from the disk into the primary memory(RAM) for execution. It allocates the memory space to the executable module in main memory and then transfers control to the beginning instruction of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38464026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34522337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13487673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41356693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6322168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10479796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1151603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2655276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39772592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37954771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26921537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38188156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17246965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28326969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11780231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3145253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552505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15301727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19192518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26335907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1090995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4251644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11707772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37214737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41778413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9528673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8578259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7189146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58</a:t>
            </a:fld>
            <a:endParaRPr lang="en-US" altLang="x-none"/>
          </a:p>
        </p:txBody>
      </p:sp>
    </p:spTree>
    <p:extLst>
      <p:ext uri="{BB962C8B-B14F-4D97-AF65-F5344CB8AC3E}">
        <p14:creationId xmlns:p14="http://schemas.microsoft.com/office/powerpoint/2010/main" val="16912856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59</a:t>
            </a:fld>
            <a:endParaRPr lang="en-US" altLang="x-none"/>
          </a:p>
        </p:txBody>
      </p:sp>
    </p:spTree>
    <p:extLst>
      <p:ext uri="{BB962C8B-B14F-4D97-AF65-F5344CB8AC3E}">
        <p14:creationId xmlns:p14="http://schemas.microsoft.com/office/powerpoint/2010/main" val="1124792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60</a:t>
            </a:fld>
            <a:endParaRPr lang="en-US" altLang="x-none"/>
          </a:p>
        </p:txBody>
      </p:sp>
    </p:spTree>
    <p:extLst>
      <p:ext uri="{BB962C8B-B14F-4D97-AF65-F5344CB8AC3E}">
        <p14:creationId xmlns:p14="http://schemas.microsoft.com/office/powerpoint/2010/main" val="34897704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61</a:t>
            </a:fld>
            <a:endParaRPr lang="en-US" altLang="x-none"/>
          </a:p>
        </p:txBody>
      </p:sp>
    </p:spTree>
    <p:extLst>
      <p:ext uri="{BB962C8B-B14F-4D97-AF65-F5344CB8AC3E}">
        <p14:creationId xmlns:p14="http://schemas.microsoft.com/office/powerpoint/2010/main" val="37321431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approach designing our first heap allocator implementation.</a:t>
            </a:r>
          </a:p>
          <a:p>
            <a:r>
              <a:rPr lang="en-US" dirty="0"/>
              <a:t>Let’s say we want to prioritize </a:t>
            </a:r>
            <a:r>
              <a:rPr lang="en-US" b="1" dirty="0"/>
              <a:t>throughput</a:t>
            </a:r>
            <a:r>
              <a:rPr lang="en-US" dirty="0"/>
              <a:t> as much as possible, and do not care about utilization at all.  This means we do not care about reusing memory.  How could we do this?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for instance, it may take longer to better plan out heap memory use for each request.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26255623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23438005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175751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1057008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8508981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67</a:t>
            </a:fld>
            <a:endParaRPr lang="en-US" altLang="x-none"/>
          </a:p>
        </p:txBody>
      </p:sp>
    </p:spTree>
    <p:extLst>
      <p:ext uri="{BB962C8B-B14F-4D97-AF65-F5344CB8AC3E}">
        <p14:creationId xmlns:p14="http://schemas.microsoft.com/office/powerpoint/2010/main" val="42175279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68</a:t>
            </a:fld>
            <a:endParaRPr lang="en-US" altLang="x-none"/>
          </a:p>
        </p:txBody>
      </p:sp>
    </p:spTree>
    <p:extLst>
      <p:ext uri="{BB962C8B-B14F-4D97-AF65-F5344CB8AC3E}">
        <p14:creationId xmlns:p14="http://schemas.microsoft.com/office/powerpoint/2010/main" val="40872984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69</a:t>
            </a:fld>
            <a:endParaRPr lang="en-US" altLang="x-none"/>
          </a:p>
        </p:txBody>
      </p:sp>
    </p:spTree>
    <p:extLst>
      <p:ext uri="{BB962C8B-B14F-4D97-AF65-F5344CB8AC3E}">
        <p14:creationId xmlns:p14="http://schemas.microsoft.com/office/powerpoint/2010/main" val="40993303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70</a:t>
            </a:fld>
            <a:endParaRPr lang="en-US" altLang="x-none"/>
          </a:p>
        </p:txBody>
      </p:sp>
    </p:spTree>
    <p:extLst>
      <p:ext uri="{BB962C8B-B14F-4D97-AF65-F5344CB8AC3E}">
        <p14:creationId xmlns:p14="http://schemas.microsoft.com/office/powerpoint/2010/main" val="11093675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71</a:t>
            </a:fld>
            <a:endParaRPr lang="en-US" altLang="x-none"/>
          </a:p>
        </p:txBody>
      </p:sp>
    </p:spTree>
    <p:extLst>
      <p:ext uri="{BB962C8B-B14F-4D97-AF65-F5344CB8AC3E}">
        <p14:creationId xmlns:p14="http://schemas.microsoft.com/office/powerpoint/2010/main" val="1052826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554163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45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478398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87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65279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801449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473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000878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895275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8575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90314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1217749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2707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337082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3387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754107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1586925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1514504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719221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786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1593963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92283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1099776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06022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919476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1163032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5035237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654353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35252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1935781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68667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0173176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40626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1736773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9365412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7199912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896471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86640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p:txBody>
      </p:sp>
    </p:spTree>
    <p:extLst>
      <p:ext uri="{BB962C8B-B14F-4D97-AF65-F5344CB8AC3E}">
        <p14:creationId xmlns:p14="http://schemas.microsoft.com/office/powerpoint/2010/main" val="36670465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19611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5128795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1768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8435004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045753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6169886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8319219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8448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and others.</a:t>
            </a:r>
          </a:p>
        </p:txBody>
      </p:sp>
    </p:spTree>
    <p:extLst>
      <p:ext uri="{BB962C8B-B14F-4D97-AF65-F5344CB8AC3E}">
        <p14:creationId xmlns:p14="http://schemas.microsoft.com/office/powerpoint/2010/main" val="18551249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41074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0648186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66831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7105497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1460057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22775170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5427944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5904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15993044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99951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8105436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3339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5538732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1125812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2064545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8383297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30378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33970784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93686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9528446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96192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7205180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17864455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97176415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7078102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258249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Lisa Yan, Jerry Cain and others.</a:t>
            </a:r>
          </a:p>
        </p:txBody>
      </p:sp>
    </p:spTree>
    <p:extLst>
      <p:ext uri="{BB962C8B-B14F-4D97-AF65-F5344CB8AC3E}">
        <p14:creationId xmlns:p14="http://schemas.microsoft.com/office/powerpoint/2010/main" val="6301795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301346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11766259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8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358800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43982767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40735613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9763197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3838943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8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55359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9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9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9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9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9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3324223973"/>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701" r:id="rId30"/>
    <p:sldLayoutId id="2147483702" r:id="rId31"/>
    <p:sldLayoutId id="2147483703" r:id="rId32"/>
    <p:sldLayoutId id="2147483704" r:id="rId33"/>
    <p:sldLayoutId id="2147483705" r:id="rId34"/>
    <p:sldLayoutId id="2147483706" r:id="rId35"/>
    <p:sldLayoutId id="2147483707" r:id="rId36"/>
    <p:sldLayoutId id="2147483708" r:id="rId37"/>
    <p:sldLayoutId id="2147483709" r:id="rId38"/>
    <p:sldLayoutId id="2147483710" r:id="rId39"/>
    <p:sldLayoutId id="2147483711" r:id="rId40"/>
    <p:sldLayoutId id="2147483712" r:id="rId41"/>
    <p:sldLayoutId id="2147483713" r:id="rId42"/>
    <p:sldLayoutId id="2147483714" r:id="rId43"/>
    <p:sldLayoutId id="2147483715" r:id="rId44"/>
    <p:sldLayoutId id="2147483716" r:id="rId45"/>
    <p:sldLayoutId id="2147483717" r:id="rId46"/>
    <p:sldLayoutId id="2147483718" r:id="rId47"/>
    <p:sldLayoutId id="2147483719" r:id="rId48"/>
    <p:sldLayoutId id="2147483720" r:id="rId49"/>
    <p:sldLayoutId id="2147483721" r:id="rId50"/>
    <p:sldLayoutId id="2147483722" r:id="rId51"/>
    <p:sldLayoutId id="2147483723" r:id="rId52"/>
    <p:sldLayoutId id="2147483724" r:id="rId53"/>
    <p:sldLayoutId id="2147483725" r:id="rId54"/>
    <p:sldLayoutId id="2147483726" r:id="rId55"/>
    <p:sldLayoutId id="2147483727" r:id="rId56"/>
    <p:sldLayoutId id="2147483728" r:id="rId57"/>
    <p:sldLayoutId id="2147483729" r:id="rId58"/>
    <p:sldLayoutId id="2147483730" r:id="rId59"/>
    <p:sldLayoutId id="2147483731" r:id="rId60"/>
    <p:sldLayoutId id="2147483732" r:id="rId61"/>
    <p:sldLayoutId id="2147483733" r:id="rId62"/>
    <p:sldLayoutId id="2147483734" r:id="rId63"/>
    <p:sldLayoutId id="2147483735" r:id="rId64"/>
    <p:sldLayoutId id="2147483736" r:id="rId65"/>
    <p:sldLayoutId id="2147483737" r:id="rId66"/>
    <p:sldLayoutId id="2147483738" r:id="rId67"/>
    <p:sldLayoutId id="2147483739" r:id="rId68"/>
    <p:sldLayoutId id="2147483740" r:id="rId69"/>
    <p:sldLayoutId id="2147483741" r:id="rId70"/>
    <p:sldLayoutId id="2147483742" r:id="rId71"/>
    <p:sldLayoutId id="2147483743" r:id="rId72"/>
    <p:sldLayoutId id="2147483744" r:id="rId73"/>
    <p:sldLayoutId id="2147483745" r:id="rId74"/>
    <p:sldLayoutId id="2147483746" r:id="rId75"/>
    <p:sldLayoutId id="2147483747" r:id="rId76"/>
    <p:sldLayoutId id="2147483748" r:id="rId77"/>
    <p:sldLayoutId id="2147483749" r:id="rId78"/>
    <p:sldLayoutId id="2147483750" r:id="rId79"/>
    <p:sldLayoutId id="2147483751" r:id="rId80"/>
    <p:sldLayoutId id="2147483752" r:id="rId81"/>
    <p:sldLayoutId id="2147483753" r:id="rId82"/>
    <p:sldLayoutId id="2147483754" r:id="rId83"/>
    <p:sldLayoutId id="2147483661" r:id="rId84"/>
    <p:sldLayoutId id="2147483662" r:id="rId85"/>
    <p:sldLayoutId id="2147483663" r:id="rId86"/>
    <p:sldLayoutId id="2147483664" r:id="rId87"/>
    <p:sldLayoutId id="2147483665" r:id="rId88"/>
    <p:sldLayoutId id="2147483666" r:id="rId89"/>
    <p:sldLayoutId id="2147483668" r:id="rId90"/>
    <p:sldLayoutId id="2147483669" r:id="rId91"/>
    <p:sldLayoutId id="2147483670" r:id="rId9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oag.ca.gov/privacy/databreach/lis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cnbc.com/2016/03/29/apple-vs-fbi-all-you-need-to-know.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nytimes.com/2019/11/19/technology/end-to-end-encryption.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mashable.com/article/how-to-remove-personal-info-from-google-search-result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notesSlide" Target="../notesSlides/notesSlide24.xml"/><Relationship Id="rId4" Type="http://schemas.openxmlformats.org/officeDocument/2006/relationships/tags" Target="../tags/tag4.xml"/><Relationship Id="rId9"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10" Type="http://schemas.openxmlformats.org/officeDocument/2006/relationships/notesSlide" Target="../notesSlides/notesSlide25.xml"/><Relationship Id="rId4" Type="http://schemas.openxmlformats.org/officeDocument/2006/relationships/tags" Target="../tags/tag12.xml"/><Relationship Id="rId9"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10" Type="http://schemas.openxmlformats.org/officeDocument/2006/relationships/notesSlide" Target="../notesSlides/notesSlide26.xml"/><Relationship Id="rId4" Type="http://schemas.openxmlformats.org/officeDocument/2006/relationships/tags" Target="../tags/tag20.xml"/><Relationship Id="rId9"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16</a:t>
            </a:r>
            <a:br>
              <a:rPr lang="en-US" dirty="0"/>
            </a:br>
            <a:r>
              <a:rPr lang="en-US" sz="3400" dirty="0"/>
              <a:t>Reverse Engineering </a:t>
            </a:r>
            <a:br>
              <a:rPr lang="en-US" sz="3400" dirty="0"/>
            </a:br>
            <a:r>
              <a:rPr lang="en-US" sz="3400" dirty="0"/>
              <a:t>Privacy and Trust + Heap Allocators</a:t>
            </a:r>
          </a:p>
        </p:txBody>
      </p:sp>
      <p:sp>
        <p:nvSpPr>
          <p:cNvPr id="3" name="Subtitle 2">
            <a:extLst>
              <a:ext uri="{FF2B5EF4-FFF2-40B4-BE49-F238E27FC236}">
                <a16:creationId xmlns:a16="http://schemas.microsoft.com/office/drawing/2014/main" id="{1B6081C6-5C71-073B-C3A5-9DEBDA58B1AB}"/>
              </a:ext>
            </a:extLst>
          </p:cNvPr>
          <p:cNvSpPr>
            <a:spLocks noGrp="1"/>
          </p:cNvSpPr>
          <p:nvPr>
            <p:ph type="subTitle" idx="1"/>
          </p:nvPr>
        </p:nvSpPr>
        <p:spPr/>
        <p:txBody>
          <a:bodyPr/>
          <a:lstStyle/>
          <a:p>
            <a:r>
              <a:rPr lang="en-US" dirty="0"/>
              <a:t>Reading: B&amp;O 9.9, 9.11</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0FB124A-8E8F-BC4D-BD87-11577633FB50}"/>
              </a:ext>
            </a:extLst>
          </p:cNvPr>
          <p:cNvSpPr>
            <a:spLocks noGrp="1"/>
          </p:cNvSpPr>
          <p:nvPr>
            <p:ph type="title"/>
          </p:nvPr>
        </p:nvSpPr>
        <p:spPr/>
        <p:txBody>
          <a:bodyPr/>
          <a:lstStyle/>
          <a:p>
            <a:r>
              <a:rPr lang="en-US" dirty="0" err="1"/>
              <a:t>gdb</a:t>
            </a:r>
            <a:r>
              <a:rPr lang="en-US" dirty="0"/>
              <a:t> tips</a:t>
            </a:r>
          </a:p>
        </p:txBody>
      </p:sp>
      <p:sp>
        <p:nvSpPr>
          <p:cNvPr id="8" name="Content Placeholder 7">
            <a:extLst>
              <a:ext uri="{FF2B5EF4-FFF2-40B4-BE49-F238E27FC236}">
                <a16:creationId xmlns:a16="http://schemas.microsoft.com/office/drawing/2014/main" id="{CF74194A-5DF4-1A4D-AA5A-C18790119E6F}"/>
              </a:ext>
            </a:extLst>
          </p:cNvPr>
          <p:cNvSpPr>
            <a:spLocks noGrp="1"/>
          </p:cNvSpPr>
          <p:nvPr>
            <p:ph idx="1"/>
          </p:nvPr>
        </p:nvSpPr>
        <p:spPr>
          <a:xfrm>
            <a:off x="152400" y="1524000"/>
            <a:ext cx="11811000" cy="5181600"/>
          </a:xfrm>
        </p:spPr>
        <p:txBody>
          <a:bodyPr/>
          <a:lstStyle/>
          <a:p>
            <a:pPr marL="0" indent="0">
              <a:buNone/>
            </a:pPr>
            <a:r>
              <a:rPr lang="en-US" dirty="0">
                <a:latin typeface="Consolas" panose="020B0609020204030204" pitchFamily="49" charset="0"/>
                <a:cs typeface="Consolas" panose="020B0609020204030204" pitchFamily="49" charset="0"/>
              </a:rPr>
              <a:t>layout split</a:t>
            </a:r>
          </a:p>
          <a:p>
            <a:pPr marL="0" indent="0">
              <a:buNone/>
            </a:pPr>
            <a:r>
              <a:rPr lang="en-US" dirty="0">
                <a:latin typeface="Consolas" panose="020B0609020204030204" pitchFamily="49" charset="0"/>
                <a:cs typeface="Consolas" panose="020B0609020204030204" pitchFamily="49" charset="0"/>
              </a:rPr>
              <a:t>info reg</a:t>
            </a:r>
          </a:p>
          <a:p>
            <a:pPr marL="0" indent="0">
              <a:spcBef>
                <a:spcPts val="3400"/>
              </a:spcBef>
              <a:buNone/>
            </a:pPr>
            <a:r>
              <a:rPr lang="en-US" dirty="0">
                <a:latin typeface="Consolas" panose="020B0609020204030204" pitchFamily="49" charset="0"/>
                <a:cs typeface="Consolas" panose="020B0609020204030204" pitchFamily="49" charset="0"/>
              </a:rPr>
              <a:t>p $</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p $</a:t>
            </a:r>
            <a:r>
              <a:rPr lang="en-US" dirty="0" err="1">
                <a:latin typeface="Consolas" panose="020B0609020204030204" pitchFamily="49" charset="0"/>
                <a:cs typeface="Consolas" panose="020B0609020204030204" pitchFamily="49" charset="0"/>
              </a:rPr>
              <a:t>eflags</a:t>
            </a:r>
            <a:endParaRPr lang="en-US" dirty="0">
              <a:latin typeface="Consolas" panose="020B0609020204030204" pitchFamily="49" charset="0"/>
              <a:cs typeface="Consolas" panose="020B0609020204030204" pitchFamily="49" charset="0"/>
            </a:endParaRPr>
          </a:p>
          <a:p>
            <a:pPr marL="0" indent="0">
              <a:spcBef>
                <a:spcPts val="3400"/>
              </a:spcBef>
              <a:buNone/>
            </a:pPr>
            <a:r>
              <a:rPr lang="en-US" dirty="0">
                <a:latin typeface="Consolas" panose="020B0609020204030204" pitchFamily="49" charset="0"/>
                <a:cs typeface="Consolas" panose="020B0609020204030204" pitchFamily="49" charset="0"/>
              </a:rPr>
              <a:t>b *0x400546</a:t>
            </a:r>
          </a:p>
          <a:p>
            <a:pPr marL="0" indent="0">
              <a:buNone/>
            </a:pPr>
            <a:r>
              <a:rPr lang="en-US" dirty="0">
                <a:latin typeface="Consolas" panose="020B0609020204030204" pitchFamily="49" charset="0"/>
                <a:cs typeface="Consolas" panose="020B0609020204030204" pitchFamily="49" charset="0"/>
              </a:rPr>
              <a:t>b *0x400550 if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&gt; 98</a:t>
            </a:r>
          </a:p>
          <a:p>
            <a:pPr marL="0" indent="0">
              <a:spcBef>
                <a:spcPts val="3400"/>
              </a:spcBef>
              <a:buNone/>
            </a:pPr>
            <a:r>
              <a:rPr lang="en-US" dirty="0" err="1">
                <a:latin typeface="Consolas" panose="020B0609020204030204" pitchFamily="49" charset="0"/>
                <a:cs typeface="Consolas" panose="020B0609020204030204" pitchFamily="49" charset="0"/>
              </a:rPr>
              <a:t>ni</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si</a:t>
            </a:r>
            <a:endParaRPr lang="en-US" dirty="0">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DD19752A-03FC-8140-9AF9-34E0E4D3107B}"/>
              </a:ext>
            </a:extLst>
          </p:cNvPr>
          <p:cNvSpPr txBox="1"/>
          <p:nvPr/>
        </p:nvSpPr>
        <p:spPr>
          <a:xfrm>
            <a:off x="9895975" y="185803"/>
            <a:ext cx="2262158" cy="923330"/>
          </a:xfrm>
          <a:prstGeom prst="rect">
            <a:avLst/>
          </a:prstGeom>
          <a:noFill/>
        </p:spPr>
        <p:txBody>
          <a:bodyPr wrap="none" rtlCol="0">
            <a:spAutoFit/>
          </a:bodyPr>
          <a:lstStyle/>
          <a:p>
            <a:pPr algn="l"/>
            <a:r>
              <a:rPr lang="en-US" sz="5400" dirty="0"/>
              <a:t>⭐️⭐️⭐️</a:t>
            </a:r>
          </a:p>
        </p:txBody>
      </p:sp>
      <p:sp>
        <p:nvSpPr>
          <p:cNvPr id="13" name="Content Placeholder 7">
            <a:extLst>
              <a:ext uri="{FF2B5EF4-FFF2-40B4-BE49-F238E27FC236}">
                <a16:creationId xmlns:a16="http://schemas.microsoft.com/office/drawing/2014/main" id="{85FD5E17-8994-DD43-AC6F-7A33B3925DEC}"/>
              </a:ext>
            </a:extLst>
          </p:cNvPr>
          <p:cNvSpPr txBox="1">
            <a:spLocks/>
          </p:cNvSpPr>
          <p:nvPr/>
        </p:nvSpPr>
        <p:spPr bwMode="auto">
          <a:xfrm>
            <a:off x="5867400" y="1524000"/>
            <a:ext cx="6096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View C, assembly, and </a:t>
            </a:r>
            <a:r>
              <a:rPr lang="en-US" dirty="0" err="1">
                <a:latin typeface="Calibri" panose="020F0502020204030204" pitchFamily="34" charset="0"/>
                <a:cs typeface="Calibri" panose="020F0502020204030204" pitchFamily="34" charset="0"/>
              </a:rPr>
              <a:t>gdb</a:t>
            </a:r>
            <a:r>
              <a:rPr lang="en-US" dirty="0">
                <a:latin typeface="Calibri" panose="020F0502020204030204" pitchFamily="34" charset="0"/>
                <a:cs typeface="Calibri" panose="020F0502020204030204" pitchFamily="34" charset="0"/>
              </a:rPr>
              <a:t> (lab5)</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all registers</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register value</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all condition codes currently set</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Set breakpoint at assembly instruction</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Set </a:t>
            </a:r>
            <a:r>
              <a:rPr lang="en-US" b="1" dirty="0">
                <a:latin typeface="Calibri" panose="020F0502020204030204" pitchFamily="34" charset="0"/>
                <a:cs typeface="Calibri" panose="020F0502020204030204" pitchFamily="34" charset="0"/>
              </a:rPr>
              <a:t>conditional breakpoint</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Next assembly instruction</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Step into assembly instruction (will step into function calls)</a:t>
            </a:r>
          </a:p>
        </p:txBody>
      </p:sp>
      <p:sp>
        <p:nvSpPr>
          <p:cNvPr id="2" name="TextBox 1">
            <a:extLst>
              <a:ext uri="{FF2B5EF4-FFF2-40B4-BE49-F238E27FC236}">
                <a16:creationId xmlns:a16="http://schemas.microsoft.com/office/drawing/2014/main" id="{3EDCCC9D-AD29-5540-9C2E-623337F5AE61}"/>
              </a:ext>
            </a:extLst>
          </p:cNvPr>
          <p:cNvSpPr txBox="1"/>
          <p:nvPr/>
        </p:nvSpPr>
        <p:spPr>
          <a:xfrm>
            <a:off x="2819400" y="1349514"/>
            <a:ext cx="2819400" cy="1631216"/>
          </a:xfrm>
          <a:prstGeom prst="rect">
            <a:avLst/>
          </a:prstGeom>
          <a:noFill/>
        </p:spPr>
        <p:txBody>
          <a:bodyPr wrap="square" rtlCol="0">
            <a:spAutoFit/>
          </a:bodyPr>
          <a:lstStyle/>
          <a:p>
            <a:pPr algn="l"/>
            <a:r>
              <a:rPr lang="en-US" sz="2000" dirty="0">
                <a:latin typeface="Consolas" panose="020B0609020204030204" pitchFamily="49" charset="0"/>
                <a:cs typeface="Consolas" panose="020B0609020204030204" pitchFamily="49" charset="0"/>
              </a:rPr>
              <a:t>(ctrl-x a: exit, ctrl-l: resize, refresh: refresh,</a:t>
            </a:r>
          </a:p>
          <a:p>
            <a:pPr algn="l"/>
            <a:r>
              <a:rPr lang="en-US" sz="2000" dirty="0">
                <a:latin typeface="Consolas" panose="020B0609020204030204" pitchFamily="49" charset="0"/>
                <a:cs typeface="Consolas" panose="020B0609020204030204" pitchFamily="49" charset="0"/>
              </a:rPr>
              <a:t>layout reg/</a:t>
            </a:r>
            <a:r>
              <a:rPr lang="en-US" sz="2000" dirty="0" err="1">
                <a:latin typeface="Consolas" panose="020B0609020204030204" pitchFamily="49" charset="0"/>
                <a:cs typeface="Consolas" panose="020B0609020204030204" pitchFamily="49" charset="0"/>
              </a:rPr>
              <a:t>asm</a:t>
            </a:r>
            <a:r>
              <a:rPr lang="en-US" sz="2000" dirty="0">
                <a:latin typeface="Consolas" panose="020B0609020204030204" pitchFamily="49" charset="0"/>
                <a:cs typeface="Consolas" panose="020B0609020204030204" pitchFamily="49" charset="0"/>
              </a:rPr>
              <a:t>,</a:t>
            </a:r>
          </a:p>
          <a:p>
            <a:pPr algn="l"/>
            <a:r>
              <a:rPr lang="en-US" sz="2000" dirty="0">
                <a:latin typeface="Consolas" panose="020B0609020204030204" pitchFamily="49" charset="0"/>
                <a:cs typeface="Consolas" panose="020B0609020204030204" pitchFamily="49" charset="0"/>
              </a:rPr>
              <a:t>focus next)</a:t>
            </a:r>
          </a:p>
        </p:txBody>
      </p:sp>
    </p:spTree>
    <p:extLst>
      <p:ext uri="{BB962C8B-B14F-4D97-AF65-F5344CB8AC3E}">
        <p14:creationId xmlns:p14="http://schemas.microsoft.com/office/powerpoint/2010/main" val="1548280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0FB124A-8E8F-BC4D-BD87-11577633FB50}"/>
              </a:ext>
            </a:extLst>
          </p:cNvPr>
          <p:cNvSpPr>
            <a:spLocks noGrp="1"/>
          </p:cNvSpPr>
          <p:nvPr>
            <p:ph type="title"/>
          </p:nvPr>
        </p:nvSpPr>
        <p:spPr/>
        <p:txBody>
          <a:bodyPr/>
          <a:lstStyle/>
          <a:p>
            <a:r>
              <a:rPr lang="en-US" dirty="0" err="1"/>
              <a:t>gdb</a:t>
            </a:r>
            <a:r>
              <a:rPr lang="en-US" dirty="0"/>
              <a:t> tips</a:t>
            </a:r>
          </a:p>
        </p:txBody>
      </p:sp>
      <p:sp>
        <p:nvSpPr>
          <p:cNvPr id="8" name="Content Placeholder 7">
            <a:extLst>
              <a:ext uri="{FF2B5EF4-FFF2-40B4-BE49-F238E27FC236}">
                <a16:creationId xmlns:a16="http://schemas.microsoft.com/office/drawing/2014/main" id="{CF74194A-5DF4-1A4D-AA5A-C18790119E6F}"/>
              </a:ext>
            </a:extLst>
          </p:cNvPr>
          <p:cNvSpPr>
            <a:spLocks noGrp="1"/>
          </p:cNvSpPr>
          <p:nvPr>
            <p:ph idx="1"/>
          </p:nvPr>
        </p:nvSpPr>
        <p:spPr>
          <a:xfrm>
            <a:off x="152400" y="1295400"/>
            <a:ext cx="11811000" cy="5181600"/>
          </a:xfrm>
        </p:spPr>
        <p:txBody>
          <a:bodyPr/>
          <a:lstStyle/>
          <a:p>
            <a:pPr marL="0" indent="0">
              <a:spcBef>
                <a:spcPts val="3400"/>
              </a:spcBef>
              <a:buNone/>
            </a:pPr>
            <a:r>
              <a:rPr lang="en-US" dirty="0">
                <a:latin typeface="Consolas" panose="020B0609020204030204" pitchFamily="49" charset="0"/>
                <a:cs typeface="Consolas" panose="020B0609020204030204" pitchFamily="49" charset="0"/>
              </a:rPr>
              <a:t>p/x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p/t $</a:t>
            </a:r>
            <a:r>
              <a:rPr lang="en-US"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a:p>
            <a:pPr marL="0" indent="0">
              <a:spcBef>
                <a:spcPts val="3400"/>
              </a:spcBef>
              <a:buNone/>
            </a:pPr>
            <a:r>
              <a:rPr lang="en-US" dirty="0">
                <a:latin typeface="Consolas" panose="020B0609020204030204" pitchFamily="49" charset="0"/>
                <a:cs typeface="Consolas" panose="020B0609020204030204" pitchFamily="49" charset="0"/>
              </a:rPr>
              <a:t>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x/4bx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x/4wx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finish</a:t>
            </a:r>
          </a:p>
        </p:txBody>
      </p:sp>
      <p:sp>
        <p:nvSpPr>
          <p:cNvPr id="9" name="TextBox 8">
            <a:extLst>
              <a:ext uri="{FF2B5EF4-FFF2-40B4-BE49-F238E27FC236}">
                <a16:creationId xmlns:a16="http://schemas.microsoft.com/office/drawing/2014/main" id="{DD19752A-03FC-8140-9AF9-34E0E4D3107B}"/>
              </a:ext>
            </a:extLst>
          </p:cNvPr>
          <p:cNvSpPr txBox="1"/>
          <p:nvPr/>
        </p:nvSpPr>
        <p:spPr>
          <a:xfrm>
            <a:off x="9895975" y="185803"/>
            <a:ext cx="2262158" cy="923330"/>
          </a:xfrm>
          <a:prstGeom prst="rect">
            <a:avLst/>
          </a:prstGeom>
          <a:noFill/>
        </p:spPr>
        <p:txBody>
          <a:bodyPr wrap="none" rtlCol="0">
            <a:spAutoFit/>
          </a:bodyPr>
          <a:lstStyle/>
          <a:p>
            <a:pPr algn="l"/>
            <a:r>
              <a:rPr lang="en-US" sz="5400" dirty="0"/>
              <a:t>⭐️⭐️⭐️</a:t>
            </a:r>
          </a:p>
        </p:txBody>
      </p:sp>
      <p:sp>
        <p:nvSpPr>
          <p:cNvPr id="13" name="Content Placeholder 7">
            <a:extLst>
              <a:ext uri="{FF2B5EF4-FFF2-40B4-BE49-F238E27FC236}">
                <a16:creationId xmlns:a16="http://schemas.microsoft.com/office/drawing/2014/main" id="{85FD5E17-8994-DD43-AC6F-7A33B3925DEC}"/>
              </a:ext>
            </a:extLst>
          </p:cNvPr>
          <p:cNvSpPr txBox="1">
            <a:spLocks/>
          </p:cNvSpPr>
          <p:nvPr/>
        </p:nvSpPr>
        <p:spPr bwMode="auto">
          <a:xfrm>
            <a:off x="5867400" y="1295400"/>
            <a:ext cx="6096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register value in hex</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register value in binary</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Examine the byte stored at this address</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Examine 4 bytes starting at this address</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Examine 4 </a:t>
            </a:r>
            <a:r>
              <a:rPr lang="en-US" dirty="0" err="1">
                <a:latin typeface="Calibri" panose="020F0502020204030204" pitchFamily="34" charset="0"/>
                <a:cs typeface="Calibri" panose="020F0502020204030204" pitchFamily="34" charset="0"/>
              </a:rPr>
              <a:t>ints</a:t>
            </a:r>
            <a:r>
              <a:rPr lang="en-US" dirty="0">
                <a:latin typeface="Calibri" panose="020F0502020204030204" pitchFamily="34" charset="0"/>
                <a:cs typeface="Calibri" panose="020F0502020204030204" pitchFamily="34" charset="0"/>
              </a:rPr>
              <a:t> starting at this address</a:t>
            </a:r>
          </a:p>
          <a:p>
            <a:pPr marL="0" indent="0" fontAlgn="auto">
              <a:spcAft>
                <a:spcPts val="0"/>
              </a:spcAft>
              <a:buFont typeface="Arial" panose="020B0604020202020204" pitchFamily="34" charset="0"/>
              <a:buNone/>
            </a:pPr>
            <a:endParaRPr lang="en-US" dirty="0">
              <a:latin typeface="Calibri" panose="020F0502020204030204" pitchFamily="34" charset="0"/>
              <a:cs typeface="Calibri" panose="020F0502020204030204" pitchFamily="34" charset="0"/>
            </a:endParaRP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Finish function, return to caller</a:t>
            </a:r>
          </a:p>
        </p:txBody>
      </p:sp>
    </p:spTree>
    <p:extLst>
      <p:ext uri="{BB962C8B-B14F-4D97-AF65-F5344CB8AC3E}">
        <p14:creationId xmlns:p14="http://schemas.microsoft.com/office/powerpoint/2010/main" val="3854865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B3115-6FA2-0F21-3B7D-B250553CB5E8}"/>
              </a:ext>
            </a:extLst>
          </p:cNvPr>
          <p:cNvSpPr>
            <a:spLocks noGrp="1"/>
          </p:cNvSpPr>
          <p:nvPr>
            <p:ph type="title"/>
          </p:nvPr>
        </p:nvSpPr>
        <p:spPr/>
        <p:txBody>
          <a:bodyPr/>
          <a:lstStyle/>
          <a:p>
            <a:r>
              <a:rPr lang="en-US" dirty="0"/>
              <a:t>assign5</a:t>
            </a:r>
          </a:p>
        </p:txBody>
      </p:sp>
      <p:sp>
        <p:nvSpPr>
          <p:cNvPr id="3" name="Content Placeholder 2">
            <a:extLst>
              <a:ext uri="{FF2B5EF4-FFF2-40B4-BE49-F238E27FC236}">
                <a16:creationId xmlns:a16="http://schemas.microsoft.com/office/drawing/2014/main" id="{D04E6EE2-8BDD-7FE6-2FE5-C420B3F775D6}"/>
              </a:ext>
            </a:extLst>
          </p:cNvPr>
          <p:cNvSpPr>
            <a:spLocks noGrp="1"/>
          </p:cNvSpPr>
          <p:nvPr>
            <p:ph idx="1"/>
          </p:nvPr>
        </p:nvSpPr>
        <p:spPr/>
        <p:txBody>
          <a:bodyPr/>
          <a:lstStyle/>
          <a:p>
            <a:pPr marL="0" indent="0">
              <a:buNone/>
            </a:pPr>
            <a:r>
              <a:rPr lang="en-US" dirty="0"/>
              <a:t>You are a security researcher hired to explore potential vulnerabilities and issues at Stanford Bank.  </a:t>
            </a:r>
            <a:r>
              <a:rPr lang="en-US" b="1" dirty="0"/>
              <a:t>3 core parts:</a:t>
            </a:r>
          </a:p>
          <a:p>
            <a:pPr marL="0" indent="0">
              <a:buNone/>
            </a:pPr>
            <a:endParaRPr lang="en-US" b="1" dirty="0"/>
          </a:p>
          <a:p>
            <a:pPr marL="514350" indent="-514350">
              <a:buAutoNum type="arabicPeriod"/>
            </a:pPr>
            <a:r>
              <a:rPr lang="en-US" b="1" dirty="0"/>
              <a:t>Uncovering ATM software vulnerabilities</a:t>
            </a:r>
          </a:p>
          <a:p>
            <a:pPr marL="514350" indent="-514350">
              <a:buAutoNum type="arabicPeriod"/>
            </a:pPr>
            <a:r>
              <a:rPr lang="en-US" b="1" dirty="0"/>
              <a:t>Demonstrating how a data leak can lead to data aggregation and uncovering of personal information</a:t>
            </a:r>
          </a:p>
          <a:p>
            <a:pPr marL="514350" indent="-514350">
              <a:buAutoNum type="arabicPeriod"/>
            </a:pPr>
            <a:r>
              <a:rPr lang="en-US" b="1" dirty="0"/>
              <a:t>Reverse engineering a secure program </a:t>
            </a:r>
            <a:r>
              <a:rPr lang="en-US" dirty="0"/>
              <a:t>– discover 4 passwords needed to gain access to the system</a:t>
            </a:r>
          </a:p>
        </p:txBody>
      </p:sp>
    </p:spTree>
    <p:extLst>
      <p:ext uri="{BB962C8B-B14F-4D97-AF65-F5344CB8AC3E}">
        <p14:creationId xmlns:p14="http://schemas.microsoft.com/office/powerpoint/2010/main" val="3405822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CDC19-541B-7FC2-2192-7BED7AC333A1}"/>
              </a:ext>
            </a:extLst>
          </p:cNvPr>
          <p:cNvSpPr>
            <a:spLocks noGrp="1"/>
          </p:cNvSpPr>
          <p:nvPr>
            <p:ph type="title"/>
          </p:nvPr>
        </p:nvSpPr>
        <p:spPr/>
        <p:txBody>
          <a:bodyPr/>
          <a:lstStyle/>
          <a:p>
            <a:r>
              <a:rPr lang="en-US" dirty="0" err="1"/>
              <a:t>Minivault</a:t>
            </a:r>
            <a:endParaRPr lang="en-US" dirty="0"/>
          </a:p>
        </p:txBody>
      </p:sp>
      <p:sp>
        <p:nvSpPr>
          <p:cNvPr id="3" name="Content Placeholder 2">
            <a:extLst>
              <a:ext uri="{FF2B5EF4-FFF2-40B4-BE49-F238E27FC236}">
                <a16:creationId xmlns:a16="http://schemas.microsoft.com/office/drawing/2014/main" id="{2321C8C9-3079-65C2-D970-C35C93EBD592}"/>
              </a:ext>
            </a:extLst>
          </p:cNvPr>
          <p:cNvSpPr>
            <a:spLocks noGrp="1"/>
          </p:cNvSpPr>
          <p:nvPr>
            <p:ph idx="1"/>
          </p:nvPr>
        </p:nvSpPr>
        <p:spPr/>
        <p:txBody>
          <a:bodyPr/>
          <a:lstStyle/>
          <a:p>
            <a:pPr marL="0" indent="0">
              <a:buNone/>
            </a:pPr>
            <a:r>
              <a:rPr lang="en-US" dirty="0"/>
              <a:t>The </a:t>
            </a:r>
            <a:r>
              <a:rPr lang="en-US" b="1" dirty="0" err="1"/>
              <a:t>minivault</a:t>
            </a:r>
            <a:r>
              <a:rPr lang="en-US" b="1" dirty="0"/>
              <a:t> </a:t>
            </a:r>
            <a:r>
              <a:rPr lang="en-US" dirty="0"/>
              <a:t>program is practice for part 3, </a:t>
            </a:r>
            <a:r>
              <a:rPr lang="en-US" dirty="0" err="1"/>
              <a:t>SecureVault</a:t>
            </a:r>
            <a:r>
              <a:rPr lang="en-US" dirty="0"/>
              <a:t> (it doesn't share code with </a:t>
            </a:r>
            <a:r>
              <a:rPr lang="en-US" dirty="0" err="1"/>
              <a:t>SecureVault</a:t>
            </a:r>
            <a:r>
              <a:rPr lang="en-US" dirty="0"/>
              <a:t> but is similar reverse-engineering practice). </a:t>
            </a:r>
          </a:p>
          <a:p>
            <a:pPr marL="0" indent="0">
              <a:buNone/>
            </a:pPr>
            <a:r>
              <a:rPr lang="en-US" dirty="0"/>
              <a:t>You must provide correct passwords for 2 stages:  </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minivault</a:t>
            </a:r>
            <a:r>
              <a:rPr lang="en-US" dirty="0">
                <a:latin typeface="Consolas" panose="020B0609020204030204" pitchFamily="49" charset="0"/>
                <a:cs typeface="Consolas" panose="020B0609020204030204" pitchFamily="49" charset="0"/>
              </a:rPr>
              <a:t> [stage1password] [stage2password]</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b="1" dirty="0">
                <a:latin typeface="Consolas" panose="020B0609020204030204" pitchFamily="49" charset="0"/>
                <a:cs typeface="Consolas" panose="020B0609020204030204" pitchFamily="49" charset="0"/>
              </a:rPr>
              <a:t>stage1 </a:t>
            </a:r>
            <a:r>
              <a:rPr lang="en-US" dirty="0"/>
              <a:t>and </a:t>
            </a:r>
            <a:r>
              <a:rPr lang="en-US" b="1" dirty="0">
                <a:latin typeface="Consolas" panose="020B0609020204030204" pitchFamily="49" charset="0"/>
                <a:cs typeface="Consolas" panose="020B0609020204030204" pitchFamily="49" charset="0"/>
              </a:rPr>
              <a:t>stage2</a:t>
            </a:r>
            <a:r>
              <a:rPr lang="en-US" dirty="0"/>
              <a:t> are 2 functions in </a:t>
            </a:r>
            <a:r>
              <a:rPr lang="en-US" dirty="0" err="1"/>
              <a:t>minivault</a:t>
            </a:r>
            <a:r>
              <a:rPr lang="en-US" dirty="0"/>
              <a:t>, each passed in the password for that stage.  Our goal is to get both to return 1, and not 0.</a:t>
            </a:r>
            <a:endParaRPr lang="en-US" b="1" dirty="0"/>
          </a:p>
          <a:p>
            <a:pPr marL="0" indent="0">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431105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F1723-060C-9E32-233E-9E6DE3958FD4}"/>
              </a:ext>
            </a:extLst>
          </p:cNvPr>
          <p:cNvSpPr>
            <a:spLocks noGrp="1"/>
          </p:cNvSpPr>
          <p:nvPr>
            <p:ph type="title"/>
          </p:nvPr>
        </p:nvSpPr>
        <p:spPr/>
        <p:txBody>
          <a:bodyPr/>
          <a:lstStyle/>
          <a:p>
            <a:r>
              <a:rPr lang="en-US" dirty="0"/>
              <a:t>Reverse Engineering Tips</a:t>
            </a:r>
          </a:p>
        </p:txBody>
      </p:sp>
      <p:sp>
        <p:nvSpPr>
          <p:cNvPr id="3" name="Content Placeholder 2">
            <a:extLst>
              <a:ext uri="{FF2B5EF4-FFF2-40B4-BE49-F238E27FC236}">
                <a16:creationId xmlns:a16="http://schemas.microsoft.com/office/drawing/2014/main" id="{70640BF0-3DAE-69C7-A005-C338997B5F82}"/>
              </a:ext>
            </a:extLst>
          </p:cNvPr>
          <p:cNvSpPr>
            <a:spLocks noGrp="1"/>
          </p:cNvSpPr>
          <p:nvPr>
            <p:ph idx="1"/>
          </p:nvPr>
        </p:nvSpPr>
        <p:spPr/>
        <p:txBody>
          <a:bodyPr/>
          <a:lstStyle/>
          <a:p>
            <a:pPr marL="514350" indent="-514350">
              <a:buFont typeface="+mj-lt"/>
              <a:buAutoNum type="arabicPeriod"/>
            </a:pPr>
            <a:r>
              <a:rPr lang="en-US" b="1" dirty="0"/>
              <a:t>Run the program live in GDB</a:t>
            </a:r>
            <a:r>
              <a:rPr lang="en-US" dirty="0"/>
              <a:t> and step through.  Reading and diagramming by hand is useful, but quickly becomes infeasible with larger programs.</a:t>
            </a:r>
          </a:p>
          <a:p>
            <a:pPr marL="514350" indent="-514350">
              <a:buFont typeface="+mj-lt"/>
              <a:buAutoNum type="arabicPeriod"/>
            </a:pPr>
            <a:r>
              <a:rPr lang="en-US" b="1" dirty="0"/>
              <a:t>Break the assembly into chunks</a:t>
            </a:r>
          </a:p>
          <a:p>
            <a:pPr marL="514350" indent="-514350">
              <a:buFont typeface="+mj-lt"/>
              <a:buAutoNum type="arabicPeriod"/>
            </a:pPr>
            <a:r>
              <a:rPr lang="en-US" b="1" dirty="0"/>
              <a:t>Use </a:t>
            </a:r>
            <a:r>
              <a:rPr lang="en-US" b="1" dirty="0" err="1"/>
              <a:t>gdb</a:t>
            </a:r>
            <a:r>
              <a:rPr lang="en-US" b="1" dirty="0"/>
              <a:t> to verify your hypotheses.</a:t>
            </a:r>
            <a:r>
              <a:rPr lang="en-US" dirty="0"/>
              <a:t> </a:t>
            </a:r>
          </a:p>
          <a:p>
            <a:pPr marL="514350" indent="-514350">
              <a:buFont typeface="+mj-lt"/>
              <a:buAutoNum type="arabicPeriod"/>
            </a:pPr>
            <a:r>
              <a:rPr lang="en-US" b="1" dirty="0"/>
              <a:t>Document your knowns and unknowns.  </a:t>
            </a:r>
            <a:r>
              <a:rPr lang="en-US" dirty="0"/>
              <a:t>Document and re-verify conflicting assumptions. </a:t>
            </a:r>
          </a:p>
          <a:p>
            <a:pPr marL="514350" indent="-514350">
              <a:buFont typeface="+mj-lt"/>
              <a:buAutoNum type="arabicPeriod"/>
            </a:pPr>
            <a:r>
              <a:rPr lang="en-US" b="1" dirty="0"/>
              <a:t>Use compiler explorer to see what code looks like in assembly.</a:t>
            </a:r>
            <a:r>
              <a:rPr lang="en-US" dirty="0"/>
              <a:t> </a:t>
            </a:r>
          </a:p>
          <a:p>
            <a:pPr marL="514350" indent="-514350">
              <a:buFont typeface="+mj-lt"/>
              <a:buAutoNum type="arabicPeriod"/>
            </a:pPr>
            <a:r>
              <a:rPr lang="en-US" b="1" dirty="0"/>
              <a:t>Use library functions to your advantage.  </a:t>
            </a:r>
            <a:r>
              <a:rPr lang="en-US" dirty="0"/>
              <a:t>If you spot a call to what looks like a library function, it's the real deal.</a:t>
            </a:r>
          </a:p>
          <a:p>
            <a:pPr marL="514350" indent="-514350">
              <a:buFont typeface="+mj-lt"/>
              <a:buAutoNum type="arabicPeriod"/>
            </a:pPr>
            <a:r>
              <a:rPr lang="en-US" b="1" dirty="0"/>
              <a:t>When tracing an unknown function, before dissecting its behavior first learn about the input/output of the function and what role it plays.</a:t>
            </a:r>
            <a:endParaRPr lang="en-US" dirty="0"/>
          </a:p>
        </p:txBody>
      </p:sp>
    </p:spTree>
    <p:extLst>
      <p:ext uri="{BB962C8B-B14F-4D97-AF65-F5344CB8AC3E}">
        <p14:creationId xmlns:p14="http://schemas.microsoft.com/office/powerpoint/2010/main" val="792432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25E182-0D20-5A36-42C4-55A986C131DD}"/>
              </a:ext>
            </a:extLst>
          </p:cNvPr>
          <p:cNvSpPr>
            <a:spLocks noGrp="1"/>
          </p:cNvSpPr>
          <p:nvPr>
            <p:ph type="title"/>
          </p:nvPr>
        </p:nvSpPr>
        <p:spPr/>
        <p:txBody>
          <a:bodyPr/>
          <a:lstStyle/>
          <a:p>
            <a:r>
              <a:rPr lang="en-US" dirty="0"/>
              <a:t>Demo: </a:t>
            </a:r>
            <a:r>
              <a:rPr lang="en-US" dirty="0" err="1"/>
              <a:t>Minivault</a:t>
            </a:r>
            <a:endParaRPr lang="en-US" dirty="0"/>
          </a:p>
        </p:txBody>
      </p:sp>
      <p:sp>
        <p:nvSpPr>
          <p:cNvPr id="2" name="TextBox 1">
            <a:extLst>
              <a:ext uri="{FF2B5EF4-FFF2-40B4-BE49-F238E27FC236}">
                <a16:creationId xmlns:a16="http://schemas.microsoft.com/office/drawing/2014/main" id="{ACE2FEEF-6097-E1E3-20D3-441384966592}"/>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/class/cs107/lecture-code/lect16 .</a:t>
            </a:r>
          </a:p>
        </p:txBody>
      </p:sp>
    </p:spTree>
    <p:extLst>
      <p:ext uri="{BB962C8B-B14F-4D97-AF65-F5344CB8AC3E}">
        <p14:creationId xmlns:p14="http://schemas.microsoft.com/office/powerpoint/2010/main" val="1930280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F1723-060C-9E32-233E-9E6DE3958FD4}"/>
              </a:ext>
            </a:extLst>
          </p:cNvPr>
          <p:cNvSpPr>
            <a:spLocks noGrp="1"/>
          </p:cNvSpPr>
          <p:nvPr>
            <p:ph type="title"/>
          </p:nvPr>
        </p:nvSpPr>
        <p:spPr/>
        <p:txBody>
          <a:bodyPr/>
          <a:lstStyle/>
          <a:p>
            <a:r>
              <a:rPr lang="en-US" dirty="0"/>
              <a:t>Reverse Engineering Tips</a:t>
            </a:r>
          </a:p>
        </p:txBody>
      </p:sp>
      <p:sp>
        <p:nvSpPr>
          <p:cNvPr id="3" name="Content Placeholder 2">
            <a:extLst>
              <a:ext uri="{FF2B5EF4-FFF2-40B4-BE49-F238E27FC236}">
                <a16:creationId xmlns:a16="http://schemas.microsoft.com/office/drawing/2014/main" id="{70640BF0-3DAE-69C7-A005-C338997B5F82}"/>
              </a:ext>
            </a:extLst>
          </p:cNvPr>
          <p:cNvSpPr>
            <a:spLocks noGrp="1"/>
          </p:cNvSpPr>
          <p:nvPr>
            <p:ph idx="1"/>
          </p:nvPr>
        </p:nvSpPr>
        <p:spPr/>
        <p:txBody>
          <a:bodyPr/>
          <a:lstStyle/>
          <a:p>
            <a:pPr marL="514350" indent="-514350">
              <a:buFont typeface="+mj-lt"/>
              <a:buAutoNum type="arabicPeriod"/>
            </a:pPr>
            <a:r>
              <a:rPr lang="en-US" b="1" dirty="0"/>
              <a:t>Run the program live in GDB</a:t>
            </a:r>
            <a:r>
              <a:rPr lang="en-US" dirty="0"/>
              <a:t> and step through.  Reading and diagramming by hand is useful, but quickly becomes infeasible with larger programs.</a:t>
            </a:r>
          </a:p>
          <a:p>
            <a:pPr marL="514350" indent="-514350">
              <a:buFont typeface="+mj-lt"/>
              <a:buAutoNum type="arabicPeriod"/>
            </a:pPr>
            <a:r>
              <a:rPr lang="en-US" b="1" dirty="0"/>
              <a:t>Break the assembly into chunks</a:t>
            </a:r>
          </a:p>
          <a:p>
            <a:pPr marL="514350" indent="-514350">
              <a:buFont typeface="+mj-lt"/>
              <a:buAutoNum type="arabicPeriod"/>
            </a:pPr>
            <a:r>
              <a:rPr lang="en-US" b="1" dirty="0"/>
              <a:t>Use </a:t>
            </a:r>
            <a:r>
              <a:rPr lang="en-US" b="1" dirty="0" err="1"/>
              <a:t>gdb</a:t>
            </a:r>
            <a:r>
              <a:rPr lang="en-US" b="1" dirty="0"/>
              <a:t> to verify your hypotheses.</a:t>
            </a:r>
            <a:r>
              <a:rPr lang="en-US" dirty="0"/>
              <a:t> </a:t>
            </a:r>
          </a:p>
          <a:p>
            <a:pPr marL="514350" indent="-514350">
              <a:buFont typeface="+mj-lt"/>
              <a:buAutoNum type="arabicPeriod"/>
            </a:pPr>
            <a:r>
              <a:rPr lang="en-US" b="1" dirty="0"/>
              <a:t>Document your knowns and unknowns.  </a:t>
            </a:r>
            <a:r>
              <a:rPr lang="en-US" dirty="0"/>
              <a:t>Document and re-verify conflicting assumptions. </a:t>
            </a:r>
          </a:p>
          <a:p>
            <a:pPr marL="514350" indent="-514350">
              <a:buFont typeface="+mj-lt"/>
              <a:buAutoNum type="arabicPeriod"/>
            </a:pPr>
            <a:r>
              <a:rPr lang="en-US" b="1" dirty="0"/>
              <a:t>Use compiler explorer to see what code looks like in assembly.</a:t>
            </a:r>
            <a:r>
              <a:rPr lang="en-US" dirty="0"/>
              <a:t> </a:t>
            </a:r>
          </a:p>
          <a:p>
            <a:pPr marL="514350" indent="-514350">
              <a:buFont typeface="+mj-lt"/>
              <a:buAutoNum type="arabicPeriod"/>
            </a:pPr>
            <a:r>
              <a:rPr lang="en-US" b="1" dirty="0"/>
              <a:t>Use library functions to your advantage.  </a:t>
            </a:r>
            <a:r>
              <a:rPr lang="en-US" dirty="0"/>
              <a:t>If you spot a call to what looks like a library function, it's the real deal.</a:t>
            </a:r>
          </a:p>
          <a:p>
            <a:pPr marL="514350" indent="-514350">
              <a:buFont typeface="+mj-lt"/>
              <a:buAutoNum type="arabicPeriod"/>
            </a:pPr>
            <a:r>
              <a:rPr lang="en-US" b="1" dirty="0"/>
              <a:t>When tracing an unknown function, before dissecting its behavior first learn about the input/output of the function and what role it plays.</a:t>
            </a:r>
            <a:endParaRPr lang="en-US" dirty="0"/>
          </a:p>
        </p:txBody>
      </p:sp>
    </p:spTree>
    <p:extLst>
      <p:ext uri="{BB962C8B-B14F-4D97-AF65-F5344CB8AC3E}">
        <p14:creationId xmlns:p14="http://schemas.microsoft.com/office/powerpoint/2010/main" val="1150157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about the connections between privacy, security and trust</a:t>
            </a:r>
          </a:p>
          <a:p>
            <a:r>
              <a:rPr lang="en-US" dirty="0"/>
              <a:t>Learn the restrictions, goals and assumptions of a heap allocator</a:t>
            </a:r>
          </a:p>
          <a:p>
            <a:r>
              <a:rPr lang="en-US" dirty="0"/>
              <a:t>Understand the conflicting goals of utilization and throughput</a:t>
            </a:r>
          </a:p>
          <a:p>
            <a:endParaRPr lang="en-US" dirty="0"/>
          </a:p>
        </p:txBody>
      </p:sp>
    </p:spTree>
    <p:extLst>
      <p:ext uri="{BB962C8B-B14F-4D97-AF65-F5344CB8AC3E}">
        <p14:creationId xmlns:p14="http://schemas.microsoft.com/office/powerpoint/2010/main" val="459992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Privacy and Trust</a:t>
            </a:r>
          </a:p>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p:txBody>
      </p:sp>
    </p:spTree>
    <p:extLst>
      <p:ext uri="{BB962C8B-B14F-4D97-AF65-F5344CB8AC3E}">
        <p14:creationId xmlns:p14="http://schemas.microsoft.com/office/powerpoint/2010/main" val="3179239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solidFill>
                  <a:srgbClr val="C00000"/>
                </a:solidFill>
              </a:rPr>
              <a:t>Privacy and Trust</a:t>
            </a:r>
          </a:p>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p:txBody>
      </p:sp>
    </p:spTree>
    <p:extLst>
      <p:ext uri="{BB962C8B-B14F-4D97-AF65-F5344CB8AC3E}">
        <p14:creationId xmlns:p14="http://schemas.microsoft.com/office/powerpoint/2010/main" val="3049233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614F7-DAA7-3B11-3D72-ECA010E00834}"/>
              </a:ext>
            </a:extLst>
          </p:cNvPr>
          <p:cNvSpPr>
            <a:spLocks noGrp="1"/>
          </p:cNvSpPr>
          <p:nvPr>
            <p:ph type="title"/>
          </p:nvPr>
        </p:nvSpPr>
        <p:spPr/>
        <p:txBody>
          <a:bodyPr/>
          <a:lstStyle/>
          <a:p>
            <a:r>
              <a:rPr lang="en-US" dirty="0"/>
              <a:t>Privacy and Trust</a:t>
            </a:r>
          </a:p>
        </p:txBody>
      </p:sp>
      <p:sp>
        <p:nvSpPr>
          <p:cNvPr id="3" name="Content Placeholder 2">
            <a:extLst>
              <a:ext uri="{FF2B5EF4-FFF2-40B4-BE49-F238E27FC236}">
                <a16:creationId xmlns:a16="http://schemas.microsoft.com/office/drawing/2014/main" id="{CE780A0C-42D7-9D26-FB90-D1548B8930BB}"/>
              </a:ext>
            </a:extLst>
          </p:cNvPr>
          <p:cNvSpPr>
            <a:spLocks noGrp="1"/>
          </p:cNvSpPr>
          <p:nvPr>
            <p:ph idx="1"/>
          </p:nvPr>
        </p:nvSpPr>
        <p:spPr/>
        <p:txBody>
          <a:bodyPr/>
          <a:lstStyle/>
          <a:p>
            <a:r>
              <a:rPr lang="en-US" dirty="0"/>
              <a:t>Our learning about assembly and program execution helps us better understand computer security (the protection of data, devices, and networks from disruption, harm, theft, unauthorized access or modification).</a:t>
            </a:r>
          </a:p>
          <a:p>
            <a:r>
              <a:rPr lang="en-US" dirty="0"/>
              <a:t>Computer security is important in part because it enables privacy.</a:t>
            </a:r>
          </a:p>
          <a:p>
            <a:r>
              <a:rPr lang="en-US" dirty="0"/>
              <a:t>In understanding computer security, it’s essential to understand the context in which it comes up (privacy and trust).</a:t>
            </a:r>
          </a:p>
        </p:txBody>
      </p:sp>
    </p:spTree>
    <p:extLst>
      <p:ext uri="{BB962C8B-B14F-4D97-AF65-F5344CB8AC3E}">
        <p14:creationId xmlns:p14="http://schemas.microsoft.com/office/powerpoint/2010/main" val="4257222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71E45F-A270-76A0-A0A2-0D534B9B10A0}"/>
              </a:ext>
            </a:extLst>
          </p:cNvPr>
          <p:cNvSpPr>
            <a:spLocks noGrp="1"/>
          </p:cNvSpPr>
          <p:nvPr>
            <p:ph type="title"/>
          </p:nvPr>
        </p:nvSpPr>
        <p:spPr/>
        <p:txBody>
          <a:bodyPr/>
          <a:lstStyle/>
          <a:p>
            <a:r>
              <a:rPr lang="en-US" dirty="0"/>
              <a:t>Data Breaches</a:t>
            </a:r>
          </a:p>
        </p:txBody>
      </p:sp>
      <p:sp>
        <p:nvSpPr>
          <p:cNvPr id="5" name="Content Placeholder 4">
            <a:extLst>
              <a:ext uri="{FF2B5EF4-FFF2-40B4-BE49-F238E27FC236}">
                <a16:creationId xmlns:a16="http://schemas.microsoft.com/office/drawing/2014/main" id="{6AF3744B-EB8D-C301-D9E8-EE8CF65E359B}"/>
              </a:ext>
            </a:extLst>
          </p:cNvPr>
          <p:cNvSpPr>
            <a:spLocks noGrp="1"/>
          </p:cNvSpPr>
          <p:nvPr>
            <p:ph idx="1"/>
          </p:nvPr>
        </p:nvSpPr>
        <p:spPr/>
        <p:txBody>
          <a:bodyPr/>
          <a:lstStyle/>
          <a:p>
            <a:pPr marL="0" indent="0">
              <a:buNone/>
            </a:pPr>
            <a:r>
              <a:rPr lang="en-US" b="1" dirty="0"/>
              <a:t>Privacy/trust example</a:t>
            </a:r>
            <a:r>
              <a:rPr lang="en-US" dirty="0"/>
              <a:t>: data breaches</a:t>
            </a:r>
          </a:p>
          <a:p>
            <a:r>
              <a:rPr lang="en-US" dirty="0"/>
              <a:t>California list of data security breaches: </a:t>
            </a:r>
            <a:r>
              <a:rPr lang="en-US" dirty="0">
                <a:hlinkClick r:id="rId3"/>
              </a:rPr>
              <a:t>link</a:t>
            </a:r>
            <a:endParaRPr lang="en-US" dirty="0"/>
          </a:p>
          <a:p>
            <a:r>
              <a:rPr lang="en-US" dirty="0"/>
              <a:t>How does a data breach make a customer feel?</a:t>
            </a:r>
          </a:p>
        </p:txBody>
      </p:sp>
    </p:spTree>
    <p:extLst>
      <p:ext uri="{BB962C8B-B14F-4D97-AF65-F5344CB8AC3E}">
        <p14:creationId xmlns:p14="http://schemas.microsoft.com/office/powerpoint/2010/main" val="3664037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dirty="0"/>
              <a:t>What is privacy?  4 possible framings in two categories:</a:t>
            </a:r>
          </a:p>
          <a:p>
            <a:pPr marL="0" indent="0">
              <a:buNone/>
            </a:pPr>
            <a:r>
              <a:rPr lang="en-US" b="1" dirty="0"/>
              <a:t>Individualist:</a:t>
            </a:r>
            <a:r>
              <a:rPr lang="en-US" dirty="0"/>
              <a:t> the value of privacy as an individual right</a:t>
            </a:r>
            <a:endParaRPr lang="en-US" b="1" dirty="0"/>
          </a:p>
          <a:p>
            <a:r>
              <a:rPr lang="en-US" dirty="0"/>
              <a:t>Privacy as </a:t>
            </a:r>
            <a:r>
              <a:rPr lang="en-US" b="1" dirty="0"/>
              <a:t>control of information</a:t>
            </a:r>
            <a:r>
              <a:rPr lang="en-US" dirty="0"/>
              <a:t> – controlling how our private information is shared with others.</a:t>
            </a:r>
          </a:p>
          <a:p>
            <a:r>
              <a:rPr lang="en-US" dirty="0"/>
              <a:t>Privacy as </a:t>
            </a:r>
            <a:r>
              <a:rPr lang="en-US" b="1" dirty="0"/>
              <a:t>autonomy</a:t>
            </a:r>
            <a:r>
              <a:rPr lang="en-US" dirty="0"/>
              <a:t> – capacity to choose/decide for ourselves what is valuable.</a:t>
            </a:r>
          </a:p>
          <a:p>
            <a:pPr marL="0" indent="0">
              <a:buNone/>
            </a:pPr>
            <a:endParaRPr lang="en-US" dirty="0"/>
          </a:p>
          <a:p>
            <a:pPr marL="0" indent="0">
              <a:buNone/>
            </a:pPr>
            <a:r>
              <a:rPr lang="en-US" b="1" dirty="0"/>
              <a:t>Social: </a:t>
            </a:r>
            <a:r>
              <a:rPr lang="en-US" dirty="0"/>
              <a:t>the value of privacy for a group</a:t>
            </a:r>
            <a:endParaRPr lang="en-US" b="1" dirty="0"/>
          </a:p>
          <a:p>
            <a:r>
              <a:rPr lang="en-US" dirty="0"/>
              <a:t>Privacy as </a:t>
            </a:r>
            <a:r>
              <a:rPr lang="en-US" b="1" dirty="0"/>
              <a:t>social good</a:t>
            </a:r>
            <a:r>
              <a:rPr lang="en-US" dirty="0"/>
              <a:t> – social life would be unlivable without privacy.</a:t>
            </a:r>
          </a:p>
          <a:p>
            <a:r>
              <a:rPr lang="en-US" dirty="0"/>
              <a:t>Privacy (protection) as based in </a:t>
            </a:r>
            <a:r>
              <a:rPr lang="en-US" b="1" dirty="0"/>
              <a:t>trust </a:t>
            </a:r>
            <a:r>
              <a:rPr lang="en-US" dirty="0"/>
              <a:t>– privacy enables trusting relationships</a:t>
            </a:r>
          </a:p>
        </p:txBody>
      </p:sp>
    </p:spTree>
    <p:extLst>
      <p:ext uri="{BB962C8B-B14F-4D97-AF65-F5344CB8AC3E}">
        <p14:creationId xmlns:p14="http://schemas.microsoft.com/office/powerpoint/2010/main" val="102726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control of information</a:t>
            </a:r>
            <a:r>
              <a:rPr lang="en-US" sz="3600" dirty="0"/>
              <a:t> – controlling how our information is communicated to others.</a:t>
            </a:r>
          </a:p>
          <a:p>
            <a:r>
              <a:rPr lang="en-US" dirty="0"/>
              <a:t>Consent requires </a:t>
            </a:r>
            <a:r>
              <a:rPr lang="en-US" i="1" dirty="0"/>
              <a:t>free</a:t>
            </a:r>
            <a:r>
              <a:rPr lang="en-US" dirty="0"/>
              <a:t> choice with available alternatives and </a:t>
            </a:r>
            <a:r>
              <a:rPr lang="en-US" i="1" dirty="0"/>
              <a:t>informed</a:t>
            </a:r>
            <a:r>
              <a:rPr lang="en-US" dirty="0"/>
              <a:t> understanding of what is being offered.</a:t>
            </a:r>
          </a:p>
          <a:p>
            <a:r>
              <a:rPr lang="en-US" dirty="0"/>
              <a:t>How many of you just skip past the terms of service for new online services you sign up for?</a:t>
            </a:r>
          </a:p>
          <a:p>
            <a:r>
              <a:rPr lang="en-US" dirty="0"/>
              <a:t>Do you feel in control of your information with the services you choose to use?  Why or why not?  If you’re working on a service, how can you respect privacy while achieving product goals?</a:t>
            </a:r>
          </a:p>
          <a:p>
            <a:r>
              <a:rPr lang="en-US" dirty="0"/>
              <a:t>Control over personal data being collected (e.g. data exports from services you use, privacy dashboards, device privacy protections)</a:t>
            </a:r>
          </a:p>
          <a:p>
            <a:endParaRPr lang="en-US" dirty="0"/>
          </a:p>
          <a:p>
            <a:pPr marL="0" indent="0">
              <a:buNone/>
            </a:pPr>
            <a:endParaRPr lang="en-US" dirty="0"/>
          </a:p>
        </p:txBody>
      </p:sp>
    </p:spTree>
    <p:extLst>
      <p:ext uri="{BB962C8B-B14F-4D97-AF65-F5344CB8AC3E}">
        <p14:creationId xmlns:p14="http://schemas.microsoft.com/office/powerpoint/2010/main" val="344357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autonomy</a:t>
            </a:r>
            <a:r>
              <a:rPr lang="en-US" sz="3600" dirty="0"/>
              <a:t> – capacity to choose/decide for ourselves what is valuable.</a:t>
            </a:r>
          </a:p>
          <a:p>
            <a:pPr marL="0" indent="0">
              <a:buNone/>
            </a:pPr>
            <a:endParaRPr lang="en-US" sz="3600" dirty="0"/>
          </a:p>
          <a:p>
            <a:r>
              <a:rPr lang="en-US" dirty="0"/>
              <a:t>Links to autonomy over our own lives and our ability to lead them as we choose.</a:t>
            </a:r>
          </a:p>
          <a:p>
            <a:r>
              <a:rPr lang="en-US" dirty="0"/>
              <a:t>Do you feel that your autonomy is always respected when using products and services?  Why or why not?</a:t>
            </a:r>
          </a:p>
          <a:p>
            <a:endParaRPr lang="en-US" dirty="0"/>
          </a:p>
          <a:p>
            <a:pPr marL="0" indent="0">
              <a:buNone/>
            </a:pPr>
            <a:r>
              <a:rPr lang="en-US" dirty="0">
                <a:cs typeface="Calibri"/>
              </a:rPr>
              <a:t>“</a:t>
            </a:r>
            <a:r>
              <a:rPr lang="en-US" dirty="0"/>
              <a:t>[P]</a:t>
            </a:r>
            <a:r>
              <a:rPr lang="en-US" dirty="0" err="1"/>
              <a:t>rivacy</a:t>
            </a:r>
            <a:r>
              <a:rPr lang="en-US" dirty="0"/>
              <a:t> is valuable because it acknowledges our respect for persons as autonomous beings with the capacity to love, care and like—in other words, persons with the potential to freely develop close relationships” (Innes 1992)</a:t>
            </a:r>
          </a:p>
        </p:txBody>
      </p:sp>
    </p:spTree>
    <p:extLst>
      <p:ext uri="{BB962C8B-B14F-4D97-AF65-F5344CB8AC3E}">
        <p14:creationId xmlns:p14="http://schemas.microsoft.com/office/powerpoint/2010/main" val="355770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Individualist Models of 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autonomy</a:t>
            </a:r>
            <a:r>
              <a:rPr lang="en-US" sz="3600" dirty="0"/>
              <a:t> and privacy as </a:t>
            </a:r>
            <a:r>
              <a:rPr lang="en-US" sz="3600" b="1" dirty="0"/>
              <a:t>control over information</a:t>
            </a:r>
            <a:r>
              <a:rPr lang="en-US" sz="3600" dirty="0"/>
              <a:t> focus the value of privacy at an individual level.</a:t>
            </a:r>
          </a:p>
          <a:p>
            <a:pPr marL="0" indent="0">
              <a:buNone/>
            </a:pPr>
            <a:endParaRPr lang="en-US" sz="3600" dirty="0"/>
          </a:p>
          <a:p>
            <a:r>
              <a:rPr lang="en-US" dirty="0"/>
              <a:t>Individual privacy can conflict with interests of society or the state. </a:t>
            </a:r>
          </a:p>
          <a:p>
            <a:r>
              <a:rPr lang="en-US" dirty="0"/>
              <a:t>Many debates over ”privacy vs. security” – whether one should be sacrificed for the other</a:t>
            </a:r>
          </a:p>
          <a:p>
            <a:pPr lvl="1"/>
            <a:r>
              <a:rPr lang="en-US" dirty="0"/>
              <a:t>Apple v. FBI case re: unlocking iPhones</a:t>
            </a:r>
            <a:r>
              <a:rPr lang="en-US" dirty="0">
                <a:sym typeface="Wingdings" pitchFamily="2" charset="2"/>
              </a:rPr>
              <a:t> (</a:t>
            </a:r>
            <a:r>
              <a:rPr lang="en-US" dirty="0">
                <a:sym typeface="Wingdings" pitchFamily="2" charset="2"/>
                <a:hlinkClick r:id="rId3"/>
              </a:rPr>
              <a:t>link</a:t>
            </a:r>
            <a:r>
              <a:rPr lang="en-US" dirty="0">
                <a:sym typeface="Wingdings" pitchFamily="2" charset="2"/>
              </a:rPr>
              <a:t>)</a:t>
            </a:r>
          </a:p>
          <a:p>
            <a:pPr lvl="1"/>
            <a:r>
              <a:rPr lang="en-US" dirty="0">
                <a:sym typeface="Wingdings" pitchFamily="2" charset="2"/>
              </a:rPr>
              <a:t>Debates around encryption (</a:t>
            </a:r>
            <a:r>
              <a:rPr lang="en-US" dirty="0">
                <a:sym typeface="Wingdings" pitchFamily="2" charset="2"/>
                <a:hlinkClick r:id="rId4"/>
              </a:rPr>
              <a:t>link</a:t>
            </a:r>
            <a:r>
              <a:rPr lang="en-US" dirty="0">
                <a:sym typeface="Wingdings" pitchFamily="2" charset="2"/>
              </a:rPr>
              <a:t>)</a:t>
            </a:r>
          </a:p>
          <a:p>
            <a:r>
              <a:rPr lang="en-US" dirty="0">
                <a:sym typeface="Wingdings" pitchFamily="2" charset="2"/>
              </a:rPr>
              <a:t>Where do your beliefs fall in balancing privacy and security?  When (if at all) is it ok to sacrifice one, and how much?</a:t>
            </a:r>
          </a:p>
          <a:p>
            <a:pPr lvl="1"/>
            <a:endParaRPr lang="en-US" dirty="0"/>
          </a:p>
        </p:txBody>
      </p:sp>
    </p:spTree>
    <p:extLst>
      <p:ext uri="{BB962C8B-B14F-4D97-AF65-F5344CB8AC3E}">
        <p14:creationId xmlns:p14="http://schemas.microsoft.com/office/powerpoint/2010/main" val="410333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social good</a:t>
            </a:r>
            <a:r>
              <a:rPr lang="en-US" sz="3600" dirty="0"/>
              <a:t> – social life would be unlivable without privacy.</a:t>
            </a:r>
          </a:p>
          <a:p>
            <a:pPr marL="0" indent="0">
              <a:buNone/>
            </a:pPr>
            <a:endParaRPr lang="en-US" sz="3600" dirty="0"/>
          </a:p>
          <a:p>
            <a:r>
              <a:rPr lang="en-US" dirty="0"/>
              <a:t>Privacy has a social value in bringing about the kind of society we want to live in.</a:t>
            </a:r>
          </a:p>
          <a:p>
            <a:r>
              <a:rPr lang="en-US" dirty="0"/>
              <a:t>What would society look like without privacy?</a:t>
            </a:r>
          </a:p>
        </p:txBody>
      </p:sp>
    </p:spTree>
    <p:extLst>
      <p:ext uri="{BB962C8B-B14F-4D97-AF65-F5344CB8AC3E}">
        <p14:creationId xmlns:p14="http://schemas.microsoft.com/office/powerpoint/2010/main" val="3452942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(protection) as based in </a:t>
            </a:r>
            <a:r>
              <a:rPr lang="en-US" sz="3600" b="1" dirty="0"/>
              <a:t>trust </a:t>
            </a:r>
            <a:r>
              <a:rPr lang="en-US" sz="3600" dirty="0"/>
              <a:t>– privacy enables trusting relationships</a:t>
            </a:r>
          </a:p>
          <a:p>
            <a:pPr marL="0" indent="0">
              <a:buNone/>
            </a:pPr>
            <a:endParaRPr lang="en-US" sz="3600" dirty="0"/>
          </a:p>
          <a:p>
            <a:r>
              <a:rPr lang="en-US" dirty="0"/>
              <a:t>Privacy may help enable trusting relationships essential for cooperation.   </a:t>
            </a:r>
          </a:p>
          <a:p>
            <a:pPr lvl="1"/>
            <a:r>
              <a:rPr lang="en-US" dirty="0"/>
              <a:t>For instance, a </a:t>
            </a:r>
            <a:r>
              <a:rPr lang="en-US" i="1" dirty="0"/>
              <a:t>fiduciary</a:t>
            </a:r>
            <a:r>
              <a:rPr lang="en-US" dirty="0"/>
              <a:t>: someone who stands in a legal or ethical relationship of trust with another person (or group).  The fiduciary must act for the benefit of and in the best interest of the other person.  E.g. tax filer with access to your bank account</a:t>
            </a:r>
          </a:p>
          <a:p>
            <a:pPr lvl="2"/>
            <a:r>
              <a:rPr lang="en-US" dirty="0"/>
              <a:t>Should anyone who has access to personal info have a </a:t>
            </a:r>
            <a:r>
              <a:rPr lang="en-US" i="1" dirty="0"/>
              <a:t>fiduciary</a:t>
            </a:r>
            <a:r>
              <a:rPr lang="en-US" dirty="0"/>
              <a:t> responsibility? (Richards &amp; </a:t>
            </a:r>
            <a:r>
              <a:rPr lang="en-US" dirty="0" err="1"/>
              <a:t>Hartzog</a:t>
            </a:r>
            <a:r>
              <a:rPr lang="en-US" dirty="0"/>
              <a:t> 2020).</a:t>
            </a:r>
          </a:p>
          <a:p>
            <a:r>
              <a:rPr lang="en-US" dirty="0"/>
              <a:t>This model of privacy stresses the essential relationship of trust placed in any holder of personal data and the responsibilities that result from this trust.</a:t>
            </a:r>
          </a:p>
          <a:p>
            <a:pPr lvl="1"/>
            <a:endParaRPr lang="en-US" dirty="0"/>
          </a:p>
          <a:p>
            <a:endParaRPr lang="en-US" dirty="0"/>
          </a:p>
        </p:txBody>
      </p:sp>
    </p:spTree>
    <p:extLst>
      <p:ext uri="{BB962C8B-B14F-4D97-AF65-F5344CB8AC3E}">
        <p14:creationId xmlns:p14="http://schemas.microsoft.com/office/powerpoint/2010/main" val="388856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Models of Privacy</a:t>
            </a:r>
          </a:p>
        </p:txBody>
      </p:sp>
      <p:sp>
        <p:nvSpPr>
          <p:cNvPr id="5" name="Content Placeholder 4"/>
          <p:cNvSpPr>
            <a:spLocks noGrp="1"/>
          </p:cNvSpPr>
          <p:nvPr>
            <p:ph sz="half" idx="1"/>
          </p:nvPr>
        </p:nvSpPr>
        <p:spPr/>
        <p:txBody>
          <a:bodyPr/>
          <a:lstStyle/>
          <a:p>
            <a:pPr marL="0" indent="0">
              <a:buNone/>
            </a:pPr>
            <a:r>
              <a:rPr lang="en-US" dirty="0"/>
              <a:t>Individualist</a:t>
            </a:r>
          </a:p>
          <a:p>
            <a:pPr marL="0" indent="0">
              <a:buNone/>
            </a:pPr>
            <a:r>
              <a:rPr lang="en-US" dirty="0"/>
              <a:t> Models</a:t>
            </a:r>
          </a:p>
        </p:txBody>
      </p:sp>
      <p:sp>
        <p:nvSpPr>
          <p:cNvPr id="3" name="Content Placeholder 2"/>
          <p:cNvSpPr>
            <a:spLocks noGrp="1"/>
          </p:cNvSpPr>
          <p:nvPr>
            <p:ph sz="half" idx="10"/>
          </p:nvPr>
        </p:nvSpPr>
        <p:spPr/>
        <p:txBody>
          <a:bodyPr/>
          <a:lstStyle/>
          <a:p>
            <a:pPr marL="0" indent="0" algn="r">
              <a:buNone/>
            </a:pPr>
            <a:r>
              <a:rPr lang="en-US" dirty="0"/>
              <a:t>Social Models </a:t>
            </a:r>
          </a:p>
          <a:p>
            <a:pPr marL="0" indent="0" algn="r">
              <a:buNone/>
            </a:pPr>
            <a:r>
              <a:rPr lang="en-US" dirty="0"/>
              <a:t>of Privacy</a:t>
            </a:r>
          </a:p>
        </p:txBody>
      </p:sp>
      <p:sp>
        <p:nvSpPr>
          <p:cNvPr id="6" name="Oval 5"/>
          <p:cNvSpPr/>
          <p:nvPr/>
        </p:nvSpPr>
        <p:spPr>
          <a:xfrm>
            <a:off x="2362200" y="1295400"/>
            <a:ext cx="3733800" cy="3200400"/>
          </a:xfrm>
          <a:prstGeom prst="ellipse">
            <a:avLst/>
          </a:prstGeom>
          <a:solidFill>
            <a:schemeClr val="accent1">
              <a:lumMod val="40000"/>
              <a:lumOff val="60000"/>
              <a:alpha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Privacy as Control over Information </a:t>
            </a:r>
          </a:p>
        </p:txBody>
      </p:sp>
      <p:sp>
        <p:nvSpPr>
          <p:cNvPr id="7" name="Oval 6"/>
          <p:cNvSpPr/>
          <p:nvPr/>
        </p:nvSpPr>
        <p:spPr>
          <a:xfrm>
            <a:off x="32232" y="2895600"/>
            <a:ext cx="3733800" cy="3200400"/>
          </a:xfrm>
          <a:prstGeom prst="ellipse">
            <a:avLst/>
          </a:prstGeom>
          <a:solidFill>
            <a:schemeClr val="accent1">
              <a:lumMod val="40000"/>
              <a:lumOff val="60000"/>
              <a:alpha val="7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0000"/>
                </a:solidFill>
              </a:rPr>
              <a:t>Privacy as Respect for Autonomy </a:t>
            </a:r>
          </a:p>
        </p:txBody>
      </p:sp>
      <p:sp>
        <p:nvSpPr>
          <p:cNvPr id="8" name="Oval 7"/>
          <p:cNvSpPr/>
          <p:nvPr/>
        </p:nvSpPr>
        <p:spPr>
          <a:xfrm>
            <a:off x="6096000" y="1143000"/>
            <a:ext cx="3733800" cy="3200400"/>
          </a:xfrm>
          <a:prstGeom prst="ellipse">
            <a:avLst/>
          </a:prstGeom>
          <a:solidFill>
            <a:schemeClr val="accent1">
              <a:lumMod val="40000"/>
              <a:lumOff val="60000"/>
              <a:alpha val="6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Privacy as a Social Good  </a:t>
            </a:r>
          </a:p>
        </p:txBody>
      </p:sp>
      <p:sp>
        <p:nvSpPr>
          <p:cNvPr id="9" name="Oval 8"/>
          <p:cNvSpPr/>
          <p:nvPr/>
        </p:nvSpPr>
        <p:spPr>
          <a:xfrm>
            <a:off x="8001000" y="2895600"/>
            <a:ext cx="3733800" cy="3200400"/>
          </a:xfrm>
          <a:prstGeom prst="ellipse">
            <a:avLst/>
          </a:prstGeom>
          <a:solidFill>
            <a:schemeClr val="accent1">
              <a:lumMod val="40000"/>
              <a:lumOff val="60000"/>
              <a:alpha val="6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Privacy as based on Trust</a:t>
            </a:r>
          </a:p>
        </p:txBody>
      </p:sp>
    </p:spTree>
    <p:extLst>
      <p:ext uri="{BB962C8B-B14F-4D97-AF65-F5344CB8AC3E}">
        <p14:creationId xmlns:p14="http://schemas.microsoft.com/office/powerpoint/2010/main" val="4067552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CB9C-2A6B-8720-798C-4B2C147D8355}"/>
              </a:ext>
            </a:extLst>
          </p:cNvPr>
          <p:cNvSpPr>
            <a:spLocks noGrp="1"/>
          </p:cNvSpPr>
          <p:nvPr>
            <p:ph type="title"/>
          </p:nvPr>
        </p:nvSpPr>
        <p:spPr/>
        <p:txBody>
          <a:bodyPr/>
          <a:lstStyle/>
          <a:p>
            <a:r>
              <a:rPr lang="en-US" dirty="0"/>
              <a:t>Who Should We Trust?</a:t>
            </a:r>
          </a:p>
        </p:txBody>
      </p:sp>
      <p:sp>
        <p:nvSpPr>
          <p:cNvPr id="3" name="Content Placeholder 2">
            <a:extLst>
              <a:ext uri="{FF2B5EF4-FFF2-40B4-BE49-F238E27FC236}">
                <a16:creationId xmlns:a16="http://schemas.microsoft.com/office/drawing/2014/main" id="{82B3AD4E-CA38-A4F7-9316-993CECDFFA62}"/>
              </a:ext>
            </a:extLst>
          </p:cNvPr>
          <p:cNvSpPr>
            <a:spLocks noGrp="1"/>
          </p:cNvSpPr>
          <p:nvPr>
            <p:ph idx="1"/>
          </p:nvPr>
        </p:nvSpPr>
        <p:spPr/>
        <p:txBody>
          <a:bodyPr/>
          <a:lstStyle/>
          <a:p>
            <a:pPr marL="0" indent="0">
              <a:buNone/>
            </a:pPr>
            <a:r>
              <a:rPr lang="en-US" dirty="0"/>
              <a:t>Both security and privacy rely on trusted people (who administer security, perform penetration tests, submit vulnerabilities to databases, or keep private information secret).  The final piece of the security puzzle is understanding trust.</a:t>
            </a:r>
          </a:p>
          <a:p>
            <a:pPr marL="0" indent="0">
              <a:buNone/>
            </a:pPr>
            <a:endParaRPr lang="en-US" dirty="0"/>
          </a:p>
          <a:p>
            <a:pPr marL="0" indent="0">
              <a:buNone/>
            </a:pPr>
            <a:r>
              <a:rPr lang="en-US" b="1" dirty="0"/>
              <a:t>Trust = Reliance + Risk of Betrayal</a:t>
            </a:r>
          </a:p>
          <a:p>
            <a:pPr marL="0" indent="0">
              <a:buNone/>
            </a:pPr>
            <a:endParaRPr lang="en-US" b="1" dirty="0"/>
          </a:p>
          <a:p>
            <a:pPr marL="0" indent="0">
              <a:buNone/>
            </a:pPr>
            <a:r>
              <a:rPr lang="en-US" dirty="0"/>
              <a:t>What makes trust unique to relationships between people is that trust exposes one to being </a:t>
            </a:r>
            <a:r>
              <a:rPr lang="en-US" i="1" dirty="0"/>
              <a:t>betrayed or being let down </a:t>
            </a:r>
            <a:r>
              <a:rPr lang="en-US" dirty="0"/>
              <a:t>(Baier 1986).   </a:t>
            </a:r>
          </a:p>
        </p:txBody>
      </p:sp>
    </p:spTree>
    <p:extLst>
      <p:ext uri="{BB962C8B-B14F-4D97-AF65-F5344CB8AC3E}">
        <p14:creationId xmlns:p14="http://schemas.microsoft.com/office/powerpoint/2010/main" val="2852889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FB50C-7E5A-C043-BE71-82F940EBBC8B}"/>
              </a:ext>
            </a:extLst>
          </p:cNvPr>
          <p:cNvSpPr>
            <a:spLocks noGrp="1"/>
          </p:cNvSpPr>
          <p:nvPr>
            <p:ph type="title"/>
          </p:nvPr>
        </p:nvSpPr>
        <p:spPr/>
        <p:txBody>
          <a:bodyPr/>
          <a:lstStyle/>
          <a:p>
            <a:r>
              <a:rPr lang="en-US" dirty="0"/>
              <a:t>Penetration Testing &amp; Trust</a:t>
            </a:r>
          </a:p>
        </p:txBody>
      </p:sp>
      <p:sp>
        <p:nvSpPr>
          <p:cNvPr id="3" name="Content Placeholder 2">
            <a:extLst>
              <a:ext uri="{FF2B5EF4-FFF2-40B4-BE49-F238E27FC236}">
                <a16:creationId xmlns:a16="http://schemas.microsoft.com/office/drawing/2014/main" id="{979EDA32-7C78-314A-B3B7-60C62D63D76B}"/>
              </a:ext>
            </a:extLst>
          </p:cNvPr>
          <p:cNvSpPr>
            <a:spLocks noGrp="1"/>
          </p:cNvSpPr>
          <p:nvPr>
            <p:ph idx="1"/>
          </p:nvPr>
        </p:nvSpPr>
        <p:spPr/>
        <p:txBody>
          <a:bodyPr/>
          <a:lstStyle/>
          <a:p>
            <a:pPr marL="0" indent="0">
              <a:buNone/>
            </a:pPr>
            <a:r>
              <a:rPr lang="en-US" b="1" dirty="0"/>
              <a:t>Penetration testing </a:t>
            </a:r>
            <a:r>
              <a:rPr lang="en-US" dirty="0"/>
              <a:t>is the practice of encouraging or hiring security researchers / contractors to find vulnerabilities in one’s own code or system.</a:t>
            </a:r>
          </a:p>
          <a:p>
            <a:r>
              <a:rPr lang="en-US" dirty="0"/>
              <a:t>Position of trust – tester is given access to the system and encouraged to find exploitable vulnerabilities, expected to share what they have found with you.</a:t>
            </a:r>
          </a:p>
          <a:p>
            <a:r>
              <a:rPr lang="en-US" dirty="0"/>
              <a:t>Means </a:t>
            </a:r>
            <a:r>
              <a:rPr lang="en-US" i="1" dirty="0"/>
              <a:t>relying on </a:t>
            </a:r>
            <a:r>
              <a:rPr lang="en-US" dirty="0"/>
              <a:t>their skill at finding vulnerabilities and </a:t>
            </a:r>
            <a:r>
              <a:rPr lang="en-US" i="1" dirty="0"/>
              <a:t>trusting </a:t>
            </a:r>
            <a:r>
              <a:rPr lang="en-US" dirty="0"/>
              <a:t>that their ethical compass will lead them to tell you and to act as a trustworthy </a:t>
            </a:r>
            <a:r>
              <a:rPr lang="en-US" i="1" dirty="0"/>
              <a:t>fiduciary</a:t>
            </a:r>
            <a:r>
              <a:rPr lang="en-US" dirty="0"/>
              <a:t> (guardian of your interests).  </a:t>
            </a:r>
          </a:p>
          <a:p>
            <a:endParaRPr lang="en-US" dirty="0"/>
          </a:p>
          <a:p>
            <a:pPr marL="0" indent="0">
              <a:buNone/>
            </a:pPr>
            <a:r>
              <a:rPr lang="en-US" dirty="0"/>
              <a:t>In Assignment5, you will have the opportunity to test your own ethical compass! </a:t>
            </a:r>
          </a:p>
          <a:p>
            <a:endParaRPr lang="en-US" dirty="0"/>
          </a:p>
          <a:p>
            <a:endParaRPr lang="en-US" dirty="0"/>
          </a:p>
        </p:txBody>
      </p:sp>
    </p:spTree>
    <p:extLst>
      <p:ext uri="{BB962C8B-B14F-4D97-AF65-F5344CB8AC3E}">
        <p14:creationId xmlns:p14="http://schemas.microsoft.com/office/powerpoint/2010/main" val="366352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CB9C-2A6B-8720-798C-4B2C147D8355}"/>
              </a:ext>
            </a:extLst>
          </p:cNvPr>
          <p:cNvSpPr>
            <a:spLocks noGrp="1"/>
          </p:cNvSpPr>
          <p:nvPr>
            <p:ph type="title"/>
          </p:nvPr>
        </p:nvSpPr>
        <p:spPr/>
        <p:txBody>
          <a:bodyPr/>
          <a:lstStyle/>
          <a:p>
            <a:r>
              <a:rPr lang="en-US" dirty="0"/>
              <a:t>Loss of Privacy</a:t>
            </a:r>
          </a:p>
        </p:txBody>
      </p:sp>
      <p:sp>
        <p:nvSpPr>
          <p:cNvPr id="3" name="Content Placeholder 2">
            <a:extLst>
              <a:ext uri="{FF2B5EF4-FFF2-40B4-BE49-F238E27FC236}">
                <a16:creationId xmlns:a16="http://schemas.microsoft.com/office/drawing/2014/main" id="{82B3AD4E-CA38-A4F7-9316-993CECDFFA62}"/>
              </a:ext>
            </a:extLst>
          </p:cNvPr>
          <p:cNvSpPr>
            <a:spLocks noGrp="1"/>
          </p:cNvSpPr>
          <p:nvPr>
            <p:ph idx="1"/>
          </p:nvPr>
        </p:nvSpPr>
        <p:spPr/>
        <p:txBody>
          <a:bodyPr/>
          <a:lstStyle/>
          <a:p>
            <a:pPr marL="0" indent="0">
              <a:buNone/>
            </a:pPr>
            <a:r>
              <a:rPr lang="en-US" dirty="0"/>
              <a:t>Loss of privacy can cause us various harms, including:</a:t>
            </a:r>
          </a:p>
          <a:p>
            <a:r>
              <a:rPr lang="en-US" b="1" i="1" dirty="0"/>
              <a:t>Aggregation</a:t>
            </a:r>
            <a:r>
              <a:rPr lang="en-US" b="1" dirty="0"/>
              <a:t>: </a:t>
            </a:r>
            <a:r>
              <a:rPr lang="en-US" dirty="0"/>
              <a:t>combining personal information from various sources to build a profile of someone</a:t>
            </a:r>
          </a:p>
          <a:p>
            <a:r>
              <a:rPr lang="en-US" b="1" i="1" dirty="0"/>
              <a:t>Exclusion:</a:t>
            </a:r>
            <a:r>
              <a:rPr lang="en-US" dirty="0"/>
              <a:t> not knowing how our information is being used, or being unable to access or modify it (Google removing personal info from search – </a:t>
            </a:r>
            <a:r>
              <a:rPr lang="en-US" dirty="0">
                <a:hlinkClick r:id="rId3"/>
              </a:rPr>
              <a:t>link</a:t>
            </a:r>
            <a:r>
              <a:rPr lang="en-US" dirty="0"/>
              <a:t>)</a:t>
            </a:r>
          </a:p>
          <a:p>
            <a:r>
              <a:rPr lang="en-US" b="1" i="1" dirty="0"/>
              <a:t>Secondary Use</a:t>
            </a:r>
            <a:r>
              <a:rPr lang="en-US" dirty="0"/>
              <a:t>: using your information for purposes other than what was intended without permission.</a:t>
            </a:r>
            <a:endParaRPr lang="en-US" b="1" i="1" dirty="0"/>
          </a:p>
          <a:p>
            <a:pPr marL="0" indent="0">
              <a:buNone/>
            </a:pPr>
            <a:endParaRPr lang="en-US" dirty="0"/>
          </a:p>
        </p:txBody>
      </p:sp>
    </p:spTree>
    <p:extLst>
      <p:ext uri="{BB962C8B-B14F-4D97-AF65-F5344CB8AC3E}">
        <p14:creationId xmlns:p14="http://schemas.microsoft.com/office/powerpoint/2010/main" val="1498144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8C43-E3E2-1243-809A-BF122F108F04}"/>
              </a:ext>
            </a:extLst>
          </p:cNvPr>
          <p:cNvSpPr>
            <a:spLocks noGrp="1"/>
          </p:cNvSpPr>
          <p:nvPr>
            <p:ph type="title"/>
          </p:nvPr>
        </p:nvSpPr>
        <p:spPr/>
        <p:txBody>
          <a:bodyPr/>
          <a:lstStyle/>
          <a:p>
            <a:r>
              <a:rPr lang="en-US" dirty="0"/>
              <a:t>Mitigation: Differential Privacy</a:t>
            </a:r>
          </a:p>
        </p:txBody>
      </p:sp>
      <p:sp>
        <p:nvSpPr>
          <p:cNvPr id="3" name="Content Placeholder 2">
            <a:extLst>
              <a:ext uri="{FF2B5EF4-FFF2-40B4-BE49-F238E27FC236}">
                <a16:creationId xmlns:a16="http://schemas.microsoft.com/office/drawing/2014/main" id="{E9AE748D-55CA-FD40-B791-3AA9FCC0ED03}"/>
              </a:ext>
            </a:extLst>
          </p:cNvPr>
          <p:cNvSpPr>
            <a:spLocks noGrp="1"/>
          </p:cNvSpPr>
          <p:nvPr>
            <p:ph idx="1"/>
          </p:nvPr>
        </p:nvSpPr>
        <p:spPr/>
        <p:txBody>
          <a:bodyPr/>
          <a:lstStyle/>
          <a:p>
            <a:pPr marL="0" indent="0">
              <a:buNone/>
            </a:pPr>
            <a:r>
              <a:rPr lang="en-US" b="1" dirty="0"/>
              <a:t>Differential privacy</a:t>
            </a:r>
            <a:r>
              <a:rPr lang="en-US" dirty="0"/>
              <a:t> is a formal measure of privacy for datasets to try and protect individuals from aggregation by making them harder to identify (</a:t>
            </a:r>
            <a:r>
              <a:rPr lang="en-US" dirty="0" err="1"/>
              <a:t>Dwork</a:t>
            </a:r>
            <a:r>
              <a:rPr lang="en-US" dirty="0"/>
              <a:t> 2008).</a:t>
            </a:r>
          </a:p>
          <a:p>
            <a:r>
              <a:rPr lang="en-US" dirty="0"/>
              <a:t>Imagine a large database, e.g., a medical database, with personal information and records of past activity tied to a name.</a:t>
            </a:r>
          </a:p>
          <a:p>
            <a:r>
              <a:rPr lang="en-US" dirty="0"/>
              <a:t>The records might be useful for research purposes, or to train a machine learning model to predict future health outcomes, but what if giving access to the records exposed the privacy of individual person’s health records?  </a:t>
            </a:r>
          </a:p>
          <a:p>
            <a:r>
              <a:rPr lang="en-US" dirty="0"/>
              <a:t>Differential privacy adds inconsequential noise (e.g., changing a birthday from 2001 to 2002) or removes records to make individuals harder to identify while preserving the utility of the dataset overall.</a:t>
            </a:r>
          </a:p>
        </p:txBody>
      </p:sp>
    </p:spTree>
    <p:extLst>
      <p:ext uri="{BB962C8B-B14F-4D97-AF65-F5344CB8AC3E}">
        <p14:creationId xmlns:p14="http://schemas.microsoft.com/office/powerpoint/2010/main" val="47510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A6CCF-67F0-934D-9F7B-CAB94BFF89FE}"/>
              </a:ext>
            </a:extLst>
          </p:cNvPr>
          <p:cNvSpPr>
            <a:spLocks noGrp="1"/>
          </p:cNvSpPr>
          <p:nvPr>
            <p:ph type="title"/>
          </p:nvPr>
        </p:nvSpPr>
        <p:spPr/>
        <p:txBody>
          <a:bodyPr/>
          <a:lstStyle/>
          <a:p>
            <a:r>
              <a:rPr lang="en-US" dirty="0"/>
              <a:t>Trust Models</a:t>
            </a:r>
          </a:p>
        </p:txBody>
      </p:sp>
      <p:sp>
        <p:nvSpPr>
          <p:cNvPr id="3" name="Content Placeholder 2">
            <a:extLst>
              <a:ext uri="{FF2B5EF4-FFF2-40B4-BE49-F238E27FC236}">
                <a16:creationId xmlns:a16="http://schemas.microsoft.com/office/drawing/2014/main" id="{8E9DF5D7-C528-4E4D-B328-D9532488E6E4}"/>
              </a:ext>
            </a:extLst>
          </p:cNvPr>
          <p:cNvSpPr>
            <a:spLocks noGrp="1"/>
          </p:cNvSpPr>
          <p:nvPr>
            <p:ph idx="1"/>
          </p:nvPr>
        </p:nvSpPr>
        <p:spPr/>
        <p:txBody>
          <a:bodyPr/>
          <a:lstStyle/>
          <a:p>
            <a:pPr marL="0" indent="0">
              <a:buNone/>
            </a:pPr>
            <a:r>
              <a:rPr lang="en-US" dirty="0"/>
              <a:t>In every evaluation of privacy, we can ask: who is trusted? Who is distrusted? Does this model concentrate trust (and therefore power) in a single individual or small group, or does it distribute trust? </a:t>
            </a:r>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571357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6E528-51BA-4D0F-8C4F-319CDF78A27C}"/>
              </a:ext>
            </a:extLst>
          </p:cNvPr>
          <p:cNvSpPr>
            <a:spLocks noGrp="1"/>
          </p:cNvSpPr>
          <p:nvPr>
            <p:ph type="title"/>
          </p:nvPr>
        </p:nvSpPr>
        <p:spPr/>
        <p:txBody>
          <a:bodyPr lIns="91440" tIns="45720" rIns="91440" bIns="45720" anchor="ctr"/>
          <a:lstStyle/>
          <a:p>
            <a:r>
              <a:rPr lang="en-US" dirty="0">
                <a:latin typeface="Tahoma"/>
                <a:ea typeface="Tahoma"/>
                <a:cs typeface="Tahoma"/>
              </a:rPr>
              <a:t>Differential Privacy’s Trust Model</a:t>
            </a:r>
            <a:endParaRPr lang="en-US" dirty="0"/>
          </a:p>
        </p:txBody>
      </p:sp>
      <p:sp>
        <p:nvSpPr>
          <p:cNvPr id="3" name="Text Placeholder 2">
            <a:extLst>
              <a:ext uri="{FF2B5EF4-FFF2-40B4-BE49-F238E27FC236}">
                <a16:creationId xmlns:a16="http://schemas.microsoft.com/office/drawing/2014/main" id="{1C567614-9B89-43B5-AA84-B99550388E7E}"/>
              </a:ext>
            </a:extLst>
          </p:cNvPr>
          <p:cNvSpPr>
            <a:spLocks noGrp="1"/>
          </p:cNvSpPr>
          <p:nvPr>
            <p:ph idx="1"/>
          </p:nvPr>
        </p:nvSpPr>
        <p:spPr/>
        <p:txBody>
          <a:bodyPr/>
          <a:lstStyle/>
          <a:p>
            <a:pPr marL="0" indent="0">
              <a:buNone/>
            </a:pPr>
            <a:r>
              <a:rPr lang="en-US" dirty="0"/>
              <a:t>Differential privacy assumes that the only threat to privacy is an </a:t>
            </a:r>
            <a:r>
              <a:rPr lang="en-US" i="1" dirty="0"/>
              <a:t>external user querying the database </a:t>
            </a:r>
            <a:r>
              <a:rPr lang="en-US" dirty="0"/>
              <a:t>who must be prevented from aggregating data that could identify a user.</a:t>
            </a:r>
          </a:p>
          <a:p>
            <a:r>
              <a:rPr lang="en-US" dirty="0"/>
              <a:t>In other words, the </a:t>
            </a:r>
            <a:r>
              <a:rPr lang="en-US" i="1" dirty="0"/>
              <a:t>trust model </a:t>
            </a:r>
            <a:r>
              <a:rPr lang="en-US" dirty="0"/>
              <a:t>of differential privacy is that the database owners and maintainers are to be fully trusted, and no one else.</a:t>
            </a:r>
          </a:p>
          <a:p>
            <a:r>
              <a:rPr lang="en-US" dirty="0"/>
              <a:t>But is that the only threat?  Differential privacy does not protect against improper use by people with full access to data or against leaks of the whole database, which may be the primary data exposure risks.</a:t>
            </a:r>
          </a:p>
          <a:p>
            <a:pPr marL="0" indent="0">
              <a:buNone/>
            </a:pPr>
            <a:r>
              <a:rPr lang="en-US" dirty="0"/>
              <a:t>Differential privacy also does not question the assumption that amassing &amp; storing large amounts of personal data is worth the risk of inevitable leaks (</a:t>
            </a:r>
            <a:r>
              <a:rPr lang="en-US" dirty="0" err="1"/>
              <a:t>Rogaway</a:t>
            </a:r>
            <a:r>
              <a:rPr lang="en-US" dirty="0"/>
              <a:t> 2015).</a:t>
            </a:r>
          </a:p>
          <a:p>
            <a:pPr marL="0" indent="0">
              <a:buNone/>
            </a:pPr>
            <a:endParaRPr lang="en-US" dirty="0"/>
          </a:p>
        </p:txBody>
      </p:sp>
    </p:spTree>
    <p:extLst>
      <p:ext uri="{BB962C8B-B14F-4D97-AF65-F5344CB8AC3E}">
        <p14:creationId xmlns:p14="http://schemas.microsoft.com/office/powerpoint/2010/main" val="143606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Privacy and Trust</a:t>
            </a:r>
          </a:p>
          <a:p>
            <a:pPr>
              <a:tabLst>
                <a:tab pos="11536363" algn="r"/>
              </a:tabLst>
            </a:pPr>
            <a:r>
              <a:rPr lang="en-US" b="1" dirty="0">
                <a:solidFill>
                  <a:srgbClr val="C00000"/>
                </a:solidFill>
              </a:rPr>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p:txBody>
      </p:sp>
    </p:spTree>
    <p:extLst>
      <p:ext uri="{BB962C8B-B14F-4D97-AF65-F5344CB8AC3E}">
        <p14:creationId xmlns:p14="http://schemas.microsoft.com/office/powerpoint/2010/main" val="2082878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3352800"/>
          </a:xfrm>
        </p:spPr>
        <p:txBody>
          <a:bodyPr/>
          <a:lstStyle/>
          <a:p>
            <a:r>
              <a:rPr lang="en-US" dirty="0"/>
              <a:t>How do the core </a:t>
            </a:r>
            <a:r>
              <a:rPr lang="en-US" dirty="0">
                <a:latin typeface="Consolas" panose="020B0609020204030204" pitchFamily="49" charset="0"/>
                <a:cs typeface="Consolas" panose="020B0609020204030204" pitchFamily="49" charset="0"/>
              </a:rPr>
              <a:t>malloc/</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/free</a:t>
            </a:r>
            <a:r>
              <a:rPr lang="en-US" dirty="0"/>
              <a:t> memory-allocation operations work?</a:t>
            </a:r>
          </a:p>
        </p:txBody>
      </p:sp>
    </p:spTree>
    <p:extLst>
      <p:ext uri="{BB962C8B-B14F-4D97-AF65-F5344CB8AC3E}">
        <p14:creationId xmlns:p14="http://schemas.microsoft.com/office/powerpoint/2010/main" val="1411386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6</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do the core malloc/</a:t>
            </a:r>
            <a:r>
              <a:rPr lang="en-US" b="1" u="sng" dirty="0" err="1"/>
              <a:t>realloc</a:t>
            </a:r>
            <a:r>
              <a:rPr lang="en-US" b="1" u="sng" dirty="0"/>
              <a:t>/free memory-allocation operations work?</a:t>
            </a:r>
          </a:p>
          <a:p>
            <a:pPr marL="0" indent="0">
              <a:buNone/>
            </a:pPr>
            <a:endParaRPr lang="en-US" dirty="0"/>
          </a:p>
          <a:p>
            <a:pPr marL="0" indent="0">
              <a:buNone/>
            </a:pPr>
            <a:r>
              <a:rPr lang="en-US" dirty="0"/>
              <a:t>Why is answering this question important?</a:t>
            </a:r>
          </a:p>
          <a:p>
            <a:r>
              <a:rPr lang="en-US" dirty="0"/>
              <a:t>Combines techniques from across the quarter (bits/bytes, pointers, memory, generics, assembly, efficiency, testing, and more) to understand a real-world system that you have relied on all quarter!</a:t>
            </a:r>
          </a:p>
          <a:p>
            <a:r>
              <a:rPr lang="en-US" dirty="0"/>
              <a:t>Learning about the design and tradeoffs in a real-world large system gives us a great example of how to evaluate different designs when there’s no one “right” answer.</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643670"/>
            <a:ext cx="11811000" cy="757130"/>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assign6: </a:t>
            </a:r>
            <a:r>
              <a:rPr lang="en-US" sz="2400" dirty="0"/>
              <a:t>implement two different possible designs for a heap allocator, implementing malloc/</a:t>
            </a:r>
            <a:r>
              <a:rPr lang="en-US" sz="2400" dirty="0" err="1"/>
              <a:t>realloc</a:t>
            </a:r>
            <a:r>
              <a:rPr lang="en-US" sz="2400" dirty="0"/>
              <a:t>/free.</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8A8D28-1F9F-5545-ADD4-8BB737E04055}"/>
              </a:ext>
            </a:extLst>
          </p:cNvPr>
          <p:cNvSpPr>
            <a:spLocks noGrp="1"/>
          </p:cNvSpPr>
          <p:nvPr>
            <p:ph type="title"/>
          </p:nvPr>
        </p:nvSpPr>
        <p:spPr/>
        <p:txBody>
          <a:bodyPr/>
          <a:lstStyle/>
          <a:p>
            <a:r>
              <a:rPr lang="en-US" dirty="0"/>
              <a:t>Running a program</a:t>
            </a:r>
          </a:p>
        </p:txBody>
      </p:sp>
      <p:sp>
        <p:nvSpPr>
          <p:cNvPr id="7" name="Content Placeholder 6">
            <a:extLst>
              <a:ext uri="{FF2B5EF4-FFF2-40B4-BE49-F238E27FC236}">
                <a16:creationId xmlns:a16="http://schemas.microsoft.com/office/drawing/2014/main" id="{D93B2312-2A0C-1C4F-BAB4-01097D9D6770}"/>
              </a:ext>
            </a:extLst>
          </p:cNvPr>
          <p:cNvSpPr>
            <a:spLocks noGrp="1"/>
          </p:cNvSpPr>
          <p:nvPr>
            <p:ph idx="1"/>
          </p:nvPr>
        </p:nvSpPr>
        <p:spPr/>
        <p:txBody>
          <a:bodyPr/>
          <a:lstStyle/>
          <a:p>
            <a:r>
              <a:rPr lang="en-US" b="1" dirty="0"/>
              <a:t>Creates new process </a:t>
            </a:r>
            <a:endParaRPr lang="en-US" dirty="0"/>
          </a:p>
          <a:p>
            <a:r>
              <a:rPr lang="en-US" b="1" dirty="0"/>
              <a:t>Sets up address space/segments </a:t>
            </a:r>
            <a:endParaRPr lang="en-US" dirty="0"/>
          </a:p>
          <a:p>
            <a:r>
              <a:rPr lang="en-US" b="1" dirty="0"/>
              <a:t>Read executable file, load instructions, global data </a:t>
            </a:r>
            <a:br>
              <a:rPr lang="en-US" b="1" dirty="0"/>
            </a:br>
            <a:r>
              <a:rPr lang="en-US" dirty="0"/>
              <a:t>Mapped from file into gray segments </a:t>
            </a:r>
          </a:p>
          <a:p>
            <a:r>
              <a:rPr lang="en-US" b="1" dirty="0"/>
              <a:t>Libraries loaded on demand</a:t>
            </a:r>
          </a:p>
          <a:p>
            <a:endParaRPr lang="en-US" b="1" dirty="0"/>
          </a:p>
          <a:p>
            <a:r>
              <a:rPr lang="en-US" b="1" dirty="0"/>
              <a:t>Set up stack </a:t>
            </a:r>
            <a:br>
              <a:rPr lang="en-US" b="1" dirty="0"/>
            </a:br>
            <a:r>
              <a:rPr lang="en-US" dirty="0"/>
              <a:t>Reserve stack segment, </a:t>
            </a:r>
            <a:r>
              <a:rPr lang="en-US" dirty="0" err="1"/>
              <a:t>init</a:t>
            </a:r>
            <a:r>
              <a:rPr lang="en-US" dirty="0"/>
              <a:t> %</a:t>
            </a:r>
            <a:r>
              <a:rPr lang="en-US" dirty="0" err="1"/>
              <a:t>rsp</a:t>
            </a:r>
            <a:r>
              <a:rPr lang="en-US" dirty="0"/>
              <a:t>, call main </a:t>
            </a:r>
          </a:p>
          <a:p>
            <a:r>
              <a:rPr lang="en-US" b="1" dirty="0"/>
              <a:t>malloc written in C, will </a:t>
            </a:r>
            <a:r>
              <a:rPr lang="en-US" b="1" dirty="0" err="1"/>
              <a:t>init</a:t>
            </a:r>
            <a:r>
              <a:rPr lang="en-US" b="1" dirty="0"/>
              <a:t> self on use </a:t>
            </a:r>
            <a:br>
              <a:rPr lang="en-US" b="1" dirty="0"/>
            </a:br>
            <a:r>
              <a:rPr lang="en-US" dirty="0"/>
              <a:t>Asks OS for large memory region,</a:t>
            </a:r>
            <a:br>
              <a:rPr lang="en-US" dirty="0"/>
            </a:br>
            <a:r>
              <a:rPr lang="en-US" dirty="0"/>
              <a:t>parcels out to service requests </a:t>
            </a:r>
          </a:p>
        </p:txBody>
      </p:sp>
      <p:sp>
        <p:nvSpPr>
          <p:cNvPr id="9" name="Rectangle 8"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40698CD4-A982-7D4D-8D43-C4BF41A035ED}"/>
              </a:ext>
            </a:extLst>
          </p:cNvPr>
          <p:cNvSpPr/>
          <p:nvPr>
            <p:custDataLst>
              <p:tags r:id="rId1"/>
            </p:custDataLst>
          </p:nvPr>
        </p:nvSpPr>
        <p:spPr>
          <a:xfrm>
            <a:off x="9296400"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DCC265-D0C9-4B4A-9E44-C5ED5A64B7B0}"/>
              </a:ext>
            </a:extLst>
          </p:cNvPr>
          <p:cNvSpPr/>
          <p:nvPr>
            <p:custDataLst>
              <p:tags r:id="rId2"/>
            </p:custDataLst>
          </p:nvPr>
        </p:nvSpPr>
        <p:spPr>
          <a:xfrm>
            <a:off x="9297504"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11" name="Straight Arrow Connector 10">
            <a:extLst>
              <a:ext uri="{FF2B5EF4-FFF2-40B4-BE49-F238E27FC236}">
                <a16:creationId xmlns:a16="http://schemas.microsoft.com/office/drawing/2014/main" id="{15949787-360A-6147-BEEB-38F61406E4AC}"/>
              </a:ext>
            </a:extLst>
          </p:cNvPr>
          <p:cNvCxnSpPr>
            <a:cxnSpLocks/>
          </p:cNvCxnSpPr>
          <p:nvPr>
            <p:custDataLst>
              <p:tags r:id="rId3"/>
            </p:custDataLst>
          </p:nvPr>
        </p:nvCxnSpPr>
        <p:spPr>
          <a:xfrm flipH="1">
            <a:off x="10513391"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145502-839B-354A-9C2D-97CBE91FF2A3}"/>
              </a:ext>
            </a:extLst>
          </p:cNvPr>
          <p:cNvSpPr/>
          <p:nvPr>
            <p:custDataLst>
              <p:tags r:id="rId4"/>
            </p:custDataLst>
          </p:nvPr>
        </p:nvSpPr>
        <p:spPr>
          <a:xfrm>
            <a:off x="9296400"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15" name="Straight Arrow Connector 14">
            <a:extLst>
              <a:ext uri="{FF2B5EF4-FFF2-40B4-BE49-F238E27FC236}">
                <a16:creationId xmlns:a16="http://schemas.microsoft.com/office/drawing/2014/main" id="{E2139AC0-FD86-E643-BD3C-5A9F1D1E6820}"/>
              </a:ext>
            </a:extLst>
          </p:cNvPr>
          <p:cNvCxnSpPr>
            <a:cxnSpLocks/>
          </p:cNvCxnSpPr>
          <p:nvPr>
            <p:custDataLst>
              <p:tags r:id="rId5"/>
            </p:custDataLst>
          </p:nvPr>
        </p:nvCxnSpPr>
        <p:spPr>
          <a:xfrm flipV="1">
            <a:off x="10513391"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292FBD2-8F40-044F-A785-CE8397A18D5D}"/>
              </a:ext>
            </a:extLst>
          </p:cNvPr>
          <p:cNvSpPr txBox="1"/>
          <p:nvPr/>
        </p:nvSpPr>
        <p:spPr>
          <a:xfrm>
            <a:off x="9722149" y="1295400"/>
            <a:ext cx="1582484" cy="369332"/>
          </a:xfrm>
          <a:prstGeom prst="rect">
            <a:avLst/>
          </a:prstGeom>
          <a:noFill/>
        </p:spPr>
        <p:txBody>
          <a:bodyPr wrap="none" rtlCol="0">
            <a:spAutoFit/>
          </a:bodyPr>
          <a:lstStyle/>
          <a:p>
            <a:r>
              <a:rPr lang="en-US" u="sng" dirty="0"/>
              <a:t>Main Memory</a:t>
            </a:r>
          </a:p>
        </p:txBody>
      </p:sp>
      <p:sp>
        <p:nvSpPr>
          <p:cNvPr id="18" name="TextBox 17">
            <a:extLst>
              <a:ext uri="{FF2B5EF4-FFF2-40B4-BE49-F238E27FC236}">
                <a16:creationId xmlns:a16="http://schemas.microsoft.com/office/drawing/2014/main" id="{B8343715-25EC-FB49-9439-FCF7BB4E1EE4}"/>
              </a:ext>
            </a:extLst>
          </p:cNvPr>
          <p:cNvSpPr txBox="1"/>
          <p:nvPr/>
        </p:nvSpPr>
        <p:spPr>
          <a:xfrm>
            <a:off x="8222067"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19" name="Rectangle 18">
            <a:extLst>
              <a:ext uri="{FF2B5EF4-FFF2-40B4-BE49-F238E27FC236}">
                <a16:creationId xmlns:a16="http://schemas.microsoft.com/office/drawing/2014/main" id="{BA863B05-9D63-DF48-AAD3-38EFFD5AB57D}"/>
              </a:ext>
            </a:extLst>
          </p:cNvPr>
          <p:cNvSpPr/>
          <p:nvPr>
            <p:custDataLst>
              <p:tags r:id="rId6"/>
            </p:custDataLst>
          </p:nvPr>
        </p:nvSpPr>
        <p:spPr>
          <a:xfrm>
            <a:off x="9296400"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20" name="TextBox 19">
            <a:extLst>
              <a:ext uri="{FF2B5EF4-FFF2-40B4-BE49-F238E27FC236}">
                <a16:creationId xmlns:a16="http://schemas.microsoft.com/office/drawing/2014/main" id="{1E2A02CB-7EA1-EC44-B97C-E70705D017A1}"/>
              </a:ext>
            </a:extLst>
          </p:cNvPr>
          <p:cNvSpPr txBox="1"/>
          <p:nvPr/>
        </p:nvSpPr>
        <p:spPr>
          <a:xfrm>
            <a:off x="7726419" y="3059668"/>
            <a:ext cx="1569981" cy="369332"/>
          </a:xfrm>
          <a:prstGeom prst="rect">
            <a:avLst/>
          </a:prstGeom>
          <a:noFill/>
        </p:spPr>
        <p:txBody>
          <a:bodyPr wrap="none" rtlCol="0">
            <a:spAutoFit/>
          </a:bodyPr>
          <a:lstStyle/>
          <a:p>
            <a:r>
              <a:rPr lang="en-US" dirty="0"/>
              <a:t>0x7ffff770000</a:t>
            </a:r>
          </a:p>
        </p:txBody>
      </p:sp>
      <p:sp>
        <p:nvSpPr>
          <p:cNvPr id="21" name="TextBox 20">
            <a:extLst>
              <a:ext uri="{FF2B5EF4-FFF2-40B4-BE49-F238E27FC236}">
                <a16:creationId xmlns:a16="http://schemas.microsoft.com/office/drawing/2014/main" id="{4913A0EE-28FB-3345-AFBB-66A4D8AAB5F4}"/>
              </a:ext>
            </a:extLst>
          </p:cNvPr>
          <p:cNvSpPr txBox="1"/>
          <p:nvPr/>
        </p:nvSpPr>
        <p:spPr>
          <a:xfrm>
            <a:off x="7743090" y="1725638"/>
            <a:ext cx="1553310" cy="369332"/>
          </a:xfrm>
          <a:prstGeom prst="rect">
            <a:avLst/>
          </a:prstGeom>
          <a:noFill/>
        </p:spPr>
        <p:txBody>
          <a:bodyPr wrap="none" rtlCol="0">
            <a:spAutoFit/>
          </a:bodyPr>
          <a:lstStyle/>
          <a:p>
            <a:r>
              <a:rPr lang="en-US" dirty="0"/>
              <a:t>0x7ffffffff0000</a:t>
            </a:r>
          </a:p>
        </p:txBody>
      </p:sp>
      <p:sp>
        <p:nvSpPr>
          <p:cNvPr id="22" name="Rectangle 21">
            <a:extLst>
              <a:ext uri="{FF2B5EF4-FFF2-40B4-BE49-F238E27FC236}">
                <a16:creationId xmlns:a16="http://schemas.microsoft.com/office/drawing/2014/main" id="{AB14C05B-A164-E245-A347-A27D4A532B8F}"/>
              </a:ext>
            </a:extLst>
          </p:cNvPr>
          <p:cNvSpPr/>
          <p:nvPr>
            <p:custDataLst>
              <p:tags r:id="rId7"/>
            </p:custDataLst>
          </p:nvPr>
        </p:nvSpPr>
        <p:spPr>
          <a:xfrm>
            <a:off x="9297504"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23" name="Rectangle 22">
            <a:extLst>
              <a:ext uri="{FF2B5EF4-FFF2-40B4-BE49-F238E27FC236}">
                <a16:creationId xmlns:a16="http://schemas.microsoft.com/office/drawing/2014/main" id="{5EC2FEDF-E208-C44B-8AA5-9286B96CBE9F}"/>
              </a:ext>
            </a:extLst>
          </p:cNvPr>
          <p:cNvSpPr/>
          <p:nvPr>
            <p:custDataLst>
              <p:tags r:id="rId8"/>
            </p:custDataLst>
          </p:nvPr>
        </p:nvSpPr>
        <p:spPr>
          <a:xfrm>
            <a:off x="9297504"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24" name="TextBox 23">
            <a:extLst>
              <a:ext uri="{FF2B5EF4-FFF2-40B4-BE49-F238E27FC236}">
                <a16:creationId xmlns:a16="http://schemas.microsoft.com/office/drawing/2014/main" id="{BAE34789-00BD-5D47-A684-948F12EAFB23}"/>
              </a:ext>
            </a:extLst>
          </p:cNvPr>
          <p:cNvSpPr txBox="1"/>
          <p:nvPr/>
        </p:nvSpPr>
        <p:spPr>
          <a:xfrm>
            <a:off x="8223171"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113146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6" end="6"/>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6" grpId="0"/>
      <p:bldP spid="18" grpId="0"/>
      <p:bldP spid="19" grpId="0" animBg="1"/>
      <p:bldP spid="20" grpId="0"/>
      <p:bldP spid="21" grpId="0"/>
      <p:bldP spid="22" grpId="0" animBg="1"/>
      <p:bldP spid="23" grpId="0" animBg="1"/>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The Stack</a:t>
            </a:r>
          </a:p>
        </p:txBody>
      </p:sp>
      <p:sp>
        <p:nvSpPr>
          <p:cNvPr id="3" name="TextBox 2">
            <a:extLst>
              <a:ext uri="{FF2B5EF4-FFF2-40B4-BE49-F238E27FC236}">
                <a16:creationId xmlns:a16="http://schemas.microsoft.com/office/drawing/2014/main" id="{5897BD04-92A2-F84D-AEFA-3E9F652794E0}"/>
              </a:ext>
            </a:extLst>
          </p:cNvPr>
          <p:cNvSpPr txBox="1"/>
          <p:nvPr/>
        </p:nvSpPr>
        <p:spPr>
          <a:xfrm>
            <a:off x="8306904" y="1905001"/>
            <a:ext cx="3738003" cy="4431983"/>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Stack memory ”goes away” </a:t>
            </a:r>
            <a:r>
              <a:rPr lang="en-US" sz="2800" dirty="0">
                <a:latin typeface="Calibri" panose="020F0502020204030204" pitchFamily="34" charset="0"/>
                <a:cs typeface="Calibri" panose="020F0502020204030204" pitchFamily="34" charset="0"/>
              </a:rPr>
              <a:t>after function call ends.</a:t>
            </a:r>
          </a:p>
          <a:p>
            <a:pPr algn="l">
              <a:spcBef>
                <a:spcPts val="1200"/>
              </a:spcBef>
            </a:pPr>
            <a:r>
              <a:rPr lang="en-US" sz="2800" b="1" dirty="0">
                <a:latin typeface="Calibri" panose="020F0502020204030204" pitchFamily="34" charset="0"/>
                <a:cs typeface="Calibri" panose="020F0502020204030204" pitchFamily="34" charset="0"/>
              </a:rPr>
              <a:t>Automatically managed </a:t>
            </a:r>
            <a:r>
              <a:rPr lang="en-US" sz="2800" dirty="0">
                <a:latin typeface="Calibri" panose="020F0502020204030204" pitchFamily="34" charset="0"/>
                <a:cs typeface="Calibri" panose="020F0502020204030204" pitchFamily="34" charset="0"/>
              </a:rPr>
              <a:t>at compile-time by </a:t>
            </a:r>
            <a:r>
              <a:rPr lang="en-US" sz="2800" dirty="0" err="1">
                <a:latin typeface="Calibri" panose="020F0502020204030204" pitchFamily="34" charset="0"/>
                <a:cs typeface="Calibri" panose="020F0502020204030204" pitchFamily="34" charset="0"/>
              </a:rPr>
              <a:t>gcc</a:t>
            </a:r>
            <a:endParaRPr lang="en-US" sz="2800" dirty="0">
              <a:latin typeface="Calibri" panose="020F0502020204030204" pitchFamily="34" charset="0"/>
              <a:cs typeface="Calibri" panose="020F0502020204030204" pitchFamily="34" charset="0"/>
            </a:endParaRPr>
          </a:p>
          <a:p>
            <a:pPr algn="l">
              <a:spcBef>
                <a:spcPts val="1200"/>
              </a:spcBef>
            </a:pPr>
            <a:r>
              <a:rPr lang="en-US" sz="2800" u="sng" dirty="0">
                <a:latin typeface="Calibri" panose="020F0502020204030204" pitchFamily="34" charset="0"/>
                <a:cs typeface="Calibri" panose="020F0502020204030204" pitchFamily="34" charset="0"/>
              </a:rPr>
              <a:t>From Assembly</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Stack management == moving %</a:t>
            </a:r>
            <a:r>
              <a:rPr lang="en-US" sz="2800" dirty="0" err="1">
                <a:latin typeface="Calibri" panose="020F0502020204030204" pitchFamily="34" charset="0"/>
                <a:cs typeface="Calibri" panose="020F0502020204030204" pitchFamily="34" charset="0"/>
              </a:rPr>
              <a:t>rsp</a:t>
            </a:r>
            <a:r>
              <a:rPr lang="en-US" sz="2800" dirty="0">
                <a:latin typeface="Calibri" panose="020F0502020204030204" pitchFamily="34" charset="0"/>
                <a:cs typeface="Calibri" panose="020F0502020204030204" pitchFamily="34" charset="0"/>
              </a:rPr>
              <a:t> around</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a:t>
            </a:r>
            <a:r>
              <a:rPr lang="en-US" sz="2800" dirty="0" err="1">
                <a:latin typeface="Calibri" panose="020F0502020204030204" pitchFamily="34" charset="0"/>
                <a:cs typeface="Calibri" panose="020F0502020204030204" pitchFamily="34" charset="0"/>
              </a:rPr>
              <a:t>pushq</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popq</a:t>
            </a:r>
            <a:r>
              <a:rPr lang="en-US" sz="2800" dirty="0">
                <a:latin typeface="Calibri" panose="020F0502020204030204" pitchFamily="34" charset="0"/>
                <a:cs typeface="Calibri" panose="020F0502020204030204" pitchFamily="34" charset="0"/>
              </a:rPr>
              <a:t>, mov)</a:t>
            </a:r>
          </a:p>
        </p:txBody>
      </p:sp>
      <p:sp>
        <p:nvSpPr>
          <p:cNvPr id="13" name="TextBox 12">
            <a:extLst>
              <a:ext uri="{FF2B5EF4-FFF2-40B4-BE49-F238E27FC236}">
                <a16:creationId xmlns:a16="http://schemas.microsoft.com/office/drawing/2014/main" id="{799DCE2F-AF95-8B49-A766-BDEBDF20FDE6}"/>
              </a:ext>
            </a:extLst>
          </p:cNvPr>
          <p:cNvSpPr txBox="1"/>
          <p:nvPr/>
        </p:nvSpPr>
        <p:spPr>
          <a:xfrm>
            <a:off x="10972800" y="340667"/>
            <a:ext cx="1080425" cy="461665"/>
          </a:xfrm>
          <a:prstGeom prst="rect">
            <a:avLst/>
          </a:prstGeom>
          <a:noFill/>
        </p:spPr>
        <p:txBody>
          <a:bodyPr wrap="none" rtlCol="0" anchor="ctr">
            <a:spAutoFit/>
          </a:bodyPr>
          <a:lstStyle/>
          <a:p>
            <a:pPr>
              <a:buClr>
                <a:schemeClr val="accent2"/>
              </a:buClr>
            </a:pPr>
            <a:r>
              <a:rPr lang="en-US" sz="2400" dirty="0">
                <a:solidFill>
                  <a:srgbClr val="FF9300"/>
                </a:solidFill>
                <a:latin typeface="Calibri" panose="020F0502020204030204" pitchFamily="34" charset="0"/>
                <a:cs typeface="Calibri" panose="020F0502020204030204" pitchFamily="34" charset="0"/>
              </a:rPr>
              <a:t>Review</a:t>
            </a:r>
          </a:p>
        </p:txBody>
      </p:sp>
      <p:sp>
        <p:nvSpPr>
          <p:cNvPr id="4" name="Right Brace 3">
            <a:extLst>
              <a:ext uri="{FF2B5EF4-FFF2-40B4-BE49-F238E27FC236}">
                <a16:creationId xmlns:a16="http://schemas.microsoft.com/office/drawing/2014/main" id="{3BBC977E-7BD5-8B42-A65F-8A20622064F9}"/>
              </a:ext>
            </a:extLst>
          </p:cNvPr>
          <p:cNvSpPr/>
          <p:nvPr/>
        </p:nvSpPr>
        <p:spPr>
          <a:xfrm>
            <a:off x="7620000" y="1905001"/>
            <a:ext cx="381000" cy="457200"/>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Rectangle 5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F66A751E-FD13-6342-9A48-89852E4C3D28}"/>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306EEE70-D3B8-1847-B558-093B43F4641B}"/>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60" name="Straight Arrow Connector 59">
            <a:extLst>
              <a:ext uri="{FF2B5EF4-FFF2-40B4-BE49-F238E27FC236}">
                <a16:creationId xmlns:a16="http://schemas.microsoft.com/office/drawing/2014/main" id="{E893AC87-948E-4345-A52E-2388169D115C}"/>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0BF2FF39-9956-4D48-94C5-E5714A7EF153}"/>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62" name="Straight Arrow Connector 61">
            <a:extLst>
              <a:ext uri="{FF2B5EF4-FFF2-40B4-BE49-F238E27FC236}">
                <a16:creationId xmlns:a16="http://schemas.microsoft.com/office/drawing/2014/main" id="{42FF9120-662F-6E4E-AC8B-079AB96836A7}"/>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642B5DDE-F007-8A48-9FBE-31E8EBF21513}"/>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64" name="TextBox 63">
            <a:extLst>
              <a:ext uri="{FF2B5EF4-FFF2-40B4-BE49-F238E27FC236}">
                <a16:creationId xmlns:a16="http://schemas.microsoft.com/office/drawing/2014/main" id="{52B19326-96F7-1B4B-8651-5B55C074F006}"/>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65" name="Rectangle 64">
            <a:extLst>
              <a:ext uri="{FF2B5EF4-FFF2-40B4-BE49-F238E27FC236}">
                <a16:creationId xmlns:a16="http://schemas.microsoft.com/office/drawing/2014/main" id="{43E2068F-2BA0-094D-B2ED-E3C881A08937}"/>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66" name="TextBox 65">
            <a:extLst>
              <a:ext uri="{FF2B5EF4-FFF2-40B4-BE49-F238E27FC236}">
                <a16:creationId xmlns:a16="http://schemas.microsoft.com/office/drawing/2014/main" id="{A8010318-AD4E-DE49-B7C9-ADCF0908025F}"/>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67" name="TextBox 66">
            <a:extLst>
              <a:ext uri="{FF2B5EF4-FFF2-40B4-BE49-F238E27FC236}">
                <a16:creationId xmlns:a16="http://schemas.microsoft.com/office/drawing/2014/main" id="{676D6342-3AC2-1444-B2EF-8F660BF3D54C}"/>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68" name="Rectangle 67">
            <a:extLst>
              <a:ext uri="{FF2B5EF4-FFF2-40B4-BE49-F238E27FC236}">
                <a16:creationId xmlns:a16="http://schemas.microsoft.com/office/drawing/2014/main" id="{A09995EA-FCDE-BF45-9641-2283139C775C}"/>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69" name="Rectangle 68">
            <a:extLst>
              <a:ext uri="{FF2B5EF4-FFF2-40B4-BE49-F238E27FC236}">
                <a16:creationId xmlns:a16="http://schemas.microsoft.com/office/drawing/2014/main" id="{82BE0BFC-86C2-324D-B5BA-EAF7B595920D}"/>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70" name="TextBox 69">
            <a:extLst>
              <a:ext uri="{FF2B5EF4-FFF2-40B4-BE49-F238E27FC236}">
                <a16:creationId xmlns:a16="http://schemas.microsoft.com/office/drawing/2014/main" id="{C092698C-F658-EA4E-91CB-9A081D3BBDE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5592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Today: The Heap</a:t>
            </a:r>
          </a:p>
        </p:txBody>
      </p:sp>
      <p:sp>
        <p:nvSpPr>
          <p:cNvPr id="27" name="Right Brace 26">
            <a:extLst>
              <a:ext uri="{FF2B5EF4-FFF2-40B4-BE49-F238E27FC236}">
                <a16:creationId xmlns:a16="http://schemas.microsoft.com/office/drawing/2014/main" id="{E7AD2121-3C67-3A42-9B21-FEFBB1B1917D}"/>
              </a:ext>
            </a:extLst>
          </p:cNvPr>
          <p:cNvSpPr/>
          <p:nvPr/>
        </p:nvSpPr>
        <p:spPr>
          <a:xfrm>
            <a:off x="7620000" y="4267200"/>
            <a:ext cx="374589" cy="756027"/>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13A05ACF-22F8-2A4D-A30B-E2291C9EA718}"/>
              </a:ext>
            </a:extLst>
          </p:cNvPr>
          <p:cNvSpPr txBox="1"/>
          <p:nvPr/>
        </p:nvSpPr>
        <p:spPr>
          <a:xfrm>
            <a:off x="8315222" y="2027128"/>
            <a:ext cx="3738003" cy="4278094"/>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Heap memory persists </a:t>
            </a:r>
            <a:r>
              <a:rPr lang="en-US" sz="2800" dirty="0">
                <a:latin typeface="Calibri" panose="020F0502020204030204" pitchFamily="34" charset="0"/>
                <a:cs typeface="Calibri" panose="020F0502020204030204" pitchFamily="34" charset="0"/>
              </a:rPr>
              <a:t>until caller indicates it no longer needs it.</a:t>
            </a:r>
          </a:p>
          <a:p>
            <a:pPr algn="l">
              <a:spcBef>
                <a:spcPts val="1200"/>
              </a:spcBef>
            </a:pPr>
            <a:r>
              <a:rPr lang="en-US" sz="2800" b="1" dirty="0">
                <a:latin typeface="Calibri" panose="020F0502020204030204" pitchFamily="34" charset="0"/>
                <a:cs typeface="Calibri" panose="020F0502020204030204" pitchFamily="34" charset="0"/>
              </a:rPr>
              <a:t>Managed </a:t>
            </a:r>
            <a:r>
              <a:rPr lang="en-US" sz="2800" dirty="0">
                <a:latin typeface="Calibri" panose="020F0502020204030204" pitchFamily="34" charset="0"/>
                <a:cs typeface="Calibri" panose="020F0502020204030204" pitchFamily="34" charset="0"/>
              </a:rPr>
              <a:t>by C standard library functions</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(malloc, </a:t>
            </a:r>
            <a:r>
              <a:rPr lang="en-US" sz="2800" dirty="0" err="1">
                <a:latin typeface="Calibri" panose="020F0502020204030204" pitchFamily="34" charset="0"/>
                <a:cs typeface="Calibri" panose="020F0502020204030204" pitchFamily="34" charset="0"/>
              </a:rPr>
              <a:t>realloc</a:t>
            </a:r>
            <a:r>
              <a:rPr lang="en-US" sz="2800" dirty="0">
                <a:latin typeface="Calibri" panose="020F0502020204030204" pitchFamily="34" charset="0"/>
                <a:cs typeface="Calibri" panose="020F0502020204030204" pitchFamily="34" charset="0"/>
              </a:rPr>
              <a:t>, free)</a:t>
            </a:r>
          </a:p>
          <a:p>
            <a:pPr algn="l">
              <a:spcBef>
                <a:spcPts val="1200"/>
              </a:spcBef>
            </a:pPr>
            <a:r>
              <a:rPr lang="en-US" sz="2800" u="sng" dirty="0">
                <a:latin typeface="Calibri" panose="020F0502020204030204" pitchFamily="34" charset="0"/>
                <a:cs typeface="Calibri" panose="020F0502020204030204" pitchFamily="34" charset="0"/>
              </a:rPr>
              <a:t>This lecture</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How does heap management work?</a:t>
            </a:r>
          </a:p>
        </p:txBody>
      </p:sp>
      <p:sp>
        <p:nvSpPr>
          <p:cNvPr id="30" name="Rectangle 29"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6687A21B-9F57-5A43-A249-CA881F7E655C}"/>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5BE73FF7-D872-CE47-AE46-BEA8B2E31318}"/>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32" name="Straight Arrow Connector 31">
            <a:extLst>
              <a:ext uri="{FF2B5EF4-FFF2-40B4-BE49-F238E27FC236}">
                <a16:creationId xmlns:a16="http://schemas.microsoft.com/office/drawing/2014/main" id="{ED548930-408C-374C-9909-51C121A4C949}"/>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4F1037E7-4033-B741-B202-C08B6BC501F8}"/>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34" name="Straight Arrow Connector 33">
            <a:extLst>
              <a:ext uri="{FF2B5EF4-FFF2-40B4-BE49-F238E27FC236}">
                <a16:creationId xmlns:a16="http://schemas.microsoft.com/office/drawing/2014/main" id="{3FA29A0D-CC0E-364E-A411-ECD8DEA50A5E}"/>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9AE90D0-46CD-FA40-82F4-3FF75B891A61}"/>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37" name="TextBox 36">
            <a:extLst>
              <a:ext uri="{FF2B5EF4-FFF2-40B4-BE49-F238E27FC236}">
                <a16:creationId xmlns:a16="http://schemas.microsoft.com/office/drawing/2014/main" id="{8A66390B-59C2-934D-A6A7-CFB43D27146E}"/>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38" name="Rectangle 37">
            <a:extLst>
              <a:ext uri="{FF2B5EF4-FFF2-40B4-BE49-F238E27FC236}">
                <a16:creationId xmlns:a16="http://schemas.microsoft.com/office/drawing/2014/main" id="{18EC040A-3DA1-A744-9146-EEBA42F01DB6}"/>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39" name="TextBox 38">
            <a:extLst>
              <a:ext uri="{FF2B5EF4-FFF2-40B4-BE49-F238E27FC236}">
                <a16:creationId xmlns:a16="http://schemas.microsoft.com/office/drawing/2014/main" id="{309B4E79-57BD-6F4C-8E5F-0568C4BB9EC9}"/>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40" name="TextBox 39">
            <a:extLst>
              <a:ext uri="{FF2B5EF4-FFF2-40B4-BE49-F238E27FC236}">
                <a16:creationId xmlns:a16="http://schemas.microsoft.com/office/drawing/2014/main" id="{9413BD55-2A74-694E-8787-5B68C1038428}"/>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41" name="Rectangle 40">
            <a:extLst>
              <a:ext uri="{FF2B5EF4-FFF2-40B4-BE49-F238E27FC236}">
                <a16:creationId xmlns:a16="http://schemas.microsoft.com/office/drawing/2014/main" id="{E508F3C8-7F89-1445-A2BF-249D214568F8}"/>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42" name="Rectangle 41">
            <a:extLst>
              <a:ext uri="{FF2B5EF4-FFF2-40B4-BE49-F238E27FC236}">
                <a16:creationId xmlns:a16="http://schemas.microsoft.com/office/drawing/2014/main" id="{622B909E-7E5F-B442-88C0-FE10DEE005AE}"/>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43" name="TextBox 42">
            <a:extLst>
              <a:ext uri="{FF2B5EF4-FFF2-40B4-BE49-F238E27FC236}">
                <a16:creationId xmlns:a16="http://schemas.microsoft.com/office/drawing/2014/main" id="{FC720E6B-4818-074A-8C41-B5DC1149272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23377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Privacy and Trust</a:t>
            </a:r>
          </a:p>
          <a:p>
            <a:pPr>
              <a:tabLst>
                <a:tab pos="11536363" algn="r"/>
              </a:tabLst>
            </a:pPr>
            <a:r>
              <a:rPr lang="en-US" dirty="0"/>
              <a:t>The heap so far	</a:t>
            </a:r>
          </a:p>
          <a:p>
            <a:pPr>
              <a:tabLst>
                <a:tab pos="11536363" algn="r"/>
              </a:tabLst>
            </a:pPr>
            <a:r>
              <a:rPr lang="en-US" b="1" dirty="0">
                <a:solidFill>
                  <a:srgbClr val="C00000"/>
                </a:solidFill>
              </a:rPr>
              <a:t>What is a heap allocator?	</a:t>
            </a:r>
          </a:p>
          <a:p>
            <a:pPr>
              <a:tabLst>
                <a:tab pos="11536363" algn="r"/>
              </a:tabLst>
            </a:pPr>
            <a:r>
              <a:rPr lang="en-US" dirty="0"/>
              <a:t>Heap allocator requirements and goals	</a:t>
            </a:r>
          </a:p>
          <a:p>
            <a:pPr>
              <a:tabLst>
                <a:tab pos="11536363" algn="r"/>
              </a:tabLst>
            </a:pPr>
            <a:r>
              <a:rPr lang="en-US" dirty="0"/>
              <a:t>Method 0: Bump Allocator	</a:t>
            </a:r>
          </a:p>
        </p:txBody>
      </p:sp>
    </p:spTree>
    <p:extLst>
      <p:ext uri="{BB962C8B-B14F-4D97-AF65-F5344CB8AC3E}">
        <p14:creationId xmlns:p14="http://schemas.microsoft.com/office/powerpoint/2010/main" val="36962722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69B3-9D34-4B47-ADF7-6A014FEFCA41}"/>
              </a:ext>
            </a:extLst>
          </p:cNvPr>
          <p:cNvSpPr>
            <a:spLocks noGrp="1"/>
          </p:cNvSpPr>
          <p:nvPr>
            <p:ph type="title"/>
          </p:nvPr>
        </p:nvSpPr>
        <p:spPr/>
        <p:txBody>
          <a:bodyPr/>
          <a:lstStyle/>
          <a:p>
            <a:r>
              <a:rPr lang="en-US" dirty="0"/>
              <a:t>Your role so far: Client</a:t>
            </a:r>
          </a:p>
        </p:txBody>
      </p:sp>
      <p:sp>
        <p:nvSpPr>
          <p:cNvPr id="3" name="Content Placeholder 2">
            <a:extLst>
              <a:ext uri="{FF2B5EF4-FFF2-40B4-BE49-F238E27FC236}">
                <a16:creationId xmlns:a16="http://schemas.microsoft.com/office/drawing/2014/main" id="{AEF4BED8-DAF9-284B-B7CE-2E4814BA6067}"/>
              </a:ext>
            </a:extLst>
          </p:cNvPr>
          <p:cNvSpPr>
            <a:spLocks noGrp="1"/>
          </p:cNvSpPr>
          <p:nvPr>
            <p:ph idx="1"/>
          </p:nvPr>
        </p:nvSpPr>
        <p:spPr>
          <a:xfrm>
            <a:off x="152400" y="1295400"/>
            <a:ext cx="11811000" cy="5410200"/>
          </a:xfrm>
        </p:spPr>
        <p:txBody>
          <a:bodyPr/>
          <a:lstStyle/>
          <a:p>
            <a:pPr marL="0" indent="0">
              <a:buNone/>
            </a:pPr>
            <a:r>
              <a:rPr lang="en-US" dirty="0">
                <a:latin typeface="Consolas" panose="020B0609020204030204" pitchFamily="49" charset="0"/>
                <a:cs typeface="Consolas" panose="020B0609020204030204" pitchFamily="49" charset="0"/>
              </a:rPr>
              <a:t>void *malloc(</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Returns a pointer to a block of heap memory of at least size bytes, or 	NULL if an error occurred.</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free(void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Frees the heap-allocated block starting at the specified address.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Changes the size of the heap-allocated block starting at the specified 	address to be the new specified size.  Returns the address of the new, 	larger allocated memory region.</a:t>
            </a:r>
          </a:p>
        </p:txBody>
      </p:sp>
    </p:spTree>
    <p:extLst>
      <p:ext uri="{BB962C8B-B14F-4D97-AF65-F5344CB8AC3E}">
        <p14:creationId xmlns:p14="http://schemas.microsoft.com/office/powerpoint/2010/main" val="396677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8B8F0-7BA4-ED4F-9D78-3160DA4DCE08}"/>
              </a:ext>
            </a:extLst>
          </p:cNvPr>
          <p:cNvSpPr>
            <a:spLocks noGrp="1"/>
          </p:cNvSpPr>
          <p:nvPr>
            <p:ph type="title"/>
          </p:nvPr>
        </p:nvSpPr>
        <p:spPr>
          <a:xfrm>
            <a:off x="457200" y="0"/>
            <a:ext cx="11277600" cy="1143000"/>
          </a:xfrm>
        </p:spPr>
        <p:txBody>
          <a:bodyPr/>
          <a:lstStyle/>
          <a:p>
            <a:r>
              <a:rPr lang="en-US" dirty="0"/>
              <a:t>Your role now: Heap Hotel Concierge</a:t>
            </a:r>
          </a:p>
        </p:txBody>
      </p:sp>
      <p:pic>
        <p:nvPicPr>
          <p:cNvPr id="5" name="Picture 2" descr="A picture from the movie The Grand Budapest Hotel showing a hotel concierge at the concierge desk, and a lobby boy employee.">
            <a:extLst>
              <a:ext uri="{FF2B5EF4-FFF2-40B4-BE49-F238E27FC236}">
                <a16:creationId xmlns:a16="http://schemas.microsoft.com/office/drawing/2014/main" id="{8FDBE8DC-2C66-B94A-B8F0-680DD0926443}"/>
              </a:ext>
            </a:extLst>
          </p:cNvPr>
          <p:cNvPicPr>
            <a:picLocks noGrp="1" noChangeAspect="1" noChangeArrowheads="1"/>
          </p:cNvPicPr>
          <p:nvPr>
            <p:ph idx="1"/>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476500" y="1728596"/>
            <a:ext cx="7239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DC82938-C3AE-4341-8B83-6A086A245B32}"/>
              </a:ext>
            </a:extLst>
          </p:cNvPr>
          <p:cNvSpPr/>
          <p:nvPr/>
        </p:nvSpPr>
        <p:spPr>
          <a:xfrm>
            <a:off x="0" y="6396335"/>
            <a:ext cx="6096000" cy="461665"/>
          </a:xfrm>
          <a:prstGeom prst="rect">
            <a:avLst/>
          </a:prstGeom>
        </p:spPr>
        <p:txBody>
          <a:bodyPr>
            <a:spAutoFit/>
          </a:bodyPr>
          <a:lstStyle/>
          <a:p>
            <a:pPr algn="l"/>
            <a:r>
              <a:rPr lang="en-US" sz="1200" dirty="0"/>
              <a:t>http://</a:t>
            </a:r>
            <a:r>
              <a:rPr lang="en-US" sz="1200" dirty="0" err="1"/>
              <a:t>screencrave.com</a:t>
            </a:r>
            <a:r>
              <a:rPr lang="en-US" sz="1200" dirty="0"/>
              <a:t>/wp-content/uploads/2014/03/the-grand-budapest-hotel-anderson-image-2.jpg</a:t>
            </a:r>
          </a:p>
        </p:txBody>
      </p:sp>
      <p:sp>
        <p:nvSpPr>
          <p:cNvPr id="4" name="TextBox 3">
            <a:extLst>
              <a:ext uri="{FF2B5EF4-FFF2-40B4-BE49-F238E27FC236}">
                <a16:creationId xmlns:a16="http://schemas.microsoft.com/office/drawing/2014/main" id="{8D13E2B6-9A4A-A04E-A0ED-7CDCA3EA557C}"/>
              </a:ext>
            </a:extLst>
          </p:cNvPr>
          <p:cNvSpPr txBox="1"/>
          <p:nvPr/>
        </p:nvSpPr>
        <p:spPr>
          <a:xfrm>
            <a:off x="8078863" y="6124192"/>
            <a:ext cx="3655937" cy="584775"/>
          </a:xfrm>
          <a:prstGeom prst="rect">
            <a:avLst/>
          </a:prstGeom>
          <a:noFill/>
        </p:spPr>
        <p:txBody>
          <a:bodyPr wrap="none" rtlCol="0">
            <a:spAutoFit/>
          </a:bodyPr>
          <a:lstStyle/>
          <a:p>
            <a:pPr algn="ctr"/>
            <a:r>
              <a:rPr lang="en-US" sz="3200" dirty="0">
                <a:latin typeface="Calibri" panose="020F0502020204030204" pitchFamily="34" charset="0"/>
                <a:cs typeface="Calibri" panose="020F0502020204030204" pitchFamily="34" charset="0"/>
              </a:rPr>
              <a:t>(aka </a:t>
            </a:r>
            <a:r>
              <a:rPr lang="en-US" sz="3200" b="1" dirty="0">
                <a:solidFill>
                  <a:schemeClr val="accent2">
                    <a:lumMod val="75000"/>
                  </a:schemeClr>
                </a:solidFill>
                <a:latin typeface="Calibri" panose="020F0502020204030204" pitchFamily="34" charset="0"/>
                <a:cs typeface="Calibri" panose="020F0502020204030204" pitchFamily="34" charset="0"/>
              </a:rPr>
              <a:t>Heap Allocator</a:t>
            </a:r>
            <a:r>
              <a:rPr lang="en-US" sz="3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7932338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2422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graphicFrame>
        <p:nvGraphicFramePr>
          <p:cNvPr id="8" name="Table 7">
            <a:extLst>
              <a:ext uri="{FF2B5EF4-FFF2-40B4-BE49-F238E27FC236}">
                <a16:creationId xmlns:a16="http://schemas.microsoft.com/office/drawing/2014/main" id="{705D6C91-0E7D-7044-BB33-0A94B083CD2E}"/>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1915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spTree>
    <p:extLst>
      <p:ext uri="{BB962C8B-B14F-4D97-AF65-F5344CB8AC3E}">
        <p14:creationId xmlns:p14="http://schemas.microsoft.com/office/powerpoint/2010/main" val="42343143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9" name="Table 8">
            <a:extLst>
              <a:ext uri="{FF2B5EF4-FFF2-40B4-BE49-F238E27FC236}">
                <a16:creationId xmlns:a16="http://schemas.microsoft.com/office/drawing/2014/main" id="{5EB6D871-F219-1145-90BA-82792CA1AED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34216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8" name="Table 7">
            <a:extLst>
              <a:ext uri="{FF2B5EF4-FFF2-40B4-BE49-F238E27FC236}">
                <a16:creationId xmlns:a16="http://schemas.microsoft.com/office/drawing/2014/main" id="{12BC7E99-D4E7-F542-9040-4770D3C0D97A}"/>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098450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F9691D6B-30E9-5E4B-B14A-DECCDEA772E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5302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45A9B9D8-D687-B747-AEF3-A8792DEE00D0}"/>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85694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9" name="Table 8">
            <a:extLst>
              <a:ext uri="{FF2B5EF4-FFF2-40B4-BE49-F238E27FC236}">
                <a16:creationId xmlns:a16="http://schemas.microsoft.com/office/drawing/2014/main" id="{D5C3161F-1611-4C4F-B4B0-5F2F6123099B}"/>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54680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8" name="Table 7">
            <a:extLst>
              <a:ext uri="{FF2B5EF4-FFF2-40B4-BE49-F238E27FC236}">
                <a16:creationId xmlns:a16="http://schemas.microsoft.com/office/drawing/2014/main" id="{52EEBC31-E329-5142-A4E3-4EEB13DACCFD}"/>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1294308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86678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6437909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Privacy and Trust</a:t>
            </a:r>
          </a:p>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b="1" dirty="0">
                <a:solidFill>
                  <a:srgbClr val="C00000"/>
                </a:solidFill>
              </a:rPr>
              <a:t>Heap allocator requirements and goals	</a:t>
            </a:r>
          </a:p>
          <a:p>
            <a:pPr>
              <a:tabLst>
                <a:tab pos="11536363" algn="r"/>
              </a:tabLst>
            </a:pPr>
            <a:r>
              <a:rPr lang="en-US" dirty="0"/>
              <a:t>Method 0: Bump Allocator	</a:t>
            </a:r>
          </a:p>
        </p:txBody>
      </p:sp>
    </p:spTree>
    <p:extLst>
      <p:ext uri="{BB962C8B-B14F-4D97-AF65-F5344CB8AC3E}">
        <p14:creationId xmlns:p14="http://schemas.microsoft.com/office/powerpoint/2010/main" val="14930640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69B3-9D34-4B47-ADF7-6A014FEFCA41}"/>
              </a:ext>
            </a:extLst>
          </p:cNvPr>
          <p:cNvSpPr>
            <a:spLocks noGrp="1"/>
          </p:cNvSpPr>
          <p:nvPr>
            <p:ph type="title"/>
          </p:nvPr>
        </p:nvSpPr>
        <p:spPr/>
        <p:txBody>
          <a:bodyPr/>
          <a:lstStyle/>
          <a:p>
            <a:r>
              <a:rPr lang="en-US" dirty="0"/>
              <a:t>Heap Allocator Functions</a:t>
            </a:r>
          </a:p>
        </p:txBody>
      </p:sp>
      <p:sp>
        <p:nvSpPr>
          <p:cNvPr id="3" name="Content Placeholder 2">
            <a:extLst>
              <a:ext uri="{FF2B5EF4-FFF2-40B4-BE49-F238E27FC236}">
                <a16:creationId xmlns:a16="http://schemas.microsoft.com/office/drawing/2014/main" id="{AEF4BED8-DAF9-284B-B7CE-2E4814BA6067}"/>
              </a:ext>
            </a:extLst>
          </p:cNvPr>
          <p:cNvSpPr>
            <a:spLocks noGrp="1"/>
          </p:cNvSpPr>
          <p:nvPr>
            <p:ph idx="1"/>
          </p:nvPr>
        </p:nvSpPr>
        <p:spPr>
          <a:xfrm>
            <a:off x="152400" y="1295400"/>
            <a:ext cx="11811000" cy="5410200"/>
          </a:xfrm>
        </p:spPr>
        <p:txBody>
          <a:bodyPr anchor="t"/>
          <a:lstStyle/>
          <a:p>
            <a:pPr marL="0" indent="0">
              <a:buNone/>
            </a:pPr>
            <a:r>
              <a:rPr lang="en-US" dirty="0">
                <a:latin typeface="Consolas" panose="020B0609020204030204" pitchFamily="49" charset="0"/>
                <a:cs typeface="Consolas" panose="020B0609020204030204" pitchFamily="49" charset="0"/>
              </a:rPr>
              <a:t>void *malloc(</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a:t>
            </a:r>
          </a:p>
          <a:p>
            <a:pPr marL="0" indent="0">
              <a:buNone/>
            </a:pPr>
            <a:r>
              <a:rPr lang="en-US" dirty="0">
                <a:latin typeface="Consolas" panose="020B0609020204030204" pitchFamily="49" charset="0"/>
                <a:cs typeface="Consolas" panose="020B0609020204030204" pitchFamily="49" charset="0"/>
              </a:rPr>
              <a:t>void free(void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371933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dirty="0"/>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9021614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b="1" dirty="0">
                <a:solidFill>
                  <a:srgbClr val="C00000"/>
                </a:solidFill>
              </a:rPr>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dirty="0"/>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cannot assume anything about the order of allocation and free requests, or even that every allocation request is accompanied by a matching free request.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69972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b="1" dirty="0">
                <a:solidFill>
                  <a:srgbClr val="C00000"/>
                </a:solidFill>
              </a:rPr>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dirty="0"/>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marks memory regions as </a:t>
            </a:r>
            <a:r>
              <a:rPr lang="en-US" sz="2800" b="1" dirty="0">
                <a:latin typeface="+mn-lt"/>
                <a:cs typeface="Courier New" panose="02070309020205020404" pitchFamily="49" charset="0"/>
              </a:rPr>
              <a:t>allocated</a:t>
            </a:r>
            <a:r>
              <a:rPr lang="en-US" sz="2800" dirty="0">
                <a:latin typeface="+mn-lt"/>
                <a:cs typeface="Courier New" panose="02070309020205020404" pitchFamily="49" charset="0"/>
              </a:rPr>
              <a:t> or </a:t>
            </a:r>
            <a:r>
              <a:rPr lang="en-US" sz="2800" b="1" dirty="0">
                <a:latin typeface="+mn-lt"/>
                <a:cs typeface="Courier New" panose="02070309020205020404" pitchFamily="49" charset="0"/>
              </a:rPr>
              <a:t>available</a:t>
            </a:r>
            <a:r>
              <a:rPr lang="en-US" sz="2800" dirty="0">
                <a:latin typeface="+mn-lt"/>
                <a:cs typeface="Courier New" panose="02070309020205020404" pitchFamily="49" charset="0"/>
              </a:rPr>
              <a:t>.  It must remember which is which to properly provide memory to clients.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53876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b="1" dirty="0">
                <a:solidFill>
                  <a:srgbClr val="C00000"/>
                </a:solidFill>
              </a:rPr>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dirty="0"/>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may have options for which memory to use to fulfill an allocation request.  It must decide this based on a variety of factors.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03123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b="1" dirty="0">
                <a:solidFill>
                  <a:srgbClr val="C00000"/>
                </a:solidFill>
              </a:rPr>
              <a:t>Immediately respond to requests without delay</a:t>
            </a:r>
          </a:p>
          <a:p>
            <a:pPr marL="514350" indent="-514350">
              <a:buFont typeface="+mj-lt"/>
              <a:buAutoNum type="arabicPeriod"/>
            </a:pPr>
            <a:r>
              <a:rPr lang="en-US" dirty="0"/>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must respond immediately to allocation requests and should not e.g. prioritize or reorder certain requests to improve performance.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7638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b="1" dirty="0">
                <a:solidFill>
                  <a:srgbClr val="C00000"/>
                </a:solidFill>
              </a:rPr>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14104542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endParaRPr lang="en-US" u="sng" dirty="0"/>
          </a:p>
        </p:txBody>
      </p:sp>
    </p:spTree>
    <p:extLst>
      <p:ext uri="{BB962C8B-B14F-4D97-AF65-F5344CB8AC3E}">
        <p14:creationId xmlns:p14="http://schemas.microsoft.com/office/powerpoint/2010/main" val="41332692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133600"/>
          </a:xfrm>
        </p:spPr>
        <p:txBody>
          <a:bodyPr/>
          <a:lstStyle/>
          <a:p>
            <a:r>
              <a:rPr lang="en-US" dirty="0"/>
              <a:t>The primary cause of poor utilization is </a:t>
            </a:r>
            <a:r>
              <a:rPr lang="en-US" b="1" dirty="0"/>
              <a:t>fragmentation</a:t>
            </a:r>
            <a:r>
              <a:rPr lang="en-US" dirty="0"/>
              <a:t>.  </a:t>
            </a:r>
            <a:r>
              <a:rPr lang="en-US" b="1" dirty="0"/>
              <a:t>Fragmentation </a:t>
            </a:r>
            <a:r>
              <a:rPr lang="en-US" dirty="0"/>
              <a:t>occurs when otherwise unused memory is not available to satisfy allocation requests.</a:t>
            </a:r>
          </a:p>
          <a:p>
            <a:pPr lvl="1"/>
            <a:r>
              <a:rPr lang="en-US" b="1" dirty="0"/>
              <a:t>External Fragmentation (this example)</a:t>
            </a:r>
            <a:r>
              <a:rPr lang="en-US" dirty="0"/>
              <a:t>: no single space is large enough to satisfy a request, even though enough aggregate free memory is available </a:t>
            </a:r>
          </a:p>
          <a:p>
            <a:pPr lvl="1"/>
            <a:r>
              <a:rPr lang="en-US" b="1" dirty="0"/>
              <a:t>Internal Fragmentation</a:t>
            </a:r>
            <a:r>
              <a:rPr lang="en-US" dirty="0"/>
              <a:t>: space allocated for a block is larger than needed (more later). </a:t>
            </a:r>
          </a:p>
          <a:p>
            <a:r>
              <a:rPr lang="en-US" dirty="0"/>
              <a:t>In general: we want the largest address used to be as low as possible.</a:t>
            </a:r>
          </a:p>
        </p:txBody>
      </p:sp>
      <p:sp>
        <p:nvSpPr>
          <p:cNvPr id="4" name="Oval Callout 3">
            <a:extLst>
              <a:ext uri="{FF2B5EF4-FFF2-40B4-BE49-F238E27FC236}">
                <a16:creationId xmlns:a16="http://schemas.microsoft.com/office/drawing/2014/main" id="{053C99E2-CB5C-484D-A630-7641B5FBC25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6:</a:t>
            </a:r>
            <a:r>
              <a:rPr lang="en-US" sz="2000" dirty="0"/>
              <a:t> Hi!  May I please have 4 bytes of heap memory?</a:t>
            </a:r>
            <a:endParaRPr lang="en-US" sz="2000" b="1" dirty="0"/>
          </a:p>
        </p:txBody>
      </p:sp>
      <p:sp>
        <p:nvSpPr>
          <p:cNvPr id="5" name="Rounded Rectangular Callout 4">
            <a:extLst>
              <a:ext uri="{FF2B5EF4-FFF2-40B4-BE49-F238E27FC236}">
                <a16:creationId xmlns:a16="http://schemas.microsoft.com/office/drawing/2014/main" id="{DB3EE0D3-8803-EF45-ADFB-A1C6AA348C48}"/>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I’m sorry, I don’t have a 4 byte block available…</a:t>
            </a:r>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96719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438400"/>
          </a:xfrm>
        </p:spPr>
        <p:txBody>
          <a:bodyPr/>
          <a:lstStyle/>
          <a:p>
            <a:pPr marL="0" indent="0">
              <a:buNone/>
            </a:pPr>
            <a:r>
              <a:rPr lang="en-US" b="1" dirty="0"/>
              <a:t>Question</a:t>
            </a:r>
            <a:r>
              <a:rPr lang="en-US" dirty="0"/>
              <a:t>: Can we / should we shift these blocks down to make more space?</a:t>
            </a:r>
          </a:p>
          <a:p>
            <a:r>
              <a:rPr lang="en-US" dirty="0"/>
              <a:t>YES, good idea!</a:t>
            </a:r>
          </a:p>
          <a:p>
            <a:r>
              <a:rPr lang="en-US" dirty="0"/>
              <a:t>YES, but not a good idea for some reason</a:t>
            </a:r>
          </a:p>
          <a:p>
            <a:r>
              <a:rPr lang="en-US" dirty="0"/>
              <a:t>NO, it can’t be done!</a:t>
            </a:r>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5">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4" name="Table 3">
            <a:extLst>
              <a:ext uri="{FF2B5EF4-FFF2-40B4-BE49-F238E27FC236}">
                <a16:creationId xmlns:a16="http://schemas.microsoft.com/office/drawing/2014/main" id="{7CA79998-45A7-80E8-4B80-C194BFC004C5}"/>
              </a:ext>
            </a:extLst>
          </p:cNvPr>
          <p:cNvGraphicFramePr>
            <a:graphicFrameLocks noGrp="1"/>
          </p:cNvGraphicFramePr>
          <p:nvPr>
            <p:extLst>
              <p:ext uri="{D42A27DB-BD31-4B8C-83A1-F6EECF244321}">
                <p14:modId xmlns:p14="http://schemas.microsoft.com/office/powerpoint/2010/main" val="2906979443"/>
              </p:ext>
            </p:extLst>
          </p:nvPr>
        </p:nvGraphicFramePr>
        <p:xfrm>
          <a:off x="152400" y="3188286"/>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
        <p:nvSpPr>
          <p:cNvPr id="5" name="Down Arrow 4">
            <a:extLst>
              <a:ext uri="{FF2B5EF4-FFF2-40B4-BE49-F238E27FC236}">
                <a16:creationId xmlns:a16="http://schemas.microsoft.com/office/drawing/2014/main" id="{0CED17AB-CE80-A2D9-5437-5D4B7647AE93}"/>
              </a:ext>
            </a:extLst>
          </p:cNvPr>
          <p:cNvSpPr/>
          <p:nvPr/>
        </p:nvSpPr>
        <p:spPr>
          <a:xfrm>
            <a:off x="5718274" y="4800600"/>
            <a:ext cx="533400" cy="7620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23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p>
          <a:p>
            <a:endParaRPr lang="en-US" u="sng" dirty="0"/>
          </a:p>
          <a:p>
            <a:endParaRPr lang="en-US" u="sng" dirty="0"/>
          </a:p>
          <a:p>
            <a:pPr marL="0" indent="0">
              <a:buNone/>
            </a:pPr>
            <a:r>
              <a:rPr lang="en-US" dirty="0"/>
              <a:t>These are seemingly conflicting goals – for instance, it may take longer to better plan out heap memory use for each request.  </a:t>
            </a:r>
            <a:r>
              <a:rPr lang="en-US" b="1" dirty="0"/>
              <a:t>Heap allocators must find an appropriate balance between these two goals!</a:t>
            </a:r>
          </a:p>
        </p:txBody>
      </p:sp>
    </p:spTree>
    <p:extLst>
      <p:ext uri="{BB962C8B-B14F-4D97-AF65-F5344CB8AC3E}">
        <p14:creationId xmlns:p14="http://schemas.microsoft.com/office/powerpoint/2010/main" val="140647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p>
          <a:p>
            <a:endParaRPr lang="en-US" u="sng" dirty="0"/>
          </a:p>
        </p:txBody>
      </p:sp>
      <p:sp>
        <p:nvSpPr>
          <p:cNvPr id="5" name="TextBox 4">
            <a:extLst>
              <a:ext uri="{FF2B5EF4-FFF2-40B4-BE49-F238E27FC236}">
                <a16:creationId xmlns:a16="http://schemas.microsoft.com/office/drawing/2014/main" id="{E1479EEC-75C4-1843-9CEA-BD949FE5F1F1}"/>
              </a:ext>
            </a:extLst>
          </p:cNvPr>
          <p:cNvSpPr txBox="1"/>
          <p:nvPr/>
        </p:nvSpPr>
        <p:spPr>
          <a:xfrm>
            <a:off x="2414896" y="4114800"/>
            <a:ext cx="7362207" cy="1815882"/>
          </a:xfrm>
          <a:prstGeom prst="rect">
            <a:avLst/>
          </a:prstGeom>
          <a:noFill/>
        </p:spPr>
        <p:txBody>
          <a:bodyPr wrap="none" rtlCol="0">
            <a:spAutoFit/>
          </a:bodyPr>
          <a:lstStyle/>
          <a:p>
            <a:pPr algn="ctr"/>
            <a:r>
              <a:rPr lang="en-US" sz="2800" dirty="0">
                <a:latin typeface="+mn-lt"/>
              </a:rPr>
              <a:t>Other desirable goals:</a:t>
            </a:r>
          </a:p>
          <a:p>
            <a:pPr algn="ctr"/>
            <a:r>
              <a:rPr lang="en-US" sz="2800" b="1" dirty="0">
                <a:latin typeface="+mn-lt"/>
              </a:rPr>
              <a:t>Locality</a:t>
            </a:r>
            <a:r>
              <a:rPr lang="en-US" sz="2800" dirty="0">
                <a:latin typeface="+mn-lt"/>
              </a:rPr>
              <a:t> (“similar” blocks allocated close in space)</a:t>
            </a:r>
          </a:p>
          <a:p>
            <a:pPr algn="ctr"/>
            <a:r>
              <a:rPr lang="en-US" sz="2800" b="1" dirty="0">
                <a:latin typeface="+mn-lt"/>
              </a:rPr>
              <a:t>Robust</a:t>
            </a:r>
            <a:r>
              <a:rPr lang="en-US" sz="2800" dirty="0">
                <a:latin typeface="+mn-lt"/>
              </a:rPr>
              <a:t> (handle client errors)</a:t>
            </a:r>
          </a:p>
          <a:p>
            <a:pPr algn="ctr"/>
            <a:r>
              <a:rPr lang="en-US" sz="2800" b="1" dirty="0">
                <a:latin typeface="+mn-lt"/>
              </a:rPr>
              <a:t>Ease of implementation/maintenance</a:t>
            </a:r>
          </a:p>
        </p:txBody>
      </p:sp>
    </p:spTree>
    <p:extLst>
      <p:ext uri="{BB962C8B-B14F-4D97-AF65-F5344CB8AC3E}">
        <p14:creationId xmlns:p14="http://schemas.microsoft.com/office/powerpoint/2010/main" val="13893059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Privacy and Trust</a:t>
            </a:r>
          </a:p>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b="1" dirty="0">
                <a:solidFill>
                  <a:srgbClr val="C00000"/>
                </a:solidFill>
              </a:rPr>
              <a:t>Method 0: Bump Allocator	</a:t>
            </a:r>
          </a:p>
        </p:txBody>
      </p:sp>
    </p:spTree>
    <p:extLst>
      <p:ext uri="{BB962C8B-B14F-4D97-AF65-F5344CB8AC3E}">
        <p14:creationId xmlns:p14="http://schemas.microsoft.com/office/powerpoint/2010/main" val="19484168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652CE-7580-C64E-B01B-73993D27D839}"/>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0D850D7E-03C1-B545-AEE7-AAAB6B654F01}"/>
              </a:ext>
            </a:extLst>
          </p:cNvPr>
          <p:cNvSpPr>
            <a:spLocks noGrp="1"/>
          </p:cNvSpPr>
          <p:nvPr>
            <p:ph idx="1"/>
          </p:nvPr>
        </p:nvSpPr>
        <p:spPr/>
        <p:txBody>
          <a:bodyPr/>
          <a:lstStyle/>
          <a:p>
            <a:pPr marL="0" indent="0">
              <a:buNone/>
            </a:pPr>
            <a:r>
              <a:rPr lang="en-US" dirty="0"/>
              <a:t>Let’s say we want to entirely prioritize throughput, and do not care about utilization at all.  This means we do not care about reusing memory.  How could we do this?</a:t>
            </a:r>
          </a:p>
          <a:p>
            <a:pPr marL="0" indent="0">
              <a:buNone/>
            </a:pPr>
            <a:endParaRPr lang="en-US" dirty="0"/>
          </a:p>
          <a:p>
            <a:pPr marL="0" indent="0">
              <a:buNone/>
            </a:pPr>
            <a:r>
              <a:rPr lang="en-US" dirty="0"/>
              <a:t>A </a:t>
            </a:r>
            <a:r>
              <a:rPr lang="en-US" b="1" dirty="0"/>
              <a:t>bump allocator</a:t>
            </a:r>
            <a:r>
              <a:rPr lang="en-US" dirty="0"/>
              <a:t> is a heap allocator design that simply allocates the next available memory address upon an allocate request and does nothing on a free request.</a:t>
            </a:r>
          </a:p>
          <a:p>
            <a:pPr marL="0" indent="0">
              <a:buNone/>
            </a:pPr>
            <a:endParaRPr lang="en-US" dirty="0"/>
          </a:p>
        </p:txBody>
      </p:sp>
    </p:spTree>
    <p:extLst>
      <p:ext uri="{BB962C8B-B14F-4D97-AF65-F5344CB8AC3E}">
        <p14:creationId xmlns:p14="http://schemas.microsoft.com/office/powerpoint/2010/main" val="1245385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Bump Allocator Performance</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sz="half" idx="1"/>
          </p:nvPr>
        </p:nvSpPr>
        <p:spPr>
          <a:xfrm>
            <a:off x="152400" y="1671918"/>
            <a:ext cx="5833872" cy="3505200"/>
          </a:xfrm>
        </p:spPr>
        <p:txBody>
          <a:bodyPr/>
          <a:lstStyle/>
          <a:p>
            <a:pPr marL="0" lvl="0" indent="0" algn="ctr">
              <a:buNone/>
            </a:pPr>
            <a:r>
              <a:rPr lang="en-US" sz="6600" dirty="0">
                <a:solidFill>
                  <a:prstClr val="black"/>
                </a:solidFill>
              </a:rPr>
              <a:t>1. Utilization</a:t>
            </a:r>
          </a:p>
          <a:p>
            <a:pPr marL="0" lvl="0" indent="0">
              <a:buNone/>
            </a:pPr>
            <a:endParaRPr lang="en-US" u="sng" dirty="0">
              <a:solidFill>
                <a:prstClr val="black"/>
              </a:solidFill>
            </a:endParaRPr>
          </a:p>
          <a:p>
            <a:pPr marL="0" lvl="0" indent="0" algn="ctr" fontAlgn="base">
              <a:lnSpc>
                <a:spcPct val="100000"/>
              </a:lnSpc>
              <a:spcBef>
                <a:spcPct val="0"/>
              </a:spcBef>
              <a:spcAft>
                <a:spcPct val="0"/>
              </a:spcAft>
              <a:buNone/>
            </a:pPr>
            <a:r>
              <a:rPr lang="en-US" sz="7200" dirty="0">
                <a:solidFill>
                  <a:prstClr val="black"/>
                </a:solidFill>
                <a:latin typeface="Arial" charset="0"/>
              </a:rPr>
              <a:t>😱</a:t>
            </a:r>
            <a:endParaRPr lang="en-US" u="sng" dirty="0">
              <a:solidFill>
                <a:prstClr val="black"/>
              </a:solidFill>
            </a:endParaRPr>
          </a:p>
          <a:p>
            <a:pPr marL="0" lvl="0" indent="0">
              <a:buNone/>
            </a:pPr>
            <a:endParaRPr lang="en-US" u="sng" dirty="0">
              <a:solidFill>
                <a:prstClr val="black"/>
              </a:solidFill>
            </a:endParaRPr>
          </a:p>
          <a:p>
            <a:pPr marL="0" lvl="0" indent="0" algn="ctr">
              <a:buNone/>
            </a:pPr>
            <a:r>
              <a:rPr lang="en-US" b="1" dirty="0">
                <a:solidFill>
                  <a:prstClr val="black"/>
                </a:solidFill>
              </a:rPr>
              <a:t>Never</a:t>
            </a:r>
            <a:r>
              <a:rPr lang="en-US" dirty="0">
                <a:solidFill>
                  <a:prstClr val="black"/>
                </a:solidFill>
              </a:rPr>
              <a:t> reuses memory</a:t>
            </a:r>
          </a:p>
        </p:txBody>
      </p:sp>
      <p:sp>
        <p:nvSpPr>
          <p:cNvPr id="4" name="Content Placeholder 3">
            <a:extLst>
              <a:ext uri="{FF2B5EF4-FFF2-40B4-BE49-F238E27FC236}">
                <a16:creationId xmlns:a16="http://schemas.microsoft.com/office/drawing/2014/main" id="{208DCE83-ED0E-A841-8593-BF5CB33500FC}"/>
              </a:ext>
            </a:extLst>
          </p:cNvPr>
          <p:cNvSpPr>
            <a:spLocks noGrp="1"/>
          </p:cNvSpPr>
          <p:nvPr>
            <p:ph sz="half" idx="10"/>
          </p:nvPr>
        </p:nvSpPr>
        <p:spPr>
          <a:xfrm>
            <a:off x="6172200" y="1676400"/>
            <a:ext cx="5833872" cy="3505200"/>
          </a:xfrm>
        </p:spPr>
        <p:txBody>
          <a:bodyPr/>
          <a:lstStyle/>
          <a:p>
            <a:pPr marL="0" lvl="0" indent="0" algn="ctr">
              <a:buNone/>
            </a:pPr>
            <a:r>
              <a:rPr lang="en-US" sz="6600" dirty="0">
                <a:solidFill>
                  <a:prstClr val="black"/>
                </a:solidFill>
              </a:rPr>
              <a:t>2. Throughput</a:t>
            </a:r>
          </a:p>
          <a:p>
            <a:pPr marL="0" lvl="0" indent="0" algn="ctr">
              <a:buNone/>
            </a:pPr>
            <a:endParaRPr lang="en-US" dirty="0">
              <a:solidFill>
                <a:prstClr val="black"/>
              </a:solidFill>
            </a:endParaRPr>
          </a:p>
          <a:p>
            <a:pPr marL="0" lvl="0" indent="0" algn="ctr" fontAlgn="base">
              <a:lnSpc>
                <a:spcPct val="100000"/>
              </a:lnSpc>
              <a:spcBef>
                <a:spcPct val="0"/>
              </a:spcBef>
              <a:spcAft>
                <a:spcPct val="0"/>
              </a:spcAft>
              <a:buNone/>
            </a:pPr>
            <a:r>
              <a:rPr lang="en-US" sz="7200" dirty="0">
                <a:solidFill>
                  <a:prstClr val="black"/>
                </a:solidFill>
                <a:latin typeface="Arial" charset="0"/>
              </a:rPr>
              <a:t>⭐️</a:t>
            </a:r>
          </a:p>
          <a:p>
            <a:pPr marL="0" lvl="0" indent="0" algn="ctr">
              <a:buNone/>
            </a:pPr>
            <a:endParaRPr lang="en-US" dirty="0">
              <a:solidFill>
                <a:prstClr val="black"/>
              </a:solidFill>
            </a:endParaRPr>
          </a:p>
          <a:p>
            <a:pPr marL="0" lvl="0" indent="0" algn="ctr">
              <a:buNone/>
            </a:pPr>
            <a:r>
              <a:rPr lang="en-US" b="1" dirty="0">
                <a:solidFill>
                  <a:prstClr val="black"/>
                </a:solidFill>
              </a:rPr>
              <a:t>Ultra fast</a:t>
            </a:r>
            <a:r>
              <a:rPr lang="en-US" dirty="0">
                <a:solidFill>
                  <a:prstClr val="black"/>
                </a:solidFill>
              </a:rPr>
              <a:t>, short routines</a:t>
            </a:r>
          </a:p>
        </p:txBody>
      </p:sp>
    </p:spTree>
    <p:extLst>
      <p:ext uri="{BB962C8B-B14F-4D97-AF65-F5344CB8AC3E}">
        <p14:creationId xmlns:p14="http://schemas.microsoft.com/office/powerpoint/2010/main" val="347198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401DC-126F-494F-8920-C25F93D5B492}"/>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EF932FFE-B696-794D-9E17-1BA8B352CCBB}"/>
              </a:ext>
            </a:extLst>
          </p:cNvPr>
          <p:cNvSpPr>
            <a:spLocks noGrp="1"/>
          </p:cNvSpPr>
          <p:nvPr>
            <p:ph idx="1"/>
          </p:nvPr>
        </p:nvSpPr>
        <p:spPr/>
        <p:txBody>
          <a:bodyPr/>
          <a:lstStyle/>
          <a:p>
            <a:pPr marL="0" indent="0">
              <a:buNone/>
            </a:pPr>
            <a:r>
              <a:rPr lang="en-US" dirty="0"/>
              <a:t>A </a:t>
            </a:r>
            <a:r>
              <a:rPr lang="en-US" b="1" dirty="0"/>
              <a:t>bump allocator</a:t>
            </a:r>
            <a:r>
              <a:rPr lang="en-US" dirty="0"/>
              <a:t> is a heap allocator design that simply allocates the next available memory address upon an allocate request and does nothing on a free request.</a:t>
            </a:r>
          </a:p>
          <a:p>
            <a:r>
              <a:rPr lang="en-US" dirty="0"/>
              <a:t>Throughput: each </a:t>
            </a:r>
            <a:r>
              <a:rPr lang="en-US" b="1" dirty="0"/>
              <a:t>malloc </a:t>
            </a:r>
            <a:r>
              <a:rPr lang="en-US" dirty="0"/>
              <a:t>and </a:t>
            </a:r>
            <a:r>
              <a:rPr lang="en-US" b="1" dirty="0"/>
              <a:t>free </a:t>
            </a:r>
            <a:r>
              <a:rPr lang="en-US" dirty="0"/>
              <a:t>execute only a handful of instructions:</a:t>
            </a:r>
          </a:p>
          <a:p>
            <a:pPr lvl="1"/>
            <a:r>
              <a:rPr lang="en-US" dirty="0"/>
              <a:t>It is easy to find the next location to use</a:t>
            </a:r>
          </a:p>
          <a:p>
            <a:pPr lvl="1"/>
            <a:r>
              <a:rPr lang="en-US" dirty="0"/>
              <a:t>Free does nothing!</a:t>
            </a:r>
          </a:p>
          <a:p>
            <a:r>
              <a:rPr lang="en-US" dirty="0"/>
              <a:t>Utilization: we use each memory block at most once.  No freeing at all, so no memory is ever reused. </a:t>
            </a:r>
            <a:r>
              <a:rPr lang="en-US" dirty="0">
                <a:sym typeface="Wingdings" pitchFamily="2" charset="2"/>
              </a:rPr>
              <a:t> </a:t>
            </a:r>
          </a:p>
          <a:p>
            <a:r>
              <a:rPr lang="en-US" dirty="0">
                <a:sym typeface="Wingdings" pitchFamily="2" charset="2"/>
              </a:rPr>
              <a:t>We provide a bump allocator implementation as part of assign6 as a code reading exercise.</a:t>
            </a:r>
            <a:endParaRPr lang="en-US" dirty="0"/>
          </a:p>
        </p:txBody>
      </p:sp>
    </p:spTree>
    <p:extLst>
      <p:ext uri="{BB962C8B-B14F-4D97-AF65-F5344CB8AC3E}">
        <p14:creationId xmlns:p14="http://schemas.microsoft.com/office/powerpoint/2010/main" val="88755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4319853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nvGraphicFramePr>
        <p:xfrm>
          <a:off x="152400" y="5257800"/>
          <a:ext cx="1175113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1165861">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12124">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6" name="Table 5">
            <a:extLst>
              <a:ext uri="{FF2B5EF4-FFF2-40B4-BE49-F238E27FC236}">
                <a16:creationId xmlns:a16="http://schemas.microsoft.com/office/drawing/2014/main" id="{7898C4EF-371F-BC42-B262-72CEFD31522D}"/>
              </a:ext>
            </a:extLst>
          </p:cNvPr>
          <p:cNvGraphicFramePr>
            <a:graphicFrameLocks noGrp="1"/>
          </p:cNvGraphicFramePr>
          <p:nvPr/>
        </p:nvGraphicFramePr>
        <p:xfrm>
          <a:off x="7747000" y="1371600"/>
          <a:ext cx="4216400" cy="1179883"/>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4564290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2004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b="1" dirty="0">
                <a:solidFill>
                  <a:srgbClr val="C00000"/>
                </a:solidFill>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7" name="Table 6">
            <a:extLst>
              <a:ext uri="{FF2B5EF4-FFF2-40B4-BE49-F238E27FC236}">
                <a16:creationId xmlns:a16="http://schemas.microsoft.com/office/drawing/2014/main" id="{457AB172-D2BC-4143-9667-0506F52ED38F}"/>
              </a:ext>
            </a:extLst>
          </p:cNvPr>
          <p:cNvGraphicFramePr>
            <a:graphicFrameLocks noGrp="1"/>
          </p:cNvGraphicFramePr>
          <p:nvPr/>
        </p:nvGraphicFramePr>
        <p:xfrm>
          <a:off x="7747000" y="1371600"/>
          <a:ext cx="4216400" cy="190256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bl>
          </a:graphicData>
        </a:graphic>
      </p:graphicFrame>
      <p:graphicFrame>
        <p:nvGraphicFramePr>
          <p:cNvPr id="8" name="Table 7">
            <a:extLst>
              <a:ext uri="{FF2B5EF4-FFF2-40B4-BE49-F238E27FC236}">
                <a16:creationId xmlns:a16="http://schemas.microsoft.com/office/drawing/2014/main" id="{DF6E5DA6-3173-A142-A1F6-B82527FA0B95}"/>
              </a:ext>
            </a:extLst>
          </p:cNvPr>
          <p:cNvGraphicFramePr>
            <a:graphicFrameLocks noGrp="1"/>
          </p:cNvGraphicFramePr>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92129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b="1" dirty="0">
                <a:solidFill>
                  <a:srgbClr val="C00000"/>
                </a:solidFill>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C4547F98-78AD-9C41-B460-E1AF1DABFBB2}"/>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6EF4CBA3-6C14-954C-95AD-2D82F1775BE7}"/>
              </a:ext>
            </a:extLst>
          </p:cNvPr>
          <p:cNvGraphicFramePr>
            <a:graphicFrameLocks noGrp="1"/>
          </p:cNvGraphicFramePr>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8035772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FB10A2B8-C062-E340-8E72-302B72E6BC8F}"/>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C2DEF300-C6AB-A84C-9B71-4B18E9C72E76}"/>
              </a:ext>
            </a:extLst>
          </p:cNvPr>
          <p:cNvGraphicFramePr>
            <a:graphicFrameLocks noGrp="1"/>
          </p:cNvGraphicFramePr>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7368227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F91A692E-A69B-0348-BE55-05B754D63FF2}"/>
              </a:ext>
            </a:extLst>
          </p:cNvPr>
          <p:cNvGraphicFramePr>
            <a:graphicFrameLocks noGrp="1"/>
          </p:cNvGraphicFramePr>
          <p:nvPr/>
        </p:nvGraphicFramePr>
        <p:xfrm>
          <a:off x="7747000" y="1371600"/>
          <a:ext cx="4216400" cy="334793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r h="722683">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NULL</a:t>
                      </a:r>
                    </a:p>
                  </a:txBody>
                  <a:tcPr anchor="ctr"/>
                </a:tc>
                <a:extLst>
                  <a:ext uri="{0D108BD9-81ED-4DB2-BD59-A6C34878D82A}">
                    <a16:rowId xmlns:a16="http://schemas.microsoft.com/office/drawing/2014/main" val="3532735161"/>
                  </a:ext>
                </a:extLst>
              </a:tr>
            </a:tbl>
          </a:graphicData>
        </a:graphic>
      </p:graphicFrame>
      <p:graphicFrame>
        <p:nvGraphicFramePr>
          <p:cNvPr id="7" name="Table 6">
            <a:extLst>
              <a:ext uri="{FF2B5EF4-FFF2-40B4-BE49-F238E27FC236}">
                <a16:creationId xmlns:a16="http://schemas.microsoft.com/office/drawing/2014/main" id="{4FA60EFE-A5F8-1746-9124-1C715505EA36}"/>
              </a:ext>
            </a:extLst>
          </p:cNvPr>
          <p:cNvGraphicFramePr>
            <a:graphicFrameLocks noGrp="1"/>
          </p:cNvGraphicFramePr>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632229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55D9-3B0E-814A-874D-4ADBAB3A11E4}"/>
              </a:ext>
            </a:extLst>
          </p:cNvPr>
          <p:cNvSpPr>
            <a:spLocks noGrp="1"/>
          </p:cNvSpPr>
          <p:nvPr>
            <p:ph type="title"/>
          </p:nvPr>
        </p:nvSpPr>
        <p:spPr/>
        <p:txBody>
          <a:bodyPr/>
          <a:lstStyle/>
          <a:p>
            <a:r>
              <a:rPr lang="en-US" dirty="0"/>
              <a:t>Summary: Bump Allocator</a:t>
            </a:r>
          </a:p>
        </p:txBody>
      </p:sp>
      <p:sp>
        <p:nvSpPr>
          <p:cNvPr id="3" name="Content Placeholder 2">
            <a:extLst>
              <a:ext uri="{FF2B5EF4-FFF2-40B4-BE49-F238E27FC236}">
                <a16:creationId xmlns:a16="http://schemas.microsoft.com/office/drawing/2014/main" id="{30026350-95B9-E345-A012-F41763C08714}"/>
              </a:ext>
            </a:extLst>
          </p:cNvPr>
          <p:cNvSpPr>
            <a:spLocks noGrp="1"/>
          </p:cNvSpPr>
          <p:nvPr>
            <p:ph idx="1"/>
          </p:nvPr>
        </p:nvSpPr>
        <p:spPr/>
        <p:txBody>
          <a:bodyPr/>
          <a:lstStyle/>
          <a:p>
            <a:r>
              <a:rPr lang="en-US" dirty="0"/>
              <a:t>A bump allocator is an extreme heap allocator – it optimizes only for </a:t>
            </a:r>
            <a:r>
              <a:rPr lang="en-US" b="1" dirty="0"/>
              <a:t>throughput</a:t>
            </a:r>
            <a:r>
              <a:rPr lang="en-US" dirty="0"/>
              <a:t>, not </a:t>
            </a:r>
            <a:r>
              <a:rPr lang="en-US" b="1" dirty="0"/>
              <a:t>utilization</a:t>
            </a:r>
            <a:r>
              <a:rPr lang="en-US" dirty="0"/>
              <a:t>.  </a:t>
            </a:r>
          </a:p>
          <a:p>
            <a:r>
              <a:rPr lang="en-US" dirty="0"/>
              <a:t>Better allocators strike a more reasonable balance.  How can we do this?</a:t>
            </a:r>
          </a:p>
          <a:p>
            <a:endParaRPr lang="en-US" dirty="0"/>
          </a:p>
          <a:p>
            <a:pPr marL="0" indent="0">
              <a:buNone/>
            </a:pPr>
            <a:r>
              <a:rPr lang="en-US" dirty="0"/>
              <a:t>Questions to consider:</a:t>
            </a:r>
          </a:p>
          <a:p>
            <a:pPr marL="514350" indent="-514350">
              <a:buFont typeface="+mj-lt"/>
              <a:buAutoNum type="arabicPeriod"/>
            </a:pPr>
            <a:r>
              <a:rPr lang="en-US" dirty="0"/>
              <a:t>How do we keep track of free blocks?</a:t>
            </a:r>
          </a:p>
          <a:p>
            <a:pPr marL="514350" indent="-514350">
              <a:buFont typeface="+mj-lt"/>
              <a:buAutoNum type="arabicPeriod"/>
            </a:pPr>
            <a:r>
              <a:rPr lang="en-US" dirty="0"/>
              <a:t>How do we choose an appropriate free block in which to place a newly allocated block?</a:t>
            </a:r>
          </a:p>
          <a:p>
            <a:pPr marL="514350" indent="-514350">
              <a:buFont typeface="+mj-lt"/>
              <a:buAutoNum type="arabicPeriod"/>
            </a:pPr>
            <a:r>
              <a:rPr lang="en-US" dirty="0"/>
              <a:t>After we place a newly allocated block in some free block, what do we do with the remainder of the free block?</a:t>
            </a:r>
          </a:p>
          <a:p>
            <a:pPr marL="514350" indent="-514350">
              <a:buFont typeface="+mj-lt"/>
              <a:buAutoNum type="arabicPeriod"/>
            </a:pPr>
            <a:r>
              <a:rPr lang="en-US" dirty="0"/>
              <a:t>What do we do with a block that has just been freed?</a:t>
            </a:r>
          </a:p>
        </p:txBody>
      </p:sp>
    </p:spTree>
    <p:extLst>
      <p:ext uri="{BB962C8B-B14F-4D97-AF65-F5344CB8AC3E}">
        <p14:creationId xmlns:p14="http://schemas.microsoft.com/office/powerpoint/2010/main" val="194220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5486400" cy="5486400"/>
          </a:xfrm>
        </p:spPr>
        <p:txBody>
          <a:bodyPr/>
          <a:lstStyle/>
          <a:p>
            <a:pPr>
              <a:tabLst>
                <a:tab pos="11530584" algn="r"/>
              </a:tabLst>
            </a:pPr>
            <a:r>
              <a:rPr lang="en-US" dirty="0"/>
              <a:t>Privacy and Trust</a:t>
            </a:r>
          </a:p>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p:txBody>
      </p:sp>
      <p:sp>
        <p:nvSpPr>
          <p:cNvPr id="4" name="TextBox 3">
            <a:extLst>
              <a:ext uri="{FF2B5EF4-FFF2-40B4-BE49-F238E27FC236}">
                <a16:creationId xmlns:a16="http://schemas.microsoft.com/office/drawing/2014/main" id="{DD342B0E-12A1-1CF8-A11B-A4315FC2550A}"/>
              </a:ext>
            </a:extLst>
          </p:cNvPr>
          <p:cNvSpPr txBox="1"/>
          <p:nvPr/>
        </p:nvSpPr>
        <p:spPr>
          <a:xfrm>
            <a:off x="5715000" y="1295400"/>
            <a:ext cx="6243576" cy="5293757"/>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600" b="1" dirty="0"/>
              <a:t>Lecture 16 takeaways: </a:t>
            </a:r>
            <a:r>
              <a:rPr lang="en-US" sz="2600" dirty="0"/>
              <a:t>Computer security comes up in discussions of privacy (individualist and social framings) and trust (reliance + risk of betrayal).  How can we balance privacy and security?  How can we mitigate potential harms?  </a:t>
            </a:r>
          </a:p>
          <a:p>
            <a:pPr algn="l"/>
            <a:endParaRPr lang="en-US" sz="2600" dirty="0"/>
          </a:p>
          <a:p>
            <a:pPr algn="l"/>
            <a:r>
              <a:rPr lang="en-US" sz="2600" dirty="0"/>
              <a:t>A heap allocator is a set of functions that fulfills requests for heap memory.  Seemingly-conflicting goals of maximizing throughput and memory utilization!</a:t>
            </a:r>
          </a:p>
        </p:txBody>
      </p:sp>
    </p:spTree>
    <p:extLst>
      <p:ext uri="{BB962C8B-B14F-4D97-AF65-F5344CB8AC3E}">
        <p14:creationId xmlns:p14="http://schemas.microsoft.com/office/powerpoint/2010/main" val="42162304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15620</TotalTime>
  <Words>5410</Words>
  <Application>Microsoft Macintosh PowerPoint</Application>
  <PresentationFormat>Widescreen</PresentationFormat>
  <Paragraphs>862</Paragraphs>
  <Slides>71</Slides>
  <Notes>65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71</vt:i4>
      </vt:variant>
    </vt:vector>
  </HeadingPairs>
  <TitlesOfParts>
    <vt:vector size="79" baseType="lpstr">
      <vt:lpstr>Andale Mono</vt:lpstr>
      <vt:lpstr>Arial</vt:lpstr>
      <vt:lpstr>Calibri</vt:lpstr>
      <vt:lpstr>Calibri Light</vt:lpstr>
      <vt:lpstr>Consolas</vt:lpstr>
      <vt:lpstr>Tahoma</vt:lpstr>
      <vt:lpstr>Verdana</vt:lpstr>
      <vt:lpstr>1_Default Design</vt:lpstr>
      <vt:lpstr>CS107, Lecture 16 Reverse Engineering  Privacy and Trust + Heap Allocators</vt:lpstr>
      <vt:lpstr>gdb tips</vt:lpstr>
      <vt:lpstr>gdb tips</vt:lpstr>
      <vt:lpstr>assign5</vt:lpstr>
      <vt:lpstr>Minivault</vt:lpstr>
      <vt:lpstr>Reverse Engineering Tips</vt:lpstr>
      <vt:lpstr>Demo: Minivault</vt:lpstr>
      <vt:lpstr>Reverse Engineering Tips</vt:lpstr>
      <vt:lpstr>Learning Goals</vt:lpstr>
      <vt:lpstr>Lecture Plan</vt:lpstr>
      <vt:lpstr>Lecture Plan</vt:lpstr>
      <vt:lpstr>Privacy and Trust</vt:lpstr>
      <vt:lpstr>Data Breaches</vt:lpstr>
      <vt:lpstr>Privacy</vt:lpstr>
      <vt:lpstr>Privacy</vt:lpstr>
      <vt:lpstr>Privacy</vt:lpstr>
      <vt:lpstr>Individualist Models of Privacy</vt:lpstr>
      <vt:lpstr>Privacy</vt:lpstr>
      <vt:lpstr>Privacy</vt:lpstr>
      <vt:lpstr>Models of Privacy</vt:lpstr>
      <vt:lpstr>Who Should We Trust?</vt:lpstr>
      <vt:lpstr>Penetration Testing &amp; Trust</vt:lpstr>
      <vt:lpstr>Loss of Privacy</vt:lpstr>
      <vt:lpstr>Mitigation: Differential Privacy</vt:lpstr>
      <vt:lpstr>Trust Models</vt:lpstr>
      <vt:lpstr>Differential Privacy’s Trust Model</vt:lpstr>
      <vt:lpstr>Lecture Plan</vt:lpstr>
      <vt:lpstr>How do the core malloc/realloc/free memory-allocation operations work?</vt:lpstr>
      <vt:lpstr>CS107 Topic 6</vt:lpstr>
      <vt:lpstr>Running a program</vt:lpstr>
      <vt:lpstr>The Stack</vt:lpstr>
      <vt:lpstr>Today: The Heap</vt:lpstr>
      <vt:lpstr>Lecture Plan</vt:lpstr>
      <vt:lpstr>Your role so far: Client</vt:lpstr>
      <vt:lpstr>Your role now: Heap Hotel Concierge</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Lecture Plan</vt:lpstr>
      <vt:lpstr>Heap Allocator Functions</vt:lpstr>
      <vt:lpstr>Heap Allocator Requirements</vt:lpstr>
      <vt:lpstr>Heap Allocator Requirements</vt:lpstr>
      <vt:lpstr>Heap Allocator Requirements</vt:lpstr>
      <vt:lpstr>Heap Allocator Requirements</vt:lpstr>
      <vt:lpstr>Heap Allocator Requirements</vt:lpstr>
      <vt:lpstr>Heap Allocator Requirements</vt:lpstr>
      <vt:lpstr>Heap Allocator Goals</vt:lpstr>
      <vt:lpstr>Utilization</vt:lpstr>
      <vt:lpstr>Utilization</vt:lpstr>
      <vt:lpstr>Heap Allocator Goals</vt:lpstr>
      <vt:lpstr>Heap Allocator Goals</vt:lpstr>
      <vt:lpstr>Lecture Plan</vt:lpstr>
      <vt:lpstr>Bump Allocator</vt:lpstr>
      <vt:lpstr>Bump Allocator Performance</vt:lpstr>
      <vt:lpstr>Bump Allocator</vt:lpstr>
      <vt:lpstr>Bump Allocator</vt:lpstr>
      <vt:lpstr>Bump Allocator</vt:lpstr>
      <vt:lpstr>Bump Allocator</vt:lpstr>
      <vt:lpstr>Bump Allocator</vt:lpstr>
      <vt:lpstr>Bump Allocator</vt:lpstr>
      <vt:lpstr>Bump Allocator</vt:lpstr>
      <vt:lpstr>Summary: Bump Allocator</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Joel Ramirez Jr</cp:lastModifiedBy>
  <cp:revision>1847</cp:revision>
  <cp:lastPrinted>2019-05-20T19:08:43Z</cp:lastPrinted>
  <dcterms:created xsi:type="dcterms:W3CDTF">2008-06-28T20:57:21Z</dcterms:created>
  <dcterms:modified xsi:type="dcterms:W3CDTF">2023-07-31T21:16:28Z</dcterms:modified>
</cp:coreProperties>
</file>