
<file path=[Content_Types].xml><?xml version="1.0" encoding="utf-8"?>
<Types xmlns="http://schemas.openxmlformats.org/package/2006/content-types"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52"/>
  </p:notesMasterIdLst>
  <p:handoutMasterIdLst>
    <p:handoutMasterId r:id="rId53"/>
  </p:handoutMasterIdLst>
  <p:sldIdLst>
    <p:sldId id="256" r:id="rId2"/>
    <p:sldId id="785" r:id="rId3"/>
    <p:sldId id="636" r:id="rId4"/>
    <p:sldId id="541" r:id="rId5"/>
    <p:sldId id="1058" r:id="rId6"/>
    <p:sldId id="1052" r:id="rId7"/>
    <p:sldId id="997" r:id="rId8"/>
    <p:sldId id="1068" r:id="rId9"/>
    <p:sldId id="1057" r:id="rId10"/>
    <p:sldId id="917" r:id="rId11"/>
    <p:sldId id="1015" r:id="rId12"/>
    <p:sldId id="1005" r:id="rId13"/>
    <p:sldId id="1040" r:id="rId14"/>
    <p:sldId id="1041" r:id="rId15"/>
    <p:sldId id="1059" r:id="rId16"/>
    <p:sldId id="856" r:id="rId17"/>
    <p:sldId id="718" r:id="rId18"/>
    <p:sldId id="719" r:id="rId19"/>
    <p:sldId id="721" r:id="rId20"/>
    <p:sldId id="723" r:id="rId21"/>
    <p:sldId id="724" r:id="rId22"/>
    <p:sldId id="1051" r:id="rId23"/>
    <p:sldId id="729" r:id="rId24"/>
    <p:sldId id="1042" r:id="rId25"/>
    <p:sldId id="1060" r:id="rId26"/>
    <p:sldId id="883" r:id="rId27"/>
    <p:sldId id="774" r:id="rId28"/>
    <p:sldId id="701" r:id="rId29"/>
    <p:sldId id="503" r:id="rId30"/>
    <p:sldId id="931" r:id="rId31"/>
    <p:sldId id="1011" r:id="rId32"/>
    <p:sldId id="1061" r:id="rId33"/>
    <p:sldId id="710" r:id="rId34"/>
    <p:sldId id="983" r:id="rId35"/>
    <p:sldId id="987" r:id="rId36"/>
    <p:sldId id="988" r:id="rId37"/>
    <p:sldId id="985" r:id="rId38"/>
    <p:sldId id="986" r:id="rId39"/>
    <p:sldId id="1048" r:id="rId40"/>
    <p:sldId id="1067" r:id="rId41"/>
    <p:sldId id="1032" r:id="rId42"/>
    <p:sldId id="1034" r:id="rId43"/>
    <p:sldId id="1035" r:id="rId44"/>
    <p:sldId id="1033" r:id="rId45"/>
    <p:sldId id="1030" r:id="rId46"/>
    <p:sldId id="1039" r:id="rId47"/>
    <p:sldId id="1037" r:id="rId48"/>
    <p:sldId id="1038" r:id="rId49"/>
    <p:sldId id="990" r:id="rId50"/>
    <p:sldId id="998" r:id="rId51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785"/>
            <p14:sldId id="636"/>
            <p14:sldId id="541"/>
            <p14:sldId id="1058"/>
            <p14:sldId id="1052"/>
            <p14:sldId id="997"/>
            <p14:sldId id="1068"/>
          </p14:sldIdLst>
        </p14:section>
        <p14:section name="rip" id="{ED5FC65E-AF5D-7D44-8907-FD6320712400}">
          <p14:sldIdLst/>
        </p14:section>
        <p14:section name="Control Flow" id="{5F7CD69C-24B5-9442-87CA-FFF6A46E0053}">
          <p14:sldIdLst/>
        </p14:section>
        <p14:section name="If" id="{A7F7E918-3D96-A84E-BF76-37D1111211E5}">
          <p14:sldIdLst>
            <p14:sldId id="1057"/>
            <p14:sldId id="917"/>
            <p14:sldId id="1015"/>
            <p14:sldId id="1005"/>
            <p14:sldId id="1040"/>
            <p14:sldId id="1041"/>
            <p14:sldId id="1059"/>
            <p14:sldId id="856"/>
            <p14:sldId id="718"/>
            <p14:sldId id="719"/>
            <p14:sldId id="721"/>
            <p14:sldId id="723"/>
            <p14:sldId id="724"/>
            <p14:sldId id="1051"/>
            <p14:sldId id="729"/>
            <p14:sldId id="1042"/>
            <p14:sldId id="1060"/>
            <p14:sldId id="883"/>
            <p14:sldId id="774"/>
            <p14:sldId id="701"/>
            <p14:sldId id="503"/>
            <p14:sldId id="931"/>
            <p14:sldId id="1011"/>
            <p14:sldId id="1061"/>
            <p14:sldId id="710"/>
            <p14:sldId id="983"/>
            <p14:sldId id="987"/>
            <p14:sldId id="988"/>
            <p14:sldId id="985"/>
            <p14:sldId id="986"/>
            <p14:sldId id="1048"/>
            <p14:sldId id="1067"/>
          </p14:sldIdLst>
        </p14:section>
        <p14:section name="Other instructions" id="{4DE40FD2-2B2C-CA46-B072-A4A6BE6FF562}">
          <p14:sldIdLst/>
        </p14:section>
        <p14:section name="Practice" id="{3C66FEDE-3459-9342-A853-18BCF21731AD}">
          <p14:sldIdLst>
            <p14:sldId id="1032"/>
            <p14:sldId id="1034"/>
            <p14:sldId id="1035"/>
            <p14:sldId id="1033"/>
            <p14:sldId id="1030"/>
            <p14:sldId id="1039"/>
            <p14:sldId id="1037"/>
            <p14:sldId id="1038"/>
            <p14:sldId id="990"/>
            <p14:sldId id="9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9300"/>
    <a:srgbClr val="942092"/>
    <a:srgbClr val="4472C4"/>
    <a:srgbClr val="F8F8F8"/>
    <a:srgbClr val="D27BD6"/>
    <a:srgbClr val="D62ED6"/>
    <a:srgbClr val="FF9999"/>
    <a:srgbClr val="008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42" autoAdjust="0"/>
    <p:restoredTop sz="86834" autoAdjust="0"/>
  </p:normalViewPr>
  <p:slideViewPr>
    <p:cSldViewPr>
      <p:cViewPr varScale="1">
        <p:scale>
          <a:sx n="92" d="100"/>
          <a:sy n="92" d="100"/>
        </p:scale>
        <p:origin x="848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2808" y="20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87506E-EA97-0147-A705-C3A33BE847FA}" type="doc">
      <dgm:prSet loTypeId="urn:microsoft.com/office/officeart/2005/8/layout/process1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851B483-45EB-0D47-8BDB-EA539FE02D12}">
      <dgm:prSet phldrT="[Text]"/>
      <dgm:spPr/>
      <dgm:t>
        <a:bodyPr/>
        <a:lstStyle/>
        <a:p>
          <a:r>
            <a:rPr lang="en-US" dirty="0"/>
            <a:t>Moving data around</a:t>
          </a:r>
        </a:p>
      </dgm:t>
    </dgm:pt>
    <dgm:pt modelId="{523221ED-B293-AE45-A2DA-D1F9C003A1C3}" type="parTrans" cxnId="{DA51456A-CDF4-2145-A015-59A484F3888A}">
      <dgm:prSet/>
      <dgm:spPr/>
      <dgm:t>
        <a:bodyPr/>
        <a:lstStyle/>
        <a:p>
          <a:endParaRPr lang="en-US"/>
        </a:p>
      </dgm:t>
    </dgm:pt>
    <dgm:pt modelId="{3BCC4DFE-84FC-1342-ADD3-FC6AC8ED3A2D}" type="sibTrans" cxnId="{DA51456A-CDF4-2145-A015-59A484F3888A}">
      <dgm:prSet/>
      <dgm:spPr/>
      <dgm:t>
        <a:bodyPr/>
        <a:lstStyle/>
        <a:p>
          <a:endParaRPr lang="en-US"/>
        </a:p>
      </dgm:t>
    </dgm:pt>
    <dgm:pt modelId="{59E49629-E984-EF4F-A951-4782B688C06C}">
      <dgm:prSet phldrT="[Text]"/>
      <dgm:spPr/>
      <dgm:t>
        <a:bodyPr/>
        <a:lstStyle/>
        <a:p>
          <a:r>
            <a:rPr lang="en-US" dirty="0"/>
            <a:t>Arithmetic and logical operations</a:t>
          </a:r>
        </a:p>
      </dgm:t>
    </dgm:pt>
    <dgm:pt modelId="{70EA6C1F-1055-A64E-A3DE-164FDD6DFDFF}" type="parTrans" cxnId="{3AC052A2-0176-9349-833B-0F779F89652B}">
      <dgm:prSet/>
      <dgm:spPr/>
      <dgm:t>
        <a:bodyPr/>
        <a:lstStyle/>
        <a:p>
          <a:endParaRPr lang="en-US"/>
        </a:p>
      </dgm:t>
    </dgm:pt>
    <dgm:pt modelId="{72481F86-9CE0-C742-AC5A-23D82D6A12A2}" type="sibTrans" cxnId="{3AC052A2-0176-9349-833B-0F779F89652B}">
      <dgm:prSet/>
      <dgm:spPr/>
      <dgm:t>
        <a:bodyPr/>
        <a:lstStyle/>
        <a:p>
          <a:endParaRPr lang="en-US"/>
        </a:p>
      </dgm:t>
    </dgm:pt>
    <dgm:pt modelId="{31D5531A-D5E9-B248-9E8B-66CB0ECF42EB}">
      <dgm:prSet phldrT="[Text]"/>
      <dgm:spPr/>
      <dgm:t>
        <a:bodyPr/>
        <a:lstStyle/>
        <a:p>
          <a:r>
            <a:rPr lang="en-US" dirty="0"/>
            <a:t>Control flow</a:t>
          </a:r>
        </a:p>
      </dgm:t>
    </dgm:pt>
    <dgm:pt modelId="{026DB6D5-DD6D-8B40-A5B6-98A70DD38BA4}" type="parTrans" cxnId="{22542B49-99A2-384F-A822-5565A283AA1D}">
      <dgm:prSet/>
      <dgm:spPr/>
      <dgm:t>
        <a:bodyPr/>
        <a:lstStyle/>
        <a:p>
          <a:endParaRPr lang="en-US"/>
        </a:p>
      </dgm:t>
    </dgm:pt>
    <dgm:pt modelId="{713E378B-E4DF-6D45-B257-C05A1C4E06E8}" type="sibTrans" cxnId="{22542B49-99A2-384F-A822-5565A283AA1D}">
      <dgm:prSet/>
      <dgm:spPr/>
      <dgm:t>
        <a:bodyPr/>
        <a:lstStyle/>
        <a:p>
          <a:endParaRPr lang="en-US"/>
        </a:p>
      </dgm:t>
    </dgm:pt>
    <dgm:pt modelId="{F1A84A0D-D7FF-7C4F-B917-A0382560978B}">
      <dgm:prSet/>
      <dgm:spPr/>
      <dgm:t>
        <a:bodyPr/>
        <a:lstStyle/>
        <a:p>
          <a:r>
            <a:rPr lang="en-US" dirty="0"/>
            <a:t>Function calls</a:t>
          </a:r>
        </a:p>
      </dgm:t>
    </dgm:pt>
    <dgm:pt modelId="{23596400-7414-D349-AF10-BFC11B6F0869}" type="parTrans" cxnId="{C361A79F-C344-6340-B7BC-250C3A2FDDAD}">
      <dgm:prSet/>
      <dgm:spPr/>
      <dgm:t>
        <a:bodyPr/>
        <a:lstStyle/>
        <a:p>
          <a:endParaRPr lang="en-US"/>
        </a:p>
      </dgm:t>
    </dgm:pt>
    <dgm:pt modelId="{937BC85C-2D2A-8F4C-BC00-B92EB8193ED9}" type="sibTrans" cxnId="{C361A79F-C344-6340-B7BC-250C3A2FDDAD}">
      <dgm:prSet/>
      <dgm:spPr/>
      <dgm:t>
        <a:bodyPr/>
        <a:lstStyle/>
        <a:p>
          <a:endParaRPr lang="en-US"/>
        </a:p>
      </dgm:t>
    </dgm:pt>
    <dgm:pt modelId="{0DAC5593-A9B2-DC48-BD34-0E8C48469E3F}" type="pres">
      <dgm:prSet presAssocID="{E487506E-EA97-0147-A705-C3A33BE847FA}" presName="Name0" presStyleCnt="0">
        <dgm:presLayoutVars>
          <dgm:dir/>
          <dgm:resizeHandles val="exact"/>
        </dgm:presLayoutVars>
      </dgm:prSet>
      <dgm:spPr/>
    </dgm:pt>
    <dgm:pt modelId="{1BC7C3E0-B075-294F-9F7C-EF30EB2ED142}" type="pres">
      <dgm:prSet presAssocID="{2851B483-45EB-0D47-8BDB-EA539FE02D12}" presName="node" presStyleLbl="node1" presStyleIdx="0" presStyleCnt="4">
        <dgm:presLayoutVars>
          <dgm:bulletEnabled val="1"/>
        </dgm:presLayoutVars>
      </dgm:prSet>
      <dgm:spPr/>
    </dgm:pt>
    <dgm:pt modelId="{BE1CA340-502F-4349-BC93-93B786FAD329}" type="pres">
      <dgm:prSet presAssocID="{3BCC4DFE-84FC-1342-ADD3-FC6AC8ED3A2D}" presName="sibTrans" presStyleLbl="sibTrans2D1" presStyleIdx="0" presStyleCnt="3"/>
      <dgm:spPr/>
    </dgm:pt>
    <dgm:pt modelId="{A0BACF3C-A14A-384A-86AF-341AD3A5B2B0}" type="pres">
      <dgm:prSet presAssocID="{3BCC4DFE-84FC-1342-ADD3-FC6AC8ED3A2D}" presName="connectorText" presStyleLbl="sibTrans2D1" presStyleIdx="0" presStyleCnt="3"/>
      <dgm:spPr/>
    </dgm:pt>
    <dgm:pt modelId="{EAEF9EE0-EA20-234B-B788-974838974D86}" type="pres">
      <dgm:prSet presAssocID="{59E49629-E984-EF4F-A951-4782B688C06C}" presName="node" presStyleLbl="node1" presStyleIdx="1" presStyleCnt="4">
        <dgm:presLayoutVars>
          <dgm:bulletEnabled val="1"/>
        </dgm:presLayoutVars>
      </dgm:prSet>
      <dgm:spPr/>
    </dgm:pt>
    <dgm:pt modelId="{AA9232A8-52C3-574D-967D-0C7851CC679A}" type="pres">
      <dgm:prSet presAssocID="{72481F86-9CE0-C742-AC5A-23D82D6A12A2}" presName="sibTrans" presStyleLbl="sibTrans2D1" presStyleIdx="1" presStyleCnt="3"/>
      <dgm:spPr/>
    </dgm:pt>
    <dgm:pt modelId="{4782C32B-B9B9-5D42-AA08-3ECB6C385011}" type="pres">
      <dgm:prSet presAssocID="{72481F86-9CE0-C742-AC5A-23D82D6A12A2}" presName="connectorText" presStyleLbl="sibTrans2D1" presStyleIdx="1" presStyleCnt="3"/>
      <dgm:spPr/>
    </dgm:pt>
    <dgm:pt modelId="{908051A3-0428-6D4D-A39A-E225E2361255}" type="pres">
      <dgm:prSet presAssocID="{31D5531A-D5E9-B248-9E8B-66CB0ECF42EB}" presName="node" presStyleLbl="node1" presStyleIdx="2" presStyleCnt="4">
        <dgm:presLayoutVars>
          <dgm:bulletEnabled val="1"/>
        </dgm:presLayoutVars>
      </dgm:prSet>
      <dgm:spPr/>
    </dgm:pt>
    <dgm:pt modelId="{209C8477-62E8-F24C-8E81-846C165396DB}" type="pres">
      <dgm:prSet presAssocID="{713E378B-E4DF-6D45-B257-C05A1C4E06E8}" presName="sibTrans" presStyleLbl="sibTrans2D1" presStyleIdx="2" presStyleCnt="3"/>
      <dgm:spPr/>
    </dgm:pt>
    <dgm:pt modelId="{BC42FEC3-1ED6-EC40-BED5-43F259CA20ED}" type="pres">
      <dgm:prSet presAssocID="{713E378B-E4DF-6D45-B257-C05A1C4E06E8}" presName="connectorText" presStyleLbl="sibTrans2D1" presStyleIdx="2" presStyleCnt="3"/>
      <dgm:spPr/>
    </dgm:pt>
    <dgm:pt modelId="{DB3FB318-B504-944B-9A4A-8E9D236851DE}" type="pres">
      <dgm:prSet presAssocID="{F1A84A0D-D7FF-7C4F-B917-A0382560978B}" presName="node" presStyleLbl="node1" presStyleIdx="3" presStyleCnt="4">
        <dgm:presLayoutVars>
          <dgm:bulletEnabled val="1"/>
        </dgm:presLayoutVars>
      </dgm:prSet>
      <dgm:spPr/>
    </dgm:pt>
  </dgm:ptLst>
  <dgm:cxnLst>
    <dgm:cxn modelId="{898D7C03-26A4-8746-9EA5-ED40DCCF9280}" type="presOf" srcId="{31D5531A-D5E9-B248-9E8B-66CB0ECF42EB}" destId="{908051A3-0428-6D4D-A39A-E225E2361255}" srcOrd="0" destOrd="0" presId="urn:microsoft.com/office/officeart/2005/8/layout/process1"/>
    <dgm:cxn modelId="{22542B49-99A2-384F-A822-5565A283AA1D}" srcId="{E487506E-EA97-0147-A705-C3A33BE847FA}" destId="{31D5531A-D5E9-B248-9E8B-66CB0ECF42EB}" srcOrd="2" destOrd="0" parTransId="{026DB6D5-DD6D-8B40-A5B6-98A70DD38BA4}" sibTransId="{713E378B-E4DF-6D45-B257-C05A1C4E06E8}"/>
    <dgm:cxn modelId="{B7442663-0D8E-5B4D-9917-0FA3AC0F321C}" type="presOf" srcId="{3BCC4DFE-84FC-1342-ADD3-FC6AC8ED3A2D}" destId="{A0BACF3C-A14A-384A-86AF-341AD3A5B2B0}" srcOrd="1" destOrd="0" presId="urn:microsoft.com/office/officeart/2005/8/layout/process1"/>
    <dgm:cxn modelId="{DA51456A-CDF4-2145-A015-59A484F3888A}" srcId="{E487506E-EA97-0147-A705-C3A33BE847FA}" destId="{2851B483-45EB-0D47-8BDB-EA539FE02D12}" srcOrd="0" destOrd="0" parTransId="{523221ED-B293-AE45-A2DA-D1F9C003A1C3}" sibTransId="{3BCC4DFE-84FC-1342-ADD3-FC6AC8ED3A2D}"/>
    <dgm:cxn modelId="{1C5C5575-9B5A-F24B-B4B8-6BF157C7A4B4}" type="presOf" srcId="{59E49629-E984-EF4F-A951-4782B688C06C}" destId="{EAEF9EE0-EA20-234B-B788-974838974D86}" srcOrd="0" destOrd="0" presId="urn:microsoft.com/office/officeart/2005/8/layout/process1"/>
    <dgm:cxn modelId="{22220196-E42C-3E44-8DBA-5E58FF851E29}" type="presOf" srcId="{3BCC4DFE-84FC-1342-ADD3-FC6AC8ED3A2D}" destId="{BE1CA340-502F-4349-BC93-93B786FAD329}" srcOrd="0" destOrd="0" presId="urn:microsoft.com/office/officeart/2005/8/layout/process1"/>
    <dgm:cxn modelId="{D279FF9D-FFE7-1A48-994B-C2CA6E17932A}" type="presOf" srcId="{2851B483-45EB-0D47-8BDB-EA539FE02D12}" destId="{1BC7C3E0-B075-294F-9F7C-EF30EB2ED142}" srcOrd="0" destOrd="0" presId="urn:microsoft.com/office/officeart/2005/8/layout/process1"/>
    <dgm:cxn modelId="{C361A79F-C344-6340-B7BC-250C3A2FDDAD}" srcId="{E487506E-EA97-0147-A705-C3A33BE847FA}" destId="{F1A84A0D-D7FF-7C4F-B917-A0382560978B}" srcOrd="3" destOrd="0" parTransId="{23596400-7414-D349-AF10-BFC11B6F0869}" sibTransId="{937BC85C-2D2A-8F4C-BC00-B92EB8193ED9}"/>
    <dgm:cxn modelId="{3AC052A2-0176-9349-833B-0F779F89652B}" srcId="{E487506E-EA97-0147-A705-C3A33BE847FA}" destId="{59E49629-E984-EF4F-A951-4782B688C06C}" srcOrd="1" destOrd="0" parTransId="{70EA6C1F-1055-A64E-A3DE-164FDD6DFDFF}" sibTransId="{72481F86-9CE0-C742-AC5A-23D82D6A12A2}"/>
    <dgm:cxn modelId="{E518E2AF-B654-FD4A-B930-B2665815FFFE}" type="presOf" srcId="{E487506E-EA97-0147-A705-C3A33BE847FA}" destId="{0DAC5593-A9B2-DC48-BD34-0E8C48469E3F}" srcOrd="0" destOrd="0" presId="urn:microsoft.com/office/officeart/2005/8/layout/process1"/>
    <dgm:cxn modelId="{B2A6B8B6-C2D5-AC42-9A85-2DC53B9F1FBA}" type="presOf" srcId="{F1A84A0D-D7FF-7C4F-B917-A0382560978B}" destId="{DB3FB318-B504-944B-9A4A-8E9D236851DE}" srcOrd="0" destOrd="0" presId="urn:microsoft.com/office/officeart/2005/8/layout/process1"/>
    <dgm:cxn modelId="{254780BA-1915-0445-81BE-C0D73F405244}" type="presOf" srcId="{713E378B-E4DF-6D45-B257-C05A1C4E06E8}" destId="{209C8477-62E8-F24C-8E81-846C165396DB}" srcOrd="0" destOrd="0" presId="urn:microsoft.com/office/officeart/2005/8/layout/process1"/>
    <dgm:cxn modelId="{863275C6-650E-954E-9F38-43E0E782FF9E}" type="presOf" srcId="{713E378B-E4DF-6D45-B257-C05A1C4E06E8}" destId="{BC42FEC3-1ED6-EC40-BED5-43F259CA20ED}" srcOrd="1" destOrd="0" presId="urn:microsoft.com/office/officeart/2005/8/layout/process1"/>
    <dgm:cxn modelId="{797A65E7-6C8D-4147-8760-19484571B897}" type="presOf" srcId="{72481F86-9CE0-C742-AC5A-23D82D6A12A2}" destId="{4782C32B-B9B9-5D42-AA08-3ECB6C385011}" srcOrd="1" destOrd="0" presId="urn:microsoft.com/office/officeart/2005/8/layout/process1"/>
    <dgm:cxn modelId="{864B66F1-825C-D44D-9135-1CA8660E48F8}" type="presOf" srcId="{72481F86-9CE0-C742-AC5A-23D82D6A12A2}" destId="{AA9232A8-52C3-574D-967D-0C7851CC679A}" srcOrd="0" destOrd="0" presId="urn:microsoft.com/office/officeart/2005/8/layout/process1"/>
    <dgm:cxn modelId="{36956255-6C19-844F-93B7-7E8BC1455C61}" type="presParOf" srcId="{0DAC5593-A9B2-DC48-BD34-0E8C48469E3F}" destId="{1BC7C3E0-B075-294F-9F7C-EF30EB2ED142}" srcOrd="0" destOrd="0" presId="urn:microsoft.com/office/officeart/2005/8/layout/process1"/>
    <dgm:cxn modelId="{877038B7-21A6-C846-9663-41AF6B6A7054}" type="presParOf" srcId="{0DAC5593-A9B2-DC48-BD34-0E8C48469E3F}" destId="{BE1CA340-502F-4349-BC93-93B786FAD329}" srcOrd="1" destOrd="0" presId="urn:microsoft.com/office/officeart/2005/8/layout/process1"/>
    <dgm:cxn modelId="{A58BEC63-2BEB-FD45-B6BF-55B6828A539C}" type="presParOf" srcId="{BE1CA340-502F-4349-BC93-93B786FAD329}" destId="{A0BACF3C-A14A-384A-86AF-341AD3A5B2B0}" srcOrd="0" destOrd="0" presId="urn:microsoft.com/office/officeart/2005/8/layout/process1"/>
    <dgm:cxn modelId="{A4690E2C-236C-C048-AFF1-52BC42AC51CB}" type="presParOf" srcId="{0DAC5593-A9B2-DC48-BD34-0E8C48469E3F}" destId="{EAEF9EE0-EA20-234B-B788-974838974D86}" srcOrd="2" destOrd="0" presId="urn:microsoft.com/office/officeart/2005/8/layout/process1"/>
    <dgm:cxn modelId="{4F83C4E1-A923-9048-B8C4-FFBA7BE4FC50}" type="presParOf" srcId="{0DAC5593-A9B2-DC48-BD34-0E8C48469E3F}" destId="{AA9232A8-52C3-574D-967D-0C7851CC679A}" srcOrd="3" destOrd="0" presId="urn:microsoft.com/office/officeart/2005/8/layout/process1"/>
    <dgm:cxn modelId="{A901DD31-C249-5F4D-B804-046B7B25AE1A}" type="presParOf" srcId="{AA9232A8-52C3-574D-967D-0C7851CC679A}" destId="{4782C32B-B9B9-5D42-AA08-3ECB6C385011}" srcOrd="0" destOrd="0" presId="urn:microsoft.com/office/officeart/2005/8/layout/process1"/>
    <dgm:cxn modelId="{7D70AFE6-327F-B04E-855E-919A7EDFC5AA}" type="presParOf" srcId="{0DAC5593-A9B2-DC48-BD34-0E8C48469E3F}" destId="{908051A3-0428-6D4D-A39A-E225E2361255}" srcOrd="4" destOrd="0" presId="urn:microsoft.com/office/officeart/2005/8/layout/process1"/>
    <dgm:cxn modelId="{1DCACD33-BEB1-EF4D-9D4F-4E697EBE87E2}" type="presParOf" srcId="{0DAC5593-A9B2-DC48-BD34-0E8C48469E3F}" destId="{209C8477-62E8-F24C-8E81-846C165396DB}" srcOrd="5" destOrd="0" presId="urn:microsoft.com/office/officeart/2005/8/layout/process1"/>
    <dgm:cxn modelId="{3125C206-07C1-FF40-8E8B-4692556A0E46}" type="presParOf" srcId="{209C8477-62E8-F24C-8E81-846C165396DB}" destId="{BC42FEC3-1ED6-EC40-BED5-43F259CA20ED}" srcOrd="0" destOrd="0" presId="urn:microsoft.com/office/officeart/2005/8/layout/process1"/>
    <dgm:cxn modelId="{E4D65543-65F9-FC46-8A57-1308C2B95227}" type="presParOf" srcId="{0DAC5593-A9B2-DC48-BD34-0E8C48469E3F}" destId="{DB3FB318-B504-944B-9A4A-8E9D236851D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7C3E0-B075-294F-9F7C-EF30EB2ED142}">
      <dsp:nvSpPr>
        <dsp:cNvPr id="0" name=""/>
        <dsp:cNvSpPr/>
      </dsp:nvSpPr>
      <dsp:spPr>
        <a:xfrm>
          <a:off x="4989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Moving data around</a:t>
          </a:r>
        </a:p>
      </dsp:txBody>
      <dsp:txXfrm>
        <a:off x="43325" y="1898484"/>
        <a:ext cx="2104832" cy="1232230"/>
      </dsp:txXfrm>
    </dsp:sp>
    <dsp:sp modelId="{BE1CA340-502F-4349-BC93-93B786FAD329}">
      <dsp:nvSpPr>
        <dsp:cNvPr id="0" name=""/>
        <dsp:cNvSpPr/>
      </dsp:nvSpPr>
      <dsp:spPr>
        <a:xfrm>
          <a:off x="2404643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404643" y="2352296"/>
        <a:ext cx="323735" cy="324607"/>
      </dsp:txXfrm>
    </dsp:sp>
    <dsp:sp modelId="{EAEF9EE0-EA20-234B-B788-974838974D86}">
      <dsp:nvSpPr>
        <dsp:cNvPr id="0" name=""/>
        <dsp:cNvSpPr/>
      </dsp:nvSpPr>
      <dsp:spPr>
        <a:xfrm>
          <a:off x="3059095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Arithmetic and logical operations</a:t>
          </a:r>
        </a:p>
      </dsp:txBody>
      <dsp:txXfrm>
        <a:off x="3097431" y="1898484"/>
        <a:ext cx="2104832" cy="1232230"/>
      </dsp:txXfrm>
    </dsp:sp>
    <dsp:sp modelId="{AA9232A8-52C3-574D-967D-0C7851CC679A}">
      <dsp:nvSpPr>
        <dsp:cNvPr id="0" name=""/>
        <dsp:cNvSpPr/>
      </dsp:nvSpPr>
      <dsp:spPr>
        <a:xfrm>
          <a:off x="5458749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458749" y="2352296"/>
        <a:ext cx="323735" cy="324607"/>
      </dsp:txXfrm>
    </dsp:sp>
    <dsp:sp modelId="{908051A3-0428-6D4D-A39A-E225E2361255}">
      <dsp:nvSpPr>
        <dsp:cNvPr id="0" name=""/>
        <dsp:cNvSpPr/>
      </dsp:nvSpPr>
      <dsp:spPr>
        <a:xfrm>
          <a:off x="6113200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Control flow</a:t>
          </a:r>
        </a:p>
      </dsp:txBody>
      <dsp:txXfrm>
        <a:off x="6151536" y="1898484"/>
        <a:ext cx="2104832" cy="1232230"/>
      </dsp:txXfrm>
    </dsp:sp>
    <dsp:sp modelId="{209C8477-62E8-F24C-8E81-846C165396DB}">
      <dsp:nvSpPr>
        <dsp:cNvPr id="0" name=""/>
        <dsp:cNvSpPr/>
      </dsp:nvSpPr>
      <dsp:spPr>
        <a:xfrm>
          <a:off x="8512855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512855" y="2352296"/>
        <a:ext cx="323735" cy="324607"/>
      </dsp:txXfrm>
    </dsp:sp>
    <dsp:sp modelId="{DB3FB318-B504-944B-9A4A-8E9D236851DE}">
      <dsp:nvSpPr>
        <dsp:cNvPr id="0" name=""/>
        <dsp:cNvSpPr/>
      </dsp:nvSpPr>
      <dsp:spPr>
        <a:xfrm>
          <a:off x="9167306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Function calls</a:t>
          </a:r>
        </a:p>
      </dsp:txBody>
      <dsp:txXfrm>
        <a:off x="9205642" y="1898484"/>
        <a:ext cx="2104832" cy="1232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11679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54104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%</a:t>
            </a:r>
            <a:r>
              <a:rPr lang="en-US" dirty="0" err="1"/>
              <a:t>edi</a:t>
            </a:r>
            <a:r>
              <a:rPr lang="en-US" dirty="0"/>
              <a:t> – 0x3 &lt;=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4595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18362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78480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</a:t>
            </a:r>
            <a:r>
              <a:rPr lang="en-US" dirty="0" err="1"/>
              <a:t>init</a:t>
            </a:r>
            <a:r>
              <a:rPr lang="en-US" dirty="0"/>
              <a:t> and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09323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93195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6825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Refresh, ctrl-x 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37613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doesn’t change flag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95277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0x5 - 0x6 = -1 != 0</a:t>
            </a:r>
          </a:p>
          <a:p>
            <a:r>
              <a:rPr lang="en-US" dirty="0"/>
              <a:t>1. C: %rip: 4004de (i.e., do not add 1)</a:t>
            </a:r>
          </a:p>
          <a:p>
            <a:r>
              <a:rPr lang="en-US" dirty="0"/>
              <a:t>2. C:  5 + 1 * 5 = 10 = 0xa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41002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0x5 - 0x6 = -1 != 0</a:t>
            </a:r>
          </a:p>
          <a:p>
            <a:r>
              <a:rPr lang="en-US" dirty="0"/>
              <a:t>1. C: %rip: 4004de (i.e., do not add 1)</a:t>
            </a:r>
          </a:p>
          <a:p>
            <a:r>
              <a:rPr lang="en-US" dirty="0"/>
              <a:t>2. C:  5 + 1 * 5 = 10 = 0xa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8589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6125492"/>
            <a:ext cx="41910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NOTICE RE UPLOADING TO WEBSITES:  This content is protected and may not be shared, uploaded, or distributed. (without expressed written permission)</a:t>
            </a:r>
          </a:p>
        </p:txBody>
      </p:sp>
    </p:spTree>
    <p:extLst>
      <p:ext uri="{BB962C8B-B14F-4D97-AF65-F5344CB8AC3E}">
        <p14:creationId xmlns:p14="http://schemas.microsoft.com/office/powerpoint/2010/main" val="1084643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3231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118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76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8006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7407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869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068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87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8702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DFBC-4C2C-E47A-BA49-19A7BB1D6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CA7F6-E8AC-6FC4-ECC6-33C555EE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08581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955639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9622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453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9775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1290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7425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08028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2524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77740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3538885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64458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3403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63013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10454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85537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38174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509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42770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31698168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05544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77653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18589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72283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11170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76405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037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26903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</p:txBody>
      </p:sp>
    </p:spTree>
    <p:extLst>
      <p:ext uri="{BB962C8B-B14F-4D97-AF65-F5344CB8AC3E}">
        <p14:creationId xmlns:p14="http://schemas.microsoft.com/office/powerpoint/2010/main" val="1001015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20153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12787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42141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53981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565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13619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329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16250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6554811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07097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47837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10489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32571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51672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13468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2923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07820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11488827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782240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396069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98160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3954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96081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97506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876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57295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364282165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76740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13022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2750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29530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33316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365827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2713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93722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014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  <p:sldLayoutId id="2147483708" r:id="rId37"/>
    <p:sldLayoutId id="2147483709" r:id="rId38"/>
    <p:sldLayoutId id="2147483710" r:id="rId39"/>
    <p:sldLayoutId id="2147483711" r:id="rId40"/>
    <p:sldLayoutId id="2147483712" r:id="rId41"/>
    <p:sldLayoutId id="2147483713" r:id="rId42"/>
    <p:sldLayoutId id="2147483714" r:id="rId43"/>
    <p:sldLayoutId id="2147483715" r:id="rId44"/>
    <p:sldLayoutId id="2147483716" r:id="rId45"/>
    <p:sldLayoutId id="2147483717" r:id="rId46"/>
    <p:sldLayoutId id="2147483718" r:id="rId47"/>
    <p:sldLayoutId id="2147483719" r:id="rId48"/>
    <p:sldLayoutId id="2147483720" r:id="rId49"/>
    <p:sldLayoutId id="2147483721" r:id="rId50"/>
    <p:sldLayoutId id="2147483722" r:id="rId51"/>
    <p:sldLayoutId id="2147483723" r:id="rId52"/>
    <p:sldLayoutId id="2147483724" r:id="rId53"/>
    <p:sldLayoutId id="2147483725" r:id="rId54"/>
    <p:sldLayoutId id="2147483726" r:id="rId55"/>
    <p:sldLayoutId id="2147483727" r:id="rId56"/>
    <p:sldLayoutId id="2147483728" r:id="rId57"/>
    <p:sldLayoutId id="2147483729" r:id="rId58"/>
    <p:sldLayoutId id="2147483730" r:id="rId59"/>
    <p:sldLayoutId id="2147483731" r:id="rId60"/>
    <p:sldLayoutId id="2147483732" r:id="rId61"/>
    <p:sldLayoutId id="2147483733" r:id="rId62"/>
    <p:sldLayoutId id="2147483734" r:id="rId63"/>
    <p:sldLayoutId id="2147483735" r:id="rId64"/>
    <p:sldLayoutId id="2147483736" r:id="rId65"/>
    <p:sldLayoutId id="2147483737" r:id="rId66"/>
    <p:sldLayoutId id="2147483738" r:id="rId67"/>
    <p:sldLayoutId id="2147483739" r:id="rId68"/>
    <p:sldLayoutId id="2147483740" r:id="rId69"/>
    <p:sldLayoutId id="2147483741" r:id="rId70"/>
    <p:sldLayoutId id="2147483742" r:id="rId71"/>
    <p:sldLayoutId id="2147483743" r:id="rId72"/>
    <p:sldLayoutId id="2147483744" r:id="rId73"/>
    <p:sldLayoutId id="2147483745" r:id="rId74"/>
    <p:sldLayoutId id="2147483661" r:id="rId75"/>
    <p:sldLayoutId id="2147483662" r:id="rId76"/>
    <p:sldLayoutId id="2147483663" r:id="rId77"/>
    <p:sldLayoutId id="2147483664" r:id="rId78"/>
    <p:sldLayoutId id="2147483665" r:id="rId79"/>
    <p:sldLayoutId id="2147483666" r:id="rId80"/>
    <p:sldLayoutId id="2147483668" r:id="rId81"/>
    <p:sldLayoutId id="2147483669" r:id="rId82"/>
    <p:sldLayoutId id="2147483670" r:id="rId8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meltdownattack.com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godbolt.org/z/zrW6c5MGa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19</a:t>
            </a:r>
            <a:br>
              <a:rPr lang="en-US" dirty="0"/>
            </a:br>
            <a:r>
              <a:rPr lang="en-US" sz="3400" dirty="0"/>
              <a:t>Assembly: Control Flow and Function Calls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B&amp;O 3.6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E71596-89B5-EA93-8EDD-C104FC6C0C7B}"/>
              </a:ext>
            </a:extLst>
          </p:cNvPr>
          <p:cNvSpPr txBox="1"/>
          <p:nvPr/>
        </p:nvSpPr>
        <p:spPr>
          <a:xfrm>
            <a:off x="152400" y="6248400"/>
            <a:ext cx="3522119" cy="461665"/>
          </a:xfrm>
          <a:custGeom>
            <a:avLst/>
            <a:gdLst>
              <a:gd name="connsiteX0" fmla="*/ 0 w 3522119"/>
              <a:gd name="connsiteY0" fmla="*/ 0 h 461665"/>
              <a:gd name="connsiteX1" fmla="*/ 657462 w 3522119"/>
              <a:gd name="connsiteY1" fmla="*/ 0 h 461665"/>
              <a:gd name="connsiteX2" fmla="*/ 1279703 w 3522119"/>
              <a:gd name="connsiteY2" fmla="*/ 0 h 461665"/>
              <a:gd name="connsiteX3" fmla="*/ 1901944 w 3522119"/>
              <a:gd name="connsiteY3" fmla="*/ 0 h 461665"/>
              <a:gd name="connsiteX4" fmla="*/ 2383301 w 3522119"/>
              <a:gd name="connsiteY4" fmla="*/ 0 h 461665"/>
              <a:gd name="connsiteX5" fmla="*/ 2899878 w 3522119"/>
              <a:gd name="connsiteY5" fmla="*/ 0 h 461665"/>
              <a:gd name="connsiteX6" fmla="*/ 3522119 w 3522119"/>
              <a:gd name="connsiteY6" fmla="*/ 0 h 461665"/>
              <a:gd name="connsiteX7" fmla="*/ 3522119 w 3522119"/>
              <a:gd name="connsiteY7" fmla="*/ 461665 h 461665"/>
              <a:gd name="connsiteX8" fmla="*/ 2935099 w 3522119"/>
              <a:gd name="connsiteY8" fmla="*/ 461665 h 461665"/>
              <a:gd name="connsiteX9" fmla="*/ 2453743 w 3522119"/>
              <a:gd name="connsiteY9" fmla="*/ 461665 h 461665"/>
              <a:gd name="connsiteX10" fmla="*/ 1972387 w 3522119"/>
              <a:gd name="connsiteY10" fmla="*/ 461665 h 461665"/>
              <a:gd name="connsiteX11" fmla="*/ 1350146 w 3522119"/>
              <a:gd name="connsiteY11" fmla="*/ 461665 h 461665"/>
              <a:gd name="connsiteX12" fmla="*/ 833568 w 3522119"/>
              <a:gd name="connsiteY12" fmla="*/ 461665 h 461665"/>
              <a:gd name="connsiteX13" fmla="*/ 0 w 3522119"/>
              <a:gd name="connsiteY13" fmla="*/ 461665 h 461665"/>
              <a:gd name="connsiteX14" fmla="*/ 0 w 3522119"/>
              <a:gd name="connsiteY1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22119" h="461665" fill="none" extrusionOk="0">
                <a:moveTo>
                  <a:pt x="0" y="0"/>
                </a:moveTo>
                <a:cubicBezTo>
                  <a:pt x="309224" y="-8598"/>
                  <a:pt x="493153" y="11209"/>
                  <a:pt x="657462" y="0"/>
                </a:cubicBezTo>
                <a:cubicBezTo>
                  <a:pt x="821771" y="-11209"/>
                  <a:pt x="1021373" y="27558"/>
                  <a:pt x="1279703" y="0"/>
                </a:cubicBezTo>
                <a:cubicBezTo>
                  <a:pt x="1538033" y="-27558"/>
                  <a:pt x="1640935" y="57307"/>
                  <a:pt x="1901944" y="0"/>
                </a:cubicBezTo>
                <a:cubicBezTo>
                  <a:pt x="2162953" y="-57307"/>
                  <a:pt x="2230675" y="49475"/>
                  <a:pt x="2383301" y="0"/>
                </a:cubicBezTo>
                <a:cubicBezTo>
                  <a:pt x="2535927" y="-49475"/>
                  <a:pt x="2655821" y="56955"/>
                  <a:pt x="2899878" y="0"/>
                </a:cubicBezTo>
                <a:cubicBezTo>
                  <a:pt x="3143935" y="-56955"/>
                  <a:pt x="3360692" y="28511"/>
                  <a:pt x="3522119" y="0"/>
                </a:cubicBezTo>
                <a:cubicBezTo>
                  <a:pt x="3563810" y="138604"/>
                  <a:pt x="3491981" y="291342"/>
                  <a:pt x="3522119" y="461665"/>
                </a:cubicBezTo>
                <a:cubicBezTo>
                  <a:pt x="3377125" y="518317"/>
                  <a:pt x="3220130" y="410081"/>
                  <a:pt x="2935099" y="461665"/>
                </a:cubicBezTo>
                <a:cubicBezTo>
                  <a:pt x="2650068" y="513249"/>
                  <a:pt x="2616820" y="458049"/>
                  <a:pt x="2453743" y="461665"/>
                </a:cubicBezTo>
                <a:cubicBezTo>
                  <a:pt x="2290666" y="465281"/>
                  <a:pt x="2204359" y="436621"/>
                  <a:pt x="1972387" y="461665"/>
                </a:cubicBezTo>
                <a:cubicBezTo>
                  <a:pt x="1740415" y="486709"/>
                  <a:pt x="1511323" y="443812"/>
                  <a:pt x="1350146" y="461665"/>
                </a:cubicBezTo>
                <a:cubicBezTo>
                  <a:pt x="1188969" y="479518"/>
                  <a:pt x="1006791" y="405667"/>
                  <a:pt x="833568" y="461665"/>
                </a:cubicBezTo>
                <a:cubicBezTo>
                  <a:pt x="660345" y="517663"/>
                  <a:pt x="330903" y="372294"/>
                  <a:pt x="0" y="461665"/>
                </a:cubicBezTo>
                <a:cubicBezTo>
                  <a:pt x="-23612" y="333439"/>
                  <a:pt x="37761" y="122091"/>
                  <a:pt x="0" y="0"/>
                </a:cubicBezTo>
                <a:close/>
              </a:path>
              <a:path w="3522119" h="461665" stroke="0" extrusionOk="0">
                <a:moveTo>
                  <a:pt x="0" y="0"/>
                </a:moveTo>
                <a:cubicBezTo>
                  <a:pt x="178749" y="-62493"/>
                  <a:pt x="296028" y="28940"/>
                  <a:pt x="551799" y="0"/>
                </a:cubicBezTo>
                <a:cubicBezTo>
                  <a:pt x="807570" y="-28940"/>
                  <a:pt x="857133" y="22606"/>
                  <a:pt x="1033155" y="0"/>
                </a:cubicBezTo>
                <a:cubicBezTo>
                  <a:pt x="1209177" y="-22606"/>
                  <a:pt x="1497990" y="10742"/>
                  <a:pt x="1690617" y="0"/>
                </a:cubicBezTo>
                <a:cubicBezTo>
                  <a:pt x="1883244" y="-10742"/>
                  <a:pt x="2080567" y="29056"/>
                  <a:pt x="2242416" y="0"/>
                </a:cubicBezTo>
                <a:cubicBezTo>
                  <a:pt x="2404265" y="-29056"/>
                  <a:pt x="2677107" y="63631"/>
                  <a:pt x="2794214" y="0"/>
                </a:cubicBezTo>
                <a:cubicBezTo>
                  <a:pt x="2911321" y="-63631"/>
                  <a:pt x="3252782" y="66862"/>
                  <a:pt x="3522119" y="0"/>
                </a:cubicBezTo>
                <a:cubicBezTo>
                  <a:pt x="3543798" y="179957"/>
                  <a:pt x="3511118" y="253348"/>
                  <a:pt x="3522119" y="461665"/>
                </a:cubicBezTo>
                <a:cubicBezTo>
                  <a:pt x="3355721" y="498382"/>
                  <a:pt x="3210621" y="451467"/>
                  <a:pt x="2935099" y="461665"/>
                </a:cubicBezTo>
                <a:cubicBezTo>
                  <a:pt x="2659577" y="471863"/>
                  <a:pt x="2630497" y="431147"/>
                  <a:pt x="2453743" y="461665"/>
                </a:cubicBezTo>
                <a:cubicBezTo>
                  <a:pt x="2276989" y="492183"/>
                  <a:pt x="2056837" y="417724"/>
                  <a:pt x="1866723" y="461665"/>
                </a:cubicBezTo>
                <a:cubicBezTo>
                  <a:pt x="1676609" y="505606"/>
                  <a:pt x="1434659" y="460420"/>
                  <a:pt x="1279703" y="461665"/>
                </a:cubicBezTo>
                <a:cubicBezTo>
                  <a:pt x="1124747" y="462910"/>
                  <a:pt x="903902" y="461154"/>
                  <a:pt x="727905" y="461665"/>
                </a:cubicBezTo>
                <a:cubicBezTo>
                  <a:pt x="551908" y="462176"/>
                  <a:pt x="310775" y="439522"/>
                  <a:pt x="0" y="461665"/>
                </a:cubicBezTo>
                <a:cubicBezTo>
                  <a:pt x="-30186" y="313245"/>
                  <a:pt x="31560" y="111239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26694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 anchor="ctr">
            <a:spAutoFit/>
          </a:bodyPr>
          <a:lstStyle/>
          <a:p>
            <a:r>
              <a:rPr lang="en-US" sz="2400" dirty="0"/>
              <a:t>😷 masks recommended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81EA4-262F-8C4F-A512-0078F892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Assembly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6D7657A-C225-D245-9B8A-216876411316}"/>
              </a:ext>
            </a:extLst>
          </p:cNvPr>
          <p:cNvGraphicFramePr/>
          <p:nvPr/>
        </p:nvGraphicFramePr>
        <p:xfrm>
          <a:off x="419100" y="1066800"/>
          <a:ext cx="11353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A315F74-3037-144A-9BCC-9C73AEBF2B00}"/>
              </a:ext>
            </a:extLst>
          </p:cNvPr>
          <p:cNvSpPr txBox="1"/>
          <p:nvPr/>
        </p:nvSpPr>
        <p:spPr>
          <a:xfrm>
            <a:off x="6248400" y="42672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This Lecture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877214-1191-E845-BD11-B03F13C5796A}"/>
              </a:ext>
            </a:extLst>
          </p:cNvPr>
          <p:cNvSpPr txBox="1"/>
          <p:nvPr/>
        </p:nvSpPr>
        <p:spPr>
          <a:xfrm>
            <a:off x="1932841" y="6090037"/>
            <a:ext cx="832631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Reference Sheet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cs107.stanford.edu/resources/x86-64-reference.pdf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See more guides on Resources page of course website!</a:t>
            </a:r>
          </a:p>
        </p:txBody>
      </p:sp>
    </p:spTree>
    <p:extLst>
      <p:ext uri="{BB962C8B-B14F-4D97-AF65-F5344CB8AC3E}">
        <p14:creationId xmlns:p14="http://schemas.microsoft.com/office/powerpoint/2010/main" val="603188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Understand how assembly implements loops and control flow</a:t>
            </a:r>
          </a:p>
          <a:p>
            <a:r>
              <a:rPr lang="en-US" dirty="0"/>
              <a:t>Get practice using GDB to step through assembly and examine register contents.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0013" algn="r"/>
              </a:tabLst>
            </a:pPr>
            <a:r>
              <a:rPr lang="en-US" b="1" dirty="0"/>
              <a:t>Recap: </a:t>
            </a:r>
            <a:r>
              <a:rPr lang="en-US" dirty="0"/>
              <a:t>Control Flow Mechanics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If statements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Loops	</a:t>
            </a:r>
          </a:p>
          <a:p>
            <a:pPr lvl="1">
              <a:tabLst>
                <a:tab pos="11530584" algn="r"/>
              </a:tabLst>
            </a:pPr>
            <a:r>
              <a:rPr lang="en-US" dirty="0"/>
              <a:t>While loops	</a:t>
            </a:r>
          </a:p>
          <a:p>
            <a:pPr lvl="1">
              <a:tabLst>
                <a:tab pos="11530584" algn="r"/>
              </a:tabLst>
            </a:pPr>
            <a:r>
              <a:rPr lang="en-US" dirty="0"/>
              <a:t>For loops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Other Instructions That Depend On Condition Codes</a:t>
            </a:r>
          </a:p>
        </p:txBody>
      </p:sp>
    </p:spTree>
    <p:extLst>
      <p:ext uri="{BB962C8B-B14F-4D97-AF65-F5344CB8AC3E}">
        <p14:creationId xmlns:p14="http://schemas.microsoft.com/office/powerpoint/2010/main" val="3179239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0013" algn="r"/>
              </a:tabLst>
            </a:pPr>
            <a:r>
              <a:rPr lang="en-US" b="1" dirty="0">
                <a:solidFill>
                  <a:srgbClr val="C00000"/>
                </a:solidFill>
              </a:rPr>
              <a:t>Recap: Control Flow Mechanics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If statements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Loops	</a:t>
            </a:r>
          </a:p>
          <a:p>
            <a:pPr lvl="1">
              <a:tabLst>
                <a:tab pos="11530584" algn="r"/>
              </a:tabLst>
            </a:pPr>
            <a:r>
              <a:rPr lang="en-US" dirty="0"/>
              <a:t>While loops	</a:t>
            </a:r>
          </a:p>
          <a:p>
            <a:pPr lvl="1">
              <a:tabLst>
                <a:tab pos="11530584" algn="r"/>
              </a:tabLst>
            </a:pPr>
            <a:r>
              <a:rPr lang="en-US" dirty="0"/>
              <a:t>For loops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Other Instructions That Depend On Condition Codes</a:t>
            </a:r>
          </a:p>
        </p:txBody>
      </p:sp>
    </p:spTree>
    <p:extLst>
      <p:ext uri="{BB962C8B-B14F-4D97-AF65-F5344CB8AC3E}">
        <p14:creationId xmlns:p14="http://schemas.microsoft.com/office/powerpoint/2010/main" val="1038633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A71AE-795C-A398-8361-4002F04C8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Flow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A470C-7ABA-01BB-0BCE-00B9F7106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%rip is a special register that stores the address of the next instruction to execute</a:t>
            </a:r>
          </a:p>
          <a:p>
            <a:r>
              <a:rPr lang="en-US" dirty="0"/>
              <a:t>We can “interfere” with %rip to change the flow of our program’s execution</a:t>
            </a:r>
          </a:p>
          <a:p>
            <a:r>
              <a:rPr lang="en-US" b="1" dirty="0" err="1"/>
              <a:t>jmp</a:t>
            </a:r>
            <a:r>
              <a:rPr lang="en-US" dirty="0"/>
              <a:t> is one way to do this – it always jumps to the specified instruction</a:t>
            </a:r>
            <a:r>
              <a:rPr lang="en-US" b="1" dirty="0"/>
              <a:t> </a:t>
            </a:r>
            <a:r>
              <a:rPr lang="en-US" dirty="0"/>
              <a:t>location</a:t>
            </a:r>
          </a:p>
          <a:p>
            <a:r>
              <a:rPr lang="en-US" dirty="0"/>
              <a:t>Conditional jumps are another way to do this – it jumps when its condition is true</a:t>
            </a:r>
          </a:p>
          <a:p>
            <a:r>
              <a:rPr lang="en-US" dirty="0"/>
              <a:t>Conditional jumps work by relying on the </a:t>
            </a:r>
            <a:r>
              <a:rPr lang="en-US" i="1" dirty="0"/>
              <a:t>condition codes</a:t>
            </a:r>
            <a:r>
              <a:rPr lang="en-US" dirty="0"/>
              <a:t>; a set of 1-bit values that are updated by the result of the most recent arithmetic or logical operation.</a:t>
            </a:r>
          </a:p>
          <a:p>
            <a:r>
              <a:rPr lang="en-US" b="1" dirty="0" err="1"/>
              <a:t>cmp</a:t>
            </a:r>
            <a:r>
              <a:rPr lang="en-US" b="1" dirty="0"/>
              <a:t> </a:t>
            </a:r>
            <a:r>
              <a:rPr lang="en-US" dirty="0"/>
              <a:t>is commonly paired with a conditional jump to check a condition</a:t>
            </a:r>
          </a:p>
          <a:p>
            <a:r>
              <a:rPr lang="en-US" b="1" dirty="0"/>
              <a:t>test</a:t>
            </a:r>
            <a:r>
              <a:rPr lang="en-US" dirty="0"/>
              <a:t> is another instruction that calculates bitwise &amp; and updates condition codes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109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F546A-7112-C74F-84D7-AF98415E4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Conditional jump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1BEF1-C127-864E-A178-25D9E1424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752600"/>
            <a:ext cx="11811000" cy="47244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je target			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if ZF is 1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spcBef>
                <a:spcPts val="400"/>
              </a:spcBef>
              <a:buNone/>
            </a:pPr>
            <a:r>
              <a:rPr lang="en-US" dirty="0">
                <a:cs typeface="Consolas" panose="020B0609020204030204" pitchFamily="49" charset="0"/>
              </a:rPr>
              <a:t>Let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cs typeface="Consolas" panose="020B0609020204030204" pitchFamily="49" charset="0"/>
              </a:rPr>
              <a:t> store 0x10. Will we jump in the following cases?</a:t>
            </a:r>
          </a:p>
          <a:p>
            <a:pPr marL="0" indent="0">
              <a:spcBef>
                <a:spcPts val="400"/>
              </a:spcBef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$0x10,%edi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je  40056f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add  $0x1,%edi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test $0x10,%edi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je   40056f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add  $0x1,%edi</a:t>
            </a: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endParaRPr lang="en-US" dirty="0">
              <a:cs typeface="Consolas" panose="020B0609020204030204" pitchFamily="49" charset="0"/>
            </a:endParaRP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endParaRPr lang="en-US" dirty="0"/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B0BED7DA-4B40-EA43-8DE4-019987C16E7B}"/>
              </a:ext>
            </a:extLst>
          </p:cNvPr>
          <p:cNvSpPr/>
          <p:nvPr/>
        </p:nvSpPr>
        <p:spPr>
          <a:xfrm>
            <a:off x="9597417" y="2590800"/>
            <a:ext cx="230157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2F9180-CAFA-E043-9110-684250A3EC21}"/>
              </a:ext>
            </a:extLst>
          </p:cNvPr>
          <p:cNvSpPr txBox="1"/>
          <p:nvPr/>
        </p:nvSpPr>
        <p:spPr>
          <a:xfrm>
            <a:off x="8534400" y="2749034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edi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0D6911-C000-39F4-7E5A-3B568098670F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923687-DB26-1761-7F76-634665FAD52A}"/>
              </a:ext>
            </a:extLst>
          </p:cNvPr>
          <p:cNvSpPr/>
          <p:nvPr/>
        </p:nvSpPr>
        <p:spPr bwMode="auto">
          <a:xfrm>
            <a:off x="5334000" y="4163992"/>
            <a:ext cx="5178782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b="1" dirty="0">
                <a:latin typeface="+mn-lt"/>
              </a:rPr>
              <a:t>Input your answer on </a:t>
            </a:r>
            <a:r>
              <a:rPr lang="en-US" sz="2800" b="1" dirty="0" err="1">
                <a:latin typeface="+mn-lt"/>
              </a:rPr>
              <a:t>PollEv</a:t>
            </a:r>
            <a:r>
              <a:rPr lang="en-US" sz="2800" b="1" dirty="0">
                <a:latin typeface="+mn-lt"/>
              </a:rPr>
              <a:t>: </a:t>
            </a:r>
            <a:r>
              <a:rPr lang="en-US" sz="2800" dirty="0" err="1">
                <a:latin typeface="+mn-lt"/>
              </a:rPr>
              <a:t>pollev.com</a:t>
            </a:r>
            <a:r>
              <a:rPr lang="en-US" sz="2800" dirty="0">
                <a:latin typeface="+mn-lt"/>
              </a:rPr>
              <a:t>/cs107 or text CS107 to 22333 once to join.</a:t>
            </a:r>
            <a:endParaRPr lang="en-US"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13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F546A-7112-C74F-84D7-AF98415E4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Conditional jump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1BEF1-C127-864E-A178-25D9E1424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752600"/>
            <a:ext cx="11811000" cy="47244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je target			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if ZF is 1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spcBef>
                <a:spcPts val="400"/>
              </a:spcBef>
              <a:buNone/>
            </a:pPr>
            <a:r>
              <a:rPr lang="en-US" dirty="0">
                <a:cs typeface="Consolas" panose="020B0609020204030204" pitchFamily="49" charset="0"/>
              </a:rPr>
              <a:t>Let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cs typeface="Consolas" panose="020B0609020204030204" pitchFamily="49" charset="0"/>
              </a:rPr>
              <a:t> store 0x10. Will we jump in the following cases?</a:t>
            </a:r>
          </a:p>
          <a:p>
            <a:pPr marL="0" indent="0">
              <a:spcBef>
                <a:spcPts val="400"/>
              </a:spcBef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$0x10,%edi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je  40056f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add  $0x1,%edi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test $0x10,%edi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je   40056f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add  $0x1,%edi</a:t>
            </a: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endParaRPr lang="en-US" dirty="0">
              <a:cs typeface="Consolas" panose="020B0609020204030204" pitchFamily="49" charset="0"/>
            </a:endParaRP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endParaRPr lang="en-US" dirty="0"/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B0BED7DA-4B40-EA43-8DE4-019987C16E7B}"/>
              </a:ext>
            </a:extLst>
          </p:cNvPr>
          <p:cNvSpPr/>
          <p:nvPr/>
        </p:nvSpPr>
        <p:spPr>
          <a:xfrm>
            <a:off x="9597417" y="2590800"/>
            <a:ext cx="230157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2F9180-CAFA-E043-9110-684250A3EC21}"/>
              </a:ext>
            </a:extLst>
          </p:cNvPr>
          <p:cNvSpPr txBox="1"/>
          <p:nvPr/>
        </p:nvSpPr>
        <p:spPr>
          <a:xfrm>
            <a:off x="8534400" y="2749034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edi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90C79C-5EC5-7347-833C-A2E826311905}"/>
              </a:ext>
            </a:extLst>
          </p:cNvPr>
          <p:cNvSpPr txBox="1"/>
          <p:nvPr/>
        </p:nvSpPr>
        <p:spPr>
          <a:xfrm>
            <a:off x="5667951" y="3790146"/>
            <a:ext cx="3195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S2 - S1 == 0, so jump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59CE7F-EFC0-8145-ADC9-4B060110629E}"/>
              </a:ext>
            </a:extLst>
          </p:cNvPr>
          <p:cNvSpPr txBox="1"/>
          <p:nvPr/>
        </p:nvSpPr>
        <p:spPr>
          <a:xfrm>
            <a:off x="5667951" y="5496580"/>
            <a:ext cx="4126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 &amp; S1 != 0, so don’t jump</a:t>
            </a:r>
          </a:p>
        </p:txBody>
      </p:sp>
    </p:spTree>
    <p:extLst>
      <p:ext uri="{BB962C8B-B14F-4D97-AF65-F5344CB8AC3E}">
        <p14:creationId xmlns:p14="http://schemas.microsoft.com/office/powerpoint/2010/main" val="418910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0013" algn="r"/>
              </a:tabLst>
            </a:pPr>
            <a:r>
              <a:rPr lang="en-US" b="1" dirty="0"/>
              <a:t>Recap: </a:t>
            </a:r>
            <a:r>
              <a:rPr lang="en-US" dirty="0"/>
              <a:t>Control Flow Mechanics	</a:t>
            </a:r>
          </a:p>
          <a:p>
            <a:pPr>
              <a:tabLst>
                <a:tab pos="11530013" algn="r"/>
              </a:tabLst>
            </a:pPr>
            <a:r>
              <a:rPr lang="en-US" b="1" dirty="0">
                <a:solidFill>
                  <a:srgbClr val="C00000"/>
                </a:solidFill>
              </a:rPr>
              <a:t>If statements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Loops	</a:t>
            </a:r>
          </a:p>
          <a:p>
            <a:pPr lvl="1">
              <a:tabLst>
                <a:tab pos="11530584" algn="r"/>
              </a:tabLst>
            </a:pPr>
            <a:r>
              <a:rPr lang="en-US" dirty="0"/>
              <a:t>While loops	</a:t>
            </a:r>
          </a:p>
          <a:p>
            <a:pPr lvl="1">
              <a:tabLst>
                <a:tab pos="11530584" algn="r"/>
              </a:tabLst>
            </a:pPr>
            <a:r>
              <a:rPr lang="en-US" dirty="0"/>
              <a:t>For loops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Other Instructions That Depend On Condition Codes</a:t>
            </a:r>
          </a:p>
        </p:txBody>
      </p:sp>
    </p:spTree>
    <p:extLst>
      <p:ext uri="{BB962C8B-B14F-4D97-AF65-F5344CB8AC3E}">
        <p14:creationId xmlns:p14="http://schemas.microsoft.com/office/powerpoint/2010/main" val="4087734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22B8-45C7-E64F-B296-71358E52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B17612-990D-CB40-8180-5D6020BA8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82514"/>
            <a:ext cx="5833872" cy="318410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(int param1)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if ( __________ 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_________;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return __________;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3FF9B9FD-FF25-3942-8596-8246A12008DA}"/>
              </a:ext>
            </a:extLst>
          </p:cNvPr>
          <p:cNvSpPr txBox="1">
            <a:spLocks/>
          </p:cNvSpPr>
          <p:nvPr/>
        </p:nvSpPr>
        <p:spPr bwMode="auto">
          <a:xfrm>
            <a:off x="5257803" y="1682514"/>
            <a:ext cx="6934197" cy="318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0000000000401126 &lt;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401126:   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  $0x6,%edi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401129:   je     40112f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40112b:   lea    (%rdi,%rdi,1),%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40112e:   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40112f:   add    $0x1,%edi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401132:   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  40112b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BA8C424-FC57-0145-B7D4-32C612869408}"/>
              </a:ext>
            </a:extLst>
          </p:cNvPr>
          <p:cNvCxnSpPr>
            <a:cxnSpLocks/>
          </p:cNvCxnSpPr>
          <p:nvPr/>
        </p:nvCxnSpPr>
        <p:spPr>
          <a:xfrm>
            <a:off x="5257800" y="1676400"/>
            <a:ext cx="0" cy="319022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DD39B8B-6E8F-9D49-A2AD-A93230FBFAF1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1260189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22B8-45C7-E64F-B296-71358E52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B17612-990D-CB40-8180-5D6020BA8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82514"/>
            <a:ext cx="5833872" cy="318410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(int param1)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if ( __________ 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_________;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return __________;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3FF9B9FD-FF25-3942-8596-8246A12008DA}"/>
              </a:ext>
            </a:extLst>
          </p:cNvPr>
          <p:cNvSpPr txBox="1">
            <a:spLocks/>
          </p:cNvSpPr>
          <p:nvPr/>
        </p:nvSpPr>
        <p:spPr bwMode="auto">
          <a:xfrm>
            <a:off x="5257803" y="1682514"/>
            <a:ext cx="6934197" cy="318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0000000000401126 &lt;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401126:   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  $0x6,%edi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401129:   je     40112f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40112b:   lea    (%rdi,%rdi,1),%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40112e:   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40112f:   add    $0x1,%edi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401132:   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  40112b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BA8C424-FC57-0145-B7D4-32C612869408}"/>
              </a:ext>
            </a:extLst>
          </p:cNvPr>
          <p:cNvCxnSpPr>
            <a:cxnSpLocks/>
          </p:cNvCxnSpPr>
          <p:nvPr/>
        </p:nvCxnSpPr>
        <p:spPr>
          <a:xfrm>
            <a:off x="5257800" y="1676400"/>
            <a:ext cx="0" cy="319022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DD39B8B-6E8F-9D49-A2AD-A93230FBFAF1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1E5EE0-74CC-924F-8278-46A007FE4786}"/>
              </a:ext>
            </a:extLst>
          </p:cNvPr>
          <p:cNvSpPr/>
          <p:nvPr/>
        </p:nvSpPr>
        <p:spPr>
          <a:xfrm>
            <a:off x="1512104" y="2230160"/>
            <a:ext cx="21336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06A7BF-2DE6-B642-B0BD-9CB842052BB9}"/>
              </a:ext>
            </a:extLst>
          </p:cNvPr>
          <p:cNvSpPr/>
          <p:nvPr/>
        </p:nvSpPr>
        <p:spPr>
          <a:xfrm>
            <a:off x="1371600" y="2590800"/>
            <a:ext cx="185346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2B36CD-B300-DB47-ADBD-3B5E909ACB18}"/>
              </a:ext>
            </a:extLst>
          </p:cNvPr>
          <p:cNvSpPr/>
          <p:nvPr/>
        </p:nvSpPr>
        <p:spPr>
          <a:xfrm>
            <a:off x="1514579" y="2448580"/>
            <a:ext cx="1762021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param1++</a:t>
            </a:r>
            <a:endParaRPr lang="en-US" sz="2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5C2971-FF1B-8C45-A9ED-7237B4FC2474}"/>
              </a:ext>
            </a:extLst>
          </p:cNvPr>
          <p:cNvSpPr/>
          <p:nvPr/>
        </p:nvSpPr>
        <p:spPr>
          <a:xfrm>
            <a:off x="1981200" y="3677960"/>
            <a:ext cx="1992204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505BC0-6C83-304D-8C96-B77075A2C773}"/>
              </a:ext>
            </a:extLst>
          </p:cNvPr>
          <p:cNvSpPr/>
          <p:nvPr/>
        </p:nvSpPr>
        <p:spPr>
          <a:xfrm>
            <a:off x="1882239" y="3591580"/>
            <a:ext cx="2156361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param1 * 2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8EACD2-84E4-C446-8DF3-6A6BF7493728}"/>
              </a:ext>
            </a:extLst>
          </p:cNvPr>
          <p:cNvSpPr/>
          <p:nvPr/>
        </p:nvSpPr>
        <p:spPr>
          <a:xfrm>
            <a:off x="1396261" y="2057400"/>
            <a:ext cx="2353529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param1 ==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45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2ABB91-0DFF-F74E-9298-E9C04BEE8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If-Else Construction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574B313-DAA8-2E4D-81CD-BD905F9592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6053330" cy="416004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absdiff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(long x, long y)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long result;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if (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 &lt; 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result = y –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result = x – y;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result;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2CD5566-B2C4-624B-BF86-6C9D70BFC3B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81928" y="2316956"/>
            <a:ext cx="58338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</a:t>
            </a:r>
            <a:r>
              <a:rPr lang="en-US" sz="2400" b="1" i="1" u="sng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opposite of code condition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else-body if test passes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past else-body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Past else body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2250CCC-CC6F-124C-9DC0-B0C0CDC58764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u="sng" dirty="0"/>
              <a:t>If-Else In C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70B9482-5C0F-1849-83A8-1DD9C7FF936F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281928" y="1493044"/>
            <a:ext cx="5833872" cy="823912"/>
          </a:xfrm>
        </p:spPr>
        <p:txBody>
          <a:bodyPr/>
          <a:lstStyle/>
          <a:p>
            <a:r>
              <a:rPr lang="en-US" u="sng" dirty="0"/>
              <a:t>If-Else In Assembly pseudocode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EEE895-1AFB-1843-B165-5F17EC55DD38}"/>
              </a:ext>
            </a:extLst>
          </p:cNvPr>
          <p:cNvCxnSpPr>
            <a:cxnSpLocks/>
          </p:cNvCxnSpPr>
          <p:nvPr/>
        </p:nvCxnSpPr>
        <p:spPr>
          <a:xfrm>
            <a:off x="6172200" y="1554956"/>
            <a:ext cx="0" cy="4699276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804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2ABB91-0DFF-F74E-9298-E9C04BEE8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574B313-DAA8-2E4D-81CD-BD905F9592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738312"/>
            <a:ext cx="5054994" cy="392019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absdiff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(long x, long y)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long result;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if (________) {</a:t>
            </a:r>
          </a:p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_________________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_________________ ;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return result;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2CD5566-B2C4-624B-BF86-6C9D70BFC3B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58128" y="4526072"/>
            <a:ext cx="5833872" cy="241912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</a:t>
            </a:r>
            <a:r>
              <a:rPr lang="en-US" sz="2400" b="1" i="1" u="sng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opposite of code condition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else-body if test passes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past else-body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Past else body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2250CCC-CC6F-124C-9DC0-B0C0CDC5876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914400"/>
            <a:ext cx="5833872" cy="823912"/>
          </a:xfrm>
        </p:spPr>
        <p:txBody>
          <a:bodyPr/>
          <a:lstStyle/>
          <a:p>
            <a:r>
              <a:rPr lang="en-US" u="sng" dirty="0"/>
              <a:t>If-Else In C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70B9482-5C0F-1849-83A8-1DD9C7FF936F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358128" y="3702160"/>
            <a:ext cx="5833872" cy="823912"/>
          </a:xfrm>
        </p:spPr>
        <p:txBody>
          <a:bodyPr/>
          <a:lstStyle/>
          <a:p>
            <a:r>
              <a:rPr lang="en-US" u="sng" dirty="0"/>
              <a:t>If-Else In Assembly pseudocode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F61E8B-AAF1-2B4A-8270-1F5A28A2F69F}"/>
              </a:ext>
            </a:extLst>
          </p:cNvPr>
          <p:cNvSpPr txBox="1"/>
          <p:nvPr/>
        </p:nvSpPr>
        <p:spPr>
          <a:xfrm>
            <a:off x="5207396" y="1291819"/>
            <a:ext cx="6984604" cy="26407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401134 &lt;+0&gt;:  mov    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401137 &lt;+3&gt;:  </a:t>
            </a:r>
            <a:r>
              <a:rPr lang="en-US" sz="23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3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sz="2300" dirty="0">
              <a:solidFill>
                <a:schemeClr val="accent2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40113a &lt;+6&gt;:  </a:t>
            </a:r>
            <a:r>
              <a:rPr lang="en-US" sz="23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0x401140 &lt;absdiff+12&gt;</a:t>
            </a:r>
          </a:p>
          <a:p>
            <a:pPr algn="l">
              <a:lnSpc>
                <a:spcPct val="90000"/>
              </a:lnSpc>
            </a:pPr>
            <a:r>
              <a:rPr lang="en-US" sz="23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40113c &lt;+8&gt;:  sub    %</a:t>
            </a:r>
            <a:r>
              <a:rPr lang="en-US" sz="23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3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300" dirty="0">
              <a:solidFill>
                <a:srgbClr val="0432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40113f &lt;+11&gt;: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algn="l">
              <a:lnSpc>
                <a:spcPct val="90000"/>
              </a:lnSpc>
            </a:pPr>
            <a:r>
              <a:rPr lang="en-US" sz="23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401140 &lt;+12&gt;: sub    %</a:t>
            </a:r>
            <a:r>
              <a:rPr lang="en-US" sz="23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3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sz="23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401143 &lt;+15&gt;: mov    %</a:t>
            </a:r>
            <a:r>
              <a:rPr lang="en-US" sz="23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3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3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401146 &lt;+18&gt;: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D0DC3CE-34B8-4E46-B56E-74F39642D419}"/>
              </a:ext>
            </a:extLst>
          </p:cNvPr>
          <p:cNvCxnSpPr>
            <a:cxnSpLocks/>
          </p:cNvCxnSpPr>
          <p:nvPr/>
        </p:nvCxnSpPr>
        <p:spPr>
          <a:xfrm>
            <a:off x="5207396" y="1316780"/>
            <a:ext cx="0" cy="259080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28933CB-3439-C940-B8EE-0F690DA4F06C}"/>
              </a:ext>
            </a:extLst>
          </p:cNvPr>
          <p:cNvSpPr/>
          <p:nvPr/>
        </p:nvSpPr>
        <p:spPr>
          <a:xfrm>
            <a:off x="1600200" y="2209800"/>
            <a:ext cx="11705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ED7D31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 &lt; y</a:t>
            </a:r>
            <a:endParaRPr lang="en-US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7FE97A-0717-AE4D-B25A-E1FFB7230800}"/>
              </a:ext>
            </a:extLst>
          </p:cNvPr>
          <p:cNvSpPr/>
          <p:nvPr/>
        </p:nvSpPr>
        <p:spPr>
          <a:xfrm>
            <a:off x="1447800" y="2846343"/>
            <a:ext cx="2945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result = y - x</a:t>
            </a:r>
            <a:endParaRPr lang="en-US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3EF23C-F061-E24F-BC41-31C0012F4657}"/>
              </a:ext>
            </a:extLst>
          </p:cNvPr>
          <p:cNvSpPr/>
          <p:nvPr/>
        </p:nvSpPr>
        <p:spPr>
          <a:xfrm>
            <a:off x="1447799" y="3791095"/>
            <a:ext cx="2945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result = x - y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630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123AB-CBF6-E341-A123-DC0082797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If-Else Construction Variations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51507-6363-614C-8688-D3D97E3598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test(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ret;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&gt; 3)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ret = 10;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ret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return ret;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E9C4D9-C63E-A342-A34A-F02BBF94C3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34000" y="2316956"/>
            <a:ext cx="66720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401134 &lt;+0&gt;: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$0x3,%edi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401137 &lt;+3&gt;: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0x401142 &lt;test+14&gt;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401139 &lt;+5&gt;:  mov    $0xa,%eax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40113e &lt;+10&gt;: 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401141 &lt;+13&gt;: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401142 &lt;+14&gt;: 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401147 &lt;+19&gt;: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0x40113e &lt;test+10&gt;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5A79F9-4798-5B4E-92B3-EA76E1DCF8C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u="sng" dirty="0"/>
              <a:t>C Code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E4E8F7-DA72-9348-BD5F-826057F68639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5334000" y="1493044"/>
            <a:ext cx="6672072" cy="823912"/>
          </a:xfrm>
        </p:spPr>
        <p:txBody>
          <a:bodyPr/>
          <a:lstStyle/>
          <a:p>
            <a:r>
              <a:rPr lang="en-US" u="sng" dirty="0"/>
              <a:t>Assembly</a:t>
            </a:r>
          </a:p>
        </p:txBody>
      </p:sp>
    </p:spTree>
    <p:extLst>
      <p:ext uri="{BB962C8B-B14F-4D97-AF65-F5344CB8AC3E}">
        <p14:creationId xmlns:p14="http://schemas.microsoft.com/office/powerpoint/2010/main" val="36681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0013" algn="r"/>
              </a:tabLst>
            </a:pPr>
            <a:r>
              <a:rPr lang="en-US" b="1" dirty="0"/>
              <a:t>Recap: </a:t>
            </a:r>
            <a:r>
              <a:rPr lang="en-US" dirty="0"/>
              <a:t>Control Flow Mechanics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If statements	</a:t>
            </a:r>
          </a:p>
          <a:p>
            <a:pPr>
              <a:tabLst>
                <a:tab pos="11530013" algn="r"/>
              </a:tabLst>
            </a:pPr>
            <a:r>
              <a:rPr lang="en-US" b="1" dirty="0">
                <a:solidFill>
                  <a:srgbClr val="C00000"/>
                </a:solidFill>
              </a:rPr>
              <a:t>Loops	</a:t>
            </a:r>
          </a:p>
          <a:p>
            <a:pPr lvl="1">
              <a:tabLst>
                <a:tab pos="11530584" algn="r"/>
              </a:tabLst>
            </a:pPr>
            <a:r>
              <a:rPr lang="en-US" b="1" dirty="0">
                <a:solidFill>
                  <a:srgbClr val="C00000"/>
                </a:solidFill>
              </a:rPr>
              <a:t>While loops</a:t>
            </a:r>
            <a:r>
              <a:rPr lang="en-US" dirty="0"/>
              <a:t>	</a:t>
            </a:r>
          </a:p>
          <a:p>
            <a:pPr lvl="1">
              <a:tabLst>
                <a:tab pos="11530584" algn="r"/>
              </a:tabLst>
            </a:pPr>
            <a:r>
              <a:rPr lang="en-US" dirty="0"/>
              <a:t>For loops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Other Instructions That Depend On Condition Codes</a:t>
            </a:r>
          </a:p>
        </p:txBody>
      </p:sp>
    </p:spTree>
    <p:extLst>
      <p:ext uri="{BB962C8B-B14F-4D97-AF65-F5344CB8AC3E}">
        <p14:creationId xmlns:p14="http://schemas.microsoft.com/office/powerpoint/2010/main" val="3721197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36B3-9631-9A4E-A463-0972B183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Common While Loop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53705-EA8E-8E4B-A660-28FE881C7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966912"/>
            <a:ext cx="5833872" cy="146208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while (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DAAD58-B3A3-DF42-B4C1-70BC7A6D1EA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966912"/>
            <a:ext cx="5833872" cy="17543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</a:t>
            </a:r>
            <a:r>
              <a:rPr lang="en-US" sz="2400" b="1" i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opposite of code condition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Skip loop if test passes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back to test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FFBA9A-0C80-BA4B-B991-FB402C1554D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143000"/>
            <a:ext cx="5833872" cy="823912"/>
          </a:xfrm>
        </p:spPr>
        <p:txBody>
          <a:bodyPr/>
          <a:lstStyle/>
          <a:p>
            <a:r>
              <a:rPr lang="en-US" u="sng" dirty="0"/>
              <a:t>C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EAA714-1E8A-2D48-B9F9-A62E3424135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143000"/>
            <a:ext cx="5833872" cy="823912"/>
          </a:xfrm>
        </p:spPr>
        <p:txBody>
          <a:bodyPr/>
          <a:lstStyle/>
          <a:p>
            <a:r>
              <a:rPr lang="en-US" u="sng" dirty="0"/>
              <a:t>Assembly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9E2626-CC26-7545-90A2-940416E85F0D}"/>
              </a:ext>
            </a:extLst>
          </p:cNvPr>
          <p:cNvCxnSpPr>
            <a:cxnSpLocks/>
          </p:cNvCxnSpPr>
          <p:nvPr/>
        </p:nvCxnSpPr>
        <p:spPr>
          <a:xfrm>
            <a:off x="5791200" y="1371600"/>
            <a:ext cx="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975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5EA2A332-30E0-964E-6FE9-E5116A109390}"/>
              </a:ext>
            </a:extLst>
          </p:cNvPr>
          <p:cNvSpPr txBox="1">
            <a:spLocks/>
          </p:cNvSpPr>
          <p:nvPr/>
        </p:nvSpPr>
        <p:spPr bwMode="auto">
          <a:xfrm>
            <a:off x="6096000" y="5017238"/>
            <a:ext cx="5833872" cy="144952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</a:t>
            </a:r>
            <a:r>
              <a:rPr lang="en-US" sz="2400" b="1" i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opposite of code condition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Skip loop if test passes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back to test</a:t>
            </a:r>
          </a:p>
        </p:txBody>
      </p:sp>
    </p:spTree>
    <p:extLst>
      <p:ext uri="{BB962C8B-B14F-4D97-AF65-F5344CB8AC3E}">
        <p14:creationId xmlns:p14="http://schemas.microsoft.com/office/powerpoint/2010/main" val="84966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7391400" y="3962400"/>
            <a:ext cx="2759964" cy="533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Set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i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) to 0.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12954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6764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46A66AB-0F38-FA3D-935F-7E61018BF0AE}"/>
              </a:ext>
            </a:extLst>
          </p:cNvPr>
          <p:cNvSpPr txBox="1">
            <a:spLocks/>
          </p:cNvSpPr>
          <p:nvPr/>
        </p:nvSpPr>
        <p:spPr bwMode="auto">
          <a:xfrm>
            <a:off x="6096000" y="5017238"/>
            <a:ext cx="5833872" cy="144952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</a:t>
            </a:r>
            <a:r>
              <a:rPr lang="en-US" sz="2400" b="1" i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opposite of code condition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Skip loop if test passes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back to test</a:t>
            </a:r>
          </a:p>
        </p:txBody>
      </p:sp>
    </p:spTree>
    <p:extLst>
      <p:ext uri="{BB962C8B-B14F-4D97-AF65-F5344CB8AC3E}">
        <p14:creationId xmlns:p14="http://schemas.microsoft.com/office/powerpoint/2010/main" val="3993005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1600200"/>
            <a:ext cx="7162800" cy="4572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785CCB-87D3-8448-80BB-63393E56BB05}"/>
              </a:ext>
            </a:extLst>
          </p:cNvPr>
          <p:cNvSpPr/>
          <p:nvPr/>
        </p:nvSpPr>
        <p:spPr bwMode="auto">
          <a:xfrm>
            <a:off x="5378577" y="2972383"/>
            <a:ext cx="6201918" cy="1828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Check opposite of code condition - jump if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</a:t>
            </a:r>
            <a:r>
              <a:rPr lang="en-US" sz="2800" i="1" u="sng" dirty="0">
                <a:latin typeface="+mn-lt"/>
                <a:cs typeface="Courier New" panose="02070309020205020404" pitchFamily="49" charset="0"/>
              </a:rPr>
              <a:t>greater than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0x63.  It does this by calculating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– 0x63 and then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jg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checks the resulting condition codes.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97A2C30-05EB-7924-84E5-870166CC1D3C}"/>
              </a:ext>
            </a:extLst>
          </p:cNvPr>
          <p:cNvSpPr txBox="1">
            <a:spLocks/>
          </p:cNvSpPr>
          <p:nvPr/>
        </p:nvSpPr>
        <p:spPr bwMode="auto">
          <a:xfrm>
            <a:off x="6096000" y="5017238"/>
            <a:ext cx="5833872" cy="144952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</a:t>
            </a:r>
            <a:r>
              <a:rPr lang="en-US" sz="2400" b="1" i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opposite of code condition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Skip loop if test passes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back to test</a:t>
            </a:r>
          </a:p>
        </p:txBody>
      </p:sp>
    </p:spTree>
    <p:extLst>
      <p:ext uri="{BB962C8B-B14F-4D97-AF65-F5344CB8AC3E}">
        <p14:creationId xmlns:p14="http://schemas.microsoft.com/office/powerpoint/2010/main" val="2352575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20574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2362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FFB484-EA66-F149-AFB8-2763B1C582E9}"/>
              </a:ext>
            </a:extLst>
          </p:cNvPr>
          <p:cNvSpPr/>
          <p:nvPr/>
        </p:nvSpPr>
        <p:spPr bwMode="auto">
          <a:xfrm>
            <a:off x="7080504" y="3429000"/>
            <a:ext cx="2798064" cy="533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Add 1 to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i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).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D7833F3-D9DF-B0E1-159F-9FD56548E6DE}"/>
              </a:ext>
            </a:extLst>
          </p:cNvPr>
          <p:cNvSpPr txBox="1">
            <a:spLocks/>
          </p:cNvSpPr>
          <p:nvPr/>
        </p:nvSpPr>
        <p:spPr bwMode="auto">
          <a:xfrm>
            <a:off x="6096000" y="5017238"/>
            <a:ext cx="5833872" cy="144952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</a:t>
            </a:r>
            <a:r>
              <a:rPr lang="en-US" sz="2400" b="1" i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opposite of code condition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Skip loop if test passes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back to test</a:t>
            </a:r>
          </a:p>
        </p:txBody>
      </p:sp>
    </p:spTree>
    <p:extLst>
      <p:ext uri="{BB962C8B-B14F-4D97-AF65-F5344CB8AC3E}">
        <p14:creationId xmlns:p14="http://schemas.microsoft.com/office/powerpoint/2010/main" val="1427566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2362200"/>
            <a:ext cx="7162800" cy="2286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2362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D68B8C-9566-E14C-8A55-F3C1EC1AA2DD}"/>
              </a:ext>
            </a:extLst>
          </p:cNvPr>
          <p:cNvSpPr/>
          <p:nvPr/>
        </p:nvSpPr>
        <p:spPr bwMode="auto">
          <a:xfrm>
            <a:off x="6319456" y="3429000"/>
            <a:ext cx="4320159" cy="5289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Jump back to the loop test.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50FBC36-D5CD-5423-5B33-18881F8F0AF3}"/>
              </a:ext>
            </a:extLst>
          </p:cNvPr>
          <p:cNvSpPr txBox="1">
            <a:spLocks/>
          </p:cNvSpPr>
          <p:nvPr/>
        </p:nvSpPr>
        <p:spPr bwMode="auto">
          <a:xfrm>
            <a:off x="6096000" y="5017238"/>
            <a:ext cx="5833872" cy="144952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</a:t>
            </a:r>
            <a:r>
              <a:rPr lang="en-US" sz="2400" b="1" i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opposite of code condition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Skip loop if test passes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back to test</a:t>
            </a:r>
          </a:p>
        </p:txBody>
      </p:sp>
    </p:spTree>
    <p:extLst>
      <p:ext uri="{BB962C8B-B14F-4D97-AF65-F5344CB8AC3E}">
        <p14:creationId xmlns:p14="http://schemas.microsoft.com/office/powerpoint/2010/main" val="40801872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1600200"/>
            <a:ext cx="7162800" cy="4572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785CCB-87D3-8448-80BB-63393E56BB05}"/>
              </a:ext>
            </a:extLst>
          </p:cNvPr>
          <p:cNvSpPr/>
          <p:nvPr/>
        </p:nvSpPr>
        <p:spPr bwMode="auto">
          <a:xfrm>
            <a:off x="6265545" y="3214563"/>
            <a:ext cx="4427982" cy="9121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dirty="0">
                <a:latin typeface="+mn-lt"/>
                <a:cs typeface="Courier New" panose="02070309020205020404" pitchFamily="49" charset="0"/>
              </a:rPr>
              <a:t>When this test is true, we jump and skip the loop body.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6D7AFE6-76F4-8CB3-A1BC-41F88CD61EF6}"/>
              </a:ext>
            </a:extLst>
          </p:cNvPr>
          <p:cNvSpPr txBox="1">
            <a:spLocks/>
          </p:cNvSpPr>
          <p:nvPr/>
        </p:nvSpPr>
        <p:spPr bwMode="auto">
          <a:xfrm>
            <a:off x="6096000" y="5017238"/>
            <a:ext cx="5833872" cy="144952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</a:t>
            </a:r>
            <a:r>
              <a:rPr lang="en-US" sz="2400" b="1" i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opposite of code condition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Skip loop if test passes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back to test</a:t>
            </a:r>
          </a:p>
        </p:txBody>
      </p:sp>
    </p:spTree>
    <p:extLst>
      <p:ext uri="{BB962C8B-B14F-4D97-AF65-F5344CB8AC3E}">
        <p14:creationId xmlns:p14="http://schemas.microsoft.com/office/powerpoint/2010/main" val="2319161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5864352" y="3390900"/>
            <a:ext cx="5230368" cy="533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Then, we return from the function.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25908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185928" y="2971800"/>
            <a:ext cx="3852672" cy="3810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56D684A-FE29-AF25-890B-77BEAD1AC4F8}"/>
              </a:ext>
            </a:extLst>
          </p:cNvPr>
          <p:cNvSpPr txBox="1">
            <a:spLocks/>
          </p:cNvSpPr>
          <p:nvPr/>
        </p:nvSpPr>
        <p:spPr bwMode="auto">
          <a:xfrm>
            <a:off x="6096000" y="5017238"/>
            <a:ext cx="5833872" cy="144952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</a:t>
            </a:r>
            <a:r>
              <a:rPr lang="en-US" sz="2400" b="1" i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opposite of code condition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Skip loop if test passes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back to test</a:t>
            </a:r>
          </a:p>
        </p:txBody>
      </p:sp>
    </p:spTree>
    <p:extLst>
      <p:ext uri="{BB962C8B-B14F-4D97-AF65-F5344CB8AC3E}">
        <p14:creationId xmlns:p14="http://schemas.microsoft.com/office/powerpoint/2010/main" val="33039481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36B3-9631-9A4E-A463-0972B183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Other While Loop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53705-EA8E-8E4B-A660-28FE881C7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966912"/>
            <a:ext cx="5833872" cy="146208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while (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DAAD58-B3A3-DF42-B4C1-70BC7A6D1EA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966912"/>
            <a:ext cx="5833872" cy="17543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Jump to check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code condition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test passes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7030A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FFBA9A-0C80-BA4B-B991-FB402C1554D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143000"/>
            <a:ext cx="5833872" cy="823912"/>
          </a:xfrm>
        </p:spPr>
        <p:txBody>
          <a:bodyPr/>
          <a:lstStyle/>
          <a:p>
            <a:r>
              <a:rPr lang="en-US" u="sng" dirty="0"/>
              <a:t>C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EAA714-1E8A-2D48-B9F9-A62E3424135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143000"/>
            <a:ext cx="5833872" cy="823912"/>
          </a:xfrm>
        </p:spPr>
        <p:txBody>
          <a:bodyPr/>
          <a:lstStyle/>
          <a:p>
            <a:r>
              <a:rPr lang="en-US" u="sng" dirty="0"/>
              <a:t>Assembly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C0DF54-D90B-4D45-9D3C-6A9DBB1E4F38}"/>
              </a:ext>
            </a:extLst>
          </p:cNvPr>
          <p:cNvSpPr/>
          <p:nvPr/>
        </p:nvSpPr>
        <p:spPr>
          <a:xfrm>
            <a:off x="2442972" y="4722674"/>
            <a:ext cx="7086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0x0000000000400570 &lt;+0&gt;:	mov    $0x0,%eax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0x0000000000400575 &lt;+5&gt;: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0x40057a &lt;loop+10&gt;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0x0000000000400577 &lt;+7&gt;:	add    $0x1,%eax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0x000000000040057a &lt;+10&gt;:	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0x000000000040057d &lt;+13&gt;:	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0x400577 &lt;loop+7&gt;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0x000000000040057f &lt;+15&gt;: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9E2626-CC26-7545-90A2-940416E85F0D}"/>
              </a:ext>
            </a:extLst>
          </p:cNvPr>
          <p:cNvCxnSpPr>
            <a:cxnSpLocks/>
          </p:cNvCxnSpPr>
          <p:nvPr/>
        </p:nvCxnSpPr>
        <p:spPr>
          <a:xfrm>
            <a:off x="5791200" y="1371600"/>
            <a:ext cx="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EE7036F-408E-4A43-B7A4-07AAE10FBA42}"/>
              </a:ext>
            </a:extLst>
          </p:cNvPr>
          <p:cNvCxnSpPr>
            <a:cxnSpLocks/>
          </p:cNvCxnSpPr>
          <p:nvPr/>
        </p:nvCxnSpPr>
        <p:spPr>
          <a:xfrm flipH="1">
            <a:off x="209985" y="3887876"/>
            <a:ext cx="117960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1977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0013" algn="r"/>
              </a:tabLst>
            </a:pPr>
            <a:r>
              <a:rPr lang="en-US" b="1" dirty="0"/>
              <a:t>Recap: </a:t>
            </a:r>
            <a:r>
              <a:rPr lang="en-US" dirty="0"/>
              <a:t>Control Flow Mechanics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If statements	</a:t>
            </a:r>
          </a:p>
          <a:p>
            <a:pPr>
              <a:tabLst>
                <a:tab pos="11530013" algn="r"/>
              </a:tabLst>
            </a:pPr>
            <a:r>
              <a:rPr lang="en-US" b="1" dirty="0">
                <a:solidFill>
                  <a:srgbClr val="C00000"/>
                </a:solidFill>
              </a:rPr>
              <a:t>Loops	</a:t>
            </a:r>
          </a:p>
          <a:p>
            <a:pPr lvl="1">
              <a:tabLst>
                <a:tab pos="11530584" algn="r"/>
              </a:tabLst>
            </a:pPr>
            <a:r>
              <a:rPr lang="en-US" dirty="0"/>
              <a:t>While loops	</a:t>
            </a:r>
          </a:p>
          <a:p>
            <a:pPr lvl="1">
              <a:tabLst>
                <a:tab pos="11530584" algn="r"/>
              </a:tabLst>
            </a:pPr>
            <a:r>
              <a:rPr lang="en-US" b="1" dirty="0">
                <a:solidFill>
                  <a:srgbClr val="C00000"/>
                </a:solidFill>
              </a:rPr>
              <a:t>For loops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Other Instructions That Depend On Condition Codes</a:t>
            </a:r>
          </a:p>
        </p:txBody>
      </p:sp>
    </p:spTree>
    <p:extLst>
      <p:ext uri="{BB962C8B-B14F-4D97-AF65-F5344CB8AC3E}">
        <p14:creationId xmlns:p14="http://schemas.microsoft.com/office/powerpoint/2010/main" val="18122593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36B3-9631-9A4E-A463-0972B183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For Loop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53705-EA8E-8E4B-A660-28FE881C7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966912"/>
            <a:ext cx="5833872" cy="146208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for (</a:t>
            </a:r>
            <a:r>
              <a:rPr lang="en-US" sz="2400" b="1" dirty="0" err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FFBA9A-0C80-BA4B-B991-FB402C1554D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143000"/>
            <a:ext cx="5833872" cy="823912"/>
          </a:xfrm>
        </p:spPr>
        <p:txBody>
          <a:bodyPr/>
          <a:lstStyle/>
          <a:p>
            <a:r>
              <a:rPr lang="en-US" u="sng" dirty="0"/>
              <a:t>C For loop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ADDD10A-E8BF-F84C-9174-804E78BCC65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966911"/>
            <a:ext cx="5833872" cy="210026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opposite of code condition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Skip loop if test passes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back to test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A97E17A-4A64-E74C-9869-F3CCA2CC69A4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143000"/>
            <a:ext cx="5833872" cy="823912"/>
          </a:xfrm>
        </p:spPr>
        <p:txBody>
          <a:bodyPr/>
          <a:lstStyle/>
          <a:p>
            <a:r>
              <a:rPr lang="en-US" u="sng" dirty="0"/>
              <a:t>Assembly pseudocode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F5F437D-DD50-694B-A836-D30CA9A40723}"/>
              </a:ext>
            </a:extLst>
          </p:cNvPr>
          <p:cNvSpPr txBox="1">
            <a:spLocks/>
          </p:cNvSpPr>
          <p:nvPr/>
        </p:nvSpPr>
        <p:spPr bwMode="auto">
          <a:xfrm>
            <a:off x="149087" y="4545150"/>
            <a:ext cx="583387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b="1" dirty="0" err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endParaRPr lang="en-US" sz="2400" dirty="0">
              <a:solidFill>
                <a:schemeClr val="accent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while(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4D5866F-28B7-8441-AF2A-BF8ED012E5C0}"/>
              </a:ext>
            </a:extLst>
          </p:cNvPr>
          <p:cNvSpPr txBox="1">
            <a:spLocks/>
          </p:cNvSpPr>
          <p:nvPr/>
        </p:nvSpPr>
        <p:spPr bwMode="auto">
          <a:xfrm>
            <a:off x="149087" y="3721238"/>
            <a:ext cx="5833872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u="sng" dirty="0"/>
              <a:t>C Equivalent While Loop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4E13C1-3AFC-7744-9992-B2FF976D772E}"/>
              </a:ext>
            </a:extLst>
          </p:cNvPr>
          <p:cNvCxnSpPr>
            <a:cxnSpLocks/>
          </p:cNvCxnSpPr>
          <p:nvPr/>
        </p:nvCxnSpPr>
        <p:spPr>
          <a:xfrm>
            <a:off x="5410200" y="1554956"/>
            <a:ext cx="0" cy="4699276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9CE209F-E9DE-0046-898B-A424ACBFA22A}"/>
              </a:ext>
            </a:extLst>
          </p:cNvPr>
          <p:cNvSpPr/>
          <p:nvPr/>
        </p:nvSpPr>
        <p:spPr bwMode="auto">
          <a:xfrm>
            <a:off x="6430617" y="4810915"/>
            <a:ext cx="5334000" cy="1443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l"/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For loops and while loops are treated (essentially) the same when compiled down to assembly.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BB81BCED-B650-3E49-81FE-0030139B9DC0}"/>
              </a:ext>
            </a:extLst>
          </p:cNvPr>
          <p:cNvSpPr/>
          <p:nvPr/>
        </p:nvSpPr>
        <p:spPr>
          <a:xfrm>
            <a:off x="5486400" y="1992063"/>
            <a:ext cx="685800" cy="3182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7E841A75-5ABF-B948-943A-07F2306C6EDA}"/>
              </a:ext>
            </a:extLst>
          </p:cNvPr>
          <p:cNvSpPr/>
          <p:nvPr/>
        </p:nvSpPr>
        <p:spPr>
          <a:xfrm>
            <a:off x="5486400" y="3339375"/>
            <a:ext cx="685800" cy="3182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57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build="p"/>
      <p:bldP spid="9" grpId="0"/>
      <p:bldP spid="10" grpId="0"/>
      <p:bldP spid="12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92A6-ADF2-7243-AB39-4A368504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27-D653-694D-883F-020648FB9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3200" y="2321438"/>
            <a:ext cx="5833872" cy="416004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56D5-ED43-3A41-8767-63316E8FAF3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283935" y="2316956"/>
            <a:ext cx="59100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success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71A15-6401-8C48-B627-8D7482823A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GCC Common For Loop Output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8B4229-EB20-2945-B680-AC22C6811AFA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477000" y="1493044"/>
            <a:ext cx="5833872" cy="823912"/>
          </a:xfrm>
        </p:spPr>
        <p:txBody>
          <a:bodyPr/>
          <a:lstStyle/>
          <a:p>
            <a:r>
              <a:rPr lang="en-US" dirty="0"/>
              <a:t>Possible Alternative </a:t>
            </a:r>
          </a:p>
        </p:txBody>
      </p:sp>
    </p:spTree>
    <p:extLst>
      <p:ext uri="{BB962C8B-B14F-4D97-AF65-F5344CB8AC3E}">
        <p14:creationId xmlns:p14="http://schemas.microsoft.com/office/powerpoint/2010/main" val="146538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0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401136 &lt;+0&gt;:  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40113b &lt;+5&gt;:  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401140 &lt;+10&gt;: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401142 &lt;+12&gt;: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0x40114f &lt;sum_array+25&gt;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401144 &lt;+14&gt;: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401147 &lt;+17&gt;: add    (%rdi,%rcx,4),%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40114a &lt;+20&gt;: 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40114d &lt;+23&gt;: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0x401140 &lt;sum_array+10&gt;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40114f &lt;+25&gt;: mov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401151 &lt;+27&gt;: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 flipV="1">
            <a:off x="152400" y="3581398"/>
            <a:ext cx="5638800" cy="2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39F0F2A-95F7-FA45-9DB8-1FB92D48FDF1}"/>
              </a:ext>
            </a:extLst>
          </p:cNvPr>
          <p:cNvSpPr/>
          <p:nvPr/>
        </p:nvSpPr>
        <p:spPr>
          <a:xfrm>
            <a:off x="6400800" y="1295401"/>
            <a:ext cx="5562600" cy="3047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14350" indent="-514350" algn="l">
              <a:buClr>
                <a:schemeClr val="accent2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Which register is C code’s 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</a:t>
            </a:r>
            <a:r>
              <a:rPr lang="en-US" sz="2800" dirty="0">
                <a:solidFill>
                  <a:schemeClr val="tx1"/>
                </a:solidFill>
              </a:rPr>
              <a:t>?</a:t>
            </a:r>
          </a:p>
          <a:p>
            <a:pPr marL="514350" indent="-514350" algn="l">
              <a:buClr>
                <a:schemeClr val="accent2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Which register is C code’s 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?</a:t>
            </a:r>
          </a:p>
          <a:p>
            <a:pPr marL="514350" indent="-514350" algn="l">
              <a:buClr>
                <a:schemeClr val="accent2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Which assembly instruction is C code’s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 += </a:t>
            </a:r>
            <a:r>
              <a:rPr lang="en-US" sz="24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lang="en-US" sz="2800" dirty="0">
                <a:solidFill>
                  <a:schemeClr val="tx1"/>
                </a:solidFill>
              </a:rPr>
              <a:t>?</a:t>
            </a:r>
          </a:p>
          <a:p>
            <a:pPr marL="514350" indent="-514350" algn="l">
              <a:buClr>
                <a:schemeClr val="accent2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What are the </a:t>
            </a:r>
            <a:r>
              <a:rPr lang="en-US" sz="2400" b="1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800" dirty="0">
                <a:solidFill>
                  <a:schemeClr val="tx1"/>
                </a:solidFill>
              </a:rPr>
              <a:t> and </a:t>
            </a:r>
            <a:r>
              <a:rPr lang="en-US" sz="2400" b="1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800" dirty="0">
                <a:solidFill>
                  <a:schemeClr val="tx1"/>
                </a:solidFill>
              </a:rPr>
              <a:t> instructions doing?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b="1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tx1"/>
                </a:solidFill>
              </a:rPr>
              <a:t>: signed jump greater than/equal)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FD1D8E-CCCF-B24D-A5D2-FCE156E624CB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173847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GDB and Assembly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E7EEB2-FD2A-A743-9300-7B06901CF3DD}"/>
              </a:ext>
            </a:extLst>
          </p:cNvPr>
          <p:cNvSpPr txBox="1"/>
          <p:nvPr/>
        </p:nvSpPr>
        <p:spPr>
          <a:xfrm>
            <a:off x="5307161" y="6324600"/>
            <a:ext cx="15776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sum_array.c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4481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FB124A-8E8F-BC4D-BD87-11577633F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 tips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74194A-5DF4-1A4D-AA5A-C18790119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240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layout split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info reg</a:t>
            </a:r>
          </a:p>
          <a:p>
            <a:pPr marL="0" indent="0">
              <a:spcBef>
                <a:spcPts val="34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eflags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34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 *0x400546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 *0x400550 if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&gt; 98</a:t>
            </a:r>
          </a:p>
          <a:p>
            <a:pPr marL="0" indent="0">
              <a:spcBef>
                <a:spcPts val="340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19752A-03FC-8140-9AF9-34E0E4D3107B}"/>
              </a:ext>
            </a:extLst>
          </p:cNvPr>
          <p:cNvSpPr txBox="1"/>
          <p:nvPr/>
        </p:nvSpPr>
        <p:spPr>
          <a:xfrm>
            <a:off x="9895975" y="185803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5400" dirty="0"/>
              <a:t>⭐️⭐️⭐️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5FD5E17-8994-DD43-AC6F-7A33B3925DEC}"/>
              </a:ext>
            </a:extLst>
          </p:cNvPr>
          <p:cNvSpPr txBox="1">
            <a:spLocks/>
          </p:cNvSpPr>
          <p:nvPr/>
        </p:nvSpPr>
        <p:spPr bwMode="auto">
          <a:xfrm>
            <a:off x="5867400" y="1524000"/>
            <a:ext cx="6096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View C, assembly, and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gdb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(lab5)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all registers</a:t>
            </a:r>
          </a:p>
          <a:p>
            <a:pPr marL="0" indent="0" fontAlgn="auto">
              <a:spcBef>
                <a:spcPts val="34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register value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all condition codes currently set</a:t>
            </a:r>
          </a:p>
          <a:p>
            <a:pPr marL="0" indent="0" fontAlgn="auto">
              <a:spcBef>
                <a:spcPts val="34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Set breakpoint at assembly instruction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Set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conditional breakpoint</a:t>
            </a:r>
          </a:p>
          <a:p>
            <a:pPr marL="0" indent="0" fontAlgn="auto">
              <a:spcBef>
                <a:spcPts val="34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Next assembly instruction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Step into assembly instruction (will step into function calls)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DCCC9D-AD29-5540-9C2E-623337F5AE61}"/>
              </a:ext>
            </a:extLst>
          </p:cNvPr>
          <p:cNvSpPr txBox="1"/>
          <p:nvPr/>
        </p:nvSpPr>
        <p:spPr>
          <a:xfrm>
            <a:off x="2819400" y="1349514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(ctrl-x a: exit, ctrl-l: resize)</a:t>
            </a:r>
          </a:p>
        </p:txBody>
      </p:sp>
    </p:spTree>
    <p:extLst>
      <p:ext uri="{BB962C8B-B14F-4D97-AF65-F5344CB8AC3E}">
        <p14:creationId xmlns:p14="http://schemas.microsoft.com/office/powerpoint/2010/main" val="15482800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FB124A-8E8F-BC4D-BD87-11577633F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 tips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74194A-5DF4-1A4D-AA5A-C18790119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spcBef>
                <a:spcPts val="34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p/x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p/t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34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x/4bx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x/4wx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19752A-03FC-8140-9AF9-34E0E4D3107B}"/>
              </a:ext>
            </a:extLst>
          </p:cNvPr>
          <p:cNvSpPr txBox="1"/>
          <p:nvPr/>
        </p:nvSpPr>
        <p:spPr>
          <a:xfrm>
            <a:off x="9895975" y="185803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5400" dirty="0"/>
              <a:t>⭐️⭐️⭐️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5FD5E17-8994-DD43-AC6F-7A33B3925DEC}"/>
              </a:ext>
            </a:extLst>
          </p:cNvPr>
          <p:cNvSpPr txBox="1">
            <a:spLocks/>
          </p:cNvSpPr>
          <p:nvPr/>
        </p:nvSpPr>
        <p:spPr bwMode="auto">
          <a:xfrm>
            <a:off x="5867400" y="1295400"/>
            <a:ext cx="6096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register value in hex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register value in binary</a:t>
            </a:r>
          </a:p>
          <a:p>
            <a:pPr marL="0" indent="0" fontAlgn="auto">
              <a:spcBef>
                <a:spcPts val="34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Examine the byte stored at this address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Examine 4 bytes starting at this address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Examine 4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starting at this address</a:t>
            </a:r>
          </a:p>
        </p:txBody>
      </p:sp>
    </p:spTree>
    <p:extLst>
      <p:ext uri="{BB962C8B-B14F-4D97-AF65-F5344CB8AC3E}">
        <p14:creationId xmlns:p14="http://schemas.microsoft.com/office/powerpoint/2010/main" val="38548654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0013" algn="r"/>
              </a:tabLst>
            </a:pPr>
            <a:r>
              <a:rPr lang="en-US" b="1" dirty="0"/>
              <a:t>Recap: </a:t>
            </a:r>
            <a:r>
              <a:rPr lang="en-US" dirty="0"/>
              <a:t>Control Flow Mechanics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If statements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Loops	</a:t>
            </a:r>
          </a:p>
          <a:p>
            <a:pPr lvl="1">
              <a:tabLst>
                <a:tab pos="11530584" algn="r"/>
              </a:tabLst>
            </a:pPr>
            <a:r>
              <a:rPr lang="en-US" dirty="0"/>
              <a:t>While loops	</a:t>
            </a:r>
          </a:p>
          <a:p>
            <a:pPr lvl="1">
              <a:tabLst>
                <a:tab pos="11530584" algn="r"/>
              </a:tabLst>
            </a:pPr>
            <a:r>
              <a:rPr lang="en-US" dirty="0"/>
              <a:t>For loops	</a:t>
            </a:r>
          </a:p>
          <a:p>
            <a:pPr>
              <a:tabLst>
                <a:tab pos="11530013" algn="r"/>
              </a:tabLst>
            </a:pPr>
            <a:r>
              <a:rPr lang="en-US" b="1" dirty="0">
                <a:solidFill>
                  <a:srgbClr val="C00000"/>
                </a:solidFill>
              </a:rPr>
              <a:t>Other Instructions That Depend On Condition Codes</a:t>
            </a:r>
          </a:p>
        </p:txBody>
      </p:sp>
    </p:spTree>
    <p:extLst>
      <p:ext uri="{BB962C8B-B14F-4D97-AF65-F5344CB8AC3E}">
        <p14:creationId xmlns:p14="http://schemas.microsoft.com/office/powerpoint/2010/main" val="10069589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621A1-9FCF-3A4B-B8D8-8314FC39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Condition Code-Dependent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5058F-8039-AC40-9285-91745C128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are three common instruction types that use condition codes:</a:t>
            </a:r>
          </a:p>
          <a:p>
            <a:r>
              <a:rPr lang="en-US" b="1" dirty="0" err="1"/>
              <a:t>jmp</a:t>
            </a:r>
            <a:r>
              <a:rPr lang="en-US" dirty="0"/>
              <a:t> instructions conditionally jump to a different next instruction</a:t>
            </a:r>
            <a:endParaRPr lang="en-US" b="1" dirty="0"/>
          </a:p>
          <a:p>
            <a:r>
              <a:rPr lang="en-US" b="1" dirty="0"/>
              <a:t>set</a:t>
            </a:r>
            <a:r>
              <a:rPr lang="en-US" dirty="0"/>
              <a:t> instructions conditionally set a byte to 0 or 1</a:t>
            </a:r>
          </a:p>
          <a:p>
            <a:r>
              <a:rPr lang="en-US" dirty="0"/>
              <a:t>new versions of </a:t>
            </a:r>
            <a:r>
              <a:rPr lang="en-US" b="1" dirty="0"/>
              <a:t>mov </a:t>
            </a:r>
            <a:r>
              <a:rPr lang="en-US" dirty="0"/>
              <a:t>instructions conditionally move data</a:t>
            </a:r>
          </a:p>
        </p:txBody>
      </p:sp>
    </p:spTree>
    <p:extLst>
      <p:ext uri="{BB962C8B-B14F-4D97-AF65-F5344CB8AC3E}">
        <p14:creationId xmlns:p14="http://schemas.microsoft.com/office/powerpoint/2010/main" val="32772720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621A1-9FCF-3A4B-B8D8-8314FC39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dirty="0"/>
              <a:t>: Read </a:t>
            </a:r>
            <a:r>
              <a:rPr lang="en-US" sz="4800" dirty="0"/>
              <a:t>condition</a:t>
            </a:r>
            <a:r>
              <a:rPr lang="en-US" dirty="0"/>
              <a:t>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5058F-8039-AC40-9285-91745C128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dirty="0"/>
              <a:t> instructions conditionally set a byte to 0 or 1.</a:t>
            </a:r>
          </a:p>
          <a:p>
            <a:r>
              <a:rPr lang="en-US" dirty="0"/>
              <a:t>Reads current state of flags</a:t>
            </a:r>
          </a:p>
          <a:p>
            <a:r>
              <a:rPr lang="en-US" dirty="0"/>
              <a:t>Destination is a single-byte register (e.g., %al) or single-byte memory location</a:t>
            </a:r>
          </a:p>
          <a:p>
            <a:r>
              <a:rPr lang="en-US" dirty="0"/>
              <a:t>Does not perturb other bytes of register</a:t>
            </a:r>
          </a:p>
          <a:p>
            <a:r>
              <a:rPr lang="en-US" dirty="0"/>
              <a:t>Typically followed by </a:t>
            </a:r>
            <a:r>
              <a:rPr lang="en-US" dirty="0" err="1"/>
              <a:t>movzbl</a:t>
            </a:r>
            <a:r>
              <a:rPr lang="en-US" dirty="0"/>
              <a:t> to zero those bytes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548EE2-35AF-FF49-812A-13177661B14C}"/>
              </a:ext>
            </a:extLst>
          </p:cNvPr>
          <p:cNvSpPr txBox="1"/>
          <p:nvPr/>
        </p:nvSpPr>
        <p:spPr>
          <a:xfrm>
            <a:off x="467139" y="4558843"/>
            <a:ext cx="37337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int small(int x) {</a:t>
            </a:r>
          </a:p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   return x &lt; 16;</a:t>
            </a:r>
          </a:p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3218F15-3BC5-3949-9220-FE2BC500B1D7}"/>
              </a:ext>
            </a:extLst>
          </p:cNvPr>
          <p:cNvCxnSpPr>
            <a:cxnSpLocks/>
          </p:cNvCxnSpPr>
          <p:nvPr/>
        </p:nvCxnSpPr>
        <p:spPr>
          <a:xfrm>
            <a:off x="6324600" y="4416620"/>
            <a:ext cx="0" cy="206038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B572993-42F5-9249-92CF-4C36B9ACE608}"/>
              </a:ext>
            </a:extLst>
          </p:cNvPr>
          <p:cNvSpPr txBox="1"/>
          <p:nvPr/>
        </p:nvSpPr>
        <p:spPr>
          <a:xfrm>
            <a:off x="6967503" y="4343400"/>
            <a:ext cx="333937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$0xf,%edi</a:t>
            </a:r>
          </a:p>
          <a:p>
            <a:pPr algn="l"/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setle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%al</a:t>
            </a:r>
          </a:p>
          <a:p>
            <a:pPr algn="l"/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movzbl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%al, %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64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621A1-9FCF-3A4B-B8D8-8314FC39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dirty="0"/>
              <a:t>: Read </a:t>
            </a:r>
            <a:r>
              <a:rPr lang="en-US" sz="4800" dirty="0"/>
              <a:t>condition</a:t>
            </a:r>
            <a:r>
              <a:rPr lang="en-US" dirty="0"/>
              <a:t> codes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A6DA668A-3B8F-D744-BF92-B90E898800BC}"/>
              </a:ext>
            </a:extLst>
          </p:cNvPr>
          <p:cNvGraphicFramePr>
            <a:graphicFrameLocks/>
          </p:cNvGraphicFramePr>
          <p:nvPr/>
        </p:nvGraphicFramePr>
        <p:xfrm>
          <a:off x="457200" y="1447800"/>
          <a:ext cx="11277600" cy="49377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759200">
                  <a:extLst>
                    <a:ext uri="{9D8B030D-6E8A-4147-A177-3AD203B41FA5}">
                      <a16:colId xmlns:a16="http://schemas.microsoft.com/office/drawing/2014/main" val="3231654358"/>
                    </a:ext>
                  </a:extLst>
                </a:gridCol>
                <a:gridCol w="3759200">
                  <a:extLst>
                    <a:ext uri="{9D8B030D-6E8A-4147-A177-3AD203B41FA5}">
                      <a16:colId xmlns:a16="http://schemas.microsoft.com/office/drawing/2014/main" val="1224624564"/>
                    </a:ext>
                  </a:extLst>
                </a:gridCol>
                <a:gridCol w="3759200">
                  <a:extLst>
                    <a:ext uri="{9D8B030D-6E8A-4147-A177-3AD203B41FA5}">
                      <a16:colId xmlns:a16="http://schemas.microsoft.com/office/drawing/2014/main" val="419858729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Synonym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Set Condition (1 if true, 0 if false)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8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setz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Equal / zero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0664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setnz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equal / not zero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858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sets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47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setns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988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setg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setnle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Greater (signed &gt;)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976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setge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setnl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Greater or equal (signed &gt;=)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9687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setl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setnge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Less (signed &lt;)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66579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setle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setng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Less or equal (signed &lt;=)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16728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seta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setnbe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Above (unsigned &gt;)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05139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setae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setnb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Above or equal (unsigned &gt;=)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066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setb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setnae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Below (unsigned &lt;)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47889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setbe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setna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Below or equal (unsigned &lt;=)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062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48772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621A1-9FCF-3A4B-B8D8-8314FC39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cmov</a:t>
            </a:r>
            <a:r>
              <a:rPr lang="en-US" dirty="0"/>
              <a:t>: Conditional move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5058F-8039-AC40-9285-91745C128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cmovx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src,dst</a:t>
            </a:r>
            <a:r>
              <a:rPr lang="en-US" dirty="0"/>
              <a:t> conditionally moves data in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dirty="0"/>
              <a:t> to data in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dirty="0"/>
              <a:t>.</a:t>
            </a:r>
          </a:p>
          <a:p>
            <a:r>
              <a:rPr lang="en-US" dirty="0"/>
              <a:t>Mov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dirty="0"/>
              <a:t> to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dirty="0"/>
              <a:t> if condition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dirty="0"/>
              <a:t> holds; no change otherwise</a:t>
            </a:r>
          </a:p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dirty="0"/>
              <a:t> is memory address/register,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dirty="0"/>
              <a:t> is register</a:t>
            </a:r>
          </a:p>
          <a:p>
            <a:r>
              <a:rPr lang="en-US" dirty="0"/>
              <a:t>May be more efficient than branch (i.e., jump)</a:t>
            </a:r>
          </a:p>
          <a:p>
            <a:r>
              <a:rPr lang="en-US" dirty="0"/>
              <a:t>Often seen with C ternary operator: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result = test ? then: else;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548EE2-35AF-FF49-812A-13177661B14C}"/>
              </a:ext>
            </a:extLst>
          </p:cNvPr>
          <p:cNvSpPr txBox="1"/>
          <p:nvPr/>
        </p:nvSpPr>
        <p:spPr>
          <a:xfrm>
            <a:off x="467139" y="4558843"/>
            <a:ext cx="51139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int max(int x, int y) {</a:t>
            </a:r>
          </a:p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   return x &gt; y ? x : y;</a:t>
            </a:r>
          </a:p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540FDF-83FA-834A-B016-EB540099813C}"/>
              </a:ext>
            </a:extLst>
          </p:cNvPr>
          <p:cNvSpPr txBox="1"/>
          <p:nvPr/>
        </p:nvSpPr>
        <p:spPr>
          <a:xfrm>
            <a:off x="6967503" y="4343399"/>
            <a:ext cx="353654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cmovge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56F28D-25D5-D642-B1F9-239008186919}"/>
              </a:ext>
            </a:extLst>
          </p:cNvPr>
          <p:cNvCxnSpPr>
            <a:cxnSpLocks/>
          </p:cNvCxnSpPr>
          <p:nvPr/>
        </p:nvCxnSpPr>
        <p:spPr>
          <a:xfrm>
            <a:off x="6324600" y="4416620"/>
            <a:ext cx="0" cy="206038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80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4454B-F230-2340-AAE7-7FA5C84FB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cmov</a:t>
            </a:r>
            <a:r>
              <a:rPr lang="en-US" dirty="0"/>
              <a:t>: Conditional move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5F871E49-AD61-284E-9815-A5274F4BFCBF}"/>
              </a:ext>
            </a:extLst>
          </p:cNvPr>
          <p:cNvGraphicFramePr>
            <a:graphicFrameLocks/>
          </p:cNvGraphicFramePr>
          <p:nvPr/>
        </p:nvGraphicFramePr>
        <p:xfrm>
          <a:off x="457200" y="1447800"/>
          <a:ext cx="11277600" cy="47548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759200">
                  <a:extLst>
                    <a:ext uri="{9D8B030D-6E8A-4147-A177-3AD203B41FA5}">
                      <a16:colId xmlns:a16="http://schemas.microsoft.com/office/drawing/2014/main" val="3231654358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1224624564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419858729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Synonym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Condition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8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cmovz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Equal / zero (ZF =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0664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cmovnz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equal / not zero (ZF = 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858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cmovs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Negative (SF =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47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cmovns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Nonnegative (SF = 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988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cmovg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cmovnle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Greater (signed &gt;) (SF = 0 and SF = OF)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976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cmovge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cmovnl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Greater or equal (signed &gt;=) (SF = OF)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9687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cmovl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cmovnge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Less (signed &lt;) (SF != OF)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66579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cmovle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cmovng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Less or equal (signed &lt;=) (ZF = 1 or SF! = OF)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16728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cmova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cmovnbe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Above (unsigned &gt;) (CF = 0 and ZF = 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05139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cmovae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cmovnb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Above or equal (unsigned &gt;=) (CF = 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066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cmovb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cmovnae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Below (unsigned &lt;) (CF =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47889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cmovbe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cmovna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Below or equal (unsigned &lt;=) (CF = 1 or ZF =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062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1804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D26A0-2ADB-5B42-91F0-35BD8D511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Lab: Conditional Move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BC770-8601-7446-AE4D-232CECF85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57912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 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signed_division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(int x)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return x / 4;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signed_division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leal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3(%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 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testl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 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cmovns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 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sarl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$2, 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2D295EB-0A74-0B42-97E8-72A8C27B2722}"/>
              </a:ext>
            </a:extLst>
          </p:cNvPr>
          <p:cNvCxnSpPr>
            <a:cxnSpLocks/>
          </p:cNvCxnSpPr>
          <p:nvPr/>
        </p:nvCxnSpPr>
        <p:spPr>
          <a:xfrm>
            <a:off x="381000" y="3048000"/>
            <a:ext cx="111252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C2488DB-EB0E-1C46-89D2-30E8888C43A6}"/>
              </a:ext>
            </a:extLst>
          </p:cNvPr>
          <p:cNvSpPr txBox="1"/>
          <p:nvPr/>
        </p:nvSpPr>
        <p:spPr>
          <a:xfrm>
            <a:off x="5486400" y="3886200"/>
            <a:ext cx="30021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Put x + 3 into %</a:t>
            </a:r>
            <a:r>
              <a:rPr lang="en-US" sz="2800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eax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689519-D749-6D40-8B50-7EDCB76618F4}"/>
              </a:ext>
            </a:extLst>
          </p:cNvPr>
          <p:cNvSpPr txBox="1"/>
          <p:nvPr/>
        </p:nvSpPr>
        <p:spPr>
          <a:xfrm>
            <a:off x="5486400" y="4343400"/>
            <a:ext cx="2962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Check the sign of 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4E04C7-5648-2D44-B46D-080E5E9AED88}"/>
              </a:ext>
            </a:extLst>
          </p:cNvPr>
          <p:cNvSpPr txBox="1"/>
          <p:nvPr/>
        </p:nvSpPr>
        <p:spPr>
          <a:xfrm>
            <a:off x="5486400" y="4876800"/>
            <a:ext cx="5212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If x is nonnegative, put x into %</a:t>
            </a:r>
            <a:r>
              <a:rPr lang="en-US" sz="2800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eax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11ED70-62C2-DE43-BDCB-30DFEBE311E2}"/>
              </a:ext>
            </a:extLst>
          </p:cNvPr>
          <p:cNvSpPr txBox="1"/>
          <p:nvPr/>
        </p:nvSpPr>
        <p:spPr>
          <a:xfrm>
            <a:off x="5486400" y="5410200"/>
            <a:ext cx="2700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Divide %</a:t>
            </a:r>
            <a:r>
              <a:rPr lang="en-US" sz="2800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eax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by 4</a:t>
            </a:r>
          </a:p>
        </p:txBody>
      </p:sp>
    </p:spTree>
    <p:extLst>
      <p:ext uri="{BB962C8B-B14F-4D97-AF65-F5344CB8AC3E}">
        <p14:creationId xmlns:p14="http://schemas.microsoft.com/office/powerpoint/2010/main" val="34192928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560B1-EAA5-A272-7C62-7D7B93C13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DCD0F-CBA2-3D69-3FE9-A082A04B6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Conditional Moves </a:t>
            </a:r>
            <a:r>
              <a:rPr lang="en-US" dirty="0"/>
              <a:t>can sometimes eliminate “branches” (jumps), which are particularly inefficient on modern computer hardware. </a:t>
            </a:r>
          </a:p>
          <a:p>
            <a:r>
              <a:rPr lang="en-US" dirty="0"/>
              <a:t>Processors try to </a:t>
            </a:r>
            <a:r>
              <a:rPr lang="en-US" i="1" dirty="0"/>
              <a:t>predict </a:t>
            </a:r>
            <a:r>
              <a:rPr lang="en-US" dirty="0"/>
              <a:t>the future execution of instructions for maximum performance. This is difficult to do with jumps. </a:t>
            </a:r>
          </a:p>
          <a:p>
            <a:r>
              <a:rPr lang="en-US" dirty="0"/>
              <a:t>This is called </a:t>
            </a:r>
            <a:r>
              <a:rPr lang="en-US" b="1" dirty="0"/>
              <a:t>branch prediction</a:t>
            </a:r>
            <a:r>
              <a:rPr lang="en-US" dirty="0"/>
              <a:t> / </a:t>
            </a:r>
            <a:r>
              <a:rPr lang="en-US" b="1" dirty="0"/>
              <a:t>speculative execution</a:t>
            </a:r>
          </a:p>
          <a:p>
            <a:r>
              <a:rPr lang="en-US" dirty="0"/>
              <a:t>The </a:t>
            </a:r>
            <a:r>
              <a:rPr lang="en-US" b="1" dirty="0" err="1"/>
              <a:t>Spectre</a:t>
            </a:r>
            <a:r>
              <a:rPr lang="en-US" dirty="0"/>
              <a:t> vulnerability exploited an issue with this on modern processors to access protected information</a:t>
            </a:r>
          </a:p>
          <a:p>
            <a:r>
              <a:rPr lang="en-US" dirty="0"/>
              <a:t>Processors may also use </a:t>
            </a:r>
            <a:r>
              <a:rPr lang="en-US" i="1" dirty="0"/>
              <a:t>out-of-order execution</a:t>
            </a:r>
            <a:r>
              <a:rPr lang="en-US" b="1" dirty="0"/>
              <a:t> </a:t>
            </a:r>
            <a:r>
              <a:rPr lang="en-US" dirty="0"/>
              <a:t>(look ahead)</a:t>
            </a:r>
          </a:p>
          <a:p>
            <a:r>
              <a:rPr lang="en-US" dirty="0"/>
              <a:t>The </a:t>
            </a:r>
            <a:r>
              <a:rPr lang="en-US" b="1" dirty="0"/>
              <a:t>Meltdown</a:t>
            </a:r>
            <a:r>
              <a:rPr lang="en-US" dirty="0"/>
              <a:t> vulnerability exploited an issue with out-of-order execution on modern processors to access protected data</a:t>
            </a:r>
          </a:p>
          <a:p>
            <a:r>
              <a:rPr lang="en-US" dirty="0">
                <a:hlinkClick r:id="rId2"/>
              </a:rPr>
              <a:t>https://meltdownattack.com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608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5181600" cy="5486400"/>
          </a:xfrm>
        </p:spPr>
        <p:txBody>
          <a:bodyPr/>
          <a:lstStyle/>
          <a:p>
            <a:pPr>
              <a:tabLst>
                <a:tab pos="11530013" algn="r"/>
              </a:tabLst>
            </a:pPr>
            <a:r>
              <a:rPr lang="en-US" b="1" dirty="0"/>
              <a:t>Recap: </a:t>
            </a:r>
            <a:r>
              <a:rPr lang="en-US" dirty="0"/>
              <a:t>Control Flow Mechanics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If statements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Loops	</a:t>
            </a:r>
          </a:p>
          <a:p>
            <a:pPr lvl="1">
              <a:tabLst>
                <a:tab pos="11530584" algn="r"/>
              </a:tabLst>
            </a:pPr>
            <a:r>
              <a:rPr lang="en-US" dirty="0"/>
              <a:t>While loops	</a:t>
            </a:r>
          </a:p>
          <a:p>
            <a:pPr lvl="1">
              <a:tabLst>
                <a:tab pos="11530584" algn="r"/>
              </a:tabLst>
            </a:pPr>
            <a:r>
              <a:rPr lang="en-US" dirty="0"/>
              <a:t>For loops	</a:t>
            </a:r>
          </a:p>
          <a:p>
            <a:pPr>
              <a:tabLst>
                <a:tab pos="11530013" algn="r"/>
              </a:tabLst>
            </a:pPr>
            <a:r>
              <a:rPr lang="en-US" dirty="0"/>
              <a:t>Other Instructions That Depend On Condition Codes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0477A3-9E70-3390-CC70-5657B0BF1C1E}"/>
              </a:ext>
            </a:extLst>
          </p:cNvPr>
          <p:cNvSpPr txBox="1"/>
          <p:nvPr/>
        </p:nvSpPr>
        <p:spPr>
          <a:xfrm>
            <a:off x="5715000" y="1295400"/>
            <a:ext cx="6243576" cy="353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800" b="1"/>
              <a:t>Lecture 19 </a:t>
            </a:r>
            <a:r>
              <a:rPr lang="en-US" sz="2800" b="1" dirty="0"/>
              <a:t>takeaway: </a:t>
            </a:r>
            <a:r>
              <a:rPr lang="en-US" sz="2800" dirty="0"/>
              <a:t>Loops and conditionals commonly use </a:t>
            </a:r>
            <a:r>
              <a:rPr lang="en-US" sz="2800" u="sng" dirty="0" err="1"/>
              <a:t>cmp</a:t>
            </a:r>
            <a:r>
              <a:rPr lang="en-US" sz="2800" dirty="0"/>
              <a:t> or </a:t>
            </a:r>
            <a:r>
              <a:rPr lang="en-US" sz="2800" u="sng" dirty="0"/>
              <a:t>test</a:t>
            </a:r>
            <a:r>
              <a:rPr lang="en-US" sz="2800" dirty="0"/>
              <a:t> along with jumps to conditionally skip over or repeat assembly instructions.  We can use GDB to step through individual assembly instructions and view register contents.</a:t>
            </a:r>
          </a:p>
        </p:txBody>
      </p:sp>
    </p:spTree>
    <p:extLst>
      <p:ext uri="{BB962C8B-B14F-4D97-AF65-F5344CB8AC3E}">
        <p14:creationId xmlns:p14="http://schemas.microsoft.com/office/powerpoint/2010/main" val="34951611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C0E8-543B-1A43-BA2C-DAA5F2AE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07D5A-D7B3-C34F-85FE-B0C635714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295400"/>
            <a:ext cx="58674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&lt;+0&gt;:   mov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&lt;+5&gt;: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&lt;+8&gt;: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0x1151 &lt;loop+24&gt;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&lt;+10&gt;:  lea    (%rdi,%rsi,1),%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&lt;+14&gt;: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&lt;+18&gt;:  add    $0x1,%rdi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&lt;+22&gt;: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0x113e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&lt;+24&gt;: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5BD743-E8D5-AC43-AB68-1DD73D566A16}"/>
              </a:ext>
            </a:extLst>
          </p:cNvPr>
          <p:cNvSpPr txBox="1"/>
          <p:nvPr/>
        </p:nvSpPr>
        <p:spPr>
          <a:xfrm>
            <a:off x="228600" y="1295400"/>
            <a:ext cx="494237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long loop(long a, long b)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long result = ___(1)___;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(___(2)___)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result = ____(3)_____;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a = ___(4)___;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result;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ABC6F-C574-4449-A522-8C2DFC00AEA2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1F33B0-DB98-9447-90B5-7089B4146856}"/>
              </a:ext>
            </a:extLst>
          </p:cNvPr>
          <p:cNvSpPr/>
          <p:nvPr/>
        </p:nvSpPr>
        <p:spPr bwMode="auto">
          <a:xfrm>
            <a:off x="457199" y="4786745"/>
            <a:ext cx="4942379" cy="16764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u="sng" dirty="0">
                <a:cs typeface="Consolas" panose="020B0609020204030204" pitchFamily="49" charset="0"/>
              </a:rPr>
              <a:t>GCC common while loop construction:</a:t>
            </a:r>
          </a:p>
          <a:p>
            <a:pPr marL="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fails</a:t>
            </a:r>
          </a:p>
          <a:p>
            <a:pPr marL="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174A76-9D9C-0E4F-A5A9-6B6D0DB9DB18}"/>
              </a:ext>
            </a:extLst>
          </p:cNvPr>
          <p:cNvSpPr txBox="1"/>
          <p:nvPr/>
        </p:nvSpPr>
        <p:spPr>
          <a:xfrm>
            <a:off x="7162800" y="6397168"/>
            <a:ext cx="617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hlinkClick r:id="rId2"/>
              </a:rPr>
              <a:t>https://godbolt.org/z/zrW6c5MGa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013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C0E8-543B-1A43-BA2C-DAA5F2AE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07D5A-D7B3-C34F-85FE-B0C635714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6408" y="1295400"/>
            <a:ext cx="602939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&lt;+0&gt;:   mov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&lt;+5&gt;:   </a:t>
            </a:r>
            <a:r>
              <a:rPr lang="en-US" sz="2400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sz="2400" b="1" dirty="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&lt;+8&gt;:   </a:t>
            </a:r>
            <a:r>
              <a:rPr lang="en-US" sz="2400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0x1151 &lt;loop+24&gt;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&lt;+10&gt;:  lea    (%rdi,%rsi,1),%</a:t>
            </a:r>
            <a:r>
              <a:rPr lang="en-US" sz="2400" b="1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b="1" dirty="0">
              <a:solidFill>
                <a:srgbClr val="7030A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&lt;+14&gt;:  </a:t>
            </a:r>
            <a:r>
              <a:rPr lang="en-US" sz="2400" b="1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%</a:t>
            </a:r>
            <a:r>
              <a:rPr lang="en-US" sz="2400" b="1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b="1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b="1" dirty="0">
              <a:solidFill>
                <a:srgbClr val="7030A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&lt;+18&gt;:  add    $0x1,%rdi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&lt;+22&gt;:  </a:t>
            </a:r>
            <a:r>
              <a:rPr lang="en-US" sz="2400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0x113e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&lt;+24&gt;: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5BD743-E8D5-AC43-AB68-1DD73D566A16}"/>
              </a:ext>
            </a:extLst>
          </p:cNvPr>
          <p:cNvSpPr txBox="1"/>
          <p:nvPr/>
        </p:nvSpPr>
        <p:spPr>
          <a:xfrm>
            <a:off x="228600" y="1295400"/>
            <a:ext cx="494237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long loop(long a, long b)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long result = ___(1)___;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(___(2)___)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result = ____(3)_____;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a = ___(4)___;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result;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ABC6F-C574-4449-A522-8C2DFC00AEA2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BD50BD-41FB-9A42-8954-80C79C8345AE}"/>
              </a:ext>
            </a:extLst>
          </p:cNvPr>
          <p:cNvSpPr/>
          <p:nvPr/>
        </p:nvSpPr>
        <p:spPr bwMode="auto">
          <a:xfrm>
            <a:off x="457199" y="4786745"/>
            <a:ext cx="4942379" cy="16764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u="sng" dirty="0">
                <a:cs typeface="Consolas" panose="020B0609020204030204" pitchFamily="49" charset="0"/>
              </a:rPr>
              <a:t>GCC common while loop construction:</a:t>
            </a:r>
          </a:p>
          <a:p>
            <a:pPr marL="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fails</a:t>
            </a:r>
          </a:p>
          <a:p>
            <a:pPr marL="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</p:txBody>
      </p:sp>
    </p:spTree>
    <p:extLst>
      <p:ext uri="{BB962C8B-B14F-4D97-AF65-F5344CB8AC3E}">
        <p14:creationId xmlns:p14="http://schemas.microsoft.com/office/powerpoint/2010/main" val="177907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C0E8-543B-1A43-BA2C-DAA5F2AE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07D5A-D7B3-C34F-85FE-B0C635714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4008" y="1295400"/>
            <a:ext cx="602939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&lt;+0&gt;:   mov    $0x1,%eax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&lt;+5&gt;: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&lt;+8&gt;: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0x1151 &lt;loop+24&gt;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&lt;+10&gt;:  lea    (%rdi,%rsi,1),%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&lt;+14&gt;: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&lt;+18&gt;:  add    $0x1,%rdi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&lt;+22&gt;: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0x113e &lt;loop+5&gt;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&lt;+24&gt;: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5BD743-E8D5-AC43-AB68-1DD73D566A16}"/>
              </a:ext>
            </a:extLst>
          </p:cNvPr>
          <p:cNvSpPr txBox="1"/>
          <p:nvPr/>
        </p:nvSpPr>
        <p:spPr>
          <a:xfrm>
            <a:off x="228600" y="1295400"/>
            <a:ext cx="494237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long loop(long a, long b)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long result = _________;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(_________)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result = ____________;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a = _________;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result;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175611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C0E8-543B-1A43-BA2C-DAA5F2AE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5BD743-E8D5-AC43-AB68-1DD73D566A16}"/>
              </a:ext>
            </a:extLst>
          </p:cNvPr>
          <p:cNvSpPr txBox="1"/>
          <p:nvPr/>
        </p:nvSpPr>
        <p:spPr>
          <a:xfrm>
            <a:off x="228600" y="1295400"/>
            <a:ext cx="511229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long loop(long a, long b)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long result = _________;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(_________)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result = ____________;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a = _________;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result;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D68FEF-8189-D44F-ACCA-5F915CE291B1}"/>
              </a:ext>
            </a:extLst>
          </p:cNvPr>
          <p:cNvSpPr/>
          <p:nvPr/>
        </p:nvSpPr>
        <p:spPr>
          <a:xfrm>
            <a:off x="3874959" y="1620542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endParaRPr lang="en-US" sz="2400" dirty="0">
              <a:solidFill>
                <a:srgbClr val="0432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23733D-6B66-5148-8BBC-36D4B409BA1C}"/>
              </a:ext>
            </a:extLst>
          </p:cNvPr>
          <p:cNvSpPr/>
          <p:nvPr/>
        </p:nvSpPr>
        <p:spPr>
          <a:xfrm>
            <a:off x="2294253" y="1998301"/>
            <a:ext cx="10342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 &lt; b</a:t>
            </a:r>
            <a:endParaRPr lang="en-US" sz="2400" dirty="0">
              <a:solidFill>
                <a:srgbClr val="0432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DE4A96-25ED-8C4E-90BA-F34FD2AE6044}"/>
              </a:ext>
            </a:extLst>
          </p:cNvPr>
          <p:cNvSpPr/>
          <p:nvPr/>
        </p:nvSpPr>
        <p:spPr>
          <a:xfrm>
            <a:off x="2676089" y="2362200"/>
            <a:ext cx="22236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result*(</a:t>
            </a:r>
            <a:r>
              <a:rPr lang="en-US" sz="24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a+b</a:t>
            </a:r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2400" dirty="0">
              <a:solidFill>
                <a:srgbClr val="0432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0F2CDB-F5DE-9C4B-B1DA-C13370CD80B9}"/>
              </a:ext>
            </a:extLst>
          </p:cNvPr>
          <p:cNvSpPr/>
          <p:nvPr/>
        </p:nvSpPr>
        <p:spPr>
          <a:xfrm>
            <a:off x="2073282" y="2739959"/>
            <a:ext cx="10342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 + 1</a:t>
            </a:r>
            <a:endParaRPr lang="en-US" sz="2400" dirty="0">
              <a:solidFill>
                <a:srgbClr val="0432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69B5538-5B60-3F4B-BCBC-810676A5DB48}"/>
              </a:ext>
            </a:extLst>
          </p:cNvPr>
          <p:cNvSpPr txBox="1">
            <a:spLocks/>
          </p:cNvSpPr>
          <p:nvPr/>
        </p:nvSpPr>
        <p:spPr bwMode="auto">
          <a:xfrm>
            <a:off x="5934008" y="1295400"/>
            <a:ext cx="6029392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&lt;+0&gt;:   mov    $0x1,%eax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4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&lt;+5&gt;:   cmp    %rsi,%rdi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&lt;+8&gt;:   jge    0x1151 &lt;loop+24&gt;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4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&lt;+10&gt;:  lea    (%rdi,%rsi,1),%rdx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&lt;+14&gt;:  imul   %rdx,%rax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&lt;+18&gt;:  add    $0x1,%rdi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4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&lt;+22&gt;:  jmp    0x113e &lt;loop+5&gt;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4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&lt;+24&gt;:  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67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C0E8-543B-1A43-BA2C-DAA5F2AE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test </a:t>
            </a:r>
            <a:r>
              <a:rPr lang="en-US" dirty="0"/>
              <a:t>practice: What’s the C code?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07D5A-D7B3-C34F-85FE-B0C635714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0x400546 &lt;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test_func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    test  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0x400548 &lt;test_func+2&gt;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jns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0x400550 &lt;test_func+10&gt;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0x40054a &lt;test_func+4&gt;  mov    $0xfeed,%eax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0x40054f &lt;test_func+9&gt;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0x400550 &lt;test_func+10&gt; mov    $0xaabbccdd,%eax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0x400555 &lt;test_func+15&gt;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0CE4F9-66FA-E942-988D-C7853716EC21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20291851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C0E8-543B-1A43-BA2C-DAA5F2AE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test </a:t>
            </a:r>
            <a:r>
              <a:rPr lang="en-US" dirty="0"/>
              <a:t>practice: What’s the C code?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07D5A-D7B3-C34F-85FE-B0C635714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0x400546 &lt;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test_func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    test  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0x400548 &lt;test_func+2&gt;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jns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0x400550 &lt;test_func+10&gt;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0x40054a &lt;test_func+4&gt;  mov    $0xfeed,%eax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0x40054f &lt;test_func+9&gt;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0x400550 &lt;test_func+10&gt; mov    $0xaabbccdd,%eax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0x400555 &lt;test_func+15&gt;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5BD743-E8D5-AC43-AB68-1DD73D566A16}"/>
              </a:ext>
            </a:extLst>
          </p:cNvPr>
          <p:cNvSpPr txBox="1"/>
          <p:nvPr/>
        </p:nvSpPr>
        <p:spPr>
          <a:xfrm>
            <a:off x="228600" y="4059314"/>
            <a:ext cx="4522392" cy="2419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test_func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x) {</a:t>
            </a:r>
          </a:p>
          <a:p>
            <a:pPr algn="l">
              <a:lnSpc>
                <a:spcPct val="90000"/>
              </a:lnSpc>
            </a:pP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(x &lt; 0) {</a:t>
            </a:r>
          </a:p>
          <a:p>
            <a:pPr algn="l">
              <a:lnSpc>
                <a:spcPct val="90000"/>
              </a:lnSpc>
            </a:pP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return 0xfeed;</a:t>
            </a:r>
          </a:p>
          <a:p>
            <a:pPr algn="l">
              <a:lnSpc>
                <a:spcPct val="90000"/>
              </a:lnSpc>
            </a:pP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} </a:t>
            </a:r>
          </a:p>
          <a:p>
            <a:pPr algn="l">
              <a:lnSpc>
                <a:spcPct val="90000"/>
              </a:lnSpc>
            </a:pP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return 0xaabbccdd;</a:t>
            </a:r>
          </a:p>
          <a:p>
            <a:pPr algn="l">
              <a:lnSpc>
                <a:spcPct val="90000"/>
              </a:lnSpc>
            </a:pP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  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044F43-4D8A-FA4C-823F-A8A4F1010BFD}"/>
              </a:ext>
            </a:extLst>
          </p:cNvPr>
          <p:cNvSpPr txBox="1"/>
          <p:nvPr/>
        </p:nvSpPr>
        <p:spPr>
          <a:xfrm>
            <a:off x="5791200" y="5562600"/>
            <a:ext cx="19098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(or anything like this)</a:t>
            </a:r>
          </a:p>
        </p:txBody>
      </p:sp>
    </p:spTree>
    <p:extLst>
      <p:ext uri="{BB962C8B-B14F-4D97-AF65-F5344CB8AC3E}">
        <p14:creationId xmlns:p14="http://schemas.microsoft.com/office/powerpoint/2010/main" val="145634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4582D-380D-6640-8B43-1C7F7C737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“Escape Room”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20028-AAAE-704D-BF74-FEEAEC8E9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9144001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&lt;escape_room+0&gt;        lea    (%rdi,%rdi,1),%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&lt;escape_room+3&gt;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  $0x5,%eax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&lt;escape_room+6&gt;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0x114c &lt;escape_room+19&gt;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&lt;escape_room+8&gt;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  $0x1,%edi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&lt;escape_room+11&gt;       je     0x1152 &lt;escape_room+25&gt;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&lt;escape_room+13&gt;       mov 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&lt;escape_room+18&gt;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&lt;escape_room+19&gt;       mov   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&lt;escape_room+24&gt;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&lt;escape_room+25&gt;       mov   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&lt;escape_room+30&gt;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F0B123-D775-FA43-8FEF-B4413125BD8B}"/>
              </a:ext>
            </a:extLst>
          </p:cNvPr>
          <p:cNvSpPr/>
          <p:nvPr/>
        </p:nvSpPr>
        <p:spPr bwMode="auto">
          <a:xfrm>
            <a:off x="152399" y="5121215"/>
            <a:ext cx="5105401" cy="152908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800" dirty="0">
                <a:latin typeface="+mn-lt"/>
                <a:cs typeface="Consolas" panose="020B0609020204030204" pitchFamily="49" charset="0"/>
              </a:rPr>
              <a:t>What must be passed to the </a:t>
            </a:r>
            <a:r>
              <a:rPr lang="en-US" sz="2800" dirty="0" err="1">
                <a:latin typeface="+mn-lt"/>
                <a:cs typeface="Consolas" panose="020B0609020204030204" pitchFamily="49" charset="0"/>
              </a:rPr>
              <a:t>escapeRoom</a:t>
            </a:r>
            <a:r>
              <a:rPr lang="en-US" sz="2800" dirty="0">
                <a:latin typeface="+mn-lt"/>
                <a:cs typeface="Consolas" panose="020B0609020204030204" pitchFamily="49" charset="0"/>
              </a:rPr>
              <a:t> function such that it returns true (1) and not false (0)?</a:t>
            </a:r>
            <a:endParaRPr lang="en-US" sz="2800" dirty="0">
              <a:solidFill>
                <a:srgbClr val="FF0000"/>
              </a:solidFill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39C52F-45E4-5E4E-BBE6-0AA3C9654C22}"/>
              </a:ext>
            </a:extLst>
          </p:cNvPr>
          <p:cNvSpPr/>
          <p:nvPr/>
        </p:nvSpPr>
        <p:spPr bwMode="auto">
          <a:xfrm>
            <a:off x="5432485" y="5121215"/>
            <a:ext cx="6051430" cy="15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800" dirty="0">
                <a:latin typeface="+mn-lt"/>
                <a:cs typeface="Consolas" panose="020B0609020204030204" pitchFamily="49" charset="0"/>
              </a:rPr>
              <a:t>You don’t have to reverse-engineer C code exactly!</a:t>
            </a:r>
            <a:br>
              <a:rPr lang="en-US" sz="2800" dirty="0">
                <a:latin typeface="+mn-lt"/>
                <a:cs typeface="Consolas" panose="020B0609020204030204" pitchFamily="49" charset="0"/>
              </a:rPr>
            </a:br>
            <a:r>
              <a:rPr lang="en-US" sz="2800" b="1" i="1" dirty="0">
                <a:latin typeface="+mn-lt"/>
                <a:cs typeface="Consolas" panose="020B0609020204030204" pitchFamily="49" charset="0"/>
              </a:rPr>
              <a:t>Just figure out the big picture!</a:t>
            </a:r>
            <a:endParaRPr lang="en-US" sz="2800" b="1" i="1" dirty="0">
              <a:solidFill>
                <a:srgbClr val="FF0000"/>
              </a:solidFill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1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4582D-380D-6640-8B43-1C7F7C737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“Escape Room”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20028-AAAE-704D-BF74-FEEAEC8E9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9144001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&lt;escape_room+0&gt;        lea    (%rdi,%rdi,1),%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&lt;escape_room+3&gt;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  $0x5,%eax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&lt;escape_room+6&gt;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0x114c &lt;escape_room+19&gt;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&lt;escape_room+8&gt;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  $0x1,%edi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&lt;escape_room+11&gt;       je     0x1152 &lt;escape_room+25&gt;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&lt;escape_room+13&gt;       mov 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&lt;escape_room+18&gt;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&lt;escape_room+19&gt;       mov   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&lt;escape_room+24&gt;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&lt;escape_room+25&gt;       mov   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&lt;escape_room+30&gt;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E94EE0-0DEF-D845-83C6-0910500DB51F}"/>
              </a:ext>
            </a:extLst>
          </p:cNvPr>
          <p:cNvSpPr/>
          <p:nvPr/>
        </p:nvSpPr>
        <p:spPr>
          <a:xfrm>
            <a:off x="8104025" y="5582920"/>
            <a:ext cx="36460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8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 param &gt; 2 or == 1.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730453-0D96-4945-8D89-CC83595B7A74}"/>
              </a:ext>
            </a:extLst>
          </p:cNvPr>
          <p:cNvSpPr/>
          <p:nvPr/>
        </p:nvSpPr>
        <p:spPr bwMode="auto">
          <a:xfrm>
            <a:off x="152399" y="5121215"/>
            <a:ext cx="5105401" cy="152908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800" dirty="0">
                <a:latin typeface="+mn-lt"/>
                <a:cs typeface="Consolas" panose="020B0609020204030204" pitchFamily="49" charset="0"/>
              </a:rPr>
              <a:t>What must be passed to the </a:t>
            </a:r>
            <a:r>
              <a:rPr lang="en-US" sz="2800" dirty="0" err="1">
                <a:latin typeface="+mn-lt"/>
                <a:cs typeface="Consolas" panose="020B0609020204030204" pitchFamily="49" charset="0"/>
              </a:rPr>
              <a:t>escapeRoom</a:t>
            </a:r>
            <a:r>
              <a:rPr lang="en-US" sz="2800" dirty="0">
                <a:latin typeface="+mn-lt"/>
                <a:cs typeface="Consolas" panose="020B0609020204030204" pitchFamily="49" charset="0"/>
              </a:rPr>
              <a:t> function such that it returns true (1) and not false (0)?</a:t>
            </a:r>
            <a:endParaRPr lang="en-US" sz="2800" dirty="0">
              <a:solidFill>
                <a:srgbClr val="FF0000"/>
              </a:solidFill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01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CFB0F-0095-BD4D-AD5E-5A25DF515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Conditional jump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E43F9-6E31-6646-848E-37AD8EDC6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657600"/>
            <a:ext cx="5638800" cy="2308324"/>
          </a:xfrm>
        </p:spPr>
        <p:txBody>
          <a:bodyPr/>
          <a:lstStyle/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What is the value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%rip</a:t>
            </a:r>
            <a:r>
              <a:rPr lang="en-US" dirty="0"/>
              <a:t> after executing the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en-US" dirty="0"/>
              <a:t> instruction? </a:t>
            </a:r>
          </a:p>
          <a:p>
            <a:pPr marL="971550" lvl="1" indent="-514350"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4004d9</a:t>
            </a:r>
          </a:p>
          <a:p>
            <a:pPr marL="971550" lvl="1" indent="-514350"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4004db</a:t>
            </a:r>
          </a:p>
          <a:p>
            <a:pPr marL="971550" lvl="1" indent="-514350"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4004de</a:t>
            </a:r>
          </a:p>
          <a:p>
            <a:pPr marL="971550" lvl="1" indent="-514350"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Other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DC03BAF3-2D84-D246-B553-E1D377991DC6}"/>
              </a:ext>
            </a:extLst>
          </p:cNvPr>
          <p:cNvSpPr/>
          <p:nvPr/>
        </p:nvSpPr>
        <p:spPr>
          <a:xfrm>
            <a:off x="9296400" y="1418061"/>
            <a:ext cx="230157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390525" algn="l"/>
              </a:tabLst>
            </a:pP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BC851A-4FDB-1C4E-83A5-210C68D42B0C}"/>
              </a:ext>
            </a:extLst>
          </p:cNvPr>
          <p:cNvSpPr txBox="1"/>
          <p:nvPr/>
        </p:nvSpPr>
        <p:spPr>
          <a:xfrm>
            <a:off x="8233383" y="150009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edi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3D76F5-F88D-804E-A898-5AD723D3E39A}"/>
              </a:ext>
            </a:extLst>
          </p:cNvPr>
          <p:cNvSpPr/>
          <p:nvPr/>
        </p:nvSpPr>
        <p:spPr>
          <a:xfrm>
            <a:off x="152400" y="1295400"/>
            <a:ext cx="9677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00000000004004d6 &lt;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4004d6:  83 ff 06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$0x6,%edi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4004d9:  75 03     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4004de &lt;if_then+0x8&gt;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400rdb:  83 c7 01   add    $0x1,%edi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4004de:  8d 04 3f   lea    (%rdi,%rdi,1),%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4004e1:  c3 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D28344-CDA6-6D4C-BD84-D4BA8C9832E3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5EFCA15-3C14-8F40-BB5B-7D4767FCBB7C}"/>
              </a:ext>
            </a:extLst>
          </p:cNvPr>
          <p:cNvSpPr txBox="1">
            <a:spLocks/>
          </p:cNvSpPr>
          <p:nvPr/>
        </p:nvSpPr>
        <p:spPr bwMode="auto">
          <a:xfrm>
            <a:off x="6096000" y="3657600"/>
            <a:ext cx="5838494" cy="2979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fontAlgn="auto"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2"/>
            </a:pPr>
            <a:r>
              <a:rPr lang="en-US" dirty="0"/>
              <a:t>What is the value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br>
              <a:rPr lang="en-US" dirty="0"/>
            </a:br>
            <a:r>
              <a:rPr lang="en-US" dirty="0"/>
              <a:t>when we hit the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dirty="0"/>
              <a:t> instruction?</a:t>
            </a:r>
          </a:p>
          <a:p>
            <a:pPr marL="971550" lvl="1" indent="-514350" fontAlgn="auto">
              <a:spcAft>
                <a:spcPts val="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4004e1</a:t>
            </a:r>
          </a:p>
          <a:p>
            <a:pPr marL="971550" lvl="1" indent="-514350" fontAlgn="auto">
              <a:spcAft>
                <a:spcPts val="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0x2</a:t>
            </a:r>
          </a:p>
          <a:p>
            <a:pPr marL="971550" lvl="1" indent="-514350" fontAlgn="auto">
              <a:spcAft>
                <a:spcPts val="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0xa</a:t>
            </a:r>
          </a:p>
          <a:p>
            <a:pPr marL="971550" lvl="1" indent="-514350" fontAlgn="auto">
              <a:spcAft>
                <a:spcPts val="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0xc</a:t>
            </a:r>
          </a:p>
          <a:p>
            <a:pPr marL="971550" lvl="1" indent="-514350" fontAlgn="auto">
              <a:spcAft>
                <a:spcPts val="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Other</a:t>
            </a:r>
          </a:p>
        </p:txBody>
      </p:sp>
    </p:spTree>
    <p:extLst>
      <p:ext uri="{BB962C8B-B14F-4D97-AF65-F5344CB8AC3E}">
        <p14:creationId xmlns:p14="http://schemas.microsoft.com/office/powerpoint/2010/main" val="95750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5EFCA15-3C14-8F40-BB5B-7D4767FCBB7C}"/>
              </a:ext>
            </a:extLst>
          </p:cNvPr>
          <p:cNvSpPr txBox="1">
            <a:spLocks/>
          </p:cNvSpPr>
          <p:nvPr/>
        </p:nvSpPr>
        <p:spPr bwMode="auto">
          <a:xfrm>
            <a:off x="6096000" y="3657600"/>
            <a:ext cx="5838494" cy="2979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fontAlgn="auto"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2"/>
            </a:pPr>
            <a:r>
              <a:rPr lang="en-US" dirty="0"/>
              <a:t>What is the value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br>
              <a:rPr lang="en-US" dirty="0"/>
            </a:br>
            <a:r>
              <a:rPr lang="en-US" dirty="0"/>
              <a:t>when we hit the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dirty="0"/>
              <a:t> instruction?</a:t>
            </a:r>
          </a:p>
          <a:p>
            <a:pPr marL="971550" lvl="1" indent="-514350" fontAlgn="auto">
              <a:spcAft>
                <a:spcPts val="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4004e1</a:t>
            </a:r>
          </a:p>
          <a:p>
            <a:pPr marL="971550" lvl="1" indent="-514350" fontAlgn="auto">
              <a:spcAft>
                <a:spcPts val="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0x2</a:t>
            </a:r>
          </a:p>
          <a:p>
            <a:pPr marL="971550" lvl="1" indent="-514350" fontAlgn="auto">
              <a:spcAft>
                <a:spcPts val="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0xa</a:t>
            </a:r>
          </a:p>
          <a:p>
            <a:pPr marL="971550" lvl="1" indent="-514350" fontAlgn="auto">
              <a:spcAft>
                <a:spcPts val="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0xc</a:t>
            </a:r>
          </a:p>
          <a:p>
            <a:pPr marL="971550" lvl="1" indent="-514350" fontAlgn="auto">
              <a:spcAft>
                <a:spcPts val="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Other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5CFB0F-0095-BD4D-AD5E-5A25DF515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Conditional jump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E43F9-6E31-6646-848E-37AD8EDC6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657600"/>
            <a:ext cx="5638800" cy="2308324"/>
          </a:xfrm>
        </p:spPr>
        <p:txBody>
          <a:bodyPr/>
          <a:lstStyle/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What is the value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%rip</a:t>
            </a:r>
            <a:r>
              <a:rPr lang="en-US" dirty="0"/>
              <a:t> after executing the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en-US" dirty="0"/>
              <a:t> instruction? </a:t>
            </a:r>
          </a:p>
          <a:p>
            <a:pPr marL="971550" lvl="1" indent="-514350"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4004d9</a:t>
            </a:r>
          </a:p>
          <a:p>
            <a:pPr marL="971550" lvl="1" indent="-514350"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4004db</a:t>
            </a:r>
          </a:p>
          <a:p>
            <a:pPr marL="971550" lvl="1" indent="-514350"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4004de</a:t>
            </a:r>
          </a:p>
          <a:p>
            <a:pPr marL="971550" lvl="1" indent="-514350">
              <a:buClr>
                <a:schemeClr val="accent2"/>
              </a:buClr>
              <a:buFont typeface="+mj-lt"/>
              <a:buAutoNum type="alphaUcPeriod"/>
            </a:pPr>
            <a:r>
              <a:rPr lang="en-US" sz="2800" dirty="0"/>
              <a:t> Other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DC03BAF3-2D84-D246-B553-E1D377991DC6}"/>
              </a:ext>
            </a:extLst>
          </p:cNvPr>
          <p:cNvSpPr/>
          <p:nvPr/>
        </p:nvSpPr>
        <p:spPr>
          <a:xfrm>
            <a:off x="9296400" y="1418061"/>
            <a:ext cx="230157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390525" algn="l"/>
              </a:tabLst>
            </a:pP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BC851A-4FDB-1C4E-83A5-210C68D42B0C}"/>
              </a:ext>
            </a:extLst>
          </p:cNvPr>
          <p:cNvSpPr txBox="1"/>
          <p:nvPr/>
        </p:nvSpPr>
        <p:spPr>
          <a:xfrm>
            <a:off x="8233383" y="150009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edi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3D76F5-F88D-804E-A898-5AD723D3E39A}"/>
              </a:ext>
            </a:extLst>
          </p:cNvPr>
          <p:cNvSpPr/>
          <p:nvPr/>
        </p:nvSpPr>
        <p:spPr>
          <a:xfrm>
            <a:off x="152400" y="1295400"/>
            <a:ext cx="9677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00000000004004d6 &lt;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4004d6:  83 ff 06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$0x6,%edi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4004d9:  75 03     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4004de &lt;if_then+0x8&gt;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400rdb:  83 c7 01   add    $0x1,%edi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4004de:  8d 04 3f   lea    (%rdi,%rdi,1),%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4004e1:  c3 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7D8FEDE7-0EED-144D-B12D-A8A082F4D04F}"/>
              </a:ext>
            </a:extLst>
          </p:cNvPr>
          <p:cNvSpPr/>
          <p:nvPr/>
        </p:nvSpPr>
        <p:spPr>
          <a:xfrm>
            <a:off x="457200" y="5334000"/>
            <a:ext cx="2362200" cy="4572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726C3E8B-B12F-5D41-91ED-2ED322E1DB0B}"/>
              </a:ext>
            </a:extLst>
          </p:cNvPr>
          <p:cNvSpPr/>
          <p:nvPr/>
        </p:nvSpPr>
        <p:spPr>
          <a:xfrm>
            <a:off x="6481508" y="5334000"/>
            <a:ext cx="2362200" cy="4572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02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 uiExpand="1" build="p"/>
    </p:bldLst>
  </p:timing>
</p:sld>
</file>

<file path=ppt/theme/theme1.xml><?xml version="1.0" encoding="utf-8"?>
<a:theme xmlns:a="http://schemas.openxmlformats.org/drawingml/2006/main" name="1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17040</TotalTime>
  <Words>4616</Words>
  <Application>Microsoft Macintosh PowerPoint</Application>
  <PresentationFormat>Widescreen</PresentationFormat>
  <Paragraphs>782</Paragraphs>
  <Slides>50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Andale Mono</vt:lpstr>
      <vt:lpstr>Arial</vt:lpstr>
      <vt:lpstr>Calibri</vt:lpstr>
      <vt:lpstr>Calibri Light</vt:lpstr>
      <vt:lpstr>Consolas</vt:lpstr>
      <vt:lpstr>Tahoma</vt:lpstr>
      <vt:lpstr>Verdana</vt:lpstr>
      <vt:lpstr>1_Default Design</vt:lpstr>
      <vt:lpstr>CS107, Lecture 19 Assembly: Control Flow and Function Calls</vt:lpstr>
      <vt:lpstr>Learning Assembly</vt:lpstr>
      <vt:lpstr>Learning Goals</vt:lpstr>
      <vt:lpstr>Lecture Plan</vt:lpstr>
      <vt:lpstr>Lecture Plan</vt:lpstr>
      <vt:lpstr>Control Flow Review</vt:lpstr>
      <vt:lpstr>Exercise 1: Conditional jump</vt:lpstr>
      <vt:lpstr>Exercise 1: Conditional jump</vt:lpstr>
      <vt:lpstr>Lecture Plan</vt:lpstr>
      <vt:lpstr>Practice: Fill In The Blank</vt:lpstr>
      <vt:lpstr>Practice: Fill In The Blank</vt:lpstr>
      <vt:lpstr>Common If-Else Construction</vt:lpstr>
      <vt:lpstr>Practice: Fill in the Blank</vt:lpstr>
      <vt:lpstr>If-Else Construction Variations</vt:lpstr>
      <vt:lpstr>Lecture Plan</vt:lpstr>
      <vt:lpstr>GCC Common While Loop Construction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GCC Other While Loop Construction</vt:lpstr>
      <vt:lpstr>Lecture Plan</vt:lpstr>
      <vt:lpstr>Common For Loop Construction</vt:lpstr>
      <vt:lpstr>GCC For Loop Output</vt:lpstr>
      <vt:lpstr>Back to Our First Assembly</vt:lpstr>
      <vt:lpstr>Demo: GDB and Assembly</vt:lpstr>
      <vt:lpstr>gdb tips</vt:lpstr>
      <vt:lpstr>gdb tips</vt:lpstr>
      <vt:lpstr>Lecture Plan</vt:lpstr>
      <vt:lpstr>Condition Code-Dependent Instructions</vt:lpstr>
      <vt:lpstr>set: Read condition codes</vt:lpstr>
      <vt:lpstr>set: Read condition codes</vt:lpstr>
      <vt:lpstr>cmov: Conditional move</vt:lpstr>
      <vt:lpstr>cmov: Conditional move</vt:lpstr>
      <vt:lpstr>Last Lab: Conditional Move</vt:lpstr>
      <vt:lpstr>Optimizations</vt:lpstr>
      <vt:lpstr>Recap</vt:lpstr>
      <vt:lpstr>Practice: Fill in the blanks</vt:lpstr>
      <vt:lpstr>Practice: Fill in the blanks</vt:lpstr>
      <vt:lpstr>Practice: Fill in the blanks</vt:lpstr>
      <vt:lpstr>Practice: Fill in the blanks</vt:lpstr>
      <vt:lpstr>test practice: What’s the C code?</vt:lpstr>
      <vt:lpstr>test practice: What’s the C code?</vt:lpstr>
      <vt:lpstr>Practice: “Escape Room”</vt:lpstr>
      <vt:lpstr>Practice: “Escape Room”</vt:lpstr>
      <vt:lpstr>Exercise 2: Conditional jump</vt:lpstr>
      <vt:lpstr>Exercise 2: Conditional jump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1924</cp:revision>
  <cp:lastPrinted>2023-05-12T19:36:36Z</cp:lastPrinted>
  <dcterms:created xsi:type="dcterms:W3CDTF">2008-06-28T20:57:21Z</dcterms:created>
  <dcterms:modified xsi:type="dcterms:W3CDTF">2023-05-24T04:38:39Z</dcterms:modified>
</cp:coreProperties>
</file>