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3.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4.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5.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6.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10.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76"/>
  </p:notesMasterIdLst>
  <p:handoutMasterIdLst>
    <p:handoutMasterId r:id="rId77"/>
  </p:handoutMasterIdLst>
  <p:sldIdLst>
    <p:sldId id="256" r:id="rId2"/>
    <p:sldId id="451" r:id="rId3"/>
    <p:sldId id="1051" r:id="rId4"/>
    <p:sldId id="636" r:id="rId5"/>
    <p:sldId id="541" r:id="rId6"/>
    <p:sldId id="1052" r:id="rId7"/>
    <p:sldId id="810" r:id="rId8"/>
    <p:sldId id="1020" r:id="rId9"/>
    <p:sldId id="870" r:id="rId10"/>
    <p:sldId id="875" r:id="rId11"/>
    <p:sldId id="876" r:id="rId12"/>
    <p:sldId id="877" r:id="rId13"/>
    <p:sldId id="878" r:id="rId14"/>
    <p:sldId id="816" r:id="rId15"/>
    <p:sldId id="885" r:id="rId16"/>
    <p:sldId id="886" r:id="rId17"/>
    <p:sldId id="887" r:id="rId18"/>
    <p:sldId id="888" r:id="rId19"/>
    <p:sldId id="889" r:id="rId20"/>
    <p:sldId id="954" r:id="rId21"/>
    <p:sldId id="821" r:id="rId22"/>
    <p:sldId id="1021" r:id="rId23"/>
    <p:sldId id="879" r:id="rId24"/>
    <p:sldId id="880" r:id="rId25"/>
    <p:sldId id="881" r:id="rId26"/>
    <p:sldId id="882" r:id="rId27"/>
    <p:sldId id="883" r:id="rId28"/>
    <p:sldId id="833" r:id="rId29"/>
    <p:sldId id="695" r:id="rId30"/>
    <p:sldId id="1047" r:id="rId31"/>
    <p:sldId id="1048" r:id="rId32"/>
    <p:sldId id="1054" r:id="rId33"/>
    <p:sldId id="1055" r:id="rId34"/>
    <p:sldId id="827" r:id="rId35"/>
    <p:sldId id="1022" r:id="rId36"/>
    <p:sldId id="828" r:id="rId37"/>
    <p:sldId id="1023" r:id="rId38"/>
    <p:sldId id="916" r:id="rId39"/>
    <p:sldId id="917" r:id="rId40"/>
    <p:sldId id="918" r:id="rId41"/>
    <p:sldId id="893" r:id="rId42"/>
    <p:sldId id="894" r:id="rId43"/>
    <p:sldId id="895" r:id="rId44"/>
    <p:sldId id="896" r:id="rId45"/>
    <p:sldId id="898" r:id="rId46"/>
    <p:sldId id="899" r:id="rId47"/>
    <p:sldId id="900" r:id="rId48"/>
    <p:sldId id="897" r:id="rId49"/>
    <p:sldId id="901" r:id="rId50"/>
    <p:sldId id="903" r:id="rId51"/>
    <p:sldId id="904" r:id="rId52"/>
    <p:sldId id="905" r:id="rId53"/>
    <p:sldId id="906" r:id="rId54"/>
    <p:sldId id="909" r:id="rId55"/>
    <p:sldId id="910" r:id="rId56"/>
    <p:sldId id="911" r:id="rId57"/>
    <p:sldId id="912" r:id="rId58"/>
    <p:sldId id="913" r:id="rId59"/>
    <p:sldId id="914" r:id="rId60"/>
    <p:sldId id="1024" r:id="rId61"/>
    <p:sldId id="919" r:id="rId62"/>
    <p:sldId id="962" r:id="rId63"/>
    <p:sldId id="920" r:id="rId64"/>
    <p:sldId id="964" r:id="rId65"/>
    <p:sldId id="966" r:id="rId66"/>
    <p:sldId id="965" r:id="rId67"/>
    <p:sldId id="967" r:id="rId68"/>
    <p:sldId id="968" r:id="rId69"/>
    <p:sldId id="701" r:id="rId70"/>
    <p:sldId id="977" r:id="rId71"/>
    <p:sldId id="1033" r:id="rId72"/>
    <p:sldId id="1017" r:id="rId73"/>
    <p:sldId id="1030" r:id="rId74"/>
    <p:sldId id="1031" r:id="rId75"/>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51"/>
            <p14:sldId id="1051"/>
            <p14:sldId id="636"/>
            <p14:sldId id="541"/>
            <p14:sldId id="1052"/>
          </p14:sldIdLst>
        </p14:section>
        <p14:section name="rip" id="{C501A7CB-EBE6-2D4B-8D00-98438CEA73A0}">
          <p14:sldIdLst/>
        </p14:section>
        <p14:section name="Stack" id="{B34DF485-F020-BD41-A75E-21BB8A49DA00}">
          <p14:sldIdLst>
            <p14:sldId id="810"/>
            <p14:sldId id="1020"/>
            <p14:sldId id="870"/>
            <p14:sldId id="875"/>
            <p14:sldId id="876"/>
            <p14:sldId id="877"/>
            <p14:sldId id="878"/>
            <p14:sldId id="816"/>
            <p14:sldId id="885"/>
            <p14:sldId id="886"/>
            <p14:sldId id="887"/>
            <p14:sldId id="888"/>
            <p14:sldId id="889"/>
            <p14:sldId id="954"/>
            <p14:sldId id="821"/>
            <p14:sldId id="1021"/>
            <p14:sldId id="879"/>
            <p14:sldId id="880"/>
            <p14:sldId id="881"/>
            <p14:sldId id="882"/>
            <p14:sldId id="883"/>
            <p14:sldId id="833"/>
            <p14:sldId id="695"/>
            <p14:sldId id="1047"/>
            <p14:sldId id="1048"/>
            <p14:sldId id="1054"/>
            <p14:sldId id="1055"/>
            <p14:sldId id="827"/>
            <p14:sldId id="1022"/>
            <p14:sldId id="828"/>
            <p14:sldId id="1023"/>
            <p14:sldId id="916"/>
            <p14:sldId id="917"/>
            <p14:sldId id="918"/>
            <p14:sldId id="893"/>
            <p14:sldId id="894"/>
            <p14:sldId id="895"/>
            <p14:sldId id="896"/>
            <p14:sldId id="898"/>
            <p14:sldId id="899"/>
            <p14:sldId id="900"/>
            <p14:sldId id="897"/>
            <p14:sldId id="901"/>
            <p14:sldId id="903"/>
            <p14:sldId id="904"/>
            <p14:sldId id="905"/>
            <p14:sldId id="906"/>
            <p14:sldId id="909"/>
            <p14:sldId id="910"/>
            <p14:sldId id="911"/>
            <p14:sldId id="912"/>
            <p14:sldId id="913"/>
            <p14:sldId id="914"/>
          </p14:sldIdLst>
        </p14:section>
        <p14:section name="Owned" id="{80D0AD77-D12B-3949-94D9-90B59F69004B}">
          <p14:sldIdLst>
            <p14:sldId id="1024"/>
            <p14:sldId id="919"/>
            <p14:sldId id="962"/>
            <p14:sldId id="920"/>
            <p14:sldId id="964"/>
            <p14:sldId id="966"/>
            <p14:sldId id="965"/>
            <p14:sldId id="967"/>
            <p14:sldId id="968"/>
          </p14:sldIdLst>
        </p14:section>
        <p14:section name="Recursion" id="{13BECB0B-258C-1D4D-A42A-BD59A3F6DA19}">
          <p14:sldIdLst>
            <p14:sldId id="701"/>
            <p14:sldId id="977"/>
            <p14:sldId id="1033"/>
            <p14:sldId id="1017"/>
            <p14:sldId id="1030"/>
            <p14:sldId id="103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8" autoAdjust="0"/>
    <p:restoredTop sz="86817" autoAdjust="0"/>
  </p:normalViewPr>
  <p:slideViewPr>
    <p:cSldViewPr>
      <p:cViewPr varScale="1">
        <p:scale>
          <a:sx n="92" d="100"/>
          <a:sy n="92" d="100"/>
        </p:scale>
        <p:origin x="216"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7506E-EA97-0147-A705-C3A33BE847FA}" type="doc">
      <dgm:prSet loTypeId="urn:microsoft.com/office/officeart/2005/8/layout/process1" loCatId="" qsTypeId="urn:microsoft.com/office/officeart/2005/8/quickstyle/simple1" qsCatId="simple" csTypeId="urn:microsoft.com/office/officeart/2005/8/colors/colorful3" csCatId="colorful" phldr="1"/>
      <dgm:spPr/>
      <dgm:t>
        <a:bodyPr/>
        <a:lstStyle/>
        <a:p>
          <a:endParaRPr lang="en-US"/>
        </a:p>
      </dgm:t>
    </dgm:pt>
    <dgm:pt modelId="{2851B483-45EB-0D47-8BDB-EA539FE02D12}">
      <dgm:prSet phldrT="[Text]"/>
      <dgm:spPr/>
      <dgm:t>
        <a:bodyPr/>
        <a:lstStyle/>
        <a:p>
          <a:r>
            <a:rPr lang="en-US" dirty="0"/>
            <a:t>Moving data around</a:t>
          </a:r>
        </a:p>
      </dgm:t>
    </dgm:pt>
    <dgm:pt modelId="{523221ED-B293-AE45-A2DA-D1F9C003A1C3}" type="parTrans" cxnId="{DA51456A-CDF4-2145-A015-59A484F3888A}">
      <dgm:prSet/>
      <dgm:spPr/>
      <dgm:t>
        <a:bodyPr/>
        <a:lstStyle/>
        <a:p>
          <a:endParaRPr lang="en-US"/>
        </a:p>
      </dgm:t>
    </dgm:pt>
    <dgm:pt modelId="{3BCC4DFE-84FC-1342-ADD3-FC6AC8ED3A2D}" type="sibTrans" cxnId="{DA51456A-CDF4-2145-A015-59A484F3888A}">
      <dgm:prSet/>
      <dgm:spPr/>
      <dgm:t>
        <a:bodyPr/>
        <a:lstStyle/>
        <a:p>
          <a:endParaRPr lang="en-US"/>
        </a:p>
      </dgm:t>
    </dgm:pt>
    <dgm:pt modelId="{59E49629-E984-EF4F-A951-4782B688C06C}">
      <dgm:prSet phldrT="[Text]"/>
      <dgm:spPr/>
      <dgm:t>
        <a:bodyPr/>
        <a:lstStyle/>
        <a:p>
          <a:r>
            <a:rPr lang="en-US" dirty="0"/>
            <a:t>Arithmetic and logical operations</a:t>
          </a:r>
        </a:p>
      </dgm:t>
    </dgm:pt>
    <dgm:pt modelId="{70EA6C1F-1055-A64E-A3DE-164FDD6DFDFF}" type="parTrans" cxnId="{3AC052A2-0176-9349-833B-0F779F89652B}">
      <dgm:prSet/>
      <dgm:spPr/>
      <dgm:t>
        <a:bodyPr/>
        <a:lstStyle/>
        <a:p>
          <a:endParaRPr lang="en-US"/>
        </a:p>
      </dgm:t>
    </dgm:pt>
    <dgm:pt modelId="{72481F86-9CE0-C742-AC5A-23D82D6A12A2}" type="sibTrans" cxnId="{3AC052A2-0176-9349-833B-0F779F89652B}">
      <dgm:prSet/>
      <dgm:spPr/>
      <dgm:t>
        <a:bodyPr/>
        <a:lstStyle/>
        <a:p>
          <a:endParaRPr lang="en-US"/>
        </a:p>
      </dgm:t>
    </dgm:pt>
    <dgm:pt modelId="{31D5531A-D5E9-B248-9E8B-66CB0ECF42EB}">
      <dgm:prSet phldrT="[Text]"/>
      <dgm:spPr/>
      <dgm:t>
        <a:bodyPr/>
        <a:lstStyle/>
        <a:p>
          <a:r>
            <a:rPr lang="en-US" dirty="0"/>
            <a:t>Control flow</a:t>
          </a:r>
        </a:p>
      </dgm:t>
    </dgm:pt>
    <dgm:pt modelId="{026DB6D5-DD6D-8B40-A5B6-98A70DD38BA4}" type="parTrans" cxnId="{22542B49-99A2-384F-A822-5565A283AA1D}">
      <dgm:prSet/>
      <dgm:spPr/>
      <dgm:t>
        <a:bodyPr/>
        <a:lstStyle/>
        <a:p>
          <a:endParaRPr lang="en-US"/>
        </a:p>
      </dgm:t>
    </dgm:pt>
    <dgm:pt modelId="{713E378B-E4DF-6D45-B257-C05A1C4E06E8}" type="sibTrans" cxnId="{22542B49-99A2-384F-A822-5565A283AA1D}">
      <dgm:prSet/>
      <dgm:spPr/>
      <dgm:t>
        <a:bodyPr/>
        <a:lstStyle/>
        <a:p>
          <a:endParaRPr lang="en-US"/>
        </a:p>
      </dgm:t>
    </dgm:pt>
    <dgm:pt modelId="{F1A84A0D-D7FF-7C4F-B917-A0382560978B}">
      <dgm:prSet/>
      <dgm:spPr/>
      <dgm:t>
        <a:bodyPr/>
        <a:lstStyle/>
        <a:p>
          <a:r>
            <a:rPr lang="en-US" dirty="0"/>
            <a:t>Function calls</a:t>
          </a:r>
        </a:p>
      </dgm:t>
    </dgm:pt>
    <dgm:pt modelId="{23596400-7414-D349-AF10-BFC11B6F0869}" type="parTrans" cxnId="{C361A79F-C344-6340-B7BC-250C3A2FDDAD}">
      <dgm:prSet/>
      <dgm:spPr/>
      <dgm:t>
        <a:bodyPr/>
        <a:lstStyle/>
        <a:p>
          <a:endParaRPr lang="en-US"/>
        </a:p>
      </dgm:t>
    </dgm:pt>
    <dgm:pt modelId="{937BC85C-2D2A-8F4C-BC00-B92EB8193ED9}" type="sibTrans" cxnId="{C361A79F-C344-6340-B7BC-250C3A2FDDAD}">
      <dgm:prSet/>
      <dgm:spPr/>
      <dgm:t>
        <a:bodyPr/>
        <a:lstStyle/>
        <a:p>
          <a:endParaRPr lang="en-US"/>
        </a:p>
      </dgm:t>
    </dgm:pt>
    <dgm:pt modelId="{0DAC5593-A9B2-DC48-BD34-0E8C48469E3F}" type="pres">
      <dgm:prSet presAssocID="{E487506E-EA97-0147-A705-C3A33BE847FA}" presName="Name0" presStyleCnt="0">
        <dgm:presLayoutVars>
          <dgm:dir/>
          <dgm:resizeHandles val="exact"/>
        </dgm:presLayoutVars>
      </dgm:prSet>
      <dgm:spPr/>
    </dgm:pt>
    <dgm:pt modelId="{1BC7C3E0-B075-294F-9F7C-EF30EB2ED142}" type="pres">
      <dgm:prSet presAssocID="{2851B483-45EB-0D47-8BDB-EA539FE02D12}" presName="node" presStyleLbl="node1" presStyleIdx="0" presStyleCnt="4">
        <dgm:presLayoutVars>
          <dgm:bulletEnabled val="1"/>
        </dgm:presLayoutVars>
      </dgm:prSet>
      <dgm:spPr/>
    </dgm:pt>
    <dgm:pt modelId="{BE1CA340-502F-4349-BC93-93B786FAD329}" type="pres">
      <dgm:prSet presAssocID="{3BCC4DFE-84FC-1342-ADD3-FC6AC8ED3A2D}" presName="sibTrans" presStyleLbl="sibTrans2D1" presStyleIdx="0" presStyleCnt="3"/>
      <dgm:spPr/>
    </dgm:pt>
    <dgm:pt modelId="{A0BACF3C-A14A-384A-86AF-341AD3A5B2B0}" type="pres">
      <dgm:prSet presAssocID="{3BCC4DFE-84FC-1342-ADD3-FC6AC8ED3A2D}" presName="connectorText" presStyleLbl="sibTrans2D1" presStyleIdx="0" presStyleCnt="3"/>
      <dgm:spPr/>
    </dgm:pt>
    <dgm:pt modelId="{EAEF9EE0-EA20-234B-B788-974838974D86}" type="pres">
      <dgm:prSet presAssocID="{59E49629-E984-EF4F-A951-4782B688C06C}" presName="node" presStyleLbl="node1" presStyleIdx="1" presStyleCnt="4">
        <dgm:presLayoutVars>
          <dgm:bulletEnabled val="1"/>
        </dgm:presLayoutVars>
      </dgm:prSet>
      <dgm:spPr/>
    </dgm:pt>
    <dgm:pt modelId="{AA9232A8-52C3-574D-967D-0C7851CC679A}" type="pres">
      <dgm:prSet presAssocID="{72481F86-9CE0-C742-AC5A-23D82D6A12A2}" presName="sibTrans" presStyleLbl="sibTrans2D1" presStyleIdx="1" presStyleCnt="3"/>
      <dgm:spPr/>
    </dgm:pt>
    <dgm:pt modelId="{4782C32B-B9B9-5D42-AA08-3ECB6C385011}" type="pres">
      <dgm:prSet presAssocID="{72481F86-9CE0-C742-AC5A-23D82D6A12A2}" presName="connectorText" presStyleLbl="sibTrans2D1" presStyleIdx="1" presStyleCnt="3"/>
      <dgm:spPr/>
    </dgm:pt>
    <dgm:pt modelId="{908051A3-0428-6D4D-A39A-E225E2361255}" type="pres">
      <dgm:prSet presAssocID="{31D5531A-D5E9-B248-9E8B-66CB0ECF42EB}" presName="node" presStyleLbl="node1" presStyleIdx="2" presStyleCnt="4">
        <dgm:presLayoutVars>
          <dgm:bulletEnabled val="1"/>
        </dgm:presLayoutVars>
      </dgm:prSet>
      <dgm:spPr/>
    </dgm:pt>
    <dgm:pt modelId="{209C8477-62E8-F24C-8E81-846C165396DB}" type="pres">
      <dgm:prSet presAssocID="{713E378B-E4DF-6D45-B257-C05A1C4E06E8}" presName="sibTrans" presStyleLbl="sibTrans2D1" presStyleIdx="2" presStyleCnt="3"/>
      <dgm:spPr/>
    </dgm:pt>
    <dgm:pt modelId="{BC42FEC3-1ED6-EC40-BED5-43F259CA20ED}" type="pres">
      <dgm:prSet presAssocID="{713E378B-E4DF-6D45-B257-C05A1C4E06E8}" presName="connectorText" presStyleLbl="sibTrans2D1" presStyleIdx="2" presStyleCnt="3"/>
      <dgm:spPr/>
    </dgm:pt>
    <dgm:pt modelId="{DB3FB318-B504-944B-9A4A-8E9D236851DE}" type="pres">
      <dgm:prSet presAssocID="{F1A84A0D-D7FF-7C4F-B917-A0382560978B}" presName="node" presStyleLbl="node1" presStyleIdx="3" presStyleCnt="4">
        <dgm:presLayoutVars>
          <dgm:bulletEnabled val="1"/>
        </dgm:presLayoutVars>
      </dgm:prSet>
      <dgm:spPr/>
    </dgm:pt>
  </dgm:ptLst>
  <dgm:cxnLst>
    <dgm:cxn modelId="{898D7C03-26A4-8746-9EA5-ED40DCCF9280}" type="presOf" srcId="{31D5531A-D5E9-B248-9E8B-66CB0ECF42EB}" destId="{908051A3-0428-6D4D-A39A-E225E2361255}" srcOrd="0" destOrd="0" presId="urn:microsoft.com/office/officeart/2005/8/layout/process1"/>
    <dgm:cxn modelId="{22542B49-99A2-384F-A822-5565A283AA1D}" srcId="{E487506E-EA97-0147-A705-C3A33BE847FA}" destId="{31D5531A-D5E9-B248-9E8B-66CB0ECF42EB}" srcOrd="2" destOrd="0" parTransId="{026DB6D5-DD6D-8B40-A5B6-98A70DD38BA4}" sibTransId="{713E378B-E4DF-6D45-B257-C05A1C4E06E8}"/>
    <dgm:cxn modelId="{B7442663-0D8E-5B4D-9917-0FA3AC0F321C}" type="presOf" srcId="{3BCC4DFE-84FC-1342-ADD3-FC6AC8ED3A2D}" destId="{A0BACF3C-A14A-384A-86AF-341AD3A5B2B0}" srcOrd="1" destOrd="0" presId="urn:microsoft.com/office/officeart/2005/8/layout/process1"/>
    <dgm:cxn modelId="{DA51456A-CDF4-2145-A015-59A484F3888A}" srcId="{E487506E-EA97-0147-A705-C3A33BE847FA}" destId="{2851B483-45EB-0D47-8BDB-EA539FE02D12}" srcOrd="0" destOrd="0" parTransId="{523221ED-B293-AE45-A2DA-D1F9C003A1C3}" sibTransId="{3BCC4DFE-84FC-1342-ADD3-FC6AC8ED3A2D}"/>
    <dgm:cxn modelId="{1C5C5575-9B5A-F24B-B4B8-6BF157C7A4B4}" type="presOf" srcId="{59E49629-E984-EF4F-A951-4782B688C06C}" destId="{EAEF9EE0-EA20-234B-B788-974838974D86}" srcOrd="0" destOrd="0" presId="urn:microsoft.com/office/officeart/2005/8/layout/process1"/>
    <dgm:cxn modelId="{22220196-E42C-3E44-8DBA-5E58FF851E29}" type="presOf" srcId="{3BCC4DFE-84FC-1342-ADD3-FC6AC8ED3A2D}" destId="{BE1CA340-502F-4349-BC93-93B786FAD329}" srcOrd="0" destOrd="0" presId="urn:microsoft.com/office/officeart/2005/8/layout/process1"/>
    <dgm:cxn modelId="{D279FF9D-FFE7-1A48-994B-C2CA6E17932A}" type="presOf" srcId="{2851B483-45EB-0D47-8BDB-EA539FE02D12}" destId="{1BC7C3E0-B075-294F-9F7C-EF30EB2ED142}" srcOrd="0" destOrd="0" presId="urn:microsoft.com/office/officeart/2005/8/layout/process1"/>
    <dgm:cxn modelId="{C361A79F-C344-6340-B7BC-250C3A2FDDAD}" srcId="{E487506E-EA97-0147-A705-C3A33BE847FA}" destId="{F1A84A0D-D7FF-7C4F-B917-A0382560978B}" srcOrd="3" destOrd="0" parTransId="{23596400-7414-D349-AF10-BFC11B6F0869}" sibTransId="{937BC85C-2D2A-8F4C-BC00-B92EB8193ED9}"/>
    <dgm:cxn modelId="{3AC052A2-0176-9349-833B-0F779F89652B}" srcId="{E487506E-EA97-0147-A705-C3A33BE847FA}" destId="{59E49629-E984-EF4F-A951-4782B688C06C}" srcOrd="1" destOrd="0" parTransId="{70EA6C1F-1055-A64E-A3DE-164FDD6DFDFF}" sibTransId="{72481F86-9CE0-C742-AC5A-23D82D6A12A2}"/>
    <dgm:cxn modelId="{E518E2AF-B654-FD4A-B930-B2665815FFFE}" type="presOf" srcId="{E487506E-EA97-0147-A705-C3A33BE847FA}" destId="{0DAC5593-A9B2-DC48-BD34-0E8C48469E3F}" srcOrd="0" destOrd="0" presId="urn:microsoft.com/office/officeart/2005/8/layout/process1"/>
    <dgm:cxn modelId="{B2A6B8B6-C2D5-AC42-9A85-2DC53B9F1FBA}" type="presOf" srcId="{F1A84A0D-D7FF-7C4F-B917-A0382560978B}" destId="{DB3FB318-B504-944B-9A4A-8E9D236851DE}" srcOrd="0" destOrd="0" presId="urn:microsoft.com/office/officeart/2005/8/layout/process1"/>
    <dgm:cxn modelId="{254780BA-1915-0445-81BE-C0D73F405244}" type="presOf" srcId="{713E378B-E4DF-6D45-B257-C05A1C4E06E8}" destId="{209C8477-62E8-F24C-8E81-846C165396DB}" srcOrd="0" destOrd="0" presId="urn:microsoft.com/office/officeart/2005/8/layout/process1"/>
    <dgm:cxn modelId="{863275C6-650E-954E-9F38-43E0E782FF9E}" type="presOf" srcId="{713E378B-E4DF-6D45-B257-C05A1C4E06E8}" destId="{BC42FEC3-1ED6-EC40-BED5-43F259CA20ED}" srcOrd="1" destOrd="0" presId="urn:microsoft.com/office/officeart/2005/8/layout/process1"/>
    <dgm:cxn modelId="{797A65E7-6C8D-4147-8760-19484571B897}" type="presOf" srcId="{72481F86-9CE0-C742-AC5A-23D82D6A12A2}" destId="{4782C32B-B9B9-5D42-AA08-3ECB6C385011}" srcOrd="1" destOrd="0" presId="urn:microsoft.com/office/officeart/2005/8/layout/process1"/>
    <dgm:cxn modelId="{864B66F1-825C-D44D-9135-1CA8660E48F8}" type="presOf" srcId="{72481F86-9CE0-C742-AC5A-23D82D6A12A2}" destId="{AA9232A8-52C3-574D-967D-0C7851CC679A}" srcOrd="0" destOrd="0" presId="urn:microsoft.com/office/officeart/2005/8/layout/process1"/>
    <dgm:cxn modelId="{36956255-6C19-844F-93B7-7E8BC1455C61}" type="presParOf" srcId="{0DAC5593-A9B2-DC48-BD34-0E8C48469E3F}" destId="{1BC7C3E0-B075-294F-9F7C-EF30EB2ED142}" srcOrd="0" destOrd="0" presId="urn:microsoft.com/office/officeart/2005/8/layout/process1"/>
    <dgm:cxn modelId="{877038B7-21A6-C846-9663-41AF6B6A7054}" type="presParOf" srcId="{0DAC5593-A9B2-DC48-BD34-0E8C48469E3F}" destId="{BE1CA340-502F-4349-BC93-93B786FAD329}" srcOrd="1" destOrd="0" presId="urn:microsoft.com/office/officeart/2005/8/layout/process1"/>
    <dgm:cxn modelId="{A58BEC63-2BEB-FD45-B6BF-55B6828A539C}" type="presParOf" srcId="{BE1CA340-502F-4349-BC93-93B786FAD329}" destId="{A0BACF3C-A14A-384A-86AF-341AD3A5B2B0}" srcOrd="0" destOrd="0" presId="urn:microsoft.com/office/officeart/2005/8/layout/process1"/>
    <dgm:cxn modelId="{A4690E2C-236C-C048-AFF1-52BC42AC51CB}" type="presParOf" srcId="{0DAC5593-A9B2-DC48-BD34-0E8C48469E3F}" destId="{EAEF9EE0-EA20-234B-B788-974838974D86}" srcOrd="2" destOrd="0" presId="urn:microsoft.com/office/officeart/2005/8/layout/process1"/>
    <dgm:cxn modelId="{4F83C4E1-A923-9048-B8C4-FFBA7BE4FC50}" type="presParOf" srcId="{0DAC5593-A9B2-DC48-BD34-0E8C48469E3F}" destId="{AA9232A8-52C3-574D-967D-0C7851CC679A}" srcOrd="3" destOrd="0" presId="urn:microsoft.com/office/officeart/2005/8/layout/process1"/>
    <dgm:cxn modelId="{A901DD31-C249-5F4D-B804-046B7B25AE1A}" type="presParOf" srcId="{AA9232A8-52C3-574D-967D-0C7851CC679A}" destId="{4782C32B-B9B9-5D42-AA08-3ECB6C385011}" srcOrd="0" destOrd="0" presId="urn:microsoft.com/office/officeart/2005/8/layout/process1"/>
    <dgm:cxn modelId="{7D70AFE6-327F-B04E-855E-919A7EDFC5AA}" type="presParOf" srcId="{0DAC5593-A9B2-DC48-BD34-0E8C48469E3F}" destId="{908051A3-0428-6D4D-A39A-E225E2361255}" srcOrd="4" destOrd="0" presId="urn:microsoft.com/office/officeart/2005/8/layout/process1"/>
    <dgm:cxn modelId="{1DCACD33-BEB1-EF4D-9D4F-4E697EBE87E2}" type="presParOf" srcId="{0DAC5593-A9B2-DC48-BD34-0E8C48469E3F}" destId="{209C8477-62E8-F24C-8E81-846C165396DB}" srcOrd="5" destOrd="0" presId="urn:microsoft.com/office/officeart/2005/8/layout/process1"/>
    <dgm:cxn modelId="{3125C206-07C1-FF40-8E8B-4692556A0E46}" type="presParOf" srcId="{209C8477-62E8-F24C-8E81-846C165396DB}" destId="{BC42FEC3-1ED6-EC40-BED5-43F259CA20ED}" srcOrd="0" destOrd="0" presId="urn:microsoft.com/office/officeart/2005/8/layout/process1"/>
    <dgm:cxn modelId="{E4D65543-65F9-FC46-8A57-1308C2B95227}" type="presParOf" srcId="{0DAC5593-A9B2-DC48-BD34-0E8C48469E3F}" destId="{DB3FB318-B504-944B-9A4A-8E9D236851D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7C3E0-B075-294F-9F7C-EF30EB2ED142}">
      <dsp:nvSpPr>
        <dsp:cNvPr id="0" name=""/>
        <dsp:cNvSpPr/>
      </dsp:nvSpPr>
      <dsp:spPr>
        <a:xfrm>
          <a:off x="4989" y="1860148"/>
          <a:ext cx="2181504" cy="13089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Moving data around</a:t>
          </a:r>
        </a:p>
      </dsp:txBody>
      <dsp:txXfrm>
        <a:off x="43325" y="1898484"/>
        <a:ext cx="2104832" cy="1232230"/>
      </dsp:txXfrm>
    </dsp:sp>
    <dsp:sp modelId="{BE1CA340-502F-4349-BC93-93B786FAD329}">
      <dsp:nvSpPr>
        <dsp:cNvPr id="0" name=""/>
        <dsp:cNvSpPr/>
      </dsp:nvSpPr>
      <dsp:spPr>
        <a:xfrm>
          <a:off x="2404643" y="2244093"/>
          <a:ext cx="462478" cy="54101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404643" y="2352296"/>
        <a:ext cx="323735" cy="324607"/>
      </dsp:txXfrm>
    </dsp:sp>
    <dsp:sp modelId="{EAEF9EE0-EA20-234B-B788-974838974D86}">
      <dsp:nvSpPr>
        <dsp:cNvPr id="0" name=""/>
        <dsp:cNvSpPr/>
      </dsp:nvSpPr>
      <dsp:spPr>
        <a:xfrm>
          <a:off x="3059095" y="1860148"/>
          <a:ext cx="2181504" cy="1308902"/>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Arithmetic and logical operations</a:t>
          </a:r>
        </a:p>
      </dsp:txBody>
      <dsp:txXfrm>
        <a:off x="3097431" y="1898484"/>
        <a:ext cx="2104832" cy="1232230"/>
      </dsp:txXfrm>
    </dsp:sp>
    <dsp:sp modelId="{AA9232A8-52C3-574D-967D-0C7851CC679A}">
      <dsp:nvSpPr>
        <dsp:cNvPr id="0" name=""/>
        <dsp:cNvSpPr/>
      </dsp:nvSpPr>
      <dsp:spPr>
        <a:xfrm>
          <a:off x="5458749" y="2244093"/>
          <a:ext cx="462478" cy="541013"/>
        </a:xfrm>
        <a:prstGeom prst="rightArrow">
          <a:avLst>
            <a:gd name="adj1" fmla="val 60000"/>
            <a:gd name="adj2" fmla="val 50000"/>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458749" y="2352296"/>
        <a:ext cx="323735" cy="324607"/>
      </dsp:txXfrm>
    </dsp:sp>
    <dsp:sp modelId="{908051A3-0428-6D4D-A39A-E225E2361255}">
      <dsp:nvSpPr>
        <dsp:cNvPr id="0" name=""/>
        <dsp:cNvSpPr/>
      </dsp:nvSpPr>
      <dsp:spPr>
        <a:xfrm>
          <a:off x="6113200" y="1860148"/>
          <a:ext cx="2181504" cy="1308902"/>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Control flow</a:t>
          </a:r>
        </a:p>
      </dsp:txBody>
      <dsp:txXfrm>
        <a:off x="6151536" y="1898484"/>
        <a:ext cx="2104832" cy="1232230"/>
      </dsp:txXfrm>
    </dsp:sp>
    <dsp:sp modelId="{209C8477-62E8-F24C-8E81-846C165396DB}">
      <dsp:nvSpPr>
        <dsp:cNvPr id="0" name=""/>
        <dsp:cNvSpPr/>
      </dsp:nvSpPr>
      <dsp:spPr>
        <a:xfrm>
          <a:off x="8512855" y="2244093"/>
          <a:ext cx="462478" cy="541013"/>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512855" y="2352296"/>
        <a:ext cx="323735" cy="324607"/>
      </dsp:txXfrm>
    </dsp:sp>
    <dsp:sp modelId="{DB3FB318-B504-944B-9A4A-8E9D236851DE}">
      <dsp:nvSpPr>
        <dsp:cNvPr id="0" name=""/>
        <dsp:cNvSpPr/>
      </dsp:nvSpPr>
      <dsp:spPr>
        <a:xfrm>
          <a:off x="9167306" y="1860148"/>
          <a:ext cx="2181504" cy="1308902"/>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Function calls</a:t>
          </a:r>
        </a:p>
      </dsp:txBody>
      <dsp:txXfrm>
        <a:off x="9205642" y="1898484"/>
        <a:ext cx="2104832" cy="12322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901484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4151630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3627994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3682194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126768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247953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 pointers!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2274063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834271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1276435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3418958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444856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338271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28021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1314795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940416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133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179194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7565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917273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244865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3496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680609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806594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7661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68522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3753630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9438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137450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4575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037395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713326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6018762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937401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3559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6643430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19254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2246617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2845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9415659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6694640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7034091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450349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32355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5615542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84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9063609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35220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2399743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41826092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3255424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9240501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04891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p:txBody>
      </p:sp>
    </p:spTree>
    <p:extLst>
      <p:ext uri="{BB962C8B-B14F-4D97-AF65-F5344CB8AC3E}">
        <p14:creationId xmlns:p14="http://schemas.microsoft.com/office/powerpoint/2010/main" val="30403842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48218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384147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990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2251507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3620744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4915535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969480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63942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35268597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81898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1136911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558450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4215289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12894609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6556536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0670604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30851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37018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87170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9933810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49441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5873313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42372089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41486949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9444647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09542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4221286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284203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8411606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44526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428781078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6382475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646677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2552407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8615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16756665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95804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6962118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8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89415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79351419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66803232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865196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7093353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46614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9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9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9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9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9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357422393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701" r:id="rId30"/>
    <p:sldLayoutId id="2147483702" r:id="rId31"/>
    <p:sldLayoutId id="2147483703" r:id="rId32"/>
    <p:sldLayoutId id="2147483704" r:id="rId33"/>
    <p:sldLayoutId id="2147483705" r:id="rId34"/>
    <p:sldLayoutId id="2147483706" r:id="rId35"/>
    <p:sldLayoutId id="2147483707" r:id="rId36"/>
    <p:sldLayoutId id="2147483708" r:id="rId37"/>
    <p:sldLayoutId id="2147483709" r:id="rId38"/>
    <p:sldLayoutId id="2147483710" r:id="rId39"/>
    <p:sldLayoutId id="2147483711" r:id="rId40"/>
    <p:sldLayoutId id="2147483712" r:id="rId41"/>
    <p:sldLayoutId id="2147483713" r:id="rId42"/>
    <p:sldLayoutId id="2147483714" r:id="rId43"/>
    <p:sldLayoutId id="2147483715" r:id="rId44"/>
    <p:sldLayoutId id="2147483716" r:id="rId45"/>
    <p:sldLayoutId id="2147483717" r:id="rId46"/>
    <p:sldLayoutId id="2147483718" r:id="rId47"/>
    <p:sldLayoutId id="2147483719" r:id="rId48"/>
    <p:sldLayoutId id="2147483720" r:id="rId49"/>
    <p:sldLayoutId id="2147483721" r:id="rId50"/>
    <p:sldLayoutId id="2147483722" r:id="rId51"/>
    <p:sldLayoutId id="2147483723" r:id="rId52"/>
    <p:sldLayoutId id="2147483724" r:id="rId53"/>
    <p:sldLayoutId id="2147483725" r:id="rId54"/>
    <p:sldLayoutId id="2147483726" r:id="rId55"/>
    <p:sldLayoutId id="2147483727" r:id="rId56"/>
    <p:sldLayoutId id="2147483728" r:id="rId57"/>
    <p:sldLayoutId id="2147483729" r:id="rId58"/>
    <p:sldLayoutId id="2147483730" r:id="rId59"/>
    <p:sldLayoutId id="2147483731" r:id="rId60"/>
    <p:sldLayoutId id="2147483732" r:id="rId61"/>
    <p:sldLayoutId id="2147483733" r:id="rId62"/>
    <p:sldLayoutId id="2147483734" r:id="rId63"/>
    <p:sldLayoutId id="2147483735" r:id="rId64"/>
    <p:sldLayoutId id="2147483736" r:id="rId65"/>
    <p:sldLayoutId id="2147483737" r:id="rId66"/>
    <p:sldLayoutId id="2147483738" r:id="rId67"/>
    <p:sldLayoutId id="2147483739" r:id="rId68"/>
    <p:sldLayoutId id="2147483740" r:id="rId69"/>
    <p:sldLayoutId id="2147483741" r:id="rId70"/>
    <p:sldLayoutId id="2147483742" r:id="rId71"/>
    <p:sldLayoutId id="2147483743" r:id="rId72"/>
    <p:sldLayoutId id="2147483744" r:id="rId73"/>
    <p:sldLayoutId id="2147483745" r:id="rId74"/>
    <p:sldLayoutId id="2147483746" r:id="rId75"/>
    <p:sldLayoutId id="2147483747" r:id="rId76"/>
    <p:sldLayoutId id="2147483748" r:id="rId77"/>
    <p:sldLayoutId id="2147483749" r:id="rId78"/>
    <p:sldLayoutId id="2147483750" r:id="rId79"/>
    <p:sldLayoutId id="2147483751" r:id="rId80"/>
    <p:sldLayoutId id="2147483752" r:id="rId81"/>
    <p:sldLayoutId id="2147483753" r:id="rId82"/>
    <p:sldLayoutId id="2147483754" r:id="rId83"/>
    <p:sldLayoutId id="2147483661" r:id="rId84"/>
    <p:sldLayoutId id="2147483662" r:id="rId85"/>
    <p:sldLayoutId id="2147483663" r:id="rId86"/>
    <p:sldLayoutId id="2147483664" r:id="rId87"/>
    <p:sldLayoutId id="2147483665" r:id="rId88"/>
    <p:sldLayoutId id="2147483666" r:id="rId89"/>
    <p:sldLayoutId id="2147483668" r:id="rId90"/>
    <p:sldLayoutId id="2147483669" r:id="rId91"/>
    <p:sldLayoutId id="2147483670" r:id="rId9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10.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s>
</file>

<file path=ppt/slides/_rels/slide11.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slideLayout" Target="../slideLayouts/slideLayout2.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tags" Target="../tags/tag3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s/_rels/slide12.xml.rels><?xml version="1.0" encoding="UTF-8" standalone="yes"?>
<Relationships xmlns="http://schemas.openxmlformats.org/package/2006/relationships"><Relationship Id="rId8" Type="http://schemas.openxmlformats.org/officeDocument/2006/relationships/tags" Target="../tags/tag41.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s/_rels/slide13.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slideLayout" Target="../slideLayouts/slideLayout2.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57.xml"/><Relationship Id="rId7"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63.xml"/><Relationship Id="rId7"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69.xml"/><Relationship Id="rId7"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75.xml"/><Relationship Id="rId7"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81.xml"/><Relationship Id="rId7"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42.xml.rels><?xml version="1.0" encoding="UTF-8" standalone="yes"?>
<Relationships xmlns="http://schemas.openxmlformats.org/package/2006/relationships"><Relationship Id="rId3" Type="http://schemas.openxmlformats.org/officeDocument/2006/relationships/tags" Target="../tags/tag89.xml"/><Relationship Id="rId7"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s>
</file>

<file path=ppt/slides/_rels/slide43.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s>
</file>

<file path=ppt/slides/_rels/slide44.xml.rels><?xml version="1.0" encoding="UTF-8" standalone="yes"?>
<Relationships xmlns="http://schemas.openxmlformats.org/package/2006/relationships"><Relationship Id="rId3" Type="http://schemas.openxmlformats.org/officeDocument/2006/relationships/tags" Target="../tags/tag101.xml"/><Relationship Id="rId7"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s>
</file>

<file path=ppt/slides/_rels/slide45.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s/_rels/slide46.xml.rels><?xml version="1.0" encoding="UTF-8" standalone="yes"?>
<Relationships xmlns="http://schemas.openxmlformats.org/package/2006/relationships"><Relationship Id="rId3" Type="http://schemas.openxmlformats.org/officeDocument/2006/relationships/tags" Target="../tags/tag113.xml"/><Relationship Id="rId7"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s>
</file>

<file path=ppt/slides/_rels/slide47.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slideLayout" Target="../slideLayouts/slideLayout2.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s>
</file>

<file path=ppt/slides/_rels/slide48.xml.rels><?xml version="1.0" encoding="UTF-8" standalone="yes"?>
<Relationships xmlns="http://schemas.openxmlformats.org/package/2006/relationships"><Relationship Id="rId3" Type="http://schemas.openxmlformats.org/officeDocument/2006/relationships/tags" Target="../tags/tag125.xml"/><Relationship Id="rId7"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s>
</file>

<file path=ppt/slides/_rels/slide49.xml.rels><?xml version="1.0" encoding="UTF-8" standalone="yes"?>
<Relationships xmlns="http://schemas.openxmlformats.org/package/2006/relationships"><Relationship Id="rId3" Type="http://schemas.openxmlformats.org/officeDocument/2006/relationships/tags" Target="../tags/tag131.xml"/><Relationship Id="rId7" Type="http://schemas.openxmlformats.org/officeDocument/2006/relationships/slideLayout" Target="../slideLayouts/slideLayout2.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s>
</file>

<file path=ppt/slides/_rels/slide50.xml.rels><?xml version="1.0" encoding="UTF-8" standalone="yes"?>
<Relationships xmlns="http://schemas.openxmlformats.org/package/2006/relationships"><Relationship Id="rId3" Type="http://schemas.openxmlformats.org/officeDocument/2006/relationships/tags" Target="../tags/tag137.xml"/><Relationship Id="rId7"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s>
</file>

<file path=ppt/slides/_rels/slide51.xml.rels><?xml version="1.0" encoding="UTF-8" standalone="yes"?>
<Relationships xmlns="http://schemas.openxmlformats.org/package/2006/relationships"><Relationship Id="rId3" Type="http://schemas.openxmlformats.org/officeDocument/2006/relationships/tags" Target="../tags/tag143.xml"/><Relationship Id="rId7"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s>
</file>

<file path=ppt/slides/_rels/slide52.xml.rels><?xml version="1.0" encoding="UTF-8" standalone="yes"?>
<Relationships xmlns="http://schemas.openxmlformats.org/package/2006/relationships"><Relationship Id="rId8" Type="http://schemas.openxmlformats.org/officeDocument/2006/relationships/tags" Target="../tags/tag154.xml"/><Relationship Id="rId3" Type="http://schemas.openxmlformats.org/officeDocument/2006/relationships/tags" Target="../tags/tag149.xml"/><Relationship Id="rId7" Type="http://schemas.openxmlformats.org/officeDocument/2006/relationships/tags" Target="../tags/tag153.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9"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tags" Target="../tags/tag162.xml"/><Relationship Id="rId3" Type="http://schemas.openxmlformats.org/officeDocument/2006/relationships/tags" Target="../tags/tag157.xml"/><Relationship Id="rId7" Type="http://schemas.openxmlformats.org/officeDocument/2006/relationships/tags" Target="../tags/tag161.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2.xml"/><Relationship Id="rId5" Type="http://schemas.openxmlformats.org/officeDocument/2006/relationships/tags" Target="../tags/tag15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s>
</file>

<file path=ppt/slides/_rels/slide54.xml.rels><?xml version="1.0" encoding="UTF-8" standalone="yes"?>
<Relationships xmlns="http://schemas.openxmlformats.org/package/2006/relationships"><Relationship Id="rId8" Type="http://schemas.openxmlformats.org/officeDocument/2006/relationships/tags" Target="../tags/tag172.xml"/><Relationship Id="rId13" Type="http://schemas.openxmlformats.org/officeDocument/2006/relationships/slideLayout" Target="../slideLayouts/slideLayout2.xml"/><Relationship Id="rId3" Type="http://schemas.openxmlformats.org/officeDocument/2006/relationships/tags" Target="../tags/tag167.xml"/><Relationship Id="rId7" Type="http://schemas.openxmlformats.org/officeDocument/2006/relationships/tags" Target="../tags/tag171.xml"/><Relationship Id="rId12" Type="http://schemas.openxmlformats.org/officeDocument/2006/relationships/tags" Target="../tags/tag17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tags" Target="../tags/tag175.xml"/><Relationship Id="rId5" Type="http://schemas.openxmlformats.org/officeDocument/2006/relationships/tags" Target="../tags/tag169.xml"/><Relationship Id="rId10" Type="http://schemas.openxmlformats.org/officeDocument/2006/relationships/tags" Target="../tags/tag174.xml"/><Relationship Id="rId4" Type="http://schemas.openxmlformats.org/officeDocument/2006/relationships/tags" Target="../tags/tag168.xml"/><Relationship Id="rId9" Type="http://schemas.openxmlformats.org/officeDocument/2006/relationships/tags" Target="../tags/tag173.xml"/></Relationships>
</file>

<file path=ppt/slides/_rels/slide55.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tags" Target="../tags/tag189.xml"/><Relationship Id="rId3" Type="http://schemas.openxmlformats.org/officeDocument/2006/relationships/tags" Target="../tags/tag179.xml"/><Relationship Id="rId7" Type="http://schemas.openxmlformats.org/officeDocument/2006/relationships/tags" Target="../tags/tag183.xml"/><Relationship Id="rId12" Type="http://schemas.openxmlformats.org/officeDocument/2006/relationships/tags" Target="../tags/tag188.xml"/><Relationship Id="rId2" Type="http://schemas.openxmlformats.org/officeDocument/2006/relationships/tags" Target="../tags/tag178.xml"/><Relationship Id="rId16" Type="http://schemas.openxmlformats.org/officeDocument/2006/relationships/notesSlide" Target="../notesSlides/notesSlide10.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tags" Target="../tags/tag187.xml"/><Relationship Id="rId5" Type="http://schemas.openxmlformats.org/officeDocument/2006/relationships/tags" Target="../tags/tag181.xml"/><Relationship Id="rId15" Type="http://schemas.openxmlformats.org/officeDocument/2006/relationships/slideLayout" Target="../slideLayouts/slideLayout2.xml"/><Relationship Id="rId10" Type="http://schemas.openxmlformats.org/officeDocument/2006/relationships/tags" Target="../tags/tag186.xml"/><Relationship Id="rId4" Type="http://schemas.openxmlformats.org/officeDocument/2006/relationships/tags" Target="../tags/tag180.xml"/><Relationship Id="rId9" Type="http://schemas.openxmlformats.org/officeDocument/2006/relationships/tags" Target="../tags/tag185.xml"/><Relationship Id="rId14" Type="http://schemas.openxmlformats.org/officeDocument/2006/relationships/tags" Target="../tags/tag190.xml"/></Relationships>
</file>

<file path=ppt/slides/_rels/slide56.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tags" Target="../tags/tag203.xml"/><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tags" Target="../tags/tag202.xml"/><Relationship Id="rId17" Type="http://schemas.openxmlformats.org/officeDocument/2006/relationships/slideLayout" Target="../slideLayouts/slideLayout2.xml"/><Relationship Id="rId2" Type="http://schemas.openxmlformats.org/officeDocument/2006/relationships/tags" Target="../tags/tag192.xml"/><Relationship Id="rId16" Type="http://schemas.openxmlformats.org/officeDocument/2006/relationships/tags" Target="../tags/tag206.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tags" Target="../tags/tag201.xml"/><Relationship Id="rId5" Type="http://schemas.openxmlformats.org/officeDocument/2006/relationships/tags" Target="../tags/tag195.xml"/><Relationship Id="rId15" Type="http://schemas.openxmlformats.org/officeDocument/2006/relationships/tags" Target="../tags/tag205.xml"/><Relationship Id="rId10" Type="http://schemas.openxmlformats.org/officeDocument/2006/relationships/tags" Target="../tags/tag200.xml"/><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tags" Target="../tags/tag204.xml"/></Relationships>
</file>

<file path=ppt/slides/_rels/slide57.xml.rels><?xml version="1.0" encoding="UTF-8" standalone="yes"?>
<Relationships xmlns="http://schemas.openxmlformats.org/package/2006/relationships"><Relationship Id="rId8" Type="http://schemas.openxmlformats.org/officeDocument/2006/relationships/tags" Target="../tags/tag214.xml"/><Relationship Id="rId13" Type="http://schemas.openxmlformats.org/officeDocument/2006/relationships/tags" Target="../tags/tag219.xml"/><Relationship Id="rId18" Type="http://schemas.openxmlformats.org/officeDocument/2006/relationships/tags" Target="../tags/tag224.xml"/><Relationship Id="rId3" Type="http://schemas.openxmlformats.org/officeDocument/2006/relationships/tags" Target="../tags/tag209.xml"/><Relationship Id="rId7" Type="http://schemas.openxmlformats.org/officeDocument/2006/relationships/tags" Target="../tags/tag213.xml"/><Relationship Id="rId12" Type="http://schemas.openxmlformats.org/officeDocument/2006/relationships/tags" Target="../tags/tag218.xml"/><Relationship Id="rId17" Type="http://schemas.openxmlformats.org/officeDocument/2006/relationships/tags" Target="../tags/tag223.xml"/><Relationship Id="rId2" Type="http://schemas.openxmlformats.org/officeDocument/2006/relationships/tags" Target="../tags/tag208.xml"/><Relationship Id="rId16" Type="http://schemas.openxmlformats.org/officeDocument/2006/relationships/tags" Target="../tags/tag222.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5" Type="http://schemas.openxmlformats.org/officeDocument/2006/relationships/tags" Target="../tags/tag211.xml"/><Relationship Id="rId15" Type="http://schemas.openxmlformats.org/officeDocument/2006/relationships/tags" Target="../tags/tag221.xml"/><Relationship Id="rId10" Type="http://schemas.openxmlformats.org/officeDocument/2006/relationships/tags" Target="../tags/tag216.xml"/><Relationship Id="rId19" Type="http://schemas.openxmlformats.org/officeDocument/2006/relationships/slideLayout" Target="../slideLayouts/slideLayout2.xml"/><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tags" Target="../tags/tag220.xml"/></Relationships>
</file>

<file path=ppt/slides/_rels/slide58.xml.rels><?xml version="1.0" encoding="UTF-8" standalone="yes"?>
<Relationships xmlns="http://schemas.openxmlformats.org/package/2006/relationships"><Relationship Id="rId8" Type="http://schemas.openxmlformats.org/officeDocument/2006/relationships/tags" Target="../tags/tag232.xml"/><Relationship Id="rId13" Type="http://schemas.openxmlformats.org/officeDocument/2006/relationships/tags" Target="../tags/tag237.xml"/><Relationship Id="rId18" Type="http://schemas.openxmlformats.org/officeDocument/2006/relationships/tags" Target="../tags/tag242.xml"/><Relationship Id="rId3" Type="http://schemas.openxmlformats.org/officeDocument/2006/relationships/tags" Target="../tags/tag227.xml"/><Relationship Id="rId7" Type="http://schemas.openxmlformats.org/officeDocument/2006/relationships/tags" Target="../tags/tag231.xml"/><Relationship Id="rId12" Type="http://schemas.openxmlformats.org/officeDocument/2006/relationships/tags" Target="../tags/tag236.xml"/><Relationship Id="rId17" Type="http://schemas.openxmlformats.org/officeDocument/2006/relationships/tags" Target="../tags/tag241.xml"/><Relationship Id="rId2" Type="http://schemas.openxmlformats.org/officeDocument/2006/relationships/tags" Target="../tags/tag226.xml"/><Relationship Id="rId16" Type="http://schemas.openxmlformats.org/officeDocument/2006/relationships/tags" Target="../tags/tag240.xml"/><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tags" Target="../tags/tag235.xml"/><Relationship Id="rId5" Type="http://schemas.openxmlformats.org/officeDocument/2006/relationships/tags" Target="../tags/tag229.xml"/><Relationship Id="rId15" Type="http://schemas.openxmlformats.org/officeDocument/2006/relationships/tags" Target="../tags/tag239.xml"/><Relationship Id="rId10" Type="http://schemas.openxmlformats.org/officeDocument/2006/relationships/tags" Target="../tags/tag234.xml"/><Relationship Id="rId19" Type="http://schemas.openxmlformats.org/officeDocument/2006/relationships/slideLayout" Target="../slideLayouts/slideLayout2.xml"/><Relationship Id="rId4" Type="http://schemas.openxmlformats.org/officeDocument/2006/relationships/tags" Target="../tags/tag228.xml"/><Relationship Id="rId9" Type="http://schemas.openxmlformats.org/officeDocument/2006/relationships/tags" Target="../tags/tag233.xml"/><Relationship Id="rId14" Type="http://schemas.openxmlformats.org/officeDocument/2006/relationships/tags" Target="../tags/tag238.xml"/></Relationships>
</file>

<file path=ppt/slides/_rels/slide59.xml.rels><?xml version="1.0" encoding="UTF-8" standalone="yes"?>
<Relationships xmlns="http://schemas.openxmlformats.org/package/2006/relationships"><Relationship Id="rId8" Type="http://schemas.openxmlformats.org/officeDocument/2006/relationships/tags" Target="../tags/tag250.xml"/><Relationship Id="rId13" Type="http://schemas.openxmlformats.org/officeDocument/2006/relationships/tags" Target="../tags/tag255.xml"/><Relationship Id="rId18" Type="http://schemas.openxmlformats.org/officeDocument/2006/relationships/tags" Target="../tags/tag260.xml"/><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tags" Target="../tags/tag254.xml"/><Relationship Id="rId17" Type="http://schemas.openxmlformats.org/officeDocument/2006/relationships/tags" Target="../tags/tag259.xml"/><Relationship Id="rId2" Type="http://schemas.openxmlformats.org/officeDocument/2006/relationships/tags" Target="../tags/tag244.xml"/><Relationship Id="rId16" Type="http://schemas.openxmlformats.org/officeDocument/2006/relationships/tags" Target="../tags/tag258.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tags" Target="../tags/tag253.xml"/><Relationship Id="rId5" Type="http://schemas.openxmlformats.org/officeDocument/2006/relationships/tags" Target="../tags/tag247.xml"/><Relationship Id="rId15" Type="http://schemas.openxmlformats.org/officeDocument/2006/relationships/tags" Target="../tags/tag257.xml"/><Relationship Id="rId10" Type="http://schemas.openxmlformats.org/officeDocument/2006/relationships/tags" Target="../tags/tag252.xml"/><Relationship Id="rId19" Type="http://schemas.openxmlformats.org/officeDocument/2006/relationships/slideLayout" Target="../slideLayouts/slideLayout2.xml"/><Relationship Id="rId4" Type="http://schemas.openxmlformats.org/officeDocument/2006/relationships/tags" Target="../tags/tag246.xml"/><Relationship Id="rId9" Type="http://schemas.openxmlformats.org/officeDocument/2006/relationships/tags" Target="../tags/tag251.xml"/><Relationship Id="rId14" Type="http://schemas.openxmlformats.org/officeDocument/2006/relationships/tags" Target="../tags/tag25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20</a:t>
            </a:r>
            <a:br>
              <a:rPr lang="en-US" dirty="0"/>
            </a:br>
            <a:r>
              <a:rPr lang="en-US" sz="3400" dirty="0"/>
              <a:t>Assembly: Function Calls and the Runtime Stack</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3.7</a:t>
            </a:r>
          </a:p>
        </p:txBody>
      </p:sp>
      <p:sp>
        <p:nvSpPr>
          <p:cNvPr id="3" name="TextBox 2">
            <a:extLst>
              <a:ext uri="{FF2B5EF4-FFF2-40B4-BE49-F238E27FC236}">
                <a16:creationId xmlns:a16="http://schemas.microsoft.com/office/drawing/2014/main" id="{9FF3C0D4-B7E4-A72D-ACFA-786EB88F41DC}"/>
              </a:ext>
            </a:extLst>
          </p:cNvPr>
          <p:cNvSpPr txBox="1"/>
          <p:nvPr/>
        </p:nvSpPr>
        <p:spPr>
          <a:xfrm>
            <a:off x="152400" y="6248400"/>
            <a:ext cx="3522119" cy="461665"/>
          </a:xfrm>
          <a:custGeom>
            <a:avLst/>
            <a:gdLst>
              <a:gd name="connsiteX0" fmla="*/ 0 w 3522119"/>
              <a:gd name="connsiteY0" fmla="*/ 0 h 461665"/>
              <a:gd name="connsiteX1" fmla="*/ 657462 w 3522119"/>
              <a:gd name="connsiteY1" fmla="*/ 0 h 461665"/>
              <a:gd name="connsiteX2" fmla="*/ 1279703 w 3522119"/>
              <a:gd name="connsiteY2" fmla="*/ 0 h 461665"/>
              <a:gd name="connsiteX3" fmla="*/ 1901944 w 3522119"/>
              <a:gd name="connsiteY3" fmla="*/ 0 h 461665"/>
              <a:gd name="connsiteX4" fmla="*/ 2383301 w 3522119"/>
              <a:gd name="connsiteY4" fmla="*/ 0 h 461665"/>
              <a:gd name="connsiteX5" fmla="*/ 2899878 w 3522119"/>
              <a:gd name="connsiteY5" fmla="*/ 0 h 461665"/>
              <a:gd name="connsiteX6" fmla="*/ 3522119 w 3522119"/>
              <a:gd name="connsiteY6" fmla="*/ 0 h 461665"/>
              <a:gd name="connsiteX7" fmla="*/ 3522119 w 3522119"/>
              <a:gd name="connsiteY7" fmla="*/ 461665 h 461665"/>
              <a:gd name="connsiteX8" fmla="*/ 2935099 w 3522119"/>
              <a:gd name="connsiteY8" fmla="*/ 461665 h 461665"/>
              <a:gd name="connsiteX9" fmla="*/ 2453743 w 3522119"/>
              <a:gd name="connsiteY9" fmla="*/ 461665 h 461665"/>
              <a:gd name="connsiteX10" fmla="*/ 1972387 w 3522119"/>
              <a:gd name="connsiteY10" fmla="*/ 461665 h 461665"/>
              <a:gd name="connsiteX11" fmla="*/ 1350146 w 3522119"/>
              <a:gd name="connsiteY11" fmla="*/ 461665 h 461665"/>
              <a:gd name="connsiteX12" fmla="*/ 833568 w 3522119"/>
              <a:gd name="connsiteY12" fmla="*/ 461665 h 461665"/>
              <a:gd name="connsiteX13" fmla="*/ 0 w 3522119"/>
              <a:gd name="connsiteY13" fmla="*/ 461665 h 461665"/>
              <a:gd name="connsiteX14" fmla="*/ 0 w 3522119"/>
              <a:gd name="connsiteY14"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22119" h="461665" fill="none" extrusionOk="0">
                <a:moveTo>
                  <a:pt x="0" y="0"/>
                </a:moveTo>
                <a:cubicBezTo>
                  <a:pt x="309224" y="-8598"/>
                  <a:pt x="493153" y="11209"/>
                  <a:pt x="657462" y="0"/>
                </a:cubicBezTo>
                <a:cubicBezTo>
                  <a:pt x="821771" y="-11209"/>
                  <a:pt x="1021373" y="27558"/>
                  <a:pt x="1279703" y="0"/>
                </a:cubicBezTo>
                <a:cubicBezTo>
                  <a:pt x="1538033" y="-27558"/>
                  <a:pt x="1640935" y="57307"/>
                  <a:pt x="1901944" y="0"/>
                </a:cubicBezTo>
                <a:cubicBezTo>
                  <a:pt x="2162953" y="-57307"/>
                  <a:pt x="2230675" y="49475"/>
                  <a:pt x="2383301" y="0"/>
                </a:cubicBezTo>
                <a:cubicBezTo>
                  <a:pt x="2535927" y="-49475"/>
                  <a:pt x="2655821" y="56955"/>
                  <a:pt x="2899878" y="0"/>
                </a:cubicBezTo>
                <a:cubicBezTo>
                  <a:pt x="3143935" y="-56955"/>
                  <a:pt x="3360692" y="28511"/>
                  <a:pt x="3522119" y="0"/>
                </a:cubicBezTo>
                <a:cubicBezTo>
                  <a:pt x="3563810" y="138604"/>
                  <a:pt x="3491981" y="291342"/>
                  <a:pt x="3522119" y="461665"/>
                </a:cubicBezTo>
                <a:cubicBezTo>
                  <a:pt x="3377125" y="518317"/>
                  <a:pt x="3220130" y="410081"/>
                  <a:pt x="2935099" y="461665"/>
                </a:cubicBezTo>
                <a:cubicBezTo>
                  <a:pt x="2650068" y="513249"/>
                  <a:pt x="2616820" y="458049"/>
                  <a:pt x="2453743" y="461665"/>
                </a:cubicBezTo>
                <a:cubicBezTo>
                  <a:pt x="2290666" y="465281"/>
                  <a:pt x="2204359" y="436621"/>
                  <a:pt x="1972387" y="461665"/>
                </a:cubicBezTo>
                <a:cubicBezTo>
                  <a:pt x="1740415" y="486709"/>
                  <a:pt x="1511323" y="443812"/>
                  <a:pt x="1350146" y="461665"/>
                </a:cubicBezTo>
                <a:cubicBezTo>
                  <a:pt x="1188969" y="479518"/>
                  <a:pt x="1006791" y="405667"/>
                  <a:pt x="833568" y="461665"/>
                </a:cubicBezTo>
                <a:cubicBezTo>
                  <a:pt x="660345" y="517663"/>
                  <a:pt x="330903" y="372294"/>
                  <a:pt x="0" y="461665"/>
                </a:cubicBezTo>
                <a:cubicBezTo>
                  <a:pt x="-23612" y="333439"/>
                  <a:pt x="37761" y="122091"/>
                  <a:pt x="0" y="0"/>
                </a:cubicBezTo>
                <a:close/>
              </a:path>
              <a:path w="3522119" h="461665" stroke="0" extrusionOk="0">
                <a:moveTo>
                  <a:pt x="0" y="0"/>
                </a:moveTo>
                <a:cubicBezTo>
                  <a:pt x="178749" y="-62493"/>
                  <a:pt x="296028" y="28940"/>
                  <a:pt x="551799" y="0"/>
                </a:cubicBezTo>
                <a:cubicBezTo>
                  <a:pt x="807570" y="-28940"/>
                  <a:pt x="857133" y="22606"/>
                  <a:pt x="1033155" y="0"/>
                </a:cubicBezTo>
                <a:cubicBezTo>
                  <a:pt x="1209177" y="-22606"/>
                  <a:pt x="1497990" y="10742"/>
                  <a:pt x="1690617" y="0"/>
                </a:cubicBezTo>
                <a:cubicBezTo>
                  <a:pt x="1883244" y="-10742"/>
                  <a:pt x="2080567" y="29056"/>
                  <a:pt x="2242416" y="0"/>
                </a:cubicBezTo>
                <a:cubicBezTo>
                  <a:pt x="2404265" y="-29056"/>
                  <a:pt x="2677107" y="63631"/>
                  <a:pt x="2794214" y="0"/>
                </a:cubicBezTo>
                <a:cubicBezTo>
                  <a:pt x="2911321" y="-63631"/>
                  <a:pt x="3252782" y="66862"/>
                  <a:pt x="3522119" y="0"/>
                </a:cubicBezTo>
                <a:cubicBezTo>
                  <a:pt x="3543798" y="179957"/>
                  <a:pt x="3511118" y="253348"/>
                  <a:pt x="3522119" y="461665"/>
                </a:cubicBezTo>
                <a:cubicBezTo>
                  <a:pt x="3355721" y="498382"/>
                  <a:pt x="3210621" y="451467"/>
                  <a:pt x="2935099" y="461665"/>
                </a:cubicBezTo>
                <a:cubicBezTo>
                  <a:pt x="2659577" y="471863"/>
                  <a:pt x="2630497" y="431147"/>
                  <a:pt x="2453743" y="461665"/>
                </a:cubicBezTo>
                <a:cubicBezTo>
                  <a:pt x="2276989" y="492183"/>
                  <a:pt x="2056837" y="417724"/>
                  <a:pt x="1866723" y="461665"/>
                </a:cubicBezTo>
                <a:cubicBezTo>
                  <a:pt x="1676609" y="505606"/>
                  <a:pt x="1434659" y="460420"/>
                  <a:pt x="1279703" y="461665"/>
                </a:cubicBezTo>
                <a:cubicBezTo>
                  <a:pt x="1124747" y="462910"/>
                  <a:pt x="903902" y="461154"/>
                  <a:pt x="727905" y="461665"/>
                </a:cubicBezTo>
                <a:cubicBezTo>
                  <a:pt x="551908" y="462176"/>
                  <a:pt x="310775" y="439522"/>
                  <a:pt x="0" y="461665"/>
                </a:cubicBezTo>
                <a:cubicBezTo>
                  <a:pt x="-30186" y="313245"/>
                  <a:pt x="31560" y="111239"/>
                  <a:pt x="0" y="0"/>
                </a:cubicBezTo>
                <a:close/>
              </a:path>
            </a:pathLst>
          </a:custGeom>
          <a:solidFill>
            <a:schemeClr val="accent1">
              <a:lumMod val="20000"/>
              <a:lumOff val="80000"/>
            </a:schemeClr>
          </a:solidFill>
          <a:ln>
            <a:solidFill>
              <a:srgbClr val="126694"/>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none" rtlCol="0" anchor="ctr">
            <a:spAutoFit/>
          </a:bodyPr>
          <a:lstStyle/>
          <a:p>
            <a:r>
              <a:rPr lang="en-US" sz="2400" dirty="0"/>
              <a:t>😷 masks recommended</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5</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does a computer interpret and execute C </a:t>
            </a:r>
            <a:r>
              <a:rPr lang="en-US" b="1" u="sng"/>
              <a:t>programs?</a:t>
            </a:r>
            <a:endParaRPr lang="en-US" b="1" u="sng" dirty="0"/>
          </a:p>
          <a:p>
            <a:pPr marL="0" indent="0">
              <a:buNone/>
            </a:pPr>
            <a:endParaRPr lang="en-US" dirty="0"/>
          </a:p>
          <a:p>
            <a:pPr marL="0" indent="0">
              <a:buNone/>
            </a:pPr>
            <a:r>
              <a:rPr lang="en-US" dirty="0"/>
              <a:t>Why is answering this question important?</a:t>
            </a:r>
          </a:p>
          <a:p>
            <a:r>
              <a:rPr lang="en-US" dirty="0"/>
              <a:t>Learning how our code is really translated and executed helps us write better code</a:t>
            </a:r>
          </a:p>
          <a:p>
            <a:r>
              <a:rPr lang="en-US" dirty="0"/>
              <a:t>We can learn how to reverse engineer and exploit programs at the assembly level </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757130"/>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assign5: </a:t>
            </a:r>
            <a:r>
              <a:rPr lang="en-US" sz="2400" dirty="0"/>
              <a:t>find and exploit vulnerabilities in an ATM program, reverse engineer a program without seeing its code, and de-anonymize users given a data leak.</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1EA4-262F-8C4F-A512-0078F8924C2B}"/>
              </a:ext>
            </a:extLst>
          </p:cNvPr>
          <p:cNvSpPr>
            <a:spLocks noGrp="1"/>
          </p:cNvSpPr>
          <p:nvPr>
            <p:ph type="title"/>
          </p:nvPr>
        </p:nvSpPr>
        <p:spPr/>
        <p:txBody>
          <a:bodyPr/>
          <a:lstStyle/>
          <a:p>
            <a:r>
              <a:rPr lang="en-US" dirty="0"/>
              <a:t>Learning Assembly</a:t>
            </a:r>
          </a:p>
        </p:txBody>
      </p:sp>
      <p:graphicFrame>
        <p:nvGraphicFramePr>
          <p:cNvPr id="5" name="Diagram 4">
            <a:extLst>
              <a:ext uri="{FF2B5EF4-FFF2-40B4-BE49-F238E27FC236}">
                <a16:creationId xmlns:a16="http://schemas.microsoft.com/office/drawing/2014/main" id="{A6D7657A-C225-D245-9B8A-216876411316}"/>
              </a:ext>
            </a:extLst>
          </p:cNvPr>
          <p:cNvGraphicFramePr/>
          <p:nvPr/>
        </p:nvGraphicFramePr>
        <p:xfrm>
          <a:off x="419100" y="1066800"/>
          <a:ext cx="11353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EA315F74-3037-144A-9BCC-9C73AEBF2B00}"/>
              </a:ext>
            </a:extLst>
          </p:cNvPr>
          <p:cNvSpPr txBox="1"/>
          <p:nvPr/>
        </p:nvSpPr>
        <p:spPr>
          <a:xfrm>
            <a:off x="9372600" y="4191000"/>
            <a:ext cx="2667000" cy="584775"/>
          </a:xfrm>
          <a:prstGeom prst="rect">
            <a:avLst/>
          </a:prstGeom>
          <a:noFill/>
        </p:spPr>
        <p:txBody>
          <a:bodyPr wrap="square" rtlCol="0">
            <a:spAutoFit/>
          </a:bodyPr>
          <a:lstStyle/>
          <a:p>
            <a:pPr algn="ctr"/>
            <a:r>
              <a:rPr lang="en-US" sz="3200" b="1" dirty="0"/>
              <a:t>This Lecture</a:t>
            </a:r>
          </a:p>
        </p:txBody>
      </p:sp>
      <p:sp>
        <p:nvSpPr>
          <p:cNvPr id="10" name="TextBox 9">
            <a:extLst>
              <a:ext uri="{FF2B5EF4-FFF2-40B4-BE49-F238E27FC236}">
                <a16:creationId xmlns:a16="http://schemas.microsoft.com/office/drawing/2014/main" id="{A3877214-1191-E845-BD11-B03F13C5796A}"/>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603188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how assembly calls functions and manages stack frames.</a:t>
            </a:r>
          </a:p>
          <a:p>
            <a:r>
              <a:rPr lang="en-US" dirty="0"/>
              <a:t>Learn the rules of register use when calling functions.</a:t>
            </a:r>
          </a:p>
        </p:txBody>
      </p:sp>
    </p:spTree>
    <p:extLst>
      <p:ext uri="{BB962C8B-B14F-4D97-AF65-F5344CB8AC3E}">
        <p14:creationId xmlns:p14="http://schemas.microsoft.com/office/powerpoint/2010/main" val="459992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Calling Functions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dirty="0"/>
              <a:t>Register Restrictions	</a:t>
            </a:r>
          </a:p>
          <a:p>
            <a:pPr lvl="1"/>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/class/cs107/lecture-code/lect20 .</a:t>
            </a:r>
          </a:p>
        </p:txBody>
      </p:sp>
    </p:spTree>
    <p:extLst>
      <p:ext uri="{BB962C8B-B14F-4D97-AF65-F5344CB8AC3E}">
        <p14:creationId xmlns:p14="http://schemas.microsoft.com/office/powerpoint/2010/main" val="3179239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solidFill>
                  <a:srgbClr val="C00000"/>
                </a:solidFill>
              </a:rPr>
              <a:t>Calling Functions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dirty="0"/>
              <a:t>Register Restrictions	</a:t>
            </a:r>
          </a:p>
          <a:p>
            <a:pPr lvl="1"/>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/class/cs107/lecture-code/lect20 .</a:t>
            </a:r>
          </a:p>
        </p:txBody>
      </p:sp>
    </p:spTree>
    <p:extLst>
      <p:ext uri="{BB962C8B-B14F-4D97-AF65-F5344CB8AC3E}">
        <p14:creationId xmlns:p14="http://schemas.microsoft.com/office/powerpoint/2010/main" val="2702721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%rip must be adjusted to execute the </a:t>
            </a:r>
            <a:r>
              <a:rPr lang="en-US" dirty="0" err="1"/>
              <a:t>callee’s</a:t>
            </a:r>
            <a:r>
              <a:rPr lang="en-US" dirty="0"/>
              <a:t> instructions, and then resume the caller’s instructions afterwards.</a:t>
            </a:r>
          </a:p>
          <a:p>
            <a:r>
              <a:rPr lang="en-US" b="1" dirty="0"/>
              <a:t>Pass Data </a:t>
            </a:r>
            <a:r>
              <a:rPr lang="en-US" dirty="0"/>
              <a:t>– we must pass any parameters and receive any return value.</a:t>
            </a:r>
          </a:p>
          <a:p>
            <a:r>
              <a:rPr lang="en-US" b="1" dirty="0"/>
              <a:t>Manage Memory </a:t>
            </a:r>
            <a:r>
              <a:rPr lang="en-US" dirty="0"/>
              <a:t>– we must handle any space needs of the </a:t>
            </a:r>
            <a:r>
              <a:rPr lang="en-US" dirty="0" err="1"/>
              <a:t>callee</a:t>
            </a:r>
            <a:r>
              <a:rPr lang="en-US" dirty="0"/>
              <a:t> on the stack.</a:t>
            </a:r>
          </a:p>
          <a:p>
            <a:endParaRPr lang="en-US" dirty="0"/>
          </a:p>
          <a:p>
            <a:endParaRPr lang="en-US" dirty="0"/>
          </a:p>
          <a:p>
            <a:endParaRPr lang="en-US" dirty="0"/>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
        <p:nvSpPr>
          <p:cNvPr id="4" name="Rectangle 3">
            <a:extLst>
              <a:ext uri="{FF2B5EF4-FFF2-40B4-BE49-F238E27FC236}">
                <a16:creationId xmlns:a16="http://schemas.microsoft.com/office/drawing/2014/main" id="{43142C1D-9162-C746-9CC9-9BB734BECE3C}"/>
              </a:ext>
            </a:extLst>
          </p:cNvPr>
          <p:cNvSpPr/>
          <p:nvPr/>
        </p:nvSpPr>
        <p:spPr bwMode="auto">
          <a:xfrm>
            <a:off x="4114800" y="3886200"/>
            <a:ext cx="3962400" cy="107128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How does assembly interact with the stack?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17892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solidFill>
                  <a:srgbClr val="C00000"/>
                </a:solidFill>
              </a:rPr>
              <a:t>Calling Functions</a:t>
            </a:r>
            <a:r>
              <a:rPr lang="en-US" dirty="0"/>
              <a:t>	</a:t>
            </a:r>
          </a:p>
          <a:p>
            <a:pPr lvl="1">
              <a:tabLst>
                <a:tab pos="11530584" algn="r"/>
              </a:tabLst>
            </a:pPr>
            <a:r>
              <a:rPr lang="en-US" b="1" dirty="0">
                <a:solidFill>
                  <a:srgbClr val="C00000"/>
                </a:solidFill>
              </a:rPr>
              <a:t>The Stack</a:t>
            </a:r>
            <a:r>
              <a:rPr lang="en-US" dirty="0"/>
              <a:t>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dirty="0"/>
              <a:t>Register Restrictions	</a:t>
            </a:r>
          </a:p>
          <a:p>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/class/cs107/lecture-code/lect20 .</a:t>
            </a:r>
          </a:p>
        </p:txBody>
      </p:sp>
    </p:spTree>
    <p:extLst>
      <p:ext uri="{BB962C8B-B14F-4D97-AF65-F5344CB8AC3E}">
        <p14:creationId xmlns:p14="http://schemas.microsoft.com/office/powerpoint/2010/main" val="2819755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2719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24455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9" grpId="0" animBg="1"/>
      <p:bldP spid="12" grpId="0" animBg="1"/>
      <p:bldP spid="13" grpId="0" animBg="1"/>
      <p:bldP spid="14" grpId="0" animBg="1"/>
      <p:bldP spid="15"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Tree>
    <p:extLst>
      <p:ext uri="{BB962C8B-B14F-4D97-AF65-F5344CB8AC3E}">
        <p14:creationId xmlns:p14="http://schemas.microsoft.com/office/powerpoint/2010/main" val="3060711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2023601"/>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6012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
        <p:nvSpPr>
          <p:cNvPr id="18" name="Rectangle 17">
            <a:extLst>
              <a:ext uri="{FF2B5EF4-FFF2-40B4-BE49-F238E27FC236}">
                <a16:creationId xmlns:a16="http://schemas.microsoft.com/office/drawing/2014/main" id="{96C67A1A-BC63-3143-8B4A-3E777A61C484}"/>
              </a:ext>
            </a:extLst>
          </p:cNvPr>
          <p:cNvSpPr/>
          <p:nvPr>
            <p:custDataLst>
              <p:tags r:id="rId12"/>
            </p:custDataLst>
          </p:nvPr>
        </p:nvSpPr>
        <p:spPr>
          <a:xfrm>
            <a:off x="4764085" y="44958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foo2()        </a:t>
            </a:r>
          </a:p>
        </p:txBody>
      </p:sp>
    </p:spTree>
    <p:extLst>
      <p:ext uri="{BB962C8B-B14F-4D97-AF65-F5344CB8AC3E}">
        <p14:creationId xmlns:p14="http://schemas.microsoft.com/office/powerpoint/2010/main" val="3571308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Tree>
    <p:extLst>
      <p:ext uri="{BB962C8B-B14F-4D97-AF65-F5344CB8AC3E}">
        <p14:creationId xmlns:p14="http://schemas.microsoft.com/office/powerpoint/2010/main" val="1023320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9361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9" name="Rectangle 18">
            <a:extLst>
              <a:ext uri="{FF2B5EF4-FFF2-40B4-BE49-F238E27FC236}">
                <a16:creationId xmlns:a16="http://schemas.microsoft.com/office/drawing/2014/main" id="{6E298DB9-223D-A04C-9FD8-A46E89A6B65B}"/>
              </a:ext>
            </a:extLst>
          </p:cNvPr>
          <p:cNvSpPr/>
          <p:nvPr/>
        </p:nvSpPr>
        <p:spPr bwMode="auto">
          <a:xfrm>
            <a:off x="7696200" y="3048000"/>
            <a:ext cx="4191000" cy="318486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b="1" dirty="0"/>
              <a:t>Key idea: %</a:t>
            </a:r>
            <a:r>
              <a:rPr lang="en-US" sz="2800" b="1" dirty="0" err="1"/>
              <a:t>rsp</a:t>
            </a:r>
            <a:r>
              <a:rPr lang="en-US" sz="2800" b="1" dirty="0"/>
              <a:t> </a:t>
            </a:r>
            <a:r>
              <a:rPr lang="en-US" sz="2800" dirty="0"/>
              <a:t>must point to the same place before a function is called and after that function returns, since stack frames go away when a function finishes.</a:t>
            </a:r>
          </a:p>
        </p:txBody>
      </p:sp>
    </p:spTree>
    <p:extLst>
      <p:ext uri="{BB962C8B-B14F-4D97-AF65-F5344CB8AC3E}">
        <p14:creationId xmlns:p14="http://schemas.microsoft.com/office/powerpoint/2010/main" val="30017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800860922"/>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347069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4063952364"/>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a:solidFill>
                            <a:srgbClr val="FF0000"/>
                          </a:solidFill>
                          <a:latin typeface="Consolas" panose="020B0609020204030204" pitchFamily="49" charset="0"/>
                          <a:cs typeface="Consolas" panose="020B0609020204030204" pitchFamily="49" charset="0"/>
                        </a:rPr>
                        <a:t>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8;</a:t>
                      </a:r>
                    </a:p>
                    <a:p>
                      <a:r>
                        <a:rPr lang="en-US" sz="2800" dirty="0">
                          <a:solidFill>
                            <a:schemeClr val="bg1">
                              <a:lumMod val="85000"/>
                            </a:schemeClr>
                          </a:solidFill>
                          <a:latin typeface="Consolas" panose="020B0609020204030204" pitchFamily="49" charset="0"/>
                          <a:cs typeface="Consolas" panose="020B0609020204030204" pitchFamily="49" charset="0"/>
                        </a:rPr>
                        <a:t>M[R[%</a:t>
                      </a:r>
                      <a:r>
                        <a:rPr lang="en-US" sz="2800" dirty="0" err="1">
                          <a:solidFill>
                            <a:schemeClr val="bg1">
                              <a:lumMod val="85000"/>
                            </a:schemeClr>
                          </a:solidFill>
                          <a:latin typeface="Consolas" panose="020B0609020204030204" pitchFamily="49" charset="0"/>
                          <a:cs typeface="Consolas" panose="020B0609020204030204" pitchFamily="49" charset="0"/>
                        </a:rPr>
                        <a:t>rsp</a:t>
                      </a:r>
                      <a:r>
                        <a:rPr lang="en-US" sz="2800" dirty="0">
                          <a:solidFill>
                            <a:schemeClr val="bg1">
                              <a:lumMod val="85000"/>
                            </a:schemeClr>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2296990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3387018735"/>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0" dirty="0">
                          <a:solidFill>
                            <a:schemeClr val="bg1">
                              <a:lumMod val="85000"/>
                            </a:schemeClr>
                          </a:solidFill>
                          <a:latin typeface="Consolas" panose="020B0609020204030204" pitchFamily="49" charset="0"/>
                          <a:cs typeface="Consolas" panose="020B0609020204030204" pitchFamily="49" charset="0"/>
                        </a:rPr>
                        <a:t>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8;</a:t>
                      </a:r>
                    </a:p>
                    <a:p>
                      <a:r>
                        <a:rPr lang="en-US" sz="2800" b="1" dirty="0">
                          <a:solidFill>
                            <a:srgbClr val="FF0000"/>
                          </a:solidFill>
                          <a:latin typeface="Consolas" panose="020B0609020204030204" pitchFamily="49" charset="0"/>
                          <a:cs typeface="Consolas" panose="020B0609020204030204" pitchFamily="49" charset="0"/>
                        </a:rPr>
                        <a:t>M[R[%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19577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562600"/>
          </a:xfrm>
        </p:spPr>
        <p:txBody>
          <a:bodyPr/>
          <a:lstStyle/>
          <a:p>
            <a:pPr marL="0" indent="0">
              <a:buNone/>
            </a:pPr>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a:p>
            <a:endParaRPr lang="en-US" dirty="0"/>
          </a:p>
          <a:p>
            <a:endParaRPr lang="en-US" dirty="0"/>
          </a:p>
          <a:p>
            <a:endParaRPr lang="en-US" dirty="0"/>
          </a:p>
          <a:p>
            <a:pPr marL="0" indent="0">
              <a:buNone/>
            </a:pPr>
            <a:endParaRPr lang="en-US" dirty="0"/>
          </a:p>
          <a:p>
            <a:pPr marL="0" indent="0">
              <a:buNone/>
            </a:pPr>
            <a:endParaRPr lang="en-US" sz="600" dirty="0"/>
          </a:p>
          <a:p>
            <a:r>
              <a:rPr lang="en-US" dirty="0"/>
              <a:t>This behavior is equivalent to the following, but </a:t>
            </a:r>
            <a:r>
              <a:rPr lang="en-US" dirty="0" err="1"/>
              <a:t>pushq</a:t>
            </a:r>
            <a:r>
              <a:rPr lang="en-US" dirty="0"/>
              <a:t> is a shorter instruction:</a:t>
            </a:r>
          </a:p>
          <a:p>
            <a:pPr marL="0" indent="0">
              <a:spcBef>
                <a:spcPts val="0"/>
              </a:spcBef>
              <a:buNone/>
            </a:pPr>
            <a:r>
              <a:rPr lang="en-US" dirty="0"/>
              <a:t>            </a:t>
            </a:r>
            <a:r>
              <a:rPr lang="en-US" b="1" dirty="0" err="1">
                <a:latin typeface="Consolas" panose="020B0609020204030204" pitchFamily="49" charset="0"/>
                <a:cs typeface="Consolas" panose="020B0609020204030204" pitchFamily="49" charset="0"/>
              </a:rPr>
              <a:t>subq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S</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p>
          <a:p>
            <a:r>
              <a:rPr lang="en-US" dirty="0"/>
              <a:t>Sometimes, you’ll see instructions just explicitly decrement the stack pointer to make room for future data.</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5626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p:txBody>
          <a:bodyPr/>
          <a:lstStyle/>
          <a:p>
            <a:pPr marL="0" indent="0">
              <a:buNone/>
            </a:pPr>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endParaRPr lang="en-US" dirty="0"/>
          </a:p>
          <a:p>
            <a:r>
              <a:rPr lang="en-US" b="1" dirty="0"/>
              <a:t>Note</a:t>
            </a:r>
            <a:r>
              <a:rPr lang="en-US" dirty="0"/>
              <a:t>:</a:t>
            </a:r>
            <a:r>
              <a:rPr lang="en-US" b="1" dirty="0"/>
              <a:t> </a:t>
            </a:r>
            <a:r>
              <a:rPr lang="en-US" dirty="0"/>
              <a:t>this </a:t>
            </a:r>
            <a:r>
              <a:rPr lang="en-US" i="1" dirty="0"/>
              <a:t>does not</a:t>
            </a:r>
            <a:r>
              <a:rPr lang="en-US" dirty="0"/>
              <a:t> remove/clear out the data!  It just increments %</a:t>
            </a:r>
            <a:r>
              <a:rPr lang="en-US" dirty="0" err="1"/>
              <a:t>rsp</a:t>
            </a:r>
            <a:r>
              <a:rPr lang="en-US" dirty="0"/>
              <a:t> to indicate the next push can overwrite that location.</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1158629467"/>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45278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p:txBody>
          <a:bodyPr/>
          <a:lstStyle/>
          <a:p>
            <a:pPr marL="0" indent="0">
              <a:buNone/>
            </a:pPr>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pPr marL="0" indent="0">
              <a:buNone/>
            </a:pPr>
            <a:endParaRPr lang="en-US" sz="1000" dirty="0"/>
          </a:p>
          <a:p>
            <a:r>
              <a:rPr lang="en-US" dirty="0"/>
              <a:t>This behavior is equivalent to the following, but </a:t>
            </a:r>
            <a:r>
              <a:rPr lang="en-US" dirty="0" err="1"/>
              <a:t>popq</a:t>
            </a:r>
            <a:r>
              <a:rPr lang="en-US" dirty="0"/>
              <a:t> is a shorter instruction: </a:t>
            </a: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D</a:t>
            </a:r>
          </a:p>
          <a:p>
            <a:pPr marL="0" indent="0">
              <a:spcBef>
                <a:spcPts val="0"/>
              </a:spcBef>
              <a:buNone/>
            </a:pPr>
            <a:r>
              <a:rPr lang="en-US" b="1" i="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addq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a:spcBef>
                <a:spcPts val="0"/>
              </a:spcBef>
            </a:pPr>
            <a:r>
              <a:rPr lang="en-US" dirty="0"/>
              <a:t>Sometimes, you’ll see instructions just explicitly increment the stack pointer to pop data.</a:t>
            </a:r>
            <a:endParaRPr lang="en-US" b="1" dirty="0"/>
          </a:p>
          <a:p>
            <a:pPr marL="0" indent="0">
              <a:spcBef>
                <a:spcPts val="0"/>
              </a:spcBef>
              <a:buNone/>
            </a:pPr>
            <a:endParaRPr lang="en-US" b="1" dirty="0">
              <a:latin typeface="Consolas" panose="020B0609020204030204" pitchFamily="49" charset="0"/>
              <a:cs typeface="Consolas" panose="020B0609020204030204" pitchFamily="49" charset="0"/>
            </a:endParaRP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0319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40BC-BD83-694F-808D-D13D9D9B6617}"/>
              </a:ext>
            </a:extLst>
          </p:cNvPr>
          <p:cNvSpPr>
            <a:spLocks noGrp="1"/>
          </p:cNvSpPr>
          <p:nvPr>
            <p:ph type="title"/>
          </p:nvPr>
        </p:nvSpPr>
        <p:spPr/>
        <p:txBody>
          <a:bodyPr/>
          <a:lstStyle/>
          <a:p>
            <a:r>
              <a:rPr lang="en-US" dirty="0"/>
              <a:t>Stack Example</a:t>
            </a:r>
          </a:p>
        </p:txBody>
      </p:sp>
      <p:graphicFrame>
        <p:nvGraphicFramePr>
          <p:cNvPr id="4" name="Table 3">
            <a:extLst>
              <a:ext uri="{FF2B5EF4-FFF2-40B4-BE49-F238E27FC236}">
                <a16:creationId xmlns:a16="http://schemas.microsoft.com/office/drawing/2014/main" id="{841BDA3F-B8B0-5E42-8E86-DEEA77837CF5}"/>
              </a:ext>
            </a:extLst>
          </p:cNvPr>
          <p:cNvGraphicFramePr>
            <a:graphicFrameLocks noGrp="1"/>
          </p:cNvGraphicFramePr>
          <p:nvPr>
            <p:extLst>
              <p:ext uri="{D42A27DB-BD31-4B8C-83A1-F6EECF244321}">
                <p14:modId xmlns:p14="http://schemas.microsoft.com/office/powerpoint/2010/main" val="3261945274"/>
              </p:ext>
            </p:extLst>
          </p:nvPr>
        </p:nvGraphicFramePr>
        <p:xfrm>
          <a:off x="689263"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a:t>Initially</a:t>
                      </a:r>
                      <a:endParaRPr lang="en-US" dirty="0"/>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5" name="Rectangle 4">
            <a:extLst>
              <a:ext uri="{FF2B5EF4-FFF2-40B4-BE49-F238E27FC236}">
                <a16:creationId xmlns:a16="http://schemas.microsoft.com/office/drawing/2014/main" id="{FD6B4310-2F7A-744E-83D8-67C33E4458EE}"/>
              </a:ext>
            </a:extLst>
          </p:cNvPr>
          <p:cNvSpPr/>
          <p:nvPr/>
        </p:nvSpPr>
        <p:spPr>
          <a:xfrm>
            <a:off x="1984663" y="3618222"/>
            <a:ext cx="18288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6872A60-12A6-DA46-A5F1-0E43612B97CD}"/>
              </a:ext>
            </a:extLst>
          </p:cNvPr>
          <p:cNvSpPr txBox="1"/>
          <p:nvPr/>
        </p:nvSpPr>
        <p:spPr>
          <a:xfrm>
            <a:off x="2054120" y="3262745"/>
            <a:ext cx="1689886" cy="369332"/>
          </a:xfrm>
          <a:prstGeom prst="rect">
            <a:avLst/>
          </a:prstGeom>
          <a:noFill/>
        </p:spPr>
        <p:txBody>
          <a:bodyPr wrap="none" rtlCol="0">
            <a:spAutoFit/>
          </a:bodyPr>
          <a:lstStyle/>
          <a:p>
            <a:r>
              <a:rPr lang="en-US" dirty="0"/>
              <a:t>Stack “bottom”</a:t>
            </a:r>
          </a:p>
        </p:txBody>
      </p:sp>
      <p:sp>
        <p:nvSpPr>
          <p:cNvPr id="7" name="TextBox 6">
            <a:extLst>
              <a:ext uri="{FF2B5EF4-FFF2-40B4-BE49-F238E27FC236}">
                <a16:creationId xmlns:a16="http://schemas.microsoft.com/office/drawing/2014/main" id="{80114253-AB4A-534E-94BF-0F6465DEBEFA}"/>
              </a:ext>
            </a:extLst>
          </p:cNvPr>
          <p:cNvSpPr txBox="1"/>
          <p:nvPr/>
        </p:nvSpPr>
        <p:spPr>
          <a:xfrm>
            <a:off x="2289463" y="5904222"/>
            <a:ext cx="1300357" cy="369332"/>
          </a:xfrm>
          <a:prstGeom prst="rect">
            <a:avLst/>
          </a:prstGeom>
          <a:noFill/>
        </p:spPr>
        <p:txBody>
          <a:bodyPr wrap="none" rtlCol="0">
            <a:spAutoFit/>
          </a:bodyPr>
          <a:lstStyle/>
          <a:p>
            <a:r>
              <a:rPr lang="en-US" dirty="0"/>
              <a:t>Stack “top”</a:t>
            </a:r>
          </a:p>
        </p:txBody>
      </p:sp>
      <p:sp>
        <p:nvSpPr>
          <p:cNvPr id="8" name="TextBox 7">
            <a:extLst>
              <a:ext uri="{FF2B5EF4-FFF2-40B4-BE49-F238E27FC236}">
                <a16:creationId xmlns:a16="http://schemas.microsoft.com/office/drawing/2014/main" id="{9DB97624-781A-1841-A059-9EC927D7D3ED}"/>
              </a:ext>
            </a:extLst>
          </p:cNvPr>
          <p:cNvSpPr txBox="1"/>
          <p:nvPr/>
        </p:nvSpPr>
        <p:spPr>
          <a:xfrm>
            <a:off x="1171620" y="5763306"/>
            <a:ext cx="813043" cy="369332"/>
          </a:xfrm>
          <a:prstGeom prst="rect">
            <a:avLst/>
          </a:prstGeom>
          <a:noFill/>
        </p:spPr>
        <p:txBody>
          <a:bodyPr wrap="none" rtlCol="0">
            <a:spAutoFit/>
          </a:bodyPr>
          <a:lstStyle/>
          <a:p>
            <a:r>
              <a:rPr lang="en-US" dirty="0"/>
              <a:t>0x108</a:t>
            </a:r>
          </a:p>
        </p:txBody>
      </p:sp>
      <p:cxnSp>
        <p:nvCxnSpPr>
          <p:cNvPr id="10" name="Straight Arrow Connector 9">
            <a:extLst>
              <a:ext uri="{FF2B5EF4-FFF2-40B4-BE49-F238E27FC236}">
                <a16:creationId xmlns:a16="http://schemas.microsoft.com/office/drawing/2014/main" id="{D5A55124-B771-B84B-B0EB-FDE752455191}"/>
              </a:ext>
            </a:extLst>
          </p:cNvPr>
          <p:cNvCxnSpPr/>
          <p:nvPr/>
        </p:nvCxnSpPr>
        <p:spPr>
          <a:xfrm flipV="1">
            <a:off x="994063"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1EF27E0-29E2-044E-8BCA-9AFAE0127D59}"/>
              </a:ext>
            </a:extLst>
          </p:cNvPr>
          <p:cNvSpPr txBox="1"/>
          <p:nvPr/>
        </p:nvSpPr>
        <p:spPr>
          <a:xfrm>
            <a:off x="369501"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2" name="Table 11">
            <a:extLst>
              <a:ext uri="{FF2B5EF4-FFF2-40B4-BE49-F238E27FC236}">
                <a16:creationId xmlns:a16="http://schemas.microsoft.com/office/drawing/2014/main" id="{E1FDD814-239C-5A40-AA91-E826C85AD0D2}"/>
              </a:ext>
            </a:extLst>
          </p:cNvPr>
          <p:cNvGraphicFramePr>
            <a:graphicFrameLocks noGrp="1"/>
          </p:cNvGraphicFramePr>
          <p:nvPr>
            <p:extLst>
              <p:ext uri="{D42A27DB-BD31-4B8C-83A1-F6EECF244321}">
                <p14:modId xmlns:p14="http://schemas.microsoft.com/office/powerpoint/2010/main" val="454840106"/>
              </p:ext>
            </p:extLst>
          </p:nvPr>
        </p:nvGraphicFramePr>
        <p:xfrm>
          <a:off x="4533900" y="1371600"/>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pushq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0x100</a:t>
                      </a:r>
                    </a:p>
                  </a:txBody>
                  <a:tcPr/>
                </a:tc>
                <a:extLst>
                  <a:ext uri="{0D108BD9-81ED-4DB2-BD59-A6C34878D82A}">
                    <a16:rowId xmlns:a16="http://schemas.microsoft.com/office/drawing/2014/main" val="3215293811"/>
                  </a:ext>
                </a:extLst>
              </a:tr>
            </a:tbl>
          </a:graphicData>
        </a:graphic>
      </p:graphicFrame>
      <p:sp>
        <p:nvSpPr>
          <p:cNvPr id="13" name="Rectangle 12">
            <a:extLst>
              <a:ext uri="{FF2B5EF4-FFF2-40B4-BE49-F238E27FC236}">
                <a16:creationId xmlns:a16="http://schemas.microsoft.com/office/drawing/2014/main" id="{6B8EFC49-D8EF-5741-BFAE-AF2DABFA6E54}"/>
              </a:ext>
            </a:extLst>
          </p:cNvPr>
          <p:cNvSpPr/>
          <p:nvPr/>
        </p:nvSpPr>
        <p:spPr>
          <a:xfrm>
            <a:off x="5829300" y="3632077"/>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6DFE428-B8ED-FE4A-ABB4-16C7E1CD91D6}"/>
              </a:ext>
            </a:extLst>
          </p:cNvPr>
          <p:cNvSpPr txBox="1"/>
          <p:nvPr/>
        </p:nvSpPr>
        <p:spPr>
          <a:xfrm>
            <a:off x="5898757" y="3276600"/>
            <a:ext cx="1689886" cy="369332"/>
          </a:xfrm>
          <a:prstGeom prst="rect">
            <a:avLst/>
          </a:prstGeom>
          <a:noFill/>
        </p:spPr>
        <p:txBody>
          <a:bodyPr wrap="none" rtlCol="0">
            <a:spAutoFit/>
          </a:bodyPr>
          <a:lstStyle/>
          <a:p>
            <a:r>
              <a:rPr lang="en-US" dirty="0"/>
              <a:t>Stack “bottom”</a:t>
            </a:r>
          </a:p>
        </p:txBody>
      </p:sp>
      <p:sp>
        <p:nvSpPr>
          <p:cNvPr id="15" name="TextBox 14">
            <a:extLst>
              <a:ext uri="{FF2B5EF4-FFF2-40B4-BE49-F238E27FC236}">
                <a16:creationId xmlns:a16="http://schemas.microsoft.com/office/drawing/2014/main" id="{B2A5E64F-AC0D-0A45-BD41-0BE83B960E82}"/>
              </a:ext>
            </a:extLst>
          </p:cNvPr>
          <p:cNvSpPr txBox="1"/>
          <p:nvPr/>
        </p:nvSpPr>
        <p:spPr>
          <a:xfrm>
            <a:off x="6134100" y="6336268"/>
            <a:ext cx="1300357" cy="369332"/>
          </a:xfrm>
          <a:prstGeom prst="rect">
            <a:avLst/>
          </a:prstGeom>
          <a:noFill/>
        </p:spPr>
        <p:txBody>
          <a:bodyPr wrap="none" rtlCol="0">
            <a:spAutoFit/>
          </a:bodyPr>
          <a:lstStyle/>
          <a:p>
            <a:r>
              <a:rPr lang="en-US" dirty="0"/>
              <a:t>Stack “top”</a:t>
            </a:r>
          </a:p>
        </p:txBody>
      </p:sp>
      <p:cxnSp>
        <p:nvCxnSpPr>
          <p:cNvPr id="17" name="Straight Arrow Connector 16">
            <a:extLst>
              <a:ext uri="{FF2B5EF4-FFF2-40B4-BE49-F238E27FC236}">
                <a16:creationId xmlns:a16="http://schemas.microsoft.com/office/drawing/2014/main" id="{0A7CB0C9-048F-294D-8425-3C0658F6B717}"/>
              </a:ext>
            </a:extLst>
          </p:cNvPr>
          <p:cNvCxnSpPr/>
          <p:nvPr/>
        </p:nvCxnSpPr>
        <p:spPr>
          <a:xfrm flipV="1">
            <a:off x="4838700" y="3632077"/>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B527712-CE44-2A46-A3F4-C7DB284A8889}"/>
              </a:ext>
            </a:extLst>
          </p:cNvPr>
          <p:cNvSpPr txBox="1"/>
          <p:nvPr/>
        </p:nvSpPr>
        <p:spPr>
          <a:xfrm>
            <a:off x="4214138" y="4367599"/>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9" name="Table 18">
            <a:extLst>
              <a:ext uri="{FF2B5EF4-FFF2-40B4-BE49-F238E27FC236}">
                <a16:creationId xmlns:a16="http://schemas.microsoft.com/office/drawing/2014/main" id="{3AD84AC3-895E-4F46-9BD4-98EF1CE3B802}"/>
              </a:ext>
            </a:extLst>
          </p:cNvPr>
          <p:cNvGraphicFramePr>
            <a:graphicFrameLocks noGrp="1"/>
          </p:cNvGraphicFramePr>
          <p:nvPr>
            <p:extLst>
              <p:ext uri="{D42A27DB-BD31-4B8C-83A1-F6EECF244321}">
                <p14:modId xmlns:p14="http://schemas.microsoft.com/office/powerpoint/2010/main" val="3813158629"/>
              </p:ext>
            </p:extLst>
          </p:nvPr>
        </p:nvGraphicFramePr>
        <p:xfrm>
          <a:off x="8378537"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popq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21" name="TextBox 20">
            <a:extLst>
              <a:ext uri="{FF2B5EF4-FFF2-40B4-BE49-F238E27FC236}">
                <a16:creationId xmlns:a16="http://schemas.microsoft.com/office/drawing/2014/main" id="{B8B6E59D-8DA9-1241-8481-522A99B75008}"/>
              </a:ext>
            </a:extLst>
          </p:cNvPr>
          <p:cNvSpPr txBox="1"/>
          <p:nvPr/>
        </p:nvSpPr>
        <p:spPr>
          <a:xfrm>
            <a:off x="9743394" y="3262745"/>
            <a:ext cx="1689886" cy="369332"/>
          </a:xfrm>
          <a:prstGeom prst="rect">
            <a:avLst/>
          </a:prstGeom>
          <a:noFill/>
        </p:spPr>
        <p:txBody>
          <a:bodyPr wrap="none" rtlCol="0">
            <a:spAutoFit/>
          </a:bodyPr>
          <a:lstStyle/>
          <a:p>
            <a:r>
              <a:rPr lang="en-US" dirty="0"/>
              <a:t>Stack “bottom”</a:t>
            </a:r>
          </a:p>
        </p:txBody>
      </p:sp>
      <p:sp>
        <p:nvSpPr>
          <p:cNvPr id="23" name="TextBox 22">
            <a:extLst>
              <a:ext uri="{FF2B5EF4-FFF2-40B4-BE49-F238E27FC236}">
                <a16:creationId xmlns:a16="http://schemas.microsoft.com/office/drawing/2014/main" id="{19463F6F-BF21-2C44-BC32-ED21E57D2EAE}"/>
              </a:ext>
            </a:extLst>
          </p:cNvPr>
          <p:cNvSpPr txBox="1"/>
          <p:nvPr/>
        </p:nvSpPr>
        <p:spPr>
          <a:xfrm>
            <a:off x="8860894" y="5763306"/>
            <a:ext cx="813043" cy="369332"/>
          </a:xfrm>
          <a:prstGeom prst="rect">
            <a:avLst/>
          </a:prstGeom>
          <a:noFill/>
        </p:spPr>
        <p:txBody>
          <a:bodyPr wrap="none" rtlCol="0">
            <a:spAutoFit/>
          </a:bodyPr>
          <a:lstStyle/>
          <a:p>
            <a:r>
              <a:rPr lang="en-US" dirty="0"/>
              <a:t>0x108</a:t>
            </a:r>
          </a:p>
        </p:txBody>
      </p:sp>
      <p:cxnSp>
        <p:nvCxnSpPr>
          <p:cNvPr id="24" name="Straight Arrow Connector 23">
            <a:extLst>
              <a:ext uri="{FF2B5EF4-FFF2-40B4-BE49-F238E27FC236}">
                <a16:creationId xmlns:a16="http://schemas.microsoft.com/office/drawing/2014/main" id="{F464A292-93B1-DF4B-894C-88008AAD6D90}"/>
              </a:ext>
            </a:extLst>
          </p:cNvPr>
          <p:cNvCxnSpPr/>
          <p:nvPr/>
        </p:nvCxnSpPr>
        <p:spPr>
          <a:xfrm flipV="1">
            <a:off x="8683337"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98BF990-1D62-D248-B566-1EFECDABF47D}"/>
              </a:ext>
            </a:extLst>
          </p:cNvPr>
          <p:cNvSpPr txBox="1"/>
          <p:nvPr/>
        </p:nvSpPr>
        <p:spPr>
          <a:xfrm>
            <a:off x="8058775"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sp>
        <p:nvSpPr>
          <p:cNvPr id="28" name="Rectangle 27">
            <a:extLst>
              <a:ext uri="{FF2B5EF4-FFF2-40B4-BE49-F238E27FC236}">
                <a16:creationId xmlns:a16="http://schemas.microsoft.com/office/drawing/2014/main" id="{BC0F2DEA-7E52-9644-B4D2-00C3DBA85FDE}"/>
              </a:ext>
            </a:extLst>
          </p:cNvPr>
          <p:cNvSpPr/>
          <p:nvPr/>
        </p:nvSpPr>
        <p:spPr>
          <a:xfrm>
            <a:off x="5829299" y="5918077"/>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
        <p:nvSpPr>
          <p:cNvPr id="30" name="TextBox 29">
            <a:extLst>
              <a:ext uri="{FF2B5EF4-FFF2-40B4-BE49-F238E27FC236}">
                <a16:creationId xmlns:a16="http://schemas.microsoft.com/office/drawing/2014/main" id="{A2CE2965-713C-D64D-83E0-8A13B0A051C2}"/>
              </a:ext>
            </a:extLst>
          </p:cNvPr>
          <p:cNvSpPr txBox="1"/>
          <p:nvPr/>
        </p:nvSpPr>
        <p:spPr>
          <a:xfrm>
            <a:off x="9978738" y="6336268"/>
            <a:ext cx="1300357" cy="369332"/>
          </a:xfrm>
          <a:prstGeom prst="rect">
            <a:avLst/>
          </a:prstGeom>
          <a:noFill/>
        </p:spPr>
        <p:txBody>
          <a:bodyPr wrap="none" rtlCol="0">
            <a:spAutoFit/>
          </a:bodyPr>
          <a:lstStyle/>
          <a:p>
            <a:r>
              <a:rPr lang="en-US" dirty="0"/>
              <a:t>Stack “top”</a:t>
            </a:r>
          </a:p>
        </p:txBody>
      </p:sp>
      <p:sp>
        <p:nvSpPr>
          <p:cNvPr id="34" name="TextBox 33">
            <a:extLst>
              <a:ext uri="{FF2B5EF4-FFF2-40B4-BE49-F238E27FC236}">
                <a16:creationId xmlns:a16="http://schemas.microsoft.com/office/drawing/2014/main" id="{E72B5C97-ACD0-1548-9574-6684C2621713}"/>
              </a:ext>
            </a:extLst>
          </p:cNvPr>
          <p:cNvSpPr txBox="1"/>
          <p:nvPr/>
        </p:nvSpPr>
        <p:spPr>
          <a:xfrm>
            <a:off x="5016257" y="5777161"/>
            <a:ext cx="813043" cy="369332"/>
          </a:xfrm>
          <a:prstGeom prst="rect">
            <a:avLst/>
          </a:prstGeom>
          <a:noFill/>
        </p:spPr>
        <p:txBody>
          <a:bodyPr wrap="none" rtlCol="0">
            <a:spAutoFit/>
          </a:bodyPr>
          <a:lstStyle/>
          <a:p>
            <a:r>
              <a:rPr lang="en-US" dirty="0"/>
              <a:t>0x108</a:t>
            </a:r>
          </a:p>
        </p:txBody>
      </p:sp>
      <p:sp>
        <p:nvSpPr>
          <p:cNvPr id="35" name="TextBox 34">
            <a:extLst>
              <a:ext uri="{FF2B5EF4-FFF2-40B4-BE49-F238E27FC236}">
                <a16:creationId xmlns:a16="http://schemas.microsoft.com/office/drawing/2014/main" id="{D8F1F0BF-12FA-7F4D-AE78-CE2FD40685B7}"/>
              </a:ext>
            </a:extLst>
          </p:cNvPr>
          <p:cNvSpPr txBox="1"/>
          <p:nvPr/>
        </p:nvSpPr>
        <p:spPr>
          <a:xfrm>
            <a:off x="5016256" y="6119336"/>
            <a:ext cx="813043" cy="369332"/>
          </a:xfrm>
          <a:prstGeom prst="rect">
            <a:avLst/>
          </a:prstGeom>
          <a:noFill/>
        </p:spPr>
        <p:txBody>
          <a:bodyPr wrap="none" rtlCol="0">
            <a:spAutoFit/>
          </a:bodyPr>
          <a:lstStyle/>
          <a:p>
            <a:r>
              <a:rPr lang="en-US" dirty="0"/>
              <a:t>0x100</a:t>
            </a:r>
          </a:p>
        </p:txBody>
      </p:sp>
      <p:sp>
        <p:nvSpPr>
          <p:cNvPr id="36" name="TextBox 35">
            <a:extLst>
              <a:ext uri="{FF2B5EF4-FFF2-40B4-BE49-F238E27FC236}">
                <a16:creationId xmlns:a16="http://schemas.microsoft.com/office/drawing/2014/main" id="{40D5A595-B328-744D-9566-750CD5E00255}"/>
              </a:ext>
            </a:extLst>
          </p:cNvPr>
          <p:cNvSpPr txBox="1"/>
          <p:nvPr/>
        </p:nvSpPr>
        <p:spPr>
          <a:xfrm>
            <a:off x="8860893" y="6139934"/>
            <a:ext cx="813043" cy="369332"/>
          </a:xfrm>
          <a:prstGeom prst="rect">
            <a:avLst/>
          </a:prstGeom>
          <a:noFill/>
        </p:spPr>
        <p:txBody>
          <a:bodyPr wrap="none" rtlCol="0">
            <a:spAutoFit/>
          </a:bodyPr>
          <a:lstStyle/>
          <a:p>
            <a:r>
              <a:rPr lang="en-US" dirty="0"/>
              <a:t>0x100</a:t>
            </a:r>
          </a:p>
        </p:txBody>
      </p:sp>
      <p:sp>
        <p:nvSpPr>
          <p:cNvPr id="38" name="Freeform 37">
            <a:extLst>
              <a:ext uri="{FF2B5EF4-FFF2-40B4-BE49-F238E27FC236}">
                <a16:creationId xmlns:a16="http://schemas.microsoft.com/office/drawing/2014/main" id="{EF5B1B33-AD07-B04C-BECC-02EED31579EF}"/>
              </a:ext>
            </a:extLst>
          </p:cNvPr>
          <p:cNvSpPr/>
          <p:nvPr/>
        </p:nvSpPr>
        <p:spPr>
          <a:xfrm>
            <a:off x="11158429" y="5890797"/>
            <a:ext cx="804971" cy="691432"/>
          </a:xfrm>
          <a:custGeom>
            <a:avLst/>
            <a:gdLst>
              <a:gd name="connsiteX0" fmla="*/ 0 w 666920"/>
              <a:gd name="connsiteY0" fmla="*/ 691432 h 691432"/>
              <a:gd name="connsiteX1" fmla="*/ 587829 w 666920"/>
              <a:gd name="connsiteY1" fmla="*/ 466460 h 691432"/>
              <a:gd name="connsiteX2" fmla="*/ 638629 w 666920"/>
              <a:gd name="connsiteY2" fmla="*/ 45546 h 691432"/>
              <a:gd name="connsiteX3" fmla="*/ 377372 w 666920"/>
              <a:gd name="connsiteY3" fmla="*/ 31032 h 691432"/>
            </a:gdLst>
            <a:ahLst/>
            <a:cxnLst>
              <a:cxn ang="0">
                <a:pos x="connsiteX0" y="connsiteY0"/>
              </a:cxn>
              <a:cxn ang="0">
                <a:pos x="connsiteX1" y="connsiteY1"/>
              </a:cxn>
              <a:cxn ang="0">
                <a:pos x="connsiteX2" y="connsiteY2"/>
              </a:cxn>
              <a:cxn ang="0">
                <a:pos x="connsiteX3" y="connsiteY3"/>
              </a:cxn>
            </a:cxnLst>
            <a:rect l="l" t="t" r="r" b="b"/>
            <a:pathLst>
              <a:path w="666920" h="691432">
                <a:moveTo>
                  <a:pt x="0" y="691432"/>
                </a:moveTo>
                <a:cubicBezTo>
                  <a:pt x="240695" y="632770"/>
                  <a:pt x="481391" y="574108"/>
                  <a:pt x="587829" y="466460"/>
                </a:cubicBezTo>
                <a:cubicBezTo>
                  <a:pt x="694267" y="358812"/>
                  <a:pt x="673705" y="118117"/>
                  <a:pt x="638629" y="45546"/>
                </a:cubicBezTo>
                <a:cubicBezTo>
                  <a:pt x="603553" y="-27025"/>
                  <a:pt x="490462" y="2003"/>
                  <a:pt x="377372" y="31032"/>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079D4C6-60D5-6D48-8875-8C195BD25AFD}"/>
              </a:ext>
            </a:extLst>
          </p:cNvPr>
          <p:cNvSpPr/>
          <p:nvPr/>
        </p:nvSpPr>
        <p:spPr>
          <a:xfrm>
            <a:off x="9673937" y="3618222"/>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9F1044C-9251-BC44-B5A3-77D15295AABF}"/>
              </a:ext>
            </a:extLst>
          </p:cNvPr>
          <p:cNvSpPr/>
          <p:nvPr/>
        </p:nvSpPr>
        <p:spPr>
          <a:xfrm>
            <a:off x="9673936" y="5904222"/>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Tree>
    <p:extLst>
      <p:ext uri="{BB962C8B-B14F-4D97-AF65-F5344CB8AC3E}">
        <p14:creationId xmlns:p14="http://schemas.microsoft.com/office/powerpoint/2010/main" val="153401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8" grpId="0" animBg="1"/>
      <p:bldP spid="21" grpId="0"/>
      <p:bldP spid="23" grpId="0"/>
      <p:bldP spid="25" grpId="0" animBg="1"/>
      <p:bldP spid="28" grpId="0" animBg="1"/>
      <p:bldP spid="30" grpId="0"/>
      <p:bldP spid="34" grpId="0"/>
      <p:bldP spid="35" grpId="0"/>
      <p:bldP spid="36" grpId="0"/>
      <p:bldP spid="38" grpId="0" animBg="1"/>
      <p:bldP spid="29" grpId="0" animBg="1"/>
      <p:bldP spid="3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%rip must be adjusted to execute the </a:t>
            </a:r>
            <a:r>
              <a:rPr lang="en-US" dirty="0" err="1"/>
              <a:t>callee’s</a:t>
            </a:r>
            <a:r>
              <a:rPr lang="en-US" dirty="0"/>
              <a:t> instructions, and then resume the caller’s instructions afterwards.</a:t>
            </a:r>
          </a:p>
          <a:p>
            <a:r>
              <a:rPr lang="en-US" b="1" dirty="0">
                <a:solidFill>
                  <a:schemeClr val="bg1">
                    <a:lumMod val="85000"/>
                  </a:schemeClr>
                </a:solidFill>
              </a:rPr>
              <a:t>Pass Data </a:t>
            </a:r>
            <a:r>
              <a:rPr lang="en-US" dirty="0">
                <a:solidFill>
                  <a:schemeClr val="bg1">
                    <a:lumMod val="85000"/>
                  </a:schemeClr>
                </a:solidFill>
              </a:rPr>
              <a:t>– we must pass any parameters and receive any return value.</a:t>
            </a:r>
          </a:p>
          <a:p>
            <a:r>
              <a:rPr lang="en-US" b="1" dirty="0">
                <a:solidFill>
                  <a:schemeClr val="bg1">
                    <a:lumMod val="85000"/>
                  </a:schemeClr>
                </a:solidFill>
              </a:rPr>
              <a:t>Manage Memory </a:t>
            </a:r>
            <a:r>
              <a:rPr lang="en-US" dirty="0">
                <a:solidFill>
                  <a:schemeClr val="bg1">
                    <a:lumMod val="85000"/>
                  </a:schemeClr>
                </a:solidFill>
              </a:rPr>
              <a:t>– we must handle any space needs of the </a:t>
            </a:r>
            <a:r>
              <a:rPr lang="en-US" dirty="0" err="1">
                <a:solidFill>
                  <a:schemeClr val="bg1">
                    <a:lumMod val="85000"/>
                  </a:schemeClr>
                </a:solidFill>
              </a:rPr>
              <a:t>callee</a:t>
            </a:r>
            <a:r>
              <a:rPr lang="en-US" dirty="0">
                <a:solidFill>
                  <a:schemeClr val="bg1">
                    <a:lumMod val="85000"/>
                  </a:schemeClr>
                </a:solidFill>
              </a:rPr>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535682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solidFill>
                  <a:srgbClr val="C00000"/>
                </a:solidFill>
              </a:rPr>
              <a:t>Calling Functions</a:t>
            </a:r>
            <a:r>
              <a:rPr lang="en-US" dirty="0"/>
              <a:t>	</a:t>
            </a:r>
          </a:p>
          <a:p>
            <a:pPr lvl="1">
              <a:tabLst>
                <a:tab pos="11530584" algn="r"/>
              </a:tabLst>
            </a:pPr>
            <a:r>
              <a:rPr lang="en-US" dirty="0"/>
              <a:t>The Stack	</a:t>
            </a:r>
          </a:p>
          <a:p>
            <a:pPr lvl="1">
              <a:tabLst>
                <a:tab pos="11530584" algn="r"/>
              </a:tabLst>
            </a:pPr>
            <a:r>
              <a:rPr lang="en-US" b="1" dirty="0">
                <a:solidFill>
                  <a:srgbClr val="C00000"/>
                </a:solidFill>
              </a:rPr>
              <a:t>Passing Control</a:t>
            </a:r>
            <a:r>
              <a:rPr lang="en-US" dirty="0"/>
              <a:t>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dirty="0"/>
              <a:t>Register Restrictions	</a:t>
            </a:r>
          </a:p>
          <a:p>
            <a:pPr>
              <a:tabLst>
                <a:tab pos="11530584" algn="r"/>
              </a:tabLst>
            </a:pPr>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/class/cs107/lecture-code/lect20 .</a:t>
            </a:r>
          </a:p>
        </p:txBody>
      </p:sp>
    </p:spTree>
    <p:extLst>
      <p:ext uri="{BB962C8B-B14F-4D97-AF65-F5344CB8AC3E}">
        <p14:creationId xmlns:p14="http://schemas.microsoft.com/office/powerpoint/2010/main" val="2922435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128435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sp>
        <p:nvSpPr>
          <p:cNvPr id="15" name="Rectangle 14">
            <a:extLst>
              <a:ext uri="{FF2B5EF4-FFF2-40B4-BE49-F238E27FC236}">
                <a16:creationId xmlns:a16="http://schemas.microsoft.com/office/drawing/2014/main" id="{B089E8C5-1A5D-B94F-B7D2-C76329162DAB}"/>
              </a:ext>
            </a:extLst>
          </p:cNvPr>
          <p:cNvSpPr/>
          <p:nvPr>
            <p:custDataLst>
              <p:tags r:id="rId2"/>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16" name="Rectangle 15">
            <a:extLst>
              <a:ext uri="{FF2B5EF4-FFF2-40B4-BE49-F238E27FC236}">
                <a16:creationId xmlns:a16="http://schemas.microsoft.com/office/drawing/2014/main" id="{08FD92BF-642D-2B4B-A9A6-48F41B18F2B2}"/>
              </a:ext>
            </a:extLst>
          </p:cNvPr>
          <p:cNvSpPr/>
          <p:nvPr>
            <p:custDataLst>
              <p:tags r:id="rId3"/>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7" name="Straight Arrow Connector 16">
            <a:extLst>
              <a:ext uri="{FF2B5EF4-FFF2-40B4-BE49-F238E27FC236}">
                <a16:creationId xmlns:a16="http://schemas.microsoft.com/office/drawing/2014/main" id="{9AFB68E3-E2E5-3847-AE52-AB81C1D207FA}"/>
              </a:ext>
            </a:extLst>
          </p:cNvPr>
          <p:cNvCxnSpPr>
            <a:cxnSpLocks/>
            <a:stCxn id="15" idx="3"/>
          </p:cNvCxnSpPr>
          <p:nvPr/>
        </p:nvCxnSpPr>
        <p:spPr>
          <a:xfrm flipV="1">
            <a:off x="6734099" y="3609019"/>
            <a:ext cx="1751554" cy="164945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4"/>
            </p:custDataLst>
          </p:nvPr>
        </p:nvCxnSpPr>
        <p:spPr>
          <a:xfrm>
            <a:off x="10123953" y="35928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Rectangle 27">
            <a:extLst>
              <a:ext uri="{FF2B5EF4-FFF2-40B4-BE49-F238E27FC236}">
                <a16:creationId xmlns:a16="http://schemas.microsoft.com/office/drawing/2014/main" id="{F51DCB4A-EC5E-4E42-AAB7-0653F4A36DC6}"/>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29" name="Rectangle 28">
            <a:extLst>
              <a:ext uri="{FF2B5EF4-FFF2-40B4-BE49-F238E27FC236}">
                <a16:creationId xmlns:a16="http://schemas.microsoft.com/office/drawing/2014/main" id="{FE9E5C59-57D7-D44F-BE2A-81135B5240ED}"/>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0" name="Straight Arrow Connector 29">
            <a:extLst>
              <a:ext uri="{FF2B5EF4-FFF2-40B4-BE49-F238E27FC236}">
                <a16:creationId xmlns:a16="http://schemas.microsoft.com/office/drawing/2014/main" id="{B67C57FD-EC72-E54B-8A6F-E5461838B5B5}"/>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BC212FD-F1E9-6A43-BAA1-8B6229120F1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5699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4620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52428189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262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59B1B437-817B-D24F-94CE-C140156B990F}"/>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30" name="Rectangle 29">
            <a:extLst>
              <a:ext uri="{FF2B5EF4-FFF2-40B4-BE49-F238E27FC236}">
                <a16:creationId xmlns:a16="http://schemas.microsoft.com/office/drawing/2014/main" id="{79A91F31-C63F-C04D-A52B-3D1921A76E23}"/>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363F9294-0CC9-2A46-A2A3-1CA9F0CBC028}"/>
              </a:ext>
            </a:extLst>
          </p:cNvPr>
          <p:cNvCxnSpPr>
            <a:cxnSpLocks/>
            <a:stCxn id="29"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4C6D0083-5FA9-1548-BC50-9C108443DF7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33" name="Rectangle 32">
            <a:extLst>
              <a:ext uri="{FF2B5EF4-FFF2-40B4-BE49-F238E27FC236}">
                <a16:creationId xmlns:a16="http://schemas.microsoft.com/office/drawing/2014/main" id="{A4B37148-CFAD-674D-8AFD-87765D4E4AFE}"/>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4" name="Straight Arrow Connector 33">
            <a:extLst>
              <a:ext uri="{FF2B5EF4-FFF2-40B4-BE49-F238E27FC236}">
                <a16:creationId xmlns:a16="http://schemas.microsoft.com/office/drawing/2014/main" id="{E6494735-FC0E-844D-94E7-73E4999D068C}"/>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178D491-DEE3-2D4F-ABEA-EB0734E7F14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006604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1140391018"/>
              </p:ext>
            </p:extLst>
          </p:nvPr>
        </p:nvGraphicFramePr>
        <p:xfrm>
          <a:off x="8523753" y="1776963"/>
          <a:ext cx="3200400" cy="3381815"/>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r h="1043978">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72635436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51930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TextBox 14">
            <a:extLst>
              <a:ext uri="{FF2B5EF4-FFF2-40B4-BE49-F238E27FC236}">
                <a16:creationId xmlns:a16="http://schemas.microsoft.com/office/drawing/2014/main" id="{B6A68972-A4CB-5E40-8E9D-C5E4E114B511}"/>
              </a:ext>
            </a:extLst>
          </p:cNvPr>
          <p:cNvSpPr txBox="1"/>
          <p:nvPr/>
        </p:nvSpPr>
        <p:spPr>
          <a:xfrm>
            <a:off x="6935185" y="4344484"/>
            <a:ext cx="103425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foo()</a:t>
            </a:r>
          </a:p>
        </p:txBody>
      </p:sp>
      <p:sp>
        <p:nvSpPr>
          <p:cNvPr id="16" name="Left Bracket 15">
            <a:extLst>
              <a:ext uri="{FF2B5EF4-FFF2-40B4-BE49-F238E27FC236}">
                <a16:creationId xmlns:a16="http://schemas.microsoft.com/office/drawing/2014/main" id="{EBCC3E33-B9BE-B048-A25B-38F506034314}"/>
              </a:ext>
            </a:extLst>
          </p:cNvPr>
          <p:cNvSpPr/>
          <p:nvPr/>
        </p:nvSpPr>
        <p:spPr>
          <a:xfrm>
            <a:off x="8026100" y="4160444"/>
            <a:ext cx="355376" cy="944956"/>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0xff08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5193011"/>
            <a:ext cx="1789654" cy="6546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Left Bracket 37">
            <a:extLst>
              <a:ext uri="{FF2B5EF4-FFF2-40B4-BE49-F238E27FC236}">
                <a16:creationId xmlns:a16="http://schemas.microsoft.com/office/drawing/2014/main" id="{556F2592-27A2-BC43-9CE2-C08762B80B47}"/>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TextBox 19">
            <a:extLst>
              <a:ext uri="{FF2B5EF4-FFF2-40B4-BE49-F238E27FC236}">
                <a16:creationId xmlns:a16="http://schemas.microsoft.com/office/drawing/2014/main" id="{31D7D50E-14A3-C049-B3A5-8E990444D5A8}"/>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132942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3822113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148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ED71D11-DCBC-1645-8A8B-6C7DE246940F}"/>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33" name="Left Bracket 32">
            <a:extLst>
              <a:ext uri="{FF2B5EF4-FFF2-40B4-BE49-F238E27FC236}">
                <a16:creationId xmlns:a16="http://schemas.microsoft.com/office/drawing/2014/main" id="{9B8B80A7-FDA1-C84A-9F66-55A64A0AAEE3}"/>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TextBox 15">
            <a:extLst>
              <a:ext uri="{FF2B5EF4-FFF2-40B4-BE49-F238E27FC236}">
                <a16:creationId xmlns:a16="http://schemas.microsoft.com/office/drawing/2014/main" id="{E37535CF-2DA2-174D-9101-A1DA3CCD0B0F}"/>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631304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766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06929530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35814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3574721"/>
            <a:ext cx="1789654" cy="16837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a:solidFill>
            <a:schemeClr val="accent2">
              <a:lumMod val="20000"/>
              <a:lumOff val="80000"/>
            </a:schemeClr>
          </a:solidFill>
          <a:ln w="381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0x3026</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3059718-D9E0-6947-8B1B-20B7986F1843}"/>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4020222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a:t>Call And Return</a:t>
            </a:r>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a:t>call</a:t>
            </a:r>
            <a:r>
              <a:rPr lang="en-US" dirty="0"/>
              <a:t> instruction pushes the address of the instruction immediately following the </a:t>
            </a:r>
            <a:r>
              <a:rPr lang="en-US" b="1" dirty="0"/>
              <a:t>call</a:t>
            </a:r>
            <a:r>
              <a:rPr lang="en-US" dirty="0"/>
              <a:t> instruction onto the stack and sets %rip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The </a:t>
            </a:r>
            <a:r>
              <a:rPr lang="en-US" b="1" dirty="0"/>
              <a:t>ret</a:t>
            </a:r>
            <a:r>
              <a:rPr lang="en-US" dirty="0"/>
              <a:t> instruction pops this instruction address from the stack and stores it in %rip.</a:t>
            </a:r>
            <a:endParaRPr lang="en-US" u="sng" dirty="0"/>
          </a:p>
          <a:p>
            <a:pPr marL="0" indent="0" algn="ctr">
              <a:buNone/>
            </a:pPr>
            <a:r>
              <a:rPr lang="en-US" b="1" dirty="0">
                <a:latin typeface="Consolas" panose="020B0609020204030204" pitchFamily="49" charset="0"/>
                <a:cs typeface="Consolas" panose="020B0609020204030204" pitchFamily="49" charset="0"/>
              </a:rPr>
              <a:t>ret</a:t>
            </a:r>
            <a:endParaRPr lang="en-US" dirty="0"/>
          </a:p>
          <a:p>
            <a:pPr marL="0" indent="0">
              <a:buNone/>
            </a:pPr>
            <a:r>
              <a:rPr lang="en-US" dirty="0"/>
              <a:t>The stored %rip value for a function is called its </a:t>
            </a:r>
            <a:r>
              <a:rPr lang="en-US" b="1" dirty="0"/>
              <a:t>return address.  </a:t>
            </a:r>
            <a:r>
              <a:rPr lang="en-US" dirty="0"/>
              <a:t>It is the address of the instruction at which to resume the function’s execution. (not to be confused with </a:t>
            </a:r>
            <a:r>
              <a:rPr lang="en-US" b="1" dirty="0"/>
              <a:t>return value</a:t>
            </a:r>
            <a:r>
              <a:rPr lang="en-US" dirty="0"/>
              <a:t>, which is the value returned from a function). </a:t>
            </a:r>
          </a:p>
          <a:p>
            <a:pPr marL="0" indent="0" algn="ctr">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9781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call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call pushes the next instruction address onto the stack and points %rip to another function’s instructions.</a:t>
            </a:r>
          </a:p>
        </p:txBody>
      </p:sp>
    </p:spTree>
    <p:extLst>
      <p:ext uri="{BB962C8B-B14F-4D97-AF65-F5344CB8AC3E}">
        <p14:creationId xmlns:p14="http://schemas.microsoft.com/office/powerpoint/2010/main" val="137258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ret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ret pops off the 8 bytes from the top of the stack and puts it into %rip, thus resuming execution in the caller.</a:t>
            </a:r>
          </a:p>
        </p:txBody>
      </p:sp>
      <p:sp>
        <p:nvSpPr>
          <p:cNvPr id="4" name="Rectangle 3">
            <a:extLst>
              <a:ext uri="{FF2B5EF4-FFF2-40B4-BE49-F238E27FC236}">
                <a16:creationId xmlns:a16="http://schemas.microsoft.com/office/drawing/2014/main" id="{B5A51C58-AA9F-B348-A773-AA4A10431127}"/>
              </a:ext>
            </a:extLst>
          </p:cNvPr>
          <p:cNvSpPr/>
          <p:nvPr/>
        </p:nvSpPr>
        <p:spPr bwMode="auto">
          <a:xfrm>
            <a:off x="1077685" y="5933342"/>
            <a:ext cx="10036629" cy="56270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b="1" dirty="0">
                <a:latin typeface="+mn-lt"/>
                <a:cs typeface="Courier New" panose="02070309020205020404" pitchFamily="49" charset="0"/>
              </a:rPr>
              <a:t>ret</a:t>
            </a:r>
            <a:r>
              <a:rPr lang="en-US" sz="2800" dirty="0">
                <a:latin typeface="+mn-lt"/>
                <a:cs typeface="Courier New" panose="02070309020205020404" pitchFamily="49" charset="0"/>
              </a:rPr>
              <a:t> is separate from the </a:t>
            </a:r>
            <a:r>
              <a:rPr lang="en-US" sz="2800" i="1" dirty="0">
                <a:latin typeface="+mn-lt"/>
                <a:cs typeface="Courier New" panose="02070309020205020404" pitchFamily="49" charset="0"/>
              </a:rPr>
              <a:t>return value</a:t>
            </a:r>
            <a:r>
              <a:rPr lang="en-US" sz="2800" dirty="0">
                <a:latin typeface="+mn-lt"/>
                <a:cs typeface="Courier New" panose="02070309020205020404" pitchFamily="49" charset="0"/>
              </a:rPr>
              <a:t> of the function (put in %</a:t>
            </a:r>
            <a:r>
              <a:rPr lang="en-US" sz="2800" dirty="0" err="1">
                <a:latin typeface="+mn-lt"/>
                <a:cs typeface="Courier New" panose="02070309020205020404" pitchFamily="49" charset="0"/>
              </a:rPr>
              <a:t>rax</a:t>
            </a:r>
            <a:r>
              <a:rPr lang="en-US" sz="2800" dirty="0">
                <a:latin typeface="+mn-lt"/>
                <a:cs typeface="Courier New" panose="02070309020205020404" pitchFamily="49" charset="0"/>
              </a:rPr>
              <a: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0155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A482-F63B-0C6F-4216-ADFEA6EB5F7B}"/>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C3C915BF-8F64-1D47-1186-48EB80900C03}"/>
              </a:ext>
            </a:extLst>
          </p:cNvPr>
          <p:cNvSpPr>
            <a:spLocks noGrp="1"/>
          </p:cNvSpPr>
          <p:nvPr>
            <p:ph idx="1"/>
          </p:nvPr>
        </p:nvSpPr>
        <p:spPr/>
        <p:txBody>
          <a:bodyPr/>
          <a:lstStyle/>
          <a:p>
            <a:pPr marL="0" indent="0">
              <a:buNone/>
            </a:pPr>
            <a:r>
              <a:rPr lang="en-US" dirty="0"/>
              <a:t>The </a:t>
            </a:r>
            <a:r>
              <a:rPr lang="en-US" b="1" dirty="0"/>
              <a:t>call</a:t>
            </a:r>
            <a:r>
              <a:rPr lang="en-US" dirty="0"/>
              <a:t> instruction pushes the address of the instruction immediately following the </a:t>
            </a:r>
            <a:r>
              <a:rPr lang="en-US" b="1" dirty="0"/>
              <a:t>call</a:t>
            </a:r>
            <a:r>
              <a:rPr lang="en-US" dirty="0"/>
              <a:t> instruction onto the stack and sets %rip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r>
              <a:rPr lang="en-US" dirty="0"/>
              <a:t>Why would we use </a:t>
            </a:r>
            <a:r>
              <a:rPr lang="en-US" b="1" dirty="0"/>
              <a:t>call</a:t>
            </a:r>
            <a:r>
              <a:rPr lang="en-US" dirty="0"/>
              <a:t> with a register instead of hardcoding the function name in the assembly?  </a:t>
            </a:r>
            <a:r>
              <a:rPr lang="en-US" i="1" dirty="0"/>
              <a:t>When would we not know the function to call until we run the code?</a:t>
            </a:r>
          </a:p>
          <a:p>
            <a:r>
              <a:rPr lang="en-US" dirty="0"/>
              <a:t>Function pointers!  E.g. </a:t>
            </a:r>
            <a:r>
              <a:rPr lang="en-US" dirty="0" err="1"/>
              <a:t>qsort</a:t>
            </a:r>
            <a:r>
              <a:rPr lang="en-US" dirty="0"/>
              <a:t> – </a:t>
            </a:r>
            <a:r>
              <a:rPr lang="en-US" dirty="0" err="1"/>
              <a:t>qsort</a:t>
            </a:r>
            <a:r>
              <a:rPr lang="en-US" dirty="0"/>
              <a:t> calls a function stored in a parameter register.</a:t>
            </a:r>
          </a:p>
        </p:txBody>
      </p:sp>
    </p:spTree>
    <p:extLst>
      <p:ext uri="{BB962C8B-B14F-4D97-AF65-F5344CB8AC3E}">
        <p14:creationId xmlns:p14="http://schemas.microsoft.com/office/powerpoint/2010/main" val="138884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52CF7-B4A4-2B1A-592B-4EB2EDD721D4}"/>
              </a:ext>
            </a:extLst>
          </p:cNvPr>
          <p:cNvSpPr>
            <a:spLocks noGrp="1"/>
          </p:cNvSpPr>
          <p:nvPr>
            <p:ph type="title"/>
          </p:nvPr>
        </p:nvSpPr>
        <p:spPr/>
        <p:txBody>
          <a:bodyPr/>
          <a:lstStyle/>
          <a:p>
            <a:r>
              <a:rPr lang="en-US" dirty="0"/>
              <a:t>Practice: call and ret</a:t>
            </a:r>
          </a:p>
        </p:txBody>
      </p:sp>
      <p:sp>
        <p:nvSpPr>
          <p:cNvPr id="3" name="Content Placeholder 2">
            <a:extLst>
              <a:ext uri="{FF2B5EF4-FFF2-40B4-BE49-F238E27FC236}">
                <a16:creationId xmlns:a16="http://schemas.microsoft.com/office/drawing/2014/main" id="{C137BE15-A505-1AD9-EC7A-EB7E26EF2D73}"/>
              </a:ext>
            </a:extLst>
          </p:cNvPr>
          <p:cNvSpPr>
            <a:spLocks noGrp="1"/>
          </p:cNvSpPr>
          <p:nvPr>
            <p:ph idx="1"/>
          </p:nvPr>
        </p:nvSpPr>
        <p:spPr/>
        <p:txBody>
          <a:bodyPr/>
          <a:lstStyle/>
          <a:p>
            <a:pPr marL="0" indent="0">
              <a:buNone/>
            </a:pPr>
            <a:r>
              <a:rPr lang="en-US" dirty="0"/>
              <a:t>In the assembly below, what will the value of %rip be and what value will be stored on top of the stack as a result of the </a:t>
            </a:r>
            <a:r>
              <a:rPr lang="en-US" b="1" dirty="0"/>
              <a:t>call</a:t>
            </a:r>
            <a:r>
              <a:rPr lang="en-US" dirty="0"/>
              <a:t> instruction executing?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000000000040112a &lt;main&gt;:</a:t>
            </a:r>
          </a:p>
          <a:p>
            <a:pPr marL="0" indent="0">
              <a:spcBef>
                <a:spcPts val="0"/>
              </a:spcBef>
              <a:buNone/>
            </a:pPr>
            <a:r>
              <a:rPr lang="en-US" dirty="0">
                <a:latin typeface="Consolas" panose="020B0609020204030204" pitchFamily="49" charset="0"/>
                <a:cs typeface="Consolas" panose="020B0609020204030204" pitchFamily="49" charset="0"/>
              </a:rPr>
              <a:t>  40112a:	48 83 </a:t>
            </a:r>
            <a:r>
              <a:rPr lang="en-US" dirty="0" err="1">
                <a:latin typeface="Consolas" panose="020B0609020204030204" pitchFamily="49" charset="0"/>
                <a:cs typeface="Consolas" panose="020B0609020204030204" pitchFamily="49" charset="0"/>
              </a:rPr>
              <a:t>ec</a:t>
            </a:r>
            <a:r>
              <a:rPr lang="en-US" dirty="0">
                <a:latin typeface="Consolas" panose="020B0609020204030204" pitchFamily="49" charset="0"/>
                <a:cs typeface="Consolas" panose="020B0609020204030204" pitchFamily="49" charset="0"/>
              </a:rPr>
              <a:t> 08          	sub    $0x8,%rsp</a:t>
            </a:r>
          </a:p>
          <a:p>
            <a:pPr marL="0" indent="0">
              <a:spcBef>
                <a:spcPts val="0"/>
              </a:spcBef>
              <a:buNone/>
            </a:pPr>
            <a:r>
              <a:rPr lang="en-US" dirty="0">
                <a:latin typeface="Consolas" panose="020B0609020204030204" pitchFamily="49" charset="0"/>
                <a:cs typeface="Consolas" panose="020B0609020204030204" pitchFamily="49" charset="0"/>
              </a:rPr>
              <a:t>  40112e:	bf 05 00 00 00       	mov    $0x5,%edi</a:t>
            </a:r>
          </a:p>
          <a:p>
            <a:pPr marL="0" indent="0">
              <a:spcBef>
                <a:spcPts val="0"/>
              </a:spcBef>
              <a:buNone/>
            </a:pPr>
            <a:r>
              <a:rPr lang="en-US" dirty="0">
                <a:latin typeface="Consolas" panose="020B0609020204030204" pitchFamily="49" charset="0"/>
                <a:cs typeface="Consolas" panose="020B0609020204030204" pitchFamily="49" charset="0"/>
              </a:rPr>
              <a:t>  401133:	e8 </a:t>
            </a:r>
            <a:r>
              <a:rPr lang="en-US" dirty="0" err="1">
                <a:latin typeface="Consolas" panose="020B0609020204030204" pitchFamily="49" charset="0"/>
                <a:cs typeface="Consolas" panose="020B0609020204030204" pitchFamily="49" charset="0"/>
              </a:rPr>
              <a:t>ee</a:t>
            </a:r>
            <a:r>
              <a:rPr lang="en-US" dirty="0">
                <a:latin typeface="Consolas" panose="020B0609020204030204" pitchFamily="49" charset="0"/>
                <a:cs typeface="Consolas" panose="020B0609020204030204" pitchFamily="49" charset="0"/>
              </a:rPr>
              <a:t> ff ff ff       	</a:t>
            </a:r>
            <a:r>
              <a:rPr lang="en-US" b="1"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401126 &lt;foo&gt;</a:t>
            </a:r>
          </a:p>
          <a:p>
            <a:pPr marL="0" indent="0">
              <a:spcBef>
                <a:spcPts val="0"/>
              </a:spcBef>
              <a:buNone/>
            </a:pPr>
            <a:r>
              <a:rPr lang="en-US" dirty="0">
                <a:latin typeface="Consolas" panose="020B0609020204030204" pitchFamily="49" charset="0"/>
                <a:cs typeface="Consolas" panose="020B0609020204030204" pitchFamily="49" charset="0"/>
              </a:rPr>
              <a:t>  401138:	89 c2                	mov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p>
        </p:txBody>
      </p:sp>
      <p:sp>
        <p:nvSpPr>
          <p:cNvPr id="4" name="Rectangle 3">
            <a:extLst>
              <a:ext uri="{FF2B5EF4-FFF2-40B4-BE49-F238E27FC236}">
                <a16:creationId xmlns:a16="http://schemas.microsoft.com/office/drawing/2014/main" id="{7128493C-3D48-3D86-EA22-F0C8C96F9C20}"/>
              </a:ext>
            </a:extLst>
          </p:cNvPr>
          <p:cNvSpPr/>
          <p:nvPr/>
        </p:nvSpPr>
        <p:spPr bwMode="auto">
          <a:xfrm>
            <a:off x="3506609" y="5181600"/>
            <a:ext cx="5178782"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b="1" dirty="0">
                <a:latin typeface="+mn-lt"/>
              </a:rPr>
              <a:t>Input your answer on </a:t>
            </a:r>
            <a:r>
              <a:rPr lang="en-US" sz="2800" b="1" dirty="0" err="1">
                <a:latin typeface="+mn-lt"/>
              </a:rPr>
              <a:t>PollEv</a:t>
            </a:r>
            <a:r>
              <a:rPr lang="en-US" sz="2800" b="1" dirty="0">
                <a:latin typeface="+mn-lt"/>
              </a:rPr>
              <a:t>: </a:t>
            </a:r>
            <a:r>
              <a:rPr lang="en-US" sz="2800" dirty="0" err="1">
                <a:latin typeface="+mn-lt"/>
              </a:rPr>
              <a:t>pollev.com</a:t>
            </a:r>
            <a:r>
              <a:rPr lang="en-US" sz="2800" dirty="0">
                <a:latin typeface="+mn-lt"/>
              </a:rPr>
              <a:t>/cs107 or text CS107 to 22333 once to join.</a:t>
            </a:r>
            <a:endParaRPr lang="en-US" sz="2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56990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52CF7-B4A4-2B1A-592B-4EB2EDD721D4}"/>
              </a:ext>
            </a:extLst>
          </p:cNvPr>
          <p:cNvSpPr>
            <a:spLocks noGrp="1"/>
          </p:cNvSpPr>
          <p:nvPr>
            <p:ph type="title"/>
          </p:nvPr>
        </p:nvSpPr>
        <p:spPr/>
        <p:txBody>
          <a:bodyPr/>
          <a:lstStyle/>
          <a:p>
            <a:r>
              <a:rPr lang="en-US" dirty="0"/>
              <a:t>Practice: call and ret</a:t>
            </a:r>
          </a:p>
        </p:txBody>
      </p:sp>
      <p:sp>
        <p:nvSpPr>
          <p:cNvPr id="3" name="Content Placeholder 2">
            <a:extLst>
              <a:ext uri="{FF2B5EF4-FFF2-40B4-BE49-F238E27FC236}">
                <a16:creationId xmlns:a16="http://schemas.microsoft.com/office/drawing/2014/main" id="{C137BE15-A505-1AD9-EC7A-EB7E26EF2D73}"/>
              </a:ext>
            </a:extLst>
          </p:cNvPr>
          <p:cNvSpPr>
            <a:spLocks noGrp="1"/>
          </p:cNvSpPr>
          <p:nvPr>
            <p:ph idx="1"/>
          </p:nvPr>
        </p:nvSpPr>
        <p:spPr/>
        <p:txBody>
          <a:bodyPr/>
          <a:lstStyle/>
          <a:p>
            <a:pPr marL="0" indent="0">
              <a:buNone/>
            </a:pPr>
            <a:r>
              <a:rPr lang="en-US" dirty="0"/>
              <a:t>In the assembly below, what will the value of %rip be and what value will be stored on top of the stack as a result of the </a:t>
            </a:r>
            <a:r>
              <a:rPr lang="en-US" b="1" dirty="0"/>
              <a:t>call</a:t>
            </a:r>
            <a:r>
              <a:rPr lang="en-US" dirty="0"/>
              <a:t> instruction executing?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000000000040112a &lt;main&gt;:</a:t>
            </a:r>
          </a:p>
          <a:p>
            <a:pPr marL="0" indent="0">
              <a:spcBef>
                <a:spcPts val="0"/>
              </a:spcBef>
              <a:buNone/>
            </a:pPr>
            <a:r>
              <a:rPr lang="en-US" dirty="0">
                <a:latin typeface="Consolas" panose="020B0609020204030204" pitchFamily="49" charset="0"/>
                <a:cs typeface="Consolas" panose="020B0609020204030204" pitchFamily="49" charset="0"/>
              </a:rPr>
              <a:t>  40112a:	48 83 </a:t>
            </a:r>
            <a:r>
              <a:rPr lang="en-US" dirty="0" err="1">
                <a:latin typeface="Consolas" panose="020B0609020204030204" pitchFamily="49" charset="0"/>
                <a:cs typeface="Consolas" panose="020B0609020204030204" pitchFamily="49" charset="0"/>
              </a:rPr>
              <a:t>ec</a:t>
            </a:r>
            <a:r>
              <a:rPr lang="en-US" dirty="0">
                <a:latin typeface="Consolas" panose="020B0609020204030204" pitchFamily="49" charset="0"/>
                <a:cs typeface="Consolas" panose="020B0609020204030204" pitchFamily="49" charset="0"/>
              </a:rPr>
              <a:t> 08          	sub    $0x8,%rsp</a:t>
            </a:r>
          </a:p>
          <a:p>
            <a:pPr marL="0" indent="0">
              <a:spcBef>
                <a:spcPts val="0"/>
              </a:spcBef>
              <a:buNone/>
            </a:pPr>
            <a:r>
              <a:rPr lang="en-US" dirty="0">
                <a:latin typeface="Consolas" panose="020B0609020204030204" pitchFamily="49" charset="0"/>
                <a:cs typeface="Consolas" panose="020B0609020204030204" pitchFamily="49" charset="0"/>
              </a:rPr>
              <a:t>  40112e:	bf 05 00 00 00       	mov    $0x5,%edi</a:t>
            </a:r>
          </a:p>
          <a:p>
            <a:pPr marL="0" indent="0">
              <a:spcBef>
                <a:spcPts val="0"/>
              </a:spcBef>
              <a:buNone/>
            </a:pPr>
            <a:r>
              <a:rPr lang="en-US" dirty="0">
                <a:latin typeface="Consolas" panose="020B0609020204030204" pitchFamily="49" charset="0"/>
                <a:cs typeface="Consolas" panose="020B0609020204030204" pitchFamily="49" charset="0"/>
              </a:rPr>
              <a:t>  401133:	e8 </a:t>
            </a:r>
            <a:r>
              <a:rPr lang="en-US" dirty="0" err="1">
                <a:latin typeface="Consolas" panose="020B0609020204030204" pitchFamily="49" charset="0"/>
                <a:cs typeface="Consolas" panose="020B0609020204030204" pitchFamily="49" charset="0"/>
              </a:rPr>
              <a:t>ee</a:t>
            </a:r>
            <a:r>
              <a:rPr lang="en-US" dirty="0">
                <a:latin typeface="Consolas" panose="020B0609020204030204" pitchFamily="49" charset="0"/>
                <a:cs typeface="Consolas" panose="020B0609020204030204" pitchFamily="49" charset="0"/>
              </a:rPr>
              <a:t> ff ff ff       	</a:t>
            </a:r>
            <a:r>
              <a:rPr lang="en-US" b="1"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401126 &lt;foo&gt;</a:t>
            </a:r>
          </a:p>
          <a:p>
            <a:pPr marL="0" indent="0">
              <a:spcBef>
                <a:spcPts val="0"/>
              </a:spcBef>
              <a:buNone/>
            </a:pPr>
            <a:r>
              <a:rPr lang="en-US" dirty="0">
                <a:latin typeface="Consolas" panose="020B0609020204030204" pitchFamily="49" charset="0"/>
                <a:cs typeface="Consolas" panose="020B0609020204030204" pitchFamily="49" charset="0"/>
              </a:rPr>
              <a:t>  401138:	89 c2                	mov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t>0x401138 stored on the stack </a:t>
            </a:r>
            <a:r>
              <a:rPr lang="en-US" dirty="0"/>
              <a:t>(return address)</a:t>
            </a:r>
            <a:r>
              <a:rPr lang="en-US" b="1" dirty="0"/>
              <a:t>, 0x401126</a:t>
            </a:r>
            <a:r>
              <a:rPr lang="en-US" dirty="0"/>
              <a:t> put in %rip (address of foo’s first instruction)</a:t>
            </a:r>
            <a:endParaRPr lang="en-US" b="1" dirty="0"/>
          </a:p>
          <a:p>
            <a:pPr marL="0" indent="0">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555389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solidFill>
                  <a:schemeClr val="bg1">
                    <a:lumMod val="85000"/>
                  </a:schemeClr>
                </a:solidFill>
              </a:rPr>
              <a:t>Pass Control </a:t>
            </a:r>
            <a:r>
              <a:rPr lang="en-US" dirty="0">
                <a:solidFill>
                  <a:schemeClr val="bg1">
                    <a:lumMod val="85000"/>
                  </a:schemeClr>
                </a:solidFill>
              </a:rPr>
              <a:t>– %rip must be adjusted to execute the function being called and then resume the caller function afterwards.</a:t>
            </a:r>
          </a:p>
          <a:p>
            <a:r>
              <a:rPr lang="en-US" b="1" dirty="0"/>
              <a:t>Pass Data </a:t>
            </a:r>
            <a:r>
              <a:rPr lang="en-US" dirty="0"/>
              <a:t>– we must pass any parameters and receive any return value.</a:t>
            </a:r>
          </a:p>
          <a:p>
            <a:r>
              <a:rPr lang="en-US" b="1" dirty="0">
                <a:solidFill>
                  <a:schemeClr val="bg1">
                    <a:lumMod val="85000"/>
                  </a:schemeClr>
                </a:solidFill>
              </a:rPr>
              <a:t>Manage Memory </a:t>
            </a:r>
            <a:r>
              <a:rPr lang="en-US" dirty="0">
                <a:solidFill>
                  <a:schemeClr val="bg1">
                    <a:lumMod val="85000"/>
                  </a:schemeClr>
                </a:solidFill>
              </a:rPr>
              <a:t>– we must handle any space needs of the </a:t>
            </a:r>
            <a:r>
              <a:rPr lang="en-US" dirty="0" err="1">
                <a:solidFill>
                  <a:schemeClr val="bg1">
                    <a:lumMod val="85000"/>
                  </a:schemeClr>
                </a:solidFill>
              </a:rPr>
              <a:t>callee</a:t>
            </a:r>
            <a:r>
              <a:rPr lang="en-US" dirty="0">
                <a:solidFill>
                  <a:schemeClr val="bg1">
                    <a:lumMod val="85000"/>
                  </a:schemeClr>
                </a:solidFill>
              </a:rPr>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3763471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solidFill>
                  <a:srgbClr val="C00000"/>
                </a:solidFill>
              </a:rPr>
              <a:t>Calling Functions</a:t>
            </a:r>
            <a:r>
              <a:rPr lang="en-US" dirty="0"/>
              <a:t>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b="1" dirty="0">
                <a:solidFill>
                  <a:srgbClr val="C00000"/>
                </a:solidFill>
              </a:rPr>
              <a:t>Passing Data</a:t>
            </a:r>
            <a:r>
              <a:rPr lang="en-US" dirty="0"/>
              <a:t>	</a:t>
            </a:r>
          </a:p>
          <a:p>
            <a:pPr lvl="1">
              <a:tabLst>
                <a:tab pos="11530584" algn="r"/>
              </a:tabLst>
            </a:pPr>
            <a:r>
              <a:rPr lang="en-US" dirty="0"/>
              <a:t>Local Storage	</a:t>
            </a:r>
          </a:p>
          <a:p>
            <a:pPr>
              <a:tabLst>
                <a:tab pos="11530584" algn="r"/>
              </a:tabLst>
            </a:pPr>
            <a:r>
              <a:rPr lang="en-US" dirty="0"/>
              <a:t>Register Restrictions	</a:t>
            </a:r>
          </a:p>
          <a:p>
            <a:pPr>
              <a:tabLst>
                <a:tab pos="11530584" algn="r"/>
              </a:tabLst>
            </a:pPr>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/class/cs107/lecture-code/lect20 .</a:t>
            </a:r>
          </a:p>
        </p:txBody>
      </p:sp>
    </p:spTree>
    <p:extLst>
      <p:ext uri="{BB962C8B-B14F-4D97-AF65-F5344CB8AC3E}">
        <p14:creationId xmlns:p14="http://schemas.microsoft.com/office/powerpoint/2010/main" val="27688679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56E59-8070-DA4F-91EC-15C7D1C33F07}"/>
              </a:ext>
            </a:extLst>
          </p:cNvPr>
          <p:cNvSpPr>
            <a:spLocks noGrp="1"/>
          </p:cNvSpPr>
          <p:nvPr>
            <p:ph type="title"/>
          </p:nvPr>
        </p:nvSpPr>
        <p:spPr/>
        <p:txBody>
          <a:bodyPr/>
          <a:lstStyle/>
          <a:p>
            <a:r>
              <a:rPr lang="en-US" dirty="0"/>
              <a:t>Parameters and Return</a:t>
            </a:r>
          </a:p>
        </p:txBody>
      </p:sp>
      <p:sp>
        <p:nvSpPr>
          <p:cNvPr id="3" name="Content Placeholder 2">
            <a:extLst>
              <a:ext uri="{FF2B5EF4-FFF2-40B4-BE49-F238E27FC236}">
                <a16:creationId xmlns:a16="http://schemas.microsoft.com/office/drawing/2014/main" id="{3B2005B2-F65D-CA4E-B996-7BE762E85575}"/>
              </a:ext>
            </a:extLst>
          </p:cNvPr>
          <p:cNvSpPr>
            <a:spLocks noGrp="1"/>
          </p:cNvSpPr>
          <p:nvPr>
            <p:ph idx="1"/>
          </p:nvPr>
        </p:nvSpPr>
        <p:spPr/>
        <p:txBody>
          <a:bodyPr/>
          <a:lstStyle/>
          <a:p>
            <a:r>
              <a:rPr lang="en-US" dirty="0"/>
              <a:t>There are special registers that store parameters and the return value.</a:t>
            </a:r>
          </a:p>
          <a:p>
            <a:r>
              <a:rPr lang="en-US" dirty="0"/>
              <a:t>To call a function, we must put any parameters we are passing into the correct registers. (%</a:t>
            </a:r>
            <a:r>
              <a:rPr lang="en-US" dirty="0" err="1"/>
              <a:t>rdi</a:t>
            </a:r>
            <a:r>
              <a:rPr lang="en-US" dirty="0"/>
              <a:t>, %</a:t>
            </a:r>
            <a:r>
              <a:rPr lang="en-US" dirty="0" err="1"/>
              <a:t>rsi</a:t>
            </a:r>
            <a:r>
              <a:rPr lang="en-US" dirty="0"/>
              <a:t>, %</a:t>
            </a:r>
            <a:r>
              <a:rPr lang="en-US" dirty="0" err="1"/>
              <a:t>rdx</a:t>
            </a:r>
            <a:r>
              <a:rPr lang="en-US" dirty="0"/>
              <a:t>, %</a:t>
            </a:r>
            <a:r>
              <a:rPr lang="en-US" dirty="0" err="1"/>
              <a:t>rcx</a:t>
            </a:r>
            <a:r>
              <a:rPr lang="en-US" dirty="0"/>
              <a:t>, %r8, %r9, in that order)</a:t>
            </a:r>
          </a:p>
          <a:p>
            <a:r>
              <a:rPr lang="en-US" dirty="0"/>
              <a:t>Parameters beyond the first 6 are put on the stack.</a:t>
            </a:r>
          </a:p>
          <a:p>
            <a:r>
              <a:rPr lang="en-US" dirty="0"/>
              <a:t>If the caller expects a return value, it looks in %</a:t>
            </a:r>
            <a:r>
              <a:rPr lang="en-US" dirty="0" err="1"/>
              <a:t>rax</a:t>
            </a:r>
            <a:r>
              <a:rPr lang="en-US" dirty="0"/>
              <a:t> after the </a:t>
            </a:r>
            <a:r>
              <a:rPr lang="en-US" dirty="0" err="1"/>
              <a:t>callee</a:t>
            </a:r>
            <a:r>
              <a:rPr lang="en-US" dirty="0"/>
              <a:t> completes.</a:t>
            </a:r>
          </a:p>
          <a:p>
            <a:endParaRPr lang="en-US" dirty="0"/>
          </a:p>
        </p:txBody>
      </p:sp>
    </p:spTree>
    <p:extLst>
      <p:ext uri="{BB962C8B-B14F-4D97-AF65-F5344CB8AC3E}">
        <p14:creationId xmlns:p14="http://schemas.microsoft.com/office/powerpoint/2010/main" val="183730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solidFill>
                  <a:srgbClr val="C00000"/>
                </a:solidFill>
              </a:rPr>
              <a:t>Calling Functions</a:t>
            </a:r>
            <a:r>
              <a:rPr lang="en-US" dirty="0"/>
              <a:t>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b="1" dirty="0">
                <a:solidFill>
                  <a:srgbClr val="C00000"/>
                </a:solidFill>
              </a:rPr>
              <a:t>Local Storage</a:t>
            </a:r>
            <a:r>
              <a:rPr lang="en-US" dirty="0"/>
              <a:t>	</a:t>
            </a:r>
          </a:p>
          <a:p>
            <a:pPr>
              <a:tabLst>
                <a:tab pos="11530584" algn="r"/>
              </a:tabLst>
            </a:pPr>
            <a:r>
              <a:rPr lang="en-US" dirty="0"/>
              <a:t>Register Restrictions	</a:t>
            </a:r>
          </a:p>
          <a:p>
            <a:pPr>
              <a:tabLst>
                <a:tab pos="11530584" algn="r"/>
              </a:tabLst>
            </a:pPr>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/class/cs107/lecture-code/lect20 .</a:t>
            </a:r>
          </a:p>
        </p:txBody>
      </p:sp>
    </p:spTree>
    <p:extLst>
      <p:ext uri="{BB962C8B-B14F-4D97-AF65-F5344CB8AC3E}">
        <p14:creationId xmlns:p14="http://schemas.microsoft.com/office/powerpoint/2010/main" val="199115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solidFill>
                  <a:schemeClr val="bg1">
                    <a:lumMod val="85000"/>
                  </a:schemeClr>
                </a:solidFill>
              </a:rPr>
              <a:t>Pass Control </a:t>
            </a:r>
            <a:r>
              <a:rPr lang="en-US" dirty="0">
                <a:solidFill>
                  <a:schemeClr val="bg1">
                    <a:lumMod val="85000"/>
                  </a:schemeClr>
                </a:solidFill>
              </a:rPr>
              <a:t>– %rip must be adjusted to execute the function being called and then resume the caller function afterwards.</a:t>
            </a:r>
          </a:p>
          <a:p>
            <a:r>
              <a:rPr lang="en-US" b="1" dirty="0">
                <a:solidFill>
                  <a:schemeClr val="bg1">
                    <a:lumMod val="85000"/>
                  </a:schemeClr>
                </a:solidFill>
              </a:rPr>
              <a:t>Pass Data </a:t>
            </a:r>
            <a:r>
              <a:rPr lang="en-US" dirty="0">
                <a:solidFill>
                  <a:schemeClr val="bg1">
                    <a:lumMod val="85000"/>
                  </a:schemeClr>
                </a:solidFill>
              </a:rPr>
              <a:t>– we must pass any parameters and receive any return value.</a:t>
            </a:r>
          </a:p>
          <a:p>
            <a:r>
              <a:rPr lang="en-US" b="1" dirty="0"/>
              <a:t>Manage Memory </a:t>
            </a:r>
            <a:r>
              <a:rPr lang="en-US" dirty="0"/>
              <a:t>– we must handle any space needs of the </a:t>
            </a:r>
            <a:r>
              <a:rPr lang="en-US" dirty="0" err="1"/>
              <a:t>callee</a:t>
            </a:r>
            <a:r>
              <a:rPr lang="en-US" dirty="0"/>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1138645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1C04-9FDA-8D43-8297-73B306C56D3F}"/>
              </a:ext>
            </a:extLst>
          </p:cNvPr>
          <p:cNvSpPr>
            <a:spLocks noGrp="1"/>
          </p:cNvSpPr>
          <p:nvPr>
            <p:ph type="title"/>
          </p:nvPr>
        </p:nvSpPr>
        <p:spPr/>
        <p:txBody>
          <a:bodyPr/>
          <a:lstStyle/>
          <a:p>
            <a:r>
              <a:rPr lang="en-US" dirty="0"/>
              <a:t>Local Storage</a:t>
            </a:r>
          </a:p>
        </p:txBody>
      </p:sp>
      <p:sp>
        <p:nvSpPr>
          <p:cNvPr id="3" name="Content Placeholder 2">
            <a:extLst>
              <a:ext uri="{FF2B5EF4-FFF2-40B4-BE49-F238E27FC236}">
                <a16:creationId xmlns:a16="http://schemas.microsoft.com/office/drawing/2014/main" id="{948AB629-442E-1349-89FC-75F4960EF545}"/>
              </a:ext>
            </a:extLst>
          </p:cNvPr>
          <p:cNvSpPr>
            <a:spLocks noGrp="1"/>
          </p:cNvSpPr>
          <p:nvPr>
            <p:ph idx="1"/>
          </p:nvPr>
        </p:nvSpPr>
        <p:spPr/>
        <p:txBody>
          <a:bodyPr/>
          <a:lstStyle/>
          <a:p>
            <a:r>
              <a:rPr lang="en-US" dirty="0"/>
              <a:t>So far, we’ve often seen local variables stored directly in registers, rather than on the stack as we’d expect.  This is for optimization reasons.</a:t>
            </a:r>
          </a:p>
          <a:p>
            <a:r>
              <a:rPr lang="en-US" dirty="0"/>
              <a:t>There are </a:t>
            </a:r>
            <a:r>
              <a:rPr lang="en-US" b="1" dirty="0"/>
              <a:t>three</a:t>
            </a:r>
            <a:r>
              <a:rPr lang="en-US" dirty="0"/>
              <a:t> common reasons that local data must be in memory:</a:t>
            </a:r>
          </a:p>
          <a:p>
            <a:pPr lvl="1"/>
            <a:r>
              <a:rPr lang="en-US" dirty="0"/>
              <a:t>We’ve run out of registers</a:t>
            </a:r>
          </a:p>
          <a:p>
            <a:pPr lvl="1"/>
            <a:r>
              <a:rPr lang="en-US" dirty="0"/>
              <a:t>The ‘&amp;’ operator is used on it, so we must generate an address for it</a:t>
            </a:r>
          </a:p>
          <a:p>
            <a:pPr lvl="1"/>
            <a:r>
              <a:rPr lang="en-US" dirty="0"/>
              <a:t>They are arrays or structs (need to use address arithmetic)</a:t>
            </a:r>
          </a:p>
        </p:txBody>
      </p:sp>
    </p:spTree>
    <p:extLst>
      <p:ext uri="{BB962C8B-B14F-4D97-AF65-F5344CB8AC3E}">
        <p14:creationId xmlns:p14="http://schemas.microsoft.com/office/powerpoint/2010/main" val="4126320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D03F-2612-0F45-8735-A7C8E170B2CE}"/>
              </a:ext>
            </a:extLst>
          </p:cNvPr>
          <p:cNvSpPr>
            <a:spLocks noGrp="1"/>
          </p:cNvSpPr>
          <p:nvPr>
            <p:ph type="title"/>
          </p:nvPr>
        </p:nvSpPr>
        <p:spPr/>
        <p:txBody>
          <a:bodyPr/>
          <a:lstStyle/>
          <a:p>
            <a:r>
              <a:rPr lang="en-US" dirty="0"/>
              <a:t>Local Storage</a:t>
            </a:r>
          </a:p>
        </p:txBody>
      </p:sp>
      <p:sp>
        <p:nvSpPr>
          <p:cNvPr id="4" name="Content Placeholder 3">
            <a:extLst>
              <a:ext uri="{FF2B5EF4-FFF2-40B4-BE49-F238E27FC236}">
                <a16:creationId xmlns:a16="http://schemas.microsoft.com/office/drawing/2014/main" id="{1ECDAC58-6FAF-7C4C-AD65-C6DE6767A261}"/>
              </a:ext>
            </a:extLst>
          </p:cNvPr>
          <p:cNvSpPr>
            <a:spLocks noGrp="1"/>
          </p:cNvSpPr>
          <p:nvPr>
            <p:ph sz="half" idx="1"/>
          </p:nvPr>
        </p:nvSpPr>
        <p:spPr>
          <a:xfrm>
            <a:off x="228600" y="1295399"/>
            <a:ext cx="11734799" cy="2452253"/>
          </a:xfrm>
        </p:spPr>
        <p:txBody>
          <a:bodyPr/>
          <a:lstStyle/>
          <a:p>
            <a:pPr marL="0" indent="0">
              <a:spcBef>
                <a:spcPts val="0"/>
              </a:spcBef>
              <a:buNone/>
            </a:pPr>
            <a:r>
              <a:rPr lang="en-US" dirty="0">
                <a:latin typeface="Consolas" panose="020B0609020204030204" pitchFamily="49" charset="0"/>
                <a:cs typeface="Consolas" panose="020B0609020204030204" pitchFamily="49" charset="0"/>
              </a:rPr>
              <a:t>long caller() {</a:t>
            </a:r>
          </a:p>
          <a:p>
            <a:pPr marL="0" indent="0">
              <a:spcBef>
                <a:spcPts val="0"/>
              </a:spcBef>
              <a:buNone/>
            </a:pPr>
            <a:r>
              <a:rPr lang="en-US" dirty="0">
                <a:solidFill>
                  <a:schemeClr val="accent2"/>
                </a:solidFill>
                <a:latin typeface="Consolas" panose="020B0609020204030204" pitchFamily="49" charset="0"/>
                <a:cs typeface="Consolas" panose="020B0609020204030204" pitchFamily="49" charset="0"/>
              </a:rPr>
              <a:t>    long arg1 = 534;</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long arg2 = 1057;</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long sum =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(&amp;arg1, &amp;arg2);</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5" name="Content Placeholder 4">
            <a:extLst>
              <a:ext uri="{FF2B5EF4-FFF2-40B4-BE49-F238E27FC236}">
                <a16:creationId xmlns:a16="http://schemas.microsoft.com/office/drawing/2014/main" id="{844760CF-73B4-4243-82C9-F4A8C5444BB9}"/>
              </a:ext>
            </a:extLst>
          </p:cNvPr>
          <p:cNvSpPr>
            <a:spLocks noGrp="1"/>
          </p:cNvSpPr>
          <p:nvPr>
            <p:ph sz="half" idx="10"/>
          </p:nvPr>
        </p:nvSpPr>
        <p:spPr>
          <a:xfrm>
            <a:off x="228600" y="3740729"/>
            <a:ext cx="11734799" cy="2452254"/>
          </a:xfrm>
        </p:spPr>
        <p:txBody>
          <a:bodyPr/>
          <a:lstStyle/>
          <a:p>
            <a:pPr marL="0" indent="0">
              <a:spcBef>
                <a:spcPts val="0"/>
              </a:spcBef>
              <a:buNone/>
            </a:pPr>
            <a:r>
              <a:rPr lang="en-US" dirty="0">
                <a:latin typeface="Consolas" panose="020B0609020204030204" pitchFamily="49" charset="0"/>
                <a:cs typeface="Consolas" panose="020B0609020204030204" pitchFamily="49" charset="0"/>
              </a:rPr>
              <a:t>caller:</a:t>
            </a:r>
          </a:p>
          <a:p>
            <a:pPr marL="0" indent="0">
              <a:spcBef>
                <a:spcPts val="0"/>
              </a:spcBef>
              <a:buNone/>
            </a:pPr>
            <a:r>
              <a:rPr lang="en-US" dirty="0">
                <a:latin typeface="Consolas" panose="020B0609020204030204" pitchFamily="49" charset="0"/>
                <a:cs typeface="Consolas" panose="020B0609020204030204" pitchFamily="49" charset="0"/>
              </a:rPr>
              <a:t>    sub   $0x10, %</a:t>
            </a:r>
            <a:r>
              <a:rPr lang="en-US" dirty="0" err="1">
                <a:latin typeface="Consolas" panose="020B0609020204030204" pitchFamily="49" charset="0"/>
                <a:cs typeface="Consolas" panose="020B0609020204030204" pitchFamily="49" charset="0"/>
              </a:rPr>
              <a:t>rsp</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16 bytes for stack frame</a:t>
            </a:r>
          </a:p>
          <a:p>
            <a:pPr marL="0" indent="0">
              <a:spcBef>
                <a:spcPts val="0"/>
              </a:spcBef>
              <a:buNone/>
            </a:pPr>
            <a:r>
              <a:rPr lang="en-US" dirty="0">
                <a:solidFill>
                  <a:srgbClr val="D62ED6"/>
                </a:solidFill>
                <a:latin typeface="Consolas" panose="020B0609020204030204" pitchFamily="49" charset="0"/>
                <a:cs typeface="Consolas" panose="020B0609020204030204" pitchFamily="49" charset="0"/>
              </a:rPr>
              <a:t>    </a:t>
            </a:r>
            <a:r>
              <a:rPr lang="en-US" dirty="0" err="1">
                <a:solidFill>
                  <a:schemeClr val="accent2"/>
                </a:solidFill>
                <a:latin typeface="Consolas" panose="020B0609020204030204" pitchFamily="49" charset="0"/>
                <a:cs typeface="Consolas" panose="020B0609020204030204" pitchFamily="49" charset="0"/>
              </a:rPr>
              <a:t>movq</a:t>
            </a:r>
            <a:r>
              <a:rPr lang="en-US" dirty="0">
                <a:solidFill>
                  <a:schemeClr val="accent2"/>
                </a:solidFill>
                <a:latin typeface="Consolas" panose="020B0609020204030204" pitchFamily="49" charset="0"/>
                <a:cs typeface="Consolas" panose="020B0609020204030204" pitchFamily="49" charset="0"/>
              </a:rPr>
              <a:t>  $0x216, 0x8(%</a:t>
            </a:r>
            <a:r>
              <a:rPr lang="en-US" dirty="0" err="1">
                <a:solidFill>
                  <a:schemeClr val="accent2"/>
                </a:solidFill>
                <a:latin typeface="Consolas" panose="020B0609020204030204" pitchFamily="49" charset="0"/>
                <a:cs typeface="Consolas" panose="020B0609020204030204" pitchFamily="49" charset="0"/>
              </a:rPr>
              <a:t>rsp</a:t>
            </a:r>
            <a:r>
              <a:rPr lang="en-US" dirty="0">
                <a:solidFill>
                  <a:schemeClr val="accent2"/>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534 in arg1</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movq</a:t>
            </a:r>
            <a:r>
              <a:rPr lang="en-US" dirty="0">
                <a:solidFill>
                  <a:srgbClr val="FF0000"/>
                </a:solidFill>
                <a:latin typeface="Consolas" panose="020B0609020204030204" pitchFamily="49" charset="0"/>
                <a:cs typeface="Consolas" panose="020B0609020204030204" pitchFamily="49" charset="0"/>
              </a:rPr>
              <a:t>  $0x421, (%</a:t>
            </a:r>
            <a:r>
              <a:rPr lang="en-US" dirty="0" err="1">
                <a:solidFill>
                  <a:srgbClr val="FF0000"/>
                </a:solidFill>
                <a:latin typeface="Consolas" panose="020B0609020204030204" pitchFamily="49" charset="0"/>
                <a:cs typeface="Consolas" panose="020B0609020204030204" pitchFamily="49" charset="0"/>
              </a:rPr>
              <a:t>rsp</a:t>
            </a:r>
            <a:r>
              <a:rPr lang="en-US" dirty="0">
                <a:solidFill>
                  <a:srgbClr val="FF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1057 in arg2</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mov   %</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rsi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&amp;arg2 as second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lea   0x8(%</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rdi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&amp;arg1 as first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callq</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call </a:t>
            </a:r>
            <a:r>
              <a:rPr lang="en-US" dirty="0" err="1">
                <a:solidFill>
                  <a:srgbClr val="00B050"/>
                </a:solidFill>
                <a:latin typeface="Consolas" panose="020B0609020204030204" pitchFamily="49" charset="0"/>
                <a:cs typeface="Consolas" panose="020B0609020204030204" pitchFamily="49" charset="0"/>
              </a:rPr>
              <a:t>swap_add</a:t>
            </a:r>
            <a:r>
              <a:rPr lang="en-US" dirty="0">
                <a:solidFill>
                  <a:srgbClr val="00B050"/>
                </a:solidFill>
                <a:latin typeface="Consolas" panose="020B0609020204030204" pitchFamily="49" charset="0"/>
                <a:cs typeface="Consolas" panose="020B0609020204030204" pitchFamily="49" charset="0"/>
              </a:rPr>
              <a:t>(&amp;arg1, &amp;arg2)</a:t>
            </a:r>
          </a:p>
        </p:txBody>
      </p:sp>
      <p:cxnSp>
        <p:nvCxnSpPr>
          <p:cNvPr id="7" name="Straight Connector 6">
            <a:extLst>
              <a:ext uri="{FF2B5EF4-FFF2-40B4-BE49-F238E27FC236}">
                <a16:creationId xmlns:a16="http://schemas.microsoft.com/office/drawing/2014/main" id="{EA0955F0-0255-824B-94B1-1FCA5C5B3672}"/>
              </a:ext>
            </a:extLst>
          </p:cNvPr>
          <p:cNvCxnSpPr>
            <a:cxnSpLocks/>
          </p:cNvCxnSpPr>
          <p:nvPr/>
        </p:nvCxnSpPr>
        <p:spPr>
          <a:xfrm flipH="1">
            <a:off x="0" y="3740729"/>
            <a:ext cx="1219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575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7432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4247317"/>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183797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0xffea08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1524000"/>
            <a:ext cx="359278" cy="24815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0x40054f</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7432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01EE6ACC-4990-1D42-965D-4079A017FAA1}"/>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Tree>
    <p:extLst>
      <p:ext uri="{BB962C8B-B14F-4D97-AF65-F5344CB8AC3E}">
        <p14:creationId xmlns:p14="http://schemas.microsoft.com/office/powerpoint/2010/main" val="31918321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166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20" name="Rectangle 19">
            <a:extLst>
              <a:ext uri="{FF2B5EF4-FFF2-40B4-BE49-F238E27FC236}">
                <a16:creationId xmlns:a16="http://schemas.microsoft.com/office/drawing/2014/main" id="{0BBBC659-3215-774E-95EC-407EC09876E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50609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b="1" dirty="0">
                <a:solidFill>
                  <a:srgbClr val="FF0000"/>
                </a:solidFill>
                <a:latin typeface="Consolas" panose="020B0609020204030204" pitchFamily="49" charset="0"/>
                <a:cs typeface="Consolas" panose="020B0609020204030204" pitchFamily="49" charset="0"/>
              </a:rPr>
              <a:t>0x400553 &lt;+4&gt;: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$0x1,0xc(%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296A6451-09E6-3043-9D48-C302EFC4167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12610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0x40055b &lt;+12&gt;: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$0x2,0x8(%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4400BFE-7D03-8C42-A48D-36C7EA389A7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25616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22504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0x400563 &lt;+20&gt;: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$0x3,0x4(%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D0E65D2-B785-4C48-B23A-E1271233D047}"/>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5065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2"/>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3"/>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4"/>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5"/>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0x40056b &lt;+28&gt;: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cxnSp>
        <p:nvCxnSpPr>
          <p:cNvPr id="18" name="Straight Arrow Connector 17">
            <a:extLst>
              <a:ext uri="{FF2B5EF4-FFF2-40B4-BE49-F238E27FC236}">
                <a16:creationId xmlns:a16="http://schemas.microsoft.com/office/drawing/2014/main" id="{EAFD27CF-0D7D-C94A-B178-F8224F9B45A0}"/>
              </a:ext>
            </a:extLst>
          </p:cNvPr>
          <p:cNvCxnSpPr>
            <a:cxnSpLocks/>
          </p:cNvCxnSpPr>
          <p:nvPr>
            <p:custDataLst>
              <p:tags r:id="rId6"/>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A07F4C9-D279-654F-8B90-0CE2D211783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39132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320040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4507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43843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0x400574</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31760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0x400572 &lt;+35&gt;: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2EB3F4D-409C-3045-AD5F-C6F2B81FDC0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43240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b="1" dirty="0">
                <a:solidFill>
                  <a:srgbClr val="FF0000"/>
                </a:solidFill>
                <a:latin typeface="Consolas" panose="020B0609020204030204" pitchFamily="49" charset="0"/>
                <a:cs typeface="Consolas" panose="020B0609020204030204" pitchFamily="49" charset="0"/>
              </a:rPr>
              <a:t>0x400574 &lt;+37&gt;: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8F318450-BEB7-DA49-BBA0-D1624811860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0272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ECCDDDA5-4F88-BA41-B8FB-D5ED39FFC415}"/>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7666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34" name="Rectangle 33">
            <a:extLst>
              <a:ext uri="{FF2B5EF4-FFF2-40B4-BE49-F238E27FC236}">
                <a16:creationId xmlns:a16="http://schemas.microsoft.com/office/drawing/2014/main" id="{8636FD02-4EA7-CC4F-A2A3-F837B67ADAA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3263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114F7253-62F1-DC48-844F-9E47D879C6F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4269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b="1" dirty="0">
                <a:solidFill>
                  <a:srgbClr val="FF0000"/>
                </a:solidFill>
                <a:latin typeface="Consolas" panose="020B0609020204030204" pitchFamily="49" charset="0"/>
                <a:cs typeface="Consolas" panose="020B0609020204030204" pitchFamily="49" charset="0"/>
              </a:rPr>
              <a:t>0x40057c &lt;+45&gt;: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9FA4A76-5D0C-544D-B040-B32767488B6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7417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0x400587</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b="1" dirty="0">
                <a:solidFill>
                  <a:srgbClr val="FF0000"/>
                </a:solidFill>
                <a:latin typeface="Consolas" panose="020B0609020204030204" pitchFamily="49" charset="0"/>
                <a:cs typeface="Consolas" panose="020B0609020204030204" pitchFamily="49" charset="0"/>
              </a:rPr>
              <a:t>0x400582 &lt;+51&gt;:   lea    0x10(%</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rcx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9356D69C-D383-E34E-95A5-CECD2548323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81442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0x400587 &lt;+56&gt;:   lea    0x14(%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8A280093-FC83-0A42-AD0F-A3B4FCDC2A78}"/>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67797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0x400591</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0x40058c &lt;+61&gt;:   lea    0x18(%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rsi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5"/>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6"/>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195DA11-7118-6647-93DB-5870B951393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8744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0x400591 &lt;+66&gt;:   lea    0x1c(%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0x401238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558015E-18D9-3043-A983-D47BF2E2FFE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7531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0x401238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371505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4"/>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5"/>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0x401238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6"/>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7"/>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8"/>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9"/>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0"/>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1"/>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2"/>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3"/>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4"/>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5"/>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6"/>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7"/>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3" name="Rectangle 2">
            <a:extLst>
              <a:ext uri="{FF2B5EF4-FFF2-40B4-BE49-F238E27FC236}">
                <a16:creationId xmlns:a16="http://schemas.microsoft.com/office/drawing/2014/main" id="{DA74CD6D-DC2D-6121-4086-D428F5EE380F}"/>
              </a:ext>
            </a:extLst>
          </p:cNvPr>
          <p:cNvSpPr/>
          <p:nvPr>
            <p:custDataLst>
              <p:tags r:id="rId18"/>
            </p:custDataLst>
          </p:nvPr>
        </p:nvSpPr>
        <p:spPr>
          <a:xfrm>
            <a:off x="11027278" y="6082921"/>
            <a:ext cx="1112231" cy="394079"/>
          </a:xfrm>
          <a:prstGeom prst="rect">
            <a:avLst/>
          </a:prstGeom>
          <a:solidFill>
            <a:schemeClr val="accent2"/>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en-US" dirty="0"/>
              <a:t>0x401238</a:t>
            </a:r>
          </a:p>
        </p:txBody>
      </p:sp>
    </p:spTree>
    <p:extLst>
      <p:ext uri="{BB962C8B-B14F-4D97-AF65-F5344CB8AC3E}">
        <p14:creationId xmlns:p14="http://schemas.microsoft.com/office/powerpoint/2010/main" val="14855148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Calling Functions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b="1" dirty="0">
                <a:solidFill>
                  <a:srgbClr val="C00000"/>
                </a:solidFill>
              </a:rPr>
              <a:t>Register Restrictions</a:t>
            </a:r>
            <a:r>
              <a:rPr lang="en-US" dirty="0"/>
              <a:t>	</a:t>
            </a:r>
          </a:p>
          <a:p>
            <a:pPr lvl="1"/>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/class/cs107/lecture-code/lect20 .</a:t>
            </a:r>
          </a:p>
        </p:txBody>
      </p:sp>
    </p:spTree>
    <p:extLst>
      <p:ext uri="{BB962C8B-B14F-4D97-AF65-F5344CB8AC3E}">
        <p14:creationId xmlns:p14="http://schemas.microsoft.com/office/powerpoint/2010/main" val="1999281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C3D27F-556C-B848-968B-1058C2A9D344}"/>
              </a:ext>
            </a:extLst>
          </p:cNvPr>
          <p:cNvSpPr>
            <a:spLocks noGrp="1"/>
          </p:cNvSpPr>
          <p:nvPr>
            <p:ph type="title"/>
          </p:nvPr>
        </p:nvSpPr>
        <p:spPr/>
        <p:txBody>
          <a:bodyPr/>
          <a:lstStyle/>
          <a:p>
            <a:r>
              <a:rPr lang="en-US" dirty="0"/>
              <a:t>Register Restrictions</a:t>
            </a:r>
          </a:p>
        </p:txBody>
      </p:sp>
      <p:sp>
        <p:nvSpPr>
          <p:cNvPr id="6" name="Content Placeholder 5">
            <a:extLst>
              <a:ext uri="{FF2B5EF4-FFF2-40B4-BE49-F238E27FC236}">
                <a16:creationId xmlns:a16="http://schemas.microsoft.com/office/drawing/2014/main" id="{79319C3F-DFD5-0649-9B24-E5158E9888DA}"/>
              </a:ext>
            </a:extLst>
          </p:cNvPr>
          <p:cNvSpPr>
            <a:spLocks noGrp="1"/>
          </p:cNvSpPr>
          <p:nvPr>
            <p:ph idx="1"/>
          </p:nvPr>
        </p:nvSpPr>
        <p:spPr/>
        <p:txBody>
          <a:bodyPr/>
          <a:lstStyle/>
          <a:p>
            <a:pPr marL="0" indent="0">
              <a:buNone/>
            </a:pPr>
            <a:r>
              <a:rPr lang="en-US" dirty="0"/>
              <a:t>There is only one copy of registers for all functions.</a:t>
            </a:r>
          </a:p>
          <a:p>
            <a:r>
              <a:rPr lang="en-US" b="1" dirty="0"/>
              <a:t>Problem: </a:t>
            </a:r>
            <a:r>
              <a:rPr lang="en-US" dirty="0"/>
              <a:t>what if </a:t>
            </a:r>
            <a:r>
              <a:rPr lang="en-US" b="1" i="1" dirty="0" err="1"/>
              <a:t>funcA</a:t>
            </a:r>
            <a:r>
              <a:rPr lang="en-US" b="1" i="1" dirty="0"/>
              <a:t> </a:t>
            </a:r>
            <a:r>
              <a:rPr lang="en-US" dirty="0"/>
              <a:t>is building up a value in register %r10, and calls </a:t>
            </a:r>
            <a:r>
              <a:rPr lang="en-US" b="1" i="1" dirty="0" err="1"/>
              <a:t>funcB</a:t>
            </a:r>
            <a:r>
              <a:rPr lang="en-US" dirty="0"/>
              <a:t> in the middle, which also has instructions that modify %r10?  </a:t>
            </a:r>
            <a:r>
              <a:rPr lang="en-US" b="1" i="1" dirty="0" err="1"/>
              <a:t>funcA</a:t>
            </a:r>
            <a:r>
              <a:rPr lang="en-US" dirty="0" err="1"/>
              <a:t>’s</a:t>
            </a:r>
            <a:r>
              <a:rPr lang="en-US" dirty="0"/>
              <a:t> value will be overwritten!</a:t>
            </a:r>
          </a:p>
          <a:p>
            <a:r>
              <a:rPr lang="en-US" b="1" dirty="0"/>
              <a:t>Solution: </a:t>
            </a:r>
            <a:r>
              <a:rPr lang="en-US" dirty="0"/>
              <a:t>make some “rules of the road” that callers and </a:t>
            </a:r>
            <a:r>
              <a:rPr lang="en-US" dirty="0" err="1"/>
              <a:t>callees</a:t>
            </a:r>
            <a:r>
              <a:rPr lang="en-US" dirty="0"/>
              <a:t> must follow when using registers so they do not interfere with one another.</a:t>
            </a:r>
          </a:p>
          <a:p>
            <a:r>
              <a:rPr lang="en-US" dirty="0"/>
              <a:t>These rules define two types of registers: </a:t>
            </a:r>
            <a:r>
              <a:rPr lang="en-US" b="1" dirty="0"/>
              <a:t>caller-owned </a:t>
            </a:r>
            <a:r>
              <a:rPr lang="en-US" dirty="0"/>
              <a:t>and </a:t>
            </a:r>
            <a:r>
              <a:rPr lang="en-US" b="1" dirty="0" err="1"/>
              <a:t>callee</a:t>
            </a:r>
            <a:r>
              <a:rPr lang="en-US" b="1" dirty="0"/>
              <a:t>-owned</a:t>
            </a:r>
            <a:endParaRPr lang="en-US" dirty="0"/>
          </a:p>
          <a:p>
            <a:endParaRPr lang="en-US" dirty="0"/>
          </a:p>
        </p:txBody>
      </p:sp>
    </p:spTree>
    <p:extLst>
      <p:ext uri="{BB962C8B-B14F-4D97-AF65-F5344CB8AC3E}">
        <p14:creationId xmlns:p14="http://schemas.microsoft.com/office/powerpoint/2010/main" val="130260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a:t>
            </a:r>
            <a:r>
              <a:rPr lang="en-US" dirty="0" err="1"/>
              <a:t>Callee</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47625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47625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47625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60960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8CD67FA-0DCB-FE44-8BEE-0D7523CCA481}"/>
              </a:ext>
            </a:extLst>
          </p:cNvPr>
          <p:cNvSpPr/>
          <p:nvPr/>
        </p:nvSpPr>
        <p:spPr bwMode="auto">
          <a:xfrm>
            <a:off x="152400" y="1447800"/>
            <a:ext cx="3428993" cy="3962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b="1" dirty="0"/>
              <a:t>Caller/</a:t>
            </a:r>
            <a:r>
              <a:rPr lang="en-US" sz="2800" b="1" dirty="0" err="1"/>
              <a:t>callee</a:t>
            </a:r>
            <a:r>
              <a:rPr lang="en-US" sz="2800" b="1" dirty="0"/>
              <a:t> </a:t>
            </a:r>
            <a:r>
              <a:rPr lang="en-US" sz="2800" dirty="0"/>
              <a:t>is terminology that refers to a pair of functions.  A single function may be both a caller and </a:t>
            </a:r>
            <a:r>
              <a:rPr lang="en-US" sz="2800" dirty="0" err="1"/>
              <a:t>callee</a:t>
            </a:r>
            <a:r>
              <a:rPr lang="en-US" sz="2800" dirty="0"/>
              <a:t> simultaneously (e.g. </a:t>
            </a:r>
            <a:r>
              <a:rPr lang="en-US" sz="2800" dirty="0">
                <a:latin typeface="Consolas" panose="020B0609020204030204" pitchFamily="49" charset="0"/>
                <a:cs typeface="Consolas" panose="020B0609020204030204" pitchFamily="49" charset="0"/>
              </a:rPr>
              <a:t>function1</a:t>
            </a:r>
            <a:r>
              <a:rPr lang="en-US" sz="2800" dirty="0"/>
              <a:t> at right).</a:t>
            </a:r>
          </a:p>
        </p:txBody>
      </p: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60960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61652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6165272" y="4546661"/>
            <a:ext cx="646332" cy="369332"/>
          </a:xfrm>
          <a:prstGeom prst="rect">
            <a:avLst/>
          </a:prstGeom>
          <a:noFill/>
        </p:spPr>
        <p:txBody>
          <a:bodyPr wrap="none" rtlCol="0">
            <a:spAutoFit/>
          </a:bodyPr>
          <a:lstStyle/>
          <a:p>
            <a:r>
              <a:rPr lang="en-US" dirty="0"/>
              <a:t>calls</a:t>
            </a:r>
          </a:p>
        </p:txBody>
      </p:sp>
      <p:sp>
        <p:nvSpPr>
          <p:cNvPr id="16" name="Right Brace 15">
            <a:extLst>
              <a:ext uri="{FF2B5EF4-FFF2-40B4-BE49-F238E27FC236}">
                <a16:creationId xmlns:a16="http://schemas.microsoft.com/office/drawing/2014/main" id="{380865A4-FDCD-C24E-8BA7-775B4FC9A717}"/>
              </a:ext>
            </a:extLst>
          </p:cNvPr>
          <p:cNvSpPr/>
          <p:nvPr/>
        </p:nvSpPr>
        <p:spPr>
          <a:xfrm>
            <a:off x="7772400" y="1447800"/>
            <a:ext cx="533400" cy="2971800"/>
          </a:xfrm>
          <a:prstGeom prst="righ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ectangle 17">
            <a:extLst>
              <a:ext uri="{FF2B5EF4-FFF2-40B4-BE49-F238E27FC236}">
                <a16:creationId xmlns:a16="http://schemas.microsoft.com/office/drawing/2014/main" id="{B1C48C7E-8929-F946-8887-67AAC8597706}"/>
              </a:ext>
            </a:extLst>
          </p:cNvPr>
          <p:cNvSpPr/>
          <p:nvPr/>
        </p:nvSpPr>
        <p:spPr bwMode="auto">
          <a:xfrm>
            <a:off x="8460294" y="2193667"/>
            <a:ext cx="3045906" cy="13877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is the caller, and </a:t>
            </a:r>
            <a:r>
              <a:rPr lang="en-US" sz="2800" dirty="0">
                <a:latin typeface="Consolas" panose="020B0609020204030204" pitchFamily="49" charset="0"/>
                <a:cs typeface="Consolas" panose="020B0609020204030204" pitchFamily="49" charset="0"/>
              </a:rPr>
              <a:t>function1</a:t>
            </a:r>
            <a:r>
              <a:rPr lang="en-US" sz="2800" dirty="0"/>
              <a:t> is the </a:t>
            </a:r>
            <a:r>
              <a:rPr lang="en-US" sz="2800" dirty="0" err="1"/>
              <a:t>callee</a:t>
            </a:r>
            <a:r>
              <a:rPr lang="en-US" sz="2800" dirty="0"/>
              <a:t>.</a:t>
            </a:r>
          </a:p>
        </p:txBody>
      </p:sp>
      <p:sp>
        <p:nvSpPr>
          <p:cNvPr id="19" name="Right Brace 18">
            <a:extLst>
              <a:ext uri="{FF2B5EF4-FFF2-40B4-BE49-F238E27FC236}">
                <a16:creationId xmlns:a16="http://schemas.microsoft.com/office/drawing/2014/main" id="{AF0235BD-FF90-C24B-9391-33B48F38061A}"/>
              </a:ext>
            </a:extLst>
          </p:cNvPr>
          <p:cNvSpPr/>
          <p:nvPr/>
        </p:nvSpPr>
        <p:spPr>
          <a:xfrm>
            <a:off x="7407993" y="3276600"/>
            <a:ext cx="533400" cy="2971800"/>
          </a:xfrm>
          <a:prstGeom prst="rightBrace">
            <a:avLst>
              <a:gd name="adj1" fmla="val 8333"/>
              <a:gd name="adj2" fmla="val 79837"/>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ectangle 19">
            <a:extLst>
              <a:ext uri="{FF2B5EF4-FFF2-40B4-BE49-F238E27FC236}">
                <a16:creationId xmlns:a16="http://schemas.microsoft.com/office/drawing/2014/main" id="{F4E9F6AF-6517-4642-A657-EB78CE70EEFA}"/>
              </a:ext>
            </a:extLst>
          </p:cNvPr>
          <p:cNvSpPr/>
          <p:nvPr/>
        </p:nvSpPr>
        <p:spPr bwMode="auto">
          <a:xfrm>
            <a:off x="8042564" y="4645922"/>
            <a:ext cx="2582504" cy="187496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function1</a:t>
            </a:r>
            <a:r>
              <a:rPr lang="en-US" sz="2800" dirty="0"/>
              <a:t> is the caller, and </a:t>
            </a:r>
            <a:r>
              <a:rPr lang="en-US" sz="2800" dirty="0">
                <a:latin typeface="Consolas" panose="020B0609020204030204" pitchFamily="49" charset="0"/>
                <a:cs typeface="Consolas" panose="020B0609020204030204" pitchFamily="49" charset="0"/>
              </a:rPr>
              <a:t>function2</a:t>
            </a:r>
            <a:r>
              <a:rPr lang="en-US" sz="2800" dirty="0"/>
              <a:t> is the </a:t>
            </a:r>
            <a:r>
              <a:rPr lang="en-US" sz="2800" dirty="0" err="1"/>
              <a:t>callee</a:t>
            </a:r>
            <a:r>
              <a:rPr lang="en-US" sz="2800" dirty="0"/>
              <a:t>.</a:t>
            </a:r>
          </a:p>
        </p:txBody>
      </p:sp>
    </p:spTree>
    <p:extLst>
      <p:ext uri="{BB962C8B-B14F-4D97-AF65-F5344CB8AC3E}">
        <p14:creationId xmlns:p14="http://schemas.microsoft.com/office/powerpoint/2010/main" val="168010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8" grpId="0" animBg="1"/>
      <p:bldP spid="19" grpId="0" animBg="1"/>
      <p:bldP spid="2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47F7B-FC11-964C-9064-DA2CAFDAC012}"/>
              </a:ext>
            </a:extLst>
          </p:cNvPr>
          <p:cNvSpPr>
            <a:spLocks noGrp="1"/>
          </p:cNvSpPr>
          <p:nvPr>
            <p:ph type="title"/>
          </p:nvPr>
        </p:nvSpPr>
        <p:spPr/>
        <p:txBody>
          <a:bodyPr/>
          <a:lstStyle/>
          <a:p>
            <a:r>
              <a:rPr lang="en-US" dirty="0"/>
              <a:t>Register Restrictions</a:t>
            </a:r>
          </a:p>
        </p:txBody>
      </p:sp>
      <p:sp>
        <p:nvSpPr>
          <p:cNvPr id="5" name="Content Placeholder 4">
            <a:extLst>
              <a:ext uri="{FF2B5EF4-FFF2-40B4-BE49-F238E27FC236}">
                <a16:creationId xmlns:a16="http://schemas.microsoft.com/office/drawing/2014/main" id="{1FB6852D-913D-DE4A-9FAC-1ECABCDB4C04}"/>
              </a:ext>
            </a:extLst>
          </p:cNvPr>
          <p:cNvSpPr>
            <a:spLocks noGrp="1"/>
          </p:cNvSpPr>
          <p:nvPr>
            <p:ph sz="half" idx="1"/>
          </p:nvPr>
        </p:nvSpPr>
        <p:spPr/>
        <p:txBody>
          <a:bodyPr/>
          <a:lstStyle/>
          <a:p>
            <a:r>
              <a:rPr lang="en-US" dirty="0" err="1"/>
              <a:t>Callee</a:t>
            </a:r>
            <a:r>
              <a:rPr lang="en-US" dirty="0"/>
              <a:t> must </a:t>
            </a:r>
            <a:r>
              <a:rPr lang="en-US" i="1" dirty="0"/>
              <a:t>save</a:t>
            </a:r>
            <a:r>
              <a:rPr lang="en-US" dirty="0"/>
              <a:t> the existing value and </a:t>
            </a:r>
            <a:r>
              <a:rPr lang="en-US" i="1" dirty="0"/>
              <a:t>restore</a:t>
            </a:r>
            <a:r>
              <a:rPr lang="en-US" dirty="0"/>
              <a:t> it when done.</a:t>
            </a:r>
          </a:p>
          <a:p>
            <a:r>
              <a:rPr lang="en-US" dirty="0"/>
              <a:t>Caller can store values and assume they will be preserved across function calls.</a:t>
            </a:r>
          </a:p>
        </p:txBody>
      </p:sp>
      <p:sp>
        <p:nvSpPr>
          <p:cNvPr id="6" name="Content Placeholder 5">
            <a:extLst>
              <a:ext uri="{FF2B5EF4-FFF2-40B4-BE49-F238E27FC236}">
                <a16:creationId xmlns:a16="http://schemas.microsoft.com/office/drawing/2014/main" id="{E5679340-A2F8-434C-B57D-3BDF0E6C1C45}"/>
              </a:ext>
            </a:extLst>
          </p:cNvPr>
          <p:cNvSpPr>
            <a:spLocks noGrp="1"/>
          </p:cNvSpPr>
          <p:nvPr>
            <p:ph sz="half" idx="10"/>
          </p:nvPr>
        </p:nvSpPr>
        <p:spPr>
          <a:xfrm>
            <a:off x="6172200" y="2316956"/>
            <a:ext cx="5833872" cy="4464844"/>
          </a:xfrm>
        </p:spPr>
        <p:txBody>
          <a:bodyPr/>
          <a:lstStyle/>
          <a:p>
            <a:r>
              <a:rPr lang="en-US" dirty="0" err="1"/>
              <a:t>Callee</a:t>
            </a:r>
            <a:r>
              <a:rPr lang="en-US" dirty="0"/>
              <a:t> does not need to save the existing value.</a:t>
            </a:r>
          </a:p>
          <a:p>
            <a:r>
              <a:rPr lang="en-US" dirty="0"/>
              <a:t>Caller’s values could be overwritten by a </a:t>
            </a:r>
            <a:r>
              <a:rPr lang="en-US" dirty="0" err="1"/>
              <a:t>callee</a:t>
            </a:r>
            <a:r>
              <a:rPr lang="en-US" dirty="0"/>
              <a:t>!   The caller may consider saving values elsewhere before calling functions.</a:t>
            </a:r>
          </a:p>
        </p:txBody>
      </p:sp>
      <p:sp>
        <p:nvSpPr>
          <p:cNvPr id="7" name="Text Placeholder 6">
            <a:extLst>
              <a:ext uri="{FF2B5EF4-FFF2-40B4-BE49-F238E27FC236}">
                <a16:creationId xmlns:a16="http://schemas.microsoft.com/office/drawing/2014/main" id="{161AF229-959A-2242-89F4-8FCD5FE7031B}"/>
              </a:ext>
            </a:extLst>
          </p:cNvPr>
          <p:cNvSpPr>
            <a:spLocks noGrp="1"/>
          </p:cNvSpPr>
          <p:nvPr>
            <p:ph type="body" idx="11"/>
          </p:nvPr>
        </p:nvSpPr>
        <p:spPr/>
        <p:txBody>
          <a:bodyPr/>
          <a:lstStyle/>
          <a:p>
            <a:r>
              <a:rPr lang="en-US" dirty="0"/>
              <a:t>Caller-Owned</a:t>
            </a:r>
          </a:p>
        </p:txBody>
      </p:sp>
      <p:sp>
        <p:nvSpPr>
          <p:cNvPr id="8" name="Text Placeholder 7">
            <a:extLst>
              <a:ext uri="{FF2B5EF4-FFF2-40B4-BE49-F238E27FC236}">
                <a16:creationId xmlns:a16="http://schemas.microsoft.com/office/drawing/2014/main" id="{33AD237C-E5D6-8244-BE89-EE4440F86DD2}"/>
              </a:ext>
            </a:extLst>
          </p:cNvPr>
          <p:cNvSpPr>
            <a:spLocks noGrp="1"/>
          </p:cNvSpPr>
          <p:nvPr>
            <p:ph type="body" idx="12"/>
          </p:nvPr>
        </p:nvSpPr>
        <p:spPr/>
        <p:txBody>
          <a:bodyPr/>
          <a:lstStyle/>
          <a:p>
            <a:r>
              <a:rPr lang="en-US" dirty="0" err="1"/>
              <a:t>Callee</a:t>
            </a:r>
            <a:r>
              <a:rPr lang="en-US" dirty="0"/>
              <a:t>-Owned</a:t>
            </a:r>
          </a:p>
        </p:txBody>
      </p:sp>
    </p:spTree>
    <p:extLst>
      <p:ext uri="{BB962C8B-B14F-4D97-AF65-F5344CB8AC3E}">
        <p14:creationId xmlns:p14="http://schemas.microsoft.com/office/powerpoint/2010/main" val="151940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21" name="Rounded Rectangle 20">
            <a:extLst>
              <a:ext uri="{FF2B5EF4-FFF2-40B4-BE49-F238E27FC236}">
                <a16:creationId xmlns:a16="http://schemas.microsoft.com/office/drawing/2014/main" id="{2268636C-2D24-4242-8923-D120F2B8D00A}"/>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22" name="Rounded Rectangle 21">
            <a:extLst>
              <a:ext uri="{FF2B5EF4-FFF2-40B4-BE49-F238E27FC236}">
                <a16:creationId xmlns:a16="http://schemas.microsoft.com/office/drawing/2014/main" id="{C7D7D41F-F588-3646-A995-1CFC4BB077DC}"/>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24" name="Straight Arrow Connector 23">
            <a:extLst>
              <a:ext uri="{FF2B5EF4-FFF2-40B4-BE49-F238E27FC236}">
                <a16:creationId xmlns:a16="http://schemas.microsoft.com/office/drawing/2014/main" id="{2FAC7D8C-FF9E-0446-B803-BE64369B8D38}"/>
              </a:ext>
            </a:extLst>
          </p:cNvPr>
          <p:cNvCxnSpPr>
            <a:stCxn id="21" idx="2"/>
            <a:endCxn id="22"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6FC0AFD-C95F-8C48-81C7-9D8699B53099}"/>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28" name="Rectangle 27">
            <a:extLst>
              <a:ext uri="{FF2B5EF4-FFF2-40B4-BE49-F238E27FC236}">
                <a16:creationId xmlns:a16="http://schemas.microsoft.com/office/drawing/2014/main" id="{50524C7C-1022-284A-8F17-1544A14E162C}"/>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can use caller-owned registers and know that </a:t>
            </a:r>
            <a:r>
              <a:rPr lang="en-US" sz="2800" dirty="0">
                <a:latin typeface="Consolas" panose="020B0609020204030204" pitchFamily="49" charset="0"/>
                <a:cs typeface="Consolas" panose="020B0609020204030204" pitchFamily="49" charset="0"/>
              </a:rPr>
              <a:t>function1</a:t>
            </a:r>
            <a:r>
              <a:rPr lang="en-US" sz="2800" dirty="0"/>
              <a:t> will not permanently modify their values.</a:t>
            </a:r>
          </a:p>
        </p:txBody>
      </p:sp>
      <p:sp>
        <p:nvSpPr>
          <p:cNvPr id="29" name="Rectangle 28">
            <a:extLst>
              <a:ext uri="{FF2B5EF4-FFF2-40B4-BE49-F238E27FC236}">
                <a16:creationId xmlns:a16="http://schemas.microsoft.com/office/drawing/2014/main" id="{277979A7-D19D-6141-A1E8-9B27F5567D7C}"/>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t>If function1 wants to use any caller-owned registers, it must save the existing values and restore them before returning.</a:t>
            </a:r>
          </a:p>
        </p:txBody>
      </p:sp>
    </p:spTree>
    <p:extLst>
      <p:ext uri="{BB962C8B-B14F-4D97-AF65-F5344CB8AC3E}">
        <p14:creationId xmlns:p14="http://schemas.microsoft.com/office/powerpoint/2010/main" val="73094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4" name="Rectangle 3">
            <a:extLst>
              <a:ext uri="{FF2B5EF4-FFF2-40B4-BE49-F238E27FC236}">
                <a16:creationId xmlns:a16="http://schemas.microsoft.com/office/drawing/2014/main" id="{F28AE07F-9599-AA44-9510-4756BADC16AE}"/>
              </a:ext>
            </a:extLst>
          </p:cNvPr>
          <p:cNvSpPr/>
          <p:nvPr/>
        </p:nvSpPr>
        <p:spPr>
          <a:xfrm>
            <a:off x="5867400" y="2116920"/>
            <a:ext cx="3886197" cy="3169228"/>
          </a:xfrm>
          <a:prstGeom prst="rect">
            <a:avLst/>
          </a:prstGeom>
          <a:ln>
            <a:solidFill>
              <a:schemeClr val="tx1"/>
            </a:solidFill>
          </a:ln>
        </p:spPr>
        <p:txBody>
          <a:bodyPr wrap="square">
            <a:spAutoFit/>
          </a:bodyPr>
          <a:lstStyle/>
          <a:p>
            <a:pPr marL="0" indent="0" algn="l">
              <a:spcBef>
                <a:spcPts val="0"/>
              </a:spcBef>
              <a:buNone/>
            </a:pPr>
            <a:r>
              <a:rPr lang="en-US" sz="2800" dirty="0">
                <a:latin typeface="Consolas" panose="020B0609020204030204" pitchFamily="49" charset="0"/>
                <a:cs typeface="Consolas" panose="020B0609020204030204" pitchFamily="49" charset="0"/>
              </a:rPr>
              <a:t>function1:</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retq</a:t>
            </a:r>
            <a:endParaRPr lang="en-US" sz="2800" dirty="0">
              <a:solidFill>
                <a:srgbClr val="008000"/>
              </a:solidFill>
              <a:latin typeface="Consolas" panose="020B0609020204030204" pitchFamily="49" charset="0"/>
              <a:cs typeface="Consolas" panose="020B0609020204030204" pitchFamily="49" charset="0"/>
            </a:endParaRPr>
          </a:p>
        </p:txBody>
      </p:sp>
      <p:sp>
        <p:nvSpPr>
          <p:cNvPr id="14" name="Rounded Rectangle 13">
            <a:extLst>
              <a:ext uri="{FF2B5EF4-FFF2-40B4-BE49-F238E27FC236}">
                <a16:creationId xmlns:a16="http://schemas.microsoft.com/office/drawing/2014/main" id="{361193E4-1D66-A949-9FEC-07914BC17F59}"/>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5" name="Rounded Rectangle 14">
            <a:extLst>
              <a:ext uri="{FF2B5EF4-FFF2-40B4-BE49-F238E27FC236}">
                <a16:creationId xmlns:a16="http://schemas.microsoft.com/office/drawing/2014/main" id="{A8567BAA-9713-1C41-9917-ACCD09F13F8D}"/>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6" name="Straight Arrow Connector 15">
            <a:extLst>
              <a:ext uri="{FF2B5EF4-FFF2-40B4-BE49-F238E27FC236}">
                <a16:creationId xmlns:a16="http://schemas.microsoft.com/office/drawing/2014/main" id="{811CE395-E321-DF44-9467-BA3AFE6C2739}"/>
              </a:ext>
            </a:extLst>
          </p:cNvPr>
          <p:cNvCxnSpPr>
            <a:stCxn id="14" idx="2"/>
            <a:endCxn id="15"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A5D45B4-6428-D444-A5F4-BAB9DCFC63EB}"/>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1532348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0" name="Rectangle 9">
            <a:extLst>
              <a:ext uri="{FF2B5EF4-FFF2-40B4-BE49-F238E27FC236}">
                <a16:creationId xmlns:a16="http://schemas.microsoft.com/office/drawing/2014/main" id="{DCE67071-DEA7-864F-A43A-4DBC4A878DE4}"/>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can use </a:t>
            </a:r>
            <a:r>
              <a:rPr lang="en-US" sz="2800" dirty="0" err="1"/>
              <a:t>callee</a:t>
            </a:r>
            <a:r>
              <a:rPr lang="en-US" sz="2800" dirty="0"/>
              <a:t>-owned registers but calling </a:t>
            </a:r>
            <a:r>
              <a:rPr lang="en-US" sz="2800" dirty="0">
                <a:latin typeface="Consolas" panose="020B0609020204030204" pitchFamily="49" charset="0"/>
                <a:cs typeface="Consolas" panose="020B0609020204030204" pitchFamily="49" charset="0"/>
              </a:rPr>
              <a:t>function1</a:t>
            </a:r>
            <a:r>
              <a:rPr lang="en-US" sz="2800" dirty="0"/>
              <a:t> may permanently modify their values.</a:t>
            </a:r>
          </a:p>
        </p:txBody>
      </p:sp>
      <p:sp>
        <p:nvSpPr>
          <p:cNvPr id="12" name="Rectangle 11">
            <a:extLst>
              <a:ext uri="{FF2B5EF4-FFF2-40B4-BE49-F238E27FC236}">
                <a16:creationId xmlns:a16="http://schemas.microsoft.com/office/drawing/2014/main" id="{EF270B96-B29C-0C42-8BB5-214D75C30967}"/>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t>If function1 wants to use any </a:t>
            </a:r>
            <a:r>
              <a:rPr lang="en-US" sz="2800" dirty="0" err="1"/>
              <a:t>callee</a:t>
            </a:r>
            <a:r>
              <a:rPr lang="en-US" sz="2800" dirty="0"/>
              <a:t>-owned registers, it can do so without saving the existing values.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81143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9" name="Content Placeholder 4">
            <a:extLst>
              <a:ext uri="{FF2B5EF4-FFF2-40B4-BE49-F238E27FC236}">
                <a16:creationId xmlns:a16="http://schemas.microsoft.com/office/drawing/2014/main" id="{6922B12C-1EA2-D749-96C0-879C2E5E5DAA}"/>
              </a:ext>
            </a:extLst>
          </p:cNvPr>
          <p:cNvSpPr txBox="1">
            <a:spLocks/>
          </p:cNvSpPr>
          <p:nvPr/>
        </p:nvSpPr>
        <p:spPr>
          <a:xfrm>
            <a:off x="5943600" y="2209800"/>
            <a:ext cx="4114798" cy="3424518"/>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main:</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push %r10</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push %r11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function1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pop %r11</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pop %r10</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endParaRPr lang="en-US" dirty="0">
              <a:solidFill>
                <a:srgbClr val="008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54345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A Day In the Life of </a:t>
            </a:r>
            <a:r>
              <a:rPr lang="en-US" dirty="0">
                <a:latin typeface="Consolas" panose="020B0609020204030204" pitchFamily="49" charset="0"/>
                <a:cs typeface="Consolas" panose="020B0609020204030204" pitchFamily="49" charset="0"/>
              </a:rPr>
              <a:t>function1</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5334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5334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5334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18669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18669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19361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1936172" y="4546661"/>
            <a:ext cx="646332" cy="369332"/>
          </a:xfrm>
          <a:prstGeom prst="rect">
            <a:avLst/>
          </a:prstGeom>
          <a:noFill/>
        </p:spPr>
        <p:txBody>
          <a:bodyPr wrap="none" rtlCol="0">
            <a:spAutoFit/>
          </a:bodyPr>
          <a:lstStyle/>
          <a:p>
            <a:r>
              <a:rPr lang="en-US" dirty="0"/>
              <a:t>calls</a:t>
            </a:r>
          </a:p>
        </p:txBody>
      </p:sp>
      <p:sp>
        <p:nvSpPr>
          <p:cNvPr id="17" name="Rectangle 16">
            <a:extLst>
              <a:ext uri="{FF2B5EF4-FFF2-40B4-BE49-F238E27FC236}">
                <a16:creationId xmlns:a16="http://schemas.microsoft.com/office/drawing/2014/main" id="{1965D141-69D4-1045-BCDC-5926020FF02C}"/>
              </a:ext>
            </a:extLst>
          </p:cNvPr>
          <p:cNvSpPr/>
          <p:nvPr/>
        </p:nvSpPr>
        <p:spPr bwMode="auto">
          <a:xfrm>
            <a:off x="3733803" y="1219200"/>
            <a:ext cx="7924797" cy="525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b="1" dirty="0"/>
              <a:t>Caller-owned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must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can assume that calling </a:t>
            </a:r>
            <a:r>
              <a:rPr lang="en-US" sz="2800" b="1" dirty="0">
                <a:latin typeface="Consolas" panose="020B0609020204030204" pitchFamily="49" charset="0"/>
                <a:cs typeface="Consolas" panose="020B0609020204030204" pitchFamily="49" charset="0"/>
              </a:rPr>
              <a:t>function2</a:t>
            </a:r>
            <a:r>
              <a:rPr lang="en-US" sz="2800" dirty="0"/>
              <a:t> will not permanently change their values.</a:t>
            </a:r>
          </a:p>
          <a:p>
            <a:pPr algn="l"/>
            <a:endParaRPr lang="en-US" sz="2800" dirty="0"/>
          </a:p>
          <a:p>
            <a:pPr algn="l"/>
            <a:r>
              <a:rPr lang="en-US" sz="2800" b="1" dirty="0" err="1"/>
              <a:t>Callee</a:t>
            </a:r>
            <a:r>
              <a:rPr lang="en-US" sz="2800" b="1" dirty="0"/>
              <a:t>-owned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does not need to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dirty="0"/>
              <a:t>calling </a:t>
            </a:r>
            <a:r>
              <a:rPr lang="en-US" sz="2800" b="1" dirty="0">
                <a:latin typeface="Consolas" panose="020B0609020204030204" pitchFamily="49" charset="0"/>
                <a:cs typeface="Consolas" panose="020B0609020204030204" pitchFamily="49" charset="0"/>
              </a:rPr>
              <a:t>function2</a:t>
            </a:r>
            <a:r>
              <a:rPr lang="en-US" sz="2800" dirty="0"/>
              <a:t> may permanently change their values.</a:t>
            </a:r>
          </a:p>
        </p:txBody>
      </p:sp>
    </p:spTree>
    <p:extLst>
      <p:ext uri="{BB962C8B-B14F-4D97-AF65-F5344CB8AC3E}">
        <p14:creationId xmlns:p14="http://schemas.microsoft.com/office/powerpoint/2010/main" val="393121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5A3-C37B-6F4B-8A83-87432C25E289}"/>
              </a:ext>
            </a:extLst>
          </p:cNvPr>
          <p:cNvSpPr>
            <a:spLocks noGrp="1"/>
          </p:cNvSpPr>
          <p:nvPr>
            <p:ph type="title"/>
          </p:nvPr>
        </p:nvSpPr>
        <p:spPr/>
        <p:txBody>
          <a:bodyPr/>
          <a:lstStyle/>
          <a:p>
            <a:r>
              <a:rPr lang="en-US" dirty="0"/>
              <a:t>Our First Assembly</a:t>
            </a:r>
          </a:p>
        </p:txBody>
      </p:sp>
      <p:sp>
        <p:nvSpPr>
          <p:cNvPr id="3" name="Content Placeholder 2">
            <a:extLst>
              <a:ext uri="{FF2B5EF4-FFF2-40B4-BE49-F238E27FC236}">
                <a16:creationId xmlns:a16="http://schemas.microsoft.com/office/drawing/2014/main" id="{EED57563-B18F-9E4D-8BD4-E8BB60A3A703}"/>
              </a:ext>
            </a:extLst>
          </p:cNvPr>
          <p:cNvSpPr>
            <a:spLocks noGrp="1"/>
          </p:cNvSpPr>
          <p:nvPr>
            <p:ph idx="1"/>
          </p:nvPr>
        </p:nvSpPr>
        <p:spPr/>
        <p:txBody>
          <a:bodyPr/>
          <a:lstStyle/>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int </a:t>
            </a:r>
            <a:r>
              <a:rPr lang="en-US" sz="2200" b="1" dirty="0" err="1">
                <a:solidFill>
                  <a:srgbClr val="0070C0"/>
                </a:solidFill>
                <a:latin typeface="Consolas" panose="020B0609020204030204" pitchFamily="49" charset="0"/>
                <a:cs typeface="Consolas" panose="020B0609020204030204" pitchFamily="49" charset="0"/>
              </a:rPr>
              <a:t>sum_array</a:t>
            </a:r>
            <a:r>
              <a:rPr lang="en-US" sz="2200" dirty="0">
                <a:solidFill>
                  <a:prstClr val="black"/>
                </a:solidFill>
                <a:latin typeface="Consolas" panose="020B0609020204030204" pitchFamily="49" charset="0"/>
                <a:cs typeface="Consolas" panose="020B0609020204030204" pitchFamily="49" charset="0"/>
              </a:rPr>
              <a:t>(int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 int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int sum = 0;</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for (int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 0;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&lt;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sum +=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return sum;</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a:t>
            </a:r>
            <a:endParaRPr lang="en-US" dirty="0">
              <a:solidFill>
                <a:prstClr val="black"/>
              </a:solidFill>
              <a:latin typeface="Consolas" panose="020B0609020204030204" pitchFamily="49" charset="0"/>
              <a:cs typeface="Consolas" panose="020B0609020204030204" pitchFamily="49" charset="0"/>
            </a:endParaRPr>
          </a:p>
          <a:p>
            <a:pPr marL="0" indent="0">
              <a:spcBef>
                <a:spcPts val="0"/>
              </a:spcBef>
              <a:buNone/>
            </a:pPr>
            <a:endParaRPr lang="en-US" sz="2200" b="1" dirty="0">
              <a:solidFill>
                <a:srgbClr val="00B0F0"/>
              </a:solidFill>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00B0F0"/>
                </a:solidFill>
                <a:latin typeface="Consolas" panose="020B0609020204030204" pitchFamily="49" charset="0"/>
                <a:cs typeface="Consolas" panose="020B0609020204030204" pitchFamily="49" charset="0"/>
              </a:rPr>
              <a:t>0000000000401136 &lt;</a:t>
            </a:r>
            <a:r>
              <a:rPr lang="en-US" sz="2000" b="1" dirty="0" err="1">
                <a:solidFill>
                  <a:srgbClr val="00B0F0"/>
                </a:solidFill>
                <a:latin typeface="Consolas" panose="020B0609020204030204" pitchFamily="49" charset="0"/>
                <a:cs typeface="Consolas" panose="020B0609020204030204" pitchFamily="49" charset="0"/>
              </a:rPr>
              <a:t>sum_array</a:t>
            </a:r>
            <a:r>
              <a:rPr lang="en-US" sz="2000" b="1" dirty="0">
                <a:solidFill>
                  <a:srgbClr val="00B0F0"/>
                </a:solidFill>
                <a:latin typeface="Consolas" panose="020B0609020204030204" pitchFamily="49" charset="0"/>
                <a:cs typeface="Consolas" panose="020B0609020204030204" pitchFamily="49" charset="0"/>
              </a:rPr>
              <a:t>&gt;:</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401136 &lt;+0&gt;:  mov    $0x0,%eax</a:t>
            </a:r>
          </a:p>
          <a:p>
            <a:pPr marL="0" indent="0">
              <a:spcBef>
                <a:spcPts val="0"/>
              </a:spcBef>
              <a:buNone/>
            </a:pPr>
            <a:r>
              <a:rPr lang="en-US" sz="2000" dirty="0">
                <a:latin typeface="Consolas" panose="020B0609020204030204" pitchFamily="49" charset="0"/>
                <a:cs typeface="Consolas" panose="020B0609020204030204" pitchFamily="49" charset="0"/>
              </a:rPr>
              <a:t>  40113b &lt;+5&gt;:  mov    $0x0,%edx</a:t>
            </a:r>
          </a:p>
          <a:p>
            <a:pPr marL="0" indent="0">
              <a:spcBef>
                <a:spcPts val="0"/>
              </a:spcBef>
              <a:buNone/>
            </a:pPr>
            <a:r>
              <a:rPr lang="en-US" sz="2000" dirty="0">
                <a:latin typeface="Consolas" panose="020B0609020204030204" pitchFamily="49" charset="0"/>
                <a:cs typeface="Consolas" panose="020B0609020204030204" pitchFamily="49" charset="0"/>
              </a:rPr>
              <a:t>  401140 &lt;+10&gt;: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esi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401142 &lt;+12&gt;: </a:t>
            </a:r>
            <a:r>
              <a:rPr lang="en-US" sz="2000" dirty="0" err="1">
                <a:latin typeface="Consolas" panose="020B0609020204030204" pitchFamily="49" charset="0"/>
                <a:cs typeface="Consolas" panose="020B0609020204030204" pitchFamily="49" charset="0"/>
              </a:rPr>
              <a:t>jge</a:t>
            </a:r>
            <a:r>
              <a:rPr lang="en-US" sz="2000" dirty="0">
                <a:latin typeface="Consolas" panose="020B0609020204030204" pitchFamily="49" charset="0"/>
                <a:cs typeface="Consolas" panose="020B0609020204030204" pitchFamily="49" charset="0"/>
              </a:rPr>
              <a:t>    0x40114f &lt;sum_array+25&gt;</a:t>
            </a:r>
          </a:p>
          <a:p>
            <a:pPr marL="0" indent="0">
              <a:spcBef>
                <a:spcPts val="0"/>
              </a:spcBef>
              <a:buNone/>
            </a:pPr>
            <a:r>
              <a:rPr lang="en-US" sz="2000" dirty="0">
                <a:latin typeface="Consolas" panose="020B0609020204030204" pitchFamily="49" charset="0"/>
                <a:cs typeface="Consolas" panose="020B0609020204030204" pitchFamily="49" charset="0"/>
              </a:rPr>
              <a:t>  401144 &lt;+14&gt;: </a:t>
            </a:r>
            <a:r>
              <a:rPr lang="en-US" sz="2000" dirty="0" err="1">
                <a:latin typeface="Consolas" panose="020B0609020204030204" pitchFamily="49" charset="0"/>
                <a:cs typeface="Consolas" panose="020B0609020204030204" pitchFamily="49" charset="0"/>
              </a:rPr>
              <a:t>movslq</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eax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401147 &lt;+17&gt;: add    (%rdi,%rcx,4),%</a:t>
            </a:r>
            <a:r>
              <a:rPr lang="en-US" sz="2000" dirty="0" err="1">
                <a:latin typeface="Consolas" panose="020B0609020204030204" pitchFamily="49" charset="0"/>
                <a:cs typeface="Consolas" panose="020B0609020204030204" pitchFamily="49" charset="0"/>
              </a:rPr>
              <a:t>edx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40114a &lt;+20&gt;: add    $0x1,%eax</a:t>
            </a:r>
          </a:p>
          <a:p>
            <a:pPr marL="0" indent="0">
              <a:spcBef>
                <a:spcPts val="0"/>
              </a:spcBef>
              <a:buNone/>
            </a:pPr>
            <a:r>
              <a:rPr lang="en-US" sz="2000" dirty="0">
                <a:latin typeface="Consolas" panose="020B0609020204030204" pitchFamily="49" charset="0"/>
                <a:cs typeface="Consolas" panose="020B0609020204030204" pitchFamily="49" charset="0"/>
              </a:rPr>
              <a:t>  40114d &lt;+23&gt;: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0x401140 &lt;sum_array+10&gt;</a:t>
            </a:r>
          </a:p>
          <a:p>
            <a:pPr marL="0" indent="0">
              <a:spcBef>
                <a:spcPts val="0"/>
              </a:spcBef>
              <a:buNone/>
            </a:pPr>
            <a:r>
              <a:rPr lang="en-US" sz="2000" dirty="0">
                <a:latin typeface="Consolas" panose="020B0609020204030204" pitchFamily="49" charset="0"/>
                <a:cs typeface="Consolas" panose="020B0609020204030204" pitchFamily="49" charset="0"/>
              </a:rPr>
              <a:t>  40114f &lt;+25&gt;: mov    %</a:t>
            </a:r>
            <a:r>
              <a:rPr lang="en-US" sz="2000" dirty="0" err="1">
                <a:latin typeface="Consolas" panose="020B0609020204030204" pitchFamily="49" charset="0"/>
                <a:cs typeface="Consolas" panose="020B0609020204030204" pitchFamily="49" charset="0"/>
              </a:rPr>
              <a:t>edx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401151 &lt;+27&gt;: </a:t>
            </a:r>
            <a:r>
              <a:rPr lang="en-US" sz="2000" dirty="0" err="1">
                <a:latin typeface="Consolas" panose="020B0609020204030204" pitchFamily="49" charset="0"/>
                <a:cs typeface="Consolas" panose="020B0609020204030204" pitchFamily="49" charset="0"/>
              </a:rPr>
              <a:t>retq</a:t>
            </a:r>
            <a:endParaRPr lang="en-US" sz="2000" dirty="0">
              <a:latin typeface="Consolas" panose="020B0609020204030204" pitchFamily="49" charset="0"/>
              <a:cs typeface="Consolas" panose="020B0609020204030204" pitchFamily="49" charset="0"/>
            </a:endParaRPr>
          </a:p>
        </p:txBody>
      </p:sp>
      <p:cxnSp>
        <p:nvCxnSpPr>
          <p:cNvPr id="6" name="Straight Connector 5">
            <a:extLst>
              <a:ext uri="{FF2B5EF4-FFF2-40B4-BE49-F238E27FC236}">
                <a16:creationId xmlns:a16="http://schemas.microsoft.com/office/drawing/2014/main" id="{FDBAF4DF-13A9-134B-A8AF-880ED550BA1B}"/>
              </a:ext>
            </a:extLst>
          </p:cNvPr>
          <p:cNvCxnSpPr>
            <a:cxnSpLocks/>
          </p:cNvCxnSpPr>
          <p:nvPr/>
        </p:nvCxnSpPr>
        <p:spPr>
          <a:xfrm>
            <a:off x="152400" y="3581400"/>
            <a:ext cx="67056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9F0F2A-95F7-FA45-9DB8-1FB92D48FDF1}"/>
              </a:ext>
            </a:extLst>
          </p:cNvPr>
          <p:cNvSpPr/>
          <p:nvPr/>
        </p:nvSpPr>
        <p:spPr>
          <a:xfrm>
            <a:off x="6400800" y="1295402"/>
            <a:ext cx="5562600" cy="1600198"/>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000" dirty="0">
                <a:solidFill>
                  <a:schemeClr val="tx1"/>
                </a:solidFill>
              </a:rPr>
              <a:t>We’re done with all our assembly lectures!  Now we can fully understand what’s going on in the assembly below, including how someone would call </a:t>
            </a:r>
            <a:r>
              <a:rPr lang="en-US" sz="2000" dirty="0" err="1">
                <a:solidFill>
                  <a:schemeClr val="tx1"/>
                </a:solidFill>
              </a:rPr>
              <a:t>sum_array</a:t>
            </a:r>
            <a:r>
              <a:rPr lang="en-US" sz="2000" dirty="0">
                <a:solidFill>
                  <a:schemeClr val="tx1"/>
                </a:solidFill>
              </a:rPr>
              <a:t> in assembly and what the </a:t>
            </a:r>
            <a:r>
              <a:rPr lang="en-US" sz="2000" b="1" dirty="0">
                <a:solidFill>
                  <a:schemeClr val="tx1"/>
                </a:solidFill>
              </a:rPr>
              <a:t>ret</a:t>
            </a:r>
            <a:r>
              <a:rPr lang="en-US" sz="2000" dirty="0">
                <a:solidFill>
                  <a:schemeClr val="tx1"/>
                </a:solidFill>
              </a:rPr>
              <a:t> instruction does.</a:t>
            </a:r>
          </a:p>
        </p:txBody>
      </p:sp>
    </p:spTree>
    <p:extLst>
      <p:ext uri="{BB962C8B-B14F-4D97-AF65-F5344CB8AC3E}">
        <p14:creationId xmlns:p14="http://schemas.microsoft.com/office/powerpoint/2010/main" val="344002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5791200" cy="5486400"/>
          </a:xfrm>
        </p:spPr>
        <p:txBody>
          <a:bodyPr/>
          <a:lstStyle/>
          <a:p>
            <a:r>
              <a:rPr lang="en-US" dirty="0"/>
              <a:t>Calling Functions</a:t>
            </a:r>
          </a:p>
          <a:p>
            <a:pPr lvl="1"/>
            <a:r>
              <a:rPr lang="en-US" dirty="0"/>
              <a:t>The Stack</a:t>
            </a:r>
          </a:p>
          <a:p>
            <a:pPr lvl="1"/>
            <a:r>
              <a:rPr lang="en-US" dirty="0"/>
              <a:t>Passing Control</a:t>
            </a:r>
          </a:p>
          <a:p>
            <a:pPr lvl="1"/>
            <a:r>
              <a:rPr lang="en-US" dirty="0"/>
              <a:t>Passing Data</a:t>
            </a:r>
          </a:p>
          <a:p>
            <a:pPr lvl="1"/>
            <a:r>
              <a:rPr lang="en-US" dirty="0"/>
              <a:t>Local Storage</a:t>
            </a:r>
          </a:p>
          <a:p>
            <a:r>
              <a:rPr lang="en-US" dirty="0"/>
              <a:t>Register Restrictions</a:t>
            </a:r>
          </a:p>
        </p:txBody>
      </p:sp>
      <p:sp>
        <p:nvSpPr>
          <p:cNvPr id="4" name="TextBox 3">
            <a:extLst>
              <a:ext uri="{FF2B5EF4-FFF2-40B4-BE49-F238E27FC236}">
                <a16:creationId xmlns:a16="http://schemas.microsoft.com/office/drawing/2014/main" id="{B85EC498-F1EE-5546-2A33-1FDB6B58DB3A}"/>
              </a:ext>
            </a:extLst>
          </p:cNvPr>
          <p:cNvSpPr txBox="1"/>
          <p:nvPr/>
        </p:nvSpPr>
        <p:spPr>
          <a:xfrm>
            <a:off x="5943600" y="1314450"/>
            <a:ext cx="5981700" cy="5467350"/>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20 takeaway: </a:t>
            </a:r>
            <a:r>
              <a:rPr lang="en-US" sz="3200" dirty="0"/>
              <a:t>Function calls rely on the special %rip and %</a:t>
            </a:r>
            <a:r>
              <a:rPr lang="en-US" sz="3200" dirty="0" err="1"/>
              <a:t>rsp</a:t>
            </a:r>
            <a:r>
              <a:rPr lang="en-US" sz="3200" dirty="0"/>
              <a:t> registers to execute another function’s instructions and make stack space.  We rely on special registers to pass parameters and the return value between functions.  And there are caller and callee owned registers to manage use across functions.</a:t>
            </a:r>
          </a:p>
        </p:txBody>
      </p:sp>
    </p:spTree>
    <p:extLst>
      <p:ext uri="{BB962C8B-B14F-4D97-AF65-F5344CB8AC3E}">
        <p14:creationId xmlns:p14="http://schemas.microsoft.com/office/powerpoint/2010/main" val="28198785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A5ED-DA77-4A4C-84F7-1D5884D9F926}"/>
              </a:ext>
            </a:extLst>
          </p:cNvPr>
          <p:cNvSpPr>
            <a:spLocks noGrp="1"/>
          </p:cNvSpPr>
          <p:nvPr>
            <p:ph type="title"/>
          </p:nvPr>
        </p:nvSpPr>
        <p:spPr/>
        <p:txBody>
          <a:bodyPr/>
          <a:lstStyle/>
          <a:p>
            <a:r>
              <a:rPr lang="en-US" dirty="0"/>
              <a:t>Extra Practice</a:t>
            </a:r>
          </a:p>
        </p:txBody>
      </p:sp>
      <p:sp>
        <p:nvSpPr>
          <p:cNvPr id="3" name="Text Placeholder 2">
            <a:extLst>
              <a:ext uri="{FF2B5EF4-FFF2-40B4-BE49-F238E27FC236}">
                <a16:creationId xmlns:a16="http://schemas.microsoft.com/office/drawing/2014/main" id="{8E3DB5A7-C7F8-DE47-936A-D2F6705941D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734325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6240EB-7897-1845-8732-CBF2EB7ECB72}"/>
              </a:ext>
            </a:extLst>
          </p:cNvPr>
          <p:cNvSpPr>
            <a:spLocks noGrp="1"/>
          </p:cNvSpPr>
          <p:nvPr>
            <p:ph type="title"/>
          </p:nvPr>
        </p:nvSpPr>
        <p:spPr/>
        <p:txBody>
          <a:bodyPr/>
          <a:lstStyle/>
          <a:p>
            <a:r>
              <a:rPr lang="en-US" dirty="0"/>
              <a:t>Extra Practice – Escape Room 2</a:t>
            </a:r>
          </a:p>
        </p:txBody>
      </p:sp>
      <p:pic>
        <p:nvPicPr>
          <p:cNvPr id="6" name="Picture 5">
            <a:extLst>
              <a:ext uri="{FF2B5EF4-FFF2-40B4-BE49-F238E27FC236}">
                <a16:creationId xmlns:a16="http://schemas.microsoft.com/office/drawing/2014/main" id="{9F0036B5-A092-C64E-93B4-2BA943242A0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03850" y="4870450"/>
            <a:ext cx="1384300" cy="1384300"/>
          </a:xfrm>
          <a:prstGeom prst="rect">
            <a:avLst/>
          </a:prstGeom>
        </p:spPr>
      </p:pic>
      <p:sp>
        <p:nvSpPr>
          <p:cNvPr id="7" name="TextBox 6">
            <a:extLst>
              <a:ext uri="{FF2B5EF4-FFF2-40B4-BE49-F238E27FC236}">
                <a16:creationId xmlns:a16="http://schemas.microsoft.com/office/drawing/2014/main" id="{9197D6CE-83B2-E74D-87DC-EE5D784D9BEE}"/>
              </a:ext>
            </a:extLst>
          </p:cNvPr>
          <p:cNvSpPr txBox="1"/>
          <p:nvPr/>
        </p:nvSpPr>
        <p:spPr>
          <a:xfrm>
            <a:off x="5307162" y="6351067"/>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escape_room</a:t>
            </a:r>
            <a:endParaRPr lang="en-US" dirty="0">
              <a:latin typeface="Consolas" panose="020B0609020204030204" pitchFamily="49" charset="0"/>
              <a:cs typeface="Consolas" panose="020B0609020204030204" pitchFamily="49" charset="0"/>
            </a:endParaRPr>
          </a:p>
        </p:txBody>
      </p:sp>
      <p:sp>
        <p:nvSpPr>
          <p:cNvPr id="2" name="Rectangle 1">
            <a:extLst>
              <a:ext uri="{FF2B5EF4-FFF2-40B4-BE49-F238E27FC236}">
                <a16:creationId xmlns:a16="http://schemas.microsoft.com/office/drawing/2014/main" id="{BA460CFA-5021-A647-894D-53FEE41179F0}"/>
              </a:ext>
            </a:extLst>
          </p:cNvPr>
          <p:cNvSpPr/>
          <p:nvPr/>
        </p:nvSpPr>
        <p:spPr>
          <a:xfrm>
            <a:off x="4413488" y="4404801"/>
            <a:ext cx="3365024" cy="369332"/>
          </a:xfrm>
          <a:prstGeom prst="rect">
            <a:avLst/>
          </a:prstGeom>
        </p:spPr>
        <p:txBody>
          <a:bodyPr wrap="none">
            <a:spAutoFit/>
          </a:bodyPr>
          <a:lstStyle/>
          <a:p>
            <a:r>
              <a:rPr lang="en-US" dirty="0"/>
              <a:t>https://</a:t>
            </a:r>
            <a:r>
              <a:rPr lang="en-US" dirty="0" err="1"/>
              <a:t>godbolt.org</a:t>
            </a:r>
            <a:r>
              <a:rPr lang="en-US" dirty="0"/>
              <a:t>/z/8e31fG4r5</a:t>
            </a:r>
          </a:p>
        </p:txBody>
      </p:sp>
    </p:spTree>
    <p:extLst>
      <p:ext uri="{BB962C8B-B14F-4D97-AF65-F5344CB8AC3E}">
        <p14:creationId xmlns:p14="http://schemas.microsoft.com/office/powerpoint/2010/main" val="13074630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DD01-1FEA-784D-9BE5-3B09FE963FAB}"/>
              </a:ext>
            </a:extLst>
          </p:cNvPr>
          <p:cNvSpPr>
            <a:spLocks noGrp="1"/>
          </p:cNvSpPr>
          <p:nvPr>
            <p:ph type="title"/>
          </p:nvPr>
        </p:nvSpPr>
        <p:spPr/>
        <p:txBody>
          <a:bodyPr/>
          <a:lstStyle/>
          <a:p>
            <a:r>
              <a:rPr lang="en-US" dirty="0"/>
              <a:t>Escape room assembly code</a:t>
            </a:r>
          </a:p>
        </p:txBody>
      </p:sp>
      <p:sp>
        <p:nvSpPr>
          <p:cNvPr id="3" name="Content Placeholder 2">
            <a:extLst>
              <a:ext uri="{FF2B5EF4-FFF2-40B4-BE49-F238E27FC236}">
                <a16:creationId xmlns:a16="http://schemas.microsoft.com/office/drawing/2014/main" id="{2A130710-BE08-694A-8929-6C8052E2A66B}"/>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000000000000115b &lt;</a:t>
            </a:r>
            <a:r>
              <a:rPr lang="en-US" sz="2400" dirty="0" err="1">
                <a:latin typeface="Consolas" panose="020B0609020204030204" pitchFamily="49" charset="0"/>
                <a:cs typeface="Consolas" panose="020B0609020204030204" pitchFamily="49" charset="0"/>
              </a:rPr>
              <a:t>escape_room</a:t>
            </a:r>
            <a:r>
              <a:rPr lang="en-US" sz="2400" dirty="0">
                <a:latin typeface="Consolas" panose="020B0609020204030204" pitchFamily="49" charset="0"/>
                <a:cs typeface="Consolas" panose="020B0609020204030204" pitchFamily="49" charset="0"/>
              </a:rPr>
              <a:t>&gt;:</a:t>
            </a:r>
          </a:p>
          <a:p>
            <a:pPr marL="0" indent="0">
              <a:spcBef>
                <a:spcPts val="0"/>
              </a:spcBef>
              <a:buNone/>
            </a:pPr>
            <a:r>
              <a:rPr lang="en-US" sz="2400" dirty="0">
                <a:latin typeface="Consolas" panose="020B0609020204030204" pitchFamily="49" charset="0"/>
                <a:cs typeface="Consolas" panose="020B0609020204030204" pitchFamily="49" charset="0"/>
              </a:rPr>
              <a:t>    115b:	48 83 </a:t>
            </a:r>
            <a:r>
              <a:rPr lang="en-US" sz="2400" dirty="0" err="1">
                <a:latin typeface="Consolas" panose="020B0609020204030204" pitchFamily="49" charset="0"/>
                <a:cs typeface="Consolas" panose="020B0609020204030204" pitchFamily="49" charset="0"/>
              </a:rPr>
              <a:t>ec</a:t>
            </a:r>
            <a:r>
              <a:rPr lang="en-US" sz="2400" dirty="0">
                <a:latin typeface="Consolas" panose="020B0609020204030204" pitchFamily="49" charset="0"/>
                <a:cs typeface="Consolas" panose="020B0609020204030204" pitchFamily="49" charset="0"/>
              </a:rPr>
              <a:t> 08          	sub    $0x8,%rsp</a:t>
            </a:r>
          </a:p>
          <a:p>
            <a:pPr marL="0" indent="0">
              <a:spcBef>
                <a:spcPts val="0"/>
              </a:spcBef>
              <a:buNone/>
            </a:pPr>
            <a:r>
              <a:rPr lang="en-US" sz="2400" dirty="0">
                <a:latin typeface="Consolas" panose="020B0609020204030204" pitchFamily="49" charset="0"/>
                <a:cs typeface="Consolas" panose="020B0609020204030204" pitchFamily="49" charset="0"/>
              </a:rPr>
              <a:t>    115f:	</a:t>
            </a:r>
            <a:r>
              <a:rPr lang="en-US" sz="2400" dirty="0" err="1">
                <a:latin typeface="Consolas" panose="020B0609020204030204" pitchFamily="49" charset="0"/>
                <a:cs typeface="Consolas" panose="020B0609020204030204" pitchFamily="49" charset="0"/>
              </a:rPr>
              <a:t>ba</a:t>
            </a:r>
            <a:r>
              <a:rPr lang="en-US" sz="2400" dirty="0">
                <a:latin typeface="Consolas" panose="020B0609020204030204" pitchFamily="49" charset="0"/>
                <a:cs typeface="Consolas" panose="020B0609020204030204" pitchFamily="49" charset="0"/>
              </a:rPr>
              <a:t> 0a 00 00 00       	mov    $0xa,%edx</a:t>
            </a:r>
          </a:p>
          <a:p>
            <a:pPr marL="0" indent="0">
              <a:spcBef>
                <a:spcPts val="0"/>
              </a:spcBef>
              <a:buNone/>
            </a:pPr>
            <a:r>
              <a:rPr lang="en-US" sz="2400" dirty="0">
                <a:latin typeface="Consolas" panose="020B0609020204030204" pitchFamily="49" charset="0"/>
                <a:cs typeface="Consolas" panose="020B0609020204030204" pitchFamily="49" charset="0"/>
              </a:rPr>
              <a:t>    1164:	be 00 00 00 00       	mov    $0x0,%esi</a:t>
            </a:r>
          </a:p>
          <a:p>
            <a:pPr marL="0" indent="0">
              <a:spcBef>
                <a:spcPts val="0"/>
              </a:spcBef>
              <a:buNone/>
            </a:pPr>
            <a:r>
              <a:rPr lang="en-US" sz="2400" dirty="0">
                <a:latin typeface="Consolas" panose="020B0609020204030204" pitchFamily="49" charset="0"/>
                <a:cs typeface="Consolas" panose="020B0609020204030204" pitchFamily="49" charset="0"/>
              </a:rPr>
              <a:t>    1169:	e8 d2 </a:t>
            </a:r>
            <a:r>
              <a:rPr lang="en-US" sz="2400" dirty="0" err="1">
                <a:latin typeface="Consolas" panose="020B0609020204030204" pitchFamily="49" charset="0"/>
                <a:cs typeface="Consolas" panose="020B0609020204030204" pitchFamily="49" charset="0"/>
              </a:rPr>
              <a:t>fe</a:t>
            </a:r>
            <a:r>
              <a:rPr lang="en-US" sz="2400" dirty="0">
                <a:latin typeface="Consolas" panose="020B0609020204030204" pitchFamily="49" charset="0"/>
                <a:cs typeface="Consolas" panose="020B0609020204030204" pitchFamily="49" charset="0"/>
              </a:rPr>
              <a:t> ff ff       	</a:t>
            </a:r>
            <a:r>
              <a:rPr lang="en-US" sz="2400" dirty="0" err="1">
                <a:latin typeface="Consolas" panose="020B0609020204030204" pitchFamily="49" charset="0"/>
                <a:cs typeface="Consolas" panose="020B0609020204030204" pitchFamily="49" charset="0"/>
              </a:rPr>
              <a:t>callq</a:t>
            </a:r>
            <a:r>
              <a:rPr lang="en-US" sz="2400" dirty="0">
                <a:latin typeface="Consolas" panose="020B0609020204030204" pitchFamily="49" charset="0"/>
                <a:cs typeface="Consolas" panose="020B0609020204030204" pitchFamily="49" charset="0"/>
              </a:rPr>
              <a:t>  1040 &lt;</a:t>
            </a:r>
            <a:r>
              <a:rPr lang="en-US" sz="2400" dirty="0" err="1">
                <a:latin typeface="Consolas" panose="020B0609020204030204" pitchFamily="49" charset="0"/>
                <a:cs typeface="Consolas" panose="020B0609020204030204" pitchFamily="49" charset="0"/>
              </a:rPr>
              <a:t>strtol@plt</a:t>
            </a:r>
            <a:r>
              <a:rPr lang="en-US" sz="2400" dirty="0">
                <a:latin typeface="Consolas" panose="020B0609020204030204" pitchFamily="49" charset="0"/>
                <a:cs typeface="Consolas" panose="020B0609020204030204" pitchFamily="49" charset="0"/>
              </a:rPr>
              <a:t>&gt;</a:t>
            </a:r>
          </a:p>
          <a:p>
            <a:pPr marL="0" indent="0">
              <a:spcBef>
                <a:spcPts val="0"/>
              </a:spcBef>
              <a:buNone/>
            </a:pPr>
            <a:r>
              <a:rPr lang="en-US" sz="2400" dirty="0">
                <a:latin typeface="Consolas" panose="020B0609020204030204" pitchFamily="49" charset="0"/>
                <a:cs typeface="Consolas" panose="020B0609020204030204" pitchFamily="49" charset="0"/>
              </a:rPr>
              <a:t>    116e:	48 89 c7             	mov    %</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rdi</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1171:	e8 d3 ff ff ff       	</a:t>
            </a:r>
            <a:r>
              <a:rPr lang="en-US" sz="2400" dirty="0" err="1">
                <a:latin typeface="Consolas" panose="020B0609020204030204" pitchFamily="49" charset="0"/>
                <a:cs typeface="Consolas" panose="020B0609020204030204" pitchFamily="49" charset="0"/>
              </a:rPr>
              <a:t>callq</a:t>
            </a:r>
            <a:r>
              <a:rPr lang="en-US" sz="2400" dirty="0">
                <a:latin typeface="Consolas" panose="020B0609020204030204" pitchFamily="49" charset="0"/>
                <a:cs typeface="Consolas" panose="020B0609020204030204" pitchFamily="49" charset="0"/>
              </a:rPr>
              <a:t>  1149 &lt;transform&gt;</a:t>
            </a:r>
          </a:p>
          <a:p>
            <a:pPr marL="0" indent="0">
              <a:spcBef>
                <a:spcPts val="0"/>
              </a:spcBef>
              <a:buNone/>
            </a:pPr>
            <a:r>
              <a:rPr lang="en-US" sz="2400" dirty="0">
                <a:latin typeface="Consolas" panose="020B0609020204030204" pitchFamily="49" charset="0"/>
                <a:cs typeface="Consolas" panose="020B0609020204030204" pitchFamily="49" charset="0"/>
              </a:rPr>
              <a:t>    1176:	a8 01                	test   $0x1,%al</a:t>
            </a:r>
          </a:p>
          <a:p>
            <a:pPr marL="0" indent="0">
              <a:spcBef>
                <a:spcPts val="0"/>
              </a:spcBef>
              <a:buNone/>
            </a:pPr>
            <a:r>
              <a:rPr lang="en-US" sz="2400" dirty="0">
                <a:latin typeface="Consolas" panose="020B0609020204030204" pitchFamily="49" charset="0"/>
                <a:cs typeface="Consolas" panose="020B0609020204030204" pitchFamily="49" charset="0"/>
              </a:rPr>
              <a:t>    1178:	74 0a                	je     1184 &lt;escape_room+0x29&gt;</a:t>
            </a:r>
          </a:p>
          <a:p>
            <a:pPr marL="0" indent="0">
              <a:spcBef>
                <a:spcPts val="0"/>
              </a:spcBef>
              <a:buNone/>
            </a:pPr>
            <a:r>
              <a:rPr lang="en-US" sz="2400" dirty="0">
                <a:latin typeface="Consolas" panose="020B0609020204030204" pitchFamily="49" charset="0"/>
                <a:cs typeface="Consolas" panose="020B0609020204030204" pitchFamily="49" charset="0"/>
              </a:rPr>
              <a:t>    117a:	b8 00 00 00 00       	mov    $0x0,%eax</a:t>
            </a:r>
          </a:p>
          <a:p>
            <a:pPr marL="0" indent="0">
              <a:spcBef>
                <a:spcPts val="0"/>
              </a:spcBef>
              <a:buNone/>
            </a:pPr>
            <a:r>
              <a:rPr lang="en-US" sz="2400" dirty="0">
                <a:latin typeface="Consolas" panose="020B0609020204030204" pitchFamily="49" charset="0"/>
                <a:cs typeface="Consolas" panose="020B0609020204030204" pitchFamily="49" charset="0"/>
              </a:rPr>
              <a:t>    117f:	48 83 c4 08          	add    $0x8,%rsp</a:t>
            </a:r>
          </a:p>
          <a:p>
            <a:pPr marL="0" indent="0">
              <a:spcBef>
                <a:spcPts val="0"/>
              </a:spcBef>
              <a:buNone/>
            </a:pPr>
            <a:r>
              <a:rPr lang="en-US" sz="2400" dirty="0">
                <a:latin typeface="Consolas" panose="020B0609020204030204" pitchFamily="49" charset="0"/>
                <a:cs typeface="Consolas" panose="020B0609020204030204" pitchFamily="49" charset="0"/>
              </a:rPr>
              <a:t>    1183: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1184:	b8 01 00 00 00       	mov    $0x1,%eax</a:t>
            </a:r>
          </a:p>
          <a:p>
            <a:pPr marL="0" indent="0">
              <a:spcBef>
                <a:spcPts val="0"/>
              </a:spcBef>
              <a:buNone/>
            </a:pPr>
            <a:r>
              <a:rPr lang="en-US" sz="2400" dirty="0">
                <a:latin typeface="Consolas" panose="020B0609020204030204" pitchFamily="49" charset="0"/>
                <a:cs typeface="Consolas" panose="020B0609020204030204" pitchFamily="49" charset="0"/>
              </a:rPr>
              <a:t>    1189:	eb f4                	</a:t>
            </a:r>
            <a:r>
              <a:rPr lang="en-US" sz="2400" dirty="0" err="1">
                <a:latin typeface="Consolas" panose="020B0609020204030204" pitchFamily="49" charset="0"/>
                <a:cs typeface="Consolas" panose="020B0609020204030204" pitchFamily="49" charset="0"/>
              </a:rPr>
              <a:t>jmp</a:t>
            </a:r>
            <a:r>
              <a:rPr lang="en-US" sz="2400" dirty="0">
                <a:latin typeface="Consolas" panose="020B0609020204030204" pitchFamily="49" charset="0"/>
                <a:cs typeface="Consolas" panose="020B0609020204030204" pitchFamily="49" charset="0"/>
              </a:rPr>
              <a:t>    117f &lt;escape_room+0x24&gt;</a:t>
            </a:r>
          </a:p>
        </p:txBody>
      </p:sp>
    </p:spTree>
    <p:extLst>
      <p:ext uri="{BB962C8B-B14F-4D97-AF65-F5344CB8AC3E}">
        <p14:creationId xmlns:p14="http://schemas.microsoft.com/office/powerpoint/2010/main" val="8763649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703B-8D7E-244E-A9FB-8D5CB8E71124}"/>
              </a:ext>
            </a:extLst>
          </p:cNvPr>
          <p:cNvSpPr>
            <a:spLocks noGrp="1"/>
          </p:cNvSpPr>
          <p:nvPr>
            <p:ph type="title"/>
          </p:nvPr>
        </p:nvSpPr>
        <p:spPr/>
        <p:txBody>
          <a:bodyPr/>
          <a:lstStyle/>
          <a:p>
            <a:r>
              <a:rPr lang="en-US" dirty="0"/>
              <a:t>Escape room assembly code</a:t>
            </a:r>
          </a:p>
        </p:txBody>
      </p:sp>
      <p:sp>
        <p:nvSpPr>
          <p:cNvPr id="3" name="Content Placeholder 2">
            <a:extLst>
              <a:ext uri="{FF2B5EF4-FFF2-40B4-BE49-F238E27FC236}">
                <a16:creationId xmlns:a16="http://schemas.microsoft.com/office/drawing/2014/main" id="{DEE301A8-6147-814C-98A3-CB7801089B75}"/>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0000000000001149 &lt;transform&gt;:</a:t>
            </a:r>
          </a:p>
          <a:p>
            <a:pPr marL="0" indent="0">
              <a:spcBef>
                <a:spcPts val="0"/>
              </a:spcBef>
              <a:buNone/>
            </a:pPr>
            <a:r>
              <a:rPr lang="en-US" sz="2400" dirty="0">
                <a:latin typeface="Consolas" panose="020B0609020204030204" pitchFamily="49" charset="0"/>
                <a:cs typeface="Consolas" panose="020B0609020204030204" pitchFamily="49" charset="0"/>
              </a:rPr>
              <a:t>    1149:	8d 04 bd 00 00 00 00 	lea    0x0(,%rdi,4),%</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1150:	8d 50 01             	lea    0x1(%</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edx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1153:	83 fa 32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$0x32,%edx</a:t>
            </a:r>
          </a:p>
          <a:p>
            <a:pPr marL="0" indent="0">
              <a:spcBef>
                <a:spcPts val="0"/>
              </a:spcBef>
              <a:buNone/>
            </a:pPr>
            <a:r>
              <a:rPr lang="en-US" sz="2400" dirty="0">
                <a:latin typeface="Consolas" panose="020B0609020204030204" pitchFamily="49" charset="0"/>
                <a:cs typeface="Consolas" panose="020B0609020204030204" pitchFamily="49" charset="0"/>
              </a:rPr>
              <a:t>    1156:	7f 02                	</a:t>
            </a:r>
            <a:r>
              <a:rPr lang="en-US" sz="2400" dirty="0" err="1">
                <a:latin typeface="Consolas" panose="020B0609020204030204" pitchFamily="49" charset="0"/>
                <a:cs typeface="Consolas" panose="020B0609020204030204" pitchFamily="49" charset="0"/>
              </a:rPr>
              <a:t>jg</a:t>
            </a:r>
            <a:r>
              <a:rPr lang="en-US" sz="2400" dirty="0">
                <a:latin typeface="Consolas" panose="020B0609020204030204" pitchFamily="49" charset="0"/>
                <a:cs typeface="Consolas" panose="020B0609020204030204" pitchFamily="49" charset="0"/>
              </a:rPr>
              <a:t>     115a &lt;transform+0x11&gt;</a:t>
            </a:r>
          </a:p>
          <a:p>
            <a:pPr marL="0" indent="0">
              <a:spcBef>
                <a:spcPts val="0"/>
              </a:spcBef>
              <a:buNone/>
            </a:pPr>
            <a:r>
              <a:rPr lang="en-US" sz="2400" dirty="0">
                <a:latin typeface="Consolas" panose="020B0609020204030204" pitchFamily="49" charset="0"/>
                <a:cs typeface="Consolas" panose="020B0609020204030204" pitchFamily="49" charset="0"/>
              </a:rPr>
              <a:t>    1158:	89 d0                	mov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115a: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4896730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15516</TotalTime>
  <Words>7701</Words>
  <Application>Microsoft Macintosh PowerPoint</Application>
  <PresentationFormat>Widescreen</PresentationFormat>
  <Paragraphs>1347</Paragraphs>
  <Slides>74</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74</vt:i4>
      </vt:variant>
    </vt:vector>
  </HeadingPairs>
  <TitlesOfParts>
    <vt:vector size="82" baseType="lpstr">
      <vt:lpstr>Andale Mono</vt:lpstr>
      <vt:lpstr>Arial</vt:lpstr>
      <vt:lpstr>Calibri</vt:lpstr>
      <vt:lpstr>Calibri Light</vt:lpstr>
      <vt:lpstr>Consolas</vt:lpstr>
      <vt:lpstr>Tahoma</vt:lpstr>
      <vt:lpstr>Verdana</vt:lpstr>
      <vt:lpstr>1_Default Design</vt:lpstr>
      <vt:lpstr>CS107, Lecture 20 Assembly: Function Calls and the Runtime Stack</vt:lpstr>
      <vt:lpstr>CS107 Topic 5</vt:lpstr>
      <vt:lpstr>Learning Assembly</vt:lpstr>
      <vt:lpstr>Learning Goals</vt:lpstr>
      <vt:lpstr>Lecture Plan</vt:lpstr>
      <vt:lpstr>Lecture Plan</vt:lpstr>
      <vt:lpstr>Calling Functions In Assembly</vt:lpstr>
      <vt:lpstr>Lecture Plan</vt:lpstr>
      <vt:lpstr>%rsp</vt:lpstr>
      <vt:lpstr>%rsp</vt:lpstr>
      <vt:lpstr>%rsp</vt:lpstr>
      <vt:lpstr>%rsp</vt:lpstr>
      <vt:lpstr>%rsp</vt:lpstr>
      <vt:lpstr>push</vt:lpstr>
      <vt:lpstr>push</vt:lpstr>
      <vt:lpstr>push</vt:lpstr>
      <vt:lpstr>push</vt:lpstr>
      <vt:lpstr>pop</vt:lpstr>
      <vt:lpstr>pop</vt:lpstr>
      <vt:lpstr>Stack Example</vt:lpstr>
      <vt:lpstr>Calling Functions In Assembly</vt:lpstr>
      <vt:lpstr>Lecture Plan</vt:lpstr>
      <vt:lpstr>Remembering Where We Left Off</vt:lpstr>
      <vt:lpstr>Remembering Where We Left Off</vt:lpstr>
      <vt:lpstr>Remembering Where We Left Off</vt:lpstr>
      <vt:lpstr>Remembering Where We Left Off</vt:lpstr>
      <vt:lpstr>Remembering Where We Left Off</vt:lpstr>
      <vt:lpstr>Call And Return</vt:lpstr>
      <vt:lpstr>Registers</vt:lpstr>
      <vt:lpstr>Registers</vt:lpstr>
      <vt:lpstr>Function Pointers</vt:lpstr>
      <vt:lpstr>Practice: call and ret</vt:lpstr>
      <vt:lpstr>Practice: call and ret</vt:lpstr>
      <vt:lpstr>Calling Functions In Assembly</vt:lpstr>
      <vt:lpstr>Lecture Plan</vt:lpstr>
      <vt:lpstr>Parameters and Return</vt:lpstr>
      <vt:lpstr>Lecture Plan</vt:lpstr>
      <vt:lpstr>Calling Functions In Assembly</vt:lpstr>
      <vt:lpstr>Local Storage</vt:lpstr>
      <vt:lpstr>Local Storage</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Lecture Plan</vt:lpstr>
      <vt:lpstr>Register Restrictions</vt:lpstr>
      <vt:lpstr>Caller/Callee</vt:lpstr>
      <vt:lpstr>Register Restrictions</vt:lpstr>
      <vt:lpstr>Caller-Owned Registers</vt:lpstr>
      <vt:lpstr>Caller-Owned Registers</vt:lpstr>
      <vt:lpstr>Callee-Owned Registers</vt:lpstr>
      <vt:lpstr>Callee-Owned Registers</vt:lpstr>
      <vt:lpstr>A Day In the Life of function1</vt:lpstr>
      <vt:lpstr>Our First Assembly</vt:lpstr>
      <vt:lpstr>Recap</vt:lpstr>
      <vt:lpstr>Extra Practice</vt:lpstr>
      <vt:lpstr>Extra Practice – Escape Room 2</vt:lpstr>
      <vt:lpstr>Escape room assembly code</vt:lpstr>
      <vt:lpstr>Escape room assembly code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1816</cp:revision>
  <cp:lastPrinted>2019-05-20T19:08:43Z</cp:lastPrinted>
  <dcterms:created xsi:type="dcterms:W3CDTF">2008-06-28T20:57:21Z</dcterms:created>
  <dcterms:modified xsi:type="dcterms:W3CDTF">2023-05-17T22:27:15Z</dcterms:modified>
</cp:coreProperties>
</file>