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z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8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4" r:id="rId17"/>
    <p:sldId id="271" r:id="rId18"/>
    <p:sldId id="272" r:id="rId19"/>
    <p:sldId id="273" r:id="rId20"/>
    <p:sldId id="274" r:id="rId21"/>
    <p:sldId id="275" r:id="rId22"/>
    <p:sldId id="276" r:id="rId23"/>
    <p:sldId id="282" r:id="rId24"/>
    <p:sldId id="283" r:id="rId25"/>
    <p:sldId id="279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718" autoAdjust="0"/>
  </p:normalViewPr>
  <p:slideViewPr>
    <p:cSldViewPr snapToGrid="0" snapToObjects="1">
      <p:cViewPr varScale="1">
        <p:scale>
          <a:sx n="156" d="100"/>
          <a:sy n="156" d="100"/>
        </p:scale>
        <p:origin x="39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eej.us/guide/bg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z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4.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ana.org/assignments/service-names-port-numbers/service-names-port-numbers.x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eej.us/guide/bgnet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8BAC-0453-8A6A-E01D-81175F147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20: Sockets 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4D3B0D-7DD0-3B95-2817-62B343EAA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727121"/>
            <a:ext cx="1641020" cy="416379"/>
          </a:xfrm>
        </p:spPr>
        <p:txBody>
          <a:bodyPr>
            <a:normAutofit fontScale="25000" lnSpcReduction="20000"/>
          </a:bodyPr>
          <a:lstStyle/>
          <a:p>
            <a:r>
              <a:rPr lang="en-US" dirty="0"/>
              <a:t>Slides by Daniel Rebelsky, modeled in part off of slides from Nick </a:t>
            </a:r>
            <a:r>
              <a:rPr lang="en-US" dirty="0" err="1"/>
              <a:t>Troccoli</a:t>
            </a:r>
            <a:r>
              <a:rPr lang="en-US" dirty="0"/>
              <a:t> and Jerry Cain, and content in part from </a:t>
            </a:r>
            <a:r>
              <a:rPr lang="en-US" dirty="0" err="1"/>
              <a:t>ChatGPT</a:t>
            </a:r>
            <a:r>
              <a:rPr lang="en-US" dirty="0"/>
              <a:t> and </a:t>
            </a:r>
            <a:r>
              <a:rPr lang="en-US" dirty="0">
                <a:hlinkClick r:id="rId2"/>
              </a:rPr>
              <a:t>Beej’s Guide to Network Programming Using Internet Sockets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54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Quick Overview</a:t>
            </a:r>
          </a:p>
        </p:txBody>
      </p:sp>
      <p:pic>
        <p:nvPicPr>
          <p:cNvPr id="3" name="Picture 1" descr="CultureDuQ, CC BY-SA 4.0 &lt;https://creativecommons.org/licenses/by-sa/4.0&gt;, via Wikimedia Commons  OSI_Model_v2.svg"/>
          <p:cNvPicPr>
            <a:picLocks noGrp="1"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52800" y="1193800"/>
            <a:ext cx="24511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</a:pPr>
            <a:r>
              <a:t>CultureDuQ, CC BY-SA 4.0 </a:t>
            </a:r>
            <a:r>
              <a:rPr>
                <a:hlinkClick r:id="rId4"/>
              </a:rPr>
              <a:t>https://creativecommons.org/licenses/by-sa/4.0</a:t>
            </a:r>
            <a:r>
              <a:t>, via Wikimedia Commons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TCP and UDP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Both run on top of IP</a:t>
            </a:r>
          </a:p>
          <a:p>
            <a:pPr lvl="0"/>
            <a:r>
              <a:t>Both have a port number (16 bits)</a:t>
            </a:r>
          </a:p>
          <a:p>
            <a:pPr lvl="1"/>
            <a:r>
              <a:t>Official port usage is assigned by IANA</a:t>
            </a:r>
          </a:p>
          <a:p>
            <a:pPr lvl="1"/>
            <a:r>
              <a:t>Ports under 1024 are typically reserved (i.e., on the </a:t>
            </a:r>
            <a:r>
              <a:rPr>
                <a:latin typeface="Courier"/>
              </a:rPr>
              <a:t>myth</a:t>
            </a:r>
            <a:r>
              <a:t> machines, you need special permission to bind to them)</a:t>
            </a:r>
          </a:p>
          <a:p>
            <a:pPr lvl="1"/>
            <a:r>
              <a:t>Common ports include: 22 (SSH), 53 (DNS), 80 (HTTP), 443 (HTTPS)—see also </a:t>
            </a:r>
            <a:r>
              <a:rPr>
                <a:hlinkClick r:id="rId2"/>
              </a:rPr>
              <a:t>https://www.iana.org/assignments/service-names-port-numbers/service-names-port-numbers.xhtml</a:t>
            </a:r>
            <a:r>
              <a:t> or </a:t>
            </a:r>
            <a:r>
              <a:rPr>
                <a:latin typeface="Courier"/>
              </a:rPr>
              <a:t>/etc/services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TCP and UDP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t>So, to connect to a remote server, we need both an IP address and a port number</a:t>
            </a:r>
          </a:p>
          <a:p>
            <a:pPr lvl="1"/>
            <a:r>
              <a:t>Quick aside on IP addresses: IPv4 addresses are only 32 bits long, which only makes for about 4 billion total IPs, which we’ve fully allocated; IPv6 addresses, by contrast, are 128 bits long</a:t>
            </a:r>
          </a:p>
          <a:p>
            <a:pPr lvl="2"/>
            <a:r>
              <a:t>IPv4 addresses are often written in dotted quad format of </a:t>
            </a:r>
            <a:r>
              <a:rPr>
                <a:latin typeface="Courier"/>
              </a:rPr>
              <a:t>192.168.1.1</a:t>
            </a:r>
          </a:p>
          <a:p>
            <a:pPr lvl="2"/>
            <a:r>
              <a:t>IPv6 addresses are a little more complicated, but can be written as </a:t>
            </a:r>
            <a:r>
              <a:rPr>
                <a:latin typeface="Courier"/>
              </a:rPr>
              <a:t>2607:f6d0:0:0:0:0:0:0</a:t>
            </a:r>
            <a:r>
              <a:t> (which can also be written as </a:t>
            </a:r>
            <a:r>
              <a:rPr>
                <a:latin typeface="Courier"/>
              </a:rPr>
              <a:t>2607:f6d0::</a:t>
            </a:r>
            <a:r>
              <a:t>)</a:t>
            </a:r>
          </a:p>
          <a:p>
            <a:pPr lvl="2"/>
            <a:r>
              <a:t>Either way, IP addresses can be a little cumbersome to write, so we use DNS (domain name service) to map from domain names (e.g., </a:t>
            </a:r>
            <a:r>
              <a:rPr>
                <a:latin typeface="Courier"/>
              </a:rPr>
              <a:t>web.stanford.edu</a:t>
            </a:r>
            <a:r>
              <a:t>) to IP addresses (e.g., </a:t>
            </a:r>
            <a:r>
              <a:rPr>
                <a:latin typeface="Courier"/>
              </a:rPr>
              <a:t>171.67.215.200</a:t>
            </a:r>
            <a: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TCP and UDP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sz="2000" dirty="0"/>
              <a:t>Quick aside on client server model: for the rest of the lecture, we’ll be implicitly referencing this model—the rough idea is that we have a server (imagine, e.g., Google) which serves data to one or more clients (imagine, e.g., people Googling)</a:t>
            </a:r>
          </a:p>
          <a:p>
            <a:pPr lvl="0"/>
            <a:r>
              <a:rPr sz="2000" dirty="0"/>
              <a:t>TCP and UDP both allow us to send arbitrary bytes over the network</a:t>
            </a:r>
          </a:p>
          <a:p>
            <a:pPr lvl="0"/>
            <a:r>
              <a:rPr sz="2000" dirty="0"/>
              <a:t>It is important that we send bytes in a way that both the client and server will understand</a:t>
            </a:r>
          </a:p>
          <a:p>
            <a:pPr lvl="1"/>
            <a:r>
              <a:rPr sz="2000" dirty="0"/>
              <a:t>A protocol specifies how the bytes will be interpreted</a:t>
            </a:r>
          </a:p>
          <a:p>
            <a:pPr lvl="1"/>
            <a:r>
              <a:rPr sz="2000" dirty="0"/>
              <a:t>IP and TCP/UDP level details specify that the network byte order should be big-endian (</a:t>
            </a:r>
            <a:r>
              <a:rPr sz="2000" dirty="0">
                <a:latin typeface="Courier"/>
              </a:rPr>
              <a:t>myth</a:t>
            </a:r>
            <a:r>
              <a:rPr sz="2000" dirty="0"/>
              <a:t> machines are little-endian)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TCP and UDP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t>TCP provides a “reliable bytestream” abstraction (except in exceptional cases, the data will arrive correctly on the other side)</a:t>
            </a:r>
          </a:p>
          <a:p>
            <a:pPr lvl="1"/>
            <a:r>
              <a:t>Useful for non-time critical applications (e.g., web servers (</a:t>
            </a:r>
            <a:r>
              <a:rPr>
                <a:latin typeface="Courier"/>
              </a:rPr>
              <a:t>HTTP</a:t>
            </a:r>
            <a:r>
              <a:t> prior to </a:t>
            </a:r>
            <a:r>
              <a:rPr>
                <a:latin typeface="Courier"/>
              </a:rPr>
              <a:t>HTTP/3</a:t>
            </a:r>
            <a:r>
              <a:t> runs over TCP), </a:t>
            </a:r>
            <a:r>
              <a:rPr>
                <a:latin typeface="Courier"/>
              </a:rPr>
              <a:t>ssh</a:t>
            </a:r>
            <a:r>
              <a:t>, etc…)</a:t>
            </a:r>
          </a:p>
          <a:p>
            <a:pPr lvl="0"/>
            <a:r>
              <a:t>UDP provides an unreliable datagram abstraction (it’s effectively just a userspace wrapper around IP, hence “User Datagram Protocol”)</a:t>
            </a:r>
          </a:p>
          <a:p>
            <a:pPr lvl="1"/>
            <a:r>
              <a:t>Useful for time critical applications, or applications that can deal with some data loss (e.g., video conferencing, online gaming, etc…)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8CD7-0CEF-CC0D-6EFC-74EE3197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 Programming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54CE9-42E8-EDA8-EC30-DAEE64B11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63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socket()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sz="2000" dirty="0">
                <a:latin typeface="Courier"/>
              </a:rPr>
              <a:t>int socket(int domain, int type, int protocol);</a:t>
            </a:r>
          </a:p>
          <a:p>
            <a:pPr lvl="0"/>
            <a:r>
              <a:rPr sz="2000" dirty="0"/>
              <a:t>The domain specifies what type of socket we want—for this lecture, it will be one of </a:t>
            </a:r>
            <a:r>
              <a:rPr sz="2000" dirty="0">
                <a:latin typeface="Courier"/>
              </a:rPr>
              <a:t>PF_INET</a:t>
            </a:r>
            <a:r>
              <a:rPr sz="2000" dirty="0"/>
              <a:t> or </a:t>
            </a:r>
            <a:r>
              <a:rPr sz="2000" dirty="0">
                <a:latin typeface="Courier"/>
              </a:rPr>
              <a:t>PF_INET6</a:t>
            </a:r>
          </a:p>
          <a:p>
            <a:pPr lvl="0"/>
            <a:r>
              <a:rPr sz="2000" dirty="0"/>
              <a:t>The type for this lecture will always be </a:t>
            </a:r>
            <a:r>
              <a:rPr sz="2000" dirty="0">
                <a:latin typeface="Courier"/>
              </a:rPr>
              <a:t>SOCK_STREAM</a:t>
            </a:r>
            <a:r>
              <a:rPr sz="2000" dirty="0"/>
              <a:t> (meaning TCP, it could also be </a:t>
            </a:r>
            <a:r>
              <a:rPr sz="2000" dirty="0">
                <a:latin typeface="Courier"/>
              </a:rPr>
              <a:t>SOCK_DGRAM</a:t>
            </a:r>
            <a:r>
              <a:rPr sz="2000" dirty="0"/>
              <a:t> for </a:t>
            </a:r>
            <a:r>
              <a:rPr sz="2000" dirty="0">
                <a:latin typeface="Courier"/>
              </a:rPr>
              <a:t>UDP</a:t>
            </a:r>
            <a:r>
              <a:rPr sz="2000" dirty="0"/>
              <a:t>)</a:t>
            </a:r>
          </a:p>
          <a:p>
            <a:pPr lvl="0"/>
            <a:r>
              <a:rPr sz="2000" dirty="0"/>
              <a:t>The protocol is the protocol number (e.g., one of </a:t>
            </a:r>
            <a:r>
              <a:rPr sz="2000" dirty="0">
                <a:latin typeface="Courier"/>
              </a:rPr>
              <a:t>IPPROTO_TCP</a:t>
            </a:r>
            <a:r>
              <a:rPr sz="2000" dirty="0"/>
              <a:t> or </a:t>
            </a:r>
            <a:r>
              <a:rPr sz="2000" dirty="0">
                <a:latin typeface="Courier"/>
              </a:rPr>
              <a:t>IPPROTO_UDP</a:t>
            </a:r>
            <a:r>
              <a:rPr sz="2000" dirty="0"/>
              <a:t>, but we can use </a:t>
            </a:r>
            <a:r>
              <a:rPr sz="2000" dirty="0">
                <a:latin typeface="Courier"/>
              </a:rPr>
              <a:t>0</a:t>
            </a:r>
            <a:r>
              <a:rPr sz="2000" dirty="0"/>
              <a:t> since </a:t>
            </a:r>
            <a:r>
              <a:rPr sz="2000" dirty="0">
                <a:latin typeface="Courier"/>
              </a:rPr>
              <a:t>SOCK_STREAM</a:t>
            </a:r>
            <a:r>
              <a:rPr sz="2000" dirty="0"/>
              <a:t> means TCP, and it will figure it out)</a:t>
            </a:r>
          </a:p>
          <a:p>
            <a:pPr lvl="0"/>
            <a:r>
              <a:rPr sz="2000" dirty="0"/>
              <a:t>Returns a “file descriptor” on success and </a:t>
            </a:r>
            <a:r>
              <a:rPr sz="2000" dirty="0">
                <a:latin typeface="Courier"/>
              </a:rPr>
              <a:t>&lt;0</a:t>
            </a:r>
            <a:r>
              <a:rPr sz="2000" dirty="0"/>
              <a:t> on error (setting </a:t>
            </a:r>
            <a:r>
              <a:rPr sz="2000" dirty="0" err="1"/>
              <a:t>errno</a:t>
            </a:r>
            <a:r>
              <a:rPr sz="2000" dirty="0"/>
              <a:t> as appropriate)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Detour: file descriptors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sz="2000" dirty="0"/>
              <a:t>You may encounter the phrase “everything is a file” when working in a Unix/Linux context</a:t>
            </a:r>
          </a:p>
          <a:p>
            <a:pPr lvl="0"/>
            <a:r>
              <a:rPr sz="2000" dirty="0"/>
              <a:t>File descriptors are one incarnation of this—a </a:t>
            </a:r>
            <a:r>
              <a:rPr sz="2000" dirty="0">
                <a:latin typeface="Courier"/>
              </a:rPr>
              <a:t>FILE *</a:t>
            </a:r>
            <a:r>
              <a:rPr sz="2000" dirty="0"/>
              <a:t> is a convenient wrapper around a file descriptor</a:t>
            </a:r>
          </a:p>
          <a:p>
            <a:pPr lvl="1"/>
            <a:r>
              <a:rPr sz="2000" dirty="0"/>
              <a:t>A file descriptor is an integer that the OS hands to our process that we can use </a:t>
            </a:r>
            <a:r>
              <a:rPr sz="2000" dirty="0" err="1"/>
              <a:t>syscalls</a:t>
            </a:r>
            <a:r>
              <a:rPr sz="2000" dirty="0"/>
              <a:t> on to read/write data (e.g., </a:t>
            </a:r>
            <a:r>
              <a:rPr sz="2000" dirty="0">
                <a:latin typeface="Courier"/>
              </a:rPr>
              <a:t>read</a:t>
            </a:r>
            <a:r>
              <a:rPr sz="2000" dirty="0"/>
              <a:t>, </a:t>
            </a:r>
            <a:r>
              <a:rPr sz="2000" dirty="0">
                <a:latin typeface="Courier"/>
              </a:rPr>
              <a:t>write</a:t>
            </a:r>
            <a:r>
              <a:rPr sz="2000" dirty="0"/>
              <a:t>) or otherwise modify (e.g., </a:t>
            </a:r>
            <a:r>
              <a:rPr sz="2000" dirty="0" err="1">
                <a:latin typeface="Courier"/>
              </a:rPr>
              <a:t>fcntl</a:t>
            </a:r>
            <a:r>
              <a:rPr sz="2000" dirty="0"/>
              <a:t>)</a:t>
            </a:r>
          </a:p>
          <a:p>
            <a:pPr lvl="1"/>
            <a:r>
              <a:rPr sz="2000" dirty="0"/>
              <a:t>We’ll have the following file descriptors always by default: </a:t>
            </a:r>
            <a:r>
              <a:rPr sz="2000" dirty="0">
                <a:latin typeface="Courier"/>
              </a:rPr>
              <a:t>0</a:t>
            </a:r>
            <a:r>
              <a:rPr sz="2000" dirty="0"/>
              <a:t> (</a:t>
            </a:r>
            <a:r>
              <a:rPr sz="2000" dirty="0">
                <a:latin typeface="Courier"/>
              </a:rPr>
              <a:t>stdin</a:t>
            </a:r>
            <a:r>
              <a:rPr sz="2000" dirty="0"/>
              <a:t>), </a:t>
            </a:r>
            <a:r>
              <a:rPr sz="2000" dirty="0">
                <a:latin typeface="Courier"/>
              </a:rPr>
              <a:t>1</a:t>
            </a:r>
            <a:r>
              <a:rPr sz="2000" dirty="0"/>
              <a:t> (</a:t>
            </a:r>
            <a:r>
              <a:rPr sz="2000" dirty="0" err="1">
                <a:latin typeface="Courier"/>
              </a:rPr>
              <a:t>stdout</a:t>
            </a:r>
            <a:r>
              <a:rPr sz="2000" dirty="0"/>
              <a:t>), </a:t>
            </a:r>
            <a:r>
              <a:rPr sz="2000" dirty="0">
                <a:latin typeface="Courier"/>
              </a:rPr>
              <a:t>2</a:t>
            </a:r>
            <a:r>
              <a:rPr sz="2000" dirty="0"/>
              <a:t> (</a:t>
            </a:r>
            <a:r>
              <a:rPr sz="2000" dirty="0">
                <a:latin typeface="Courier"/>
              </a:rPr>
              <a:t>stderr</a:t>
            </a:r>
            <a:r>
              <a:rPr sz="2000" dirty="0"/>
              <a:t>)</a:t>
            </a:r>
          </a:p>
          <a:p>
            <a:pPr lvl="0"/>
            <a:r>
              <a:rPr sz="2000" dirty="0"/>
              <a:t>Note that we use file descriptors for both real files and for sockets (among other things)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Detour: error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sz="1400" dirty="0"/>
              <a:t>At Adam’s request</a:t>
            </a:r>
          </a:p>
          <a:p>
            <a:pPr lvl="0"/>
            <a:r>
              <a:rPr sz="1400" dirty="0"/>
              <a:t>Many system calls (and wrapping C functions) can fail</a:t>
            </a:r>
          </a:p>
          <a:p>
            <a:pPr lvl="0"/>
            <a:r>
              <a:rPr sz="1400" dirty="0"/>
              <a:t>In C, we’ll often see failure represented as a negative value, with </a:t>
            </a:r>
            <a:r>
              <a:rPr sz="1400" dirty="0" err="1">
                <a:latin typeface="Courier"/>
              </a:rPr>
              <a:t>errno</a:t>
            </a:r>
            <a:r>
              <a:rPr sz="1400" dirty="0"/>
              <a:t> (see </a:t>
            </a:r>
            <a:r>
              <a:rPr sz="1400" dirty="0">
                <a:latin typeface="Courier"/>
              </a:rPr>
              <a:t>man </a:t>
            </a:r>
            <a:r>
              <a:rPr sz="1400" dirty="0" err="1">
                <a:latin typeface="Courier"/>
              </a:rPr>
              <a:t>errno</a:t>
            </a:r>
            <a:r>
              <a:rPr sz="1400" dirty="0"/>
              <a:t>) set appropriately (</a:t>
            </a:r>
            <a:r>
              <a:rPr sz="1400" dirty="0" err="1">
                <a:latin typeface="Courier"/>
              </a:rPr>
              <a:t>perror</a:t>
            </a:r>
            <a:r>
              <a:rPr sz="1400" dirty="0"/>
              <a:t> will print the corresponding error message)</a:t>
            </a:r>
          </a:p>
          <a:p>
            <a:pPr lvl="1"/>
            <a:r>
              <a:rPr sz="1400" dirty="0"/>
              <a:t>Basically every function today can fail in this manner</a:t>
            </a:r>
          </a:p>
          <a:p>
            <a:pPr lvl="0"/>
            <a:r>
              <a:rPr sz="1400" dirty="0"/>
              <a:t>In 107, we’ve mostly ignored this up until this point, but there are a few ways to handle this in C</a:t>
            </a:r>
          </a:p>
          <a:p>
            <a:pPr lvl="1"/>
            <a:r>
              <a:rPr sz="1400" dirty="0"/>
              <a:t>Explicitly check every return value that might fail, write out the failure condition</a:t>
            </a:r>
          </a:p>
          <a:p>
            <a:pPr lvl="1"/>
            <a:r>
              <a:rPr sz="1400" dirty="0"/>
              <a:t>Wrap functions in safe forms (e.g., the textbook creates </a:t>
            </a:r>
            <a:r>
              <a:rPr sz="1400" dirty="0">
                <a:latin typeface="Courier"/>
              </a:rPr>
              <a:t>Write</a:t>
            </a:r>
            <a:r>
              <a:rPr sz="1400" dirty="0"/>
              <a:t> from </a:t>
            </a:r>
            <a:r>
              <a:rPr sz="1400" dirty="0">
                <a:latin typeface="Courier"/>
              </a:rPr>
              <a:t>write</a:t>
            </a:r>
            <a:r>
              <a:rPr sz="1400" dirty="0"/>
              <a:t>)</a:t>
            </a:r>
          </a:p>
          <a:p>
            <a:pPr lvl="1"/>
            <a:r>
              <a:rPr sz="1400" dirty="0"/>
              <a:t>Use macros to help simplify</a:t>
            </a:r>
          </a:p>
          <a:p>
            <a:pPr lvl="1"/>
            <a:r>
              <a:rPr sz="1400" dirty="0" err="1">
                <a:latin typeface="Courier"/>
              </a:rPr>
              <a:t>goto</a:t>
            </a:r>
            <a:r>
              <a:rPr sz="1400" dirty="0" err="1"/>
              <a:t>s</a:t>
            </a:r>
            <a:r>
              <a:rPr sz="1400" dirty="0"/>
              <a:t> are often used for clean up, but given their potential for misuse, we won’t cover them to closely here</a:t>
            </a:r>
          </a:p>
          <a:p>
            <a:pPr lvl="1"/>
            <a:r>
              <a:rPr sz="1400" dirty="0"/>
              <a:t>On the (optional) sockets assignment, we’ll provide a few options for error handling (which you should be doing)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Detour: </a:t>
            </a:r>
            <a:r>
              <a:rPr>
                <a:latin typeface="Courier"/>
              </a:rPr>
              <a:t>man</a:t>
            </a:r>
            <a:r>
              <a:t>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While, in general, we like to tell you to read the </a:t>
            </a:r>
            <a:r>
              <a:rPr>
                <a:latin typeface="Courier"/>
              </a:rPr>
              <a:t>man</a:t>
            </a:r>
            <a:r>
              <a:t>page for the functions, the </a:t>
            </a:r>
            <a:r>
              <a:rPr>
                <a:latin typeface="Courier"/>
              </a:rPr>
              <a:t>man</a:t>
            </a:r>
            <a:r>
              <a:t> pages for sockets programming tend to be comparatively more difficult to actually find and understand</a:t>
            </a:r>
          </a:p>
          <a:p>
            <a:pPr lvl="0"/>
            <a:r>
              <a:t>I would recommend using the fake </a:t>
            </a:r>
            <a:r>
              <a:rPr>
                <a:latin typeface="Courier"/>
              </a:rPr>
              <a:t>man</a:t>
            </a:r>
            <a:r>
              <a:t> pages from </a:t>
            </a:r>
            <a:r>
              <a:rPr>
                <a:hlinkClick r:id="rId2"/>
              </a:rPr>
              <a:t>https://beej.us/guide/bgnet/</a:t>
            </a:r>
            <a:r>
              <a:t> and then consulting the real </a:t>
            </a:r>
            <a:r>
              <a:rPr>
                <a:latin typeface="Courier"/>
              </a:rPr>
              <a:t>man</a:t>
            </a:r>
            <a:r>
              <a:t> pages later, as appropriate (and if necessary)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bind()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“bind”s a socket to a particular address/port combo</a:t>
            </a:r>
          </a:p>
          <a:p>
            <a:pPr lvl="0"/>
            <a:r>
              <a:rPr>
                <a:latin typeface="Courier"/>
              </a:rPr>
              <a:t>int bind(int sockfd, struct sockaddr *my_addr, int addrlen);</a:t>
            </a:r>
          </a:p>
          <a:p>
            <a:pPr lvl="0"/>
            <a:r>
              <a:t>Note, we tend to only use </a:t>
            </a:r>
            <a:r>
              <a:rPr>
                <a:latin typeface="Courier"/>
              </a:rPr>
              <a:t>bind</a:t>
            </a:r>
            <a:r>
              <a:t> as a server (as a client, we tend not to actually care what our port is)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struct sockaddr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dirty="0">
                <a:latin typeface="Courier"/>
              </a:rPr>
              <a:t>struct </a:t>
            </a:r>
            <a:r>
              <a:rPr dirty="0" err="1">
                <a:latin typeface="Courier"/>
              </a:rPr>
              <a:t>sockaddr</a:t>
            </a:r>
            <a:r>
              <a:rPr dirty="0"/>
              <a:t> is the generic type for a socket address, but we’ll use </a:t>
            </a:r>
            <a:r>
              <a:rPr dirty="0">
                <a:latin typeface="Courier"/>
              </a:rPr>
              <a:t>struct </a:t>
            </a:r>
            <a:r>
              <a:rPr dirty="0" err="1">
                <a:latin typeface="Courier"/>
              </a:rPr>
              <a:t>sockaddr_in</a:t>
            </a:r>
            <a:r>
              <a:rPr dirty="0"/>
              <a:t> or </a:t>
            </a:r>
            <a:r>
              <a:rPr dirty="0">
                <a:latin typeface="Courier"/>
              </a:rPr>
              <a:t>struct sockaddr_in6</a:t>
            </a:r>
            <a:r>
              <a:rPr dirty="0"/>
              <a:t> and cast to a </a:t>
            </a:r>
            <a:r>
              <a:rPr dirty="0">
                <a:latin typeface="Courier"/>
              </a:rPr>
              <a:t>struct </a:t>
            </a:r>
            <a:r>
              <a:rPr dirty="0" err="1">
                <a:latin typeface="Courier"/>
              </a:rPr>
              <a:t>sockaddr</a:t>
            </a:r>
            <a:endParaRPr dirty="0">
              <a:latin typeface="Courier"/>
            </a:endParaRPr>
          </a:p>
          <a:p>
            <a:pPr lvl="0" indent="0">
              <a:buNone/>
            </a:pP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sockaddr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unsigned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short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sa_family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address family, </a:t>
            </a:r>
            <a:r>
              <a:rPr sz="1200" i="1" dirty="0" err="1">
                <a:solidFill>
                  <a:srgbClr val="60A0B0"/>
                </a:solidFill>
                <a:latin typeface="Courier"/>
              </a:rPr>
              <a:t>AF_xxx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sa_data</a:t>
            </a:r>
            <a:r>
              <a:rPr sz="1200" dirty="0">
                <a:solidFill>
                  <a:srgbClr val="666666"/>
                </a:solidFill>
                <a:latin typeface="Courier"/>
              </a:rPr>
              <a:t>[</a:t>
            </a:r>
            <a:r>
              <a:rPr sz="1200" dirty="0">
                <a:solidFill>
                  <a:srgbClr val="40A070"/>
                </a:solidFill>
                <a:latin typeface="Courier"/>
              </a:rPr>
              <a:t>14</a:t>
            </a:r>
            <a:r>
              <a:rPr sz="1200" dirty="0">
                <a:solidFill>
                  <a:srgbClr val="666666"/>
                </a:solidFill>
                <a:latin typeface="Courier"/>
              </a:rPr>
              <a:t>];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14 bytes of protocol address</a:t>
            </a:r>
            <a:br>
              <a:rPr sz="1200" dirty="0"/>
            </a:br>
            <a:r>
              <a:rPr sz="1200" dirty="0">
                <a:solidFill>
                  <a:srgbClr val="666666"/>
                </a:solidFill>
                <a:latin typeface="Courier"/>
              </a:rPr>
              <a:t>};</a:t>
            </a:r>
            <a:br>
              <a:rPr sz="1200" dirty="0"/>
            </a:b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sockaddr_in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short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sin_family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Address family, AF_INET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unsigned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short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sin_port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Port number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in_addr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sin_addr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Internet address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unsigned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sin_zero</a:t>
            </a:r>
            <a:r>
              <a:rPr sz="1200" dirty="0">
                <a:solidFill>
                  <a:srgbClr val="666666"/>
                </a:solidFill>
                <a:latin typeface="Courier"/>
              </a:rPr>
              <a:t>[</a:t>
            </a:r>
            <a:r>
              <a:rPr sz="1200" dirty="0">
                <a:solidFill>
                  <a:srgbClr val="40A070"/>
                </a:solidFill>
                <a:latin typeface="Courier"/>
              </a:rPr>
              <a:t>8</a:t>
            </a:r>
            <a:r>
              <a:rPr sz="1200" dirty="0">
                <a:solidFill>
                  <a:srgbClr val="666666"/>
                </a:solidFill>
                <a:latin typeface="Courier"/>
              </a:rPr>
              <a:t>];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Same size as struct </a:t>
            </a:r>
            <a:r>
              <a:rPr sz="1200" i="1" dirty="0" err="1">
                <a:solidFill>
                  <a:srgbClr val="60A0B0"/>
                </a:solidFill>
                <a:latin typeface="Courier"/>
              </a:rPr>
              <a:t>sockaddr</a:t>
            </a:r>
            <a:br>
              <a:rPr sz="1200" dirty="0"/>
            </a:br>
            <a:r>
              <a:rPr sz="1200" dirty="0">
                <a:solidFill>
                  <a:srgbClr val="666666"/>
                </a:solidFill>
                <a:latin typeface="Courier"/>
              </a:rPr>
              <a:t>};</a:t>
            </a:r>
            <a:br>
              <a:rPr sz="1200" dirty="0"/>
            </a:b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in_addr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uint32_t</a:t>
            </a:r>
            <a:r>
              <a:rPr sz="1200" dirty="0">
                <a:latin typeface="Courier"/>
              </a:rPr>
              <a:t> </a:t>
            </a:r>
            <a:r>
              <a:rPr sz="1200" dirty="0" err="1">
                <a:latin typeface="Courier"/>
              </a:rPr>
              <a:t>s_addr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that's a 32-bit int (4 bytes)</a:t>
            </a:r>
            <a:br>
              <a:rPr sz="1200" dirty="0"/>
            </a:br>
            <a:r>
              <a:rPr sz="1200" dirty="0">
                <a:solidFill>
                  <a:srgbClr val="666666"/>
                </a:solidFill>
                <a:latin typeface="Courier"/>
              </a:rPr>
              <a:t>};</a:t>
            </a:r>
            <a:br>
              <a:rPr sz="1200" dirty="0"/>
            </a:b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sockaddr_in6 </a:t>
            </a:r>
            <a:r>
              <a:rPr sz="12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200" dirty="0"/>
            </a:br>
            <a:r>
              <a:rPr sz="1200" dirty="0">
                <a:latin typeface="Courier"/>
              </a:rPr>
              <a:t>    u_int16_t sin6_family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address family, AF_INET6</a:t>
            </a:r>
            <a:br>
              <a:rPr sz="1200" dirty="0"/>
            </a:br>
            <a:r>
              <a:rPr sz="1200" dirty="0">
                <a:latin typeface="Courier"/>
              </a:rPr>
              <a:t>    u_int16_t sin6_port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port number, Network Byte Order</a:t>
            </a:r>
            <a:br>
              <a:rPr sz="1200" dirty="0"/>
            </a:br>
            <a:r>
              <a:rPr sz="1200" dirty="0">
                <a:latin typeface="Courier"/>
              </a:rPr>
              <a:t>    u_int32_t sin6_flowinfo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IPv6 flow information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in6_addr sin6_addr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IPv6 address</a:t>
            </a:r>
            <a:br>
              <a:rPr sz="1200" dirty="0"/>
            </a:br>
            <a:r>
              <a:rPr sz="1200" dirty="0">
                <a:latin typeface="Courier"/>
              </a:rPr>
              <a:t>    u_int32_t sin6_scope_id</a:t>
            </a:r>
            <a:r>
              <a:rPr sz="1200" dirty="0">
                <a:solidFill>
                  <a:srgbClr val="666666"/>
                </a:solidFill>
                <a:latin typeface="Courier"/>
              </a:rPr>
              <a:t>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Scope ID</a:t>
            </a:r>
            <a:br>
              <a:rPr sz="1200" dirty="0"/>
            </a:br>
            <a:r>
              <a:rPr sz="1200" dirty="0">
                <a:solidFill>
                  <a:srgbClr val="666666"/>
                </a:solidFill>
                <a:latin typeface="Courier"/>
              </a:rPr>
              <a:t>};</a:t>
            </a:r>
            <a:br>
              <a:rPr sz="1200" dirty="0"/>
            </a:br>
            <a:r>
              <a:rPr sz="12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200" dirty="0">
                <a:latin typeface="Courier"/>
              </a:rPr>
              <a:t> in6_addr </a:t>
            </a:r>
            <a:r>
              <a:rPr sz="12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200" dirty="0"/>
            </a:br>
            <a:r>
              <a:rPr sz="1200" dirty="0">
                <a:latin typeface="Courier"/>
              </a:rPr>
              <a:t>   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unsigned</a:t>
            </a:r>
            <a:r>
              <a:rPr sz="1200" dirty="0">
                <a:latin typeface="Courier"/>
              </a:rPr>
              <a:t> </a:t>
            </a:r>
            <a:r>
              <a:rPr sz="12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200" dirty="0">
                <a:latin typeface="Courier"/>
              </a:rPr>
              <a:t> s6_addr</a:t>
            </a:r>
            <a:r>
              <a:rPr sz="1200" dirty="0">
                <a:solidFill>
                  <a:srgbClr val="666666"/>
                </a:solidFill>
                <a:latin typeface="Courier"/>
              </a:rPr>
              <a:t>[</a:t>
            </a:r>
            <a:r>
              <a:rPr sz="1200" dirty="0">
                <a:solidFill>
                  <a:srgbClr val="40A070"/>
                </a:solidFill>
                <a:latin typeface="Courier"/>
              </a:rPr>
              <a:t>16</a:t>
            </a:r>
            <a:r>
              <a:rPr sz="1200" dirty="0">
                <a:solidFill>
                  <a:srgbClr val="666666"/>
                </a:solidFill>
                <a:latin typeface="Courier"/>
              </a:rPr>
              <a:t>];</a:t>
            </a:r>
            <a:r>
              <a:rPr sz="1200" dirty="0">
                <a:latin typeface="Courier"/>
              </a:rPr>
              <a:t> </a:t>
            </a:r>
            <a:r>
              <a:rPr sz="1200" i="1" dirty="0">
                <a:solidFill>
                  <a:srgbClr val="60A0B0"/>
                </a:solidFill>
                <a:latin typeface="Courier"/>
              </a:rPr>
              <a:t>// IPv6 address</a:t>
            </a:r>
            <a:br>
              <a:rPr sz="1200" dirty="0"/>
            </a:br>
            <a:r>
              <a:rPr sz="1200" dirty="0">
                <a:solidFill>
                  <a:srgbClr val="666666"/>
                </a:solidFill>
                <a:latin typeface="Courier"/>
              </a:rPr>
              <a:t>};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rPr>
                <a:latin typeface="Courier"/>
              </a:rPr>
              <a:t>inet_pton()</a:t>
            </a:r>
            <a:r>
              <a:t>, </a:t>
            </a:r>
            <a:r>
              <a:rPr>
                <a:latin typeface="Courier"/>
              </a:rPr>
              <a:t>inet_addr()</a:t>
            </a:r>
            <a:r>
              <a:t>, and </a:t>
            </a:r>
            <a:r>
              <a:rPr>
                <a:latin typeface="Courier"/>
              </a:rPr>
              <a:t>inet_aton()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aton</a:t>
            </a:r>
            <a:r>
              <a:t> and </a:t>
            </a:r>
            <a:r>
              <a:rPr>
                <a:latin typeface="Courier"/>
              </a:rPr>
              <a:t>addr</a:t>
            </a:r>
            <a:r>
              <a:t> only work for IPv4 addresses</a:t>
            </a:r>
          </a:p>
          <a:p>
            <a:pPr lvl="0"/>
            <a:r>
              <a:rPr>
                <a:latin typeface="Courier"/>
              </a:rPr>
              <a:t>int inet_aton(const char *cp, struct in_addr *inp);</a:t>
            </a:r>
          </a:p>
          <a:p>
            <a:pPr lvl="0"/>
            <a:r>
              <a:rPr>
                <a:latin typeface="Courier"/>
              </a:rPr>
              <a:t>in_addr_t inet_addr(const char *cp);</a:t>
            </a:r>
          </a:p>
          <a:p>
            <a:pPr lvl="0"/>
            <a:r>
              <a:rPr>
                <a:latin typeface="Courier"/>
              </a:rPr>
              <a:t>cp</a:t>
            </a:r>
            <a:r>
              <a:t> is a string of a dotted quad IP address</a:t>
            </a:r>
          </a:p>
          <a:p>
            <a:pPr lvl="0"/>
            <a:r>
              <a:rPr>
                <a:latin typeface="Courier"/>
              </a:rPr>
              <a:t>int inet_pton(int af, const char *src, void *dst);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getaddrinfo()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indent="0">
              <a:buNone/>
            </a:pPr>
            <a:r>
              <a:rPr sz="14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getaddrinfo</a:t>
            </a:r>
            <a:r>
              <a:rPr sz="1400" dirty="0">
                <a:solidFill>
                  <a:srgbClr val="666666"/>
                </a:solidFill>
                <a:latin typeface="Courier"/>
              </a:rPr>
              <a:t>(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const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>
                <a:latin typeface="Courier"/>
              </a:rPr>
              <a:t>node</a:t>
            </a:r>
            <a:r>
              <a:rPr sz="1400" dirty="0">
                <a:solidFill>
                  <a:srgbClr val="666666"/>
                </a:solidFill>
                <a:latin typeface="Courier"/>
              </a:rPr>
              <a:t>,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e.g. "</a:t>
            </a:r>
            <a:r>
              <a:rPr sz="1400" i="1" dirty="0" err="1">
                <a:solidFill>
                  <a:srgbClr val="60A0B0"/>
                </a:solidFill>
                <a:latin typeface="Courier"/>
              </a:rPr>
              <a:t>www.example.com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" or IP</a:t>
            </a:r>
            <a:br>
              <a:rPr sz="1400" dirty="0"/>
            </a:br>
            <a:r>
              <a:rPr sz="1400" dirty="0">
                <a:latin typeface="Courier"/>
              </a:rPr>
              <a:t>            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const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>
                <a:latin typeface="Courier"/>
              </a:rPr>
              <a:t>service</a:t>
            </a:r>
            <a:r>
              <a:rPr sz="1400" dirty="0">
                <a:solidFill>
                  <a:srgbClr val="666666"/>
                </a:solidFill>
                <a:latin typeface="Courier"/>
              </a:rPr>
              <a:t>,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e.g. "http" or port number</a:t>
            </a:r>
            <a:br>
              <a:rPr sz="1400" dirty="0"/>
            </a:br>
            <a:r>
              <a:rPr sz="1400" dirty="0">
                <a:latin typeface="Courier"/>
              </a:rPr>
              <a:t>            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const</a:t>
            </a:r>
            <a:r>
              <a:rPr sz="1400" dirty="0">
                <a:latin typeface="Courier"/>
              </a:rPr>
              <a:t> </a:t>
            </a:r>
            <a:r>
              <a:rPr sz="14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addrinfo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>
                <a:latin typeface="Courier"/>
              </a:rPr>
              <a:t>hints</a:t>
            </a:r>
            <a:r>
              <a:rPr sz="1400" dirty="0">
                <a:solidFill>
                  <a:srgbClr val="666666"/>
                </a:solidFill>
                <a:latin typeface="Courier"/>
              </a:rPr>
              <a:t>,</a:t>
            </a:r>
            <a:br>
              <a:rPr sz="1400" dirty="0"/>
            </a:br>
            <a:r>
              <a:rPr sz="1400" dirty="0">
                <a:latin typeface="Courier"/>
              </a:rPr>
              <a:t>                </a:t>
            </a:r>
            <a:r>
              <a:rPr sz="14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addrinfo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**</a:t>
            </a:r>
            <a:r>
              <a:rPr sz="1400" dirty="0">
                <a:latin typeface="Courier"/>
              </a:rPr>
              <a:t>res</a:t>
            </a:r>
            <a:r>
              <a:rPr sz="1400" dirty="0">
                <a:solidFill>
                  <a:srgbClr val="666666"/>
                </a:solidFill>
                <a:latin typeface="Courier"/>
              </a:rPr>
              <a:t>);</a:t>
            </a:r>
          </a:p>
          <a:p>
            <a:pPr lvl="0"/>
            <a:r>
              <a:rPr sz="1400" dirty="0"/>
              <a:t>Gives us a linked list of </a:t>
            </a:r>
            <a:r>
              <a:rPr sz="1400" dirty="0">
                <a:latin typeface="Courier"/>
              </a:rPr>
              <a:t>struct </a:t>
            </a:r>
            <a:r>
              <a:rPr sz="1400" dirty="0" err="1">
                <a:latin typeface="Courier"/>
              </a:rPr>
              <a:t>addrinfo</a:t>
            </a:r>
            <a:r>
              <a:rPr sz="1400" dirty="0" err="1"/>
              <a:t>s</a:t>
            </a:r>
            <a:endParaRPr sz="1400" dirty="0"/>
          </a:p>
          <a:p>
            <a:pPr lvl="0" indent="0">
              <a:buNone/>
            </a:pPr>
            <a:r>
              <a:rPr sz="14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addrinfo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{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ai_flags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AI_PASSIVE, AI_CANONNAME, etc.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ai_family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AF_INET, AF_INET6, AF_UNSPEC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ai_socktype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SOCK_STREAM, SOCK_DGRAM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int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ai_protocol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use 0 for "any"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 err="1">
                <a:solidFill>
                  <a:srgbClr val="902000"/>
                </a:solidFill>
                <a:latin typeface="Courier"/>
              </a:rPr>
              <a:t>size_t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ai_addrlen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size of </a:t>
            </a:r>
            <a:r>
              <a:rPr sz="1400" i="1" dirty="0" err="1">
                <a:solidFill>
                  <a:srgbClr val="60A0B0"/>
                </a:solidFill>
                <a:latin typeface="Courier"/>
              </a:rPr>
              <a:t>ai_addr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 in bytes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sockaddr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 err="1">
                <a:latin typeface="Courier"/>
              </a:rPr>
              <a:t>ai_addr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struct </a:t>
            </a:r>
            <a:r>
              <a:rPr sz="1400" i="1" dirty="0" err="1">
                <a:solidFill>
                  <a:srgbClr val="60A0B0"/>
                </a:solidFill>
                <a:latin typeface="Courier"/>
              </a:rPr>
              <a:t>sockaddr_in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 or _in6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dirty="0">
                <a:solidFill>
                  <a:srgbClr val="902000"/>
                </a:solidFill>
                <a:latin typeface="Courier"/>
              </a:rPr>
              <a:t>char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 err="1">
                <a:latin typeface="Courier"/>
              </a:rPr>
              <a:t>ai_canonname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full canonical hostname</a:t>
            </a:r>
            <a:br>
              <a:rPr sz="1400" dirty="0"/>
            </a:br>
            <a:r>
              <a:rPr sz="1400" dirty="0">
                <a:latin typeface="Courier"/>
              </a:rPr>
              <a:t>    </a:t>
            </a:r>
            <a:r>
              <a:rPr sz="1400" b="1" dirty="0">
                <a:solidFill>
                  <a:srgbClr val="007020"/>
                </a:solidFill>
                <a:latin typeface="Courier"/>
              </a:rPr>
              <a:t>struct</a:t>
            </a:r>
            <a:r>
              <a:rPr sz="1400" dirty="0">
                <a:latin typeface="Courier"/>
              </a:rPr>
              <a:t> </a:t>
            </a:r>
            <a:r>
              <a:rPr sz="1400" dirty="0" err="1">
                <a:latin typeface="Courier"/>
              </a:rPr>
              <a:t>addrinfo</a:t>
            </a:r>
            <a:r>
              <a:rPr sz="1400" dirty="0">
                <a:latin typeface="Courier"/>
              </a:rPr>
              <a:t> </a:t>
            </a:r>
            <a:r>
              <a:rPr sz="1400" dirty="0">
                <a:solidFill>
                  <a:srgbClr val="666666"/>
                </a:solidFill>
                <a:latin typeface="Courier"/>
              </a:rPr>
              <a:t>*</a:t>
            </a:r>
            <a:r>
              <a:rPr sz="1400" dirty="0" err="1">
                <a:latin typeface="Courier"/>
              </a:rPr>
              <a:t>ai_next</a:t>
            </a:r>
            <a:r>
              <a:rPr sz="1400" dirty="0">
                <a:solidFill>
                  <a:srgbClr val="666666"/>
                </a:solidFill>
                <a:latin typeface="Courier"/>
              </a:rPr>
              <a:t>;</a:t>
            </a:r>
            <a:r>
              <a:rPr sz="1400" dirty="0">
                <a:latin typeface="Courier"/>
              </a:rPr>
              <a:t> </a:t>
            </a:r>
            <a:r>
              <a:rPr sz="1400" i="1" dirty="0">
                <a:solidFill>
                  <a:srgbClr val="60A0B0"/>
                </a:solidFill>
                <a:latin typeface="Courier"/>
              </a:rPr>
              <a:t>// linked list, next node</a:t>
            </a:r>
            <a:br>
              <a:rPr sz="1400" dirty="0"/>
            </a:br>
            <a:r>
              <a:rPr sz="1400" dirty="0">
                <a:solidFill>
                  <a:srgbClr val="666666"/>
                </a:solidFill>
                <a:latin typeface="Courier"/>
              </a:rPr>
              <a:t>};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>
                <a:latin typeface="Courier"/>
              </a:rPr>
              <a:t>bind</a:t>
            </a:r>
            <a:r>
              <a:rPr dirty="0">
                <a:latin typeface="Courier"/>
              </a:rPr>
              <a:t>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urier"/>
              </a:rPr>
              <a:t>int bind(int </a:t>
            </a:r>
            <a:r>
              <a:rPr lang="en-US" dirty="0" err="1">
                <a:latin typeface="Courier"/>
              </a:rPr>
              <a:t>sockfd</a:t>
            </a:r>
            <a:r>
              <a:rPr lang="en-US" dirty="0">
                <a:latin typeface="Courier"/>
              </a:rPr>
              <a:t>, struct </a:t>
            </a:r>
            <a:r>
              <a:rPr lang="en-US" dirty="0" err="1">
                <a:latin typeface="Courier"/>
              </a:rPr>
              <a:t>sockaddr</a:t>
            </a:r>
            <a:r>
              <a:rPr lang="en-US" dirty="0">
                <a:latin typeface="Courier"/>
              </a:rPr>
              <a:t> *</a:t>
            </a:r>
            <a:r>
              <a:rPr lang="en-US" dirty="0" err="1">
                <a:latin typeface="Courier"/>
              </a:rPr>
              <a:t>my_addr</a:t>
            </a:r>
            <a:r>
              <a:rPr lang="en-US" dirty="0">
                <a:latin typeface="Courier"/>
              </a:rPr>
              <a:t>, int </a:t>
            </a:r>
            <a:r>
              <a:rPr lang="en-US" dirty="0" err="1">
                <a:latin typeface="Courier"/>
              </a:rPr>
              <a:t>addrlen</a:t>
            </a:r>
            <a:r>
              <a:rPr lang="en-US" dirty="0">
                <a:latin typeface="Courier"/>
              </a:rPr>
              <a:t>);</a:t>
            </a:r>
            <a:endParaRPr dirty="0">
              <a:latin typeface="Courier"/>
            </a:endParaRPr>
          </a:p>
          <a:p>
            <a:pPr lvl="0"/>
            <a:r>
              <a:rPr lang="en-US" dirty="0"/>
              <a:t>Binds our socket to the address and port specified by </a:t>
            </a:r>
            <a:r>
              <a:rPr lang="en-US" dirty="0" err="1">
                <a:latin typeface="Courier"/>
              </a:rPr>
              <a:t>my_addr</a:t>
            </a:r>
            <a:endParaRPr lang="en-US" dirty="0">
              <a:latin typeface="Courier"/>
            </a:endParaRPr>
          </a:p>
          <a:p>
            <a:r>
              <a:rPr lang="en-US" dirty="0"/>
              <a:t>We will often use </a:t>
            </a:r>
            <a:r>
              <a:rPr lang="en-US" dirty="0">
                <a:latin typeface="Courier"/>
              </a:rPr>
              <a:t>INADDR_ANY</a:t>
            </a:r>
            <a:r>
              <a:rPr lang="en-US" dirty="0"/>
              <a:t> to indicate that we want to accept any IPv4 connection (slightly different for IPv6, see “Jumping from IPv4 to IPv6” on Beej’s guide)</a:t>
            </a:r>
            <a:endParaRPr lang="en-US" dirty="0"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41956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listen()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int listen(int sockfd, int backlog);</a:t>
            </a:r>
          </a:p>
          <a:p>
            <a:pPr lvl="0"/>
            <a:r>
              <a:t>Starts our socket “listening” (what a server would do)</a:t>
            </a:r>
          </a:p>
          <a:p>
            <a:pPr lvl="0"/>
            <a:r>
              <a:rPr>
                <a:latin typeface="Courier"/>
              </a:rPr>
              <a:t>backlog</a:t>
            </a:r>
            <a:r>
              <a:t> is how many outstanding requests can be queued until we </a:t>
            </a:r>
            <a:r>
              <a:rPr>
                <a:latin typeface="Courier"/>
              </a:rPr>
              <a:t>accept</a:t>
            </a:r>
            <a:r>
              <a:t> them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>
                <a:latin typeface="Courier"/>
              </a:rPr>
              <a:t>accept()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dirty="0">
                <a:latin typeface="Courier"/>
              </a:rPr>
              <a:t>int accept(int </a:t>
            </a:r>
            <a:r>
              <a:rPr dirty="0" err="1">
                <a:latin typeface="Courier"/>
              </a:rPr>
              <a:t>sockfd</a:t>
            </a:r>
            <a:r>
              <a:rPr dirty="0">
                <a:latin typeface="Courier"/>
              </a:rPr>
              <a:t>, struct </a:t>
            </a:r>
            <a:r>
              <a:rPr dirty="0" err="1">
                <a:latin typeface="Courier"/>
              </a:rPr>
              <a:t>sockaddr</a:t>
            </a:r>
            <a:r>
              <a:rPr dirty="0">
                <a:latin typeface="Courier"/>
              </a:rPr>
              <a:t> *</a:t>
            </a:r>
            <a:r>
              <a:rPr dirty="0" err="1">
                <a:latin typeface="Courier"/>
              </a:rPr>
              <a:t>addr</a:t>
            </a:r>
            <a:r>
              <a:rPr dirty="0">
                <a:latin typeface="Courier"/>
              </a:rPr>
              <a:t>, </a:t>
            </a:r>
            <a:r>
              <a:rPr dirty="0" err="1">
                <a:latin typeface="Courier"/>
              </a:rPr>
              <a:t>socklen_t</a:t>
            </a:r>
            <a:r>
              <a:rPr dirty="0">
                <a:latin typeface="Courier"/>
              </a:rPr>
              <a:t> *</a:t>
            </a:r>
            <a:r>
              <a:rPr dirty="0" err="1">
                <a:latin typeface="Courier"/>
              </a:rPr>
              <a:t>addrlen</a:t>
            </a:r>
            <a:r>
              <a:rPr dirty="0">
                <a:latin typeface="Courier"/>
              </a:rPr>
              <a:t>);</a:t>
            </a:r>
          </a:p>
          <a:p>
            <a:pPr lvl="0"/>
            <a:r>
              <a:rPr dirty="0"/>
              <a:t>Returns a file descriptor for a remote connection</a:t>
            </a:r>
          </a:p>
          <a:p>
            <a:pPr lvl="0"/>
            <a:r>
              <a:rPr dirty="0"/>
              <a:t>We’ll use a </a:t>
            </a:r>
            <a:r>
              <a:rPr dirty="0">
                <a:latin typeface="Courier"/>
              </a:rPr>
              <a:t>struct </a:t>
            </a:r>
            <a:r>
              <a:rPr dirty="0" err="1">
                <a:latin typeface="Courier"/>
              </a:rPr>
              <a:t>sockaddr_storage</a:t>
            </a:r>
            <a:r>
              <a:rPr dirty="0"/>
              <a:t> (guaranteed large enough to store any address) for </a:t>
            </a:r>
            <a:r>
              <a:t>the address</a:t>
            </a:r>
            <a:endParaRPr lang="en-US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300" b="1" dirty="0">
                <a:solidFill>
                  <a:srgbClr val="007020"/>
                </a:solidFill>
                <a:effectLst/>
                <a:latin typeface="Courier" pitchFamily="2" charset="0"/>
              </a:rPr>
              <a:t>struct</a:t>
            </a:r>
            <a:r>
              <a:rPr lang="en-US" sz="2300" dirty="0">
                <a:effectLst/>
                <a:latin typeface="Courier" pitchFamily="2" charset="0"/>
              </a:rPr>
              <a:t> </a:t>
            </a:r>
            <a:r>
              <a:rPr lang="en-US" sz="2300" dirty="0" err="1">
                <a:effectLst/>
                <a:latin typeface="Courier" pitchFamily="2" charset="0"/>
              </a:rPr>
              <a:t>sockaddr_storage</a:t>
            </a:r>
            <a:r>
              <a:rPr lang="en-US" sz="2300" dirty="0">
                <a:effectLst/>
                <a:latin typeface="Courier" pitchFamily="2" charset="0"/>
              </a:rPr>
              <a:t> 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{</a:t>
            </a:r>
          </a:p>
          <a:p>
            <a:pPr marL="0" indent="0">
              <a:buNone/>
            </a:pPr>
            <a:r>
              <a:rPr lang="en-US" sz="2300" dirty="0">
                <a:effectLst/>
                <a:latin typeface="Courier" pitchFamily="2" charset="0"/>
              </a:rPr>
              <a:t>		</a:t>
            </a:r>
            <a:r>
              <a:rPr lang="en-US" sz="2300" dirty="0" err="1">
                <a:effectLst/>
                <a:latin typeface="Courier" pitchFamily="2" charset="0"/>
              </a:rPr>
              <a:t>sa_family_t</a:t>
            </a:r>
            <a:r>
              <a:rPr lang="en-US" sz="2300" dirty="0">
                <a:effectLst/>
                <a:latin typeface="Courier" pitchFamily="2" charset="0"/>
              </a:rPr>
              <a:t> </a:t>
            </a:r>
            <a:r>
              <a:rPr lang="en-US" sz="2300" dirty="0" err="1">
                <a:effectLst/>
                <a:latin typeface="Courier" pitchFamily="2" charset="0"/>
              </a:rPr>
              <a:t>ss_family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;</a:t>
            </a:r>
            <a:r>
              <a:rPr lang="en-US" sz="2300" dirty="0">
                <a:effectLst/>
                <a:latin typeface="Courier" pitchFamily="2" charset="0"/>
              </a:rPr>
              <a:t> </a:t>
            </a:r>
            <a:r>
              <a:rPr lang="en-US" sz="2300" i="1" dirty="0">
                <a:solidFill>
                  <a:srgbClr val="60A0B0"/>
                </a:solidFill>
                <a:effectLst/>
                <a:latin typeface="Courier" pitchFamily="2" charset="0"/>
              </a:rPr>
              <a:t>// address family</a:t>
            </a:r>
          </a:p>
          <a:p>
            <a:pPr marL="0" indent="0">
              <a:buNone/>
            </a:pPr>
            <a:r>
              <a:rPr lang="en-US" sz="2300" i="1" dirty="0">
                <a:solidFill>
                  <a:srgbClr val="60A0B0"/>
                </a:solidFill>
                <a:latin typeface="Courier" pitchFamily="2" charset="0"/>
              </a:rPr>
              <a:t>		</a:t>
            </a:r>
            <a:r>
              <a:rPr lang="en-US" sz="2300" i="1" dirty="0">
                <a:solidFill>
                  <a:srgbClr val="60A0B0"/>
                </a:solidFill>
                <a:effectLst/>
                <a:latin typeface="Courier" pitchFamily="2" charset="0"/>
              </a:rPr>
              <a:t>// all this is padding, implementation specific, ignore it: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902000"/>
                </a:solidFill>
                <a:effectLst/>
                <a:latin typeface="Courier" pitchFamily="2" charset="0"/>
              </a:rPr>
              <a:t>		char</a:t>
            </a:r>
            <a:r>
              <a:rPr lang="en-US" sz="2300" dirty="0">
                <a:effectLst/>
                <a:latin typeface="Courier" pitchFamily="2" charset="0"/>
              </a:rPr>
              <a:t> __ss_pad1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[</a:t>
            </a:r>
            <a:r>
              <a:rPr lang="en-US" sz="2300" dirty="0">
                <a:effectLst/>
                <a:latin typeface="Courier" pitchFamily="2" charset="0"/>
              </a:rPr>
              <a:t>_SS_PAD1SIZE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];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666666"/>
                </a:solidFill>
                <a:latin typeface="Courier" pitchFamily="2" charset="0"/>
              </a:rPr>
              <a:t>		</a:t>
            </a:r>
            <a:r>
              <a:rPr lang="en-US" sz="2300" dirty="0">
                <a:solidFill>
                  <a:srgbClr val="902000"/>
                </a:solidFill>
                <a:effectLst/>
                <a:latin typeface="Courier" pitchFamily="2" charset="0"/>
              </a:rPr>
              <a:t>int64_t</a:t>
            </a:r>
            <a:r>
              <a:rPr lang="en-US" sz="2300" dirty="0">
                <a:effectLst/>
                <a:latin typeface="Courier" pitchFamily="2" charset="0"/>
              </a:rPr>
              <a:t> __</a:t>
            </a:r>
            <a:r>
              <a:rPr lang="en-US" sz="2300" dirty="0" err="1">
                <a:effectLst/>
                <a:latin typeface="Courier" pitchFamily="2" charset="0"/>
              </a:rPr>
              <a:t>ss_align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;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666666"/>
                </a:solidFill>
                <a:latin typeface="Courier" pitchFamily="2" charset="0"/>
              </a:rPr>
              <a:t>		</a:t>
            </a:r>
            <a:r>
              <a:rPr lang="en-US" sz="2300" dirty="0">
                <a:solidFill>
                  <a:srgbClr val="902000"/>
                </a:solidFill>
                <a:effectLst/>
                <a:latin typeface="Courier" pitchFamily="2" charset="0"/>
              </a:rPr>
              <a:t>char</a:t>
            </a:r>
            <a:r>
              <a:rPr lang="en-US" sz="2300" dirty="0">
                <a:effectLst/>
                <a:latin typeface="Courier" pitchFamily="2" charset="0"/>
              </a:rPr>
              <a:t> __ss_pad2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[</a:t>
            </a:r>
            <a:r>
              <a:rPr lang="en-US" sz="2300" dirty="0">
                <a:effectLst/>
                <a:latin typeface="Courier" pitchFamily="2" charset="0"/>
              </a:rPr>
              <a:t>_SS_PAD2SIZE</a:t>
            </a: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];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666666"/>
                </a:solidFill>
                <a:effectLst/>
                <a:latin typeface="Courier" pitchFamily="2" charset="0"/>
              </a:rPr>
              <a:t>};</a:t>
            </a:r>
            <a:endParaRPr sz="2300" dirty="0">
              <a:latin typeface="Courier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connect()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int connect(int sockfd, struct sockaddr *serv_addr, int addrlen);</a:t>
            </a:r>
          </a:p>
          <a:p>
            <a:pPr lvl="0"/>
            <a:r>
              <a:t>Useful for the client, connects our local socket to the remote address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send()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int send(int sockfd, const void *msg, int len, int flags);</a:t>
            </a:r>
          </a:p>
          <a:p>
            <a:pPr lvl="0"/>
            <a:r>
              <a:t>Returns how many bytes were actually sent (may be less than we requested, which we’ll have to handle)</a:t>
            </a:r>
          </a:p>
          <a:p>
            <a:pPr lvl="0"/>
            <a:r>
              <a:rPr>
                <a:latin typeface="Courier"/>
              </a:rPr>
              <a:t>flags</a:t>
            </a:r>
            <a:r>
              <a:t> can be 0 by default</a:t>
            </a:r>
          </a:p>
          <a:p>
            <a:pPr lvl="0"/>
            <a:r>
              <a:t>Note that while we could use </a:t>
            </a:r>
            <a:r>
              <a:rPr>
                <a:latin typeface="Courier"/>
              </a:rPr>
              <a:t>write</a:t>
            </a:r>
            <a:r>
              <a:t>, we tend to use </a:t>
            </a:r>
            <a:r>
              <a:rPr>
                <a:latin typeface="Courier"/>
              </a:rPr>
              <a:t>send</a:t>
            </a:r>
            <a:r>
              <a:t> instead since it lets us to more specific socket things (see the </a:t>
            </a:r>
            <a:r>
              <a:rPr>
                <a:latin typeface="Courier"/>
              </a:rPr>
              <a:t>man</a:t>
            </a:r>
            <a:r>
              <a:t> page for </a:t>
            </a:r>
            <a:r>
              <a:rPr>
                <a:latin typeface="Courier"/>
              </a:rPr>
              <a:t>flags</a:t>
            </a:r>
            <a:r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recv()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int recv(int sockfd, void *buf, int len, int flags);</a:t>
            </a:r>
          </a:p>
          <a:p>
            <a:pPr lvl="0"/>
            <a:r>
              <a:t>Returns how many bytes were received (no more than </a:t>
            </a:r>
            <a:r>
              <a:rPr>
                <a:latin typeface="Courier"/>
              </a:rPr>
              <a:t>len</a:t>
            </a:r>
            <a:r>
              <a:t>)</a:t>
            </a:r>
          </a:p>
          <a:p>
            <a:pPr lvl="0"/>
            <a:r>
              <a:t>Returns </a:t>
            </a:r>
            <a:r>
              <a:rPr>
                <a:latin typeface="Courier"/>
              </a:rPr>
              <a:t>&lt;0</a:t>
            </a:r>
            <a:r>
              <a:t> on error, </a:t>
            </a:r>
            <a:r>
              <a:rPr>
                <a:latin typeface="Courier"/>
              </a:rPr>
              <a:t>0</a:t>
            </a:r>
            <a:r>
              <a:t> when remote side has closed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latin typeface="Courier"/>
              </a:rPr>
              <a:t>close()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close(sockfd);</a:t>
            </a:r>
          </a:p>
          <a:p>
            <a:pPr lvl="0"/>
            <a:r>
              <a:t>Prevents any further reads or writes to the socket, the remote peer will receive an error on trying to read or write</a:t>
            </a:r>
          </a:p>
          <a:p>
            <a:pPr lvl="0"/>
            <a:r>
              <a:t>Also, marks the fd as usable again (no longer counts toward our per-process limit)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A5CDE-9C42-1820-25C0-A43640AB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"/>
              </a:rPr>
              <a:t>shutdown()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F2D76-E69D-E6F6-B08F-6115A880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Courier"/>
              </a:rPr>
              <a:t>int shutdown(int </a:t>
            </a:r>
            <a:r>
              <a:rPr lang="en-US" dirty="0" err="1">
                <a:latin typeface="Courier"/>
              </a:rPr>
              <a:t>sockfd</a:t>
            </a:r>
            <a:r>
              <a:rPr lang="en-US" dirty="0">
                <a:latin typeface="Courier"/>
              </a:rPr>
              <a:t>, int how);</a:t>
            </a:r>
          </a:p>
          <a:p>
            <a:pPr lvl="0"/>
            <a:r>
              <a:rPr lang="en-US" dirty="0"/>
              <a:t>Note that you will still have to </a:t>
            </a:r>
            <a:r>
              <a:rPr lang="en-US" dirty="0">
                <a:latin typeface="Courier"/>
              </a:rPr>
              <a:t>close</a:t>
            </a:r>
            <a:r>
              <a:rPr lang="en-US" dirty="0"/>
              <a:t> eventually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65B0411-0DF3-FDC5-CDD7-1D3ECF36F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009079"/>
              </p:ext>
            </p:extLst>
          </p:nvPr>
        </p:nvGraphicFramePr>
        <p:xfrm>
          <a:off x="457200" y="3337085"/>
          <a:ext cx="5105400" cy="139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Effect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Further receives are disallowed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Further sends are disallowed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Further sends and receives are disallowed (like close())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040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ACAA-17E7-69A0-933E-12C5352A1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demo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931F4-BFA2-1C65-D625-5C274A4CC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03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Handling multiple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 may not get to this in lecture, but you should investigate using </a:t>
            </a:r>
            <a:r>
              <a:rPr>
                <a:latin typeface="Courier"/>
              </a:rPr>
              <a:t>select()</a:t>
            </a:r>
            <a:r>
              <a:t> and/or </a:t>
            </a:r>
            <a:r>
              <a:rPr>
                <a:latin typeface="Courier"/>
              </a:rPr>
              <a:t>poll()</a:t>
            </a:r>
            <a:r>
              <a:t> (or </a:t>
            </a:r>
            <a:r>
              <a:rPr>
                <a:latin typeface="Courier"/>
              </a:rPr>
              <a:t>epoll</a:t>
            </a:r>
            <a:r>
              <a:t> if you want to get really fancy) for the assignment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2119</Words>
  <Application>Microsoft Macintosh PowerPoint</Application>
  <PresentationFormat>On-screen Show (16:9)</PresentationFormat>
  <Paragraphs>121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Courier</vt:lpstr>
      <vt:lpstr>Office Theme</vt:lpstr>
      <vt:lpstr>CS107, Lecture 20: Sockets Programming</vt:lpstr>
      <vt:lpstr>Quick Overview</vt:lpstr>
      <vt:lpstr>TCP and UDP</vt:lpstr>
      <vt:lpstr>TCP and UDP (continued)</vt:lpstr>
      <vt:lpstr>TCP and UDP (continued)</vt:lpstr>
      <vt:lpstr>TCP and UDP (continued)</vt:lpstr>
      <vt:lpstr>Socket Programming Basics</vt:lpstr>
      <vt:lpstr>socket()</vt:lpstr>
      <vt:lpstr>Detour: file descriptors</vt:lpstr>
      <vt:lpstr>Detour: error handling</vt:lpstr>
      <vt:lpstr>Detour: man pages</vt:lpstr>
      <vt:lpstr>bind()</vt:lpstr>
      <vt:lpstr>struct sockaddr</vt:lpstr>
      <vt:lpstr>inet_pton(), inet_addr(), and inet_aton()</vt:lpstr>
      <vt:lpstr>getaddrinfo()</vt:lpstr>
      <vt:lpstr>bind()</vt:lpstr>
      <vt:lpstr>listen()</vt:lpstr>
      <vt:lpstr>accept()</vt:lpstr>
      <vt:lpstr>connect()</vt:lpstr>
      <vt:lpstr>send()</vt:lpstr>
      <vt:lpstr>recv()</vt:lpstr>
      <vt:lpstr>close()</vt:lpstr>
      <vt:lpstr>shutdown()</vt:lpstr>
      <vt:lpstr>Code demo</vt:lpstr>
      <vt:lpstr>Handling multiple clients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CS107, Lecture 20</dc:title>
  <dc:creator/>
  <cp:keywords/>
  <cp:lastModifiedBy>Daniel Allen Rebelsky</cp:lastModifiedBy>
  <cp:revision>3</cp:revision>
  <dcterms:created xsi:type="dcterms:W3CDTF">2023-08-14T16:53:32Z</dcterms:created>
  <dcterms:modified xsi:type="dcterms:W3CDTF">2023-08-14T20:09:18Z</dcterms:modified>
</cp:coreProperties>
</file>