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ink/ink1.xml" ContentType="application/inkml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111"/>
  </p:notesMasterIdLst>
  <p:handoutMasterIdLst>
    <p:handoutMasterId r:id="rId112"/>
  </p:handoutMasterIdLst>
  <p:sldIdLst>
    <p:sldId id="256" r:id="rId2"/>
    <p:sldId id="451" r:id="rId3"/>
    <p:sldId id="636" r:id="rId4"/>
    <p:sldId id="541" r:id="rId5"/>
    <p:sldId id="1255" r:id="rId6"/>
    <p:sldId id="942" r:id="rId7"/>
    <p:sldId id="977" r:id="rId8"/>
    <p:sldId id="1199" r:id="rId9"/>
    <p:sldId id="962" r:id="rId10"/>
    <p:sldId id="1166" r:id="rId11"/>
    <p:sldId id="1256" r:id="rId12"/>
    <p:sldId id="963" r:id="rId13"/>
    <p:sldId id="1103" r:id="rId14"/>
    <p:sldId id="1257" r:id="rId15"/>
    <p:sldId id="965" r:id="rId16"/>
    <p:sldId id="966" r:id="rId17"/>
    <p:sldId id="968" r:id="rId18"/>
    <p:sldId id="969" r:id="rId19"/>
    <p:sldId id="970" r:id="rId20"/>
    <p:sldId id="971" r:id="rId21"/>
    <p:sldId id="1258" r:id="rId22"/>
    <p:sldId id="1224" r:id="rId23"/>
    <p:sldId id="991" r:id="rId24"/>
    <p:sldId id="976" r:id="rId25"/>
    <p:sldId id="992" r:id="rId26"/>
    <p:sldId id="993" r:id="rId27"/>
    <p:sldId id="994" r:id="rId28"/>
    <p:sldId id="995" r:id="rId29"/>
    <p:sldId id="996" r:id="rId30"/>
    <p:sldId id="997" r:id="rId31"/>
    <p:sldId id="998" r:id="rId32"/>
    <p:sldId id="999" r:id="rId33"/>
    <p:sldId id="1005" r:id="rId34"/>
    <p:sldId id="978" r:id="rId35"/>
    <p:sldId id="1136" r:id="rId36"/>
    <p:sldId id="1154" r:id="rId37"/>
    <p:sldId id="1200" r:id="rId38"/>
    <p:sldId id="1201" r:id="rId39"/>
    <p:sldId id="1202" r:id="rId40"/>
    <p:sldId id="1203" r:id="rId41"/>
    <p:sldId id="1031" r:id="rId42"/>
    <p:sldId id="1259" r:id="rId43"/>
    <p:sldId id="1260" r:id="rId44"/>
    <p:sldId id="1235" r:id="rId45"/>
    <p:sldId id="1263" r:id="rId46"/>
    <p:sldId id="1262" r:id="rId47"/>
    <p:sldId id="1241" r:id="rId48"/>
    <p:sldId id="1249" r:id="rId49"/>
    <p:sldId id="1000" r:id="rId50"/>
    <p:sldId id="1032" r:id="rId51"/>
    <p:sldId id="1001" r:id="rId52"/>
    <p:sldId id="1002" r:id="rId53"/>
    <p:sldId id="1003" r:id="rId54"/>
    <p:sldId id="1004" r:id="rId55"/>
    <p:sldId id="1228" r:id="rId56"/>
    <p:sldId id="1225" r:id="rId57"/>
    <p:sldId id="1211" r:id="rId58"/>
    <p:sldId id="1006" r:id="rId59"/>
    <p:sldId id="1007" r:id="rId60"/>
    <p:sldId id="1075" r:id="rId61"/>
    <p:sldId id="1010" r:id="rId62"/>
    <p:sldId id="1011" r:id="rId63"/>
    <p:sldId id="1013" r:id="rId64"/>
    <p:sldId id="1014" r:id="rId65"/>
    <p:sldId id="1015" r:id="rId66"/>
    <p:sldId id="1016" r:id="rId67"/>
    <p:sldId id="1198" r:id="rId68"/>
    <p:sldId id="1231" r:id="rId69"/>
    <p:sldId id="1140" r:id="rId70"/>
    <p:sldId id="1040" r:id="rId71"/>
    <p:sldId id="1041" r:id="rId72"/>
    <p:sldId id="1226" r:id="rId73"/>
    <p:sldId id="1020" r:id="rId74"/>
    <p:sldId id="1023" r:id="rId75"/>
    <p:sldId id="1024" r:id="rId76"/>
    <p:sldId id="1025" r:id="rId77"/>
    <p:sldId id="1026" r:id="rId78"/>
    <p:sldId id="1027" r:id="rId79"/>
    <p:sldId id="1022" r:id="rId80"/>
    <p:sldId id="1028" r:id="rId81"/>
    <p:sldId id="1029" r:id="rId82"/>
    <p:sldId id="1030" r:id="rId83"/>
    <p:sldId id="1240" r:id="rId84"/>
    <p:sldId id="1250" r:id="rId85"/>
    <p:sldId id="1043" r:id="rId86"/>
    <p:sldId id="1044" r:id="rId87"/>
    <p:sldId id="1227" r:id="rId88"/>
    <p:sldId id="1050" r:id="rId89"/>
    <p:sldId id="1051" r:id="rId90"/>
    <p:sldId id="1052" r:id="rId91"/>
    <p:sldId id="1053" r:id="rId92"/>
    <p:sldId id="1054" r:id="rId93"/>
    <p:sldId id="1055" r:id="rId94"/>
    <p:sldId id="1056" r:id="rId95"/>
    <p:sldId id="1057" r:id="rId96"/>
    <p:sldId id="1058" r:id="rId97"/>
    <p:sldId id="1059" r:id="rId98"/>
    <p:sldId id="1247" r:id="rId99"/>
    <p:sldId id="1253" r:id="rId100"/>
    <p:sldId id="1244" r:id="rId101"/>
    <p:sldId id="1251" r:id="rId102"/>
    <p:sldId id="1245" r:id="rId103"/>
    <p:sldId id="1252" r:id="rId104"/>
    <p:sldId id="1261" r:id="rId105"/>
    <p:sldId id="1183" r:id="rId106"/>
    <p:sldId id="1233" r:id="rId107"/>
    <p:sldId id="1060" r:id="rId108"/>
    <p:sldId id="1111" r:id="rId109"/>
    <p:sldId id="1214" r:id="rId110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EC101"/>
    <a:srgbClr val="008000"/>
    <a:srgbClr val="4472C4"/>
    <a:srgbClr val="F8F8F8"/>
    <a:srgbClr val="D27BD6"/>
    <a:srgbClr val="D62ED6"/>
    <a:srgbClr val="942092"/>
    <a:srgbClr val="FF9999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02" autoAdjust="0"/>
    <p:restoredTop sz="87069" autoAdjust="0"/>
  </p:normalViewPr>
  <p:slideViewPr>
    <p:cSldViewPr>
      <p:cViewPr varScale="1">
        <p:scale>
          <a:sx n="95" d="100"/>
          <a:sy n="95" d="100"/>
        </p:scale>
        <p:origin x="608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21T19:37:56.266"/>
    </inkml:context>
    <inkml:brush xml:id="br0">
      <inkml:brushProperty name="width" value="0.05292" units="cm"/>
      <inkml:brushProperty name="height" value="0.05292" units="cm"/>
      <inkml:brushProperty name="color" value="#3165BB"/>
    </inkml:brush>
  </inkml:definitions>
  <inkml:trace contextRef="#ctx0" brushRef="#br0">21583 9497 8563,'8'6'-204,"5"-5"206,-12 6-286,12-1 234,-12-4 0,7 4 169,-3-6-68,-3 0 164,4 0 0,-6 6-341,0-4 328,0 4-142,0 1 114,0-6-118,0 5-14,0 1-358,-6-6 298,-2 6 0,-7-7-82,1 0 0,5 0 72,-1 0 0,5 0-11,-4 0 1,4 0-16,-4 0 129,-1 0 0,1-5 39,-1 0 55,7-6 40,-3 3-136,0-6-41,4 0 1,-4 0 64,6-1-107,6 7 1,2-3 4,6 7 1,0-6-25,1 5 0,-1 1 90,0 4 1,-5 1-53,1 4 1,-1-2 192,6 7 0,-7-1-104,-4 5 0,3 1 122,-3-1 1,3-2-143,-3-2 1,-2 3-121,3-4 97,-4 4 0,-2-1-15,-4-2 0,2 1-44,-7-6 1,6 1-408,-6-1 261,1-4 1,-6 6 63,1-7 1,5 0-51,-1 0 89,1-7 0,-5 1 121,-1-4 1,6-1 10,-1 7 33,7-7-98,-3 3 21,6 0 167,0-5-144,0 12-75,6-6 39,2 7 1,6 0-164,1 0 1,-6 0 90,0 0 0,-4 2-929,5 3 507,-7-4 466,10 12 0,-6-12 0,8 6 0</inkml:trace>
  <inkml:trace contextRef="#ctx0" brushRef="#br0" timeOffset="1">21611 10193 8563,'15'0'-2256,"-7"0"3161,4 0-478,-4 0 0,2 2 697,-1 2-782,-6-2-413,3 11 0,-6-10-15,0 6 0,0-4 180,0 5 1,0-6-166,0 6 1,-4-5 95,-1 4 0,-6-6-165,1 2 1,-2 1 51,-2-1 1,4 0 82,1-5 0,-1 0 1,-4 0 0,0 0-7,0 0 1,4-5 156,1 0 1,4-4-145,-5 4 1,7-6 186,-2 1 0,4 3-70,1-3 0,0 5 76,0-4-105,0-1 0,6-2-1,4 2 1,2 2-46,3 4 0,-1 2 32,0-3 1,0 4-159,0 1 0,1 4 94,-1 1 209,0 6 0,-1-3-119,-4 6 1,-3-4 689,-6-1-501,0 1 1,0 4 60,0 0 0,0-4-58,0-1 1,-1-4-63,-4 4 1,2-4-382,-6 5 288,-1-7 0,-4 3-332,0-6 1,4 0-36,1 0-1049,-1 0-498,-4 0-668,0 0 2443,6-6 0,-5-2 0,5-6 0</inkml:trace>
  <inkml:trace contextRef="#ctx0" brushRef="#br0" timeOffset="2">21668 10762 7732,'8'0'896,"5"0"-336,-12 0 1,7 0 300,-3 0-857,-3 0 103,4 0 202,0 0-414,-4 0 437,10 6-174,-10-4-23,4 4 0,-6-4-3,0 2 189,0-2-570,0 11 212,-6-12 0,-2 10-402,-6-6 275,0 0 1,-1-5-40,1 0 0,0 0 66,0 0 1,4 0 36,1 0 1,4 0 83,-4 0 0,4-2 3,-5-3 202,7 4-238,-3-12 277,6 5 0,2-6-126,2 0 0,3 4 104,2 1 0,4 6-92,-4-2 1,4-1 119,1 1 1,-4 0 6,-1 5 1,-4 0-81,4 0 0,-4 6-14,4 4 1,-5 4-18,0 5 1,-2-1-15,-2 5 1,0-5 22,0 1 0,0-4-143,0 0 1,0-1 269,0 0-104,-6 0 0,2-6-14,-5-3 0,4-2 159,-4 2-482,-1-4 1,-4 6 111,0-7 0,0-5-256,-1 0 0,1 0 112,0 5 1,4-4-1958,1-1 2164,6 0 0,-3-1 0,6-2 0</inkml:trace>
  <inkml:trace contextRef="#ctx0" brushRef="#br0" timeOffset="3">21725 11444 8563,'8'-9'1657,"-3"-1"-1578,3 7 1,-5-8 485,6 6 1,-6 1-389,10 4 0,-10 0 295,7 0-186,-7 0 351,3 0-622,1 0-140,-6 6 1,5 2 1,-6 6 0,-1-5-283,-4 1 0,2-2 238,-7 1 1,6 2-94,-6-6 0,6 5 162,-6-6 0,5 1-179,-4-5-26,6 0 177,-10 0 129,11-6 0,-4-2-156,6-6 521,0-1-256,0 1-133,6 0 0,2 5 11,7-1 0,-6 7 37,1-2 46,-1 4 293,5 7-143,0 2 1,-6 6 92,-3 0 0,1-4 130,-1-1 1,0-4-1096,-5 4 1,-2-4 502,-2 5 0,0-6 762,-5 6 1,-1-5 379,-4 4 1,0-6-1068,0 2 1,0 1-647,-1-1 0,1 0 133,0-5 0,4 0-1099,1 0 1684,6 0 0,-10 0 0,5 0 0</inkml:trace>
  <inkml:trace contextRef="#ctx0" brushRef="#br0" timeOffset="4">21313 14728 8563,'6'-8'355,"-3"-3"-286,7 7 0,-5-6 136,4 5 1,-4-1 209,4 1 1,1 2-181,4-6 0,-5 5-62,1 0 43,-1 2 0,6 2-174,-1 0 1,-6 2-32,-4 2 1,3 0 106,-3 5 1,3-4-114,-2 4 0,-4-4 137,4 5 0,-4-6-252,-1 6 1,-6-1 20,-3 5 0,1-1-87,-2-3 1,1 1 14,-5-7 1,-1 7-82,1-1 1,-2-4 77,-3-1 0,4-3 110,-4-2 1,1 0 16,-1 0 1,5-2-24,0-3 1,0 2 55,4-6 0,-1-1 50,2-4 0,-2 0 20,6-1 0,0 6 107,5-1 1,0 1-97,0-5 0,5 4 108,0 1 0,6 1-72,-2-2 0,4-1-133,1 7 1,0-1 90,0 5 0,1-5-112,-1 0 0,0 1 61,0 4 1,0 1-18,1 4 1,-1-2-27,0 7 0,0-2-11,1 1 1,-1 4-64,0-4 1,-5 4 91,1 1 0,-2 0-162,1 0 1,-2 1 146,-7-1 0,0 0-160,0 0 0,-5 5 122,0 0 1,-6 0-4,2-5 1,-9 1-39,-1-1 0,0-5 0,5 1 1,0-7-104,0 2 121,-1-4 1,1-7 143,0-4 0,0-7-121,0-2 1,4-5 137,1 5 1,6-6-33,-2 1 0,3 4 193,2 1 1,2-2-120,3 3 1,-2 0-81,6 9 0,1-2 136,4 6 1,2 0-97,3 5 1,-4-5-194,4 1 180,-3-1 0,-2 5-102,1 0 0,-3 1 104,-2 4-41,2-3 0,-10 10 75,3-2 1,-4-2-85,-1 1 0,-1 1 199,-4 4 1,2 0-84,-7 0 0,1 1-17,-5-1 0,1 0-22,3 0 1,-2 1-140,2-1 0,-2-5-19,-3 1 0,6-6-244,0 6 0,-1-7-194,-4 2 0,0 1 498,-1-1 0,-5 0 0,-2-5 0</inkml:trace>
  <inkml:trace contextRef="#ctx0" brushRef="#br0" timeOffset="5">27682 7364 8563,'0'14'0,"-4"-4"0,-1-1-1110,0-6 380,5 10 886,0-5-120,0 6 18,0-6-57,0 5 1,0-10 57,0 6-185,0-5 148,0 2 1,0-5 24,0 4-147,0-3 131,0 4-141,0-6 111,0 0-21,0-6 0,0 3 18,0-7 0,-1 1-6,-4-6 1,3 1-14,-2 0 0,0 0-9,0 0 0,2-1-26,-3 1 1,-1 5-34,1-1 0,1 5 269,4-4 1,-5 4 231,0-4-120,0 6-175,5-4 32,0 7-81,0-6-26,0 4 29,0-4 1,2 1 23,3 1-12,3-1 0,6 5-37,0 0 0,2-2 76,3-3 0,-3 4-37,2-4-61,5 4 36,-1 1 1,6-5-28,1 0 0,-1 0-8,0 5 0,2 0 4,4 0 1,-4 0-19,3 0 1,-3 0-8,-2 0 1,-1 0 28,-3 0 0,1 0 10,-6 0 0,0 0-4,-5 0 1,0 5 6,1 0 1,-6 0 4,1-5-23,-7 0 1,5 4 52,-4 1-11,-2 0 102,4 1-133,-6 2-5,0 0 1,-4 5 159,-1-4 0,-1 4-119,1 1 0,3 0 16,-3 0 1,-1-4 8,1-1-279,1 1 231,-3 4 0,6-5-143,-4 1 1,3-5-285,2 4 0,0-4-1507,0 4 1886,0-5 0,0 8 0,0-4 0</inkml:trace>
  <inkml:trace contextRef="#ctx0" brushRef="#br0" timeOffset="6">31208 8729 9773,'15'0'-753,"-1"0"0,-5 0 802,1 0 40,-1 0 0,5 0 63,1 0 0,-1 0-301,0 0 201,-6 0-2,5 0 0,-5 0-394,6 0 116,-6 0 150,4 0-7,-10 0 125,11 0-203,-12 0 153,5 0 0,-7 0-24,-4 0-203,4 0 219,-12 0 1,5 0-192,-6 0 175,6 0 9,-5 0 1,5 0-16,-6 0 1,0 0-12,0 0 211,-1 0-187,1 0 0,-5 0 72,0 0 1,-4 0 189,4 0 1,0 0-240,5 0 335,-7 0-138,5 0 1,-4 0 125,5 0 1,3 1 48,2 4 61,-2-3-49,10 4-176,-4-6 1,7 0-14,4 0 1,3 0-30,6 0 1,2 0-80,3 0 0,-3 0-167,3 0 1,1 0-226,-1 0 290,0 0 1,-5 0-84,1 0 1,-6 0 162,1 0-180,-7 0 8,3 0 1,-6-1-134,0-4 1,-2 3 3,-2-3 0,1 4-220,-7 1 1,5-5-1262,-4 0 1721,6 1 0,-10 4 0,5 0 0</inkml:trace>
  <inkml:trace contextRef="#ctx0" brushRef="#br0" timeOffset="7">31948 9411 8211,'9'0'-751,"1"0"390,-7 0 486,9 0 175,-4 0 477,0 0-716,5 0 44,-12 0-223,6 0 142,-7 0 1,-2 0-51,-3 0 1,2 0 26,-6 0 0,-1 0-158,-4 0 0,5 0 74,-1 0 0,1 0 29,-6 0 0,1 0 20,0 0 0,0 0 11,0 0 0,4 0 107,1 0-118,-1 0 206,-4 0 0,4 0 121,1 0-76,6 0 318,-3 0-206,6 0-6,6 0 1,2 0 117,6 0-166,0 0 0,0 0 76,1 0 77,-7 0-157,4 0-291,-10 0 0,6 0 229,-4 0-189,-2 0-572,4 0 418,-6-6 1,-1 4-1237,-4-2 990,3 2 0,-6 2 380,4 0 0,2 0 0,-4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06880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0184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approach designing our first heap allocator implementation.</a:t>
            </a:r>
          </a:p>
          <a:p>
            <a:r>
              <a:rPr lang="en-US" dirty="0"/>
              <a:t>Let’s say we want to prioritize </a:t>
            </a:r>
            <a:r>
              <a:rPr lang="en-US" b="1" dirty="0"/>
              <a:t>throughput</a:t>
            </a:r>
            <a:r>
              <a:rPr lang="en-US" dirty="0"/>
              <a:t> as much as possible, and do not care about utilization at all.  This means we do not care about reusing memory.  How could we do this?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 instance, it may take longer to better plan out heap memory use for each request.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25562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only what we need!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91711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Obviously cannot get to 100% because we’re storing headers in heap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66112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12119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Internal – block larger than payload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99997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Enough aggregate space but no single large block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59228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32034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44874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2687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What would the heap look like following the request?</a:t>
            </a:r>
          </a:p>
          <a:p>
            <a:r>
              <a:rPr lang="en-US"/>
              <a:t>https://www.polleverywhere.com/multiple_choice_polls/DDfQDfU5zpLtm8Zh6Jlvu?state=opened&amp;flow=Default&amp;onscreen=persist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46418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29233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044141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01696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297389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97880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863950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558616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695404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67312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092242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297809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5912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80089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53534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614495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007854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761748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580864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039263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604703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Could do other ways – delayed coalescing, </a:t>
            </a:r>
            <a:r>
              <a:rPr lang="en-US" dirty="0" err="1"/>
              <a:t>coalese</a:t>
            </a:r>
            <a:r>
              <a:rPr lang="en-US" dirty="0"/>
              <a:t> to left, but for us we just do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084005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215671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512168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353010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479180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62341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79452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53826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7819820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458798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267917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173254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180897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2856183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213883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6653968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27354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3430936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fit + segregated free list = best-fit!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3208928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37590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6125492"/>
            <a:ext cx="41910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NOTICE RE UPLOADING TO WEBSITES:  This content is protected and may not be shared, uploaded, or distributed. (without expressed written permission)</a:t>
            </a:r>
          </a:p>
        </p:txBody>
      </p:sp>
    </p:spTree>
    <p:extLst>
      <p:ext uri="{BB962C8B-B14F-4D97-AF65-F5344CB8AC3E}">
        <p14:creationId xmlns:p14="http://schemas.microsoft.com/office/powerpoint/2010/main" val="1638945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9009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4347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252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688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0032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881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530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801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4756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DFBC-4C2C-E47A-BA49-19A7BB1D6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CA7F6-E8AC-6FC4-ECC6-33C555EE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29053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4176369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68215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091435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</p:txBody>
      </p:sp>
    </p:spTree>
    <p:extLst>
      <p:ext uri="{BB962C8B-B14F-4D97-AF65-F5344CB8AC3E}">
        <p14:creationId xmlns:p14="http://schemas.microsoft.com/office/powerpoint/2010/main" val="3677468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3634889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10230592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358700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322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92" r:id="rId13"/>
    <p:sldLayoutId id="2147483701" r:id="rId14"/>
    <p:sldLayoutId id="2147483710" r:id="rId15"/>
    <p:sldLayoutId id="2147483719" r:id="rId16"/>
    <p:sldLayoutId id="2147483728" r:id="rId17"/>
    <p:sldLayoutId id="214748374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ourceware.org/glibc/wiki/MallocInternal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customXml" Target="../ink/ink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23</a:t>
            </a:r>
            <a:br>
              <a:rPr lang="en-US" dirty="0"/>
            </a:br>
            <a:r>
              <a:rPr lang="en-US" sz="3400" dirty="0"/>
              <a:t>Managing The Heap, Continued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B&amp;O 9.9, 9.11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CFFC25-1669-0742-3EC4-57F50B4E43A8}"/>
              </a:ext>
            </a:extLst>
          </p:cNvPr>
          <p:cNvSpPr txBox="1"/>
          <p:nvPr/>
        </p:nvSpPr>
        <p:spPr>
          <a:xfrm>
            <a:off x="152400" y="6248400"/>
            <a:ext cx="3522119" cy="461665"/>
          </a:xfrm>
          <a:custGeom>
            <a:avLst/>
            <a:gdLst>
              <a:gd name="connsiteX0" fmla="*/ 0 w 3522119"/>
              <a:gd name="connsiteY0" fmla="*/ 0 h 461665"/>
              <a:gd name="connsiteX1" fmla="*/ 657462 w 3522119"/>
              <a:gd name="connsiteY1" fmla="*/ 0 h 461665"/>
              <a:gd name="connsiteX2" fmla="*/ 1279703 w 3522119"/>
              <a:gd name="connsiteY2" fmla="*/ 0 h 461665"/>
              <a:gd name="connsiteX3" fmla="*/ 1901944 w 3522119"/>
              <a:gd name="connsiteY3" fmla="*/ 0 h 461665"/>
              <a:gd name="connsiteX4" fmla="*/ 2383301 w 3522119"/>
              <a:gd name="connsiteY4" fmla="*/ 0 h 461665"/>
              <a:gd name="connsiteX5" fmla="*/ 2899878 w 3522119"/>
              <a:gd name="connsiteY5" fmla="*/ 0 h 461665"/>
              <a:gd name="connsiteX6" fmla="*/ 3522119 w 3522119"/>
              <a:gd name="connsiteY6" fmla="*/ 0 h 461665"/>
              <a:gd name="connsiteX7" fmla="*/ 3522119 w 3522119"/>
              <a:gd name="connsiteY7" fmla="*/ 461665 h 461665"/>
              <a:gd name="connsiteX8" fmla="*/ 2935099 w 3522119"/>
              <a:gd name="connsiteY8" fmla="*/ 461665 h 461665"/>
              <a:gd name="connsiteX9" fmla="*/ 2453743 w 3522119"/>
              <a:gd name="connsiteY9" fmla="*/ 461665 h 461665"/>
              <a:gd name="connsiteX10" fmla="*/ 1972387 w 3522119"/>
              <a:gd name="connsiteY10" fmla="*/ 461665 h 461665"/>
              <a:gd name="connsiteX11" fmla="*/ 1350146 w 3522119"/>
              <a:gd name="connsiteY11" fmla="*/ 461665 h 461665"/>
              <a:gd name="connsiteX12" fmla="*/ 833568 w 3522119"/>
              <a:gd name="connsiteY12" fmla="*/ 461665 h 461665"/>
              <a:gd name="connsiteX13" fmla="*/ 0 w 3522119"/>
              <a:gd name="connsiteY13" fmla="*/ 461665 h 461665"/>
              <a:gd name="connsiteX14" fmla="*/ 0 w 3522119"/>
              <a:gd name="connsiteY1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22119" h="461665" fill="none" extrusionOk="0">
                <a:moveTo>
                  <a:pt x="0" y="0"/>
                </a:moveTo>
                <a:cubicBezTo>
                  <a:pt x="309224" y="-8598"/>
                  <a:pt x="493153" y="11209"/>
                  <a:pt x="657462" y="0"/>
                </a:cubicBezTo>
                <a:cubicBezTo>
                  <a:pt x="821771" y="-11209"/>
                  <a:pt x="1021373" y="27558"/>
                  <a:pt x="1279703" y="0"/>
                </a:cubicBezTo>
                <a:cubicBezTo>
                  <a:pt x="1538033" y="-27558"/>
                  <a:pt x="1640935" y="57307"/>
                  <a:pt x="1901944" y="0"/>
                </a:cubicBezTo>
                <a:cubicBezTo>
                  <a:pt x="2162953" y="-57307"/>
                  <a:pt x="2230675" y="49475"/>
                  <a:pt x="2383301" y="0"/>
                </a:cubicBezTo>
                <a:cubicBezTo>
                  <a:pt x="2535927" y="-49475"/>
                  <a:pt x="2655821" y="56955"/>
                  <a:pt x="2899878" y="0"/>
                </a:cubicBezTo>
                <a:cubicBezTo>
                  <a:pt x="3143935" y="-56955"/>
                  <a:pt x="3360692" y="28511"/>
                  <a:pt x="3522119" y="0"/>
                </a:cubicBezTo>
                <a:cubicBezTo>
                  <a:pt x="3563810" y="138604"/>
                  <a:pt x="3491981" y="291342"/>
                  <a:pt x="3522119" y="461665"/>
                </a:cubicBezTo>
                <a:cubicBezTo>
                  <a:pt x="3377125" y="518317"/>
                  <a:pt x="3220130" y="410081"/>
                  <a:pt x="2935099" y="461665"/>
                </a:cubicBezTo>
                <a:cubicBezTo>
                  <a:pt x="2650068" y="513249"/>
                  <a:pt x="2616820" y="458049"/>
                  <a:pt x="2453743" y="461665"/>
                </a:cubicBezTo>
                <a:cubicBezTo>
                  <a:pt x="2290666" y="465281"/>
                  <a:pt x="2204359" y="436621"/>
                  <a:pt x="1972387" y="461665"/>
                </a:cubicBezTo>
                <a:cubicBezTo>
                  <a:pt x="1740415" y="486709"/>
                  <a:pt x="1511323" y="443812"/>
                  <a:pt x="1350146" y="461665"/>
                </a:cubicBezTo>
                <a:cubicBezTo>
                  <a:pt x="1188969" y="479518"/>
                  <a:pt x="1006791" y="405667"/>
                  <a:pt x="833568" y="461665"/>
                </a:cubicBezTo>
                <a:cubicBezTo>
                  <a:pt x="660345" y="517663"/>
                  <a:pt x="330903" y="372294"/>
                  <a:pt x="0" y="461665"/>
                </a:cubicBezTo>
                <a:cubicBezTo>
                  <a:pt x="-23612" y="333439"/>
                  <a:pt x="37761" y="122091"/>
                  <a:pt x="0" y="0"/>
                </a:cubicBezTo>
                <a:close/>
              </a:path>
              <a:path w="3522119" h="461665" stroke="0" extrusionOk="0">
                <a:moveTo>
                  <a:pt x="0" y="0"/>
                </a:moveTo>
                <a:cubicBezTo>
                  <a:pt x="178749" y="-62493"/>
                  <a:pt x="296028" y="28940"/>
                  <a:pt x="551799" y="0"/>
                </a:cubicBezTo>
                <a:cubicBezTo>
                  <a:pt x="807570" y="-28940"/>
                  <a:pt x="857133" y="22606"/>
                  <a:pt x="1033155" y="0"/>
                </a:cubicBezTo>
                <a:cubicBezTo>
                  <a:pt x="1209177" y="-22606"/>
                  <a:pt x="1497990" y="10742"/>
                  <a:pt x="1690617" y="0"/>
                </a:cubicBezTo>
                <a:cubicBezTo>
                  <a:pt x="1883244" y="-10742"/>
                  <a:pt x="2080567" y="29056"/>
                  <a:pt x="2242416" y="0"/>
                </a:cubicBezTo>
                <a:cubicBezTo>
                  <a:pt x="2404265" y="-29056"/>
                  <a:pt x="2677107" y="63631"/>
                  <a:pt x="2794214" y="0"/>
                </a:cubicBezTo>
                <a:cubicBezTo>
                  <a:pt x="2911321" y="-63631"/>
                  <a:pt x="3252782" y="66862"/>
                  <a:pt x="3522119" y="0"/>
                </a:cubicBezTo>
                <a:cubicBezTo>
                  <a:pt x="3543798" y="179957"/>
                  <a:pt x="3511118" y="253348"/>
                  <a:pt x="3522119" y="461665"/>
                </a:cubicBezTo>
                <a:cubicBezTo>
                  <a:pt x="3355721" y="498382"/>
                  <a:pt x="3210621" y="451467"/>
                  <a:pt x="2935099" y="461665"/>
                </a:cubicBezTo>
                <a:cubicBezTo>
                  <a:pt x="2659577" y="471863"/>
                  <a:pt x="2630497" y="431147"/>
                  <a:pt x="2453743" y="461665"/>
                </a:cubicBezTo>
                <a:cubicBezTo>
                  <a:pt x="2276989" y="492183"/>
                  <a:pt x="2056837" y="417724"/>
                  <a:pt x="1866723" y="461665"/>
                </a:cubicBezTo>
                <a:cubicBezTo>
                  <a:pt x="1676609" y="505606"/>
                  <a:pt x="1434659" y="460420"/>
                  <a:pt x="1279703" y="461665"/>
                </a:cubicBezTo>
                <a:cubicBezTo>
                  <a:pt x="1124747" y="462910"/>
                  <a:pt x="903902" y="461154"/>
                  <a:pt x="727905" y="461665"/>
                </a:cubicBezTo>
                <a:cubicBezTo>
                  <a:pt x="551908" y="462176"/>
                  <a:pt x="310775" y="439522"/>
                  <a:pt x="0" y="461665"/>
                </a:cubicBezTo>
                <a:cubicBezTo>
                  <a:pt x="-30186" y="313245"/>
                  <a:pt x="31560" y="111239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26694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 anchor="ctr">
            <a:spAutoFit/>
          </a:bodyPr>
          <a:lstStyle/>
          <a:p>
            <a:r>
              <a:rPr lang="en-US" sz="2400" dirty="0"/>
              <a:t>😷 masks recommended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6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do the core malloc/</a:t>
            </a:r>
            <a:r>
              <a:rPr lang="en-US" b="1" u="sng" dirty="0" err="1"/>
              <a:t>realloc</a:t>
            </a:r>
            <a:r>
              <a:rPr lang="en-US" b="1" u="sng" dirty="0"/>
              <a:t>/free memory-allocation operations work?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Combines techniques from across the quarter (bits/bytes, pointers, memory, generics, assembly, efficiency, testing, and more) to understand a real-world system that you have relied on all quarter!</a:t>
            </a:r>
          </a:p>
          <a:p>
            <a:r>
              <a:rPr lang="en-US" dirty="0"/>
              <a:t>Learning about the design and tradeoffs in a real-world large system gives us a great example of how to evaluate different designs when there’s no one “right” answer.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90E81E-6DF3-4D42-93E6-F30DB072684E}"/>
              </a:ext>
            </a:extLst>
          </p:cNvPr>
          <p:cNvSpPr txBox="1"/>
          <p:nvPr/>
        </p:nvSpPr>
        <p:spPr>
          <a:xfrm>
            <a:off x="190500" y="5643670"/>
            <a:ext cx="11811000" cy="757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b="1" dirty="0"/>
              <a:t>assign6: </a:t>
            </a:r>
            <a:r>
              <a:rPr lang="en-US" sz="2400" dirty="0"/>
              <a:t>implement two different possible designs for a heap allocator, implementing malloc/</a:t>
            </a:r>
            <a:r>
              <a:rPr lang="en-US" sz="2400" dirty="0" err="1"/>
              <a:t>realloc</a:t>
            </a:r>
            <a:r>
              <a:rPr lang="en-US" sz="2400" dirty="0"/>
              <a:t>/free.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Learn about different ways to implement a heap allocator</a:t>
            </a:r>
          </a:p>
          <a:p>
            <a:r>
              <a:rPr lang="en-US" dirty="0"/>
              <a:t>Understand the tradeoffs between bump, implicit and explicit free list allocators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0: Bump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1: Implicit Free List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2: Explicit Free List Allocator	</a:t>
            </a:r>
          </a:p>
        </p:txBody>
      </p:sp>
    </p:spTree>
    <p:extLst>
      <p:ext uri="{BB962C8B-B14F-4D97-AF65-F5344CB8AC3E}">
        <p14:creationId xmlns:p14="http://schemas.microsoft.com/office/powerpoint/2010/main" val="3179239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Recap: heap allocators so far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0: Bump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1: Implicit Free List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2: Explicit Free List Allocator	</a:t>
            </a:r>
          </a:p>
        </p:txBody>
      </p:sp>
    </p:spTree>
    <p:extLst>
      <p:ext uri="{BB962C8B-B14F-4D97-AF65-F5344CB8AC3E}">
        <p14:creationId xmlns:p14="http://schemas.microsoft.com/office/powerpoint/2010/main" val="1365186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10553-6696-0B45-B633-5686B2E05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heap allocator?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D1BFD-8CA7-F642-8917-9FFACA736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657600"/>
          </a:xfrm>
        </p:spPr>
        <p:txBody>
          <a:bodyPr/>
          <a:lstStyle/>
          <a:p>
            <a:r>
              <a:rPr lang="en-US" dirty="0"/>
              <a:t>A heap allocator is a set of functions that fulfills requests for heap memory.</a:t>
            </a:r>
          </a:p>
          <a:p>
            <a:r>
              <a:rPr lang="en-US" dirty="0"/>
              <a:t>On initialization, a heap allocator is provided the starting address and size of a large contiguous block of memory (the heap).</a:t>
            </a:r>
          </a:p>
          <a:p>
            <a:r>
              <a:rPr lang="en-US" dirty="0"/>
              <a:t>A heap allocator must manage this memory as clients request or no longer need pieces of it.</a:t>
            </a:r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6DBC779D-FDDE-AE43-AF37-7C1C19D1C638}"/>
              </a:ext>
            </a:extLst>
          </p:cNvPr>
          <p:cNvSpPr/>
          <p:nvPr/>
        </p:nvSpPr>
        <p:spPr>
          <a:xfrm>
            <a:off x="185225" y="3705665"/>
            <a:ext cx="4038600" cy="1524000"/>
          </a:xfrm>
          <a:prstGeom prst="wedgeEllipseCallout">
            <a:avLst>
              <a:gd name="adj1" fmla="val -54063"/>
              <a:gd name="adj2" fmla="val 551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Request 1:</a:t>
            </a:r>
            <a:r>
              <a:rPr lang="en-US" sz="2000" dirty="0"/>
              <a:t> Hi!  May I please have 2 bytes of heap memory?</a:t>
            </a:r>
            <a:endParaRPr lang="en-US" sz="2000" b="1" dirty="0"/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7A4A148F-B78E-8B43-8936-126063E53DA0}"/>
              </a:ext>
            </a:extLst>
          </p:cNvPr>
          <p:cNvSpPr/>
          <p:nvPr/>
        </p:nvSpPr>
        <p:spPr>
          <a:xfrm>
            <a:off x="7848600" y="3695505"/>
            <a:ext cx="4191000" cy="1395828"/>
          </a:xfrm>
          <a:prstGeom prst="wedgeRoundRectCallout">
            <a:avLst>
              <a:gd name="adj1" fmla="val 53684"/>
              <a:gd name="adj2" fmla="val 84673"/>
              <a:gd name="adj3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Allocator: </a:t>
            </a:r>
            <a:r>
              <a:rPr lang="en-US" sz="2800" dirty="0"/>
              <a:t>Sure, I’ve given you address 0x10.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05D6C91-0E7D-7044-BB33-0A94B083CD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966138"/>
              </p:ext>
            </p:extLst>
          </p:nvPr>
        </p:nvGraphicFramePr>
        <p:xfrm>
          <a:off x="152400" y="5257800"/>
          <a:ext cx="11658600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0x13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0x15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0x16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0x17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0x19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 gridSpan="10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AVAILABLE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159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FC0D6-AE26-6747-AB8B-B0023083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 Allocator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FFA2B-6CB9-F44F-93A3-BF65C81D2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heap allocator must…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Handle arbitrary request sequences of allocations and frees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Keep track of which memory is allocated and which is available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Decide which memory to provide to fulfill an allocation request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Immediately respond to requests without delay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Return addresses that are 8-byte-aligned (must be multiples of 8).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454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B132F-4C84-D64C-9C10-6FA9188E0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A3706-92CD-434B-9C00-5F379CB0E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2438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Question</a:t>
            </a:r>
            <a:r>
              <a:rPr lang="en-US" dirty="0"/>
              <a:t>: Can we / should we shift these blocks down to make more space?</a:t>
            </a:r>
          </a:p>
          <a:p>
            <a:r>
              <a:rPr lang="en-US" b="1" dirty="0"/>
              <a:t>No - </a:t>
            </a:r>
            <a:r>
              <a:rPr lang="en-US" dirty="0"/>
              <a:t>we have already guaranteed these addresses to the client.  We cannot move allocated memory around, since this will mean the client will now have incorrect pointers to their memory!</a:t>
            </a:r>
            <a:endParaRPr lang="en-US" b="1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712DA5-C927-C544-A798-3527EE3EDAF0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257800"/>
          <a:ext cx="11665148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240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0x13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0x15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0x16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0x17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0x19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Req. 1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0" dirty="0"/>
                        <a:t>Req. 2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Req. 3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0" dirty="0"/>
                        <a:t>Req. 4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Req. 5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i="1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i="1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60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03045-CCFD-B44A-B013-188E26E93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 Allocator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EBC07-139B-F947-9EF5-B2C018586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Goal 1:</a:t>
            </a:r>
            <a:r>
              <a:rPr lang="en-US" dirty="0"/>
              <a:t> Maximize </a:t>
            </a:r>
            <a:r>
              <a:rPr lang="en-US" b="1" dirty="0"/>
              <a:t>throughput</a:t>
            </a:r>
            <a:r>
              <a:rPr lang="en-US" dirty="0"/>
              <a:t>, or the number of requests completed per unit time.  This means minimizing the average time to satisfy a request.</a:t>
            </a:r>
          </a:p>
          <a:p>
            <a:r>
              <a:rPr lang="en-US" u="sng" dirty="0"/>
              <a:t>Goal 2:</a:t>
            </a:r>
            <a:r>
              <a:rPr lang="en-US" dirty="0"/>
              <a:t> Maximize memory </a:t>
            </a:r>
            <a:r>
              <a:rPr lang="en-US" b="1" dirty="0"/>
              <a:t>utilization</a:t>
            </a:r>
            <a:r>
              <a:rPr lang="en-US" dirty="0"/>
              <a:t>, or how efficiently we make use of the limited heap memory to satisfy requests.</a:t>
            </a:r>
          </a:p>
          <a:p>
            <a:endParaRPr lang="en-US" u="sng" dirty="0"/>
          </a:p>
          <a:p>
            <a:endParaRPr lang="en-US" u="sng" dirty="0"/>
          </a:p>
          <a:p>
            <a:pPr marL="0" indent="0">
              <a:buNone/>
            </a:pPr>
            <a:r>
              <a:rPr lang="en-US" dirty="0"/>
              <a:t>These are seemingly conflicting goals – for instance, it may take longer to better plan out heap memory use for each request.  Heap allocators must find an appropriate balance between these two goals!</a:t>
            </a:r>
          </a:p>
        </p:txBody>
      </p:sp>
    </p:spTree>
    <p:extLst>
      <p:ext uri="{BB962C8B-B14F-4D97-AF65-F5344CB8AC3E}">
        <p14:creationId xmlns:p14="http://schemas.microsoft.com/office/powerpoint/2010/main" val="140647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03045-CCFD-B44A-B013-188E26E93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 Allocator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EBC07-139B-F947-9EF5-B2C018586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Goal 1:</a:t>
            </a:r>
            <a:r>
              <a:rPr lang="en-US" dirty="0"/>
              <a:t> Maximize </a:t>
            </a:r>
            <a:r>
              <a:rPr lang="en-US" b="1" dirty="0"/>
              <a:t>throughput</a:t>
            </a:r>
            <a:r>
              <a:rPr lang="en-US" dirty="0"/>
              <a:t>, or the number of requests completed per unit time.  This means minimizing the average time to satisfy a request.</a:t>
            </a:r>
          </a:p>
          <a:p>
            <a:r>
              <a:rPr lang="en-US" u="sng" dirty="0"/>
              <a:t>Goal 2:</a:t>
            </a:r>
            <a:r>
              <a:rPr lang="en-US" dirty="0"/>
              <a:t> Maximize memory </a:t>
            </a:r>
            <a:r>
              <a:rPr lang="en-US" b="1" dirty="0"/>
              <a:t>utilization</a:t>
            </a:r>
            <a:r>
              <a:rPr lang="en-US" dirty="0"/>
              <a:t>, or how efficiently we make use of the limited heap memory to satisfy requests.</a:t>
            </a:r>
          </a:p>
          <a:p>
            <a:endParaRPr lang="en-US" u="sng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479EEC-75C4-1843-9CEA-BD949FE5F1F1}"/>
              </a:ext>
            </a:extLst>
          </p:cNvPr>
          <p:cNvSpPr txBox="1"/>
          <p:nvPr/>
        </p:nvSpPr>
        <p:spPr>
          <a:xfrm>
            <a:off x="2414896" y="4114800"/>
            <a:ext cx="736220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+mn-lt"/>
              </a:rPr>
              <a:t>Other desirable goals:</a:t>
            </a:r>
          </a:p>
          <a:p>
            <a:pPr algn="ctr"/>
            <a:r>
              <a:rPr lang="en-US" sz="2800" b="1" dirty="0">
                <a:latin typeface="+mn-lt"/>
              </a:rPr>
              <a:t>Locality</a:t>
            </a:r>
            <a:r>
              <a:rPr lang="en-US" sz="2800" dirty="0">
                <a:latin typeface="+mn-lt"/>
              </a:rPr>
              <a:t> (“similar” blocks allocated close in space)</a:t>
            </a:r>
          </a:p>
          <a:p>
            <a:pPr algn="ctr"/>
            <a:r>
              <a:rPr lang="en-US" sz="2800" b="1" dirty="0">
                <a:latin typeface="+mn-lt"/>
              </a:rPr>
              <a:t>Robust</a:t>
            </a:r>
            <a:r>
              <a:rPr lang="en-US" sz="2800" dirty="0">
                <a:latin typeface="+mn-lt"/>
              </a:rPr>
              <a:t> (handle client errors)</a:t>
            </a:r>
          </a:p>
          <a:p>
            <a:pPr algn="ctr"/>
            <a:r>
              <a:rPr lang="en-US" sz="2800" b="1" dirty="0">
                <a:latin typeface="+mn-lt"/>
              </a:rPr>
              <a:t>Ease of implementation/maintenance</a:t>
            </a:r>
          </a:p>
        </p:txBody>
      </p:sp>
    </p:spTree>
    <p:extLst>
      <p:ext uri="{BB962C8B-B14F-4D97-AF65-F5344CB8AC3E}">
        <p14:creationId xmlns:p14="http://schemas.microsoft.com/office/powerpoint/2010/main" val="1389305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Method 0: Bump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1: Implicit Free List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2: Explicit Free List Allocator	</a:t>
            </a:r>
          </a:p>
        </p:txBody>
      </p:sp>
    </p:spTree>
    <p:extLst>
      <p:ext uri="{BB962C8B-B14F-4D97-AF65-F5344CB8AC3E}">
        <p14:creationId xmlns:p14="http://schemas.microsoft.com/office/powerpoint/2010/main" val="142038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652CE-7580-C64E-B01B-73993D27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Bump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50D7E-03C1-B545-AEE7-AAAB6B654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say we want to entirely prioritize throughput, and do not care about utilization at all.  This means we do not care about reusing memory.  How could we do this?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/>
              <a:t>bump allocator</a:t>
            </a:r>
            <a:r>
              <a:rPr lang="en-US" dirty="0"/>
              <a:t> is a heap allocator design that simply allocates the next available memory address upon an allocate request and does nothing on a free request.</a:t>
            </a:r>
          </a:p>
        </p:txBody>
      </p:sp>
    </p:spTree>
    <p:extLst>
      <p:ext uri="{BB962C8B-B14F-4D97-AF65-F5344CB8AC3E}">
        <p14:creationId xmlns:p14="http://schemas.microsoft.com/office/powerpoint/2010/main" val="124538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03045-CCFD-B44A-B013-188E26E93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Bump Allocator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EBC07-139B-F947-9EF5-B2C018586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71918"/>
            <a:ext cx="5833872" cy="3505200"/>
          </a:xfrm>
        </p:spPr>
        <p:txBody>
          <a:bodyPr/>
          <a:lstStyle/>
          <a:p>
            <a:pPr marL="0" lvl="0" indent="0" algn="ctr">
              <a:buNone/>
            </a:pPr>
            <a:r>
              <a:rPr lang="en-US" sz="6600" dirty="0">
                <a:solidFill>
                  <a:prstClr val="black"/>
                </a:solidFill>
              </a:rPr>
              <a:t>1. Utilization</a:t>
            </a:r>
          </a:p>
          <a:p>
            <a:pPr marL="0" lvl="0" indent="0">
              <a:buNone/>
            </a:pPr>
            <a:endParaRPr lang="en-US" u="sng" dirty="0">
              <a:solidFill>
                <a:prstClr val="black"/>
              </a:solidFill>
            </a:endParaRPr>
          </a:p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7200" dirty="0">
                <a:solidFill>
                  <a:prstClr val="black"/>
                </a:solidFill>
                <a:latin typeface="Arial" charset="0"/>
              </a:rPr>
              <a:t>😱</a:t>
            </a:r>
            <a:endParaRPr lang="en-US" u="sng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en-US" u="sng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en-US" b="1" dirty="0">
                <a:solidFill>
                  <a:prstClr val="black"/>
                </a:solidFill>
              </a:rPr>
              <a:t>Never</a:t>
            </a:r>
            <a:r>
              <a:rPr lang="en-US" dirty="0">
                <a:solidFill>
                  <a:prstClr val="black"/>
                </a:solidFill>
              </a:rPr>
              <a:t> reuses memory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8DCE83-ED0E-A841-8593-BF5CB33500F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676400"/>
            <a:ext cx="5833872" cy="3505200"/>
          </a:xfrm>
        </p:spPr>
        <p:txBody>
          <a:bodyPr/>
          <a:lstStyle/>
          <a:p>
            <a:pPr marL="0" lvl="0" indent="0" algn="ctr">
              <a:buNone/>
            </a:pPr>
            <a:r>
              <a:rPr lang="en-US" sz="6600" dirty="0">
                <a:solidFill>
                  <a:prstClr val="black"/>
                </a:solidFill>
              </a:rPr>
              <a:t>2. Throughput</a:t>
            </a:r>
          </a:p>
          <a:p>
            <a:pPr marL="0" lvl="0" indent="0" algn="ctr"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7200" dirty="0">
                <a:solidFill>
                  <a:prstClr val="black"/>
                </a:solidFill>
                <a:latin typeface="Arial" charset="0"/>
              </a:rPr>
              <a:t>⭐️</a:t>
            </a:r>
          </a:p>
          <a:p>
            <a:pPr marL="0" lvl="0" indent="0" algn="ctr"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en-US" b="1" dirty="0">
                <a:solidFill>
                  <a:prstClr val="black"/>
                </a:solidFill>
              </a:rPr>
              <a:t>Ultra fast</a:t>
            </a:r>
            <a:r>
              <a:rPr lang="en-US" dirty="0">
                <a:solidFill>
                  <a:prstClr val="black"/>
                </a:solidFill>
              </a:rPr>
              <a:t>, short routines</a:t>
            </a:r>
          </a:p>
        </p:txBody>
      </p:sp>
    </p:spTree>
    <p:extLst>
      <p:ext uri="{BB962C8B-B14F-4D97-AF65-F5344CB8AC3E}">
        <p14:creationId xmlns:p14="http://schemas.microsoft.com/office/powerpoint/2010/main" val="347198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401DC-126F-494F-8920-C25F93D5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Bump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32FFE-B696-794D-9E17-1BA8B352C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bump allocator</a:t>
            </a:r>
            <a:r>
              <a:rPr lang="en-US" dirty="0"/>
              <a:t> is a heap allocator design that simply allocates the next available memory address upon an allocate request and does nothing on a free request.</a:t>
            </a:r>
          </a:p>
          <a:p>
            <a:r>
              <a:rPr lang="en-US" dirty="0"/>
              <a:t>Throughput: each </a:t>
            </a:r>
            <a:r>
              <a:rPr lang="en-US" b="1" dirty="0"/>
              <a:t>malloc </a:t>
            </a:r>
            <a:r>
              <a:rPr lang="en-US" dirty="0"/>
              <a:t>and </a:t>
            </a:r>
            <a:r>
              <a:rPr lang="en-US" b="1" dirty="0"/>
              <a:t>free </a:t>
            </a:r>
            <a:r>
              <a:rPr lang="en-US" dirty="0"/>
              <a:t>execute only a handful of instructions:</a:t>
            </a:r>
          </a:p>
          <a:p>
            <a:pPr lvl="1"/>
            <a:r>
              <a:rPr lang="en-US" dirty="0"/>
              <a:t>It is easy to find the next location to use</a:t>
            </a:r>
          </a:p>
          <a:p>
            <a:pPr lvl="1"/>
            <a:r>
              <a:rPr lang="en-US" dirty="0"/>
              <a:t>Free does nothing!</a:t>
            </a:r>
          </a:p>
          <a:p>
            <a:r>
              <a:rPr lang="en-US" dirty="0"/>
              <a:t>Utilization: we use each memory block at most once.  No freeing at all, so no memory is ever reused. </a:t>
            </a:r>
            <a:r>
              <a:rPr lang="en-US" dirty="0">
                <a:sym typeface="Wingdings" pitchFamily="2" charset="2"/>
              </a:rPr>
              <a:t> </a:t>
            </a:r>
          </a:p>
          <a:p>
            <a:r>
              <a:rPr lang="en-US" dirty="0">
                <a:sym typeface="Wingdings" pitchFamily="2" charset="2"/>
              </a:rPr>
              <a:t>We provide a bump allocator implementation as part of the final assignment as a code reading exercise.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3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Bump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malloc(24);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55C071E-B741-D34D-A0F4-95D5DC2CCFB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257800"/>
          <a:ext cx="11658600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 gridSpan="10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AVAILABLE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1985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Bump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malloc(24);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55C071E-B741-D34D-A0F4-95D5DC2CCFB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257800"/>
          <a:ext cx="11751130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91996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20128">
                  <a:extLst>
                    <a:ext uri="{9D8B030D-6E8A-4147-A177-3AD203B41FA5}">
                      <a16:colId xmlns:a16="http://schemas.microsoft.com/office/drawing/2014/main" val="1110225066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2121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AVAILABLE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898C4EF-371F-BC42-B262-72CEFD31522D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0"/>
          <a:ext cx="4216400" cy="1179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6429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Bump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2004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malloc(24);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57AB172-D2BC-4143-9667-0506F52ED38F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0"/>
          <a:ext cx="4216400" cy="1902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F6E5DA6-3173-A142-A1F6-B82527FA0B95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257800"/>
          <a:ext cx="11790784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91996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20128">
                  <a:extLst>
                    <a:ext uri="{9D8B030D-6E8A-4147-A177-3AD203B41FA5}">
                      <a16:colId xmlns:a16="http://schemas.microsoft.com/office/drawing/2014/main" val="1110225066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450416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715445">
                  <a:extLst>
                    <a:ext uri="{9D8B030D-6E8A-4147-A177-3AD203B41FA5}">
                      <a16:colId xmlns:a16="http://schemas.microsoft.com/office/drawing/2014/main" val="391929484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25177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padding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AVAILABLE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9212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Bump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malloc(4);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*c = malloc(24);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4547F98-78AD-9C41-B460-E1AF1DABFBB2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0"/>
          <a:ext cx="4216400" cy="2625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EF4CBA3-6C14-954C-95AD-2D82F1775BE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257800"/>
          <a:ext cx="11790784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91996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20128">
                  <a:extLst>
                    <a:ext uri="{9D8B030D-6E8A-4147-A177-3AD203B41FA5}">
                      <a16:colId xmlns:a16="http://schemas.microsoft.com/office/drawing/2014/main" val="1110225066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450416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715445">
                  <a:extLst>
                    <a:ext uri="{9D8B030D-6E8A-4147-A177-3AD203B41FA5}">
                      <a16:colId xmlns:a16="http://schemas.microsoft.com/office/drawing/2014/main" val="391929484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25177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padding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3577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Bump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malloc(24);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B10A2B8-C062-E340-8E72-302B72E6BC8F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0"/>
          <a:ext cx="4216400" cy="2625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2DEF300-C6AB-A84C-9B71-4B18E9C72E76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257800"/>
          <a:ext cx="11790784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91996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20128">
                  <a:extLst>
                    <a:ext uri="{9D8B030D-6E8A-4147-A177-3AD203B41FA5}">
                      <a16:colId xmlns:a16="http://schemas.microsoft.com/office/drawing/2014/main" val="1110225066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450416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715445">
                  <a:extLst>
                    <a:ext uri="{9D8B030D-6E8A-4147-A177-3AD203B41FA5}">
                      <a16:colId xmlns:a16="http://schemas.microsoft.com/office/drawing/2014/main" val="391929484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25177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padding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822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Bump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malloc(24);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91A692E-A69B-0348-BE55-05B754D63FF2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0"/>
          <a:ext cx="4216400" cy="3347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273516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FA60EFE-A5F8-1746-9124-1C715505EA36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257800"/>
          <a:ext cx="11790784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91996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20128">
                  <a:extLst>
                    <a:ext uri="{9D8B030D-6E8A-4147-A177-3AD203B41FA5}">
                      <a16:colId xmlns:a16="http://schemas.microsoft.com/office/drawing/2014/main" val="1110225066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450416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715445">
                  <a:extLst>
                    <a:ext uri="{9D8B030D-6E8A-4147-A177-3AD203B41FA5}">
                      <a16:colId xmlns:a16="http://schemas.microsoft.com/office/drawing/2014/main" val="391929484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25177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padding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222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C55D9-3B0E-814A-874D-4ADBAB3A1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Bump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26350-95B9-E345-A012-F41763C08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bump allocator is an extreme heap allocator – it optimizes only for </a:t>
            </a:r>
            <a:r>
              <a:rPr lang="en-US" b="1" dirty="0"/>
              <a:t>throughput</a:t>
            </a:r>
            <a:r>
              <a:rPr lang="en-US" dirty="0"/>
              <a:t>, not </a:t>
            </a:r>
            <a:r>
              <a:rPr lang="en-US" b="1" dirty="0"/>
              <a:t>utilization</a:t>
            </a:r>
            <a:r>
              <a:rPr lang="en-US" dirty="0"/>
              <a:t>.  </a:t>
            </a:r>
          </a:p>
          <a:p>
            <a:r>
              <a:rPr lang="en-US" dirty="0"/>
              <a:t>Better allocators strike a more reasonable balance.  How can we do this?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Questions to consider: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do we keep track of free blocks?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do we choose an appropriate free block in which to place a newly allocated block?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After we place a newly allocated block in some free block, what do we do with the remainder of the free block?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do we do with a block that has just been freed?</a:t>
            </a:r>
          </a:p>
        </p:txBody>
      </p:sp>
    </p:spTree>
    <p:extLst>
      <p:ext uri="{BB962C8B-B14F-4D97-AF65-F5344CB8AC3E}">
        <p14:creationId xmlns:p14="http://schemas.microsoft.com/office/powerpoint/2010/main" val="428691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0: Bump Allocator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Method 1: Implicit Free List Allocator</a:t>
            </a:r>
            <a:r>
              <a:rPr lang="en-US" dirty="0"/>
              <a:t>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2: Explicit Free List Allocator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2655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9910-D835-8A4A-99C3-48AA7D74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A8E33-C46B-E945-A265-96E6CAC02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Key idea:</a:t>
            </a:r>
            <a:r>
              <a:rPr lang="en-US" dirty="0"/>
              <a:t> in order to reuse blocks, we need a way to track which blocks are allocated and which are free.</a:t>
            </a:r>
          </a:p>
          <a:p>
            <a:r>
              <a:rPr lang="en-US" dirty="0"/>
              <a:t>We could store this information in a separate global data structure, but this is inefficient.</a:t>
            </a:r>
          </a:p>
          <a:p>
            <a:r>
              <a:rPr lang="en-US" dirty="0"/>
              <a:t>Instead: let’s allocate extra space before each block for a </a:t>
            </a:r>
            <a:r>
              <a:rPr lang="en-US" b="1" dirty="0"/>
              <a:t>header</a:t>
            </a:r>
            <a:r>
              <a:rPr lang="en-US" dirty="0"/>
              <a:t> storing its payload size and whether it is allocated or free.</a:t>
            </a:r>
          </a:p>
          <a:p>
            <a:r>
              <a:rPr lang="en-US" dirty="0"/>
              <a:t>When we allocate a block, we look through the blocks to find a free one, and we update its header to reflect its allocated size and that it is now allocated.</a:t>
            </a:r>
          </a:p>
          <a:p>
            <a:r>
              <a:rPr lang="en-US" dirty="0"/>
              <a:t>When we free a block, we update its header to reflect it is now free.</a:t>
            </a:r>
          </a:p>
          <a:p>
            <a:r>
              <a:rPr lang="en-US" dirty="0"/>
              <a:t>The header should be 8 bytes (or larger).</a:t>
            </a:r>
          </a:p>
          <a:p>
            <a:r>
              <a:rPr lang="en-US" dirty="0"/>
              <a:t>By storing the block size of each block, we </a:t>
            </a:r>
            <a:r>
              <a:rPr lang="en-US" i="1" dirty="0"/>
              <a:t>implicitly</a:t>
            </a:r>
            <a:r>
              <a:rPr lang="en-US" dirty="0"/>
              <a:t> have a </a:t>
            </a:r>
            <a:r>
              <a:rPr lang="en-US" i="1" dirty="0"/>
              <a:t>list</a:t>
            </a:r>
            <a:r>
              <a:rPr lang="en-US" dirty="0"/>
              <a:t> of free blocks.</a:t>
            </a:r>
          </a:p>
        </p:txBody>
      </p:sp>
    </p:spTree>
    <p:extLst>
      <p:ext uri="{BB962C8B-B14F-4D97-AF65-F5344CB8AC3E}">
        <p14:creationId xmlns:p14="http://schemas.microsoft.com/office/powerpoint/2010/main" val="235796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8336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9B875B1-1A7F-6641-8927-2B25A02733F5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1"/>
          <a:ext cx="4216400" cy="1133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179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40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C0D8A33-1962-3845-9440-B89363FB5B23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1"/>
          <a:ext cx="4216400" cy="181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369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42A79ED-B6C7-3F4A-AFF0-DD5A60F9A6C2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1"/>
          <a:ext cx="4216400" cy="2486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4162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54D2D54-53A9-C242-887B-9DD2DD2BE0AC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1"/>
          <a:ext cx="4216400" cy="2486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6502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8EF9E3B-1F04-6B41-84ED-91E0A16A1C25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1"/>
          <a:ext cx="4216400" cy="3162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27351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06476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6708070-3208-3845-82FD-A042B78694D8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1"/>
          <a:ext cx="4216400" cy="3162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27351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84817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3912E4-C386-004C-8D4C-F2FA186078BE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1"/>
          <a:ext cx="4216400" cy="3839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2735161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996564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25429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3912E4-C386-004C-8D4C-F2FA186078BE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1"/>
          <a:ext cx="4216400" cy="3839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2735161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996564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65494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6BE7A-66D5-864F-85FF-98594BA37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Headers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56E0E-7042-744F-A13A-A5DE87FE7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can we store both a size and a status (Free/Allocated) in 8 bytes?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Int for size, int for status?  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Key idea:</a:t>
            </a:r>
            <a:r>
              <a:rPr lang="en-US" dirty="0"/>
              <a:t> block sizes will </a:t>
            </a:r>
            <a:r>
              <a:rPr lang="en-US" i="1" dirty="0"/>
              <a:t>always be multiples of 8</a:t>
            </a:r>
            <a:r>
              <a:rPr lang="en-US" dirty="0"/>
              <a:t>.  (Why?)</a:t>
            </a:r>
          </a:p>
          <a:p>
            <a:r>
              <a:rPr lang="en-US" dirty="0"/>
              <a:t>Least-significant 3 bits will be unused!</a:t>
            </a:r>
          </a:p>
          <a:p>
            <a:r>
              <a:rPr lang="en-US" i="1" dirty="0"/>
              <a:t>Solution:</a:t>
            </a:r>
            <a:r>
              <a:rPr lang="en-US" dirty="0"/>
              <a:t> use one of the 3 least-significant bits to store free/allocated status</a:t>
            </a:r>
            <a:r>
              <a:rPr lang="en-US" b="1" dirty="0"/>
              <a:t>	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9F6DD7-8B0A-054C-9419-4D0BBCF53E89}"/>
              </a:ext>
            </a:extLst>
          </p:cNvPr>
          <p:cNvSpPr/>
          <p:nvPr/>
        </p:nvSpPr>
        <p:spPr>
          <a:xfrm>
            <a:off x="3962400" y="2296180"/>
            <a:ext cx="59278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no!  malloc/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realloc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use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size_t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for sizes!</a:t>
            </a:r>
          </a:p>
        </p:txBody>
      </p:sp>
    </p:spTree>
    <p:extLst>
      <p:ext uri="{BB962C8B-B14F-4D97-AF65-F5344CB8AC3E}">
        <p14:creationId xmlns:p14="http://schemas.microsoft.com/office/powerpoint/2010/main" val="236269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A79B2-2166-BF42-9BAD-D2AE07ECD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4EB8D-3A58-1643-8207-E06B9F899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we choose a free block to use for an allocation request?</a:t>
            </a:r>
          </a:p>
          <a:p>
            <a:pPr lvl="1"/>
            <a:r>
              <a:rPr lang="en-US" b="1" dirty="0"/>
              <a:t>First fit: </a:t>
            </a:r>
            <a:r>
              <a:rPr lang="en-US" dirty="0"/>
              <a:t>search the list from beginning each time and choose first free block that fits.</a:t>
            </a:r>
          </a:p>
          <a:p>
            <a:pPr lvl="1"/>
            <a:r>
              <a:rPr lang="en-US" b="1" dirty="0"/>
              <a:t>Next fit:</a:t>
            </a:r>
            <a:r>
              <a:rPr lang="en-US" dirty="0"/>
              <a:t> instead of starting at the beginning, continue where previous search left off.</a:t>
            </a:r>
          </a:p>
          <a:p>
            <a:pPr lvl="1"/>
            <a:r>
              <a:rPr lang="en-US" b="1" dirty="0"/>
              <a:t>Best fit:</a:t>
            </a:r>
            <a:r>
              <a:rPr lang="en-US" dirty="0"/>
              <a:t> examine every free block and choose the one with the smallest size that fits.</a:t>
            </a:r>
          </a:p>
          <a:p>
            <a:pPr lvl="1"/>
            <a:endParaRPr lang="en-US" dirty="0"/>
          </a:p>
          <a:p>
            <a:r>
              <a:rPr lang="en-US" dirty="0"/>
              <a:t>First fit/next fit easier to implement</a:t>
            </a:r>
          </a:p>
          <a:p>
            <a:r>
              <a:rPr lang="en-US" dirty="0"/>
              <a:t>What are the pros/cons of each approach?</a:t>
            </a:r>
          </a:p>
          <a:p>
            <a:pPr lvl="1"/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280394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631D5-8963-5048-9E9E-215244712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99B53-DCE4-614B-A52A-3E0D458B3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</a:t>
            </a:r>
            <a:r>
              <a:rPr lang="en-US" b="1" dirty="0"/>
              <a:t>all blocks</a:t>
            </a:r>
            <a:r>
              <a:rPr lang="en-US" dirty="0"/>
              <a:t>,</a:t>
            </a:r>
          </a:p>
          <a:p>
            <a:r>
              <a:rPr lang="en-US" dirty="0"/>
              <a:t>Have a header that</a:t>
            </a:r>
            <a:br>
              <a:rPr lang="en-US" dirty="0"/>
            </a:br>
            <a:r>
              <a:rPr lang="en-US" dirty="0"/>
              <a:t>stores size and status.</a:t>
            </a:r>
          </a:p>
          <a:p>
            <a:r>
              <a:rPr lang="en-US" dirty="0"/>
              <a:t>Our list links </a:t>
            </a:r>
            <a:r>
              <a:rPr lang="en-US" i="1" dirty="0"/>
              <a:t>all</a:t>
            </a:r>
            <a:r>
              <a:rPr lang="en-US" dirty="0"/>
              <a:t> blocks,</a:t>
            </a:r>
            <a:br>
              <a:rPr lang="en-US" dirty="0"/>
            </a:br>
            <a:r>
              <a:rPr lang="en-US" dirty="0"/>
              <a:t>allocated (A) and free (F).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en-US" dirty="0"/>
              <a:t>Keeping track of free blocks:</a:t>
            </a:r>
          </a:p>
          <a:p>
            <a:r>
              <a:rPr lang="en-US" b="1" dirty="0">
                <a:solidFill>
                  <a:srgbClr val="00B050"/>
                </a:solidFill>
              </a:rPr>
              <a:t>Improves memory utilization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(vs bump allocator)</a:t>
            </a:r>
            <a:endParaRPr lang="en-US" b="1" dirty="0"/>
          </a:p>
          <a:p>
            <a:r>
              <a:rPr lang="en-US" b="1" dirty="0">
                <a:solidFill>
                  <a:srgbClr val="C00000"/>
                </a:solidFill>
              </a:rPr>
              <a:t>Decreases throughput </a:t>
            </a:r>
            <a:r>
              <a:rPr lang="en-US" dirty="0"/>
              <a:t>(worst case allocation request has O(A + F) time)</a:t>
            </a:r>
          </a:p>
          <a:p>
            <a:r>
              <a:rPr lang="en-US" dirty="0"/>
              <a:t>Increases design complexity </a:t>
            </a:r>
            <a:r>
              <a:rPr lang="en-US" dirty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184957-A190-2C4A-9569-6F5802F4B52D}"/>
              </a:ext>
            </a:extLst>
          </p:cNvPr>
          <p:cNvSpPr/>
          <p:nvPr/>
        </p:nvSpPr>
        <p:spPr>
          <a:xfrm>
            <a:off x="5839334" y="1295400"/>
            <a:ext cx="5721626" cy="6858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Header</a:t>
            </a:r>
            <a:r>
              <a:rPr lang="en-US" sz="2800" dirty="0">
                <a:solidFill>
                  <a:schemeClr val="tx1"/>
                </a:solidFill>
              </a:rPr>
              <a:t> (8B)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40BAEB-B9F0-7243-A5F3-7491FF1DF44D}"/>
              </a:ext>
            </a:extLst>
          </p:cNvPr>
          <p:cNvSpPr/>
          <p:nvPr/>
        </p:nvSpPr>
        <p:spPr>
          <a:xfrm>
            <a:off x="5839333" y="2442865"/>
            <a:ext cx="5721626" cy="6924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EAE895-2089-8E44-B48F-2D5746EF350E}"/>
              </a:ext>
            </a:extLst>
          </p:cNvPr>
          <p:cNvSpPr/>
          <p:nvPr/>
        </p:nvSpPr>
        <p:spPr>
          <a:xfrm>
            <a:off x="5853786" y="2460408"/>
            <a:ext cx="4834185" cy="69249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Block size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F2F792-440D-AB4F-BFCE-DDCF5BC2515B}"/>
              </a:ext>
            </a:extLst>
          </p:cNvPr>
          <p:cNvSpPr/>
          <p:nvPr/>
        </p:nvSpPr>
        <p:spPr>
          <a:xfrm>
            <a:off x="10696438" y="2460408"/>
            <a:ext cx="864521" cy="69249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1D77BD-DF6E-5D4D-82FC-4149D6D2A8E8}"/>
              </a:ext>
            </a:extLst>
          </p:cNvPr>
          <p:cNvSpPr txBox="1"/>
          <p:nvPr/>
        </p:nvSpPr>
        <p:spPr>
          <a:xfrm>
            <a:off x="10556826" y="3357265"/>
            <a:ext cx="1389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alloc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/free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8E93A58-6EF7-D143-B389-BE188029C390}"/>
              </a:ext>
            </a:extLst>
          </p:cNvPr>
          <p:cNvCxnSpPr>
            <a:cxnSpLocks/>
          </p:cNvCxnSpPr>
          <p:nvPr/>
        </p:nvCxnSpPr>
        <p:spPr>
          <a:xfrm flipV="1">
            <a:off x="11221371" y="2960987"/>
            <a:ext cx="0" cy="365760"/>
          </a:xfrm>
          <a:prstGeom prst="straightConnector1">
            <a:avLst/>
          </a:prstGeom>
          <a:ln w="317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0727444-3035-BC45-953C-F7630B30DE5A}"/>
              </a:ext>
            </a:extLst>
          </p:cNvPr>
          <p:cNvSpPr txBox="1"/>
          <p:nvPr/>
        </p:nvSpPr>
        <p:spPr>
          <a:xfrm>
            <a:off x="11432294" y="205740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5A5E44-052A-0E43-A45C-12DD701C6414}"/>
              </a:ext>
            </a:extLst>
          </p:cNvPr>
          <p:cNvSpPr txBox="1"/>
          <p:nvPr/>
        </p:nvSpPr>
        <p:spPr>
          <a:xfrm>
            <a:off x="10533711" y="205740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F2EC45-972D-5141-A9ED-C73367BB50A6}"/>
              </a:ext>
            </a:extLst>
          </p:cNvPr>
          <p:cNvSpPr txBox="1"/>
          <p:nvPr/>
        </p:nvSpPr>
        <p:spPr>
          <a:xfrm>
            <a:off x="5752751" y="20574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cs typeface="Consolas" panose="020B0609020204030204" pitchFamily="49" charset="0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168966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8F8E8-1AB2-1C4F-B792-3206FF9F5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free list header design</a:t>
            </a:r>
          </a:p>
        </p:txBody>
      </p:sp>
      <p:sp>
        <p:nvSpPr>
          <p:cNvPr id="21" name="Content Placeholder 7">
            <a:extLst>
              <a:ext uri="{FF2B5EF4-FFF2-40B4-BE49-F238E27FC236}">
                <a16:creationId xmlns:a16="http://schemas.microsoft.com/office/drawing/2014/main" id="{568F0F90-7E65-B943-9C4A-3B7715934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9220201" cy="5181600"/>
          </a:xfrm>
        </p:spPr>
        <p:txBody>
          <a:bodyPr/>
          <a:lstStyle/>
          <a:p>
            <a:pPr marL="0" lvl="0" indent="0">
              <a:buClr>
                <a:schemeClr val="accent2"/>
              </a:buClr>
              <a:buNone/>
            </a:pPr>
            <a:r>
              <a:rPr lang="en-US" sz="3200" dirty="0"/>
              <a:t>Should we store the </a:t>
            </a:r>
            <a:r>
              <a:rPr lang="en-US" sz="3200" b="1" dirty="0">
                <a:solidFill>
                  <a:srgbClr val="0070C0"/>
                </a:solidFill>
              </a:rPr>
              <a:t>block size </a:t>
            </a:r>
            <a:r>
              <a:rPr lang="en-US" sz="3200" dirty="0"/>
              <a:t>as</a:t>
            </a:r>
            <a:br>
              <a:rPr lang="en-US" sz="3200" dirty="0"/>
            </a:b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(A)</a:t>
            </a:r>
            <a:r>
              <a:rPr lang="en-US" sz="3200" dirty="0"/>
              <a:t> payload size, or</a:t>
            </a:r>
            <a:br>
              <a:rPr lang="en-US" sz="3200" dirty="0"/>
            </a:b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(B)</a:t>
            </a:r>
            <a:r>
              <a:rPr lang="en-US" sz="3200" dirty="0"/>
              <a:t> header + payload size?</a:t>
            </a:r>
          </a:p>
          <a:p>
            <a:pPr marL="514350" lvl="0" indent="-514350">
              <a:buClr>
                <a:schemeClr val="accent2"/>
              </a:buClr>
              <a:buFont typeface="+mj-lt"/>
              <a:buAutoNum type="arabicPeriod"/>
            </a:pPr>
            <a:endParaRPr lang="en-US" sz="3200" dirty="0"/>
          </a:p>
          <a:p>
            <a:pPr marL="514350" lvl="0" indent="-514350">
              <a:buClr>
                <a:schemeClr val="accent2"/>
              </a:buClr>
              <a:buFont typeface="+mj-lt"/>
              <a:buAutoNum type="arabicPeriod"/>
            </a:pP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FCED7B-1122-924F-8A70-0CF7A0424D50}"/>
              </a:ext>
            </a:extLst>
          </p:cNvPr>
          <p:cNvSpPr txBox="1"/>
          <p:nvPr/>
        </p:nvSpPr>
        <p:spPr>
          <a:xfrm>
            <a:off x="6317975" y="1600200"/>
            <a:ext cx="5721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      </a:t>
            </a:r>
            <a:r>
              <a:rPr lang="en-US" sz="24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decision affects how you traverse the list (be careful of off-by-one)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199970-1755-484E-9A4C-47A048FCC46A}"/>
              </a:ext>
            </a:extLst>
          </p:cNvPr>
          <p:cNvSpPr txBox="1"/>
          <p:nvPr/>
        </p:nvSpPr>
        <p:spPr>
          <a:xfrm>
            <a:off x="6418835" y="1624990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1CAAFB4-69E8-F0D9-1CCF-7977BE7F29A2}"/>
              </a:ext>
            </a:extLst>
          </p:cNvPr>
          <p:cNvSpPr txBox="1"/>
          <p:nvPr/>
        </p:nvSpPr>
        <p:spPr>
          <a:xfrm>
            <a:off x="165847" y="308804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</p:spTree>
    <p:extLst>
      <p:ext uri="{BB962C8B-B14F-4D97-AF65-F5344CB8AC3E}">
        <p14:creationId xmlns:p14="http://schemas.microsoft.com/office/powerpoint/2010/main" val="137727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Splitting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*e = malloc(16);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660263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A0921A-6728-7640-A0CF-1111921DC6C4}"/>
              </a:ext>
            </a:extLst>
          </p:cNvPr>
          <p:cNvSpPr txBox="1">
            <a:spLocks/>
          </p:cNvSpPr>
          <p:nvPr/>
        </p:nvSpPr>
        <p:spPr bwMode="auto">
          <a:xfrm>
            <a:off x="6553200" y="1327744"/>
            <a:ext cx="5486400" cy="2101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So far, we have seen that a reasonable allocation request splits a free block into an allocated block and a free block with remaining space.</a:t>
            </a:r>
            <a:r>
              <a:rPr lang="en-US" dirty="0">
                <a:cs typeface="Consolas" panose="020B0609020204030204" pitchFamily="49" charset="0"/>
              </a:rPr>
              <a:t>  </a:t>
            </a:r>
            <a:r>
              <a:rPr lang="en-US" b="1" dirty="0">
                <a:cs typeface="Consolas" panose="020B0609020204030204" pitchFamily="49" charset="0"/>
              </a:rPr>
              <a:t>What about edge cases?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5A9BD5-829B-514D-AED6-6F76D4B0BE70}"/>
              </a:ext>
            </a:extLst>
          </p:cNvPr>
          <p:cNvSpPr txBox="1"/>
          <p:nvPr/>
        </p:nvSpPr>
        <p:spPr>
          <a:xfrm>
            <a:off x="165847" y="308804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</p:spTree>
    <p:extLst>
      <p:ext uri="{BB962C8B-B14F-4D97-AF65-F5344CB8AC3E}">
        <p14:creationId xmlns:p14="http://schemas.microsoft.com/office/powerpoint/2010/main" val="22093431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Splitting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*e = malloc(16);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930797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???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A0921A-6728-7640-A0CF-1111921DC6C4}"/>
              </a:ext>
            </a:extLst>
          </p:cNvPr>
          <p:cNvSpPr txBox="1">
            <a:spLocks/>
          </p:cNvSpPr>
          <p:nvPr/>
        </p:nvSpPr>
        <p:spPr bwMode="auto">
          <a:xfrm>
            <a:off x="6553200" y="1327744"/>
            <a:ext cx="5486400" cy="2101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So far, we have seen that a reasonable allocation request splits a free block into an allocated block and a free block with remaining space.</a:t>
            </a:r>
            <a:r>
              <a:rPr lang="en-US" dirty="0">
                <a:cs typeface="Consolas" panose="020B0609020204030204" pitchFamily="49" charset="0"/>
              </a:rPr>
              <a:t>  </a:t>
            </a:r>
            <a:r>
              <a:rPr lang="en-US" b="1" dirty="0">
                <a:cs typeface="Consolas" panose="020B0609020204030204" pitchFamily="49" charset="0"/>
              </a:rPr>
              <a:t>What about edge cases?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188505-2B8A-FA4B-AFBE-60E54014A0E2}"/>
              </a:ext>
            </a:extLst>
          </p:cNvPr>
          <p:cNvSpPr txBox="1"/>
          <p:nvPr/>
        </p:nvSpPr>
        <p:spPr>
          <a:xfrm>
            <a:off x="165847" y="308804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</p:spTree>
    <p:extLst>
      <p:ext uri="{BB962C8B-B14F-4D97-AF65-F5344CB8AC3E}">
        <p14:creationId xmlns:p14="http://schemas.microsoft.com/office/powerpoint/2010/main" val="29877901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Splitting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*e = malloc(16);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267973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e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A0921A-6728-7640-A0CF-1111921DC6C4}"/>
              </a:ext>
            </a:extLst>
          </p:cNvPr>
          <p:cNvSpPr txBox="1">
            <a:spLocks/>
          </p:cNvSpPr>
          <p:nvPr/>
        </p:nvSpPr>
        <p:spPr bwMode="auto">
          <a:xfrm>
            <a:off x="6553200" y="1327744"/>
            <a:ext cx="5486400" cy="2101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So far, we have seen that a reasonable allocation request splits a free block into an allocated block and a free block with remaining space.</a:t>
            </a:r>
            <a:r>
              <a:rPr lang="en-US" dirty="0">
                <a:cs typeface="Consolas" panose="020B0609020204030204" pitchFamily="49" charset="0"/>
              </a:rPr>
              <a:t>  </a:t>
            </a:r>
            <a:r>
              <a:rPr lang="en-US" b="1" dirty="0">
                <a:cs typeface="Consolas" panose="020B0609020204030204" pitchFamily="49" charset="0"/>
              </a:rPr>
              <a:t>What about edge cases?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CC62724-3A49-9349-872E-487199F484AE}"/>
              </a:ext>
            </a:extLst>
          </p:cNvPr>
          <p:cNvSpPr txBox="1">
            <a:spLocks/>
          </p:cNvSpPr>
          <p:nvPr/>
        </p:nvSpPr>
        <p:spPr bwMode="auto">
          <a:xfrm>
            <a:off x="152400" y="3730264"/>
            <a:ext cx="11582400" cy="159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>
                <a:cs typeface="Consolas" panose="020B0609020204030204" pitchFamily="49" charset="0"/>
              </a:rPr>
              <a:t>A. Throw into allocation for e as extra padding?  </a:t>
            </a:r>
            <a:r>
              <a:rPr lang="en-US" i="1" dirty="0">
                <a:cs typeface="Consolas" panose="020B0609020204030204" pitchFamily="49" charset="0"/>
              </a:rPr>
              <a:t>Internal fragmentation – unused bytes because of padding</a:t>
            </a:r>
            <a:r>
              <a:rPr lang="en-US" b="1" dirty="0"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B8F0FD-1C3F-7E4E-8886-B2193FEB7DBC}"/>
              </a:ext>
            </a:extLst>
          </p:cNvPr>
          <p:cNvSpPr txBox="1"/>
          <p:nvPr/>
        </p:nvSpPr>
        <p:spPr>
          <a:xfrm>
            <a:off x="165847" y="308804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</p:spTree>
    <p:extLst>
      <p:ext uri="{BB962C8B-B14F-4D97-AF65-F5344CB8AC3E}">
        <p14:creationId xmlns:p14="http://schemas.microsoft.com/office/powerpoint/2010/main" val="16438176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Splitting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*e = malloc(16);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279832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A0921A-6728-7640-A0CF-1111921DC6C4}"/>
              </a:ext>
            </a:extLst>
          </p:cNvPr>
          <p:cNvSpPr txBox="1">
            <a:spLocks/>
          </p:cNvSpPr>
          <p:nvPr/>
        </p:nvSpPr>
        <p:spPr bwMode="auto">
          <a:xfrm>
            <a:off x="6553200" y="1327744"/>
            <a:ext cx="5486400" cy="2101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So far, we have seen that a reasonable allocation request splits a free block into an allocated block and a free block with remaining space.</a:t>
            </a:r>
            <a:r>
              <a:rPr lang="en-US" dirty="0">
                <a:cs typeface="Consolas" panose="020B0609020204030204" pitchFamily="49" charset="0"/>
              </a:rPr>
              <a:t>  </a:t>
            </a:r>
            <a:r>
              <a:rPr lang="en-US" b="1" dirty="0">
                <a:cs typeface="Consolas" panose="020B0609020204030204" pitchFamily="49" charset="0"/>
              </a:rPr>
              <a:t>What about edge cases?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CEEE47FF-9308-C249-A75A-F6A8D95A8614}"/>
              </a:ext>
            </a:extLst>
          </p:cNvPr>
          <p:cNvSpPr txBox="1">
            <a:spLocks/>
          </p:cNvSpPr>
          <p:nvPr/>
        </p:nvSpPr>
        <p:spPr bwMode="auto">
          <a:xfrm>
            <a:off x="152400" y="3730264"/>
            <a:ext cx="11582400" cy="159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cs typeface="Consolas" panose="020B0609020204030204" pitchFamily="49" charset="0"/>
              </a:rPr>
              <a:t>A. Throw into allocation for e as extra padding?</a:t>
            </a:r>
            <a:br>
              <a:rPr lang="en-US" dirty="0">
                <a:cs typeface="Consolas" panose="020B0609020204030204" pitchFamily="49" charset="0"/>
              </a:rPr>
            </a:br>
            <a:r>
              <a:rPr lang="en-US" b="1" dirty="0">
                <a:cs typeface="Consolas" panose="020B0609020204030204" pitchFamily="49" charset="0"/>
              </a:rPr>
              <a:t>B. Make a “zero-byte free block”?  </a:t>
            </a:r>
            <a:r>
              <a:rPr lang="en-US" i="1" dirty="0">
                <a:cs typeface="Consolas" panose="020B0609020204030204" pitchFamily="49" charset="0"/>
              </a:rPr>
              <a:t>External fragmentation – unused free blocks</a:t>
            </a:r>
            <a:r>
              <a:rPr lang="en-US" dirty="0"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9F6D12-8635-1A4A-98E0-E456B0E74869}"/>
              </a:ext>
            </a:extLst>
          </p:cNvPr>
          <p:cNvSpPr txBox="1"/>
          <p:nvPr/>
        </p:nvSpPr>
        <p:spPr>
          <a:xfrm>
            <a:off x="165847" y="308804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</p:spTree>
    <p:extLst>
      <p:ext uri="{BB962C8B-B14F-4D97-AF65-F5344CB8AC3E}">
        <p14:creationId xmlns:p14="http://schemas.microsoft.com/office/powerpoint/2010/main" val="18056867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5B5F0-056E-A94B-A50B-A81301228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01285-4B35-4D46-9736-15CFB9BEC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Questions we considered: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do we keep track of free blocks?  </a:t>
            </a:r>
            <a:r>
              <a:rPr lang="en-US" b="1" dirty="0"/>
              <a:t>Using headers!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do we choose an appropriate free block in which to place a newly allocated block?  </a:t>
            </a:r>
            <a:r>
              <a:rPr lang="en-US" b="1" dirty="0"/>
              <a:t>Iterate through all blocks.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After we place a newly allocated block in some free block, what do we do with the remainder of the free block?  </a:t>
            </a:r>
            <a:r>
              <a:rPr lang="en-US" b="1" dirty="0"/>
              <a:t>Try to make the most of it!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do we do with a block that has just been freed?  </a:t>
            </a:r>
            <a:r>
              <a:rPr lang="en-US" b="1" dirty="0"/>
              <a:t>Update its header!</a:t>
            </a:r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3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Implicit (first-fit)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/>
              <a:t>implicit</a:t>
            </a:r>
            <a:r>
              <a:rPr lang="en-US" dirty="0"/>
              <a:t> free list allocator with a </a:t>
            </a:r>
            <a:br>
              <a:rPr lang="en-US" dirty="0"/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first-fit</a:t>
            </a:r>
            <a:r>
              <a:rPr lang="en-US" dirty="0"/>
              <a:t> approach?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8B45F2-5AD7-9347-9B35-2A169D3E7A7B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C948FA2-74B3-3243-B7B3-69CC262A5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5630"/>
              </p:ext>
            </p:extLst>
          </p:nvPr>
        </p:nvGraphicFramePr>
        <p:xfrm>
          <a:off x="1031805" y="2290170"/>
          <a:ext cx="10098893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5523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5523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91996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00286">
                  <a:extLst>
                    <a:ext uri="{9D8B030D-6E8A-4147-A177-3AD203B41FA5}">
                      <a16:colId xmlns:a16="http://schemas.microsoft.com/office/drawing/2014/main" val="1271887580"/>
                    </a:ext>
                  </a:extLst>
                </a:gridCol>
                <a:gridCol w="22053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754994">
                  <a:extLst>
                    <a:ext uri="{9D8B030D-6E8A-4147-A177-3AD203B41FA5}">
                      <a16:colId xmlns:a16="http://schemas.microsoft.com/office/drawing/2014/main" val="2023786642"/>
                    </a:ext>
                  </a:extLst>
                </a:gridCol>
                <a:gridCol w="975522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55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5522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731643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243881">
                  <a:extLst>
                    <a:ext uri="{9D8B030D-6E8A-4147-A177-3AD203B41FA5}">
                      <a16:colId xmlns:a16="http://schemas.microsoft.com/office/drawing/2014/main" val="1087167712"/>
                    </a:ext>
                  </a:extLst>
                </a:gridCol>
                <a:gridCol w="95353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224419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3742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Implicit (first-fit)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/>
              <a:t>implicit</a:t>
            </a:r>
            <a:r>
              <a:rPr lang="en-US" dirty="0"/>
              <a:t> free list allocator with a </a:t>
            </a:r>
            <a:br>
              <a:rPr lang="en-US" dirty="0"/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first-fit</a:t>
            </a:r>
            <a:r>
              <a:rPr lang="en-US" dirty="0"/>
              <a:t> approach?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8B45F2-5AD7-9347-9B35-2A169D3E7A7B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C948FA2-74B3-3243-B7B3-69CC262A576C}"/>
              </a:ext>
            </a:extLst>
          </p:cNvPr>
          <p:cNvGraphicFramePr>
            <a:graphicFrameLocks noGrp="1"/>
          </p:cNvGraphicFramePr>
          <p:nvPr/>
        </p:nvGraphicFramePr>
        <p:xfrm>
          <a:off x="1031805" y="2290170"/>
          <a:ext cx="10098893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5523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5523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91996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00286">
                  <a:extLst>
                    <a:ext uri="{9D8B030D-6E8A-4147-A177-3AD203B41FA5}">
                      <a16:colId xmlns:a16="http://schemas.microsoft.com/office/drawing/2014/main" val="1271887580"/>
                    </a:ext>
                  </a:extLst>
                </a:gridCol>
                <a:gridCol w="22053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754994">
                  <a:extLst>
                    <a:ext uri="{9D8B030D-6E8A-4147-A177-3AD203B41FA5}">
                      <a16:colId xmlns:a16="http://schemas.microsoft.com/office/drawing/2014/main" val="2023786642"/>
                    </a:ext>
                  </a:extLst>
                </a:gridCol>
                <a:gridCol w="975522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55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5522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731643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243881">
                  <a:extLst>
                    <a:ext uri="{9D8B030D-6E8A-4147-A177-3AD203B41FA5}">
                      <a16:colId xmlns:a16="http://schemas.microsoft.com/office/drawing/2014/main" val="1087167712"/>
                    </a:ext>
                  </a:extLst>
                </a:gridCol>
                <a:gridCol w="95353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224419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794B771-8474-AD43-8F2E-725665E42F88}"/>
              </a:ext>
            </a:extLst>
          </p:cNvPr>
          <p:cNvGraphicFramePr>
            <a:graphicFrameLocks noGrp="1"/>
          </p:cNvGraphicFramePr>
          <p:nvPr/>
        </p:nvGraphicFramePr>
        <p:xfrm>
          <a:off x="1031805" y="4509354"/>
          <a:ext cx="10052189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5523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5523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91996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853582">
                  <a:extLst>
                    <a:ext uri="{9D8B030D-6E8A-4147-A177-3AD203B41FA5}">
                      <a16:colId xmlns:a16="http://schemas.microsoft.com/office/drawing/2014/main" val="2020127947"/>
                    </a:ext>
                  </a:extLst>
                </a:gridCol>
                <a:gridCol w="243881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731643">
                  <a:extLst>
                    <a:ext uri="{9D8B030D-6E8A-4147-A177-3AD203B41FA5}">
                      <a16:colId xmlns:a16="http://schemas.microsoft.com/office/drawing/2014/main" val="2984511332"/>
                    </a:ext>
                  </a:extLst>
                </a:gridCol>
                <a:gridCol w="975522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55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5522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731643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243881">
                  <a:extLst>
                    <a:ext uri="{9D8B030D-6E8A-4147-A177-3AD203B41FA5}">
                      <a16:colId xmlns:a16="http://schemas.microsoft.com/office/drawing/2014/main" val="1087167712"/>
                    </a:ext>
                  </a:extLst>
                </a:gridCol>
                <a:gridCol w="95353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224419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1277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2: Implicit (first-fit)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/>
              <a:t>implicit</a:t>
            </a:r>
            <a:r>
              <a:rPr lang="en-US" dirty="0"/>
              <a:t> free list allocator with a </a:t>
            </a:r>
            <a:br>
              <a:rPr lang="en-US" dirty="0"/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first-fit</a:t>
            </a:r>
            <a:r>
              <a:rPr lang="en-US" dirty="0"/>
              <a:t> approach?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8B45F2-5AD7-9347-9B35-2A169D3E7A7B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C948FA2-74B3-3243-B7B3-69CC262A5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95494"/>
              </p:ext>
            </p:extLst>
          </p:nvPr>
        </p:nvGraphicFramePr>
        <p:xfrm>
          <a:off x="685800" y="2290170"/>
          <a:ext cx="680085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390BD6C4-99E2-5099-D5C5-EBE12A7184A7}"/>
              </a:ext>
            </a:extLst>
          </p:cNvPr>
          <p:cNvSpPr/>
          <p:nvPr/>
        </p:nvSpPr>
        <p:spPr bwMode="auto">
          <a:xfrm>
            <a:off x="3506609" y="4838700"/>
            <a:ext cx="5178782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b="1" dirty="0">
                <a:latin typeface="+mn-lt"/>
              </a:rPr>
              <a:t>Input your answer on </a:t>
            </a:r>
            <a:r>
              <a:rPr lang="en-US" sz="2800" b="1" dirty="0" err="1">
                <a:latin typeface="+mn-lt"/>
              </a:rPr>
              <a:t>PollEv</a:t>
            </a:r>
            <a:r>
              <a:rPr lang="en-US" sz="2800" b="1" dirty="0">
                <a:latin typeface="+mn-lt"/>
              </a:rPr>
              <a:t>: </a:t>
            </a:r>
            <a:r>
              <a:rPr lang="en-US" sz="2800" dirty="0" err="1">
                <a:latin typeface="+mn-lt"/>
              </a:rPr>
              <a:t>pollev.com</a:t>
            </a:r>
            <a:r>
              <a:rPr lang="en-US" sz="2800" dirty="0">
                <a:latin typeface="+mn-lt"/>
              </a:rPr>
              <a:t>/cs107 or text CS107 to 22333 once to join.</a:t>
            </a:r>
            <a:endParaRPr lang="en-US"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45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14FBB-5FA0-F2B4-A56A-D0874CBB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57DDD9-2F16-F1FA-F821-887799E2D2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multiple_choice_polls/DDfQDfU5zpLtm8Zh6Jlvu?state=opened&amp;flow=Default&amp;onscreen=persist">
            <a:extLst>
              <a:ext uri="{FF2B5EF4-FFF2-40B4-BE49-F238E27FC236}">
                <a16:creationId xmlns:a16="http://schemas.microsoft.com/office/drawing/2014/main" id="{D0B5FCD2-99F8-E8F2-C9AA-3D77C9F35F9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634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2: Implicit (first-fit)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1"/>
            <a:ext cx="11811000" cy="1295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/>
              <a:t>implicit</a:t>
            </a:r>
            <a:r>
              <a:rPr lang="en-US" dirty="0"/>
              <a:t> free list allocator with a </a:t>
            </a:r>
            <a:br>
              <a:rPr lang="en-US" dirty="0"/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first-fit</a:t>
            </a:r>
            <a:r>
              <a:rPr lang="en-US" dirty="0"/>
              <a:t> approach?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EC0740F-3646-00D2-660A-91A73DC4DE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965803"/>
              </p:ext>
            </p:extLst>
          </p:nvPr>
        </p:nvGraphicFramePr>
        <p:xfrm>
          <a:off x="685800" y="2290170"/>
          <a:ext cx="680085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326E68-7A17-C661-DDE8-E052467E9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61399"/>
              </p:ext>
            </p:extLst>
          </p:nvPr>
        </p:nvGraphicFramePr>
        <p:xfrm>
          <a:off x="685800" y="4524139"/>
          <a:ext cx="680085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DDD82F1-02C0-5982-F837-03B590B196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7656"/>
              </p:ext>
            </p:extLst>
          </p:nvPr>
        </p:nvGraphicFramePr>
        <p:xfrm>
          <a:off x="8305800" y="2209800"/>
          <a:ext cx="3768044" cy="8842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8292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</a:tblGrid>
              <a:tr h="386683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497606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8</a:t>
                      </a:r>
                    </a:p>
                    <a:p>
                      <a:pPr algn="ctr"/>
                      <a:r>
                        <a:rPr lang="en-US" sz="1300" dirty="0"/>
                        <a:t>Used</a:t>
                      </a:r>
                    </a:p>
                  </a:txBody>
                  <a:tcPr marL="92303" marR="92303" marT="46152" marB="461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A</a:t>
                      </a:r>
                    </a:p>
                  </a:txBody>
                  <a:tcPr marL="155714" marR="155714" marT="77857" marB="77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Free</a:t>
                      </a:r>
                    </a:p>
                  </a:txBody>
                  <a:tcPr marL="92303" marR="92303" marT="46152" marB="461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/>
                    </a:p>
                  </a:txBody>
                  <a:tcPr marL="155714" marR="155714" marT="77857" marB="77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F7510F-7E86-78A5-8B92-EE69465E6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612515"/>
              </p:ext>
            </p:extLst>
          </p:nvPr>
        </p:nvGraphicFramePr>
        <p:xfrm>
          <a:off x="8305800" y="3597908"/>
          <a:ext cx="3768044" cy="8842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8292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</a:tblGrid>
              <a:tr h="386683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497606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24</a:t>
                      </a:r>
                    </a:p>
                    <a:p>
                      <a:pPr algn="ctr"/>
                      <a:r>
                        <a:rPr lang="en-US" sz="1300" dirty="0"/>
                        <a:t>Used</a:t>
                      </a:r>
                    </a:p>
                  </a:txBody>
                  <a:tcPr marL="92303" marR="92303" marT="46152" marB="461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A</a:t>
                      </a:r>
                    </a:p>
                  </a:txBody>
                  <a:tcPr marL="155714" marR="155714" marT="77857" marB="77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Free</a:t>
                      </a:r>
                    </a:p>
                  </a:txBody>
                  <a:tcPr marL="92303" marR="92303" marT="46152" marB="461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/>
                    </a:p>
                  </a:txBody>
                  <a:tcPr marL="155714" marR="155714" marT="77857" marB="77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80F2A39-D331-0879-D1AA-51AAD4637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488369"/>
              </p:ext>
            </p:extLst>
          </p:nvPr>
        </p:nvGraphicFramePr>
        <p:xfrm>
          <a:off x="8305800" y="4986016"/>
          <a:ext cx="3768044" cy="8842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8292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538292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</a:tblGrid>
              <a:tr h="386683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92303" marR="92303" marT="46152" marB="4615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497606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24</a:t>
                      </a:r>
                    </a:p>
                    <a:p>
                      <a:pPr algn="ctr"/>
                      <a:r>
                        <a:rPr lang="en-US" sz="1300" dirty="0"/>
                        <a:t>Free</a:t>
                      </a:r>
                    </a:p>
                  </a:txBody>
                  <a:tcPr marL="92303" marR="92303" marT="46152" marB="461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/>
                    </a:p>
                  </a:txBody>
                  <a:tcPr marL="155714" marR="155714" marT="77857" marB="77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Used</a:t>
                      </a:r>
                    </a:p>
                  </a:txBody>
                  <a:tcPr marL="92303" marR="92303" marT="46152" marB="461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A</a:t>
                      </a:r>
                    </a:p>
                  </a:txBody>
                  <a:tcPr marL="155714" marR="155714" marT="77857" marB="77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D36608D-9D31-1DEB-97C0-1503890F6F6D}"/>
              </a:ext>
            </a:extLst>
          </p:cNvPr>
          <p:cNvSpPr txBox="1"/>
          <p:nvPr/>
        </p:nvSpPr>
        <p:spPr>
          <a:xfrm>
            <a:off x="8518358" y="3149641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/>
              <a:t>❌  Space not tracked correctly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3D67A6-841D-3832-6378-EDC47DA3119A}"/>
              </a:ext>
            </a:extLst>
          </p:cNvPr>
          <p:cNvSpPr txBox="1"/>
          <p:nvPr/>
        </p:nvSpPr>
        <p:spPr>
          <a:xfrm>
            <a:off x="8539678" y="4568881"/>
            <a:ext cx="3296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/>
              <a:t>❌  We can save extra for later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A57A24-1312-5C4A-36EF-73954048F3DA}"/>
              </a:ext>
            </a:extLst>
          </p:cNvPr>
          <p:cNvSpPr txBox="1"/>
          <p:nvPr/>
        </p:nvSpPr>
        <p:spPr>
          <a:xfrm>
            <a:off x="8406638" y="5945220"/>
            <a:ext cx="3570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❌  First fit chooses first available</a:t>
            </a:r>
          </a:p>
        </p:txBody>
      </p:sp>
    </p:spTree>
    <p:extLst>
      <p:ext uri="{BB962C8B-B14F-4D97-AF65-F5344CB8AC3E}">
        <p14:creationId xmlns:p14="http://schemas.microsoft.com/office/powerpoint/2010/main" val="1487056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Implicit (best-fit)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/>
              <a:t>implicit</a:t>
            </a:r>
            <a:r>
              <a:rPr lang="en-US" dirty="0"/>
              <a:t> free list allocator with a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best-fit</a:t>
            </a:r>
            <a:r>
              <a:rPr lang="en-US" dirty="0"/>
              <a:t> approach?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A65A31-8980-2B47-A386-13B30DBE91A4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DD7C322-7EBA-224F-93FC-45F7A45EC62B}"/>
              </a:ext>
            </a:extLst>
          </p:cNvPr>
          <p:cNvGraphicFramePr>
            <a:graphicFrameLocks noGrp="1"/>
          </p:cNvGraphicFramePr>
          <p:nvPr/>
        </p:nvGraphicFramePr>
        <p:xfrm>
          <a:off x="1682114" y="2743200"/>
          <a:ext cx="8827771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5523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5523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557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55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36582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609701">
                  <a:extLst>
                    <a:ext uri="{9D8B030D-6E8A-4147-A177-3AD203B41FA5}">
                      <a16:colId xmlns:a16="http://schemas.microsoft.com/office/drawing/2014/main" val="184463935"/>
                    </a:ext>
                  </a:extLst>
                </a:gridCol>
                <a:gridCol w="487762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487762">
                  <a:extLst>
                    <a:ext uri="{9D8B030D-6E8A-4147-A177-3AD203B41FA5}">
                      <a16:colId xmlns:a16="http://schemas.microsoft.com/office/drawing/2014/main" val="690480192"/>
                    </a:ext>
                  </a:extLst>
                </a:gridCol>
                <a:gridCol w="609702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365821">
                  <a:extLst>
                    <a:ext uri="{9D8B030D-6E8A-4147-A177-3AD203B41FA5}">
                      <a16:colId xmlns:a16="http://schemas.microsoft.com/office/drawing/2014/main" val="2621054090"/>
                    </a:ext>
                  </a:extLst>
                </a:gridCol>
                <a:gridCol w="731643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243881">
                  <a:extLst>
                    <a:ext uri="{9D8B030D-6E8A-4147-A177-3AD203B41FA5}">
                      <a16:colId xmlns:a16="http://schemas.microsoft.com/office/drawing/2014/main" val="1087167712"/>
                    </a:ext>
                  </a:extLst>
                </a:gridCol>
                <a:gridCol w="95353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4471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Implicit (best-fit)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/>
              <a:t>implicit</a:t>
            </a:r>
            <a:r>
              <a:rPr lang="en-US" dirty="0"/>
              <a:t> free list allocator with a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best-fit</a:t>
            </a:r>
            <a:r>
              <a:rPr lang="en-US" dirty="0"/>
              <a:t> approach?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A65A31-8980-2B47-A386-13B30DBE91A4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DD7C322-7EBA-224F-93FC-45F7A45EC62B}"/>
              </a:ext>
            </a:extLst>
          </p:cNvPr>
          <p:cNvGraphicFramePr>
            <a:graphicFrameLocks noGrp="1"/>
          </p:cNvGraphicFramePr>
          <p:nvPr/>
        </p:nvGraphicFramePr>
        <p:xfrm>
          <a:off x="1682114" y="2743200"/>
          <a:ext cx="8827771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5523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5523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557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55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36582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609701">
                  <a:extLst>
                    <a:ext uri="{9D8B030D-6E8A-4147-A177-3AD203B41FA5}">
                      <a16:colId xmlns:a16="http://schemas.microsoft.com/office/drawing/2014/main" val="184463935"/>
                    </a:ext>
                  </a:extLst>
                </a:gridCol>
                <a:gridCol w="487762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487762">
                  <a:extLst>
                    <a:ext uri="{9D8B030D-6E8A-4147-A177-3AD203B41FA5}">
                      <a16:colId xmlns:a16="http://schemas.microsoft.com/office/drawing/2014/main" val="690480192"/>
                    </a:ext>
                  </a:extLst>
                </a:gridCol>
                <a:gridCol w="609702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365821">
                  <a:extLst>
                    <a:ext uri="{9D8B030D-6E8A-4147-A177-3AD203B41FA5}">
                      <a16:colId xmlns:a16="http://schemas.microsoft.com/office/drawing/2014/main" val="2621054090"/>
                    </a:ext>
                  </a:extLst>
                </a:gridCol>
                <a:gridCol w="731643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243881">
                  <a:extLst>
                    <a:ext uri="{9D8B030D-6E8A-4147-A177-3AD203B41FA5}">
                      <a16:colId xmlns:a16="http://schemas.microsoft.com/office/drawing/2014/main" val="1087167712"/>
                    </a:ext>
                  </a:extLst>
                </a:gridCol>
                <a:gridCol w="95353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96BC9B1-6253-CC43-BBC6-27F22A019E76}"/>
              </a:ext>
            </a:extLst>
          </p:cNvPr>
          <p:cNvGraphicFramePr>
            <a:graphicFrameLocks noGrp="1"/>
          </p:cNvGraphicFramePr>
          <p:nvPr/>
        </p:nvGraphicFramePr>
        <p:xfrm>
          <a:off x="1682114" y="4860489"/>
          <a:ext cx="8827771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5523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5523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557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55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36582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609701">
                  <a:extLst>
                    <a:ext uri="{9D8B030D-6E8A-4147-A177-3AD203B41FA5}">
                      <a16:colId xmlns:a16="http://schemas.microsoft.com/office/drawing/2014/main" val="184463935"/>
                    </a:ext>
                  </a:extLst>
                </a:gridCol>
                <a:gridCol w="487762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487762">
                  <a:extLst>
                    <a:ext uri="{9D8B030D-6E8A-4147-A177-3AD203B41FA5}">
                      <a16:colId xmlns:a16="http://schemas.microsoft.com/office/drawing/2014/main" val="690480192"/>
                    </a:ext>
                  </a:extLst>
                </a:gridCol>
                <a:gridCol w="609702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365821">
                  <a:extLst>
                    <a:ext uri="{9D8B030D-6E8A-4147-A177-3AD203B41FA5}">
                      <a16:colId xmlns:a16="http://schemas.microsoft.com/office/drawing/2014/main" val="2621054090"/>
                    </a:ext>
                  </a:extLst>
                </a:gridCol>
                <a:gridCol w="731643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243881">
                  <a:extLst>
                    <a:ext uri="{9D8B030D-6E8A-4147-A177-3AD203B41FA5}">
                      <a16:colId xmlns:a16="http://schemas.microsoft.com/office/drawing/2014/main" val="1087167712"/>
                    </a:ext>
                  </a:extLst>
                </a:gridCol>
                <a:gridCol w="95353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93450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898E9-1795-F947-BB07-68867095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Assignment: Implicit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DF6CE-A687-E541-87FE-BC87443A5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Must have </a:t>
            </a:r>
            <a:r>
              <a:rPr lang="en-US" dirty="0"/>
              <a:t>headers that track block information (size, status in-use or free) –you must use the 8 byte header size, storing the status using the free bits (this is larger than the 4 byte headers specified in the book, as this makes it easier to satisfy the alignment constraint and store information).</a:t>
            </a:r>
          </a:p>
          <a:p>
            <a:r>
              <a:rPr lang="en-US" b="1" dirty="0"/>
              <a:t>Must have </a:t>
            </a:r>
            <a:r>
              <a:rPr lang="en-US" dirty="0"/>
              <a:t>free blocks that are recycled and reused for subsequent malloc requests if possible</a:t>
            </a:r>
          </a:p>
          <a:p>
            <a:r>
              <a:rPr lang="en-US" b="1" dirty="0"/>
              <a:t>Must have </a:t>
            </a:r>
            <a:r>
              <a:rPr lang="en-US" dirty="0"/>
              <a:t>a malloc implementation that searches the heap for free blocks via an implicit list (i.e. traverses block-by-block).</a:t>
            </a:r>
          </a:p>
          <a:p>
            <a:endParaRPr lang="en-US" dirty="0"/>
          </a:p>
          <a:p>
            <a:r>
              <a:rPr lang="en-US" b="1" dirty="0"/>
              <a:t>Does not need to </a:t>
            </a:r>
            <a:r>
              <a:rPr lang="en-US" dirty="0"/>
              <a:t>have</a:t>
            </a:r>
            <a:r>
              <a:rPr lang="en-US" b="1" dirty="0"/>
              <a:t> </a:t>
            </a:r>
            <a:r>
              <a:rPr lang="en-US" dirty="0"/>
              <a:t>coalescing of free blocks</a:t>
            </a:r>
          </a:p>
          <a:p>
            <a:r>
              <a:rPr lang="en-US" b="1" dirty="0"/>
              <a:t>Does not need to </a:t>
            </a:r>
            <a:r>
              <a:rPr lang="en-US" dirty="0"/>
              <a:t>support in-place </a:t>
            </a:r>
            <a:r>
              <a:rPr lang="en-US" dirty="0" err="1"/>
              <a:t>realloc</a:t>
            </a:r>
            <a:endParaRPr lang="en-US" dirty="0"/>
          </a:p>
          <a:p>
            <a:pPr marL="0" indent="0">
              <a:buNone/>
            </a:pPr>
            <a:r>
              <a:rPr lang="en-US" sz="2000" dirty="0"/>
              <a:t>(</a:t>
            </a:r>
            <a:r>
              <a:rPr lang="en-US" sz="2000" i="1" dirty="0"/>
              <a:t>Note: these could be part of an implicit allocator, it’s just not a requirement for this assignment)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3869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*e = malloc(24);	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returns NULL!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0CAA498-8E3C-4340-801C-767F5FEF7801}"/>
              </a:ext>
            </a:extLst>
          </p:cNvPr>
          <p:cNvSpPr/>
          <p:nvPr/>
        </p:nvSpPr>
        <p:spPr bwMode="auto">
          <a:xfrm>
            <a:off x="2914650" y="2630984"/>
            <a:ext cx="6362700" cy="186481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You do not need to worry about this problem for the implicit allocator, but this is a requirement for the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explicit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allocator! (More about this later).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33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In-Place </a:t>
            </a:r>
            <a:r>
              <a:rPr lang="en-US" dirty="0" err="1"/>
              <a:t>Realloc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809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In-Place </a:t>
            </a:r>
            <a:r>
              <a:rPr lang="en-US" dirty="0" err="1"/>
              <a:t>Realloc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F83CEA9-94A1-584B-999D-907806C3D02E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0"/>
          <a:ext cx="4216400" cy="1179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70720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In-Place </a:t>
            </a:r>
            <a:r>
              <a:rPr lang="en-US" dirty="0" err="1"/>
              <a:t>Realloc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40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F83CEA9-94A1-584B-999D-907806C3D02E}"/>
              </a:ext>
            </a:extLst>
          </p:cNvPr>
          <p:cNvGraphicFramePr>
            <a:graphicFrameLocks noGrp="1"/>
          </p:cNvGraphicFramePr>
          <p:nvPr/>
        </p:nvGraphicFramePr>
        <p:xfrm>
          <a:off x="7747000" y="1371600"/>
          <a:ext cx="4216400" cy="1902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E6B86324-F8F5-1C40-90EA-B8664C873DAF}"/>
              </a:ext>
            </a:extLst>
          </p:cNvPr>
          <p:cNvSpPr/>
          <p:nvPr/>
        </p:nvSpPr>
        <p:spPr bwMode="auto">
          <a:xfrm>
            <a:off x="1790700" y="3583835"/>
            <a:ext cx="8534400" cy="14902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 implicit allocator can always move memory to a new location for a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request.  The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explicit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allocator must support in-place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(more on this later).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48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C55D9-3B0E-814A-874D-4ADBAB3A1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Implicit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26350-95B9-E345-A012-F41763C08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 implicit allocator is a more efficient implementation that has reasonable </a:t>
            </a:r>
            <a:r>
              <a:rPr lang="en-US" b="1" dirty="0"/>
              <a:t>throughput</a:t>
            </a:r>
            <a:r>
              <a:rPr lang="en-US" dirty="0"/>
              <a:t> and </a:t>
            </a:r>
            <a:r>
              <a:rPr lang="en-US" b="1" dirty="0"/>
              <a:t>utilization</a:t>
            </a:r>
            <a:r>
              <a:rPr lang="en-US" dirty="0"/>
              <a:t> due to its recycling of blocks.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5426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70AB723-E877-954E-BE5F-E74651820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Checkpoint Review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CC5F8D-57DB-3840-9719-EF8F96ACE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Heap allocator terminology: What do the below terms mean/imply?</a:t>
            </a:r>
          </a:p>
          <a:p>
            <a:r>
              <a:rPr lang="en-US" dirty="0"/>
              <a:t>Payload, Header, Free/Used(Allocated) status</a:t>
            </a:r>
          </a:p>
          <a:p>
            <a:r>
              <a:rPr lang="en-US" dirty="0"/>
              <a:t>Splitting policy</a:t>
            </a:r>
          </a:p>
          <a:p>
            <a:r>
              <a:rPr lang="en-US" dirty="0"/>
              <a:t>Memory utilization vs Throughput</a:t>
            </a:r>
          </a:p>
          <a:p>
            <a:r>
              <a:rPr lang="en-US" dirty="0"/>
              <a:t>Bump allocator, Implicit free list Allocator</a:t>
            </a:r>
          </a:p>
          <a:p>
            <a:r>
              <a:rPr lang="en-US" dirty="0"/>
              <a:t>First-fit approach, Best-fit approach</a:t>
            </a:r>
          </a:p>
          <a:p>
            <a:r>
              <a:rPr lang="en-US" dirty="0"/>
              <a:t>Coalescing</a:t>
            </a:r>
          </a:p>
          <a:p>
            <a:r>
              <a:rPr lang="en-US" dirty="0" err="1"/>
              <a:t>Realloc</a:t>
            </a:r>
            <a:r>
              <a:rPr lang="en-US" dirty="0"/>
              <a:t> in place</a:t>
            </a:r>
          </a:p>
          <a:p>
            <a:r>
              <a:rPr lang="en-US" dirty="0"/>
              <a:t>Fragmentation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5412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0: Bump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1: Implicit Free List Allocator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Method 2: Explicit Free List Allocator</a:t>
            </a:r>
            <a:r>
              <a:rPr lang="en-US" dirty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9518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0: Bump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1: Implicit Free List Allocator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Method 2: Explicit Free List Allocator</a:t>
            </a:r>
            <a:r>
              <a:rPr lang="en-US" dirty="0"/>
              <a:t>	</a:t>
            </a:r>
          </a:p>
          <a:p>
            <a:pPr lvl="1">
              <a:tabLst>
                <a:tab pos="11539728" algn="r"/>
              </a:tabLst>
            </a:pPr>
            <a:r>
              <a:rPr lang="en-US" b="1" dirty="0">
                <a:solidFill>
                  <a:srgbClr val="C00000"/>
                </a:solidFill>
              </a:rPr>
              <a:t>Explicit Allocator</a:t>
            </a:r>
            <a:r>
              <a:rPr lang="en-US" dirty="0">
                <a:solidFill>
                  <a:srgbClr val="C00000"/>
                </a:solidFill>
              </a:rPr>
              <a:t>	</a:t>
            </a:r>
            <a:endParaRPr lang="en-US" b="1" dirty="0"/>
          </a:p>
          <a:p>
            <a:pPr lvl="1">
              <a:tabLst>
                <a:tab pos="11536363" algn="r"/>
              </a:tabLst>
            </a:pPr>
            <a:r>
              <a:rPr lang="en-US" dirty="0"/>
              <a:t>Coalescing	</a:t>
            </a:r>
          </a:p>
          <a:p>
            <a:pPr lvl="1">
              <a:tabLst>
                <a:tab pos="11536363" algn="r"/>
              </a:tabLst>
            </a:pPr>
            <a:r>
              <a:rPr lang="en-US" dirty="0"/>
              <a:t>In-place </a:t>
            </a:r>
            <a:r>
              <a:rPr lang="en-US" dirty="0" err="1"/>
              <a:t>realloc</a:t>
            </a:r>
            <a:r>
              <a:rPr lang="en-US" dirty="0"/>
              <a:t>	</a:t>
            </a:r>
          </a:p>
          <a:p>
            <a:pPr lvl="1">
              <a:tabLst>
                <a:tab pos="11536363" algn="r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7284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previous free block and a pointer to the next free block.</a:t>
            </a:r>
            <a:endParaRPr lang="en-US" b="1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56 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0866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</a:t>
            </a:r>
            <a:r>
              <a:rPr lang="en-US" b="1" dirty="0">
                <a:solidFill>
                  <a:srgbClr val="C00000"/>
                </a:solidFill>
              </a:rPr>
              <a:t>previous</a:t>
            </a:r>
            <a:r>
              <a:rPr lang="en-US" dirty="0"/>
              <a:t> free block and a pointer to the </a:t>
            </a:r>
            <a:r>
              <a:rPr lang="en-US" b="1" dirty="0">
                <a:solidFill>
                  <a:srgbClr val="0070C0"/>
                </a:solidFill>
              </a:rPr>
              <a:t>next</a:t>
            </a:r>
            <a:r>
              <a:rPr lang="en-US" dirty="0"/>
              <a:t> free block.</a:t>
            </a:r>
            <a:endParaRPr lang="en-US" b="1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FD7071-C6C1-8D46-9803-30DDA6D05A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096117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6" name="Freeform 5">
            <a:extLst>
              <a:ext uri="{FF2B5EF4-FFF2-40B4-BE49-F238E27FC236}">
                <a16:creationId xmlns:a16="http://schemas.microsoft.com/office/drawing/2014/main" id="{DBFF0D09-D472-1247-A25A-7AD7B80F8307}"/>
              </a:ext>
            </a:extLst>
          </p:cNvPr>
          <p:cNvSpPr/>
          <p:nvPr/>
        </p:nvSpPr>
        <p:spPr>
          <a:xfrm>
            <a:off x="2743200" y="4872847"/>
            <a:ext cx="5273801" cy="1109312"/>
          </a:xfrm>
          <a:custGeom>
            <a:avLst/>
            <a:gdLst>
              <a:gd name="connsiteX0" fmla="*/ 0 w 5273801"/>
              <a:gd name="connsiteY0" fmla="*/ 1109312 h 1109312"/>
              <a:gd name="connsiteX1" fmla="*/ 374573 w 5273801"/>
              <a:gd name="connsiteY1" fmla="*/ 305081 h 1109312"/>
              <a:gd name="connsiteX2" fmla="*/ 1498294 w 5273801"/>
              <a:gd name="connsiteY2" fmla="*/ 40676 h 1109312"/>
              <a:gd name="connsiteX3" fmla="*/ 4792337 w 5273801"/>
              <a:gd name="connsiteY3" fmla="*/ 73726 h 1109312"/>
              <a:gd name="connsiteX4" fmla="*/ 5188945 w 5273801"/>
              <a:gd name="connsiteY4" fmla="*/ 723722 h 110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801" h="1109312">
                <a:moveTo>
                  <a:pt x="0" y="1109312"/>
                </a:moveTo>
                <a:cubicBezTo>
                  <a:pt x="62428" y="796249"/>
                  <a:pt x="124857" y="483187"/>
                  <a:pt x="374573" y="305081"/>
                </a:cubicBezTo>
                <a:cubicBezTo>
                  <a:pt x="624289" y="126975"/>
                  <a:pt x="762000" y="79235"/>
                  <a:pt x="1498294" y="40676"/>
                </a:cubicBezTo>
                <a:cubicBezTo>
                  <a:pt x="2234588" y="2117"/>
                  <a:pt x="4177229" y="-40115"/>
                  <a:pt x="4792337" y="73726"/>
                </a:cubicBezTo>
                <a:cubicBezTo>
                  <a:pt x="5407445" y="187567"/>
                  <a:pt x="5298195" y="455644"/>
                  <a:pt x="5188945" y="723722"/>
                </a:cubicBezTo>
              </a:path>
            </a:pathLst>
          </a:custGeom>
          <a:noFill/>
          <a:ln w="762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D4B9740-A94B-FE42-B4A9-EDE7D6C966A2}"/>
              </a:ext>
            </a:extLst>
          </p:cNvPr>
          <p:cNvSpPr/>
          <p:nvPr/>
        </p:nvSpPr>
        <p:spPr>
          <a:xfrm>
            <a:off x="203544" y="4455280"/>
            <a:ext cx="4974384" cy="1548913"/>
          </a:xfrm>
          <a:custGeom>
            <a:avLst/>
            <a:gdLst>
              <a:gd name="connsiteX0" fmla="*/ 4974384 w 4974384"/>
              <a:gd name="connsiteY0" fmla="*/ 1548913 h 1548913"/>
              <a:gd name="connsiteX1" fmla="*/ 4522692 w 4974384"/>
              <a:gd name="connsiteY1" fmla="*/ 204855 h 1548913"/>
              <a:gd name="connsiteX2" fmla="*/ 3718461 w 4974384"/>
              <a:gd name="connsiteY2" fmla="*/ 39602 h 1548913"/>
              <a:gd name="connsiteX3" fmla="*/ 589670 w 4974384"/>
              <a:gd name="connsiteY3" fmla="*/ 105703 h 1548913"/>
              <a:gd name="connsiteX4" fmla="*/ 5776 w 4974384"/>
              <a:gd name="connsiteY4" fmla="*/ 1097221 h 1548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4384" h="1548913">
                <a:moveTo>
                  <a:pt x="4974384" y="1548913"/>
                </a:moveTo>
                <a:cubicBezTo>
                  <a:pt x="4853198" y="1002660"/>
                  <a:pt x="4732012" y="456407"/>
                  <a:pt x="4522692" y="204855"/>
                </a:cubicBezTo>
                <a:cubicBezTo>
                  <a:pt x="4313372" y="-46697"/>
                  <a:pt x="3718461" y="39602"/>
                  <a:pt x="3718461" y="39602"/>
                </a:cubicBezTo>
                <a:cubicBezTo>
                  <a:pt x="3062957" y="23077"/>
                  <a:pt x="1208451" y="-70567"/>
                  <a:pt x="589670" y="105703"/>
                </a:cubicBezTo>
                <a:cubicBezTo>
                  <a:pt x="-29111" y="281973"/>
                  <a:pt x="-11668" y="689597"/>
                  <a:pt x="5776" y="1097221"/>
                </a:cubicBezTo>
              </a:path>
            </a:pathLst>
          </a:custGeom>
          <a:noFill/>
          <a:ln w="762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F0CE863-004D-DE44-9A55-23C3429A1EC6}"/>
              </a:ext>
            </a:extLst>
          </p:cNvPr>
          <p:cNvSpPr/>
          <p:nvPr/>
        </p:nvSpPr>
        <p:spPr>
          <a:xfrm>
            <a:off x="4373696" y="4412383"/>
            <a:ext cx="4704203" cy="1547742"/>
          </a:xfrm>
          <a:custGeom>
            <a:avLst/>
            <a:gdLst>
              <a:gd name="connsiteX0" fmla="*/ 4704203 w 4704203"/>
              <a:gd name="connsiteY0" fmla="*/ 1547742 h 1547742"/>
              <a:gd name="connsiteX1" fmla="*/ 4384714 w 4704203"/>
              <a:gd name="connsiteY1" fmla="*/ 523174 h 1547742"/>
              <a:gd name="connsiteX2" fmla="*/ 3899971 w 4704203"/>
              <a:gd name="connsiteY2" fmla="*/ 214701 h 1547742"/>
              <a:gd name="connsiteX3" fmla="*/ 2038121 w 4704203"/>
              <a:gd name="connsiteY3" fmla="*/ 5381 h 1547742"/>
              <a:gd name="connsiteX4" fmla="*/ 0 w 4704203"/>
              <a:gd name="connsiteY4" fmla="*/ 82499 h 154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4203" h="1547742">
                <a:moveTo>
                  <a:pt x="4704203" y="1547742"/>
                </a:moveTo>
                <a:cubicBezTo>
                  <a:pt x="4611478" y="1146544"/>
                  <a:pt x="4518753" y="745347"/>
                  <a:pt x="4384714" y="523174"/>
                </a:cubicBezTo>
                <a:cubicBezTo>
                  <a:pt x="4250675" y="301001"/>
                  <a:pt x="4291070" y="301000"/>
                  <a:pt x="3899971" y="214701"/>
                </a:cubicBezTo>
                <a:cubicBezTo>
                  <a:pt x="3508872" y="128402"/>
                  <a:pt x="2688116" y="27415"/>
                  <a:pt x="2038121" y="5381"/>
                </a:cubicBezTo>
                <a:cubicBezTo>
                  <a:pt x="1388126" y="-16653"/>
                  <a:pt x="694063" y="32923"/>
                  <a:pt x="0" y="82499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C2397D1-3B70-B848-8C8E-D3D05C2D03BF}"/>
              </a:ext>
            </a:extLst>
          </p:cNvPr>
          <p:cNvSpPr/>
          <p:nvPr/>
        </p:nvSpPr>
        <p:spPr>
          <a:xfrm>
            <a:off x="6764357" y="4953000"/>
            <a:ext cx="804231" cy="940463"/>
          </a:xfrm>
          <a:custGeom>
            <a:avLst/>
            <a:gdLst>
              <a:gd name="connsiteX0" fmla="*/ 0 w 804231"/>
              <a:gd name="connsiteY0" fmla="*/ 1016663 h 1016663"/>
              <a:gd name="connsiteX1" fmla="*/ 198303 w 804231"/>
              <a:gd name="connsiteY1" fmla="*/ 245482 h 1016663"/>
              <a:gd name="connsiteX2" fmla="*/ 506776 w 804231"/>
              <a:gd name="connsiteY2" fmla="*/ 25145 h 1016663"/>
              <a:gd name="connsiteX3" fmla="*/ 804231 w 804231"/>
              <a:gd name="connsiteY3" fmla="*/ 14128 h 101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231" h="1016663">
                <a:moveTo>
                  <a:pt x="0" y="1016663"/>
                </a:moveTo>
                <a:cubicBezTo>
                  <a:pt x="56920" y="713699"/>
                  <a:pt x="113840" y="410735"/>
                  <a:pt x="198303" y="245482"/>
                </a:cubicBezTo>
                <a:cubicBezTo>
                  <a:pt x="282766" y="80229"/>
                  <a:pt x="405788" y="63704"/>
                  <a:pt x="506776" y="25145"/>
                </a:cubicBezTo>
                <a:cubicBezTo>
                  <a:pt x="607764" y="-13414"/>
                  <a:pt x="705997" y="357"/>
                  <a:pt x="804231" y="14128"/>
                </a:cubicBez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753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</a:t>
            </a:r>
            <a:r>
              <a:rPr lang="en-US" b="1" dirty="0">
                <a:solidFill>
                  <a:srgbClr val="C00000"/>
                </a:solidFill>
              </a:rPr>
              <a:t>previous</a:t>
            </a:r>
            <a:r>
              <a:rPr lang="en-US" dirty="0"/>
              <a:t> free block and a pointer to the </a:t>
            </a:r>
            <a:r>
              <a:rPr lang="en-US" b="1" dirty="0">
                <a:solidFill>
                  <a:srgbClr val="0070C0"/>
                </a:solidFill>
              </a:rPr>
              <a:t>next</a:t>
            </a:r>
            <a:r>
              <a:rPr lang="en-US" dirty="0"/>
              <a:t> free block.</a:t>
            </a:r>
            <a:endParaRPr lang="en-US" b="1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FD7071-C6C1-8D46-9803-30DDA6D05A21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6" name="Freeform 5">
            <a:extLst>
              <a:ext uri="{FF2B5EF4-FFF2-40B4-BE49-F238E27FC236}">
                <a16:creationId xmlns:a16="http://schemas.microsoft.com/office/drawing/2014/main" id="{DBFF0D09-D472-1247-A25A-7AD7B80F8307}"/>
              </a:ext>
            </a:extLst>
          </p:cNvPr>
          <p:cNvSpPr/>
          <p:nvPr/>
        </p:nvSpPr>
        <p:spPr>
          <a:xfrm>
            <a:off x="2743200" y="4872847"/>
            <a:ext cx="5273801" cy="1109312"/>
          </a:xfrm>
          <a:custGeom>
            <a:avLst/>
            <a:gdLst>
              <a:gd name="connsiteX0" fmla="*/ 0 w 5273801"/>
              <a:gd name="connsiteY0" fmla="*/ 1109312 h 1109312"/>
              <a:gd name="connsiteX1" fmla="*/ 374573 w 5273801"/>
              <a:gd name="connsiteY1" fmla="*/ 305081 h 1109312"/>
              <a:gd name="connsiteX2" fmla="*/ 1498294 w 5273801"/>
              <a:gd name="connsiteY2" fmla="*/ 40676 h 1109312"/>
              <a:gd name="connsiteX3" fmla="*/ 4792337 w 5273801"/>
              <a:gd name="connsiteY3" fmla="*/ 73726 h 1109312"/>
              <a:gd name="connsiteX4" fmla="*/ 5188945 w 5273801"/>
              <a:gd name="connsiteY4" fmla="*/ 723722 h 110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801" h="1109312">
                <a:moveTo>
                  <a:pt x="0" y="1109312"/>
                </a:moveTo>
                <a:cubicBezTo>
                  <a:pt x="62428" y="796249"/>
                  <a:pt x="124857" y="483187"/>
                  <a:pt x="374573" y="305081"/>
                </a:cubicBezTo>
                <a:cubicBezTo>
                  <a:pt x="624289" y="126975"/>
                  <a:pt x="762000" y="79235"/>
                  <a:pt x="1498294" y="40676"/>
                </a:cubicBezTo>
                <a:cubicBezTo>
                  <a:pt x="2234588" y="2117"/>
                  <a:pt x="4177229" y="-40115"/>
                  <a:pt x="4792337" y="73726"/>
                </a:cubicBezTo>
                <a:cubicBezTo>
                  <a:pt x="5407445" y="187567"/>
                  <a:pt x="5298195" y="455644"/>
                  <a:pt x="5188945" y="723722"/>
                </a:cubicBezTo>
              </a:path>
            </a:pathLst>
          </a:custGeom>
          <a:noFill/>
          <a:ln w="762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D4B9740-A94B-FE42-B4A9-EDE7D6C966A2}"/>
              </a:ext>
            </a:extLst>
          </p:cNvPr>
          <p:cNvSpPr/>
          <p:nvPr/>
        </p:nvSpPr>
        <p:spPr>
          <a:xfrm>
            <a:off x="203544" y="4455280"/>
            <a:ext cx="4974384" cy="1548913"/>
          </a:xfrm>
          <a:custGeom>
            <a:avLst/>
            <a:gdLst>
              <a:gd name="connsiteX0" fmla="*/ 4974384 w 4974384"/>
              <a:gd name="connsiteY0" fmla="*/ 1548913 h 1548913"/>
              <a:gd name="connsiteX1" fmla="*/ 4522692 w 4974384"/>
              <a:gd name="connsiteY1" fmla="*/ 204855 h 1548913"/>
              <a:gd name="connsiteX2" fmla="*/ 3718461 w 4974384"/>
              <a:gd name="connsiteY2" fmla="*/ 39602 h 1548913"/>
              <a:gd name="connsiteX3" fmla="*/ 589670 w 4974384"/>
              <a:gd name="connsiteY3" fmla="*/ 105703 h 1548913"/>
              <a:gd name="connsiteX4" fmla="*/ 5776 w 4974384"/>
              <a:gd name="connsiteY4" fmla="*/ 1097221 h 1548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4384" h="1548913">
                <a:moveTo>
                  <a:pt x="4974384" y="1548913"/>
                </a:moveTo>
                <a:cubicBezTo>
                  <a:pt x="4853198" y="1002660"/>
                  <a:pt x="4732012" y="456407"/>
                  <a:pt x="4522692" y="204855"/>
                </a:cubicBezTo>
                <a:cubicBezTo>
                  <a:pt x="4313372" y="-46697"/>
                  <a:pt x="3718461" y="39602"/>
                  <a:pt x="3718461" y="39602"/>
                </a:cubicBezTo>
                <a:cubicBezTo>
                  <a:pt x="3062957" y="23077"/>
                  <a:pt x="1208451" y="-70567"/>
                  <a:pt x="589670" y="105703"/>
                </a:cubicBezTo>
                <a:cubicBezTo>
                  <a:pt x="-29111" y="281973"/>
                  <a:pt x="-11668" y="689597"/>
                  <a:pt x="5776" y="1097221"/>
                </a:cubicBezTo>
              </a:path>
            </a:pathLst>
          </a:custGeom>
          <a:noFill/>
          <a:ln w="762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F0CE863-004D-DE44-9A55-23C3429A1EC6}"/>
              </a:ext>
            </a:extLst>
          </p:cNvPr>
          <p:cNvSpPr/>
          <p:nvPr/>
        </p:nvSpPr>
        <p:spPr>
          <a:xfrm>
            <a:off x="4373696" y="4412383"/>
            <a:ext cx="4704203" cy="1547742"/>
          </a:xfrm>
          <a:custGeom>
            <a:avLst/>
            <a:gdLst>
              <a:gd name="connsiteX0" fmla="*/ 4704203 w 4704203"/>
              <a:gd name="connsiteY0" fmla="*/ 1547742 h 1547742"/>
              <a:gd name="connsiteX1" fmla="*/ 4384714 w 4704203"/>
              <a:gd name="connsiteY1" fmla="*/ 523174 h 1547742"/>
              <a:gd name="connsiteX2" fmla="*/ 3899971 w 4704203"/>
              <a:gd name="connsiteY2" fmla="*/ 214701 h 1547742"/>
              <a:gd name="connsiteX3" fmla="*/ 2038121 w 4704203"/>
              <a:gd name="connsiteY3" fmla="*/ 5381 h 1547742"/>
              <a:gd name="connsiteX4" fmla="*/ 0 w 4704203"/>
              <a:gd name="connsiteY4" fmla="*/ 82499 h 154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4203" h="1547742">
                <a:moveTo>
                  <a:pt x="4704203" y="1547742"/>
                </a:moveTo>
                <a:cubicBezTo>
                  <a:pt x="4611478" y="1146544"/>
                  <a:pt x="4518753" y="745347"/>
                  <a:pt x="4384714" y="523174"/>
                </a:cubicBezTo>
                <a:cubicBezTo>
                  <a:pt x="4250675" y="301001"/>
                  <a:pt x="4291070" y="301000"/>
                  <a:pt x="3899971" y="214701"/>
                </a:cubicBezTo>
                <a:cubicBezTo>
                  <a:pt x="3508872" y="128402"/>
                  <a:pt x="2688116" y="27415"/>
                  <a:pt x="2038121" y="5381"/>
                </a:cubicBezTo>
                <a:cubicBezTo>
                  <a:pt x="1388126" y="-16653"/>
                  <a:pt x="694063" y="32923"/>
                  <a:pt x="0" y="82499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C2397D1-3B70-B848-8C8E-D3D05C2D03BF}"/>
              </a:ext>
            </a:extLst>
          </p:cNvPr>
          <p:cNvSpPr/>
          <p:nvPr/>
        </p:nvSpPr>
        <p:spPr>
          <a:xfrm>
            <a:off x="6764357" y="4953000"/>
            <a:ext cx="804231" cy="940463"/>
          </a:xfrm>
          <a:custGeom>
            <a:avLst/>
            <a:gdLst>
              <a:gd name="connsiteX0" fmla="*/ 0 w 804231"/>
              <a:gd name="connsiteY0" fmla="*/ 1016663 h 1016663"/>
              <a:gd name="connsiteX1" fmla="*/ 198303 w 804231"/>
              <a:gd name="connsiteY1" fmla="*/ 245482 h 1016663"/>
              <a:gd name="connsiteX2" fmla="*/ 506776 w 804231"/>
              <a:gd name="connsiteY2" fmla="*/ 25145 h 1016663"/>
              <a:gd name="connsiteX3" fmla="*/ 804231 w 804231"/>
              <a:gd name="connsiteY3" fmla="*/ 14128 h 101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231" h="1016663">
                <a:moveTo>
                  <a:pt x="0" y="1016663"/>
                </a:moveTo>
                <a:cubicBezTo>
                  <a:pt x="56920" y="713699"/>
                  <a:pt x="113840" y="410735"/>
                  <a:pt x="198303" y="245482"/>
                </a:cubicBezTo>
                <a:cubicBezTo>
                  <a:pt x="282766" y="80229"/>
                  <a:pt x="405788" y="63704"/>
                  <a:pt x="506776" y="25145"/>
                </a:cubicBezTo>
                <a:cubicBezTo>
                  <a:pt x="607764" y="-13414"/>
                  <a:pt x="705997" y="357"/>
                  <a:pt x="804231" y="14128"/>
                </a:cubicBez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3C3B7-EDED-A045-9B15-EDAB6FAEF43F}"/>
              </a:ext>
            </a:extLst>
          </p:cNvPr>
          <p:cNvSpPr/>
          <p:nvPr/>
        </p:nvSpPr>
        <p:spPr bwMode="auto">
          <a:xfrm>
            <a:off x="1714500" y="3159309"/>
            <a:ext cx="8534400" cy="18698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inefficient – it triples the size of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every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header, when we just need to jump from one </a:t>
            </a:r>
            <a:r>
              <a:rPr lang="en-US" sz="2800" u="sng" dirty="0">
                <a:latin typeface="+mn-lt"/>
                <a:cs typeface="Courier New" panose="02070309020205020404" pitchFamily="49" charset="0"/>
              </a:rPr>
              <a:t>free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block to another.  And even if we just made free headers bigger, it’s complicated to have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two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different header sizes.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3086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previous free block and a pointer to the next free block.  </a:t>
            </a:r>
            <a:r>
              <a:rPr lang="en-US" i="1" dirty="0"/>
              <a:t>This is inefficient / complicated.</a:t>
            </a:r>
          </a:p>
          <a:p>
            <a:r>
              <a:rPr lang="en-US" b="1" dirty="0"/>
              <a:t>Where can we put these pointers to the next/previous free block?</a:t>
            </a:r>
            <a:endParaRPr lang="en-US" dirty="0"/>
          </a:p>
          <a:p>
            <a:r>
              <a:rPr lang="en-US" b="1" dirty="0"/>
              <a:t>Idea: </a:t>
            </a:r>
            <a:r>
              <a:rPr lang="en-US" dirty="0"/>
              <a:t>In a separate data structure?  </a:t>
            </a:r>
          </a:p>
        </p:txBody>
      </p:sp>
    </p:spTree>
    <p:extLst>
      <p:ext uri="{BB962C8B-B14F-4D97-AF65-F5344CB8AC3E}">
        <p14:creationId xmlns:p14="http://schemas.microsoft.com/office/powerpoint/2010/main" val="259959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previous free block and a pointer to the next free block.  </a:t>
            </a:r>
            <a:r>
              <a:rPr lang="en-US" i="1" dirty="0"/>
              <a:t>This is inefficient / complicated.</a:t>
            </a:r>
          </a:p>
          <a:p>
            <a:r>
              <a:rPr lang="en-US" b="1" dirty="0"/>
              <a:t>Where can we put these pointers to the next/previous free block?</a:t>
            </a:r>
            <a:endParaRPr lang="en-US" dirty="0"/>
          </a:p>
          <a:p>
            <a:r>
              <a:rPr lang="en-US" b="1" dirty="0"/>
              <a:t>Idea: </a:t>
            </a:r>
            <a:r>
              <a:rPr lang="en-US" dirty="0"/>
              <a:t>In a separate data structure?  </a:t>
            </a:r>
            <a:r>
              <a:rPr lang="en-US" i="1" dirty="0"/>
              <a:t>More difficult to access in a separate place – prefer storing near blocks on the heap itself.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559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r>
              <a:rPr lang="en-US" b="1" dirty="0"/>
              <a:t>Key Insight:</a:t>
            </a:r>
            <a:r>
              <a:rPr lang="en-US" dirty="0"/>
              <a:t> the payloads of the free blocks aren’t being used, because they’re free.  </a:t>
            </a:r>
          </a:p>
          <a:p>
            <a:r>
              <a:rPr lang="en-US" b="1" dirty="0"/>
              <a:t>Idea: </a:t>
            </a:r>
            <a:r>
              <a:rPr lang="en-US" dirty="0"/>
              <a:t>since we only need to store these pointers for free blocks, let’s store them in the </a:t>
            </a:r>
            <a:r>
              <a:rPr lang="en-US" u="sng" dirty="0"/>
              <a:t>first 16 bytes of each free block’s payload!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086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r>
              <a:rPr lang="en-US" b="1" dirty="0"/>
              <a:t>Key Insight:</a:t>
            </a:r>
            <a:r>
              <a:rPr lang="en-US" dirty="0"/>
              <a:t> the payloads of the free blocks aren’t being used, because they’re free.  </a:t>
            </a:r>
          </a:p>
          <a:p>
            <a:r>
              <a:rPr lang="en-US" b="1" dirty="0"/>
              <a:t>Idea: </a:t>
            </a:r>
            <a:r>
              <a:rPr lang="en-US" dirty="0"/>
              <a:t>since we only need to store these pointers for free blocks, let’s store them in the </a:t>
            </a:r>
            <a:r>
              <a:rPr lang="en-US" u="sng" dirty="0"/>
              <a:t>first 16 bytes of each free block’s payload!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4" name="Freeform 3">
            <a:extLst>
              <a:ext uri="{FF2B5EF4-FFF2-40B4-BE49-F238E27FC236}">
                <a16:creationId xmlns:a16="http://schemas.microsoft.com/office/drawing/2014/main" id="{80517187-5596-B74B-BD3C-29B9804BC6E9}"/>
              </a:ext>
            </a:extLst>
          </p:cNvPr>
          <p:cNvSpPr/>
          <p:nvPr/>
        </p:nvSpPr>
        <p:spPr>
          <a:xfrm>
            <a:off x="2820318" y="4644102"/>
            <a:ext cx="4126011" cy="1338057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9A4B84D-4044-1343-A84F-83FB291FF552}"/>
              </a:ext>
            </a:extLst>
          </p:cNvPr>
          <p:cNvSpPr/>
          <p:nvPr/>
        </p:nvSpPr>
        <p:spPr>
          <a:xfrm>
            <a:off x="137678" y="4151028"/>
            <a:ext cx="7981753" cy="1809097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F4D69-11A0-BC49-83D4-01BBE52167CA}"/>
              </a:ext>
            </a:extLst>
          </p:cNvPr>
          <p:cNvSpPr txBox="1"/>
          <p:nvPr/>
        </p:nvSpPr>
        <p:spPr>
          <a:xfrm>
            <a:off x="457200" y="3429000"/>
            <a:ext cx="9906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0x10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1C691AC-E40E-C34B-B0DA-BEF7B20C9104}"/>
              </a:ext>
            </a:extLst>
          </p:cNvPr>
          <p:cNvSpPr/>
          <p:nvPr/>
        </p:nvSpPr>
        <p:spPr>
          <a:xfrm>
            <a:off x="228600" y="3829702"/>
            <a:ext cx="838200" cy="1809098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234F5E-4590-6249-BA81-833A35AE5334}"/>
              </a:ext>
            </a:extLst>
          </p:cNvPr>
          <p:cNvSpPr txBox="1"/>
          <p:nvPr/>
        </p:nvSpPr>
        <p:spPr>
          <a:xfrm>
            <a:off x="101873" y="3083382"/>
            <a:ext cx="1697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free block</a:t>
            </a:r>
          </a:p>
        </p:txBody>
      </p:sp>
    </p:spTree>
    <p:extLst>
      <p:ext uri="{BB962C8B-B14F-4D97-AF65-F5344CB8AC3E}">
        <p14:creationId xmlns:p14="http://schemas.microsoft.com/office/powerpoint/2010/main" val="15088160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r>
              <a:rPr lang="en-US" b="1" dirty="0"/>
              <a:t>Key Insight:</a:t>
            </a:r>
            <a:r>
              <a:rPr lang="en-US" dirty="0"/>
              <a:t> the payloads of the free blocks aren’t being used, because they’re free.  </a:t>
            </a:r>
          </a:p>
          <a:p>
            <a:r>
              <a:rPr lang="en-US" b="1" dirty="0"/>
              <a:t>Idea: </a:t>
            </a:r>
            <a:r>
              <a:rPr lang="en-US" dirty="0"/>
              <a:t>since we only need to store these pointers for free blocks, let’s store them in the </a:t>
            </a:r>
            <a:r>
              <a:rPr lang="en-US" u="sng" dirty="0"/>
              <a:t>first 16 bytes of each free block’s payload!</a:t>
            </a:r>
          </a:p>
          <a:p>
            <a:r>
              <a:rPr lang="en-US" dirty="0"/>
              <a:t>This means each payload must be big enough to store 2 pointers (16 bytes).  So we must require that for every block, free </a:t>
            </a:r>
            <a:r>
              <a:rPr lang="en-US" u="sng" dirty="0"/>
              <a:t>and allocated.</a:t>
            </a:r>
            <a:r>
              <a:rPr lang="en-US" dirty="0"/>
              <a:t> (why?)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4" name="Freeform 3">
            <a:extLst>
              <a:ext uri="{FF2B5EF4-FFF2-40B4-BE49-F238E27FC236}">
                <a16:creationId xmlns:a16="http://schemas.microsoft.com/office/drawing/2014/main" id="{80517187-5596-B74B-BD3C-29B9804BC6E9}"/>
              </a:ext>
            </a:extLst>
          </p:cNvPr>
          <p:cNvSpPr/>
          <p:nvPr/>
        </p:nvSpPr>
        <p:spPr>
          <a:xfrm>
            <a:off x="2820318" y="4644102"/>
            <a:ext cx="4126011" cy="1338057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9A4B84D-4044-1343-A84F-83FB291FF552}"/>
              </a:ext>
            </a:extLst>
          </p:cNvPr>
          <p:cNvSpPr/>
          <p:nvPr/>
        </p:nvSpPr>
        <p:spPr>
          <a:xfrm>
            <a:off x="137678" y="4151028"/>
            <a:ext cx="7981753" cy="1809097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68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9910-D835-8A4A-99C3-48AA7D74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A8E33-C46B-E945-A265-96E6CAC02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design builds on the implicit allocator, but also stores pointers to the next and previous free block inside each free block’s payload.</a:t>
            </a:r>
          </a:p>
          <a:p>
            <a:r>
              <a:rPr lang="en-US" dirty="0"/>
              <a:t>When we allocate a block, we look through </a:t>
            </a:r>
            <a:r>
              <a:rPr lang="en-US" u="sng" dirty="0"/>
              <a:t>just the free blocks</a:t>
            </a:r>
            <a:r>
              <a:rPr lang="en-US" dirty="0"/>
              <a:t> using our linked list to find a free one, and we update its header </a:t>
            </a:r>
            <a:r>
              <a:rPr lang="en-US" u="sng" dirty="0"/>
              <a:t>and the linked list</a:t>
            </a:r>
            <a:r>
              <a:rPr lang="en-US" dirty="0"/>
              <a:t> to reflect its allocated size and that it is now allocated.</a:t>
            </a:r>
          </a:p>
          <a:p>
            <a:r>
              <a:rPr lang="en-US" dirty="0"/>
              <a:t>When we free a block, we update its header to reflect it is now free and</a:t>
            </a:r>
            <a:r>
              <a:rPr lang="en-US" u="sng" dirty="0"/>
              <a:t> update the linked list</a:t>
            </a:r>
            <a:r>
              <a:rPr lang="en-US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32DBF6-BDE7-8341-8F6B-75938DDB4F9D}"/>
              </a:ext>
            </a:extLst>
          </p:cNvPr>
          <p:cNvSpPr/>
          <p:nvPr/>
        </p:nvSpPr>
        <p:spPr bwMode="auto">
          <a:xfrm>
            <a:off x="228600" y="5088076"/>
            <a:ext cx="5867400" cy="13889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explicit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list of free blocks increases request throughput, with some costs (design and internal fragmentation)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38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5CF7F-1E4B-2D46-8880-80BD8D687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List: List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5100-1DF1-B845-82FB-52FECF7F9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accent2"/>
              </a:buClr>
              <a:buNone/>
            </a:pPr>
            <a:r>
              <a:rPr lang="en-US" dirty="0"/>
              <a:t>How do you want to organize your explicit free list?</a:t>
            </a:r>
            <a:br>
              <a:rPr lang="en-US" dirty="0"/>
            </a:br>
            <a:r>
              <a:rPr lang="en-US" dirty="0"/>
              <a:t>(compare utilization/throughput)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Address-order (each block’s address</a:t>
            </a:r>
            <a:br>
              <a:rPr lang="en-US" dirty="0"/>
            </a:br>
            <a:r>
              <a:rPr lang="en-US" dirty="0"/>
              <a:t>is less than successor block’s address)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Last-in first-out (LIFO)/like a stack, where</a:t>
            </a:r>
            <a:br>
              <a:rPr lang="en-US" dirty="0"/>
            </a:br>
            <a:r>
              <a:rPr lang="en-US" dirty="0"/>
              <a:t>newly freed blocks are at the beginning of the list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Other (e.g., by size, etc.)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4BE32D-1FBD-5C41-9AFC-8A74B1C610FA}"/>
              </a:ext>
            </a:extLst>
          </p:cNvPr>
          <p:cNvSpPr txBox="1"/>
          <p:nvPr/>
        </p:nvSpPr>
        <p:spPr>
          <a:xfrm>
            <a:off x="8493966" y="2106249"/>
            <a:ext cx="3517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432FF"/>
                </a:solidFill>
              </a:rPr>
              <a:t>Better memory </a:t>
            </a:r>
            <a:r>
              <a:rPr lang="en-US" sz="2400" dirty="0" err="1">
                <a:solidFill>
                  <a:srgbClr val="0432FF"/>
                </a:solidFill>
              </a:rPr>
              <a:t>util</a:t>
            </a:r>
            <a:r>
              <a:rPr lang="en-US" sz="2400" dirty="0">
                <a:solidFill>
                  <a:srgbClr val="0432FF"/>
                </a:solidFill>
              </a:rPr>
              <a:t>, </a:t>
            </a:r>
          </a:p>
          <a:p>
            <a:pPr algn="l"/>
            <a:r>
              <a:rPr lang="en-US" sz="2400" dirty="0">
                <a:solidFill>
                  <a:srgbClr val="0432FF"/>
                </a:solidFill>
              </a:rPr>
              <a:t>Linear free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D1887-8DEF-7248-BF2E-10F7C4FBEA81}"/>
              </a:ext>
            </a:extLst>
          </p:cNvPr>
          <p:cNvSpPr txBox="1"/>
          <p:nvPr/>
        </p:nvSpPr>
        <p:spPr>
          <a:xfrm>
            <a:off x="8493966" y="3038420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432FF"/>
                </a:solidFill>
              </a:rPr>
              <a:t>Constant free (push recent block onto stack)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3AC145-FADD-F246-9F89-F2C936649285}"/>
              </a:ext>
            </a:extLst>
          </p:cNvPr>
          <p:cNvSpPr txBox="1"/>
          <p:nvPr/>
        </p:nvSpPr>
        <p:spPr>
          <a:xfrm>
            <a:off x="8493966" y="4038600"/>
            <a:ext cx="3350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(more at end of lecture)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32DBAD-DEF4-1A42-83CE-7C6E8062C4CB}"/>
              </a:ext>
            </a:extLst>
          </p:cNvPr>
          <p:cNvSpPr txBox="1"/>
          <p:nvPr/>
        </p:nvSpPr>
        <p:spPr>
          <a:xfrm>
            <a:off x="9825789" y="1635743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</p:spTree>
    <p:extLst>
      <p:ext uri="{BB962C8B-B14F-4D97-AF65-F5344CB8AC3E}">
        <p14:creationId xmlns:p14="http://schemas.microsoft.com/office/powerpoint/2010/main" val="279742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5CF7F-1E4B-2D46-8880-80BD8D687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5100-1DF1-B845-82FB-52FECF7F9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accent2"/>
              </a:buClr>
              <a:buNone/>
            </a:pPr>
            <a:r>
              <a:rPr lang="en-US" dirty="0"/>
              <a:t>How do you want to organize your explicit free list?(utilization/throughput)</a:t>
            </a:r>
          </a:p>
          <a:p>
            <a:pPr marL="514350" indent="-514350">
              <a:buClr>
                <a:schemeClr val="accent2"/>
              </a:buClr>
              <a:buAutoNum type="alphaUcPeriod"/>
            </a:pPr>
            <a:r>
              <a:rPr lang="en-US" dirty="0"/>
              <a:t>Address-order </a:t>
            </a:r>
          </a:p>
          <a:p>
            <a:pPr marL="514350" indent="-514350">
              <a:buClr>
                <a:schemeClr val="accent2"/>
              </a:buClr>
              <a:buAutoNum type="alphaUcPeriod"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r>
              <a:rPr lang="en-US" dirty="0">
                <a:solidFill>
                  <a:schemeClr val="accent2"/>
                </a:solidFill>
              </a:rPr>
              <a:t>B.</a:t>
            </a:r>
            <a:r>
              <a:rPr lang="en-US" dirty="0"/>
              <a:t> Last-in first-out (LIFO)</a:t>
            </a:r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br>
              <a:rPr lang="en-US" dirty="0"/>
            </a:b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r>
              <a:rPr lang="en-US" dirty="0">
                <a:solidFill>
                  <a:schemeClr val="accent2"/>
                </a:solidFill>
              </a:rPr>
              <a:t>C.</a:t>
            </a:r>
            <a:r>
              <a:rPr lang="en-US" dirty="0"/>
              <a:t> Other (e.g., by size, etc.)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FF1E3F6-40CE-3C45-87C9-F431FCB11710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4754568"/>
          <a:ext cx="12115800" cy="11256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772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913020986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431975377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2393477422"/>
                    </a:ext>
                  </a:extLst>
                </a:gridCol>
              </a:tblGrid>
              <a:tr h="40887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0x80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4190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</a:t>
                      </a:r>
                    </a:p>
                    <a:p>
                      <a:pPr algn="ctr"/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0x70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0x40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B4BE32D-1FBD-5C41-9AFC-8A74B1C610FA}"/>
              </a:ext>
            </a:extLst>
          </p:cNvPr>
          <p:cNvSpPr txBox="1"/>
          <p:nvPr/>
        </p:nvSpPr>
        <p:spPr>
          <a:xfrm>
            <a:off x="2935997" y="1828800"/>
            <a:ext cx="3518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Better memory util, linear free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D1887-8DEF-7248-BF2E-10F7C4FBEA81}"/>
              </a:ext>
            </a:extLst>
          </p:cNvPr>
          <p:cNvSpPr txBox="1"/>
          <p:nvPr/>
        </p:nvSpPr>
        <p:spPr>
          <a:xfrm>
            <a:off x="3775616" y="3913806"/>
            <a:ext cx="5357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Constant free (push recent block onto stack)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3AC145-FADD-F246-9F89-F2C936649285}"/>
              </a:ext>
            </a:extLst>
          </p:cNvPr>
          <p:cNvSpPr txBox="1"/>
          <p:nvPr/>
        </p:nvSpPr>
        <p:spPr>
          <a:xfrm>
            <a:off x="4168368" y="6305490"/>
            <a:ext cx="3350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(see textbook)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32DBAD-DEF4-1A42-83CE-7C6E8062C4CB}"/>
              </a:ext>
            </a:extLst>
          </p:cNvPr>
          <p:cNvSpPr txBox="1"/>
          <p:nvPr/>
        </p:nvSpPr>
        <p:spPr>
          <a:xfrm>
            <a:off x="10783311" y="416731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58EFCB5-A785-B847-869D-183BD41E0033}"/>
              </a:ext>
            </a:extLst>
          </p:cNvPr>
          <p:cNvGraphicFramePr>
            <a:graphicFrameLocks noGrp="1"/>
          </p:cNvGraphicFramePr>
          <p:nvPr/>
        </p:nvGraphicFramePr>
        <p:xfrm>
          <a:off x="896148" y="2392798"/>
          <a:ext cx="11219652" cy="12293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4971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514092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6156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</a:t>
                      </a:r>
                    </a:p>
                    <a:p>
                      <a:pPr algn="ctr"/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3" name="Freeform 12">
            <a:extLst>
              <a:ext uri="{FF2B5EF4-FFF2-40B4-BE49-F238E27FC236}">
                <a16:creationId xmlns:a16="http://schemas.microsoft.com/office/drawing/2014/main" id="{DA6B04F7-064E-8E40-AF3E-2F6965A507C6}"/>
              </a:ext>
            </a:extLst>
          </p:cNvPr>
          <p:cNvSpPr/>
          <p:nvPr/>
        </p:nvSpPr>
        <p:spPr>
          <a:xfrm>
            <a:off x="3429000" y="2491473"/>
            <a:ext cx="4477645" cy="529834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A64C3F4-0453-2C4E-911D-0858342CE740}"/>
              </a:ext>
            </a:extLst>
          </p:cNvPr>
          <p:cNvSpPr/>
          <p:nvPr/>
        </p:nvSpPr>
        <p:spPr>
          <a:xfrm>
            <a:off x="1097994" y="2286000"/>
            <a:ext cx="7981753" cy="704525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266000-8FF2-304B-9C41-512BBBE03DA8}"/>
              </a:ext>
            </a:extLst>
          </p:cNvPr>
          <p:cNvSpPr txBox="1"/>
          <p:nvPr/>
        </p:nvSpPr>
        <p:spPr>
          <a:xfrm>
            <a:off x="48873" y="2726515"/>
            <a:ext cx="8098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0x10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13BC891D-569E-6D46-95A1-1AFB49C10FC6}"/>
              </a:ext>
            </a:extLst>
          </p:cNvPr>
          <p:cNvSpPr/>
          <p:nvPr/>
        </p:nvSpPr>
        <p:spPr>
          <a:xfrm flipH="1">
            <a:off x="544173" y="2990524"/>
            <a:ext cx="314534" cy="614611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3003EB-B078-164B-8E8D-9735592DFB40}"/>
              </a:ext>
            </a:extLst>
          </p:cNvPr>
          <p:cNvSpPr txBox="1"/>
          <p:nvPr/>
        </p:nvSpPr>
        <p:spPr>
          <a:xfrm>
            <a:off x="48710" y="2265597"/>
            <a:ext cx="89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First free block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865873B-639A-634F-BE4C-3B5D33D8A501}"/>
              </a:ext>
            </a:extLst>
          </p:cNvPr>
          <p:cNvSpPr/>
          <p:nvPr/>
        </p:nvSpPr>
        <p:spPr>
          <a:xfrm>
            <a:off x="1571835" y="4336579"/>
            <a:ext cx="8443023" cy="926717"/>
          </a:xfrm>
          <a:custGeom>
            <a:avLst/>
            <a:gdLst>
              <a:gd name="connsiteX0" fmla="*/ 0 w 8443023"/>
              <a:gd name="connsiteY0" fmla="*/ 2279116 h 2279116"/>
              <a:gd name="connsiteX1" fmla="*/ 3558448 w 8443023"/>
              <a:gd name="connsiteY1" fmla="*/ 252012 h 2279116"/>
              <a:gd name="connsiteX2" fmla="*/ 7777908 w 8443023"/>
              <a:gd name="connsiteY2" fmla="*/ 252012 h 2279116"/>
              <a:gd name="connsiteX3" fmla="*/ 8372819 w 8443023"/>
              <a:gd name="connsiteY3" fmla="*/ 2257082 h 227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3023" h="2279116">
                <a:moveTo>
                  <a:pt x="0" y="2279116"/>
                </a:moveTo>
                <a:cubicBezTo>
                  <a:pt x="1131065" y="1434489"/>
                  <a:pt x="2262130" y="589863"/>
                  <a:pt x="3558448" y="252012"/>
                </a:cubicBezTo>
                <a:cubicBezTo>
                  <a:pt x="4854766" y="-85839"/>
                  <a:pt x="6975513" y="-82166"/>
                  <a:pt x="7777908" y="252012"/>
                </a:cubicBezTo>
                <a:cubicBezTo>
                  <a:pt x="8580303" y="586190"/>
                  <a:pt x="8476561" y="1421636"/>
                  <a:pt x="8372819" y="225708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25F4B3FD-6FDA-D741-B8A8-2EE9A12C2325}"/>
              </a:ext>
            </a:extLst>
          </p:cNvPr>
          <p:cNvSpPr/>
          <p:nvPr/>
        </p:nvSpPr>
        <p:spPr>
          <a:xfrm>
            <a:off x="2464499" y="4785350"/>
            <a:ext cx="2717101" cy="466929"/>
          </a:xfrm>
          <a:custGeom>
            <a:avLst/>
            <a:gdLst>
              <a:gd name="connsiteX0" fmla="*/ 16247 w 2717101"/>
              <a:gd name="connsiteY0" fmla="*/ 797014 h 797014"/>
              <a:gd name="connsiteX1" fmla="*/ 346753 w 2717101"/>
              <a:gd name="connsiteY1" fmla="*/ 235153 h 797014"/>
              <a:gd name="connsiteX2" fmla="*/ 2362840 w 2717101"/>
              <a:gd name="connsiteY2" fmla="*/ 25833 h 797014"/>
              <a:gd name="connsiteX3" fmla="*/ 2704362 w 2717101"/>
              <a:gd name="connsiteY3" fmla="*/ 785997 h 79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7101" h="797014">
                <a:moveTo>
                  <a:pt x="16247" y="797014"/>
                </a:moveTo>
                <a:cubicBezTo>
                  <a:pt x="-14050" y="580348"/>
                  <a:pt x="-44346" y="363683"/>
                  <a:pt x="346753" y="235153"/>
                </a:cubicBezTo>
                <a:cubicBezTo>
                  <a:pt x="737852" y="106623"/>
                  <a:pt x="1969905" y="-65974"/>
                  <a:pt x="2362840" y="25833"/>
                </a:cubicBezTo>
                <a:cubicBezTo>
                  <a:pt x="2755775" y="117640"/>
                  <a:pt x="2730068" y="451818"/>
                  <a:pt x="2704362" y="78599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92F92214-F0A2-BA4E-B7CF-B33831AD249D}"/>
              </a:ext>
            </a:extLst>
          </p:cNvPr>
          <p:cNvSpPr/>
          <p:nvPr/>
        </p:nvSpPr>
        <p:spPr>
          <a:xfrm>
            <a:off x="210021" y="4497864"/>
            <a:ext cx="5825386" cy="765432"/>
          </a:xfrm>
          <a:custGeom>
            <a:avLst/>
            <a:gdLst>
              <a:gd name="connsiteX0" fmla="*/ 5825386 w 5825386"/>
              <a:gd name="connsiteY0" fmla="*/ 1306538 h 1306538"/>
              <a:gd name="connsiteX1" fmla="*/ 4525396 w 5825386"/>
              <a:gd name="connsiteY1" fmla="*/ 193835 h 1306538"/>
              <a:gd name="connsiteX2" fmla="*/ 1352538 w 5825386"/>
              <a:gd name="connsiteY2" fmla="*/ 39599 h 1306538"/>
              <a:gd name="connsiteX3" fmla="*/ 162716 w 5825386"/>
              <a:gd name="connsiteY3" fmla="*/ 634510 h 1306538"/>
              <a:gd name="connsiteX4" fmla="*/ 41531 w 5825386"/>
              <a:gd name="connsiteY4" fmla="*/ 1284505 h 130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5386" h="1306538">
                <a:moveTo>
                  <a:pt x="5825386" y="1306538"/>
                </a:moveTo>
                <a:cubicBezTo>
                  <a:pt x="5548128" y="855764"/>
                  <a:pt x="5270870" y="404991"/>
                  <a:pt x="4525396" y="193835"/>
                </a:cubicBezTo>
                <a:cubicBezTo>
                  <a:pt x="3779922" y="-17321"/>
                  <a:pt x="2079651" y="-33847"/>
                  <a:pt x="1352538" y="39599"/>
                </a:cubicBezTo>
                <a:cubicBezTo>
                  <a:pt x="625425" y="113045"/>
                  <a:pt x="381217" y="427026"/>
                  <a:pt x="162716" y="634510"/>
                </a:cubicBezTo>
                <a:cubicBezTo>
                  <a:pt x="-55785" y="841994"/>
                  <a:pt x="-7127" y="1063249"/>
                  <a:pt x="41531" y="128450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E14FC4F5-445B-FA44-A14D-0CFB6CC7F08E}"/>
              </a:ext>
            </a:extLst>
          </p:cNvPr>
          <p:cNvSpPr/>
          <p:nvPr/>
        </p:nvSpPr>
        <p:spPr>
          <a:xfrm>
            <a:off x="306636" y="5770072"/>
            <a:ext cx="11521789" cy="390487"/>
          </a:xfrm>
          <a:custGeom>
            <a:avLst/>
            <a:gdLst>
              <a:gd name="connsiteX0" fmla="*/ 11424492 w 11521789"/>
              <a:gd name="connsiteY0" fmla="*/ 0 h 390487"/>
              <a:gd name="connsiteX1" fmla="*/ 11292289 w 11521789"/>
              <a:gd name="connsiteY1" fmla="*/ 363557 h 390487"/>
              <a:gd name="connsiteX2" fmla="*/ 9419422 w 11521789"/>
              <a:gd name="connsiteY2" fmla="*/ 363557 h 390487"/>
              <a:gd name="connsiteX3" fmla="*/ 1707615 w 11521789"/>
              <a:gd name="connsiteY3" fmla="*/ 374574 h 390487"/>
              <a:gd name="connsiteX4" fmla="*/ 0 w 11521789"/>
              <a:gd name="connsiteY4" fmla="*/ 55085 h 39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1789" h="390487">
                <a:moveTo>
                  <a:pt x="11424492" y="0"/>
                </a:moveTo>
                <a:cubicBezTo>
                  <a:pt x="11525479" y="151482"/>
                  <a:pt x="11626467" y="302964"/>
                  <a:pt x="11292289" y="363557"/>
                </a:cubicBezTo>
                <a:cubicBezTo>
                  <a:pt x="10958111" y="424150"/>
                  <a:pt x="9419422" y="363557"/>
                  <a:pt x="9419422" y="363557"/>
                </a:cubicBezTo>
                <a:lnTo>
                  <a:pt x="1707615" y="374574"/>
                </a:lnTo>
                <a:cubicBezTo>
                  <a:pt x="137711" y="323162"/>
                  <a:pt x="68855" y="189123"/>
                  <a:pt x="0" y="5508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9C9654B-04BB-1843-9283-CDA3090D0C2A}"/>
              </a:ext>
            </a:extLst>
          </p:cNvPr>
          <p:cNvSpPr/>
          <p:nvPr/>
        </p:nvSpPr>
        <p:spPr>
          <a:xfrm>
            <a:off x="10014858" y="4601362"/>
            <a:ext cx="348342" cy="490254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FE0EF8-B919-3C4A-8BFF-2A5B94C66612}"/>
              </a:ext>
            </a:extLst>
          </p:cNvPr>
          <p:cNvSpPr txBox="1"/>
          <p:nvPr/>
        </p:nvSpPr>
        <p:spPr>
          <a:xfrm>
            <a:off x="10092408" y="4270918"/>
            <a:ext cx="8098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0x70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BB46E8-166C-D84C-B774-478A157A7BCD}"/>
              </a:ext>
            </a:extLst>
          </p:cNvPr>
          <p:cNvSpPr txBox="1"/>
          <p:nvPr/>
        </p:nvSpPr>
        <p:spPr>
          <a:xfrm>
            <a:off x="10092245" y="3810000"/>
            <a:ext cx="89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First free block</a:t>
            </a:r>
          </a:p>
        </p:txBody>
      </p:sp>
    </p:spTree>
    <p:extLst>
      <p:ext uri="{BB962C8B-B14F-4D97-AF65-F5344CB8AC3E}">
        <p14:creationId xmlns:p14="http://schemas.microsoft.com/office/powerpoint/2010/main" val="190586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 animBg="1"/>
      <p:bldP spid="14" grpId="0" animBg="1"/>
      <p:bldP spid="15" grpId="0" animBg="1"/>
      <p:bldP spid="16" grpId="0" animBg="1"/>
      <p:bldP spid="17" grpId="0"/>
      <p:bldP spid="19" grpId="0" animBg="1"/>
      <p:bldP spid="20" grpId="0" animBg="1"/>
      <p:bldP spid="21" grpId="0" animBg="1"/>
      <p:bldP spid="22" grpId="0" animBg="1"/>
      <p:bldP spid="24" grpId="0" animBg="1"/>
      <p:bldP spid="26" grpId="0" animBg="1"/>
      <p:bldP spid="2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99FFF-F7A6-F741-90E1-D19E2C287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vs. Explicit: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5FF51-F12B-BC4A-8BFB-91E8AE520F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Implicit Free List</a:t>
            </a:r>
          </a:p>
          <a:p>
            <a:r>
              <a:rPr lang="en-US" dirty="0"/>
              <a:t>8B header for size + </a:t>
            </a:r>
            <a:r>
              <a:rPr lang="en-US" dirty="0" err="1"/>
              <a:t>alloc</a:t>
            </a:r>
            <a:r>
              <a:rPr lang="en-US" dirty="0"/>
              <a:t>/free status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>
              <a:spcBef>
                <a:spcPts val="2200"/>
              </a:spcBef>
            </a:pPr>
            <a:r>
              <a:rPr lang="en-US" dirty="0"/>
              <a:t>Allocation requests are worst-case linear in total number of blocks</a:t>
            </a:r>
          </a:p>
          <a:p>
            <a:r>
              <a:rPr lang="en-US" dirty="0"/>
              <a:t>Implicitly address-order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926878-3CC1-224C-8053-C02ACFF103A3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Explicit Free List</a:t>
            </a:r>
          </a:p>
          <a:p>
            <a:r>
              <a:rPr lang="en-US" dirty="0"/>
              <a:t>8B header for size + </a:t>
            </a:r>
            <a:r>
              <a:rPr lang="en-US" dirty="0" err="1"/>
              <a:t>alloc</a:t>
            </a:r>
            <a:r>
              <a:rPr lang="en-US" dirty="0"/>
              <a:t>/free status</a:t>
            </a:r>
          </a:p>
          <a:p>
            <a:r>
              <a:rPr lang="en-US" dirty="0"/>
              <a:t>Free block payloads store </a:t>
            </a:r>
            <a:r>
              <a:rPr lang="en-US" dirty="0" err="1"/>
              <a:t>prev</a:t>
            </a:r>
            <a:r>
              <a:rPr lang="en-US" dirty="0"/>
              <a:t>/next free block pointers</a:t>
            </a:r>
          </a:p>
          <a:p>
            <a:pPr>
              <a:spcBef>
                <a:spcPts val="2200"/>
              </a:spcBef>
            </a:pPr>
            <a:r>
              <a:rPr lang="en-US" dirty="0"/>
              <a:t>Allocation requests are worst-case linear in number of free blocks</a:t>
            </a:r>
          </a:p>
          <a:p>
            <a:r>
              <a:rPr lang="en-US" dirty="0"/>
              <a:t>Can choose block ordering</a:t>
            </a:r>
          </a:p>
        </p:txBody>
      </p:sp>
    </p:spTree>
    <p:extLst>
      <p:ext uri="{BB962C8B-B14F-4D97-AF65-F5344CB8AC3E}">
        <p14:creationId xmlns:p14="http://schemas.microsoft.com/office/powerpoint/2010/main" val="363096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01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Can we merge adjacent free blocks to keep large spaces available?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1252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0: Bump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1: Implicit Free List Allocator 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Method 2: Explicit Free List Allocator</a:t>
            </a:r>
            <a:r>
              <a:rPr lang="en-US" dirty="0"/>
              <a:t>	</a:t>
            </a:r>
          </a:p>
          <a:p>
            <a:pPr lvl="1">
              <a:tabLst>
                <a:tab pos="11539728" algn="r"/>
              </a:tabLst>
            </a:pPr>
            <a:r>
              <a:rPr lang="en-US" dirty="0"/>
              <a:t>Explicit Allocator</a:t>
            </a:r>
            <a:r>
              <a:rPr lang="en-US" dirty="0">
                <a:solidFill>
                  <a:srgbClr val="C00000"/>
                </a:solidFill>
              </a:rPr>
              <a:t>	</a:t>
            </a:r>
            <a:endParaRPr lang="en-US" b="1" dirty="0"/>
          </a:p>
          <a:p>
            <a:pPr lvl="1"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Coalescing</a:t>
            </a:r>
            <a:r>
              <a:rPr lang="en-US" dirty="0"/>
              <a:t>	</a:t>
            </a:r>
          </a:p>
          <a:p>
            <a:pPr lvl="1">
              <a:tabLst>
                <a:tab pos="11536363" algn="r"/>
              </a:tabLst>
            </a:pPr>
            <a:r>
              <a:rPr lang="en-US" dirty="0"/>
              <a:t>In-place </a:t>
            </a:r>
            <a:r>
              <a:rPr lang="en-US" dirty="0" err="1"/>
              <a:t>realloc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63292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06350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40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6904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27036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3821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342695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331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99B6700-0CA6-6343-88E0-82C36C8713EB}"/>
              </a:ext>
            </a:extLst>
          </p:cNvPr>
          <p:cNvSpPr/>
          <p:nvPr/>
        </p:nvSpPr>
        <p:spPr bwMode="auto">
          <a:xfrm>
            <a:off x="6476999" y="1447800"/>
            <a:ext cx="5478137" cy="14902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have enough memory space, but it is fragmented into free blocks sized from earlier requests!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BA436B-6E54-7F49-9940-FDBBB10EA936}"/>
              </a:ext>
            </a:extLst>
          </p:cNvPr>
          <p:cNvSpPr/>
          <p:nvPr/>
        </p:nvSpPr>
        <p:spPr bwMode="auto">
          <a:xfrm>
            <a:off x="6476998" y="3260315"/>
            <a:ext cx="5478137" cy="13878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We’d like to be able to merge adjacent free blocks back together.</a:t>
            </a:r>
          </a:p>
          <a:p>
            <a:pPr algn="l" eaLnBrk="1" hangingPunct="1"/>
            <a:r>
              <a:rPr kumimoji="0" lang="en-US" sz="2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How can we do this?</a:t>
            </a:r>
          </a:p>
        </p:txBody>
      </p:sp>
    </p:spTree>
    <p:extLst>
      <p:ext uri="{BB962C8B-B14F-4D97-AF65-F5344CB8AC3E}">
        <p14:creationId xmlns:p14="http://schemas.microsoft.com/office/powerpoint/2010/main" val="129519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305896B-CB89-5B45-8EB7-C16498424181}"/>
              </a:ext>
            </a:extLst>
          </p:cNvPr>
          <p:cNvSpPr/>
          <p:nvPr/>
        </p:nvSpPr>
        <p:spPr>
          <a:xfrm>
            <a:off x="1219200" y="4267200"/>
            <a:ext cx="3276600" cy="1143000"/>
          </a:xfrm>
          <a:prstGeom prst="wedgeRoundRectCallout">
            <a:avLst>
              <a:gd name="adj1" fmla="val -36972"/>
              <a:gd name="adj2" fmla="val 991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Hey, look!  I have a free neighbor.  Let’s be friends! </a:t>
            </a:r>
            <a:r>
              <a:rPr lang="en-US" sz="2400" b="1" dirty="0">
                <a:sym typeface="Wingdings" pitchFamily="2" charset="2"/>
              </a:rPr>
              <a:t>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2530465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305896B-CB89-5B45-8EB7-C16498424181}"/>
              </a:ext>
            </a:extLst>
          </p:cNvPr>
          <p:cNvSpPr/>
          <p:nvPr/>
        </p:nvSpPr>
        <p:spPr>
          <a:xfrm>
            <a:off x="1219200" y="4267200"/>
            <a:ext cx="3276600" cy="1143000"/>
          </a:xfrm>
          <a:prstGeom prst="wedgeRoundRectCallout">
            <a:avLst>
              <a:gd name="adj1" fmla="val -36972"/>
              <a:gd name="adj2" fmla="val 991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Hey, look!  I have a free neighbor.  Let’s be friends! </a:t>
            </a:r>
            <a:r>
              <a:rPr lang="en-US" sz="2400" b="1" dirty="0">
                <a:sym typeface="Wingdings" pitchFamily="2" charset="2"/>
              </a:rPr>
              <a:t>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6522776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B6700-0CA6-6343-88E0-82C36C8713EB}"/>
              </a:ext>
            </a:extLst>
          </p:cNvPr>
          <p:cNvSpPr/>
          <p:nvPr/>
        </p:nvSpPr>
        <p:spPr bwMode="auto">
          <a:xfrm>
            <a:off x="6476999" y="1219200"/>
            <a:ext cx="5478137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 process of combining adjacent free blocks is called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coalescing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BA436B-6E54-7F49-9940-FDBBB10EA936}"/>
              </a:ext>
            </a:extLst>
          </p:cNvPr>
          <p:cNvSpPr/>
          <p:nvPr/>
        </p:nvSpPr>
        <p:spPr bwMode="auto">
          <a:xfrm>
            <a:off x="6476998" y="2590800"/>
            <a:ext cx="5478137" cy="2667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explicit heap allocator only (not required for implicit), you should coalesce if possible when a block is freed. 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You only need to coalesce the most immediate right neighbor.</a:t>
            </a:r>
            <a:endParaRPr kumimoji="0" lang="en-US" sz="28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AEF7E1C-1A9C-0540-9688-760FA4BE0A33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49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(coalesce)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coalesce on free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BF208F7-4A63-1145-AADE-1E203D625F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806892"/>
              </p:ext>
            </p:extLst>
          </p:nvPr>
        </p:nvGraphicFramePr>
        <p:xfrm>
          <a:off x="304800" y="257964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62173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(coalesce)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coalesce on free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D467528-48B8-FA4C-8C7A-0FC20AA30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321585"/>
              </p:ext>
            </p:extLst>
          </p:nvPr>
        </p:nvGraphicFramePr>
        <p:xfrm>
          <a:off x="304800" y="257964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CB79D40-7AEC-A345-A88A-67B669778F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608299"/>
              </p:ext>
            </p:extLst>
          </p:nvPr>
        </p:nvGraphicFramePr>
        <p:xfrm>
          <a:off x="308520" y="498738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378816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716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 F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101535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  </a:t>
            </a:r>
            <a:r>
              <a:rPr lang="en-US" b="1" dirty="0"/>
              <a:t>Yes!  We can coalesce on free().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53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  </a:t>
            </a:r>
            <a:r>
              <a:rPr lang="en-US" b="1" dirty="0"/>
              <a:t>Yes!  We can coalesce on free().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Can we avoid always copying/moving data during </a:t>
            </a:r>
            <a:r>
              <a:rPr lang="en-US" b="1" dirty="0" err="1">
                <a:solidFill>
                  <a:srgbClr val="C00000"/>
                </a:solidFill>
              </a:rPr>
              <a:t>realloc</a:t>
            </a:r>
            <a:r>
              <a:rPr lang="en-US" b="1" dirty="0">
                <a:solidFill>
                  <a:srgbClr val="C00000"/>
                </a:solidFill>
              </a:rPr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193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0: Bump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1: Implicit Free List Allocator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Method 2: Explicit Free List Allocator</a:t>
            </a:r>
            <a:r>
              <a:rPr lang="en-US" dirty="0"/>
              <a:t>	</a:t>
            </a:r>
          </a:p>
          <a:p>
            <a:pPr lvl="1">
              <a:tabLst>
                <a:tab pos="11539728" algn="r"/>
              </a:tabLst>
            </a:pPr>
            <a:r>
              <a:rPr lang="en-US" dirty="0"/>
              <a:t>Explicit Allocator</a:t>
            </a:r>
            <a:r>
              <a:rPr lang="en-US" dirty="0">
                <a:solidFill>
                  <a:srgbClr val="C00000"/>
                </a:solidFill>
              </a:rPr>
              <a:t>	</a:t>
            </a:r>
            <a:endParaRPr lang="en-US" b="1" dirty="0"/>
          </a:p>
          <a:p>
            <a:pPr lvl="1">
              <a:tabLst>
                <a:tab pos="11536363" algn="r"/>
              </a:tabLst>
            </a:pPr>
            <a:r>
              <a:rPr lang="en-US" dirty="0"/>
              <a:t>Coalescing	</a:t>
            </a:r>
          </a:p>
          <a:p>
            <a:pPr lvl="1"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In-place </a:t>
            </a:r>
            <a:r>
              <a:rPr lang="en-US" b="1" dirty="0" err="1">
                <a:solidFill>
                  <a:srgbClr val="C00000"/>
                </a:solidFill>
              </a:rPr>
              <a:t>realloc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939220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2152F-CD74-8A4E-912B-D0E2165C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E7B9D-160E-E84A-9D07-21A496652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implicit free list allocator, we didn’t worry too much about </a:t>
            </a:r>
            <a:r>
              <a:rPr lang="en-US" dirty="0" err="1"/>
              <a:t>realloc</a:t>
            </a:r>
            <a:r>
              <a:rPr lang="en-US" dirty="0"/>
              <a:t>.  We always moved data when they requested a different amount of space.</a:t>
            </a:r>
          </a:p>
          <a:p>
            <a:pPr lvl="1"/>
            <a:r>
              <a:rPr lang="en-US" dirty="0"/>
              <a:t>Note: </a:t>
            </a:r>
            <a:r>
              <a:rPr lang="en-US" dirty="0" err="1"/>
              <a:t>realloc</a:t>
            </a:r>
            <a:r>
              <a:rPr lang="en-US" dirty="0"/>
              <a:t> can grow </a:t>
            </a:r>
            <a:r>
              <a:rPr lang="en-US" i="1" dirty="0"/>
              <a:t>or</a:t>
            </a:r>
            <a:r>
              <a:rPr lang="en-US" dirty="0"/>
              <a:t> shrink the data size.</a:t>
            </a:r>
          </a:p>
          <a:p>
            <a:r>
              <a:rPr lang="en-US" dirty="0"/>
              <a:t>But sometimes we may be able to keep the data in the same place.  How?</a:t>
            </a:r>
          </a:p>
          <a:p>
            <a:pPr lvl="1"/>
            <a:r>
              <a:rPr lang="en-US" b="1" dirty="0"/>
              <a:t>Case 1: </a:t>
            </a:r>
            <a:r>
              <a:rPr lang="en-US" dirty="0"/>
              <a:t>size is growing, but we added padding to the block and can use that</a:t>
            </a:r>
          </a:p>
          <a:p>
            <a:pPr lvl="1"/>
            <a:r>
              <a:rPr lang="en-US" b="1" dirty="0"/>
              <a:t>Case 2:</a:t>
            </a:r>
            <a:r>
              <a:rPr lang="en-US" dirty="0"/>
              <a:t> size is shrinking, so we can use the existing block</a:t>
            </a:r>
          </a:p>
          <a:p>
            <a:pPr lvl="1"/>
            <a:r>
              <a:rPr lang="en-US" b="1" dirty="0"/>
              <a:t>Case 3: </a:t>
            </a:r>
            <a:r>
              <a:rPr lang="en-US" dirty="0"/>
              <a:t>size is growing, and current block isn’t big enough, but adjacent blocks are free.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5114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48);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a’s earlier request was too small, so we added padding.  Now they are requesting a larger size we can satisfy with that padding!  So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can return the same address.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92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BE3C623-0306-564D-A67E-1B2611BED8A4}"/>
              </a:ext>
            </a:extLst>
          </p:cNvPr>
          <p:cNvSpPr/>
          <p:nvPr/>
        </p:nvSpPr>
        <p:spPr bwMode="auto">
          <a:xfrm>
            <a:off x="6483427" y="1307335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a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requesting to shrink, we can still use the same starting address.  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8F4B50-0D87-7049-B46B-71C565887B9B}"/>
              </a:ext>
            </a:extLst>
          </p:cNvPr>
          <p:cNvSpPr/>
          <p:nvPr/>
        </p:nvSpPr>
        <p:spPr bwMode="auto">
          <a:xfrm>
            <a:off x="6483426" y="3048000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we can, we should try to recycle the now-freed memory into another freed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24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BE3C623-0306-564D-A67E-1B2611BED8A4}"/>
              </a:ext>
            </a:extLst>
          </p:cNvPr>
          <p:cNvSpPr/>
          <p:nvPr/>
        </p:nvSpPr>
        <p:spPr bwMode="auto">
          <a:xfrm>
            <a:off x="6483427" y="1307335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a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requesting to shrink, we can still use the same starting address.  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8F4B50-0D87-7049-B46B-71C565887B9B}"/>
              </a:ext>
            </a:extLst>
          </p:cNvPr>
          <p:cNvSpPr/>
          <p:nvPr/>
        </p:nvSpPr>
        <p:spPr bwMode="auto">
          <a:xfrm>
            <a:off x="6483426" y="3048000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we can, we should try to recycle the now-freed memory into another freed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97928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18930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Even with the padding, we don’t have enough space to satisfy the larger size.  But we have an adjacent neighbor that is free – let’s team up!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18930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Even with the padding, we don’t have enough space to satisfy the larger size.  But we have an adjacent neighbor that is free – let’s team up!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F15EC-42B6-EB46-9368-654E8545F0EB}"/>
              </a:ext>
            </a:extLst>
          </p:cNvPr>
          <p:cNvSpPr/>
          <p:nvPr/>
        </p:nvSpPr>
        <p:spPr bwMode="auto">
          <a:xfrm>
            <a:off x="6495362" y="3429000"/>
            <a:ext cx="5466202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Now we can still return the same address.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5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 (explicit only),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09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CA6ECBDC-9AB2-7C45-8CC1-31C191417BD4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 (explicit only),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57486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960F521-D802-D140-9B74-22B8222DDAAA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 (explicit only),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40153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2152F-CD74-8A4E-912B-D0E2165C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E7B9D-160E-E84A-9D07-21A496652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implicit free list allocator, we didn’t worry too much about </a:t>
            </a:r>
            <a:r>
              <a:rPr lang="en-US" dirty="0" err="1"/>
              <a:t>realloc</a:t>
            </a:r>
            <a:r>
              <a:rPr lang="en-US" dirty="0"/>
              <a:t>.  We always moved data when they requested a different amount of space.</a:t>
            </a:r>
          </a:p>
          <a:p>
            <a:pPr lvl="1"/>
            <a:r>
              <a:rPr lang="en-US" dirty="0"/>
              <a:t>Note: </a:t>
            </a:r>
            <a:r>
              <a:rPr lang="en-US" dirty="0" err="1"/>
              <a:t>realloc</a:t>
            </a:r>
            <a:r>
              <a:rPr lang="en-US" dirty="0"/>
              <a:t> can grow </a:t>
            </a:r>
            <a:r>
              <a:rPr lang="en-US" i="1" dirty="0"/>
              <a:t>or</a:t>
            </a:r>
            <a:r>
              <a:rPr lang="en-US" dirty="0"/>
              <a:t> shrink the data size.</a:t>
            </a:r>
          </a:p>
          <a:p>
            <a:r>
              <a:rPr lang="en-US" dirty="0"/>
              <a:t>But sometimes we may be able to keep the data in the same place.  How?</a:t>
            </a:r>
          </a:p>
          <a:p>
            <a:pPr lvl="1"/>
            <a:r>
              <a:rPr lang="en-US" b="1" dirty="0"/>
              <a:t>Case 1: </a:t>
            </a:r>
            <a:r>
              <a:rPr lang="en-US" dirty="0"/>
              <a:t>size is growing, but we added padding to the block and can use that</a:t>
            </a:r>
          </a:p>
          <a:p>
            <a:pPr lvl="1"/>
            <a:r>
              <a:rPr lang="en-US" b="1" dirty="0"/>
              <a:t>Case 2:</a:t>
            </a:r>
            <a:r>
              <a:rPr lang="en-US" dirty="0"/>
              <a:t> size is shrinking, so we can use the existing block</a:t>
            </a:r>
          </a:p>
          <a:p>
            <a:pPr lvl="1"/>
            <a:r>
              <a:rPr lang="en-US" b="1" dirty="0"/>
              <a:t>Case 3: </a:t>
            </a:r>
            <a:r>
              <a:rPr lang="en-US" dirty="0"/>
              <a:t>size is growing, and current block isn’t big enough, but adjacent blocks are free.</a:t>
            </a:r>
          </a:p>
          <a:p>
            <a:r>
              <a:rPr lang="en-US" dirty="0"/>
              <a:t>If you can’t do an in-place </a:t>
            </a:r>
            <a:r>
              <a:rPr lang="en-US" dirty="0" err="1"/>
              <a:t>realloc</a:t>
            </a:r>
            <a:r>
              <a:rPr lang="en-US" dirty="0"/>
              <a:t>, then you should move the data elsewhere.</a:t>
            </a:r>
          </a:p>
        </p:txBody>
      </p:sp>
    </p:spTree>
    <p:extLst>
      <p:ext uri="{BB962C8B-B14F-4D97-AF65-F5344CB8AC3E}">
        <p14:creationId xmlns:p14="http://schemas.microsoft.com/office/powerpoint/2010/main" val="249248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24);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87011"/>
              </p:ext>
            </p:extLst>
          </p:nvPr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357625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24);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822879"/>
              </p:ext>
            </p:extLst>
          </p:nvPr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7D15DF4-16D1-FB46-9AC8-7458672CCA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261891"/>
              </p:ext>
            </p:extLst>
          </p:nvPr>
        </p:nvGraphicFramePr>
        <p:xfrm>
          <a:off x="308810" y="51653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904631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2: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56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935DEF8-B149-CD81-E385-A19863F7F2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594403"/>
              </p:ext>
            </p:extLst>
          </p:nvPr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156696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2: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56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08EE6F0-DB6E-114D-92B6-F32DFC946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849469"/>
              </p:ext>
            </p:extLst>
          </p:nvPr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BA2954B-30FB-DCB1-F323-5AAE0BE98C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594403"/>
              </p:ext>
            </p:extLst>
          </p:nvPr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234249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BA9A0F3-61E6-1AC2-591E-348120B69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891606"/>
              </p:ext>
            </p:extLst>
          </p:nvPr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456281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79E7DA0-B28E-EA4B-8FC3-50E84D2BB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196304"/>
              </p:ext>
            </p:extLst>
          </p:nvPr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84788DE-36DB-054F-3684-C0D98CE95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891606"/>
              </p:ext>
            </p:extLst>
          </p:nvPr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46835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79E7DA0-B28E-EA4B-8FC3-50E84D2BBED8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84788DE-36DB-054F-3684-C0D98CE9513B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822BF97-E3B3-F433-1B59-BE2EE0F11AD2}"/>
              </a:ext>
            </a:extLst>
          </p:cNvPr>
          <p:cNvSpPr/>
          <p:nvPr/>
        </p:nvSpPr>
        <p:spPr bwMode="auto">
          <a:xfrm>
            <a:off x="6256663" y="2768221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the explicit allocator, note that we can’t have payload less than 16 bytes, so here the only option for the leftover 8 bytes is to use it as padding for the existing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39253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85A3758-7137-7146-818D-5AF2886E2044}"/>
              </a:ext>
            </a:extLst>
          </p:cNvPr>
          <p:cNvSpPr/>
          <p:nvPr/>
        </p:nvSpPr>
        <p:spPr>
          <a:xfrm>
            <a:off x="457200" y="3657600"/>
            <a:ext cx="2971800" cy="25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Heap metadata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29F6E6-6FE6-5143-A657-87329D097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0"/>
            <a:ext cx="11963400" cy="1143000"/>
          </a:xfrm>
        </p:spPr>
        <p:txBody>
          <a:bodyPr/>
          <a:lstStyle/>
          <a:p>
            <a:r>
              <a:rPr lang="en-US" dirty="0"/>
              <a:t>Going beyond: Explicit list w/size buckets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46509-FDAD-624C-9F5F-0B3CAC551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524000"/>
          </a:xfrm>
        </p:spPr>
        <p:txBody>
          <a:bodyPr/>
          <a:lstStyle/>
          <a:p>
            <a:r>
              <a:rPr lang="en-US" dirty="0"/>
              <a:t>Explicit lists are much faster than implicit lists.</a:t>
            </a:r>
          </a:p>
          <a:p>
            <a:r>
              <a:rPr lang="en-US" dirty="0"/>
              <a:t>However, a first-fit placement policy is still linear in total # of free blocks.</a:t>
            </a:r>
          </a:p>
          <a:p>
            <a:r>
              <a:rPr lang="en-US" dirty="0"/>
              <a:t>What about an explicit free list </a:t>
            </a:r>
            <a:r>
              <a:rPr lang="en-US" b="1" dirty="0"/>
              <a:t>sorted by size</a:t>
            </a:r>
            <a:r>
              <a:rPr lang="en-US" dirty="0"/>
              <a:t> (e.g., as a tree)?</a:t>
            </a:r>
          </a:p>
          <a:p>
            <a:r>
              <a:rPr lang="en-US" dirty="0"/>
              <a:t>What about several explicit free lists </a:t>
            </a:r>
            <a:r>
              <a:rPr lang="en-US" b="1" dirty="0"/>
              <a:t>bucketed by size</a:t>
            </a:r>
            <a:r>
              <a:rPr lang="en-US" dirty="0"/>
              <a:t>? (below)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ADC0BB-35C9-8C46-8FFD-70EAA8A25B2C}"/>
              </a:ext>
            </a:extLst>
          </p:cNvPr>
          <p:cNvGraphicFramePr>
            <a:graphicFrameLocks noGrp="1"/>
          </p:cNvGraphicFramePr>
          <p:nvPr/>
        </p:nvGraphicFramePr>
        <p:xfrm>
          <a:off x="1791753" y="4218623"/>
          <a:ext cx="1447800" cy="148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3042604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26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25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88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93505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46C5EA-6C0C-9844-A2AF-FBF81F9B5D11}"/>
              </a:ext>
            </a:extLst>
          </p:cNvPr>
          <p:cNvSpPr txBox="1"/>
          <p:nvPr/>
        </p:nvSpPr>
        <p:spPr>
          <a:xfrm>
            <a:off x="953062" y="4143688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small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190B8C-562D-6A47-8E63-B30A988E8E60}"/>
              </a:ext>
            </a:extLst>
          </p:cNvPr>
          <p:cNvSpPr txBox="1"/>
          <p:nvPr/>
        </p:nvSpPr>
        <p:spPr>
          <a:xfrm>
            <a:off x="571255" y="4530418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medium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1BB91-FC5E-134F-9358-92119ECD8DF6}"/>
              </a:ext>
            </a:extLst>
          </p:cNvPr>
          <p:cNvSpPr txBox="1"/>
          <p:nvPr/>
        </p:nvSpPr>
        <p:spPr>
          <a:xfrm>
            <a:off x="953061" y="4960303"/>
            <a:ext cx="801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large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8E0041-8B50-E045-B0CE-A60C362B5EFB}"/>
              </a:ext>
            </a:extLst>
          </p:cNvPr>
          <p:cNvSpPr txBox="1"/>
          <p:nvPr/>
        </p:nvSpPr>
        <p:spPr>
          <a:xfrm>
            <a:off x="783753" y="5335418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jumbo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90D6DF-217B-8348-A938-909762BABFB0}"/>
              </a:ext>
            </a:extLst>
          </p:cNvPr>
          <p:cNvSpPr/>
          <p:nvPr/>
        </p:nvSpPr>
        <p:spPr>
          <a:xfrm>
            <a:off x="4030000" y="3417035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3861B0-E2C0-7146-9A07-845B075ABF60}"/>
              </a:ext>
            </a:extLst>
          </p:cNvPr>
          <p:cNvSpPr/>
          <p:nvPr/>
        </p:nvSpPr>
        <p:spPr>
          <a:xfrm>
            <a:off x="5261697" y="3395212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968D96-2E6E-DB4C-B75C-7FA4F27C59C1}"/>
              </a:ext>
            </a:extLst>
          </p:cNvPr>
          <p:cNvSpPr/>
          <p:nvPr/>
        </p:nvSpPr>
        <p:spPr>
          <a:xfrm>
            <a:off x="7368766" y="3370888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E2EEDF-B6C2-A345-953C-2F86095B1252}"/>
              </a:ext>
            </a:extLst>
          </p:cNvPr>
          <p:cNvSpPr/>
          <p:nvPr/>
        </p:nvSpPr>
        <p:spPr>
          <a:xfrm>
            <a:off x="9680373" y="3385655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0C3963-E671-BA4C-8F73-2D7E04778941}"/>
              </a:ext>
            </a:extLst>
          </p:cNvPr>
          <p:cNvSpPr/>
          <p:nvPr/>
        </p:nvSpPr>
        <p:spPr>
          <a:xfrm>
            <a:off x="4377663" y="3945118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F475DE-186C-DB49-B139-26ECA623AA37}"/>
              </a:ext>
            </a:extLst>
          </p:cNvPr>
          <p:cNvSpPr/>
          <p:nvPr/>
        </p:nvSpPr>
        <p:spPr>
          <a:xfrm>
            <a:off x="7747006" y="3993520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7A0617-837E-C249-AE6A-0AEA7E4F83C3}"/>
              </a:ext>
            </a:extLst>
          </p:cNvPr>
          <p:cNvSpPr/>
          <p:nvPr/>
        </p:nvSpPr>
        <p:spPr>
          <a:xfrm>
            <a:off x="8796339" y="3985275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F3F3B4-7403-4149-B2BA-FB12CA73BAB8}"/>
              </a:ext>
            </a:extLst>
          </p:cNvPr>
          <p:cNvSpPr/>
          <p:nvPr/>
        </p:nvSpPr>
        <p:spPr>
          <a:xfrm>
            <a:off x="5609359" y="4441796"/>
            <a:ext cx="17594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3288A4-ED90-7F46-80A5-71A78F84463F}"/>
              </a:ext>
            </a:extLst>
          </p:cNvPr>
          <p:cNvSpPr/>
          <p:nvPr/>
        </p:nvSpPr>
        <p:spPr>
          <a:xfrm>
            <a:off x="10248409" y="4446054"/>
            <a:ext cx="17594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1024FD-4138-1943-9AF1-E00B8932DB04}"/>
              </a:ext>
            </a:extLst>
          </p:cNvPr>
          <p:cNvSpPr/>
          <p:nvPr/>
        </p:nvSpPr>
        <p:spPr>
          <a:xfrm>
            <a:off x="3681905" y="5616827"/>
            <a:ext cx="38549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D9687D7-26E5-5842-B79E-C5E950E5B858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978639" y="4191027"/>
            <a:ext cx="1399024" cy="609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99FA3CA-4307-7E47-97B8-876E39FC21DA}"/>
              </a:ext>
            </a:extLst>
          </p:cNvPr>
          <p:cNvSpPr txBox="1"/>
          <p:nvPr/>
        </p:nvSpPr>
        <p:spPr>
          <a:xfrm>
            <a:off x="10570134" y="3048000"/>
            <a:ext cx="1393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Heap memory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0DFDEE1-E2D1-CE46-A393-901639190D3D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5261697" y="4239429"/>
            <a:ext cx="24853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F077A1A-8869-604F-86AC-8B9E907F3EFE}"/>
              </a:ext>
            </a:extLst>
          </p:cNvPr>
          <p:cNvCxnSpPr>
            <a:cxnSpLocks/>
          </p:cNvCxnSpPr>
          <p:nvPr/>
        </p:nvCxnSpPr>
        <p:spPr>
          <a:xfrm flipV="1">
            <a:off x="5271165" y="4078308"/>
            <a:ext cx="2485309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328AA1-4D22-7C4F-845D-C8C27985C943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8631040" y="4231184"/>
            <a:ext cx="1652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7470BD0-BCEC-A744-8CFE-8FA92C7A81EA}"/>
              </a:ext>
            </a:extLst>
          </p:cNvPr>
          <p:cNvCxnSpPr>
            <a:cxnSpLocks/>
          </p:cNvCxnSpPr>
          <p:nvPr/>
        </p:nvCxnSpPr>
        <p:spPr>
          <a:xfrm flipH="1">
            <a:off x="8631040" y="4100408"/>
            <a:ext cx="1652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ED12646-D4D4-0C40-944B-79BD333931B8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7716428" y="3616796"/>
            <a:ext cx="19639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68F2181-77F5-074C-BB91-5816A6396B9F}"/>
              </a:ext>
            </a:extLst>
          </p:cNvPr>
          <p:cNvCxnSpPr>
            <a:cxnSpLocks/>
          </p:cNvCxnSpPr>
          <p:nvPr/>
        </p:nvCxnSpPr>
        <p:spPr>
          <a:xfrm flipH="1" flipV="1">
            <a:off x="7716428" y="3477462"/>
            <a:ext cx="19828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3F226F9-1508-534C-AF87-6F263B3BDA02}"/>
              </a:ext>
            </a:extLst>
          </p:cNvPr>
          <p:cNvCxnSpPr>
            <a:cxnSpLocks/>
          </p:cNvCxnSpPr>
          <p:nvPr/>
        </p:nvCxnSpPr>
        <p:spPr>
          <a:xfrm>
            <a:off x="5609359" y="3668318"/>
            <a:ext cx="1737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5335D31-95F6-074A-8CAC-7B412ACF7C3D}"/>
              </a:ext>
            </a:extLst>
          </p:cNvPr>
          <p:cNvCxnSpPr>
            <a:cxnSpLocks/>
          </p:cNvCxnSpPr>
          <p:nvPr/>
        </p:nvCxnSpPr>
        <p:spPr>
          <a:xfrm flipH="1" flipV="1">
            <a:off x="5609359" y="3528983"/>
            <a:ext cx="1737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2545D32-B5F9-DD4A-AA06-BEF116CF193C}"/>
              </a:ext>
            </a:extLst>
          </p:cNvPr>
          <p:cNvCxnSpPr>
            <a:cxnSpLocks/>
          </p:cNvCxnSpPr>
          <p:nvPr/>
        </p:nvCxnSpPr>
        <p:spPr>
          <a:xfrm>
            <a:off x="4377662" y="3705422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5CEDA6D-7E01-B442-82B8-0BC09ED131C3}"/>
              </a:ext>
            </a:extLst>
          </p:cNvPr>
          <p:cNvCxnSpPr>
            <a:cxnSpLocks/>
          </p:cNvCxnSpPr>
          <p:nvPr/>
        </p:nvCxnSpPr>
        <p:spPr>
          <a:xfrm flipH="1" flipV="1">
            <a:off x="4377662" y="3566088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DE532D3-74DB-A642-81D8-BA4D73171B35}"/>
              </a:ext>
            </a:extLst>
          </p:cNvPr>
          <p:cNvCxnSpPr>
            <a:cxnSpLocks/>
          </p:cNvCxnSpPr>
          <p:nvPr/>
        </p:nvCxnSpPr>
        <p:spPr>
          <a:xfrm>
            <a:off x="7368766" y="5059502"/>
            <a:ext cx="2880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D3B405B-4BFE-EB47-B082-41A12CCE6C2D}"/>
              </a:ext>
            </a:extLst>
          </p:cNvPr>
          <p:cNvCxnSpPr>
            <a:cxnSpLocks/>
          </p:cNvCxnSpPr>
          <p:nvPr/>
        </p:nvCxnSpPr>
        <p:spPr>
          <a:xfrm flipH="1" flipV="1">
            <a:off x="7368766" y="4920168"/>
            <a:ext cx="2880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B7AF164-C50B-3649-BFEE-CDD65DCCB88C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978639" y="3662944"/>
            <a:ext cx="1051361" cy="680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DF07433-AA5A-8D49-91C4-C3AB20AC879D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2971800" y="4956650"/>
            <a:ext cx="2637559" cy="102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6276C21-BB90-0141-984F-FB27822E114C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2978639" y="5471504"/>
            <a:ext cx="703266" cy="660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9DDE8A2D-D500-C44B-9607-C83D27A0CFF0}"/>
              </a:ext>
            </a:extLst>
          </p:cNvPr>
          <p:cNvSpPr txBox="1"/>
          <p:nvPr/>
        </p:nvSpPr>
        <p:spPr>
          <a:xfrm>
            <a:off x="8817519" y="6042819"/>
            <a:ext cx="3190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432FF"/>
                </a:solidFill>
              </a:rPr>
              <a:t>Read B&amp;O Section 9.9.14!</a:t>
            </a:r>
          </a:p>
        </p:txBody>
      </p:sp>
    </p:spTree>
    <p:extLst>
      <p:ext uri="{BB962C8B-B14F-4D97-AF65-F5344CB8AC3E}">
        <p14:creationId xmlns:p14="http://schemas.microsoft.com/office/powerpoint/2010/main" val="310605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3" grpId="0"/>
      <p:bldP spid="53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F6773-CDDB-8C47-B862-0070C5D81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wild: </a:t>
            </a:r>
            <a:r>
              <a:rPr lang="en-US" dirty="0" err="1"/>
              <a:t>glibc</a:t>
            </a:r>
            <a:r>
              <a:rPr lang="en-US" dirty="0"/>
              <a:t>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33E65-CBC1-0943-AB38-D5BA15322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125200" cy="114300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https://sourceware.org/glibc/wiki/MallocInternals</a:t>
            </a:r>
            <a:r>
              <a:rPr lang="en-US" dirty="0"/>
              <a:t>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1E4267B-AF8A-4047-AAF7-D6F32C453F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0" r="-118"/>
          <a:stretch/>
        </p:blipFill>
        <p:spPr>
          <a:xfrm>
            <a:off x="95918" y="1886953"/>
            <a:ext cx="12084050" cy="4330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3EA12A-321C-DC4C-9262-4AD9F8625512}"/>
              </a:ext>
            </a:extLst>
          </p:cNvPr>
          <p:cNvSpPr txBox="1"/>
          <p:nvPr/>
        </p:nvSpPr>
        <p:spPr>
          <a:xfrm>
            <a:off x="3386958" y="6227011"/>
            <a:ext cx="4656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Footer/Boundary tag (see textbook)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6DBDAC2-17E7-9D41-AF28-AB311845797F}"/>
              </a:ext>
            </a:extLst>
          </p:cNvPr>
          <p:cNvCxnSpPr/>
          <p:nvPr/>
        </p:nvCxnSpPr>
        <p:spPr>
          <a:xfrm flipV="1">
            <a:off x="7315200" y="5562600"/>
            <a:ext cx="685800" cy="655053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4340317-7B22-F843-89AE-62E931755794}"/>
                  </a:ext>
                </a:extLst>
              </p14:cNvPr>
              <p14:cNvContentPartPr/>
              <p14:nvPr/>
            </p14:nvContentPartPr>
            <p14:xfrm>
              <a:off x="7631640" y="2610000"/>
              <a:ext cx="3895560" cy="2764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4340317-7B22-F843-89AE-62E93175579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22280" y="2600640"/>
                <a:ext cx="3914280" cy="278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304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898E9-1795-F947-BB07-68867095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Assignment: Explicit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DF6CE-A687-E541-87FE-BC87443A5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Must have </a:t>
            </a:r>
            <a:r>
              <a:rPr lang="en-US" dirty="0"/>
              <a:t>headers that track block information like in implicit (size, status in-use or free) – you can copy from your implicit version</a:t>
            </a:r>
          </a:p>
          <a:p>
            <a:r>
              <a:rPr lang="en-US" b="1" dirty="0"/>
              <a:t>Must have </a:t>
            </a:r>
            <a:r>
              <a:rPr lang="en-US" dirty="0"/>
              <a:t>an explicit free list managed as a doubly-linked list, using the first 16 bytes of each free block’s payload for next/</a:t>
            </a:r>
            <a:r>
              <a:rPr lang="en-US" dirty="0" err="1"/>
              <a:t>prev</a:t>
            </a:r>
            <a:r>
              <a:rPr lang="en-US" dirty="0"/>
              <a:t> pointers.</a:t>
            </a:r>
          </a:p>
          <a:p>
            <a:r>
              <a:rPr lang="en-US" b="1" dirty="0"/>
              <a:t>Must have </a:t>
            </a:r>
            <a:r>
              <a:rPr lang="en-US" dirty="0"/>
              <a:t>a malloc implementation that searches the explicit list of free blocks.</a:t>
            </a:r>
          </a:p>
          <a:p>
            <a:r>
              <a:rPr lang="en-US" b="1" dirty="0"/>
              <a:t>Must </a:t>
            </a:r>
            <a:r>
              <a:rPr lang="en-US" dirty="0"/>
              <a:t>coalesce a free block in free() whenever possible with its immediate right neighbor. (only required for explicit)</a:t>
            </a:r>
          </a:p>
          <a:p>
            <a:r>
              <a:rPr lang="en-US" b="1" dirty="0"/>
              <a:t>Must</a:t>
            </a:r>
            <a:r>
              <a:rPr lang="en-US" dirty="0"/>
              <a:t> do in-place </a:t>
            </a:r>
            <a:r>
              <a:rPr lang="en-US" dirty="0" err="1"/>
              <a:t>realloc</a:t>
            </a:r>
            <a:r>
              <a:rPr lang="en-US" dirty="0"/>
              <a:t> when possible (only required for explicit).  Even if an in-place </a:t>
            </a:r>
            <a:r>
              <a:rPr lang="en-US" dirty="0" err="1"/>
              <a:t>realloc</a:t>
            </a:r>
            <a:r>
              <a:rPr lang="en-US" dirty="0"/>
              <a:t> is not possible, you should still absorb adjacent right free blocks as much as possible until you either can </a:t>
            </a:r>
            <a:r>
              <a:rPr lang="en-US" dirty="0" err="1"/>
              <a:t>realloc</a:t>
            </a:r>
            <a:r>
              <a:rPr lang="en-US" dirty="0"/>
              <a:t> in place or can no longer absorb and must </a:t>
            </a:r>
            <a:r>
              <a:rPr lang="en-US" dirty="0" err="1"/>
              <a:t>realloc</a:t>
            </a:r>
            <a:r>
              <a:rPr lang="en-US" dirty="0"/>
              <a:t> elsewhere.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1762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DEC2-4908-1140-8010-8DF23E76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A9D09-4284-AA4F-A994-8E4F38B20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10515600" cy="5181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Read B&amp;O textbook.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Offers some starting tips for implementing your heap allocators.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Make sure to cite any design ideas you discover.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Honor Code/collaboration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All non-textbook code is off-limits.</a:t>
            </a:r>
          </a:p>
          <a:p>
            <a:r>
              <a:rPr lang="en-US" dirty="0"/>
              <a:t>Please do not discuss discuss code-level specifics with others.</a:t>
            </a:r>
          </a:p>
          <a:p>
            <a:r>
              <a:rPr lang="en-US" dirty="0"/>
              <a:t>Your code should be designed, written, and debugged by you independently.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Helper Hours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 will provide good debugging techniques and strategies!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Come and discuss design tradeoffs!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D69164-1521-5B49-85BE-B2DCA270FC67}"/>
              </a:ext>
            </a:extLst>
          </p:cNvPr>
          <p:cNvSpPr txBox="1"/>
          <p:nvPr/>
        </p:nvSpPr>
        <p:spPr>
          <a:xfrm>
            <a:off x="9895975" y="185803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5400" dirty="0"/>
              <a:t>⭐️⭐️⭐️</a:t>
            </a:r>
          </a:p>
        </p:txBody>
      </p:sp>
    </p:spTree>
    <p:extLst>
      <p:ext uri="{BB962C8B-B14F-4D97-AF65-F5344CB8AC3E}">
        <p14:creationId xmlns:p14="http://schemas.microsoft.com/office/powerpoint/2010/main" val="290663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Recap: </a:t>
            </a:r>
            <a:r>
              <a:rPr lang="en-US" dirty="0"/>
              <a:t>heap allocators so far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0: Bump Allocator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1: Implicit Free List Allocator 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Method 2: Explicit Free List Allocator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optimization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8F0720-CB34-7475-E62D-FC49D4BD93A9}"/>
              </a:ext>
            </a:extLst>
          </p:cNvPr>
          <p:cNvSpPr txBox="1"/>
          <p:nvPr/>
        </p:nvSpPr>
        <p:spPr>
          <a:xfrm>
            <a:off x="6096000" y="1295400"/>
            <a:ext cx="5862576" cy="40934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600" b="1" dirty="0"/>
              <a:t>Lecture 23 takeaway: </a:t>
            </a:r>
            <a:r>
              <a:rPr lang="en-US" sz="2600" dirty="0"/>
              <a:t>Bump, implicit free list and explicit free list are 3 heap allocator designs, each with their own tradeoffs.  The implicit free list and explicit free list designs use headers to keep track of blocks.  Allocators can support techniques like </a:t>
            </a:r>
            <a:r>
              <a:rPr lang="en-US" sz="2600" dirty="0" err="1"/>
              <a:t>realloc</a:t>
            </a:r>
            <a:r>
              <a:rPr lang="en-US" sz="2600" dirty="0"/>
              <a:t>-in-place and coalesce-on-free (both only required for your explicit allocator) to try and better handle requests.</a:t>
            </a:r>
          </a:p>
        </p:txBody>
      </p:sp>
    </p:spTree>
    <p:extLst>
      <p:ext uri="{BB962C8B-B14F-4D97-AF65-F5344CB8AC3E}">
        <p14:creationId xmlns:p14="http://schemas.microsoft.com/office/powerpoint/2010/main" val="733225041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16741</TotalTime>
  <Words>8345</Words>
  <Application>Microsoft Macintosh PowerPoint</Application>
  <PresentationFormat>Widescreen</PresentationFormat>
  <Paragraphs>2215</Paragraphs>
  <Slides>109</Slides>
  <Notes>53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17" baseType="lpstr">
      <vt:lpstr>Andale Mono</vt:lpstr>
      <vt:lpstr>Arial</vt:lpstr>
      <vt:lpstr>Calibri</vt:lpstr>
      <vt:lpstr>Calibri Light</vt:lpstr>
      <vt:lpstr>Consolas</vt:lpstr>
      <vt:lpstr>Tahoma</vt:lpstr>
      <vt:lpstr>Verdana</vt:lpstr>
      <vt:lpstr>1_Default Design</vt:lpstr>
      <vt:lpstr>CS107, Lecture 23 Managing The Heap, Continued</vt:lpstr>
      <vt:lpstr>CS107 Topic 6</vt:lpstr>
      <vt:lpstr>Learning Goals</vt:lpstr>
      <vt:lpstr>Lecture Plan</vt:lpstr>
      <vt:lpstr>Lecture Plan</vt:lpstr>
      <vt:lpstr>What is a heap allocator?</vt:lpstr>
      <vt:lpstr>Heap Allocator Requirements</vt:lpstr>
      <vt:lpstr>Utilization</vt:lpstr>
      <vt:lpstr>Heap Allocator Goals</vt:lpstr>
      <vt:lpstr>Heap Allocator Goals</vt:lpstr>
      <vt:lpstr>Lecture Plan</vt:lpstr>
      <vt:lpstr>Bump Allocator</vt:lpstr>
      <vt:lpstr>Bump Allocator Performance</vt:lpstr>
      <vt:lpstr>Bump Allocator</vt:lpstr>
      <vt:lpstr>Bump Allocator</vt:lpstr>
      <vt:lpstr>Bump Allocator</vt:lpstr>
      <vt:lpstr>Bump Allocator</vt:lpstr>
      <vt:lpstr>Bump Allocator</vt:lpstr>
      <vt:lpstr>Bump Allocator</vt:lpstr>
      <vt:lpstr>Bump Allocator</vt:lpstr>
      <vt:lpstr>Summary: Bump Allocator</vt:lpstr>
      <vt:lpstr>Lecture Plan</vt:lpstr>
      <vt:lpstr>Implicit Free List Allocator</vt:lpstr>
      <vt:lpstr>Implicit Free List Allocator</vt:lpstr>
      <vt:lpstr>Implicit Free List Allocator</vt:lpstr>
      <vt:lpstr>Implicit Free List Allocator</vt:lpstr>
      <vt:lpstr>Implicit Free List Allocator</vt:lpstr>
      <vt:lpstr>Implicit Free List Allocator</vt:lpstr>
      <vt:lpstr>Implicit Free List Allocator</vt:lpstr>
      <vt:lpstr>Implicit Free List Allocator</vt:lpstr>
      <vt:lpstr>Implicit Free List Allocator</vt:lpstr>
      <vt:lpstr>Implicit Free List Allocator</vt:lpstr>
      <vt:lpstr>Representing Headers</vt:lpstr>
      <vt:lpstr>Implicit Free List Allocator</vt:lpstr>
      <vt:lpstr>Implicit Free List Summary</vt:lpstr>
      <vt:lpstr>Implicit free list header design</vt:lpstr>
      <vt:lpstr>Splitting Policy</vt:lpstr>
      <vt:lpstr>Splitting Policy</vt:lpstr>
      <vt:lpstr>Splitting Policy</vt:lpstr>
      <vt:lpstr>Splitting Policy</vt:lpstr>
      <vt:lpstr>Revisiting Our Goals</vt:lpstr>
      <vt:lpstr>Practice 1: Implicit (first-fit)</vt:lpstr>
      <vt:lpstr>Practice 1: Implicit (first-fit)</vt:lpstr>
      <vt:lpstr>Practice 2: Implicit (first-fit)</vt:lpstr>
      <vt:lpstr>PowerPoint Presentation</vt:lpstr>
      <vt:lpstr>Practice 2: Implicit (first-fit)</vt:lpstr>
      <vt:lpstr>Practice 3: Implicit (best-fit)</vt:lpstr>
      <vt:lpstr>Practice 3: Implicit (best-fit)</vt:lpstr>
      <vt:lpstr>Final Assignment: Implicit Allocator</vt:lpstr>
      <vt:lpstr>Coalescing</vt:lpstr>
      <vt:lpstr>In-Place Realloc</vt:lpstr>
      <vt:lpstr>In-Place Realloc</vt:lpstr>
      <vt:lpstr>In-Place Realloc</vt:lpstr>
      <vt:lpstr>Summary: Implicit Allocator</vt:lpstr>
      <vt:lpstr>Checkpoint Review</vt:lpstr>
      <vt:lpstr>Lecture Plan</vt:lpstr>
      <vt:lpstr>Lecture Plan</vt:lpstr>
      <vt:lpstr>Can We Do Better?</vt:lpstr>
      <vt:lpstr>Can We Do Better?</vt:lpstr>
      <vt:lpstr>Can We Do Better?</vt:lpstr>
      <vt:lpstr>Can We Do Better?</vt:lpstr>
      <vt:lpstr>Can We Do Better?</vt:lpstr>
      <vt:lpstr>Can We Do Better?</vt:lpstr>
      <vt:lpstr>Can We Do Better?</vt:lpstr>
      <vt:lpstr>Can We Do Better?</vt:lpstr>
      <vt:lpstr>Explicit Free List Allocator</vt:lpstr>
      <vt:lpstr>Explicit Free List: List Design</vt:lpstr>
      <vt:lpstr>Explicit free list design</vt:lpstr>
      <vt:lpstr>Implicit vs. Explicit: So Far</vt:lpstr>
      <vt:lpstr>Revisiting Our Goals</vt:lpstr>
      <vt:lpstr>Revisiting Our Goals</vt:lpstr>
      <vt:lpstr>Lecture Plan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Practice 1: Explicit (coalesce)</vt:lpstr>
      <vt:lpstr>Practice 1: Explicit (coalesce)</vt:lpstr>
      <vt:lpstr>Revisiting Our Goals</vt:lpstr>
      <vt:lpstr>Revisiting Our Goals</vt:lpstr>
      <vt:lpstr>Lecture Plan</vt:lpstr>
      <vt:lpstr>Realloc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</vt:lpstr>
      <vt:lpstr>Practice 1: Explicit (realloc)</vt:lpstr>
      <vt:lpstr>Practice 1: Explicit (realloc)</vt:lpstr>
      <vt:lpstr>Practice 2: Explicit (realloc)</vt:lpstr>
      <vt:lpstr>Practice 2: Explicit (realloc)</vt:lpstr>
      <vt:lpstr>Practice 3: Explicit (realloc)</vt:lpstr>
      <vt:lpstr>Practice 3: Explicit (realloc)</vt:lpstr>
      <vt:lpstr>Practice 3: Explicit (realloc)</vt:lpstr>
      <vt:lpstr>Going beyond: Explicit list w/size buckets</vt:lpstr>
      <vt:lpstr>In the wild: glibc allocator</vt:lpstr>
      <vt:lpstr>Final Assignment: Explicit Allocator</vt:lpstr>
      <vt:lpstr>Final Project Tips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1977</cp:revision>
  <cp:lastPrinted>2019-05-24T19:16:11Z</cp:lastPrinted>
  <dcterms:created xsi:type="dcterms:W3CDTF">2008-06-28T20:57:21Z</dcterms:created>
  <dcterms:modified xsi:type="dcterms:W3CDTF">2023-05-24T18:20:06Z</dcterms:modified>
</cp:coreProperties>
</file>