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ink/ink1.xml" ContentType="application/inkml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1" r:id="rId1"/>
  </p:sldMasterIdLst>
  <p:notesMasterIdLst>
    <p:notesMasterId r:id="rId56"/>
  </p:notesMasterIdLst>
  <p:handoutMasterIdLst>
    <p:handoutMasterId r:id="rId57"/>
  </p:handoutMasterIdLst>
  <p:sldIdLst>
    <p:sldId id="256" r:id="rId2"/>
    <p:sldId id="451" r:id="rId3"/>
    <p:sldId id="636" r:id="rId4"/>
    <p:sldId id="541" r:id="rId5"/>
    <p:sldId id="1262" r:id="rId6"/>
    <p:sldId id="1257" r:id="rId7"/>
    <p:sldId id="1136" r:id="rId8"/>
    <p:sldId id="1000" r:id="rId9"/>
    <p:sldId id="1263" r:id="rId10"/>
    <p:sldId id="1016" r:id="rId11"/>
    <p:sldId id="1014" r:id="rId12"/>
    <p:sldId id="1198" r:id="rId13"/>
    <p:sldId id="1231" r:id="rId14"/>
    <p:sldId id="1140" r:id="rId15"/>
    <p:sldId id="1040" r:id="rId16"/>
    <p:sldId id="1041" r:id="rId17"/>
    <p:sldId id="1264" r:id="rId18"/>
    <p:sldId id="1020" r:id="rId19"/>
    <p:sldId id="1023" r:id="rId20"/>
    <p:sldId id="1024" r:id="rId21"/>
    <p:sldId id="1025" r:id="rId22"/>
    <p:sldId id="1026" r:id="rId23"/>
    <p:sldId id="1027" r:id="rId24"/>
    <p:sldId id="1022" r:id="rId25"/>
    <p:sldId id="1028" r:id="rId26"/>
    <p:sldId id="1029" r:id="rId27"/>
    <p:sldId id="1030" r:id="rId28"/>
    <p:sldId id="1240" r:id="rId29"/>
    <p:sldId id="1250" r:id="rId30"/>
    <p:sldId id="1043" r:id="rId31"/>
    <p:sldId id="1044" r:id="rId32"/>
    <p:sldId id="1265" r:id="rId33"/>
    <p:sldId id="1050" r:id="rId34"/>
    <p:sldId id="1051" r:id="rId35"/>
    <p:sldId id="1052" r:id="rId36"/>
    <p:sldId id="1053" r:id="rId37"/>
    <p:sldId id="1054" r:id="rId38"/>
    <p:sldId id="1055" r:id="rId39"/>
    <p:sldId id="1056" r:id="rId40"/>
    <p:sldId id="1057" r:id="rId41"/>
    <p:sldId id="1058" r:id="rId42"/>
    <p:sldId id="1059" r:id="rId43"/>
    <p:sldId id="1247" r:id="rId44"/>
    <p:sldId id="1253" r:id="rId45"/>
    <p:sldId id="1244" r:id="rId46"/>
    <p:sldId id="1270" r:id="rId47"/>
    <p:sldId id="1251" r:id="rId48"/>
    <p:sldId id="1252" r:id="rId49"/>
    <p:sldId id="1261" r:id="rId50"/>
    <p:sldId id="1183" r:id="rId51"/>
    <p:sldId id="1233" r:id="rId52"/>
    <p:sldId id="1060" r:id="rId53"/>
    <p:sldId id="1111" r:id="rId54"/>
    <p:sldId id="1214" r:id="rId55"/>
  </p:sldIdLst>
  <p:sldSz cx="12192000" cy="6858000"/>
  <p:notesSz cx="7315200" cy="9601200"/>
  <p:defaultTextStyle>
    <a:defPPr>
      <a:defRPr lang="en-US"/>
    </a:defPPr>
    <a:lvl1pPr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  <a:srgbClr val="FEC101"/>
    <a:srgbClr val="008000"/>
    <a:srgbClr val="4472C4"/>
    <a:srgbClr val="F8F8F8"/>
    <a:srgbClr val="D27BD6"/>
    <a:srgbClr val="D62ED6"/>
    <a:srgbClr val="942092"/>
    <a:srgbClr val="FF9999"/>
    <a:srgbClr val="FF9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843" autoAdjust="0"/>
    <p:restoredTop sz="87069" autoAdjust="0"/>
  </p:normalViewPr>
  <p:slideViewPr>
    <p:cSldViewPr>
      <p:cViewPr varScale="1">
        <p:scale>
          <a:sx n="93" d="100"/>
          <a:sy n="93" d="100"/>
        </p:scale>
        <p:origin x="216" y="24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554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09" d="100"/>
          <a:sy n="109" d="100"/>
        </p:scale>
        <p:origin x="-2742" y="-78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C6EEC9E-87D7-B849-9C36-242A317D52C0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5-21T19:37:56.266"/>
    </inkml:context>
    <inkml:brush xml:id="br0">
      <inkml:brushProperty name="width" value="0.05292" units="cm"/>
      <inkml:brushProperty name="height" value="0.05292" units="cm"/>
      <inkml:brushProperty name="color" value="#3165BB"/>
    </inkml:brush>
  </inkml:definitions>
  <inkml:trace contextRef="#ctx0" brushRef="#br0">21583 9497 8563,'8'6'-204,"5"-5"206,-12 6-286,12-1 234,-12-4 0,7 4 169,-3-6-68,-3 0 164,4 0 0,-6 6-341,0-4 328,0 4-142,0 1 114,0-6-118,0 5-14,0 1-358,-6-6 298,-2 6 0,-7-7-82,1 0 0,5 0 72,-1 0 0,5 0-11,-4 0 1,4 0-16,-4 0 129,-1 0 0,1-5 39,-1 0 55,7-6 40,-3 3-136,0-6-41,4 0 1,-4 0 64,6-1-107,6 7 1,2-3 4,6 7 1,0-6-25,1 5 0,-1 1 90,0 4 1,-5 1-53,1 4 1,-1-2 192,6 7 0,-7-1-104,-4 5 0,3 1 122,-3-1 1,3-2-143,-3-2 1,-2 3-121,3-4 97,-4 4 0,-2-1-15,-4-2 0,2 1-44,-7-6 1,6 1-408,-6-1 261,1-4 1,-6 6 63,1-7 1,5 0-51,-1 0 89,1-7 0,-5 1 121,-1-4 1,6-1 10,-1 7 33,7-7-98,-3 3 21,6 0 167,0-5-144,0 12-75,6-6 39,2 7 1,6 0-164,1 0 1,-6 0 90,0 0 0,-4 2-929,5 3 507,-7-4 466,10 12 0,-6-12 0,8 6 0</inkml:trace>
  <inkml:trace contextRef="#ctx0" brushRef="#br0" timeOffset="1">21611 10193 8563,'15'0'-2256,"-7"0"3161,4 0-478,-4 0 0,2 2 697,-1 2-782,-6-2-413,3 11 0,-6-10-15,0 6 0,0-4 180,0 5 1,0-6-166,0 6 1,-4-5 95,-1 4 0,-6-6-165,1 2 1,-2 1 51,-2-1 1,4 0 82,1-5 0,-1 0 1,-4 0 0,0 0-7,0 0 1,4-5 156,1 0 1,4-4-145,-5 4 1,7-6 186,-2 1 0,4 3-70,1-3 0,0 5 76,0-4-105,0-1 0,6-2-1,4 2 1,2 2-46,3 4 0,-1 2 32,0-3 1,0 4-159,0 1 0,1 4 94,-1 1 209,0 6 0,-1-3-119,-4 6 1,-3-4 689,-6-1-501,0 1 1,0 4 60,0 0 0,0-4-58,0-1 1,-1-4-63,-4 4 1,2-4-382,-6 5 288,-1-7 0,-4 3-332,0-6 1,4 0-36,1 0-1049,-1 0-498,-4 0-668,0 0 2443,6-6 0,-5-2 0,5-6 0</inkml:trace>
  <inkml:trace contextRef="#ctx0" brushRef="#br0" timeOffset="2">21668 10762 7732,'8'0'896,"5"0"-336,-12 0 1,7 0 300,-3 0-857,-3 0 103,4 0 202,0 0-414,-4 0 437,10 6-174,-10-4-23,4 4 0,-6-4-3,0 2 189,0-2-570,0 11 212,-6-12 0,-2 10-402,-6-6 275,0 0 1,-1-5-40,1 0 0,0 0 66,0 0 1,4 0 36,1 0 1,4 0 83,-4 0 0,4-2 3,-5-3 202,7 4-238,-3-12 277,6 5 0,2-6-126,2 0 0,3 4 104,2 1 0,4 6-92,-4-2 1,4-1 119,1 1 1,-4 0 6,-1 5 1,-4 0-81,4 0 0,-4 6-14,4 4 1,-5 4-18,0 5 1,-2-1-15,-2 5 1,0-5 22,0 1 0,0-4-143,0 0 1,0-1 269,0 0-104,-6 0 0,2-6-14,-5-3 0,4-2 159,-4 2-482,-1-4 1,-4 6 111,0-7 0,0-5-256,-1 0 0,1 0 112,0 5 1,4-4-1958,1-1 2164,6 0 0,-3-1 0,6-2 0</inkml:trace>
  <inkml:trace contextRef="#ctx0" brushRef="#br0" timeOffset="3">21725 11444 8563,'8'-9'1657,"-3"-1"-1578,3 7 1,-5-8 485,6 6 1,-6 1-389,10 4 0,-10 0 295,7 0-186,-7 0 351,3 0-622,1 0-140,-6 6 1,5 2 1,-6 6 0,-1-5-283,-4 1 0,2-2 238,-7 1 1,6 2-94,-6-6 0,6 5 162,-6-6 0,5 1-179,-4-5-26,6 0 177,-10 0 129,11-6 0,-4-2-156,6-6 521,0-1-256,0 1-133,6 0 0,2 5 11,7-1 0,-6 7 37,1-2 46,-1 4 293,5 7-143,0 2 1,-6 6 92,-3 0 0,1-4 130,-1-1 1,0-4-1096,-5 4 1,-2-4 502,-2 5 0,0-6 762,-5 6 1,-1-5 379,-4 4 1,0-6-1068,0 2 1,0 1-647,-1-1 0,1 0 133,0-5 0,4 0-1099,1 0 1684,6 0 0,-10 0 0,5 0 0</inkml:trace>
  <inkml:trace contextRef="#ctx0" brushRef="#br0" timeOffset="4">21313 14728 8563,'6'-8'355,"-3"-3"-286,7 7 0,-5-6 136,4 5 1,-4-1 209,4 1 1,1 2-181,4-6 0,-5 5-62,1 0 43,-1 2 0,6 2-174,-1 0 1,-6 2-32,-4 2 1,3 0 106,-3 5 1,3-4-114,-2 4 0,-4-4 137,4 5 0,-4-6-252,-1 6 1,-6-1 20,-3 5 0,1-1-87,-2-3 1,1 1 14,-5-7 1,-1 7-82,1-1 1,-2-4 77,-3-1 0,4-3 110,-4-2 1,1 0 16,-1 0 1,5-2-24,0-3 1,0 2 55,4-6 0,-1-1 50,2-4 0,-2 0 20,6-1 0,0 6 107,5-1 1,0 1-97,0-5 0,5 4 108,0 1 0,6 1-72,-2-2 0,4-1-133,1 7 1,0-1 90,0 5 0,1-5-112,-1 0 0,0 1 61,0 4 1,0 1-18,1 4 1,-1-2-27,0 7 0,0-2-11,1 1 1,-1 4-64,0-4 1,-5 4 91,1 1 0,-2 0-162,1 0 1,-2 1 146,-7-1 0,0 0-160,0 0 0,-5 5 122,0 0 1,-6 0-4,2-5 1,-9 1-39,-1-1 0,0-5 0,5 1 1,0-7-104,0 2 121,-1-4 1,1-7 143,0-4 0,0-7-121,0-2 1,4-5 137,1 5 1,6-6-33,-2 1 0,3 4 193,2 1 1,2-2-120,3 3 1,-2 0-81,6 9 0,1-2 136,4 6 1,2 0-97,3 5 1,-4-5-194,4 1 180,-3-1 0,-2 5-102,1 0 0,-3 1 104,-2 4-41,2-3 0,-10 10 75,3-2 1,-4-2-85,-1 1 0,-1 1 199,-4 4 1,2 0-84,-7 0 0,1 1-17,-5-1 0,1 0-22,3 0 1,-2 1-140,2-1 0,-2-5-19,-3 1 0,6-6-244,0 6 0,-1-7-194,-4 2 0,0 1 498,-1-1 0,-5 0 0,-2-5 0</inkml:trace>
  <inkml:trace contextRef="#ctx0" brushRef="#br0" timeOffset="5">27682 7364 8563,'0'14'0,"-4"-4"0,-1-1-1110,0-6 380,5 10 886,0-5-120,0 6 18,0-6-57,0 5 1,0-10 57,0 6-185,0-5 148,0 2 1,0-5 24,0 4-147,0-3 131,0 4-141,0-6 111,0 0-21,0-6 0,0 3 18,0-7 0,-1 1-6,-4-6 1,3 1-14,-2 0 0,0 0-9,0 0 0,2-1-26,-3 1 1,-1 5-34,1-1 0,1 5 269,4-4 1,-5 4 231,0-4-120,0 6-175,5-4 32,0 7-81,0-6-26,0 4 29,0-4 1,2 1 23,3 1-12,3-1 0,6 5-37,0 0 0,2-2 76,3-3 0,-3 4-37,2-4-61,5 4 36,-1 1 1,6-5-28,1 0 0,-1 0-8,0 5 0,2 0 4,4 0 1,-4 0-19,3 0 1,-3 0-8,-2 0 1,-1 0 28,-3 0 0,1 0 10,-6 0 0,0 0-4,-5 0 1,0 5 6,1 0 1,-6 0 4,1-5-23,-7 0 1,5 4 52,-4 1-11,-2 0 102,4 1-133,-6 2-5,0 0 1,-4 5 159,-1-4 0,-1 4-119,1 1 0,3 0 16,-3 0 1,-1-4 8,1-1-279,1 1 231,-3 4 0,6-5-143,-4 1 1,3-5-285,2 4 0,0-4-1507,0 4 1886,0-5 0,0 8 0,0-4 0</inkml:trace>
  <inkml:trace contextRef="#ctx0" brushRef="#br0" timeOffset="6">31208 8729 9773,'15'0'-753,"-1"0"0,-5 0 802,1 0 40,-1 0 0,5 0 63,1 0 0,-1 0-301,0 0 201,-6 0-2,5 0 0,-5 0-394,6 0 116,-6 0 150,4 0-7,-10 0 125,11 0-203,-12 0 153,5 0 0,-7 0-24,-4 0-203,4 0 219,-12 0 1,5 0-192,-6 0 175,6 0 9,-5 0 1,5 0-16,-6 0 1,0 0-12,0 0 211,-1 0-187,1 0 0,-5 0 72,0 0 1,-4 0 189,4 0 1,0 0-240,5 0 335,-7 0-138,5 0 1,-4 0 125,5 0 1,3 1 48,2 4 61,-2-3-49,10 4-176,-4-6 1,7 0-14,4 0 1,3 0-30,6 0 1,2 0-80,3 0 0,-3 0-167,3 0 1,1 0-226,-1 0 290,0 0 1,-5 0-84,1 0 1,-6 0 162,1 0-180,-7 0 8,3 0 1,-6-1-134,0-4 1,-2 3 3,-2-3 0,1 4-220,-7 1 1,5-5-1262,-4 0 1721,6 1 0,-10 4 0,5 0 0</inkml:trace>
  <inkml:trace contextRef="#ctx0" brushRef="#br0" timeOffset="7">31948 9411 8211,'9'0'-751,"1"0"390,-7 0 486,9 0 175,-4 0 477,0 0-716,5 0 44,-12 0-223,6 0 142,-7 0 1,-2 0-51,-3 0 1,2 0 26,-6 0 0,-1 0-158,-4 0 0,5 0 74,-1 0 0,1 0 29,-6 0 0,1 0 20,0 0 0,0 0 11,0 0 0,4 0 107,1 0-118,-1 0 206,-4 0 0,4 0 121,1 0-76,6 0 318,-3 0-206,6 0-6,6 0 1,2 0 117,6 0-166,0 0 0,0 0 76,1 0 77,-7 0-157,4 0-291,-10 0 0,6 0 229,-4 0-189,-2 0-572,4 0 418,-6-6 1,-1 4-1237,-4-2 990,3 2 0,-6 2 380,4 0 0,2 0 0,-4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7200" y="720725"/>
            <a:ext cx="64008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A742258-FB98-3F4C-92C7-D00F89B753B5}" type="slidenum">
              <a:rPr lang="en-US" altLang="x-none"/>
              <a:pPr/>
              <a:t>‹#›</a:t>
            </a:fld>
            <a:endParaRPr lang="en-US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8609522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9068804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2676008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3659595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3166300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7178658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Obviously cannot get to 100% because we’re storing headers in heap memory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0661126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4038120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2824964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5476180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7092242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62244218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26600227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72456961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783889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68078535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03772970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87591271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24800890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24535342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16144954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30078544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87617488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25808647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50392637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06047037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Could do other ways – delayed coalescing, </a:t>
            </a:r>
            <a:r>
              <a:rPr lang="en-US" dirty="0" err="1"/>
              <a:t>coalese</a:t>
            </a:r>
            <a:r>
              <a:rPr lang="en-US" dirty="0"/>
              <a:t> to left, but for us we just do this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50840051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32156713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95121688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86044900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63973102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41085855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65359050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13530107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44791801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79623412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3794527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6538260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27819820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51458798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32679179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86921361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51732547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618089748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728561832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02138830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92735473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13430936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first fit + segregated free list = best-fit!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032089280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284013366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042558873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3375904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>
            <a:extLst>
              <a:ext uri="{FF2B5EF4-FFF2-40B4-BE49-F238E27FC236}">
                <a16:creationId xmlns:a16="http://schemas.microsoft.com/office/drawing/2014/main" id="{78340356-4F82-7642-8E61-31438DC795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Calibri" charset="0"/>
              <a:ea typeface="Arial" charset="0"/>
              <a:cs typeface="Arial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175B182-7757-2B4B-B49F-0C8D0928297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20574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alibri" charset="0"/>
              </a:defRPr>
            </a:lvl1pPr>
          </a:lstStyle>
          <a:p>
            <a:pPr lvl="0"/>
            <a:endParaRPr lang="x-none" altLang="x-none" noProof="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481B511-27D1-E445-A6E2-A51E87B26D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0" y="41148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en-US" altLang="x-none" noProof="0" dirty="0"/>
              <a:t>Click to edit Master subtitle style</a:t>
            </a: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2CD5DE72-E8AC-D645-BD88-5BA018B0486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000500" y="6125492"/>
            <a:ext cx="4191000" cy="7325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x-none" sz="800" dirty="0">
                <a:latin typeface="Calibri" charset="0"/>
              </a:rPr>
              <a:t>This document is copyright (C) Stanford Computer Science and Nick Troccoli, licensed under Creative Commons Attribution 2.5 License.  All rights reserved.</a:t>
            </a:r>
            <a:br>
              <a:rPr lang="en-US" altLang="x-none" sz="800" dirty="0">
                <a:latin typeface="Calibri" charset="0"/>
              </a:rPr>
            </a:br>
            <a:r>
              <a:rPr lang="en-US" altLang="x-none" sz="800" dirty="0">
                <a:latin typeface="Calibri" charset="0"/>
              </a:rPr>
              <a:t>Based on slides created by Cynthia Lee, Chris Gregg, Jerry Cain, Lisa Yan and others.</a:t>
            </a:r>
          </a:p>
          <a:p>
            <a:pPr algn="ctr">
              <a:spcBef>
                <a:spcPct val="20000"/>
              </a:spcBef>
            </a:pPr>
            <a:r>
              <a:rPr lang="en-US" altLang="x-none" sz="800" dirty="0">
                <a:latin typeface="Calibri" charset="0"/>
              </a:rPr>
              <a:t>NOTICE RE UPLOADING TO WEBSITES:  This content is protected and may not be shared, uploaded, or distributed. (without expressed written permission)</a:t>
            </a:r>
          </a:p>
        </p:txBody>
      </p:sp>
    </p:spTree>
    <p:extLst>
      <p:ext uri="{BB962C8B-B14F-4D97-AF65-F5344CB8AC3E}">
        <p14:creationId xmlns:p14="http://schemas.microsoft.com/office/powerpoint/2010/main" val="16389451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B736492-65D5-7A4F-80A3-31C72A12A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 i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7C47DD1-735B-0D4F-9D32-27E3EDDC7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490090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BA9953C-E887-5F4C-9DD0-4F107760D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36730"/>
            <a:ext cx="10958512" cy="2852737"/>
          </a:xfrm>
          <a:prstGeom prst="rect">
            <a:avLst/>
          </a:prstGeom>
        </p:spPr>
        <p:txBody>
          <a:bodyPr anchor="ctr"/>
          <a:lstStyle>
            <a:lvl1pPr algn="ctr">
              <a:defRPr sz="6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5DDC236-00E5-2A48-8790-05E2F1718C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10958512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543472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FA560C6-A739-2049-B91E-DFEB262D8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053172-13CE-2343-B369-1A8A92D7D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D86B485-66BF-7341-A676-CCAF29FCB1D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1299882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325235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58FD81F-A890-1E4F-B50C-FA58B0FE3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EA21BD5-23D0-9A4C-8FB5-C2A851AD2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2316956"/>
            <a:ext cx="5833872" cy="41600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FAFCA5F-2182-4F49-BA8A-15432F96A26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2316956"/>
            <a:ext cx="5833872" cy="416452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2B291DF-3599-8746-A039-AF3E6FA7DB5C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524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0D46F08-21FE-D846-93BD-BD73EF536E36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1722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46888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B15EFE8-1D4D-3341-ABA9-3C476C845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900321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298811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B5AFA63-4AC5-A544-B0C8-BCA9F9986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95D5EC6-7C9A-704C-B040-4E8BFC2DC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3400" y="1524000"/>
            <a:ext cx="76009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F2C3107-306B-114F-B302-3E7C93CBD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" y="1523999"/>
            <a:ext cx="41910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05309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E60B452-E427-004F-BA7B-F57002120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DCBBB664-6680-4947-9DFB-6AAFC2FF45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" y="1523999"/>
            <a:ext cx="41148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70EBC0EC-CB7F-8E41-B709-6B10FCE8C4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43400" y="1523999"/>
            <a:ext cx="76200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8011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44EB059-4C62-3143-8431-5E4301860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Vertical Text Placeholder 2">
            <a:extLst>
              <a:ext uri="{FF2B5EF4-FFF2-40B4-BE49-F238E27FC236}">
                <a16:creationId xmlns:a16="http://schemas.microsoft.com/office/drawing/2014/main" id="{59AEACB6-59D2-4E47-BE1E-F7C225C461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2400" y="1295400"/>
            <a:ext cx="11811000" cy="5181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847566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C9DFBC-4C2C-E47A-BA49-19A7BB1D60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FCA7F6-E8AC-6FC4-ECC6-33C555EE00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3290535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>
            <a:extLst>
              <a:ext uri="{FF2B5EF4-FFF2-40B4-BE49-F238E27FC236}">
                <a16:creationId xmlns:a16="http://schemas.microsoft.com/office/drawing/2014/main" id="{78340356-4F82-7642-8E61-31438DC795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Calibri" charset="0"/>
              <a:ea typeface="Arial" charset="0"/>
              <a:cs typeface="Arial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175B182-7757-2B4B-B49F-0C8D0928297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20574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alibri" charset="0"/>
              </a:defRPr>
            </a:lvl1pPr>
          </a:lstStyle>
          <a:p>
            <a:pPr lvl="0"/>
            <a:endParaRPr lang="x-none" altLang="x-none" noProof="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481B511-27D1-E445-A6E2-A51E87B26D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0" y="41148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en-US" altLang="x-none" noProof="0" dirty="0"/>
              <a:t>Click to edit Master subtitle style</a:t>
            </a: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2CD5DE72-E8AC-D645-BD88-5BA018B0486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209800" y="6306297"/>
            <a:ext cx="7772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x-none" sz="800" dirty="0">
                <a:latin typeface="Calibri" charset="0"/>
              </a:rPr>
              <a:t>This document is copyright (C) Stanford Computer Science, Lisa Yan, and Nick </a:t>
            </a:r>
            <a:r>
              <a:rPr lang="en-US" altLang="x-none" sz="800" dirty="0" err="1">
                <a:latin typeface="Calibri" charset="0"/>
              </a:rPr>
              <a:t>Troccoli</a:t>
            </a:r>
            <a:r>
              <a:rPr lang="en-US" altLang="x-none" sz="800" dirty="0">
                <a:latin typeface="Calibri" charset="0"/>
              </a:rPr>
              <a:t>, licensed under Creative Commons Attribution 2.5 License.  All rights reserved.</a:t>
            </a:r>
            <a:br>
              <a:rPr lang="en-US" altLang="x-none" sz="800" dirty="0">
                <a:latin typeface="Calibri" charset="0"/>
              </a:rPr>
            </a:br>
            <a:r>
              <a:rPr lang="en-US" altLang="x-none" sz="800" dirty="0">
                <a:latin typeface="Calibri" charset="0"/>
              </a:rPr>
              <a:t>Based on slides created by Cynthia Lee, Chris Gregg, Jerry Cain and others.</a:t>
            </a:r>
          </a:p>
        </p:txBody>
      </p:sp>
    </p:spTree>
    <p:extLst>
      <p:ext uri="{BB962C8B-B14F-4D97-AF65-F5344CB8AC3E}">
        <p14:creationId xmlns:p14="http://schemas.microsoft.com/office/powerpoint/2010/main" val="41763696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>
            <a:extLst>
              <a:ext uri="{FF2B5EF4-FFF2-40B4-BE49-F238E27FC236}">
                <a16:creationId xmlns:a16="http://schemas.microsoft.com/office/drawing/2014/main" id="{78340356-4F82-7642-8E61-31438DC795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Calibri" charset="0"/>
              <a:ea typeface="Arial" charset="0"/>
              <a:cs typeface="Arial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175B182-7757-2B4B-B49F-0C8D0928297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20574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alibri" charset="0"/>
              </a:defRPr>
            </a:lvl1pPr>
          </a:lstStyle>
          <a:p>
            <a:pPr lvl="0"/>
            <a:endParaRPr lang="x-none" altLang="x-none" noProof="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481B511-27D1-E445-A6E2-A51E87B26D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0" y="41148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en-US" altLang="x-none" noProof="0" dirty="0"/>
              <a:t>Click to edit Master subtitle style</a:t>
            </a: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2CD5DE72-E8AC-D645-BD88-5BA018B0486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209800" y="6306297"/>
            <a:ext cx="7772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x-none" sz="800" dirty="0">
                <a:latin typeface="Calibri" charset="0"/>
              </a:rPr>
              <a:t>This document is copyright (C) Stanford Computer Science, Lisa Yan, and Nick Troccoli, licensed under Creative Commons Attribution 2.5 License.  All rights reserved.</a:t>
            </a:r>
            <a:br>
              <a:rPr lang="en-US" altLang="x-none" sz="800" dirty="0">
                <a:latin typeface="Calibri" charset="0"/>
              </a:rPr>
            </a:br>
            <a:r>
              <a:rPr lang="en-US" altLang="x-none" sz="800" dirty="0">
                <a:latin typeface="Calibri" charset="0"/>
              </a:rPr>
              <a:t>Based on slides created by Cynthia Lee, Chris Gregg, Lisa Yan, Jerry Cain and others.</a:t>
            </a:r>
          </a:p>
        </p:txBody>
      </p:sp>
    </p:spTree>
    <p:extLst>
      <p:ext uri="{BB962C8B-B14F-4D97-AF65-F5344CB8AC3E}">
        <p14:creationId xmlns:p14="http://schemas.microsoft.com/office/powerpoint/2010/main" val="682153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>
            <a:extLst>
              <a:ext uri="{FF2B5EF4-FFF2-40B4-BE49-F238E27FC236}">
                <a16:creationId xmlns:a16="http://schemas.microsoft.com/office/drawing/2014/main" id="{78340356-4F82-7642-8E61-31438DC795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Calibri" charset="0"/>
              <a:ea typeface="Arial" charset="0"/>
              <a:cs typeface="Arial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175B182-7757-2B4B-B49F-0C8D0928297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20574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alibri" charset="0"/>
              </a:defRPr>
            </a:lvl1pPr>
          </a:lstStyle>
          <a:p>
            <a:pPr lvl="0"/>
            <a:endParaRPr lang="x-none" altLang="x-none" noProof="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481B511-27D1-E445-A6E2-A51E87B26D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0" y="41148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en-US" altLang="x-none" noProof="0" dirty="0"/>
              <a:t>Click to edit Master subtitle style</a:t>
            </a: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2CD5DE72-E8AC-D645-BD88-5BA018B0486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209800" y="6306297"/>
            <a:ext cx="7772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x-none" sz="800" dirty="0">
                <a:latin typeface="Calibri" charset="0"/>
              </a:rPr>
              <a:t>This document is copyright (C) Stanford Computer Science, Lisa Yan, Nick Troccoli and Katie Creel, licensed under Creative Commons Attribution 2.5 License.  All rights reserved.</a:t>
            </a:r>
            <a:br>
              <a:rPr lang="en-US" altLang="x-none" sz="800" dirty="0">
                <a:latin typeface="Calibri" charset="0"/>
              </a:rPr>
            </a:br>
            <a:r>
              <a:rPr lang="en-US" altLang="x-none" sz="800" dirty="0">
                <a:latin typeface="Calibri" charset="0"/>
              </a:rPr>
              <a:t>Based on slides created by Cynthia Lee, Chris Gregg, Lisa Yan, Jerry Cain and others.</a:t>
            </a:r>
          </a:p>
        </p:txBody>
      </p:sp>
    </p:spTree>
    <p:extLst>
      <p:ext uri="{BB962C8B-B14F-4D97-AF65-F5344CB8AC3E}">
        <p14:creationId xmlns:p14="http://schemas.microsoft.com/office/powerpoint/2010/main" val="20914354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>
            <a:extLst>
              <a:ext uri="{FF2B5EF4-FFF2-40B4-BE49-F238E27FC236}">
                <a16:creationId xmlns:a16="http://schemas.microsoft.com/office/drawing/2014/main" id="{78340356-4F82-7642-8E61-31438DC795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Calibri" charset="0"/>
              <a:ea typeface="Arial" charset="0"/>
              <a:cs typeface="Arial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175B182-7757-2B4B-B49F-0C8D0928297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20574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alibri" charset="0"/>
              </a:defRPr>
            </a:lvl1pPr>
          </a:lstStyle>
          <a:p>
            <a:pPr lvl="0"/>
            <a:endParaRPr lang="x-none" altLang="x-none" noProof="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481B511-27D1-E445-A6E2-A51E87B26D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0" y="41148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en-US" altLang="x-none" noProof="0" dirty="0"/>
              <a:t>Click to edit Master subtitle style</a:t>
            </a: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2CD5DE72-E8AC-D645-BD88-5BA018B0486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209800" y="6306297"/>
            <a:ext cx="7772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x-none" sz="800" dirty="0">
                <a:latin typeface="Calibri" charset="0"/>
              </a:rPr>
              <a:t>This document is copyright (C) Stanford Computer Science, Lisa Yan, Nick Troccoli and Katie Creel, licensed under Creative Commons Attribution 2.5 License.  All rights reserved.</a:t>
            </a:r>
            <a:br>
              <a:rPr lang="en-US" altLang="x-none" sz="800" dirty="0">
                <a:latin typeface="Calibri" charset="0"/>
              </a:rPr>
            </a:br>
            <a:r>
              <a:rPr lang="en-US" altLang="x-none" sz="800" dirty="0">
                <a:latin typeface="Calibri" charset="0"/>
              </a:rPr>
              <a:t>Based on slides created by Cynthia Lee, Chris Gregg, Jerry Cain, Lisa Yan and others.</a:t>
            </a:r>
          </a:p>
        </p:txBody>
      </p:sp>
    </p:spTree>
    <p:extLst>
      <p:ext uri="{BB962C8B-B14F-4D97-AF65-F5344CB8AC3E}">
        <p14:creationId xmlns:p14="http://schemas.microsoft.com/office/powerpoint/2010/main" val="36774680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>
            <a:extLst>
              <a:ext uri="{FF2B5EF4-FFF2-40B4-BE49-F238E27FC236}">
                <a16:creationId xmlns:a16="http://schemas.microsoft.com/office/drawing/2014/main" id="{78340356-4F82-7642-8E61-31438DC795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Calibri" charset="0"/>
              <a:ea typeface="Arial" charset="0"/>
              <a:cs typeface="Arial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175B182-7757-2B4B-B49F-0C8D0928297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20574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alibri" charset="0"/>
              </a:defRPr>
            </a:lvl1pPr>
          </a:lstStyle>
          <a:p>
            <a:pPr lvl="0"/>
            <a:endParaRPr lang="x-none" altLang="x-none" noProof="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481B511-27D1-E445-A6E2-A51E87B26D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0" y="41148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en-US" altLang="x-none" noProof="0" dirty="0"/>
              <a:t>Click to edit Master subtitle style</a:t>
            </a: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2CD5DE72-E8AC-D645-BD88-5BA018B0486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209800" y="6306297"/>
            <a:ext cx="7772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x-none" sz="800" dirty="0">
                <a:latin typeface="Calibri" charset="0"/>
              </a:rPr>
              <a:t>This document is copyright (C) Stanford Computer Science, Lisa Yan, and Nick Troccoli, licensed under Creative Commons Attribution 2.5 License.  All rights reserved.</a:t>
            </a:r>
            <a:br>
              <a:rPr lang="en-US" altLang="x-none" sz="800" dirty="0">
                <a:latin typeface="Calibri" charset="0"/>
              </a:rPr>
            </a:br>
            <a:r>
              <a:rPr lang="en-US" altLang="x-none" sz="800" dirty="0">
                <a:latin typeface="Calibri" charset="0"/>
              </a:rPr>
              <a:t>Based on slides created by Cynthia Lee, Chris Gregg, and others.</a:t>
            </a:r>
          </a:p>
        </p:txBody>
      </p:sp>
    </p:spTree>
    <p:extLst>
      <p:ext uri="{BB962C8B-B14F-4D97-AF65-F5344CB8AC3E}">
        <p14:creationId xmlns:p14="http://schemas.microsoft.com/office/powerpoint/2010/main" val="36348897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>
            <a:extLst>
              <a:ext uri="{FF2B5EF4-FFF2-40B4-BE49-F238E27FC236}">
                <a16:creationId xmlns:a16="http://schemas.microsoft.com/office/drawing/2014/main" id="{78340356-4F82-7642-8E61-31438DC795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Calibri" charset="0"/>
              <a:ea typeface="Arial" charset="0"/>
              <a:cs typeface="Arial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175B182-7757-2B4B-B49F-0C8D0928297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20574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alibri" charset="0"/>
              </a:defRPr>
            </a:lvl1pPr>
          </a:lstStyle>
          <a:p>
            <a:pPr lvl="0"/>
            <a:endParaRPr lang="x-none" altLang="x-none" noProof="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481B511-27D1-E445-A6E2-A51E87B26D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0" y="41148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en-US" altLang="x-none" noProof="0" dirty="0"/>
              <a:t>Click to edit Master subtitle style</a:t>
            </a: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2CD5DE72-E8AC-D645-BD88-5BA018B0486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209800" y="6306297"/>
            <a:ext cx="7772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x-none" sz="800" dirty="0">
                <a:latin typeface="Calibri" charset="0"/>
              </a:rPr>
              <a:t>This document is copyright (C) Stanford Computer Science,  Lisa Yan, and Nick Troccoli, licensed under Creative Commons Attribution 2.5 License.  All rights reserved.</a:t>
            </a:r>
            <a:br>
              <a:rPr lang="en-US" altLang="x-none" sz="800" dirty="0">
                <a:latin typeface="Calibri" charset="0"/>
              </a:rPr>
            </a:br>
            <a:r>
              <a:rPr lang="en-US" altLang="x-none" sz="800" dirty="0">
                <a:latin typeface="Calibri" charset="0"/>
              </a:rPr>
              <a:t>Based on slides created by Marty Stepp, Cynthia Lee, Chris Gregg, and others.</a:t>
            </a:r>
          </a:p>
        </p:txBody>
      </p:sp>
    </p:spTree>
    <p:extLst>
      <p:ext uri="{BB962C8B-B14F-4D97-AF65-F5344CB8AC3E}">
        <p14:creationId xmlns:p14="http://schemas.microsoft.com/office/powerpoint/2010/main" val="10230592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>
            <a:extLst>
              <a:ext uri="{FF2B5EF4-FFF2-40B4-BE49-F238E27FC236}">
                <a16:creationId xmlns:a16="http://schemas.microsoft.com/office/drawing/2014/main" id="{78340356-4F82-7642-8E61-31438DC795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Calibri" charset="0"/>
              <a:ea typeface="Arial" charset="0"/>
              <a:cs typeface="Arial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175B182-7757-2B4B-B49F-0C8D0928297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20574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alibri" charset="0"/>
              </a:defRPr>
            </a:lvl1pPr>
          </a:lstStyle>
          <a:p>
            <a:pPr lvl="0"/>
            <a:endParaRPr lang="x-none" altLang="x-none" noProof="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481B511-27D1-E445-A6E2-A51E87B26D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0" y="41148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en-US" altLang="x-none" noProof="0" dirty="0"/>
              <a:t>Click to edit Master subtitle style</a:t>
            </a: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2CD5DE72-E8AC-D645-BD88-5BA018B0486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209800" y="6306297"/>
            <a:ext cx="7772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x-none" sz="800" dirty="0">
                <a:latin typeface="Calibri" charset="0"/>
              </a:rPr>
              <a:t>This document is copyright (C) Stanford Computer Science, Lisa Yan, and Nick Troccoli, licensed under Creative Commons Attribution 2.5 License.  All rights reserved.</a:t>
            </a:r>
            <a:br>
              <a:rPr lang="en-US" altLang="x-none" sz="800" dirty="0">
                <a:latin typeface="Calibri" charset="0"/>
              </a:rPr>
            </a:br>
            <a:r>
              <a:rPr lang="en-US" altLang="x-none" sz="800" dirty="0">
                <a:latin typeface="Calibri" charset="0"/>
              </a:rPr>
              <a:t>Based on slides created by Marty Stepp, Cynthia Lee, Chris Gregg, Lisa Yan, Jerry Cain and others.</a:t>
            </a:r>
          </a:p>
        </p:txBody>
      </p:sp>
    </p:spTree>
    <p:extLst>
      <p:ext uri="{BB962C8B-B14F-4D97-AF65-F5344CB8AC3E}">
        <p14:creationId xmlns:p14="http://schemas.microsoft.com/office/powerpoint/2010/main" val="35870014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1BAC2715-7B69-034F-ADD4-FCB4F1C9EE1C}"/>
              </a:ext>
            </a:extLst>
          </p:cNvPr>
          <p:cNvSpPr txBox="1">
            <a:spLocks noGrp="1"/>
          </p:cNvSpPr>
          <p:nvPr userDrawn="1"/>
        </p:nvSpPr>
        <p:spPr>
          <a:xfrm>
            <a:off x="10972800" y="6356355"/>
            <a:ext cx="1016000" cy="365125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pPr>
              <a:spcBef>
                <a:spcPts val="500"/>
              </a:spcBef>
            </a:pPr>
            <a:fld id="{6B0F97DD-C0E0-384C-93CD-7A62F824A3DE}" type="slidenum">
              <a:rPr lang="en-US" altLang="x-none" sz="1200">
                <a:solidFill>
                  <a:srgbClr val="424242"/>
                </a:solidFill>
                <a:latin typeface="Verdana" charset="0"/>
              </a:rPr>
              <a:pPr>
                <a:spcBef>
                  <a:spcPts val="500"/>
                </a:spcBef>
              </a:pPr>
              <a:t>‹#›</a:t>
            </a:fld>
            <a:endParaRPr lang="en-US" altLang="x-none"/>
          </a:p>
        </p:txBody>
      </p:sp>
      <p:sp>
        <p:nvSpPr>
          <p:cNvPr id="8" name="AutoShape 3">
            <a:extLst>
              <a:ext uri="{FF2B5EF4-FFF2-40B4-BE49-F238E27FC236}">
                <a16:creationId xmlns:a16="http://schemas.microsoft.com/office/drawing/2014/main" id="{85DF6712-59E7-BE4D-938E-10F7141D2A4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Tahoma" charset="0"/>
              <a:ea typeface="Arial" charset="0"/>
              <a:cs typeface="Arial" charset="0"/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6DCD2242-3A48-6A44-9897-F959BCA692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1295400"/>
            <a:ext cx="118364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53225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92" r:id="rId13"/>
    <p:sldLayoutId id="2147483701" r:id="rId14"/>
    <p:sldLayoutId id="2147483710" r:id="rId15"/>
    <p:sldLayoutId id="2147483719" r:id="rId16"/>
    <p:sldLayoutId id="2147483728" r:id="rId17"/>
    <p:sldLayoutId id="2147483746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sourceware.org/glibc/wiki/MallocInternals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customXml" Target="../ink/ink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4E12E-CDB2-DA48-B93C-F340374AA4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CS107, Lecture 24</a:t>
            </a:r>
            <a:br>
              <a:rPr lang="en-US" dirty="0"/>
            </a:br>
            <a:r>
              <a:rPr lang="en-US" sz="3400" dirty="0"/>
              <a:t>Explicit Free List Allocator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3FF9DFCE-8C9B-B740-8D01-16FCDC7E33E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Reading: B&amp;O 9.9, 9.11, 5 (Optimization)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4CFFC25-1669-0742-3EC4-57F50B4E43A8}"/>
              </a:ext>
            </a:extLst>
          </p:cNvPr>
          <p:cNvSpPr txBox="1"/>
          <p:nvPr/>
        </p:nvSpPr>
        <p:spPr>
          <a:xfrm>
            <a:off x="152400" y="6248400"/>
            <a:ext cx="3522119" cy="461665"/>
          </a:xfrm>
          <a:custGeom>
            <a:avLst/>
            <a:gdLst>
              <a:gd name="connsiteX0" fmla="*/ 0 w 3522119"/>
              <a:gd name="connsiteY0" fmla="*/ 0 h 461665"/>
              <a:gd name="connsiteX1" fmla="*/ 657462 w 3522119"/>
              <a:gd name="connsiteY1" fmla="*/ 0 h 461665"/>
              <a:gd name="connsiteX2" fmla="*/ 1279703 w 3522119"/>
              <a:gd name="connsiteY2" fmla="*/ 0 h 461665"/>
              <a:gd name="connsiteX3" fmla="*/ 1901944 w 3522119"/>
              <a:gd name="connsiteY3" fmla="*/ 0 h 461665"/>
              <a:gd name="connsiteX4" fmla="*/ 2383301 w 3522119"/>
              <a:gd name="connsiteY4" fmla="*/ 0 h 461665"/>
              <a:gd name="connsiteX5" fmla="*/ 2899878 w 3522119"/>
              <a:gd name="connsiteY5" fmla="*/ 0 h 461665"/>
              <a:gd name="connsiteX6" fmla="*/ 3522119 w 3522119"/>
              <a:gd name="connsiteY6" fmla="*/ 0 h 461665"/>
              <a:gd name="connsiteX7" fmla="*/ 3522119 w 3522119"/>
              <a:gd name="connsiteY7" fmla="*/ 461665 h 461665"/>
              <a:gd name="connsiteX8" fmla="*/ 2935099 w 3522119"/>
              <a:gd name="connsiteY8" fmla="*/ 461665 h 461665"/>
              <a:gd name="connsiteX9" fmla="*/ 2453743 w 3522119"/>
              <a:gd name="connsiteY9" fmla="*/ 461665 h 461665"/>
              <a:gd name="connsiteX10" fmla="*/ 1972387 w 3522119"/>
              <a:gd name="connsiteY10" fmla="*/ 461665 h 461665"/>
              <a:gd name="connsiteX11" fmla="*/ 1350146 w 3522119"/>
              <a:gd name="connsiteY11" fmla="*/ 461665 h 461665"/>
              <a:gd name="connsiteX12" fmla="*/ 833568 w 3522119"/>
              <a:gd name="connsiteY12" fmla="*/ 461665 h 461665"/>
              <a:gd name="connsiteX13" fmla="*/ 0 w 3522119"/>
              <a:gd name="connsiteY13" fmla="*/ 461665 h 461665"/>
              <a:gd name="connsiteX14" fmla="*/ 0 w 3522119"/>
              <a:gd name="connsiteY14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522119" h="461665" fill="none" extrusionOk="0">
                <a:moveTo>
                  <a:pt x="0" y="0"/>
                </a:moveTo>
                <a:cubicBezTo>
                  <a:pt x="309224" y="-8598"/>
                  <a:pt x="493153" y="11209"/>
                  <a:pt x="657462" y="0"/>
                </a:cubicBezTo>
                <a:cubicBezTo>
                  <a:pt x="821771" y="-11209"/>
                  <a:pt x="1021373" y="27558"/>
                  <a:pt x="1279703" y="0"/>
                </a:cubicBezTo>
                <a:cubicBezTo>
                  <a:pt x="1538033" y="-27558"/>
                  <a:pt x="1640935" y="57307"/>
                  <a:pt x="1901944" y="0"/>
                </a:cubicBezTo>
                <a:cubicBezTo>
                  <a:pt x="2162953" y="-57307"/>
                  <a:pt x="2230675" y="49475"/>
                  <a:pt x="2383301" y="0"/>
                </a:cubicBezTo>
                <a:cubicBezTo>
                  <a:pt x="2535927" y="-49475"/>
                  <a:pt x="2655821" y="56955"/>
                  <a:pt x="2899878" y="0"/>
                </a:cubicBezTo>
                <a:cubicBezTo>
                  <a:pt x="3143935" y="-56955"/>
                  <a:pt x="3360692" y="28511"/>
                  <a:pt x="3522119" y="0"/>
                </a:cubicBezTo>
                <a:cubicBezTo>
                  <a:pt x="3563810" y="138604"/>
                  <a:pt x="3491981" y="291342"/>
                  <a:pt x="3522119" y="461665"/>
                </a:cubicBezTo>
                <a:cubicBezTo>
                  <a:pt x="3377125" y="518317"/>
                  <a:pt x="3220130" y="410081"/>
                  <a:pt x="2935099" y="461665"/>
                </a:cubicBezTo>
                <a:cubicBezTo>
                  <a:pt x="2650068" y="513249"/>
                  <a:pt x="2616820" y="458049"/>
                  <a:pt x="2453743" y="461665"/>
                </a:cubicBezTo>
                <a:cubicBezTo>
                  <a:pt x="2290666" y="465281"/>
                  <a:pt x="2204359" y="436621"/>
                  <a:pt x="1972387" y="461665"/>
                </a:cubicBezTo>
                <a:cubicBezTo>
                  <a:pt x="1740415" y="486709"/>
                  <a:pt x="1511323" y="443812"/>
                  <a:pt x="1350146" y="461665"/>
                </a:cubicBezTo>
                <a:cubicBezTo>
                  <a:pt x="1188969" y="479518"/>
                  <a:pt x="1006791" y="405667"/>
                  <a:pt x="833568" y="461665"/>
                </a:cubicBezTo>
                <a:cubicBezTo>
                  <a:pt x="660345" y="517663"/>
                  <a:pt x="330903" y="372294"/>
                  <a:pt x="0" y="461665"/>
                </a:cubicBezTo>
                <a:cubicBezTo>
                  <a:pt x="-23612" y="333439"/>
                  <a:pt x="37761" y="122091"/>
                  <a:pt x="0" y="0"/>
                </a:cubicBezTo>
                <a:close/>
              </a:path>
              <a:path w="3522119" h="461665" stroke="0" extrusionOk="0">
                <a:moveTo>
                  <a:pt x="0" y="0"/>
                </a:moveTo>
                <a:cubicBezTo>
                  <a:pt x="178749" y="-62493"/>
                  <a:pt x="296028" y="28940"/>
                  <a:pt x="551799" y="0"/>
                </a:cubicBezTo>
                <a:cubicBezTo>
                  <a:pt x="807570" y="-28940"/>
                  <a:pt x="857133" y="22606"/>
                  <a:pt x="1033155" y="0"/>
                </a:cubicBezTo>
                <a:cubicBezTo>
                  <a:pt x="1209177" y="-22606"/>
                  <a:pt x="1497990" y="10742"/>
                  <a:pt x="1690617" y="0"/>
                </a:cubicBezTo>
                <a:cubicBezTo>
                  <a:pt x="1883244" y="-10742"/>
                  <a:pt x="2080567" y="29056"/>
                  <a:pt x="2242416" y="0"/>
                </a:cubicBezTo>
                <a:cubicBezTo>
                  <a:pt x="2404265" y="-29056"/>
                  <a:pt x="2677107" y="63631"/>
                  <a:pt x="2794214" y="0"/>
                </a:cubicBezTo>
                <a:cubicBezTo>
                  <a:pt x="2911321" y="-63631"/>
                  <a:pt x="3252782" y="66862"/>
                  <a:pt x="3522119" y="0"/>
                </a:cubicBezTo>
                <a:cubicBezTo>
                  <a:pt x="3543798" y="179957"/>
                  <a:pt x="3511118" y="253348"/>
                  <a:pt x="3522119" y="461665"/>
                </a:cubicBezTo>
                <a:cubicBezTo>
                  <a:pt x="3355721" y="498382"/>
                  <a:pt x="3210621" y="451467"/>
                  <a:pt x="2935099" y="461665"/>
                </a:cubicBezTo>
                <a:cubicBezTo>
                  <a:pt x="2659577" y="471863"/>
                  <a:pt x="2630497" y="431147"/>
                  <a:pt x="2453743" y="461665"/>
                </a:cubicBezTo>
                <a:cubicBezTo>
                  <a:pt x="2276989" y="492183"/>
                  <a:pt x="2056837" y="417724"/>
                  <a:pt x="1866723" y="461665"/>
                </a:cubicBezTo>
                <a:cubicBezTo>
                  <a:pt x="1676609" y="505606"/>
                  <a:pt x="1434659" y="460420"/>
                  <a:pt x="1279703" y="461665"/>
                </a:cubicBezTo>
                <a:cubicBezTo>
                  <a:pt x="1124747" y="462910"/>
                  <a:pt x="903902" y="461154"/>
                  <a:pt x="727905" y="461665"/>
                </a:cubicBezTo>
                <a:cubicBezTo>
                  <a:pt x="551908" y="462176"/>
                  <a:pt x="310775" y="439522"/>
                  <a:pt x="0" y="461665"/>
                </a:cubicBezTo>
                <a:cubicBezTo>
                  <a:pt x="-30186" y="313245"/>
                  <a:pt x="31560" y="111239"/>
                  <a:pt x="0" y="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solidFill>
              <a:srgbClr val="126694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none" rtlCol="0" anchor="ctr">
            <a:spAutoFit/>
          </a:bodyPr>
          <a:lstStyle/>
          <a:p>
            <a:r>
              <a:rPr lang="en-US" sz="2400" dirty="0"/>
              <a:t>😷 masks recommended</a:t>
            </a:r>
          </a:p>
        </p:txBody>
      </p:sp>
    </p:spTree>
    <p:extLst>
      <p:ext uri="{BB962C8B-B14F-4D97-AF65-F5344CB8AC3E}">
        <p14:creationId xmlns:p14="http://schemas.microsoft.com/office/powerpoint/2010/main" val="3057823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73017C6-F1CB-F841-AEB5-52C17FC5C6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CS107 Topic 6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4F1271C-0DF2-5F4F-A405-38443489F6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u="sng" dirty="0"/>
              <a:t>How do the core malloc/</a:t>
            </a:r>
            <a:r>
              <a:rPr lang="en-US" b="1" u="sng" dirty="0" err="1"/>
              <a:t>realloc</a:t>
            </a:r>
            <a:r>
              <a:rPr lang="en-US" b="1" u="sng" dirty="0"/>
              <a:t>/free memory-allocation operations work?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Why is answering this question important?</a:t>
            </a:r>
          </a:p>
          <a:p>
            <a:r>
              <a:rPr lang="en-US" dirty="0"/>
              <a:t>Combines techniques from across the quarter (bits/bytes, pointers, memory, generics, assembly, efficiency, testing, and more) to understand a real-world system that you have relied on all quarter!</a:t>
            </a:r>
          </a:p>
          <a:p>
            <a:r>
              <a:rPr lang="en-US" dirty="0"/>
              <a:t>Learning about the design and tradeoffs in a real-world large system gives us a great example of how to evaluate different designs when there’s no one “right” answer.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590E81E-6DF3-4D42-93E6-F30DB072684E}"/>
              </a:ext>
            </a:extLst>
          </p:cNvPr>
          <p:cNvSpPr txBox="1"/>
          <p:nvPr/>
        </p:nvSpPr>
        <p:spPr>
          <a:xfrm>
            <a:off x="190500" y="5643670"/>
            <a:ext cx="11811000" cy="7571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15875" algn="l" fontAlgn="auto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sz="2400" b="1" dirty="0"/>
              <a:t>assign6: </a:t>
            </a:r>
            <a:r>
              <a:rPr lang="en-US" sz="2400" dirty="0"/>
              <a:t>implement two different possible designs for a heap allocator, implementing malloc/</a:t>
            </a:r>
            <a:r>
              <a:rPr lang="en-US" sz="2400" dirty="0" err="1"/>
              <a:t>realloc</a:t>
            </a:r>
            <a:r>
              <a:rPr lang="en-US" sz="2400" dirty="0"/>
              <a:t>/free.</a:t>
            </a:r>
            <a:endParaRPr lang="en-US" sz="2400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1353584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r>
              <a:rPr lang="en-US" dirty="0"/>
              <a:t>Learn about how we can implement coalescing of blocks and in-place </a:t>
            </a:r>
            <a:r>
              <a:rPr lang="en-US" dirty="0" err="1"/>
              <a:t>realloc</a:t>
            </a:r>
            <a:endParaRPr lang="en-US" dirty="0"/>
          </a:p>
          <a:p>
            <a:r>
              <a:rPr lang="en-US" dirty="0"/>
              <a:t>Understand the tradeoffs between bump, implicit and explicit free list allocators</a:t>
            </a:r>
          </a:p>
        </p:txBody>
      </p:sp>
    </p:spTree>
    <p:extLst>
      <p:ext uri="{BB962C8B-B14F-4D97-AF65-F5344CB8AC3E}">
        <p14:creationId xmlns:p14="http://schemas.microsoft.com/office/powerpoint/2010/main" val="4599927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pPr>
              <a:tabLst>
                <a:tab pos="11536363" algn="r"/>
              </a:tabLst>
            </a:pPr>
            <a:r>
              <a:rPr lang="en-US" b="1" dirty="0"/>
              <a:t>Recap: </a:t>
            </a:r>
            <a:r>
              <a:rPr lang="en-US" dirty="0"/>
              <a:t>heap allocators so far</a:t>
            </a:r>
          </a:p>
          <a:p>
            <a:pPr>
              <a:tabLst>
                <a:tab pos="11536363" algn="r"/>
              </a:tabLst>
            </a:pPr>
            <a:r>
              <a:rPr lang="en-US" dirty="0"/>
              <a:t>Method 2: Explicit Free List Allocator	</a:t>
            </a:r>
          </a:p>
        </p:txBody>
      </p:sp>
    </p:spTree>
    <p:extLst>
      <p:ext uri="{BB962C8B-B14F-4D97-AF65-F5344CB8AC3E}">
        <p14:creationId xmlns:p14="http://schemas.microsoft.com/office/powerpoint/2010/main" val="31792392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pPr>
              <a:tabLst>
                <a:tab pos="11536363" algn="r"/>
              </a:tabLst>
            </a:pPr>
            <a:r>
              <a:rPr lang="en-US" b="1" dirty="0">
                <a:solidFill>
                  <a:srgbClr val="C00000"/>
                </a:solidFill>
              </a:rPr>
              <a:t>Recap: heap allocators so far</a:t>
            </a:r>
          </a:p>
          <a:p>
            <a:pPr>
              <a:tabLst>
                <a:tab pos="11536363" algn="r"/>
              </a:tabLst>
            </a:pPr>
            <a:r>
              <a:rPr lang="en-US" dirty="0"/>
              <a:t>Method 2: Explicit Free List Allocator	</a:t>
            </a:r>
          </a:p>
        </p:txBody>
      </p:sp>
    </p:spTree>
    <p:extLst>
      <p:ext uri="{BB962C8B-B14F-4D97-AF65-F5344CB8AC3E}">
        <p14:creationId xmlns:p14="http://schemas.microsoft.com/office/powerpoint/2010/main" val="32498868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9401DC-126F-494F-8920-C25F93D5B4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Bump Allocator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932FFE-B696-794D-9E17-1BA8B352CC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</a:t>
            </a:r>
            <a:r>
              <a:rPr lang="en-US" b="1" dirty="0"/>
              <a:t>bump allocator</a:t>
            </a:r>
            <a:r>
              <a:rPr lang="en-US" dirty="0"/>
              <a:t> is a heap allocator design that simply allocates the next available memory address upon an allocate request and does nothing on a free request.</a:t>
            </a:r>
          </a:p>
          <a:p>
            <a:r>
              <a:rPr lang="en-US" dirty="0"/>
              <a:t>Throughput: each </a:t>
            </a:r>
            <a:r>
              <a:rPr lang="en-US" b="1" dirty="0"/>
              <a:t>malloc </a:t>
            </a:r>
            <a:r>
              <a:rPr lang="en-US" dirty="0"/>
              <a:t>and </a:t>
            </a:r>
            <a:r>
              <a:rPr lang="en-US" b="1" dirty="0"/>
              <a:t>free </a:t>
            </a:r>
            <a:r>
              <a:rPr lang="en-US" dirty="0"/>
              <a:t>execute only a handful of instructions:</a:t>
            </a:r>
          </a:p>
          <a:p>
            <a:pPr lvl="1"/>
            <a:r>
              <a:rPr lang="en-US" dirty="0"/>
              <a:t>It is easy to find the next location to use</a:t>
            </a:r>
          </a:p>
          <a:p>
            <a:pPr lvl="1"/>
            <a:r>
              <a:rPr lang="en-US" dirty="0"/>
              <a:t>Free does nothing!</a:t>
            </a:r>
          </a:p>
          <a:p>
            <a:r>
              <a:rPr lang="en-US" dirty="0"/>
              <a:t>Utilization: we use each memory block at most once.  No freeing at all, so no memory is ever reused. </a:t>
            </a:r>
            <a:r>
              <a:rPr lang="en-US" dirty="0">
                <a:sym typeface="Wingdings" pitchFamily="2" charset="2"/>
              </a:rPr>
              <a:t> </a:t>
            </a:r>
          </a:p>
          <a:p>
            <a:r>
              <a:rPr lang="en-US" dirty="0">
                <a:sym typeface="Wingdings" pitchFamily="2" charset="2"/>
              </a:rPr>
              <a:t>We provide a bump allocator implementation as part of the final assignment as a code reading exercise.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838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6631D5-8963-5048-9E9E-215244712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Implicit Free List Allocator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C99B53-DCE4-614B-A52A-3E0D458B3A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For </a:t>
            </a:r>
            <a:r>
              <a:rPr lang="en-US" b="1" dirty="0"/>
              <a:t>all blocks</a:t>
            </a:r>
            <a:r>
              <a:rPr lang="en-US" dirty="0"/>
              <a:t>,</a:t>
            </a:r>
          </a:p>
          <a:p>
            <a:r>
              <a:rPr lang="en-US" dirty="0"/>
              <a:t>Have a header that</a:t>
            </a:r>
            <a:br>
              <a:rPr lang="en-US" dirty="0"/>
            </a:br>
            <a:r>
              <a:rPr lang="en-US" dirty="0"/>
              <a:t>stores size and status.</a:t>
            </a:r>
          </a:p>
          <a:p>
            <a:r>
              <a:rPr lang="en-US" dirty="0"/>
              <a:t>Our list links </a:t>
            </a:r>
            <a:r>
              <a:rPr lang="en-US" i="1" dirty="0"/>
              <a:t>all</a:t>
            </a:r>
            <a:r>
              <a:rPr lang="en-US" dirty="0"/>
              <a:t> blocks,</a:t>
            </a:r>
            <a:br>
              <a:rPr lang="en-US" dirty="0"/>
            </a:br>
            <a:r>
              <a:rPr lang="en-US" dirty="0"/>
              <a:t>allocated (A) and free (F).</a:t>
            </a:r>
          </a:p>
          <a:p>
            <a:pPr marL="0" indent="0">
              <a:spcBef>
                <a:spcPts val="2200"/>
              </a:spcBef>
              <a:buNone/>
            </a:pPr>
            <a:r>
              <a:rPr lang="en-US" dirty="0"/>
              <a:t>Keeping track of free blocks:</a:t>
            </a:r>
          </a:p>
          <a:p>
            <a:r>
              <a:rPr lang="en-US" b="1" dirty="0">
                <a:solidFill>
                  <a:srgbClr val="00B050"/>
                </a:solidFill>
              </a:rPr>
              <a:t>Improves memory utilization</a:t>
            </a:r>
            <a:r>
              <a:rPr lang="en-US" dirty="0">
                <a:solidFill>
                  <a:srgbClr val="00B050"/>
                </a:solidFill>
              </a:rPr>
              <a:t> </a:t>
            </a:r>
            <a:r>
              <a:rPr lang="en-US" dirty="0"/>
              <a:t>(vs bump allocator)</a:t>
            </a:r>
            <a:endParaRPr lang="en-US" b="1" dirty="0"/>
          </a:p>
          <a:p>
            <a:r>
              <a:rPr lang="en-US" b="1" dirty="0">
                <a:solidFill>
                  <a:srgbClr val="C00000"/>
                </a:solidFill>
              </a:rPr>
              <a:t>Decreases throughput </a:t>
            </a:r>
            <a:r>
              <a:rPr lang="en-US" dirty="0"/>
              <a:t>(worst case allocation request has O(A + F) time)</a:t>
            </a:r>
          </a:p>
          <a:p>
            <a:r>
              <a:rPr lang="en-US" dirty="0"/>
              <a:t>Increases design complexity </a:t>
            </a:r>
            <a:r>
              <a:rPr lang="en-US" dirty="0">
                <a:sym typeface="Wingdings" pitchFamily="2" charset="2"/>
              </a:rPr>
              <a:t>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6184957-A190-2C4A-9569-6F5802F4B52D}"/>
              </a:ext>
            </a:extLst>
          </p:cNvPr>
          <p:cNvSpPr/>
          <p:nvPr/>
        </p:nvSpPr>
        <p:spPr>
          <a:xfrm>
            <a:off x="5839334" y="1295400"/>
            <a:ext cx="5721626" cy="685800"/>
          </a:xfrm>
          <a:prstGeom prst="rect">
            <a:avLst/>
          </a:prstGeom>
          <a:solidFill>
            <a:schemeClr val="bg2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Header</a:t>
            </a:r>
            <a:r>
              <a:rPr lang="en-US" sz="2800" dirty="0">
                <a:solidFill>
                  <a:schemeClr val="tx1"/>
                </a:solidFill>
              </a:rPr>
              <a:t> (8B)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A40BAEB-B9F0-7243-A5F3-7491FF1DF44D}"/>
              </a:ext>
            </a:extLst>
          </p:cNvPr>
          <p:cNvSpPr/>
          <p:nvPr/>
        </p:nvSpPr>
        <p:spPr>
          <a:xfrm>
            <a:off x="5839333" y="2442865"/>
            <a:ext cx="5721626" cy="69249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EEAE895-2089-8E44-B48F-2D5746EF350E}"/>
              </a:ext>
            </a:extLst>
          </p:cNvPr>
          <p:cNvSpPr/>
          <p:nvPr/>
        </p:nvSpPr>
        <p:spPr>
          <a:xfrm>
            <a:off x="5853786" y="2460408"/>
            <a:ext cx="4834185" cy="692498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Block size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4F2F792-440D-AB4F-BFCE-DDCF5BC2515B}"/>
              </a:ext>
            </a:extLst>
          </p:cNvPr>
          <p:cNvSpPr/>
          <p:nvPr/>
        </p:nvSpPr>
        <p:spPr>
          <a:xfrm>
            <a:off x="10696438" y="2460408"/>
            <a:ext cx="864521" cy="692498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00X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E1D77BD-DF6E-5D4D-82FC-4149D6D2A8E8}"/>
              </a:ext>
            </a:extLst>
          </p:cNvPr>
          <p:cNvSpPr txBox="1"/>
          <p:nvPr/>
        </p:nvSpPr>
        <p:spPr>
          <a:xfrm>
            <a:off x="10556826" y="3357265"/>
            <a:ext cx="13892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alloc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/free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38E93A58-6EF7-D143-B389-BE188029C390}"/>
              </a:ext>
            </a:extLst>
          </p:cNvPr>
          <p:cNvCxnSpPr>
            <a:cxnSpLocks/>
          </p:cNvCxnSpPr>
          <p:nvPr/>
        </p:nvCxnSpPr>
        <p:spPr>
          <a:xfrm flipV="1">
            <a:off x="11221371" y="2960987"/>
            <a:ext cx="0" cy="365760"/>
          </a:xfrm>
          <a:prstGeom prst="straightConnector1">
            <a:avLst/>
          </a:prstGeom>
          <a:ln w="317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20727444-3035-BC45-953C-F7630B30DE5A}"/>
              </a:ext>
            </a:extLst>
          </p:cNvPr>
          <p:cNvSpPr txBox="1"/>
          <p:nvPr/>
        </p:nvSpPr>
        <p:spPr>
          <a:xfrm>
            <a:off x="11432294" y="2057400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latin typeface="+mn-lt"/>
                <a:cs typeface="Consolas" panose="020B0609020204030204" pitchFamily="49" charset="0"/>
              </a:rPr>
              <a:t>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E5A5E44-052A-0E43-A45C-12DD701C6414}"/>
              </a:ext>
            </a:extLst>
          </p:cNvPr>
          <p:cNvSpPr txBox="1"/>
          <p:nvPr/>
        </p:nvSpPr>
        <p:spPr>
          <a:xfrm>
            <a:off x="10533711" y="2057400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latin typeface="+mn-lt"/>
                <a:cs typeface="Consolas" panose="020B0609020204030204" pitchFamily="49" charset="0"/>
              </a:rPr>
              <a:t>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BF2EC45-972D-5141-A9ED-C73367BB50A6}"/>
              </a:ext>
            </a:extLst>
          </p:cNvPr>
          <p:cNvSpPr txBox="1"/>
          <p:nvPr/>
        </p:nvSpPr>
        <p:spPr>
          <a:xfrm>
            <a:off x="5752751" y="2057400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latin typeface="+mn-lt"/>
                <a:cs typeface="Consolas" panose="020B0609020204030204" pitchFamily="49" charset="0"/>
              </a:rPr>
              <a:t>63</a:t>
            </a:r>
          </a:p>
        </p:txBody>
      </p:sp>
    </p:spTree>
    <p:extLst>
      <p:ext uri="{BB962C8B-B14F-4D97-AF65-F5344CB8AC3E}">
        <p14:creationId xmlns:p14="http://schemas.microsoft.com/office/powerpoint/2010/main" val="1689668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898E9-1795-F947-BB07-68867095A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Final Assignment: Implicit Allocator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ADF6CE-A687-E541-87FE-BC87443A58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Must have </a:t>
            </a:r>
            <a:r>
              <a:rPr lang="en-US" dirty="0"/>
              <a:t>headers that track block information (size, status in-use or free) –you must use the 8 byte header size, storing the status using the free bits (this is larger than the 4 byte headers specified in the book, as this makes it easier to satisfy the alignment constraint and store information).</a:t>
            </a:r>
          </a:p>
          <a:p>
            <a:r>
              <a:rPr lang="en-US" b="1" dirty="0"/>
              <a:t>Must have </a:t>
            </a:r>
            <a:r>
              <a:rPr lang="en-US" dirty="0"/>
              <a:t>free blocks that are recycled and reused for subsequent malloc requests if possible</a:t>
            </a:r>
          </a:p>
          <a:p>
            <a:r>
              <a:rPr lang="en-US" b="1" dirty="0"/>
              <a:t>Must have </a:t>
            </a:r>
            <a:r>
              <a:rPr lang="en-US" dirty="0"/>
              <a:t>a malloc implementation that searches the heap for free blocks via an implicit list (i.e. traverses block-by-block).</a:t>
            </a:r>
          </a:p>
          <a:p>
            <a:endParaRPr lang="en-US" dirty="0"/>
          </a:p>
          <a:p>
            <a:r>
              <a:rPr lang="en-US" b="1" dirty="0"/>
              <a:t>Does not need to </a:t>
            </a:r>
            <a:r>
              <a:rPr lang="en-US" dirty="0"/>
              <a:t>have</a:t>
            </a:r>
            <a:r>
              <a:rPr lang="en-US" b="1" dirty="0"/>
              <a:t> </a:t>
            </a:r>
            <a:r>
              <a:rPr lang="en-US" dirty="0"/>
              <a:t>coalescing of free blocks</a:t>
            </a:r>
          </a:p>
          <a:p>
            <a:r>
              <a:rPr lang="en-US" b="1" dirty="0"/>
              <a:t>Does not need to </a:t>
            </a:r>
            <a:r>
              <a:rPr lang="en-US" dirty="0"/>
              <a:t>support in-place </a:t>
            </a:r>
            <a:r>
              <a:rPr lang="en-US" dirty="0" err="1"/>
              <a:t>realloc</a:t>
            </a:r>
            <a:endParaRPr lang="en-US" dirty="0"/>
          </a:p>
          <a:p>
            <a:pPr marL="0" indent="0">
              <a:buNone/>
            </a:pPr>
            <a:r>
              <a:rPr lang="en-US" sz="2000" dirty="0"/>
              <a:t>(</a:t>
            </a:r>
            <a:r>
              <a:rPr lang="en-US" sz="2000" i="1" dirty="0"/>
              <a:t>Note: these could be part of an implicit allocator, it’s just not a requirement for this assignment)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438697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pPr>
              <a:tabLst>
                <a:tab pos="11536363" algn="r"/>
              </a:tabLst>
            </a:pPr>
            <a:r>
              <a:rPr lang="en-US" b="1" dirty="0"/>
              <a:t>Recap: </a:t>
            </a:r>
            <a:r>
              <a:rPr lang="en-US" dirty="0"/>
              <a:t>heap allocators so far</a:t>
            </a:r>
          </a:p>
          <a:p>
            <a:pPr>
              <a:tabLst>
                <a:tab pos="11536363" algn="r"/>
              </a:tabLst>
            </a:pPr>
            <a:r>
              <a:rPr lang="en-US" b="1" dirty="0">
                <a:solidFill>
                  <a:srgbClr val="C00000"/>
                </a:solidFill>
              </a:rPr>
              <a:t>Method 2: Explicit Free List Allocator</a:t>
            </a:r>
          </a:p>
          <a:p>
            <a:pPr lvl="1">
              <a:tabLst>
                <a:tab pos="11539728" algn="r"/>
              </a:tabLst>
            </a:pPr>
            <a:r>
              <a:rPr lang="en-US" b="1" dirty="0">
                <a:solidFill>
                  <a:srgbClr val="C00000"/>
                </a:solidFill>
              </a:rPr>
              <a:t>Explicit Allocator</a:t>
            </a:r>
            <a:r>
              <a:rPr lang="en-US" dirty="0">
                <a:solidFill>
                  <a:srgbClr val="C00000"/>
                </a:solidFill>
              </a:rPr>
              <a:t>	</a:t>
            </a:r>
            <a:endParaRPr lang="en-US" b="1" dirty="0"/>
          </a:p>
          <a:p>
            <a:pPr lvl="1">
              <a:tabLst>
                <a:tab pos="11536363" algn="r"/>
              </a:tabLst>
            </a:pPr>
            <a:r>
              <a:rPr lang="en-US" dirty="0"/>
              <a:t>Coalescing	</a:t>
            </a:r>
          </a:p>
          <a:p>
            <a:pPr lvl="1">
              <a:tabLst>
                <a:tab pos="11536363" algn="r"/>
              </a:tabLst>
            </a:pPr>
            <a:r>
              <a:rPr lang="en-US" dirty="0"/>
              <a:t>In-place </a:t>
            </a:r>
            <a:r>
              <a:rPr lang="en-US" dirty="0" err="1"/>
              <a:t>realloc</a:t>
            </a:r>
            <a:r>
              <a:rPr lang="en-US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5801272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59910-D835-8A4A-99C3-48AA7D74F3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Explicit Free List Allocator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EA8E33-C46B-E945-A265-96E6CAC02E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design builds on the implicit allocator, but also stores pointers to the next and previous free block inside each free block’s payload.</a:t>
            </a:r>
          </a:p>
          <a:p>
            <a:r>
              <a:rPr lang="en-US" dirty="0"/>
              <a:t>When we allocate a block, we look through </a:t>
            </a:r>
            <a:r>
              <a:rPr lang="en-US" u="sng" dirty="0"/>
              <a:t>just the free blocks</a:t>
            </a:r>
            <a:r>
              <a:rPr lang="en-US" dirty="0"/>
              <a:t> using our linked list to find a free one, and we update its header </a:t>
            </a:r>
            <a:r>
              <a:rPr lang="en-US" u="sng" dirty="0"/>
              <a:t>and the linked list</a:t>
            </a:r>
            <a:r>
              <a:rPr lang="en-US" dirty="0"/>
              <a:t> to reflect its allocated size and that it is now allocated.</a:t>
            </a:r>
          </a:p>
          <a:p>
            <a:r>
              <a:rPr lang="en-US" dirty="0"/>
              <a:t>When we free a block, we update its header to reflect it is now free and</a:t>
            </a:r>
            <a:r>
              <a:rPr lang="en-US" u="sng" dirty="0"/>
              <a:t> update the linked list</a:t>
            </a:r>
            <a:r>
              <a:rPr lang="en-US" dirty="0"/>
              <a:t>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632DBF6-BDE7-8341-8F6B-75938DDB4F9D}"/>
              </a:ext>
            </a:extLst>
          </p:cNvPr>
          <p:cNvSpPr/>
          <p:nvPr/>
        </p:nvSpPr>
        <p:spPr bwMode="auto">
          <a:xfrm>
            <a:off x="228600" y="5088076"/>
            <a:ext cx="5867400" cy="138892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This </a:t>
            </a:r>
            <a:r>
              <a:rPr lang="en-US" sz="2800" b="1" dirty="0">
                <a:latin typeface="+mn-lt"/>
                <a:cs typeface="Courier New" panose="02070309020205020404" pitchFamily="49" charset="0"/>
              </a:rPr>
              <a:t>explicit 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list of free blocks increases request throughput, with some costs (design and internal fragmentation)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4382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565BE0-D7EA-DA48-93F8-9B0BE22523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Explicit Free List Allocator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E5C81C-17F9-634E-9DAF-16633AA2FB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r>
              <a:rPr lang="en-US" b="1" dirty="0"/>
              <a:t>Key Insight:</a:t>
            </a:r>
            <a:r>
              <a:rPr lang="en-US" dirty="0"/>
              <a:t> the payloads of the free blocks aren’t being used, because they’re free.  </a:t>
            </a:r>
          </a:p>
          <a:p>
            <a:r>
              <a:rPr lang="en-US" b="1" dirty="0"/>
              <a:t>Idea: </a:t>
            </a:r>
            <a:r>
              <a:rPr lang="en-US" dirty="0"/>
              <a:t>since we only need to store these pointers for free blocks, let’s store them in the </a:t>
            </a:r>
            <a:r>
              <a:rPr lang="en-US" u="sng" dirty="0"/>
              <a:t>first 16 bytes of each free block’s payload!</a:t>
            </a:r>
            <a:endParaRPr lang="en-US" b="1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53EFA79-AD89-C844-B875-67C5340F90A9}"/>
              </a:ext>
            </a:extLst>
          </p:cNvPr>
          <p:cNvGraphicFramePr>
            <a:graphicFrameLocks noGrp="1"/>
          </p:cNvGraphicFramePr>
          <p:nvPr/>
        </p:nvGraphicFramePr>
        <p:xfrm>
          <a:off x="152400" y="5105400"/>
          <a:ext cx="1165860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7155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653897468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344363867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163495489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16</a:t>
                      </a:r>
                    </a:p>
                    <a:p>
                      <a:pPr algn="ctr"/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null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0x48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24 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32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0x10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null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4" name="Freeform 3">
            <a:extLst>
              <a:ext uri="{FF2B5EF4-FFF2-40B4-BE49-F238E27FC236}">
                <a16:creationId xmlns:a16="http://schemas.microsoft.com/office/drawing/2014/main" id="{80517187-5596-B74B-BD3C-29B9804BC6E9}"/>
              </a:ext>
            </a:extLst>
          </p:cNvPr>
          <p:cNvSpPr/>
          <p:nvPr/>
        </p:nvSpPr>
        <p:spPr>
          <a:xfrm>
            <a:off x="2820318" y="4644102"/>
            <a:ext cx="4126011" cy="1338057"/>
          </a:xfrm>
          <a:custGeom>
            <a:avLst/>
            <a:gdLst>
              <a:gd name="connsiteX0" fmla="*/ 0 w 4126011"/>
              <a:gd name="connsiteY0" fmla="*/ 1338057 h 1338057"/>
              <a:gd name="connsiteX1" fmla="*/ 209321 w 4126011"/>
              <a:gd name="connsiteY1" fmla="*/ 621961 h 1338057"/>
              <a:gd name="connsiteX2" fmla="*/ 826265 w 4126011"/>
              <a:gd name="connsiteY2" fmla="*/ 159252 h 1338057"/>
              <a:gd name="connsiteX3" fmla="*/ 1685581 w 4126011"/>
              <a:gd name="connsiteY3" fmla="*/ 71117 h 1338057"/>
              <a:gd name="connsiteX4" fmla="*/ 3767769 w 4126011"/>
              <a:gd name="connsiteY4" fmla="*/ 71117 h 1338057"/>
              <a:gd name="connsiteX5" fmla="*/ 4109292 w 4126011"/>
              <a:gd name="connsiteY5" fmla="*/ 985517 h 1338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26011" h="1338057">
                <a:moveTo>
                  <a:pt x="0" y="1338057"/>
                </a:moveTo>
                <a:cubicBezTo>
                  <a:pt x="35805" y="1078242"/>
                  <a:pt x="71610" y="818428"/>
                  <a:pt x="209321" y="621961"/>
                </a:cubicBezTo>
                <a:cubicBezTo>
                  <a:pt x="347032" y="425494"/>
                  <a:pt x="580222" y="251059"/>
                  <a:pt x="826265" y="159252"/>
                </a:cubicBezTo>
                <a:cubicBezTo>
                  <a:pt x="1072308" y="67445"/>
                  <a:pt x="1195330" y="85806"/>
                  <a:pt x="1685581" y="71117"/>
                </a:cubicBezTo>
                <a:cubicBezTo>
                  <a:pt x="2175832" y="56428"/>
                  <a:pt x="3363817" y="-81283"/>
                  <a:pt x="3767769" y="71117"/>
                </a:cubicBezTo>
                <a:cubicBezTo>
                  <a:pt x="4171721" y="223517"/>
                  <a:pt x="4140506" y="604517"/>
                  <a:pt x="4109292" y="985517"/>
                </a:cubicBezTo>
              </a:path>
            </a:pathLst>
          </a:custGeom>
          <a:noFill/>
          <a:ln w="762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99A4B84D-4044-1343-A84F-83FB291FF552}"/>
              </a:ext>
            </a:extLst>
          </p:cNvPr>
          <p:cNvSpPr/>
          <p:nvPr/>
        </p:nvSpPr>
        <p:spPr>
          <a:xfrm>
            <a:off x="137678" y="4151028"/>
            <a:ext cx="7981753" cy="1809097"/>
          </a:xfrm>
          <a:custGeom>
            <a:avLst/>
            <a:gdLst>
              <a:gd name="connsiteX0" fmla="*/ 7981753 w 7981753"/>
              <a:gd name="connsiteY0" fmla="*/ 1809097 h 1809097"/>
              <a:gd name="connsiteX1" fmla="*/ 7441927 w 7981753"/>
              <a:gd name="connsiteY1" fmla="*/ 531141 h 1809097"/>
              <a:gd name="connsiteX2" fmla="*/ 6219055 w 7981753"/>
              <a:gd name="connsiteY2" fmla="*/ 2331 h 1809097"/>
              <a:gd name="connsiteX3" fmla="*/ 919941 w 7981753"/>
              <a:gd name="connsiteY3" fmla="*/ 387921 h 1809097"/>
              <a:gd name="connsiteX4" fmla="*/ 38592 w 7981753"/>
              <a:gd name="connsiteY4" fmla="*/ 1489608 h 1809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1753" h="1809097">
                <a:moveTo>
                  <a:pt x="7981753" y="1809097"/>
                </a:moveTo>
                <a:cubicBezTo>
                  <a:pt x="7858731" y="1320683"/>
                  <a:pt x="7735710" y="832269"/>
                  <a:pt x="7441927" y="531141"/>
                </a:cubicBezTo>
                <a:cubicBezTo>
                  <a:pt x="7148144" y="230013"/>
                  <a:pt x="7306053" y="26201"/>
                  <a:pt x="6219055" y="2331"/>
                </a:cubicBezTo>
                <a:cubicBezTo>
                  <a:pt x="5132057" y="-21539"/>
                  <a:pt x="1950018" y="140041"/>
                  <a:pt x="919941" y="387921"/>
                </a:cubicBezTo>
                <a:cubicBezTo>
                  <a:pt x="-110136" y="635800"/>
                  <a:pt x="-35772" y="1062704"/>
                  <a:pt x="38592" y="1489608"/>
                </a:cubicBezTo>
              </a:path>
            </a:pathLst>
          </a:custGeom>
          <a:noFill/>
          <a:ln w="762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83F4D69-11A0-BC49-83D4-01BBE52167CA}"/>
              </a:ext>
            </a:extLst>
          </p:cNvPr>
          <p:cNvSpPr txBox="1"/>
          <p:nvPr/>
        </p:nvSpPr>
        <p:spPr>
          <a:xfrm>
            <a:off x="457200" y="3429000"/>
            <a:ext cx="990600" cy="381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dirty="0"/>
              <a:t>0x10</a:t>
            </a: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21C691AC-E40E-C34B-B0DA-BEF7B20C9104}"/>
              </a:ext>
            </a:extLst>
          </p:cNvPr>
          <p:cNvSpPr/>
          <p:nvPr/>
        </p:nvSpPr>
        <p:spPr>
          <a:xfrm>
            <a:off x="228600" y="3829702"/>
            <a:ext cx="838200" cy="1809098"/>
          </a:xfrm>
          <a:custGeom>
            <a:avLst/>
            <a:gdLst>
              <a:gd name="connsiteX0" fmla="*/ 936434 w 936434"/>
              <a:gd name="connsiteY0" fmla="*/ 0 h 1806766"/>
              <a:gd name="connsiteX1" fmla="*/ 0 w 936434"/>
              <a:gd name="connsiteY1" fmla="*/ 1806766 h 1806766"/>
              <a:gd name="connsiteX2" fmla="*/ 0 w 936434"/>
              <a:gd name="connsiteY2" fmla="*/ 1806766 h 1806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36434" h="1806766">
                <a:moveTo>
                  <a:pt x="936434" y="0"/>
                </a:moveTo>
                <a:lnTo>
                  <a:pt x="0" y="1806766"/>
                </a:lnTo>
                <a:lnTo>
                  <a:pt x="0" y="1806766"/>
                </a:lnTo>
              </a:path>
            </a:pathLst>
          </a:custGeom>
          <a:noFill/>
          <a:ln w="76200">
            <a:solidFill>
              <a:srgbClr val="0070C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2234F5E-4590-6249-BA81-833A35AE5334}"/>
              </a:ext>
            </a:extLst>
          </p:cNvPr>
          <p:cNvSpPr txBox="1"/>
          <p:nvPr/>
        </p:nvSpPr>
        <p:spPr>
          <a:xfrm>
            <a:off x="101873" y="3083382"/>
            <a:ext cx="16979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First free block</a:t>
            </a:r>
          </a:p>
        </p:txBody>
      </p:sp>
    </p:spTree>
    <p:extLst>
      <p:ext uri="{BB962C8B-B14F-4D97-AF65-F5344CB8AC3E}">
        <p14:creationId xmlns:p14="http://schemas.microsoft.com/office/powerpoint/2010/main" val="15088160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85CF7F-1E4B-2D46-8880-80BD8D687D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Explicit Free List: List Design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3F5100-1DF1-B845-82FB-52FECF7F9C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Clr>
                <a:schemeClr val="accent2"/>
              </a:buClr>
              <a:buNone/>
            </a:pPr>
            <a:r>
              <a:rPr lang="en-US" dirty="0"/>
              <a:t>How do you want to organize your explicit free list?</a:t>
            </a:r>
            <a:br>
              <a:rPr lang="en-US" dirty="0"/>
            </a:br>
            <a:r>
              <a:rPr lang="en-US" dirty="0"/>
              <a:t>(compare utilization/throughput)</a:t>
            </a:r>
          </a:p>
          <a:p>
            <a:pPr marL="803275" indent="-508000">
              <a:buClr>
                <a:schemeClr val="accent2"/>
              </a:buClr>
              <a:buFont typeface="+mj-lt"/>
              <a:buAutoNum type="alphaUcPeriod"/>
            </a:pPr>
            <a:r>
              <a:rPr lang="en-US" dirty="0"/>
              <a:t>Address-order (each block’s address</a:t>
            </a:r>
            <a:br>
              <a:rPr lang="en-US" dirty="0"/>
            </a:br>
            <a:r>
              <a:rPr lang="en-US" dirty="0"/>
              <a:t>is less than successor block’s address)</a:t>
            </a:r>
          </a:p>
          <a:p>
            <a:pPr marL="803275" indent="-508000">
              <a:buClr>
                <a:schemeClr val="accent2"/>
              </a:buClr>
              <a:buFont typeface="+mj-lt"/>
              <a:buAutoNum type="alphaUcPeriod"/>
            </a:pPr>
            <a:r>
              <a:rPr lang="en-US" dirty="0"/>
              <a:t>Last-in first-out (LIFO)/like a stack, where</a:t>
            </a:r>
            <a:br>
              <a:rPr lang="en-US" dirty="0"/>
            </a:br>
            <a:r>
              <a:rPr lang="en-US" dirty="0"/>
              <a:t>newly freed blocks are at the beginning of the list</a:t>
            </a:r>
          </a:p>
          <a:p>
            <a:pPr marL="803275" indent="-508000">
              <a:buClr>
                <a:schemeClr val="accent2"/>
              </a:buClr>
              <a:buFont typeface="+mj-lt"/>
              <a:buAutoNum type="alphaUcPeriod"/>
            </a:pPr>
            <a:r>
              <a:rPr lang="en-US" dirty="0"/>
              <a:t>Other (e.g., by size, etc.)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B4BE32D-1FBD-5C41-9AFC-8A74B1C610FA}"/>
              </a:ext>
            </a:extLst>
          </p:cNvPr>
          <p:cNvSpPr txBox="1"/>
          <p:nvPr/>
        </p:nvSpPr>
        <p:spPr>
          <a:xfrm>
            <a:off x="8493966" y="2106249"/>
            <a:ext cx="35175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rgbClr val="0432FF"/>
                </a:solidFill>
              </a:rPr>
              <a:t>Better memory </a:t>
            </a:r>
            <a:r>
              <a:rPr lang="en-US" sz="2400" dirty="0" err="1">
                <a:solidFill>
                  <a:srgbClr val="0432FF"/>
                </a:solidFill>
              </a:rPr>
              <a:t>util</a:t>
            </a:r>
            <a:r>
              <a:rPr lang="en-US" sz="2400" dirty="0">
                <a:solidFill>
                  <a:srgbClr val="0432FF"/>
                </a:solidFill>
              </a:rPr>
              <a:t>, </a:t>
            </a:r>
          </a:p>
          <a:p>
            <a:pPr algn="l"/>
            <a:r>
              <a:rPr lang="en-US" sz="2400" dirty="0">
                <a:solidFill>
                  <a:srgbClr val="0432FF"/>
                </a:solidFill>
              </a:rPr>
              <a:t>Linear free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32D1887-8DEF-7248-BF2E-10F7C4FBEA81}"/>
              </a:ext>
            </a:extLst>
          </p:cNvPr>
          <p:cNvSpPr txBox="1"/>
          <p:nvPr/>
        </p:nvSpPr>
        <p:spPr>
          <a:xfrm>
            <a:off x="8493966" y="3038420"/>
            <a:ext cx="3505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rgbClr val="0432FF"/>
                </a:solidFill>
              </a:rPr>
              <a:t>Constant free (push recent block onto stack)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73AC145-FADD-F246-9F89-F2C936649285}"/>
              </a:ext>
            </a:extLst>
          </p:cNvPr>
          <p:cNvSpPr txBox="1"/>
          <p:nvPr/>
        </p:nvSpPr>
        <p:spPr>
          <a:xfrm>
            <a:off x="8493966" y="4038600"/>
            <a:ext cx="33505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solidFill>
                  <a:srgbClr val="0432FF"/>
                </a:solidFill>
              </a:rPr>
              <a:t>(more at end of lecture)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132DBAD-DEF4-1A42-83CE-7C6E8062C4CB}"/>
              </a:ext>
            </a:extLst>
          </p:cNvPr>
          <p:cNvSpPr txBox="1"/>
          <p:nvPr/>
        </p:nvSpPr>
        <p:spPr>
          <a:xfrm>
            <a:off x="9825789" y="1635743"/>
            <a:ext cx="1236236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pPr algn="l"/>
            <a:r>
              <a:rPr lang="en-US" dirty="0"/>
              <a:t>Up to you!</a:t>
            </a:r>
          </a:p>
        </p:txBody>
      </p:sp>
    </p:spTree>
    <p:extLst>
      <p:ext uri="{BB962C8B-B14F-4D97-AF65-F5344CB8AC3E}">
        <p14:creationId xmlns:p14="http://schemas.microsoft.com/office/powerpoint/2010/main" val="2797425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85CF7F-1E4B-2D46-8880-80BD8D687D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Explicit free list design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3F5100-1DF1-B845-82FB-52FECF7F9C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Clr>
                <a:schemeClr val="accent2"/>
              </a:buClr>
              <a:buNone/>
            </a:pPr>
            <a:r>
              <a:rPr lang="en-US" dirty="0"/>
              <a:t>How do you want to organize your explicit free list?(utilization/throughput)</a:t>
            </a:r>
          </a:p>
          <a:p>
            <a:pPr marL="514350" indent="-514350">
              <a:buClr>
                <a:schemeClr val="accent2"/>
              </a:buClr>
              <a:buAutoNum type="alphaUcPeriod"/>
            </a:pPr>
            <a:r>
              <a:rPr lang="en-US" dirty="0"/>
              <a:t>Address-order </a:t>
            </a:r>
          </a:p>
          <a:p>
            <a:pPr marL="514350" indent="-514350">
              <a:buClr>
                <a:schemeClr val="accent2"/>
              </a:buClr>
              <a:buAutoNum type="alphaUcPeriod"/>
            </a:pPr>
            <a:endParaRPr lang="en-US" dirty="0"/>
          </a:p>
          <a:p>
            <a:pPr marL="0" indent="0">
              <a:buClr>
                <a:schemeClr val="accent2"/>
              </a:buClr>
              <a:buNone/>
            </a:pPr>
            <a:endParaRPr lang="en-US" dirty="0"/>
          </a:p>
          <a:p>
            <a:pPr marL="0" indent="0">
              <a:buClr>
                <a:schemeClr val="accent2"/>
              </a:buClr>
              <a:buNone/>
            </a:pPr>
            <a:endParaRPr lang="en-US" dirty="0"/>
          </a:p>
          <a:p>
            <a:pPr marL="0" indent="0">
              <a:buClr>
                <a:schemeClr val="accent2"/>
              </a:buClr>
              <a:buNone/>
            </a:pPr>
            <a:r>
              <a:rPr lang="en-US" dirty="0">
                <a:solidFill>
                  <a:schemeClr val="accent2"/>
                </a:solidFill>
              </a:rPr>
              <a:t>B.</a:t>
            </a:r>
            <a:r>
              <a:rPr lang="en-US" dirty="0"/>
              <a:t> Last-in first-out (LIFO)</a:t>
            </a:r>
          </a:p>
          <a:p>
            <a:pPr marL="0" indent="0">
              <a:buClr>
                <a:schemeClr val="accent2"/>
              </a:buClr>
              <a:buNone/>
            </a:pPr>
            <a:endParaRPr lang="en-US" dirty="0"/>
          </a:p>
          <a:p>
            <a:pPr marL="0" indent="0">
              <a:buClr>
                <a:schemeClr val="accent2"/>
              </a:buClr>
              <a:buNone/>
            </a:pPr>
            <a:endParaRPr lang="en-US" dirty="0"/>
          </a:p>
          <a:p>
            <a:pPr marL="0" indent="0">
              <a:buClr>
                <a:schemeClr val="accent2"/>
              </a:buClr>
              <a:buNone/>
            </a:pPr>
            <a:br>
              <a:rPr lang="en-US" dirty="0"/>
            </a:br>
            <a:endParaRPr lang="en-US" dirty="0"/>
          </a:p>
          <a:p>
            <a:pPr marL="0" indent="0">
              <a:buClr>
                <a:schemeClr val="accent2"/>
              </a:buClr>
              <a:buNone/>
            </a:pPr>
            <a:r>
              <a:rPr lang="en-US" dirty="0">
                <a:solidFill>
                  <a:schemeClr val="accent2"/>
                </a:solidFill>
              </a:rPr>
              <a:t>C.</a:t>
            </a:r>
            <a:r>
              <a:rPr lang="en-US" dirty="0"/>
              <a:t> Other (e.g., by size, etc.)</a:t>
            </a:r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4FF1E3F6-40CE-3C45-87C9-F431FCB11710}"/>
              </a:ext>
            </a:extLst>
          </p:cNvPr>
          <p:cNvGraphicFramePr>
            <a:graphicFrameLocks noGrp="1"/>
          </p:cNvGraphicFramePr>
          <p:nvPr/>
        </p:nvGraphicFramePr>
        <p:xfrm>
          <a:off x="152400" y="4754568"/>
          <a:ext cx="12115800" cy="112567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0772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80772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80772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80772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80772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80772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80772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80772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80772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807720">
                  <a:extLst>
                    <a:ext uri="{9D8B030D-6E8A-4147-A177-3AD203B41FA5}">
                      <a16:colId xmlns:a16="http://schemas.microsoft.com/office/drawing/2014/main" val="653897468"/>
                    </a:ext>
                  </a:extLst>
                </a:gridCol>
                <a:gridCol w="807720">
                  <a:extLst>
                    <a:ext uri="{9D8B030D-6E8A-4147-A177-3AD203B41FA5}">
                      <a16:colId xmlns:a16="http://schemas.microsoft.com/office/drawing/2014/main" val="1344363867"/>
                    </a:ext>
                  </a:extLst>
                </a:gridCol>
                <a:gridCol w="807720">
                  <a:extLst>
                    <a:ext uri="{9D8B030D-6E8A-4147-A177-3AD203B41FA5}">
                      <a16:colId xmlns:a16="http://schemas.microsoft.com/office/drawing/2014/main" val="1163495489"/>
                    </a:ext>
                  </a:extLst>
                </a:gridCol>
                <a:gridCol w="807720">
                  <a:extLst>
                    <a:ext uri="{9D8B030D-6E8A-4147-A177-3AD203B41FA5}">
                      <a16:colId xmlns:a16="http://schemas.microsoft.com/office/drawing/2014/main" val="1913020986"/>
                    </a:ext>
                  </a:extLst>
                </a:gridCol>
                <a:gridCol w="807720">
                  <a:extLst>
                    <a:ext uri="{9D8B030D-6E8A-4147-A177-3AD203B41FA5}">
                      <a16:colId xmlns:a16="http://schemas.microsoft.com/office/drawing/2014/main" val="1431975377"/>
                    </a:ext>
                  </a:extLst>
                </a:gridCol>
                <a:gridCol w="807720">
                  <a:extLst>
                    <a:ext uri="{9D8B030D-6E8A-4147-A177-3AD203B41FA5}">
                      <a16:colId xmlns:a16="http://schemas.microsoft.com/office/drawing/2014/main" val="2393477422"/>
                    </a:ext>
                  </a:extLst>
                </a:gridCol>
              </a:tblGrid>
              <a:tr h="408871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0x70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0x78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0x80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41902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16</a:t>
                      </a:r>
                    </a:p>
                    <a:p>
                      <a:pPr algn="ctr"/>
                      <a:r>
                        <a:rPr lang="en-US" sz="18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0x70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0x40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16 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0x10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null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null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0x10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3B4BE32D-1FBD-5C41-9AFC-8A74B1C610FA}"/>
              </a:ext>
            </a:extLst>
          </p:cNvPr>
          <p:cNvSpPr txBox="1"/>
          <p:nvPr/>
        </p:nvSpPr>
        <p:spPr>
          <a:xfrm>
            <a:off x="2935997" y="1828800"/>
            <a:ext cx="35185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solidFill>
                  <a:srgbClr val="0432FF"/>
                </a:solidFill>
              </a:rPr>
              <a:t>Better memory util, linear free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32D1887-8DEF-7248-BF2E-10F7C4FBEA81}"/>
              </a:ext>
            </a:extLst>
          </p:cNvPr>
          <p:cNvSpPr txBox="1"/>
          <p:nvPr/>
        </p:nvSpPr>
        <p:spPr>
          <a:xfrm>
            <a:off x="3775616" y="3913806"/>
            <a:ext cx="53577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solidFill>
                  <a:srgbClr val="0432FF"/>
                </a:solidFill>
              </a:rPr>
              <a:t>Constant free (push recent block onto stack)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73AC145-FADD-F246-9F89-F2C936649285}"/>
              </a:ext>
            </a:extLst>
          </p:cNvPr>
          <p:cNvSpPr txBox="1"/>
          <p:nvPr/>
        </p:nvSpPr>
        <p:spPr>
          <a:xfrm>
            <a:off x="4168368" y="6305490"/>
            <a:ext cx="33505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solidFill>
                  <a:srgbClr val="0432FF"/>
                </a:solidFill>
              </a:rPr>
              <a:t>(see textbook)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132DBAD-DEF4-1A42-83CE-7C6E8062C4CB}"/>
              </a:ext>
            </a:extLst>
          </p:cNvPr>
          <p:cNvSpPr txBox="1"/>
          <p:nvPr/>
        </p:nvSpPr>
        <p:spPr>
          <a:xfrm>
            <a:off x="10783311" y="416731"/>
            <a:ext cx="1236236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pPr algn="l"/>
            <a:r>
              <a:rPr lang="en-US" dirty="0"/>
              <a:t>Up to you!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058EFCB5-A785-B847-869D-183BD41E0033}"/>
              </a:ext>
            </a:extLst>
          </p:cNvPr>
          <p:cNvGraphicFramePr>
            <a:graphicFrameLocks noGrp="1"/>
          </p:cNvGraphicFramePr>
          <p:nvPr/>
        </p:nvGraphicFramePr>
        <p:xfrm>
          <a:off x="896148" y="2392798"/>
          <a:ext cx="11219652" cy="122932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34971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934971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934971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934971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934971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934971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934971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934971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934971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934971">
                  <a:extLst>
                    <a:ext uri="{9D8B030D-6E8A-4147-A177-3AD203B41FA5}">
                      <a16:colId xmlns:a16="http://schemas.microsoft.com/office/drawing/2014/main" val="653897468"/>
                    </a:ext>
                  </a:extLst>
                </a:gridCol>
                <a:gridCol w="934971">
                  <a:extLst>
                    <a:ext uri="{9D8B030D-6E8A-4147-A177-3AD203B41FA5}">
                      <a16:colId xmlns:a16="http://schemas.microsoft.com/office/drawing/2014/main" val="1344363867"/>
                    </a:ext>
                  </a:extLst>
                </a:gridCol>
                <a:gridCol w="934971">
                  <a:extLst>
                    <a:ext uri="{9D8B030D-6E8A-4147-A177-3AD203B41FA5}">
                      <a16:colId xmlns:a16="http://schemas.microsoft.com/office/drawing/2014/main" val="1163495489"/>
                    </a:ext>
                  </a:extLst>
                </a:gridCol>
              </a:tblGrid>
              <a:tr h="514092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61564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16</a:t>
                      </a:r>
                    </a:p>
                    <a:p>
                      <a:pPr algn="ctr"/>
                      <a:r>
                        <a:rPr lang="en-US" sz="18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null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0x48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24 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32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0x10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null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13" name="Freeform 12">
            <a:extLst>
              <a:ext uri="{FF2B5EF4-FFF2-40B4-BE49-F238E27FC236}">
                <a16:creationId xmlns:a16="http://schemas.microsoft.com/office/drawing/2014/main" id="{DA6B04F7-064E-8E40-AF3E-2F6965A507C6}"/>
              </a:ext>
            </a:extLst>
          </p:cNvPr>
          <p:cNvSpPr/>
          <p:nvPr/>
        </p:nvSpPr>
        <p:spPr>
          <a:xfrm>
            <a:off x="3429000" y="2491473"/>
            <a:ext cx="4477645" cy="529834"/>
          </a:xfrm>
          <a:custGeom>
            <a:avLst/>
            <a:gdLst>
              <a:gd name="connsiteX0" fmla="*/ 0 w 4126011"/>
              <a:gd name="connsiteY0" fmla="*/ 1338057 h 1338057"/>
              <a:gd name="connsiteX1" fmla="*/ 209321 w 4126011"/>
              <a:gd name="connsiteY1" fmla="*/ 621961 h 1338057"/>
              <a:gd name="connsiteX2" fmla="*/ 826265 w 4126011"/>
              <a:gd name="connsiteY2" fmla="*/ 159252 h 1338057"/>
              <a:gd name="connsiteX3" fmla="*/ 1685581 w 4126011"/>
              <a:gd name="connsiteY3" fmla="*/ 71117 h 1338057"/>
              <a:gd name="connsiteX4" fmla="*/ 3767769 w 4126011"/>
              <a:gd name="connsiteY4" fmla="*/ 71117 h 1338057"/>
              <a:gd name="connsiteX5" fmla="*/ 4109292 w 4126011"/>
              <a:gd name="connsiteY5" fmla="*/ 985517 h 1338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26011" h="1338057">
                <a:moveTo>
                  <a:pt x="0" y="1338057"/>
                </a:moveTo>
                <a:cubicBezTo>
                  <a:pt x="35805" y="1078242"/>
                  <a:pt x="71610" y="818428"/>
                  <a:pt x="209321" y="621961"/>
                </a:cubicBezTo>
                <a:cubicBezTo>
                  <a:pt x="347032" y="425494"/>
                  <a:pt x="580222" y="251059"/>
                  <a:pt x="826265" y="159252"/>
                </a:cubicBezTo>
                <a:cubicBezTo>
                  <a:pt x="1072308" y="67445"/>
                  <a:pt x="1195330" y="85806"/>
                  <a:pt x="1685581" y="71117"/>
                </a:cubicBezTo>
                <a:cubicBezTo>
                  <a:pt x="2175832" y="56428"/>
                  <a:pt x="3363817" y="-81283"/>
                  <a:pt x="3767769" y="71117"/>
                </a:cubicBezTo>
                <a:cubicBezTo>
                  <a:pt x="4171721" y="223517"/>
                  <a:pt x="4140506" y="604517"/>
                  <a:pt x="4109292" y="985517"/>
                </a:cubicBezTo>
              </a:path>
            </a:pathLst>
          </a:custGeom>
          <a:noFill/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9A64C3F4-0453-2C4E-911D-0858342CE740}"/>
              </a:ext>
            </a:extLst>
          </p:cNvPr>
          <p:cNvSpPr/>
          <p:nvPr/>
        </p:nvSpPr>
        <p:spPr>
          <a:xfrm>
            <a:off x="1097994" y="2286000"/>
            <a:ext cx="7981753" cy="704525"/>
          </a:xfrm>
          <a:custGeom>
            <a:avLst/>
            <a:gdLst>
              <a:gd name="connsiteX0" fmla="*/ 7981753 w 7981753"/>
              <a:gd name="connsiteY0" fmla="*/ 1809097 h 1809097"/>
              <a:gd name="connsiteX1" fmla="*/ 7441927 w 7981753"/>
              <a:gd name="connsiteY1" fmla="*/ 531141 h 1809097"/>
              <a:gd name="connsiteX2" fmla="*/ 6219055 w 7981753"/>
              <a:gd name="connsiteY2" fmla="*/ 2331 h 1809097"/>
              <a:gd name="connsiteX3" fmla="*/ 919941 w 7981753"/>
              <a:gd name="connsiteY3" fmla="*/ 387921 h 1809097"/>
              <a:gd name="connsiteX4" fmla="*/ 38592 w 7981753"/>
              <a:gd name="connsiteY4" fmla="*/ 1489608 h 1809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1753" h="1809097">
                <a:moveTo>
                  <a:pt x="7981753" y="1809097"/>
                </a:moveTo>
                <a:cubicBezTo>
                  <a:pt x="7858731" y="1320683"/>
                  <a:pt x="7735710" y="832269"/>
                  <a:pt x="7441927" y="531141"/>
                </a:cubicBezTo>
                <a:cubicBezTo>
                  <a:pt x="7148144" y="230013"/>
                  <a:pt x="7306053" y="26201"/>
                  <a:pt x="6219055" y="2331"/>
                </a:cubicBezTo>
                <a:cubicBezTo>
                  <a:pt x="5132057" y="-21539"/>
                  <a:pt x="1950018" y="140041"/>
                  <a:pt x="919941" y="387921"/>
                </a:cubicBezTo>
                <a:cubicBezTo>
                  <a:pt x="-110136" y="635800"/>
                  <a:pt x="-35772" y="1062704"/>
                  <a:pt x="38592" y="1489608"/>
                </a:cubicBezTo>
              </a:path>
            </a:pathLst>
          </a:custGeom>
          <a:noFill/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0266000-8FF2-304B-9C41-512BBBE03DA8}"/>
              </a:ext>
            </a:extLst>
          </p:cNvPr>
          <p:cNvSpPr txBox="1"/>
          <p:nvPr/>
        </p:nvSpPr>
        <p:spPr>
          <a:xfrm>
            <a:off x="48873" y="2726515"/>
            <a:ext cx="80983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dirty="0"/>
              <a:t>0x10</a:t>
            </a:r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13BC891D-569E-6D46-95A1-1AFB49C10FC6}"/>
              </a:ext>
            </a:extLst>
          </p:cNvPr>
          <p:cNvSpPr/>
          <p:nvPr/>
        </p:nvSpPr>
        <p:spPr>
          <a:xfrm flipH="1">
            <a:off x="544173" y="2990524"/>
            <a:ext cx="314534" cy="614611"/>
          </a:xfrm>
          <a:custGeom>
            <a:avLst/>
            <a:gdLst>
              <a:gd name="connsiteX0" fmla="*/ 936434 w 936434"/>
              <a:gd name="connsiteY0" fmla="*/ 0 h 1806766"/>
              <a:gd name="connsiteX1" fmla="*/ 0 w 936434"/>
              <a:gd name="connsiteY1" fmla="*/ 1806766 h 1806766"/>
              <a:gd name="connsiteX2" fmla="*/ 0 w 936434"/>
              <a:gd name="connsiteY2" fmla="*/ 1806766 h 1806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36434" h="1806766">
                <a:moveTo>
                  <a:pt x="936434" y="0"/>
                </a:moveTo>
                <a:lnTo>
                  <a:pt x="0" y="1806766"/>
                </a:lnTo>
                <a:lnTo>
                  <a:pt x="0" y="1806766"/>
                </a:lnTo>
              </a:path>
            </a:pathLst>
          </a:custGeom>
          <a:noFill/>
          <a:ln w="38100">
            <a:solidFill>
              <a:srgbClr val="0070C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F3003EB-B078-164B-8E8D-9735592DFB40}"/>
              </a:ext>
            </a:extLst>
          </p:cNvPr>
          <p:cNvSpPr txBox="1"/>
          <p:nvPr/>
        </p:nvSpPr>
        <p:spPr>
          <a:xfrm>
            <a:off x="48710" y="2265597"/>
            <a:ext cx="8968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First free block</a:t>
            </a:r>
          </a:p>
        </p:txBody>
      </p:sp>
      <p:sp>
        <p:nvSpPr>
          <p:cNvPr id="19" name="Freeform 18">
            <a:extLst>
              <a:ext uri="{FF2B5EF4-FFF2-40B4-BE49-F238E27FC236}">
                <a16:creationId xmlns:a16="http://schemas.microsoft.com/office/drawing/2014/main" id="{3865873B-639A-634F-BE4C-3B5D33D8A501}"/>
              </a:ext>
            </a:extLst>
          </p:cNvPr>
          <p:cNvSpPr/>
          <p:nvPr/>
        </p:nvSpPr>
        <p:spPr>
          <a:xfrm>
            <a:off x="1571835" y="4336579"/>
            <a:ext cx="8443023" cy="926717"/>
          </a:xfrm>
          <a:custGeom>
            <a:avLst/>
            <a:gdLst>
              <a:gd name="connsiteX0" fmla="*/ 0 w 8443023"/>
              <a:gd name="connsiteY0" fmla="*/ 2279116 h 2279116"/>
              <a:gd name="connsiteX1" fmla="*/ 3558448 w 8443023"/>
              <a:gd name="connsiteY1" fmla="*/ 252012 h 2279116"/>
              <a:gd name="connsiteX2" fmla="*/ 7777908 w 8443023"/>
              <a:gd name="connsiteY2" fmla="*/ 252012 h 2279116"/>
              <a:gd name="connsiteX3" fmla="*/ 8372819 w 8443023"/>
              <a:gd name="connsiteY3" fmla="*/ 2257082 h 2279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443023" h="2279116">
                <a:moveTo>
                  <a:pt x="0" y="2279116"/>
                </a:moveTo>
                <a:cubicBezTo>
                  <a:pt x="1131065" y="1434489"/>
                  <a:pt x="2262130" y="589863"/>
                  <a:pt x="3558448" y="252012"/>
                </a:cubicBezTo>
                <a:cubicBezTo>
                  <a:pt x="4854766" y="-85839"/>
                  <a:pt x="6975513" y="-82166"/>
                  <a:pt x="7777908" y="252012"/>
                </a:cubicBezTo>
                <a:cubicBezTo>
                  <a:pt x="8580303" y="586190"/>
                  <a:pt x="8476561" y="1421636"/>
                  <a:pt x="8372819" y="2257082"/>
                </a:cubicBezTo>
              </a:path>
            </a:pathLst>
          </a:custGeom>
          <a:noFill/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 19">
            <a:extLst>
              <a:ext uri="{FF2B5EF4-FFF2-40B4-BE49-F238E27FC236}">
                <a16:creationId xmlns:a16="http://schemas.microsoft.com/office/drawing/2014/main" id="{25F4B3FD-6FDA-D741-B8A8-2EE9A12C2325}"/>
              </a:ext>
            </a:extLst>
          </p:cNvPr>
          <p:cNvSpPr/>
          <p:nvPr/>
        </p:nvSpPr>
        <p:spPr>
          <a:xfrm>
            <a:off x="2464499" y="4785350"/>
            <a:ext cx="2717101" cy="466929"/>
          </a:xfrm>
          <a:custGeom>
            <a:avLst/>
            <a:gdLst>
              <a:gd name="connsiteX0" fmla="*/ 16247 w 2717101"/>
              <a:gd name="connsiteY0" fmla="*/ 797014 h 797014"/>
              <a:gd name="connsiteX1" fmla="*/ 346753 w 2717101"/>
              <a:gd name="connsiteY1" fmla="*/ 235153 h 797014"/>
              <a:gd name="connsiteX2" fmla="*/ 2362840 w 2717101"/>
              <a:gd name="connsiteY2" fmla="*/ 25833 h 797014"/>
              <a:gd name="connsiteX3" fmla="*/ 2704362 w 2717101"/>
              <a:gd name="connsiteY3" fmla="*/ 785997 h 797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17101" h="797014">
                <a:moveTo>
                  <a:pt x="16247" y="797014"/>
                </a:moveTo>
                <a:cubicBezTo>
                  <a:pt x="-14050" y="580348"/>
                  <a:pt x="-44346" y="363683"/>
                  <a:pt x="346753" y="235153"/>
                </a:cubicBezTo>
                <a:cubicBezTo>
                  <a:pt x="737852" y="106623"/>
                  <a:pt x="1969905" y="-65974"/>
                  <a:pt x="2362840" y="25833"/>
                </a:cubicBezTo>
                <a:cubicBezTo>
                  <a:pt x="2755775" y="117640"/>
                  <a:pt x="2730068" y="451818"/>
                  <a:pt x="2704362" y="785997"/>
                </a:cubicBezTo>
              </a:path>
            </a:pathLst>
          </a:custGeom>
          <a:noFill/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 20">
            <a:extLst>
              <a:ext uri="{FF2B5EF4-FFF2-40B4-BE49-F238E27FC236}">
                <a16:creationId xmlns:a16="http://schemas.microsoft.com/office/drawing/2014/main" id="{92F92214-F0A2-BA4E-B7CF-B33831AD249D}"/>
              </a:ext>
            </a:extLst>
          </p:cNvPr>
          <p:cNvSpPr/>
          <p:nvPr/>
        </p:nvSpPr>
        <p:spPr>
          <a:xfrm>
            <a:off x="210021" y="4497864"/>
            <a:ext cx="5825386" cy="765432"/>
          </a:xfrm>
          <a:custGeom>
            <a:avLst/>
            <a:gdLst>
              <a:gd name="connsiteX0" fmla="*/ 5825386 w 5825386"/>
              <a:gd name="connsiteY0" fmla="*/ 1306538 h 1306538"/>
              <a:gd name="connsiteX1" fmla="*/ 4525396 w 5825386"/>
              <a:gd name="connsiteY1" fmla="*/ 193835 h 1306538"/>
              <a:gd name="connsiteX2" fmla="*/ 1352538 w 5825386"/>
              <a:gd name="connsiteY2" fmla="*/ 39599 h 1306538"/>
              <a:gd name="connsiteX3" fmla="*/ 162716 w 5825386"/>
              <a:gd name="connsiteY3" fmla="*/ 634510 h 1306538"/>
              <a:gd name="connsiteX4" fmla="*/ 41531 w 5825386"/>
              <a:gd name="connsiteY4" fmla="*/ 1284505 h 1306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25386" h="1306538">
                <a:moveTo>
                  <a:pt x="5825386" y="1306538"/>
                </a:moveTo>
                <a:cubicBezTo>
                  <a:pt x="5548128" y="855764"/>
                  <a:pt x="5270870" y="404991"/>
                  <a:pt x="4525396" y="193835"/>
                </a:cubicBezTo>
                <a:cubicBezTo>
                  <a:pt x="3779922" y="-17321"/>
                  <a:pt x="2079651" y="-33847"/>
                  <a:pt x="1352538" y="39599"/>
                </a:cubicBezTo>
                <a:cubicBezTo>
                  <a:pt x="625425" y="113045"/>
                  <a:pt x="381217" y="427026"/>
                  <a:pt x="162716" y="634510"/>
                </a:cubicBezTo>
                <a:cubicBezTo>
                  <a:pt x="-55785" y="841994"/>
                  <a:pt x="-7127" y="1063249"/>
                  <a:pt x="41531" y="1284505"/>
                </a:cubicBezTo>
              </a:path>
            </a:pathLst>
          </a:custGeom>
          <a:noFill/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 21">
            <a:extLst>
              <a:ext uri="{FF2B5EF4-FFF2-40B4-BE49-F238E27FC236}">
                <a16:creationId xmlns:a16="http://schemas.microsoft.com/office/drawing/2014/main" id="{E14FC4F5-445B-FA44-A14D-0CFB6CC7F08E}"/>
              </a:ext>
            </a:extLst>
          </p:cNvPr>
          <p:cNvSpPr/>
          <p:nvPr/>
        </p:nvSpPr>
        <p:spPr>
          <a:xfrm>
            <a:off x="306636" y="5770072"/>
            <a:ext cx="11521789" cy="390487"/>
          </a:xfrm>
          <a:custGeom>
            <a:avLst/>
            <a:gdLst>
              <a:gd name="connsiteX0" fmla="*/ 11424492 w 11521789"/>
              <a:gd name="connsiteY0" fmla="*/ 0 h 390487"/>
              <a:gd name="connsiteX1" fmla="*/ 11292289 w 11521789"/>
              <a:gd name="connsiteY1" fmla="*/ 363557 h 390487"/>
              <a:gd name="connsiteX2" fmla="*/ 9419422 w 11521789"/>
              <a:gd name="connsiteY2" fmla="*/ 363557 h 390487"/>
              <a:gd name="connsiteX3" fmla="*/ 1707615 w 11521789"/>
              <a:gd name="connsiteY3" fmla="*/ 374574 h 390487"/>
              <a:gd name="connsiteX4" fmla="*/ 0 w 11521789"/>
              <a:gd name="connsiteY4" fmla="*/ 55085 h 390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21789" h="390487">
                <a:moveTo>
                  <a:pt x="11424492" y="0"/>
                </a:moveTo>
                <a:cubicBezTo>
                  <a:pt x="11525479" y="151482"/>
                  <a:pt x="11626467" y="302964"/>
                  <a:pt x="11292289" y="363557"/>
                </a:cubicBezTo>
                <a:cubicBezTo>
                  <a:pt x="10958111" y="424150"/>
                  <a:pt x="9419422" y="363557"/>
                  <a:pt x="9419422" y="363557"/>
                </a:cubicBezTo>
                <a:lnTo>
                  <a:pt x="1707615" y="374574"/>
                </a:lnTo>
                <a:cubicBezTo>
                  <a:pt x="137711" y="323162"/>
                  <a:pt x="68855" y="189123"/>
                  <a:pt x="0" y="55085"/>
                </a:cubicBezTo>
              </a:path>
            </a:pathLst>
          </a:custGeom>
          <a:noFill/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 23">
            <a:extLst>
              <a:ext uri="{FF2B5EF4-FFF2-40B4-BE49-F238E27FC236}">
                <a16:creationId xmlns:a16="http://schemas.microsoft.com/office/drawing/2014/main" id="{59C9654B-04BB-1843-9283-CDA3090D0C2A}"/>
              </a:ext>
            </a:extLst>
          </p:cNvPr>
          <p:cNvSpPr/>
          <p:nvPr/>
        </p:nvSpPr>
        <p:spPr>
          <a:xfrm>
            <a:off x="10014858" y="4601362"/>
            <a:ext cx="348342" cy="490254"/>
          </a:xfrm>
          <a:custGeom>
            <a:avLst/>
            <a:gdLst>
              <a:gd name="connsiteX0" fmla="*/ 936434 w 936434"/>
              <a:gd name="connsiteY0" fmla="*/ 0 h 1806766"/>
              <a:gd name="connsiteX1" fmla="*/ 0 w 936434"/>
              <a:gd name="connsiteY1" fmla="*/ 1806766 h 1806766"/>
              <a:gd name="connsiteX2" fmla="*/ 0 w 936434"/>
              <a:gd name="connsiteY2" fmla="*/ 1806766 h 1806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36434" h="1806766">
                <a:moveTo>
                  <a:pt x="936434" y="0"/>
                </a:moveTo>
                <a:lnTo>
                  <a:pt x="0" y="1806766"/>
                </a:lnTo>
                <a:lnTo>
                  <a:pt x="0" y="1806766"/>
                </a:lnTo>
              </a:path>
            </a:pathLst>
          </a:custGeom>
          <a:noFill/>
          <a:ln w="38100">
            <a:solidFill>
              <a:srgbClr val="0070C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DFE0EF8-B919-3C4A-8BFF-2A5B94C66612}"/>
              </a:ext>
            </a:extLst>
          </p:cNvPr>
          <p:cNvSpPr txBox="1"/>
          <p:nvPr/>
        </p:nvSpPr>
        <p:spPr>
          <a:xfrm>
            <a:off x="10092408" y="4270918"/>
            <a:ext cx="80983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dirty="0"/>
              <a:t>0x70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6BB46E8-166C-D84C-B774-478A157A7BCD}"/>
              </a:ext>
            </a:extLst>
          </p:cNvPr>
          <p:cNvSpPr txBox="1"/>
          <p:nvPr/>
        </p:nvSpPr>
        <p:spPr>
          <a:xfrm>
            <a:off x="10092245" y="3810000"/>
            <a:ext cx="8968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First free block</a:t>
            </a:r>
          </a:p>
        </p:txBody>
      </p:sp>
    </p:spTree>
    <p:extLst>
      <p:ext uri="{BB962C8B-B14F-4D97-AF65-F5344CB8AC3E}">
        <p14:creationId xmlns:p14="http://schemas.microsoft.com/office/powerpoint/2010/main" val="1905862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3" grpId="0" animBg="1"/>
      <p:bldP spid="14" grpId="0" animBg="1"/>
      <p:bldP spid="15" grpId="0" animBg="1"/>
      <p:bldP spid="16" grpId="0" animBg="1"/>
      <p:bldP spid="17" grpId="0"/>
      <p:bldP spid="19" grpId="0" animBg="1"/>
      <p:bldP spid="20" grpId="0" animBg="1"/>
      <p:bldP spid="21" grpId="0" animBg="1"/>
      <p:bldP spid="22" grpId="0" animBg="1"/>
      <p:bldP spid="24" grpId="0" animBg="1"/>
      <p:bldP spid="26" grpId="0" animBg="1"/>
      <p:bldP spid="2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699FFF-F7A6-F741-90E1-D19E2C287C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Implicit vs. Explicit: So Far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85FF51-F12B-BC4A-8BFB-91E8AE520FA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Implicit Free List</a:t>
            </a:r>
          </a:p>
          <a:p>
            <a:r>
              <a:rPr lang="en-US" dirty="0"/>
              <a:t>8B header for size + </a:t>
            </a:r>
            <a:r>
              <a:rPr lang="en-US" dirty="0" err="1"/>
              <a:t>alloc</a:t>
            </a:r>
            <a:r>
              <a:rPr lang="en-US" dirty="0"/>
              <a:t>/free status</a:t>
            </a:r>
          </a:p>
          <a:p>
            <a:pPr marL="0" indent="0">
              <a:buNone/>
            </a:pPr>
            <a:br>
              <a:rPr lang="en-US" dirty="0"/>
            </a:br>
            <a:endParaRPr lang="en-US" dirty="0"/>
          </a:p>
          <a:p>
            <a:pPr>
              <a:spcBef>
                <a:spcPts val="2200"/>
              </a:spcBef>
            </a:pPr>
            <a:r>
              <a:rPr lang="en-US" dirty="0"/>
              <a:t>Allocation requests are worst-case linear in total number of blocks</a:t>
            </a:r>
          </a:p>
          <a:p>
            <a:r>
              <a:rPr lang="en-US" dirty="0"/>
              <a:t>Implicitly address-order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9926878-3CC1-224C-8053-C02ACFF103A3}"/>
              </a:ext>
            </a:extLst>
          </p:cNvPr>
          <p:cNvSpPr>
            <a:spLocks noGrp="1"/>
          </p:cNvSpPr>
          <p:nvPr>
            <p:ph sz="half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Explicit Free List</a:t>
            </a:r>
          </a:p>
          <a:p>
            <a:r>
              <a:rPr lang="en-US" dirty="0"/>
              <a:t>8B header for size + </a:t>
            </a:r>
            <a:r>
              <a:rPr lang="en-US" dirty="0" err="1"/>
              <a:t>alloc</a:t>
            </a:r>
            <a:r>
              <a:rPr lang="en-US" dirty="0"/>
              <a:t>/free status</a:t>
            </a:r>
          </a:p>
          <a:p>
            <a:r>
              <a:rPr lang="en-US" dirty="0"/>
              <a:t>Free block payloads store </a:t>
            </a:r>
            <a:r>
              <a:rPr lang="en-US" dirty="0" err="1"/>
              <a:t>prev</a:t>
            </a:r>
            <a:r>
              <a:rPr lang="en-US" dirty="0"/>
              <a:t>/next free block pointers</a:t>
            </a:r>
          </a:p>
          <a:p>
            <a:pPr>
              <a:spcBef>
                <a:spcPts val="2200"/>
              </a:spcBef>
            </a:pPr>
            <a:r>
              <a:rPr lang="en-US" dirty="0"/>
              <a:t>Allocation requests are worst-case linear in number of free blocks</a:t>
            </a:r>
          </a:p>
          <a:p>
            <a:r>
              <a:rPr lang="en-US" dirty="0"/>
              <a:t>Can choose block ordering</a:t>
            </a:r>
          </a:p>
        </p:txBody>
      </p:sp>
    </p:spTree>
    <p:extLst>
      <p:ext uri="{BB962C8B-B14F-4D97-AF65-F5344CB8AC3E}">
        <p14:creationId xmlns:p14="http://schemas.microsoft.com/office/powerpoint/2010/main" val="3630967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D0560E-7B7B-8F44-A10F-D26A4BD0E1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Revisiting Our 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63EAD5-A8FF-4247-ABE6-3E4CA425BA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Can we do better?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Can we avoid searching all blocks for free blocks to reuse?  </a:t>
            </a:r>
            <a:r>
              <a:rPr lang="en-US" b="1" dirty="0"/>
              <a:t>Yes!  We can use a doubly-linked list.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Can we merge adjacent free blocks to keep large spaces available?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Can we avoid always copying/moving data during </a:t>
            </a:r>
            <a:r>
              <a:rPr lang="en-US" dirty="0" err="1"/>
              <a:t>realloc</a:t>
            </a:r>
            <a:r>
              <a:rPr lang="en-US" dirty="0"/>
              <a:t>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7014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D0560E-7B7B-8F44-A10F-D26A4BD0E1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Revisiting Our 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63EAD5-A8FF-4247-ABE6-3E4CA425BA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Can we do better?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Can we avoid searching all blocks for free blocks to reuse?  </a:t>
            </a:r>
            <a:r>
              <a:rPr lang="en-US" b="1" dirty="0"/>
              <a:t>Yes!  We can use a doubly-linked list.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b="1" dirty="0">
                <a:solidFill>
                  <a:srgbClr val="C00000"/>
                </a:solidFill>
              </a:rPr>
              <a:t>Can we merge adjacent free blocks to keep large spaces available?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Can we avoid always copying/moving data during </a:t>
            </a:r>
            <a:r>
              <a:rPr lang="en-US" dirty="0" err="1"/>
              <a:t>realloc</a:t>
            </a:r>
            <a:r>
              <a:rPr lang="en-US" dirty="0"/>
              <a:t>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41252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pPr>
              <a:tabLst>
                <a:tab pos="11536363" algn="r"/>
              </a:tabLst>
            </a:pPr>
            <a:r>
              <a:rPr lang="en-US" b="1" dirty="0"/>
              <a:t>Recap: </a:t>
            </a:r>
            <a:r>
              <a:rPr lang="en-US" dirty="0"/>
              <a:t>heap allocators so far</a:t>
            </a:r>
          </a:p>
          <a:p>
            <a:pPr>
              <a:tabLst>
                <a:tab pos="11536363" algn="r"/>
              </a:tabLst>
            </a:pPr>
            <a:r>
              <a:rPr lang="en-US" b="1" dirty="0">
                <a:solidFill>
                  <a:srgbClr val="C00000"/>
                </a:solidFill>
              </a:rPr>
              <a:t>Method 2: Explicit Free List Allocator</a:t>
            </a:r>
          </a:p>
          <a:p>
            <a:pPr lvl="1">
              <a:tabLst>
                <a:tab pos="11539728" algn="r"/>
              </a:tabLst>
            </a:pPr>
            <a:r>
              <a:rPr lang="en-US" dirty="0"/>
              <a:t>Explicit Allocator	</a:t>
            </a:r>
          </a:p>
          <a:p>
            <a:pPr lvl="1">
              <a:tabLst>
                <a:tab pos="11536363" algn="r"/>
              </a:tabLst>
            </a:pPr>
            <a:r>
              <a:rPr lang="en-US" b="1" dirty="0">
                <a:solidFill>
                  <a:srgbClr val="C00000"/>
                </a:solidFill>
              </a:rPr>
              <a:t>Coalescing	</a:t>
            </a:r>
          </a:p>
          <a:p>
            <a:pPr lvl="1">
              <a:tabLst>
                <a:tab pos="11536363" algn="r"/>
              </a:tabLst>
            </a:pPr>
            <a:r>
              <a:rPr lang="en-US" dirty="0"/>
              <a:t>In-place </a:t>
            </a:r>
            <a:r>
              <a:rPr lang="en-US" dirty="0" err="1"/>
              <a:t>realloc</a:t>
            </a:r>
            <a:r>
              <a:rPr lang="en-US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0381485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57D8F-F2CA-1D41-9D78-9832014D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Coalescing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*a = malloc(8);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*b = malloc(8);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*c = malloc(16);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free(b);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free(a);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*d = malloc(32);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6FDEEAE-C986-D04E-ABBB-AAE252505287}"/>
              </a:ext>
            </a:extLst>
          </p:cNvPr>
          <p:cNvGraphicFramePr>
            <a:graphicFrameLocks noGrp="1"/>
          </p:cNvGraphicFramePr>
          <p:nvPr/>
        </p:nvGraphicFramePr>
        <p:xfrm>
          <a:off x="849630" y="5105400"/>
          <a:ext cx="1049274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586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64</a:t>
                      </a:r>
                    </a:p>
                    <a:p>
                      <a:pPr algn="ctr"/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8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606350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57D8F-F2CA-1D41-9D78-9832014D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Coalescing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 *a = malloc(8);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*b = malloc(8);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*c = malloc(16);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free(b);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free(a);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*d = malloc(32);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6FDEEAE-C986-D04E-ABBB-AAE252505287}"/>
              </a:ext>
            </a:extLst>
          </p:cNvPr>
          <p:cNvGraphicFramePr>
            <a:graphicFrameLocks noGrp="1"/>
          </p:cNvGraphicFramePr>
          <p:nvPr/>
        </p:nvGraphicFramePr>
        <p:xfrm>
          <a:off x="849630" y="5105400"/>
          <a:ext cx="1049274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586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16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40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26904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57D8F-F2CA-1D41-9D78-9832014D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Coalescing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*a = malloc(8);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 *b = malloc(8);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*c = malloc(16);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free(b);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free(a);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*d = malloc(32);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6FDEEAE-C986-D04E-ABBB-AAE252505287}"/>
              </a:ext>
            </a:extLst>
          </p:cNvPr>
          <p:cNvGraphicFramePr>
            <a:graphicFrameLocks noGrp="1"/>
          </p:cNvGraphicFramePr>
          <p:nvPr/>
        </p:nvGraphicFramePr>
        <p:xfrm>
          <a:off x="849630" y="5105400"/>
          <a:ext cx="1049274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586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16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b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342703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57D8F-F2CA-1D41-9D78-9832014D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Coalescing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*a = malloc(8);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*b = malloc(8);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 *c = malloc(16);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free(b);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free(a);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*d = malloc(32);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6FDEEAE-C986-D04E-ABBB-AAE252505287}"/>
              </a:ext>
            </a:extLst>
          </p:cNvPr>
          <p:cNvGraphicFramePr>
            <a:graphicFrameLocks noGrp="1"/>
          </p:cNvGraphicFramePr>
          <p:nvPr/>
        </p:nvGraphicFramePr>
        <p:xfrm>
          <a:off x="849630" y="5105400"/>
          <a:ext cx="1049274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586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16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b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c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503821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57D8F-F2CA-1D41-9D78-9832014D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Coalescing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*a = malloc(8);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*b = malloc(8);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*c = malloc(16);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free(b);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free(a);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*d = malloc(32);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6FDEEAE-C986-D04E-ABBB-AAE252505287}"/>
              </a:ext>
            </a:extLst>
          </p:cNvPr>
          <p:cNvGraphicFramePr>
            <a:graphicFrameLocks noGrp="1"/>
          </p:cNvGraphicFramePr>
          <p:nvPr/>
        </p:nvGraphicFramePr>
        <p:xfrm>
          <a:off x="849630" y="5105400"/>
          <a:ext cx="1049274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586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16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b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c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234269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57D8F-F2CA-1D41-9D78-9832014D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Coalescing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*a = malloc(8);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*b = malloc(8);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*c = malloc(16);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free(b);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free(a);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*d = malloc(32);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6FDEEAE-C986-D04E-ABBB-AAE252505287}"/>
              </a:ext>
            </a:extLst>
          </p:cNvPr>
          <p:cNvGraphicFramePr>
            <a:graphicFrameLocks noGrp="1"/>
          </p:cNvGraphicFramePr>
          <p:nvPr/>
        </p:nvGraphicFramePr>
        <p:xfrm>
          <a:off x="849630" y="5105400"/>
          <a:ext cx="1049274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586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16</a:t>
                      </a:r>
                    </a:p>
                    <a:p>
                      <a:pPr algn="ctr"/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b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c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2331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57D8F-F2CA-1D41-9D78-9832014D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Coalescing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*a = malloc(8);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*b = malloc(8);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*c = malloc(16);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free(b);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free(a);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 *d = malloc(32);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6FDEEAE-C986-D04E-ABBB-AAE252505287}"/>
              </a:ext>
            </a:extLst>
          </p:cNvPr>
          <p:cNvGraphicFramePr>
            <a:graphicFrameLocks noGrp="1"/>
          </p:cNvGraphicFramePr>
          <p:nvPr/>
        </p:nvGraphicFramePr>
        <p:xfrm>
          <a:off x="849630" y="5105400"/>
          <a:ext cx="1049274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586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16</a:t>
                      </a:r>
                    </a:p>
                    <a:p>
                      <a:pPr algn="ctr"/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b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c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299B6700-0CA6-6343-88E0-82C36C8713EB}"/>
              </a:ext>
            </a:extLst>
          </p:cNvPr>
          <p:cNvSpPr/>
          <p:nvPr/>
        </p:nvSpPr>
        <p:spPr bwMode="auto">
          <a:xfrm>
            <a:off x="6476999" y="1447800"/>
            <a:ext cx="5478137" cy="149027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We have enough memory space, but it is fragmented into free blocks sized from earlier requests!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BBA436B-6E54-7F49-9940-FDBBB10EA936}"/>
              </a:ext>
            </a:extLst>
          </p:cNvPr>
          <p:cNvSpPr/>
          <p:nvPr/>
        </p:nvSpPr>
        <p:spPr bwMode="auto">
          <a:xfrm>
            <a:off x="6476998" y="3260315"/>
            <a:ext cx="5478137" cy="138788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We’d like to be able to merge adjacent free blocks back together.</a:t>
            </a:r>
          </a:p>
          <a:p>
            <a:pPr algn="l" eaLnBrk="1" hangingPunct="1"/>
            <a:r>
              <a:rPr kumimoji="0" lang="en-US" sz="28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How can we do this?</a:t>
            </a:r>
          </a:p>
        </p:txBody>
      </p:sp>
    </p:spTree>
    <p:extLst>
      <p:ext uri="{BB962C8B-B14F-4D97-AF65-F5344CB8AC3E}">
        <p14:creationId xmlns:p14="http://schemas.microsoft.com/office/powerpoint/2010/main" val="1295196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57D8F-F2CA-1D41-9D78-9832014D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Coalescing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*a = malloc(8);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*b = malloc(8);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*c = malloc(16);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free(b);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free(a);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*d = malloc(32);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6FDEEAE-C986-D04E-ABBB-AAE252505287}"/>
              </a:ext>
            </a:extLst>
          </p:cNvPr>
          <p:cNvGraphicFramePr>
            <a:graphicFrameLocks noGrp="1"/>
          </p:cNvGraphicFramePr>
          <p:nvPr/>
        </p:nvGraphicFramePr>
        <p:xfrm>
          <a:off x="849630" y="5105400"/>
          <a:ext cx="1049274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586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16</a:t>
                      </a:r>
                    </a:p>
                    <a:p>
                      <a:pPr algn="ctr"/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b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c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5" name="Rounded Rectangular Callout 4">
            <a:extLst>
              <a:ext uri="{FF2B5EF4-FFF2-40B4-BE49-F238E27FC236}">
                <a16:creationId xmlns:a16="http://schemas.microsoft.com/office/drawing/2014/main" id="{0305896B-CB89-5B45-8EB7-C16498424181}"/>
              </a:ext>
            </a:extLst>
          </p:cNvPr>
          <p:cNvSpPr/>
          <p:nvPr/>
        </p:nvSpPr>
        <p:spPr>
          <a:xfrm>
            <a:off x="1219200" y="4267200"/>
            <a:ext cx="3276600" cy="1143000"/>
          </a:xfrm>
          <a:prstGeom prst="wedgeRoundRectCallout">
            <a:avLst>
              <a:gd name="adj1" fmla="val -36972"/>
              <a:gd name="adj2" fmla="val 99127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Hey, look!  I have a free neighbor.  Let’s be friends! </a:t>
            </a:r>
            <a:r>
              <a:rPr lang="en-US" sz="2400" b="1" dirty="0">
                <a:sym typeface="Wingdings" pitchFamily="2" charset="2"/>
              </a:rPr>
              <a:t>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9253046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57D8F-F2CA-1D41-9D78-9832014D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Coalescing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*a = malloc(8);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*b = malloc(8);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*c = malloc(16);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free(b);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free(a);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*d = malloc(32);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6FDEEAE-C986-D04E-ABBB-AAE252505287}"/>
              </a:ext>
            </a:extLst>
          </p:cNvPr>
          <p:cNvGraphicFramePr>
            <a:graphicFrameLocks noGrp="1"/>
          </p:cNvGraphicFramePr>
          <p:nvPr/>
        </p:nvGraphicFramePr>
        <p:xfrm>
          <a:off x="849630" y="5105400"/>
          <a:ext cx="1049274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586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40</a:t>
                      </a:r>
                    </a:p>
                    <a:p>
                      <a:pPr algn="ctr"/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c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5" name="Rounded Rectangular Callout 4">
            <a:extLst>
              <a:ext uri="{FF2B5EF4-FFF2-40B4-BE49-F238E27FC236}">
                <a16:creationId xmlns:a16="http://schemas.microsoft.com/office/drawing/2014/main" id="{0305896B-CB89-5B45-8EB7-C16498424181}"/>
              </a:ext>
            </a:extLst>
          </p:cNvPr>
          <p:cNvSpPr/>
          <p:nvPr/>
        </p:nvSpPr>
        <p:spPr>
          <a:xfrm>
            <a:off x="1219200" y="4267200"/>
            <a:ext cx="3276600" cy="1143000"/>
          </a:xfrm>
          <a:prstGeom prst="wedgeRoundRectCallout">
            <a:avLst>
              <a:gd name="adj1" fmla="val -36972"/>
              <a:gd name="adj2" fmla="val 99127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Hey, look!  I have a free neighbor.  Let’s be friends! </a:t>
            </a:r>
            <a:r>
              <a:rPr lang="en-US" sz="2400" b="1" dirty="0">
                <a:sym typeface="Wingdings" pitchFamily="2" charset="2"/>
              </a:rPr>
              <a:t>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06522776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57D8F-F2CA-1D41-9D78-9832014D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Coalescing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*a = malloc(8);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*b = malloc(8);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*c = malloc(16);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free(b);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free(a);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 *d = malloc(32);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99B6700-0CA6-6343-88E0-82C36C8713EB}"/>
              </a:ext>
            </a:extLst>
          </p:cNvPr>
          <p:cNvSpPr/>
          <p:nvPr/>
        </p:nvSpPr>
        <p:spPr bwMode="auto">
          <a:xfrm>
            <a:off x="6476999" y="1219200"/>
            <a:ext cx="5478137" cy="1143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The process of combining adjacent free blocks is called </a:t>
            </a:r>
            <a:r>
              <a:rPr lang="en-US" sz="2800" i="1" dirty="0">
                <a:latin typeface="+mn-lt"/>
                <a:cs typeface="Courier New" panose="02070309020205020404" pitchFamily="49" charset="0"/>
              </a:rPr>
              <a:t>coalescing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.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BBA436B-6E54-7F49-9940-FDBBB10EA936}"/>
              </a:ext>
            </a:extLst>
          </p:cNvPr>
          <p:cNvSpPr/>
          <p:nvPr/>
        </p:nvSpPr>
        <p:spPr bwMode="auto">
          <a:xfrm>
            <a:off x="6476998" y="2590800"/>
            <a:ext cx="5478137" cy="2667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For your explicit heap allocator only (not required for implicit), you should coalesce if possible when a block is freed.  </a:t>
            </a:r>
            <a:r>
              <a:rPr lang="en-US" sz="2800" b="1" dirty="0">
                <a:latin typeface="+mn-lt"/>
                <a:cs typeface="Courier New" panose="02070309020205020404" pitchFamily="49" charset="0"/>
              </a:rPr>
              <a:t>You only need to coalesce the most immediate right neighbor.</a:t>
            </a:r>
            <a:endParaRPr kumimoji="0" lang="en-US" sz="2800" b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7AEF7E1C-1A9C-0540-9688-760FA4BE0A33}"/>
              </a:ext>
            </a:extLst>
          </p:cNvPr>
          <p:cNvGraphicFramePr>
            <a:graphicFrameLocks noGrp="1"/>
          </p:cNvGraphicFramePr>
          <p:nvPr/>
        </p:nvGraphicFramePr>
        <p:xfrm>
          <a:off x="849630" y="5105400"/>
          <a:ext cx="1049274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586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40</a:t>
                      </a:r>
                    </a:p>
                    <a:p>
                      <a:pPr algn="ctr"/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c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5497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F6B19BF-3A80-7C4B-ACA9-F7C4A55C1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 1: Explicit (coalesce)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4CB1165-8E66-3449-A1E1-F3DEC39AE0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For the following heap layout, what would the heap look like after the following request is made, assuming we are using an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explicit</a:t>
            </a:r>
            <a:r>
              <a:rPr lang="en-US" dirty="0"/>
              <a:t> free list allocator with a </a:t>
            </a:r>
            <a:r>
              <a:rPr lang="en-US" b="1" dirty="0"/>
              <a:t>first-fit</a:t>
            </a:r>
            <a:r>
              <a:rPr lang="en-US" dirty="0"/>
              <a:t> approach and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coalesce on free</a:t>
            </a:r>
            <a:r>
              <a:rPr lang="en-US" dirty="0"/>
              <a:t>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free(b);</a:t>
            </a:r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3BF208F7-4A63-1145-AADE-1E203D625F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9806892"/>
              </p:ext>
            </p:extLst>
          </p:nvPr>
        </p:nvGraphicFramePr>
        <p:xfrm>
          <a:off x="304800" y="2579640"/>
          <a:ext cx="10494380" cy="133903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9438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2813659595"/>
                    </a:ext>
                  </a:extLst>
                </a:gridCol>
              </a:tblGrid>
              <a:tr h="436335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70952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24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B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362173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F6B19BF-3A80-7C4B-ACA9-F7C4A55C1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 1: Explicit (coalesce)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4CB1165-8E66-3449-A1E1-F3DEC39AE0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For the following heap layout, what would the heap look like after the following request is made, assuming we are using an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explicit</a:t>
            </a:r>
            <a:r>
              <a:rPr lang="en-US" dirty="0"/>
              <a:t> free list allocator with a </a:t>
            </a:r>
            <a:r>
              <a:rPr lang="en-US" b="1" dirty="0"/>
              <a:t>first-fit</a:t>
            </a:r>
            <a:r>
              <a:rPr lang="en-US" dirty="0"/>
              <a:t> approach and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coalesce on free</a:t>
            </a:r>
            <a:r>
              <a:rPr lang="en-US" dirty="0"/>
              <a:t>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free(b);</a:t>
            </a:r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9D467528-48B8-FA4C-8C7A-0FC20AA301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5321585"/>
              </p:ext>
            </p:extLst>
          </p:nvPr>
        </p:nvGraphicFramePr>
        <p:xfrm>
          <a:off x="304800" y="2579640"/>
          <a:ext cx="10494380" cy="133903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9438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2813659595"/>
                    </a:ext>
                  </a:extLst>
                </a:gridCol>
              </a:tblGrid>
              <a:tr h="436335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70952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24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B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FCB79D40-7AEC-A345-A88A-67B669778F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1608299"/>
              </p:ext>
            </p:extLst>
          </p:nvPr>
        </p:nvGraphicFramePr>
        <p:xfrm>
          <a:off x="308520" y="4987380"/>
          <a:ext cx="10494380" cy="133903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9438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2813659595"/>
                    </a:ext>
                  </a:extLst>
                </a:gridCol>
              </a:tblGrid>
              <a:tr h="378816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77162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48</a:t>
                      </a:r>
                    </a:p>
                    <a:p>
                      <a:pPr algn="ctr"/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 F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101535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D0560E-7B7B-8F44-A10F-D26A4BD0E1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Revisiting Our 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63EAD5-A8FF-4247-ABE6-3E4CA425BA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Can we do better?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Can we avoid searching all blocks for free blocks to reuse?  </a:t>
            </a:r>
            <a:r>
              <a:rPr lang="en-US" b="1" dirty="0"/>
              <a:t>Yes!  We can use a doubly-linked list.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Can we merge adjacent free blocks to keep large spaces available?  </a:t>
            </a:r>
            <a:r>
              <a:rPr lang="en-US" b="1" dirty="0"/>
              <a:t>Yes!  We can coalesce on free().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Can we avoid always copying/moving data during </a:t>
            </a:r>
            <a:r>
              <a:rPr lang="en-US" dirty="0" err="1"/>
              <a:t>realloc</a:t>
            </a:r>
            <a:r>
              <a:rPr lang="en-US" dirty="0"/>
              <a:t>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2532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D0560E-7B7B-8F44-A10F-D26A4BD0E1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Revisiting Our 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63EAD5-A8FF-4247-ABE6-3E4CA425BA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Can we do better?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Can we avoid searching all blocks for free blocks to reuse?  </a:t>
            </a:r>
            <a:r>
              <a:rPr lang="en-US" b="1" dirty="0"/>
              <a:t>Yes!  We can use a doubly-linked list.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Can we merge adjacent free blocks to keep large spaces available?  </a:t>
            </a:r>
            <a:r>
              <a:rPr lang="en-US" b="1" dirty="0"/>
              <a:t>Yes!  We can coalesce on free().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b="1" dirty="0">
                <a:solidFill>
                  <a:srgbClr val="C00000"/>
                </a:solidFill>
              </a:rPr>
              <a:t>Can we avoid always copying/moving data during </a:t>
            </a:r>
            <a:r>
              <a:rPr lang="en-US" b="1" dirty="0" err="1">
                <a:solidFill>
                  <a:srgbClr val="C00000"/>
                </a:solidFill>
              </a:rPr>
              <a:t>realloc</a:t>
            </a:r>
            <a:r>
              <a:rPr lang="en-US" b="1" dirty="0">
                <a:solidFill>
                  <a:srgbClr val="C00000"/>
                </a:solidFill>
              </a:rPr>
              <a:t>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2193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pPr>
              <a:tabLst>
                <a:tab pos="11536363" algn="r"/>
              </a:tabLst>
            </a:pPr>
            <a:r>
              <a:rPr lang="en-US" b="1" dirty="0"/>
              <a:t>Recap: </a:t>
            </a:r>
            <a:r>
              <a:rPr lang="en-US" dirty="0"/>
              <a:t>heap allocators so far</a:t>
            </a:r>
          </a:p>
          <a:p>
            <a:pPr>
              <a:tabLst>
                <a:tab pos="11536363" algn="r"/>
              </a:tabLst>
            </a:pPr>
            <a:r>
              <a:rPr lang="en-US" b="1" dirty="0">
                <a:solidFill>
                  <a:srgbClr val="C00000"/>
                </a:solidFill>
              </a:rPr>
              <a:t>Method 2: Explicit Free List Allocator</a:t>
            </a:r>
          </a:p>
          <a:p>
            <a:pPr lvl="1">
              <a:tabLst>
                <a:tab pos="11539728" algn="r"/>
              </a:tabLst>
            </a:pPr>
            <a:r>
              <a:rPr lang="en-US" dirty="0"/>
              <a:t>Explicit Allocator	</a:t>
            </a:r>
          </a:p>
          <a:p>
            <a:pPr lvl="1">
              <a:tabLst>
                <a:tab pos="11536363" algn="r"/>
              </a:tabLst>
            </a:pPr>
            <a:r>
              <a:rPr lang="en-US" dirty="0"/>
              <a:t>Coalescing	</a:t>
            </a:r>
          </a:p>
          <a:p>
            <a:pPr lvl="1">
              <a:tabLst>
                <a:tab pos="11536363" algn="r"/>
              </a:tabLst>
            </a:pPr>
            <a:r>
              <a:rPr lang="en-US" b="1" dirty="0">
                <a:solidFill>
                  <a:srgbClr val="C00000"/>
                </a:solidFill>
              </a:rPr>
              <a:t>In-place </a:t>
            </a:r>
            <a:r>
              <a:rPr lang="en-US" b="1" dirty="0" err="1">
                <a:solidFill>
                  <a:srgbClr val="C00000"/>
                </a:solidFill>
              </a:rPr>
              <a:t>realloc</a:t>
            </a:r>
            <a:r>
              <a:rPr lang="en-US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18385940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82152F-CD74-8A4E-912B-D0E2165CB1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Realloc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CE7B9D-160E-E84A-9D07-21A4966520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 the implicit free list allocator, we didn’t worry too much about </a:t>
            </a:r>
            <a:r>
              <a:rPr lang="en-US" dirty="0" err="1"/>
              <a:t>realloc</a:t>
            </a:r>
            <a:r>
              <a:rPr lang="en-US" dirty="0"/>
              <a:t>.  We always moved data when they requested a different amount of space.</a:t>
            </a:r>
          </a:p>
          <a:p>
            <a:pPr lvl="1"/>
            <a:r>
              <a:rPr lang="en-US" dirty="0"/>
              <a:t>Note: </a:t>
            </a:r>
            <a:r>
              <a:rPr lang="en-US" dirty="0" err="1"/>
              <a:t>realloc</a:t>
            </a:r>
            <a:r>
              <a:rPr lang="en-US" dirty="0"/>
              <a:t> can grow </a:t>
            </a:r>
            <a:r>
              <a:rPr lang="en-US" i="1" dirty="0"/>
              <a:t>or</a:t>
            </a:r>
            <a:r>
              <a:rPr lang="en-US" dirty="0"/>
              <a:t> shrink the data size.</a:t>
            </a:r>
          </a:p>
          <a:p>
            <a:r>
              <a:rPr lang="en-US" dirty="0"/>
              <a:t>But sometimes we may be able to keep the data in the same place.  How?</a:t>
            </a:r>
          </a:p>
          <a:p>
            <a:pPr lvl="1"/>
            <a:r>
              <a:rPr lang="en-US" b="1" dirty="0"/>
              <a:t>Case 1: </a:t>
            </a:r>
            <a:r>
              <a:rPr lang="en-US" dirty="0"/>
              <a:t>size is growing, but we added padding to the block and can use that</a:t>
            </a:r>
          </a:p>
          <a:p>
            <a:pPr lvl="1"/>
            <a:r>
              <a:rPr lang="en-US" b="1" dirty="0"/>
              <a:t>Case 2:</a:t>
            </a:r>
            <a:r>
              <a:rPr lang="en-US" dirty="0"/>
              <a:t> size is shrinking, so we can use the existing block</a:t>
            </a:r>
          </a:p>
          <a:p>
            <a:pPr lvl="1"/>
            <a:r>
              <a:rPr lang="en-US" b="1" dirty="0"/>
              <a:t>Case 3: </a:t>
            </a:r>
            <a:r>
              <a:rPr lang="en-US" dirty="0"/>
              <a:t>size is growing, and current block isn’t big enough, but adjacent blocks are free.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151149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57D8F-F2CA-1D41-9D78-9832014D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Realloc</a:t>
            </a:r>
            <a:r>
              <a:rPr lang="en-US" dirty="0"/>
              <a:t>: Growing In Place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*a = malloc(42);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 *b = </a:t>
            </a:r>
            <a:r>
              <a:rPr lang="en-US" b="1" dirty="0" err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realloc</a:t>
            </a: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(a, 48);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6FDEEAE-C986-D04E-ABBB-AAE252505287}"/>
              </a:ext>
            </a:extLst>
          </p:cNvPr>
          <p:cNvGraphicFramePr>
            <a:graphicFrameLocks noGrp="1"/>
          </p:cNvGraphicFramePr>
          <p:nvPr/>
        </p:nvGraphicFramePr>
        <p:xfrm>
          <a:off x="849630" y="5105400"/>
          <a:ext cx="1049274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9274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2208393670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48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7070020D-B75B-B243-BA49-40B52DEA59E0}"/>
              </a:ext>
            </a:extLst>
          </p:cNvPr>
          <p:cNvSpPr/>
          <p:nvPr/>
        </p:nvSpPr>
        <p:spPr bwMode="auto">
          <a:xfrm>
            <a:off x="6483427" y="1307335"/>
            <a:ext cx="5478137" cy="23622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a’s earlier request was too small, so we added padding.  Now they are requesting a larger size we can satisfy with that padding!  So </a:t>
            </a:r>
            <a:r>
              <a:rPr lang="en-US" sz="2800" dirty="0" err="1">
                <a:latin typeface="+mn-lt"/>
                <a:cs typeface="Courier New" panose="02070309020205020404" pitchFamily="49" charset="0"/>
              </a:rPr>
              <a:t>realloc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can return the same address.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8922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57D8F-F2CA-1D41-9D78-9832014D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Realloc</a:t>
            </a:r>
            <a:r>
              <a:rPr lang="en-US" dirty="0"/>
              <a:t>: Growing In Place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*a = malloc(42);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 *b = </a:t>
            </a:r>
            <a:r>
              <a:rPr lang="en-US" b="1" dirty="0" err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realloc</a:t>
            </a: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(a, 16);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6FDEEAE-C986-D04E-ABBB-AAE252505287}"/>
              </a:ext>
            </a:extLst>
          </p:cNvPr>
          <p:cNvGraphicFramePr>
            <a:graphicFrameLocks noGrp="1"/>
          </p:cNvGraphicFramePr>
          <p:nvPr/>
        </p:nvGraphicFramePr>
        <p:xfrm>
          <a:off x="849630" y="5105400"/>
          <a:ext cx="1049274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9274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2208393670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48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3BE3C623-0306-564D-A67E-1B2611BED8A4}"/>
              </a:ext>
            </a:extLst>
          </p:cNvPr>
          <p:cNvSpPr/>
          <p:nvPr/>
        </p:nvSpPr>
        <p:spPr bwMode="auto">
          <a:xfrm>
            <a:off x="6483427" y="1307335"/>
            <a:ext cx="5478137" cy="14358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If a </a:t>
            </a:r>
            <a:r>
              <a:rPr lang="en-US" sz="2800" dirty="0" err="1">
                <a:latin typeface="+mn-lt"/>
                <a:cs typeface="Courier New" panose="02070309020205020404" pitchFamily="49" charset="0"/>
              </a:rPr>
              <a:t>realloc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is requesting to shrink, we can still use the same starting address.  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A8F4B50-0D87-7049-B46B-71C565887B9B}"/>
              </a:ext>
            </a:extLst>
          </p:cNvPr>
          <p:cNvSpPr/>
          <p:nvPr/>
        </p:nvSpPr>
        <p:spPr bwMode="auto">
          <a:xfrm>
            <a:off x="6483426" y="3048000"/>
            <a:ext cx="5478137" cy="14358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If we can, we should try to recycle the now-freed memory into another freed block.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7247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57D8F-F2CA-1D41-9D78-9832014D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Realloc</a:t>
            </a:r>
            <a:r>
              <a:rPr lang="en-US" dirty="0"/>
              <a:t>: Growing In Place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*a = malloc(42);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 *b = </a:t>
            </a:r>
            <a:r>
              <a:rPr lang="en-US" b="1" dirty="0" err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realloc</a:t>
            </a: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(a, 16);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6FDEEAE-C986-D04E-ABBB-AAE252505287}"/>
              </a:ext>
            </a:extLst>
          </p:cNvPr>
          <p:cNvGraphicFramePr>
            <a:graphicFrameLocks noGrp="1"/>
          </p:cNvGraphicFramePr>
          <p:nvPr/>
        </p:nvGraphicFramePr>
        <p:xfrm>
          <a:off x="849630" y="5105400"/>
          <a:ext cx="1049274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9274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2208393670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16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24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3BE3C623-0306-564D-A67E-1B2611BED8A4}"/>
              </a:ext>
            </a:extLst>
          </p:cNvPr>
          <p:cNvSpPr/>
          <p:nvPr/>
        </p:nvSpPr>
        <p:spPr bwMode="auto">
          <a:xfrm>
            <a:off x="6483427" y="1307335"/>
            <a:ext cx="5478137" cy="14358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If a </a:t>
            </a:r>
            <a:r>
              <a:rPr lang="en-US" sz="2800" dirty="0" err="1">
                <a:latin typeface="+mn-lt"/>
                <a:cs typeface="Courier New" panose="02070309020205020404" pitchFamily="49" charset="0"/>
              </a:rPr>
              <a:t>realloc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is requesting to shrink, we can still use the same starting address.  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A8F4B50-0D87-7049-B46B-71C565887B9B}"/>
              </a:ext>
            </a:extLst>
          </p:cNvPr>
          <p:cNvSpPr/>
          <p:nvPr/>
        </p:nvSpPr>
        <p:spPr bwMode="auto">
          <a:xfrm>
            <a:off x="6483426" y="3048000"/>
            <a:ext cx="5478137" cy="14358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If we can, we should try to recycle the now-freed memory into another freed block.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697928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57D8F-F2CA-1D41-9D78-9832014D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Realloc</a:t>
            </a:r>
            <a:r>
              <a:rPr lang="en-US" dirty="0"/>
              <a:t>: Growing In Place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*a = malloc(42);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 *b = </a:t>
            </a:r>
            <a:r>
              <a:rPr lang="en-US" b="1" dirty="0" err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realloc</a:t>
            </a: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(a, 72);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6FDEEAE-C986-D04E-ABBB-AAE252505287}"/>
              </a:ext>
            </a:extLst>
          </p:cNvPr>
          <p:cNvGraphicFramePr>
            <a:graphicFrameLocks noGrp="1"/>
          </p:cNvGraphicFramePr>
          <p:nvPr/>
        </p:nvGraphicFramePr>
        <p:xfrm>
          <a:off x="849630" y="5105400"/>
          <a:ext cx="1049274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9274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2208393670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48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7070020D-B75B-B243-BA49-40B52DEA59E0}"/>
              </a:ext>
            </a:extLst>
          </p:cNvPr>
          <p:cNvSpPr/>
          <p:nvPr/>
        </p:nvSpPr>
        <p:spPr bwMode="auto">
          <a:xfrm>
            <a:off x="6483427" y="1307335"/>
            <a:ext cx="5478137" cy="18930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Even with the padding, we don’t have enough space to satisfy the larger size.  But we have an adjacent neighbor that is free – let’s team up!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66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57D8F-F2CA-1D41-9D78-9832014D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Realloc</a:t>
            </a:r>
            <a:r>
              <a:rPr lang="en-US" dirty="0"/>
              <a:t>: Growing In Place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*a = malloc(42);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 *b = </a:t>
            </a:r>
            <a:r>
              <a:rPr lang="en-US" b="1" dirty="0" err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realloc</a:t>
            </a: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(a, 72);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6FDEEAE-C986-D04E-ABBB-AAE252505287}"/>
              </a:ext>
            </a:extLst>
          </p:cNvPr>
          <p:cNvGraphicFramePr>
            <a:graphicFrameLocks noGrp="1"/>
          </p:cNvGraphicFramePr>
          <p:nvPr/>
        </p:nvGraphicFramePr>
        <p:xfrm>
          <a:off x="849630" y="5105400"/>
          <a:ext cx="1049274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9274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2208393670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72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9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7070020D-B75B-B243-BA49-40B52DEA59E0}"/>
              </a:ext>
            </a:extLst>
          </p:cNvPr>
          <p:cNvSpPr/>
          <p:nvPr/>
        </p:nvSpPr>
        <p:spPr bwMode="auto">
          <a:xfrm>
            <a:off x="6483427" y="1307335"/>
            <a:ext cx="5478137" cy="18930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Even with the padding, we don’t have enough space to satisfy the larger size.  But we have an adjacent neighbor that is free – let’s team up!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12F15EC-42B6-EB46-9368-654E8545F0EB}"/>
              </a:ext>
            </a:extLst>
          </p:cNvPr>
          <p:cNvSpPr/>
          <p:nvPr/>
        </p:nvSpPr>
        <p:spPr bwMode="auto">
          <a:xfrm>
            <a:off x="6495362" y="3429000"/>
            <a:ext cx="5466202" cy="1066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Now we can still return the same address.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955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57D8F-F2CA-1D41-9D78-9832014D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Realloc</a:t>
            </a:r>
            <a:r>
              <a:rPr lang="en-US" dirty="0"/>
              <a:t>: Growing In Place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*a = malloc(8);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 *b = </a:t>
            </a:r>
            <a:r>
              <a:rPr lang="en-US" b="1" dirty="0" err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realloc</a:t>
            </a: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(a, 72);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6FDEEAE-C986-D04E-ABBB-AAE252505287}"/>
              </a:ext>
            </a:extLst>
          </p:cNvPr>
          <p:cNvGraphicFramePr>
            <a:graphicFrameLocks noGrp="1"/>
          </p:cNvGraphicFramePr>
          <p:nvPr/>
        </p:nvGraphicFramePr>
        <p:xfrm>
          <a:off x="849630" y="5105400"/>
          <a:ext cx="1049274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9274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2208393670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16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24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7070020D-B75B-B243-BA49-40B52DEA59E0}"/>
              </a:ext>
            </a:extLst>
          </p:cNvPr>
          <p:cNvSpPr/>
          <p:nvPr/>
        </p:nvSpPr>
        <p:spPr bwMode="auto">
          <a:xfrm>
            <a:off x="6483427" y="1307335"/>
            <a:ext cx="5478137" cy="21978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For your project (explicit only), you should combine with your </a:t>
            </a:r>
            <a:r>
              <a:rPr lang="en-US" sz="2800" i="1" dirty="0">
                <a:latin typeface="+mn-lt"/>
                <a:cs typeface="Courier New" panose="02070309020205020404" pitchFamily="49" charset="0"/>
              </a:rPr>
              <a:t>right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neighbors as much as possible until we get enough space, or until we know we cannot get enough space.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5095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57D8F-F2CA-1D41-9D78-9832014D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Realloc</a:t>
            </a:r>
            <a:r>
              <a:rPr lang="en-US" dirty="0"/>
              <a:t>: Growing In Place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*a = malloc(8);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 *b = </a:t>
            </a:r>
            <a:r>
              <a:rPr lang="en-US" b="1" dirty="0" err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realloc</a:t>
            </a: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(a, 72);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6FDEEAE-C986-D04E-ABBB-AAE252505287}"/>
              </a:ext>
            </a:extLst>
          </p:cNvPr>
          <p:cNvGraphicFramePr>
            <a:graphicFrameLocks noGrp="1"/>
          </p:cNvGraphicFramePr>
          <p:nvPr/>
        </p:nvGraphicFramePr>
        <p:xfrm>
          <a:off x="849630" y="5105400"/>
          <a:ext cx="1049274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9274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2208393670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40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24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CA6ECBDC-9AB2-7C45-8CC1-31C191417BD4}"/>
              </a:ext>
            </a:extLst>
          </p:cNvPr>
          <p:cNvSpPr/>
          <p:nvPr/>
        </p:nvSpPr>
        <p:spPr bwMode="auto">
          <a:xfrm>
            <a:off x="6483427" y="1307335"/>
            <a:ext cx="5478137" cy="21978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For your project (explicit only), you should combine with your </a:t>
            </a:r>
            <a:r>
              <a:rPr lang="en-US" sz="2800" i="1" dirty="0">
                <a:latin typeface="+mn-lt"/>
                <a:cs typeface="Courier New" panose="02070309020205020404" pitchFamily="49" charset="0"/>
              </a:rPr>
              <a:t>right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neighbors as much as possible until we get enough space, or until we know we cannot get enough space.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357486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57D8F-F2CA-1D41-9D78-9832014D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Realloc</a:t>
            </a:r>
            <a:r>
              <a:rPr lang="en-US" dirty="0"/>
              <a:t>: Growing In Place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*a = malloc(8);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 *b = </a:t>
            </a:r>
            <a:r>
              <a:rPr lang="en-US" b="1" dirty="0" err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realloc</a:t>
            </a: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(a, 72);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6FDEEAE-C986-D04E-ABBB-AAE252505287}"/>
              </a:ext>
            </a:extLst>
          </p:cNvPr>
          <p:cNvGraphicFramePr>
            <a:graphicFrameLocks noGrp="1"/>
          </p:cNvGraphicFramePr>
          <p:nvPr/>
        </p:nvGraphicFramePr>
        <p:xfrm>
          <a:off x="849630" y="5105400"/>
          <a:ext cx="1049274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9274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2208393670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72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9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B960F521-D802-D140-9B74-22B8222DDAAA}"/>
              </a:ext>
            </a:extLst>
          </p:cNvPr>
          <p:cNvSpPr/>
          <p:nvPr/>
        </p:nvSpPr>
        <p:spPr bwMode="auto">
          <a:xfrm>
            <a:off x="6483427" y="1307335"/>
            <a:ext cx="5478137" cy="21978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For your project (explicit only), you should combine with your </a:t>
            </a:r>
            <a:r>
              <a:rPr lang="en-US" sz="2800" i="1" dirty="0">
                <a:latin typeface="+mn-lt"/>
                <a:cs typeface="Courier New" panose="02070309020205020404" pitchFamily="49" charset="0"/>
              </a:rPr>
              <a:t>right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neighbors as much as possible until we get enough space, or until we know we cannot get enough space.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740153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82152F-CD74-8A4E-912B-D0E2165CB1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Realloc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CE7B9D-160E-E84A-9D07-21A4966520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 the implicit free list allocator, we didn’t worry too much about </a:t>
            </a:r>
            <a:r>
              <a:rPr lang="en-US" dirty="0" err="1"/>
              <a:t>realloc</a:t>
            </a:r>
            <a:r>
              <a:rPr lang="en-US" dirty="0"/>
              <a:t>.  We always moved data when they requested a different amount of space.</a:t>
            </a:r>
          </a:p>
          <a:p>
            <a:pPr lvl="1"/>
            <a:r>
              <a:rPr lang="en-US" dirty="0"/>
              <a:t>Note: </a:t>
            </a:r>
            <a:r>
              <a:rPr lang="en-US" dirty="0" err="1"/>
              <a:t>realloc</a:t>
            </a:r>
            <a:r>
              <a:rPr lang="en-US" dirty="0"/>
              <a:t> can grow </a:t>
            </a:r>
            <a:r>
              <a:rPr lang="en-US" i="1" dirty="0"/>
              <a:t>or</a:t>
            </a:r>
            <a:r>
              <a:rPr lang="en-US" dirty="0"/>
              <a:t> shrink the data size.</a:t>
            </a:r>
          </a:p>
          <a:p>
            <a:r>
              <a:rPr lang="en-US" dirty="0"/>
              <a:t>But sometimes we may be able to keep the data in the same place.  How?</a:t>
            </a:r>
          </a:p>
          <a:p>
            <a:pPr lvl="1"/>
            <a:r>
              <a:rPr lang="en-US" b="1" dirty="0"/>
              <a:t>Case 1: </a:t>
            </a:r>
            <a:r>
              <a:rPr lang="en-US" dirty="0"/>
              <a:t>size is growing, but we added padding to the block and can use that</a:t>
            </a:r>
          </a:p>
          <a:p>
            <a:pPr lvl="1"/>
            <a:r>
              <a:rPr lang="en-US" b="1" dirty="0"/>
              <a:t>Case 2:</a:t>
            </a:r>
            <a:r>
              <a:rPr lang="en-US" dirty="0"/>
              <a:t> size is shrinking, so we can use the existing block</a:t>
            </a:r>
          </a:p>
          <a:p>
            <a:pPr lvl="1"/>
            <a:r>
              <a:rPr lang="en-US" b="1" dirty="0"/>
              <a:t>Case 3: </a:t>
            </a:r>
            <a:r>
              <a:rPr lang="en-US" dirty="0"/>
              <a:t>size is growing, and current block isn’t big enough, but adjacent blocks are free.</a:t>
            </a:r>
          </a:p>
          <a:p>
            <a:r>
              <a:rPr lang="en-US" dirty="0"/>
              <a:t>If you can’t do an in-place </a:t>
            </a:r>
            <a:r>
              <a:rPr lang="en-US" dirty="0" err="1"/>
              <a:t>realloc</a:t>
            </a:r>
            <a:r>
              <a:rPr lang="en-US" dirty="0"/>
              <a:t>, then you should move the data elsewhere.</a:t>
            </a:r>
          </a:p>
        </p:txBody>
      </p:sp>
    </p:spTree>
    <p:extLst>
      <p:ext uri="{BB962C8B-B14F-4D97-AF65-F5344CB8AC3E}">
        <p14:creationId xmlns:p14="http://schemas.microsoft.com/office/powerpoint/2010/main" val="2492485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F6B19BF-3A80-7C4B-ACA9-F7C4A55C1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 1: Explicit (</a:t>
            </a:r>
            <a:r>
              <a:rPr lang="en-US" dirty="0" err="1"/>
              <a:t>realloc</a:t>
            </a:r>
            <a:r>
              <a:rPr lang="en-US" dirty="0"/>
              <a:t>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4CB1165-8E66-3449-A1E1-F3DEC39AE0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For the following heap layout, what would the heap look like after the following request is made, assuming we are using an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explicit</a:t>
            </a:r>
            <a:r>
              <a:rPr lang="en-US" dirty="0"/>
              <a:t> free list allocator with a </a:t>
            </a:r>
            <a:r>
              <a:rPr lang="en-US" b="1" dirty="0"/>
              <a:t>first-fit</a:t>
            </a:r>
            <a:r>
              <a:rPr lang="en-US" dirty="0"/>
              <a:t> approach and </a:t>
            </a:r>
            <a:r>
              <a:rPr lang="en-US" b="1" dirty="0"/>
              <a:t>coalesce on free + </a:t>
            </a:r>
            <a:r>
              <a:rPr lang="en-US" b="1" dirty="0" err="1">
                <a:solidFill>
                  <a:schemeClr val="accent2">
                    <a:lumMod val="75000"/>
                  </a:schemeClr>
                </a:solidFill>
              </a:rPr>
              <a:t>realloc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 in-place</a:t>
            </a:r>
            <a:r>
              <a:rPr lang="en-US" dirty="0"/>
              <a:t>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realloc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(A, 24);</a:t>
            </a:r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CFE40C21-1F2F-2645-A600-6B92B49EC3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487011"/>
              </p:ext>
            </p:extLst>
          </p:nvPr>
        </p:nvGraphicFramePr>
        <p:xfrm>
          <a:off x="308810" y="2895600"/>
          <a:ext cx="11541464" cy="133903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9224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2813659595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076076440"/>
                    </a:ext>
                  </a:extLst>
                </a:gridCol>
              </a:tblGrid>
              <a:tr h="436335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70952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16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32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B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9357625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F6B19BF-3A80-7C4B-ACA9-F7C4A55C1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 1: Explicit (</a:t>
            </a:r>
            <a:r>
              <a:rPr lang="en-US" dirty="0" err="1"/>
              <a:t>realloc</a:t>
            </a:r>
            <a:r>
              <a:rPr lang="en-US" dirty="0"/>
              <a:t>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4CB1165-8E66-3449-A1E1-F3DEC39AE0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For the following heap layout, what would the heap look like after the following request is made, assuming we are using an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explicit</a:t>
            </a:r>
            <a:r>
              <a:rPr lang="en-US" dirty="0"/>
              <a:t> free list allocator with a </a:t>
            </a:r>
            <a:r>
              <a:rPr lang="en-US" b="1" dirty="0"/>
              <a:t>first-fit</a:t>
            </a:r>
            <a:r>
              <a:rPr lang="en-US" dirty="0"/>
              <a:t> approach and </a:t>
            </a:r>
            <a:r>
              <a:rPr lang="en-US" b="1" dirty="0"/>
              <a:t>coalesce on free + </a:t>
            </a:r>
            <a:r>
              <a:rPr lang="en-US" b="1" dirty="0" err="1">
                <a:solidFill>
                  <a:schemeClr val="accent2">
                    <a:lumMod val="75000"/>
                  </a:schemeClr>
                </a:solidFill>
              </a:rPr>
              <a:t>realloc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 in-place</a:t>
            </a:r>
            <a:r>
              <a:rPr lang="en-US" dirty="0"/>
              <a:t>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realloc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(A, 24);</a:t>
            </a:r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CFE40C21-1F2F-2645-A600-6B92B49EC3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5822879"/>
              </p:ext>
            </p:extLst>
          </p:nvPr>
        </p:nvGraphicFramePr>
        <p:xfrm>
          <a:off x="308810" y="2895600"/>
          <a:ext cx="11541464" cy="133903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9224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2813659595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076076440"/>
                    </a:ext>
                  </a:extLst>
                </a:gridCol>
              </a:tblGrid>
              <a:tr h="436335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70952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16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32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B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07D15DF4-16D1-FB46-9AC8-7458672CCA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7261891"/>
              </p:ext>
            </p:extLst>
          </p:nvPr>
        </p:nvGraphicFramePr>
        <p:xfrm>
          <a:off x="308810" y="5165316"/>
          <a:ext cx="11541464" cy="133903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9224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2813659595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076076440"/>
                    </a:ext>
                  </a:extLst>
                </a:gridCol>
              </a:tblGrid>
              <a:tr h="436335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70952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24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32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24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B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8904631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F6B19BF-3A80-7C4B-ACA9-F7C4A55C1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 2: Explicit (</a:t>
            </a:r>
            <a:r>
              <a:rPr lang="en-US" dirty="0" err="1"/>
              <a:t>realloc</a:t>
            </a:r>
            <a:r>
              <a:rPr lang="en-US" dirty="0"/>
              <a:t>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4CB1165-8E66-3449-A1E1-F3DEC39AE0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For the following heap layout, what would the heap look like after the following request is made, assuming we are using an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explicit</a:t>
            </a:r>
            <a:r>
              <a:rPr lang="en-US" dirty="0"/>
              <a:t> free list allocator with a </a:t>
            </a:r>
            <a:r>
              <a:rPr lang="en-US" b="1" dirty="0"/>
              <a:t>first-fit</a:t>
            </a:r>
            <a:r>
              <a:rPr lang="en-US" dirty="0"/>
              <a:t> approach and </a:t>
            </a:r>
            <a:r>
              <a:rPr lang="en-US" b="1" dirty="0"/>
              <a:t>coalesce on free + </a:t>
            </a:r>
            <a:r>
              <a:rPr lang="en-US" b="1" dirty="0" err="1">
                <a:solidFill>
                  <a:schemeClr val="accent2">
                    <a:lumMod val="75000"/>
                  </a:schemeClr>
                </a:solidFill>
              </a:rPr>
              <a:t>realloc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 in-place</a:t>
            </a:r>
            <a:r>
              <a:rPr lang="en-US" dirty="0"/>
              <a:t>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realloc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(A,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56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5935DEF8-B149-CD81-E385-A19863F7F2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2246493"/>
              </p:ext>
            </p:extLst>
          </p:nvPr>
        </p:nvGraphicFramePr>
        <p:xfrm>
          <a:off x="308810" y="2895600"/>
          <a:ext cx="11541464" cy="133903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9224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2813659595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076076440"/>
                    </a:ext>
                  </a:extLst>
                </a:gridCol>
              </a:tblGrid>
              <a:tr h="436335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70952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16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32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7B6404C7-03AE-5AE8-C0B2-00EFC88571EF}"/>
              </a:ext>
            </a:extLst>
          </p:cNvPr>
          <p:cNvSpPr txBox="1"/>
          <p:nvPr/>
        </p:nvSpPr>
        <p:spPr>
          <a:xfrm>
            <a:off x="11152945" y="5658504"/>
            <a:ext cx="7815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🤔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61C045E-860E-12D2-B232-DA09749B54A8}"/>
              </a:ext>
            </a:extLst>
          </p:cNvPr>
          <p:cNvSpPr/>
          <p:nvPr/>
        </p:nvSpPr>
        <p:spPr bwMode="auto">
          <a:xfrm>
            <a:off x="3506609" y="4838700"/>
            <a:ext cx="5178782" cy="1447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en-US" sz="2800" b="1" dirty="0">
                <a:latin typeface="+mn-lt"/>
              </a:rPr>
              <a:t>Input your answer on </a:t>
            </a:r>
            <a:r>
              <a:rPr lang="en-US" sz="2800" b="1" dirty="0" err="1">
                <a:latin typeface="+mn-lt"/>
              </a:rPr>
              <a:t>PollEv</a:t>
            </a:r>
            <a:r>
              <a:rPr lang="en-US" sz="2800" b="1" dirty="0">
                <a:latin typeface="+mn-lt"/>
              </a:rPr>
              <a:t>: </a:t>
            </a:r>
            <a:r>
              <a:rPr lang="en-US" sz="2800" dirty="0" err="1">
                <a:latin typeface="+mn-lt"/>
              </a:rPr>
              <a:t>pollev.com</a:t>
            </a:r>
            <a:r>
              <a:rPr lang="en-US" sz="2800" dirty="0">
                <a:latin typeface="+mn-lt"/>
              </a:rPr>
              <a:t>/cs107 or text CS107 to 22333 once to join.</a:t>
            </a:r>
            <a:endParaRPr lang="en-US" sz="2800" b="1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1566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532DC6-D88D-8CFC-63F2-5640D29978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 2: Explicit: Options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5BAA2C4-4699-26BF-633C-B79067E667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7113328"/>
              </p:ext>
            </p:extLst>
          </p:nvPr>
        </p:nvGraphicFramePr>
        <p:xfrm>
          <a:off x="225993" y="2547168"/>
          <a:ext cx="11541464" cy="133903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9224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2813659595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076076440"/>
                    </a:ext>
                  </a:extLst>
                </a:gridCol>
              </a:tblGrid>
              <a:tr h="436335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70952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80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10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32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8B564AEB-CCD2-00A3-547B-6515D0DAF5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5678134"/>
              </p:ext>
            </p:extLst>
          </p:nvPr>
        </p:nvGraphicFramePr>
        <p:xfrm>
          <a:off x="193336" y="3994968"/>
          <a:ext cx="11541464" cy="133903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9224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2813659595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076076440"/>
                    </a:ext>
                  </a:extLst>
                </a:gridCol>
              </a:tblGrid>
              <a:tr h="436335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70952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56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8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E0D0C8A8-055F-9715-B1E4-7E2486FB8F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2556791"/>
              </p:ext>
            </p:extLst>
          </p:nvPr>
        </p:nvGraphicFramePr>
        <p:xfrm>
          <a:off x="187893" y="5366568"/>
          <a:ext cx="11541464" cy="133903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9224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2813659595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076076440"/>
                    </a:ext>
                  </a:extLst>
                </a:gridCol>
              </a:tblGrid>
              <a:tr h="436335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70952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56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8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32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8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1629174C-28F8-5572-8339-761E4DC0FD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7351406"/>
              </p:ext>
            </p:extLst>
          </p:nvPr>
        </p:nvGraphicFramePr>
        <p:xfrm>
          <a:off x="198779" y="1197339"/>
          <a:ext cx="11541464" cy="133903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9224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2813659595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076076440"/>
                    </a:ext>
                  </a:extLst>
                </a:gridCol>
              </a:tblGrid>
              <a:tr h="436335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70952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56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7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32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5336547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F6B19BF-3A80-7C4B-ACA9-F7C4A55C1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 2: Explicit (</a:t>
            </a:r>
            <a:r>
              <a:rPr lang="en-US" dirty="0" err="1"/>
              <a:t>realloc</a:t>
            </a:r>
            <a:r>
              <a:rPr lang="en-US" dirty="0"/>
              <a:t>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4CB1165-8E66-3449-A1E1-F3DEC39AE0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For the following heap layout, what would the heap look like after the following request is made, assuming we are using an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explicit</a:t>
            </a:r>
            <a:r>
              <a:rPr lang="en-US" dirty="0"/>
              <a:t> free list allocator with a </a:t>
            </a:r>
            <a:r>
              <a:rPr lang="en-US" b="1" dirty="0"/>
              <a:t>first-fit</a:t>
            </a:r>
            <a:r>
              <a:rPr lang="en-US" dirty="0"/>
              <a:t> approach and </a:t>
            </a:r>
            <a:r>
              <a:rPr lang="en-US" b="1" dirty="0"/>
              <a:t>coalesce on free + </a:t>
            </a:r>
            <a:r>
              <a:rPr lang="en-US" b="1" dirty="0" err="1">
                <a:solidFill>
                  <a:schemeClr val="accent2">
                    <a:lumMod val="75000"/>
                  </a:schemeClr>
                </a:solidFill>
              </a:rPr>
              <a:t>realloc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 in-place</a:t>
            </a:r>
            <a:r>
              <a:rPr lang="en-US" dirty="0"/>
              <a:t>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realloc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(A,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56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E08EE6F0-DB6E-114D-92B6-F32DFC9461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528983"/>
              </p:ext>
            </p:extLst>
          </p:nvPr>
        </p:nvGraphicFramePr>
        <p:xfrm>
          <a:off x="308810" y="5081516"/>
          <a:ext cx="11541464" cy="133903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9224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2813659595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076076440"/>
                    </a:ext>
                  </a:extLst>
                </a:gridCol>
              </a:tblGrid>
              <a:tr h="436335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70952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56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7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32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BA2954B-30FB-DCB1-F323-5AAE0BE98C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4826622"/>
              </p:ext>
            </p:extLst>
          </p:nvPr>
        </p:nvGraphicFramePr>
        <p:xfrm>
          <a:off x="308810" y="2895600"/>
          <a:ext cx="11541464" cy="133903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9224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2813659595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076076440"/>
                    </a:ext>
                  </a:extLst>
                </a:gridCol>
              </a:tblGrid>
              <a:tr h="436335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70952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16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32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234249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F6B19BF-3A80-7C4B-ACA9-F7C4A55C1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 3: Explicit (</a:t>
            </a:r>
            <a:r>
              <a:rPr lang="en-US" dirty="0" err="1"/>
              <a:t>realloc</a:t>
            </a:r>
            <a:r>
              <a:rPr lang="en-US" dirty="0"/>
              <a:t>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4CB1165-8E66-3449-A1E1-F3DEC39AE0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For the following heap layout, what would the heap look like after the following request is made, assuming we are using an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explicit</a:t>
            </a:r>
            <a:r>
              <a:rPr lang="en-US" dirty="0"/>
              <a:t> free list allocator with a </a:t>
            </a:r>
            <a:r>
              <a:rPr lang="en-US" b="1" dirty="0"/>
              <a:t>first-fit</a:t>
            </a:r>
            <a:r>
              <a:rPr lang="en-US" dirty="0"/>
              <a:t> approach and </a:t>
            </a:r>
            <a:r>
              <a:rPr lang="en-US" b="1" dirty="0"/>
              <a:t>coalesce on free + </a:t>
            </a:r>
            <a:r>
              <a:rPr lang="en-US" b="1" dirty="0" err="1">
                <a:solidFill>
                  <a:schemeClr val="accent2">
                    <a:lumMod val="75000"/>
                  </a:schemeClr>
                </a:solidFill>
              </a:rPr>
              <a:t>realloc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 in-place</a:t>
            </a:r>
            <a:r>
              <a:rPr lang="en-US" dirty="0"/>
              <a:t>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realloc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(A,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48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E79E7DA0-B28E-EA4B-8FC3-50E84D2BBE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8196304"/>
              </p:ext>
            </p:extLst>
          </p:nvPr>
        </p:nvGraphicFramePr>
        <p:xfrm>
          <a:off x="308810" y="5081516"/>
          <a:ext cx="11541464" cy="133903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9224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2813659595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076076440"/>
                    </a:ext>
                  </a:extLst>
                </a:gridCol>
              </a:tblGrid>
              <a:tr h="436335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70952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56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7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32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B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84788DE-36DB-054F-3684-C0D98CE951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6891606"/>
              </p:ext>
            </p:extLst>
          </p:nvPr>
        </p:nvGraphicFramePr>
        <p:xfrm>
          <a:off x="308810" y="2895600"/>
          <a:ext cx="11541464" cy="133903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9224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2813659595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076076440"/>
                    </a:ext>
                  </a:extLst>
                </a:gridCol>
              </a:tblGrid>
              <a:tr h="436335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70952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16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32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B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468356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F6B19BF-3A80-7C4B-ACA9-F7C4A55C1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 3: Explicit (</a:t>
            </a:r>
            <a:r>
              <a:rPr lang="en-US" dirty="0" err="1"/>
              <a:t>realloc</a:t>
            </a:r>
            <a:r>
              <a:rPr lang="en-US" dirty="0"/>
              <a:t>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4CB1165-8E66-3449-A1E1-F3DEC39AE0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For the following heap layout, what would the heap look like after the following request is made, assuming we are using an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explicit</a:t>
            </a:r>
            <a:r>
              <a:rPr lang="en-US" dirty="0"/>
              <a:t> free list allocator with a </a:t>
            </a:r>
            <a:r>
              <a:rPr lang="en-US" b="1" dirty="0"/>
              <a:t>first-fit</a:t>
            </a:r>
            <a:r>
              <a:rPr lang="en-US" dirty="0"/>
              <a:t> approach and </a:t>
            </a:r>
            <a:r>
              <a:rPr lang="en-US" b="1" dirty="0"/>
              <a:t>coalesce on free + </a:t>
            </a:r>
            <a:r>
              <a:rPr lang="en-US" b="1" dirty="0" err="1">
                <a:solidFill>
                  <a:schemeClr val="accent2">
                    <a:lumMod val="75000"/>
                  </a:schemeClr>
                </a:solidFill>
              </a:rPr>
              <a:t>realloc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 in-place</a:t>
            </a:r>
            <a:r>
              <a:rPr lang="en-US" dirty="0"/>
              <a:t>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realloc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(A,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48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E79E7DA0-B28E-EA4B-8FC3-50E84D2BBED8}"/>
              </a:ext>
            </a:extLst>
          </p:cNvPr>
          <p:cNvGraphicFramePr>
            <a:graphicFrameLocks noGrp="1"/>
          </p:cNvGraphicFramePr>
          <p:nvPr/>
        </p:nvGraphicFramePr>
        <p:xfrm>
          <a:off x="308810" y="5081516"/>
          <a:ext cx="11541464" cy="133903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9224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2813659595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076076440"/>
                    </a:ext>
                  </a:extLst>
                </a:gridCol>
              </a:tblGrid>
              <a:tr h="436335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70952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56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7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32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B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84788DE-36DB-054F-3684-C0D98CE9513B}"/>
              </a:ext>
            </a:extLst>
          </p:cNvPr>
          <p:cNvGraphicFramePr>
            <a:graphicFrameLocks noGrp="1"/>
          </p:cNvGraphicFramePr>
          <p:nvPr/>
        </p:nvGraphicFramePr>
        <p:xfrm>
          <a:off x="308810" y="2895600"/>
          <a:ext cx="11541464" cy="133903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9224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2813659595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076076440"/>
                    </a:ext>
                  </a:extLst>
                </a:gridCol>
              </a:tblGrid>
              <a:tr h="436335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70952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16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32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B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E822BF97-E3B3-F433-1B59-BE2EE0F11AD2}"/>
              </a:ext>
            </a:extLst>
          </p:cNvPr>
          <p:cNvSpPr/>
          <p:nvPr/>
        </p:nvSpPr>
        <p:spPr bwMode="auto">
          <a:xfrm>
            <a:off x="6256663" y="2768221"/>
            <a:ext cx="5478137" cy="21978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For the explicit allocator, note that we can’t have payload less than 16 bytes, so here the only option for the leftover 8 bytes is to use it as padding for the existing block.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939253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85A3758-7137-7146-818D-5AF2886E2044}"/>
              </a:ext>
            </a:extLst>
          </p:cNvPr>
          <p:cNvSpPr/>
          <p:nvPr/>
        </p:nvSpPr>
        <p:spPr>
          <a:xfrm>
            <a:off x="457200" y="3657600"/>
            <a:ext cx="2971800" cy="2514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r>
              <a:rPr lang="en-US" b="1" dirty="0">
                <a:solidFill>
                  <a:schemeClr val="tx1"/>
                </a:solidFill>
              </a:rPr>
              <a:t>Heap metadata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29F6E6-6FE6-5143-A657-87329D097C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0"/>
            <a:ext cx="11963400" cy="1143000"/>
          </a:xfrm>
        </p:spPr>
        <p:txBody>
          <a:bodyPr/>
          <a:lstStyle/>
          <a:p>
            <a:r>
              <a:rPr lang="en-US" dirty="0"/>
              <a:t>Going beyond: Explicit list w/size buckets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F46509-FDAD-624C-9F5F-0B3CAC5512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1524000"/>
          </a:xfrm>
        </p:spPr>
        <p:txBody>
          <a:bodyPr/>
          <a:lstStyle/>
          <a:p>
            <a:r>
              <a:rPr lang="en-US" dirty="0"/>
              <a:t>Explicit lists are much faster than implicit lists.</a:t>
            </a:r>
          </a:p>
          <a:p>
            <a:r>
              <a:rPr lang="en-US" dirty="0"/>
              <a:t>However, a first-fit placement policy is still linear in total # of free blocks.</a:t>
            </a:r>
          </a:p>
          <a:p>
            <a:r>
              <a:rPr lang="en-US" dirty="0"/>
              <a:t>What about an explicit free list </a:t>
            </a:r>
            <a:r>
              <a:rPr lang="en-US" b="1" dirty="0"/>
              <a:t>sorted by size</a:t>
            </a:r>
            <a:r>
              <a:rPr lang="en-US" dirty="0"/>
              <a:t> (e.g., as a tree)?</a:t>
            </a:r>
          </a:p>
          <a:p>
            <a:r>
              <a:rPr lang="en-US" dirty="0"/>
              <a:t>What about several explicit free lists </a:t>
            </a:r>
            <a:r>
              <a:rPr lang="en-US" b="1" dirty="0"/>
              <a:t>bucketed by size</a:t>
            </a:r>
            <a:r>
              <a:rPr lang="en-US" dirty="0"/>
              <a:t>? (below)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5ADC0BB-35C9-8C46-8FFD-70EAA8A25B2C}"/>
              </a:ext>
            </a:extLst>
          </p:cNvPr>
          <p:cNvGraphicFramePr>
            <a:graphicFrameLocks noGrp="1"/>
          </p:cNvGraphicFramePr>
          <p:nvPr/>
        </p:nvGraphicFramePr>
        <p:xfrm>
          <a:off x="1791753" y="4218623"/>
          <a:ext cx="1447800" cy="14833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47800">
                  <a:extLst>
                    <a:ext uri="{9D8B030D-6E8A-4147-A177-3AD203B41FA5}">
                      <a16:colId xmlns:a16="http://schemas.microsoft.com/office/drawing/2014/main" val="30426049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4264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6257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0888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8935051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F846C5EA-6C0C-9844-A2AF-FBF81F9B5D11}"/>
              </a:ext>
            </a:extLst>
          </p:cNvPr>
          <p:cNvSpPr txBox="1"/>
          <p:nvPr/>
        </p:nvSpPr>
        <p:spPr>
          <a:xfrm>
            <a:off x="953062" y="4143688"/>
            <a:ext cx="8386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small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F190B8C-562D-6A47-8E63-B30A988E8E60}"/>
              </a:ext>
            </a:extLst>
          </p:cNvPr>
          <p:cNvSpPr txBox="1"/>
          <p:nvPr/>
        </p:nvSpPr>
        <p:spPr>
          <a:xfrm>
            <a:off x="571255" y="4530418"/>
            <a:ext cx="12234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medium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EA1BB91-FC5E-134F-9358-92119ECD8DF6}"/>
              </a:ext>
            </a:extLst>
          </p:cNvPr>
          <p:cNvSpPr txBox="1"/>
          <p:nvPr/>
        </p:nvSpPr>
        <p:spPr>
          <a:xfrm>
            <a:off x="953061" y="4960303"/>
            <a:ext cx="8014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large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18E0041-8B50-E045-B0CE-A60C362B5EFB}"/>
              </a:ext>
            </a:extLst>
          </p:cNvPr>
          <p:cNvSpPr txBox="1"/>
          <p:nvPr/>
        </p:nvSpPr>
        <p:spPr>
          <a:xfrm>
            <a:off x="783753" y="5335418"/>
            <a:ext cx="9893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jumbo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690D6DF-217B-8348-A938-909762BABFB0}"/>
              </a:ext>
            </a:extLst>
          </p:cNvPr>
          <p:cNvSpPr/>
          <p:nvPr/>
        </p:nvSpPr>
        <p:spPr>
          <a:xfrm>
            <a:off x="4030000" y="3417035"/>
            <a:ext cx="347662" cy="4918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63861B0-E2C0-7146-9A07-845B075ABF60}"/>
              </a:ext>
            </a:extLst>
          </p:cNvPr>
          <p:cNvSpPr/>
          <p:nvPr/>
        </p:nvSpPr>
        <p:spPr>
          <a:xfrm>
            <a:off x="5261697" y="3395212"/>
            <a:ext cx="347662" cy="4918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E968D96-2E6E-DB4C-B75C-7FA4F27C59C1}"/>
              </a:ext>
            </a:extLst>
          </p:cNvPr>
          <p:cNvSpPr/>
          <p:nvPr/>
        </p:nvSpPr>
        <p:spPr>
          <a:xfrm>
            <a:off x="7368766" y="3370888"/>
            <a:ext cx="347662" cy="4918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9E2EEDF-B6C2-A345-953C-2F86095B1252}"/>
              </a:ext>
            </a:extLst>
          </p:cNvPr>
          <p:cNvSpPr/>
          <p:nvPr/>
        </p:nvSpPr>
        <p:spPr>
          <a:xfrm>
            <a:off x="9680373" y="3385655"/>
            <a:ext cx="347662" cy="4918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90C3963-E671-BA4C-8F73-2D7E04778941}"/>
              </a:ext>
            </a:extLst>
          </p:cNvPr>
          <p:cNvSpPr/>
          <p:nvPr/>
        </p:nvSpPr>
        <p:spPr>
          <a:xfrm>
            <a:off x="4377663" y="3945118"/>
            <a:ext cx="884034" cy="4918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0F475DE-186C-DB49-B139-26ECA623AA37}"/>
              </a:ext>
            </a:extLst>
          </p:cNvPr>
          <p:cNvSpPr/>
          <p:nvPr/>
        </p:nvSpPr>
        <p:spPr>
          <a:xfrm>
            <a:off x="7747006" y="3993520"/>
            <a:ext cx="884034" cy="4918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97A0617-837E-C249-AE6A-0AEA7E4F83C3}"/>
              </a:ext>
            </a:extLst>
          </p:cNvPr>
          <p:cNvSpPr/>
          <p:nvPr/>
        </p:nvSpPr>
        <p:spPr>
          <a:xfrm>
            <a:off x="8796339" y="3985275"/>
            <a:ext cx="884034" cy="4918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5F3F3B4-7403-4149-B2BA-FB12CA73BAB8}"/>
              </a:ext>
            </a:extLst>
          </p:cNvPr>
          <p:cNvSpPr/>
          <p:nvPr/>
        </p:nvSpPr>
        <p:spPr>
          <a:xfrm>
            <a:off x="5609359" y="4441796"/>
            <a:ext cx="1759407" cy="102970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03288A4-ED90-7F46-80A5-71A78F84463F}"/>
              </a:ext>
            </a:extLst>
          </p:cNvPr>
          <p:cNvSpPr/>
          <p:nvPr/>
        </p:nvSpPr>
        <p:spPr>
          <a:xfrm>
            <a:off x="10248409" y="4446054"/>
            <a:ext cx="1759407" cy="102970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F1024FD-4138-1943-9AF1-E00B8932DB04}"/>
              </a:ext>
            </a:extLst>
          </p:cNvPr>
          <p:cNvSpPr/>
          <p:nvPr/>
        </p:nvSpPr>
        <p:spPr>
          <a:xfrm>
            <a:off x="3681905" y="5616827"/>
            <a:ext cx="3854907" cy="102970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8D9687D7-26E5-5842-B79E-C5E950E5B858}"/>
              </a:ext>
            </a:extLst>
          </p:cNvPr>
          <p:cNvCxnSpPr>
            <a:cxnSpLocks/>
            <a:endCxn id="14" idx="1"/>
          </p:cNvCxnSpPr>
          <p:nvPr/>
        </p:nvCxnSpPr>
        <p:spPr>
          <a:xfrm flipV="1">
            <a:off x="2978639" y="4191027"/>
            <a:ext cx="1399024" cy="6095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999FA3CA-4307-7E47-97B8-876E39FC21DA}"/>
              </a:ext>
            </a:extLst>
          </p:cNvPr>
          <p:cNvSpPr txBox="1"/>
          <p:nvPr/>
        </p:nvSpPr>
        <p:spPr>
          <a:xfrm>
            <a:off x="10570134" y="3048000"/>
            <a:ext cx="13932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Heap memory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40DFDEE1-E2D1-CE46-A393-901639190D3D}"/>
              </a:ext>
            </a:extLst>
          </p:cNvPr>
          <p:cNvCxnSpPr>
            <a:cxnSpLocks/>
            <a:endCxn id="15" idx="1"/>
          </p:cNvCxnSpPr>
          <p:nvPr/>
        </p:nvCxnSpPr>
        <p:spPr>
          <a:xfrm flipV="1">
            <a:off x="5261697" y="4239429"/>
            <a:ext cx="248530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1F077A1A-8869-604F-86AC-8B9E907F3EFE}"/>
              </a:ext>
            </a:extLst>
          </p:cNvPr>
          <p:cNvCxnSpPr>
            <a:cxnSpLocks/>
          </p:cNvCxnSpPr>
          <p:nvPr/>
        </p:nvCxnSpPr>
        <p:spPr>
          <a:xfrm flipV="1">
            <a:off x="5271165" y="4078308"/>
            <a:ext cx="2485309" cy="0"/>
          </a:xfrm>
          <a:prstGeom prst="straightConnector1">
            <a:avLst/>
          </a:prstGeom>
          <a:ln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60328AA1-4D22-7C4F-845D-C8C27985C943}"/>
              </a:ext>
            </a:extLst>
          </p:cNvPr>
          <p:cNvCxnSpPr>
            <a:cxnSpLocks/>
            <a:endCxn id="16" idx="1"/>
          </p:cNvCxnSpPr>
          <p:nvPr/>
        </p:nvCxnSpPr>
        <p:spPr>
          <a:xfrm flipV="1">
            <a:off x="8631040" y="4231184"/>
            <a:ext cx="16529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07470BD0-BCEC-A744-8CFE-8FA92C7A81EA}"/>
              </a:ext>
            </a:extLst>
          </p:cNvPr>
          <p:cNvCxnSpPr>
            <a:cxnSpLocks/>
          </p:cNvCxnSpPr>
          <p:nvPr/>
        </p:nvCxnSpPr>
        <p:spPr>
          <a:xfrm flipH="1">
            <a:off x="8631040" y="4100408"/>
            <a:ext cx="16529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FED12646-D4D4-0C40-944B-79BD333931B8}"/>
              </a:ext>
            </a:extLst>
          </p:cNvPr>
          <p:cNvCxnSpPr>
            <a:cxnSpLocks/>
            <a:stCxn id="12" idx="3"/>
            <a:endCxn id="13" idx="1"/>
          </p:cNvCxnSpPr>
          <p:nvPr/>
        </p:nvCxnSpPr>
        <p:spPr>
          <a:xfrm>
            <a:off x="7716428" y="3616796"/>
            <a:ext cx="196394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868F2181-77F5-074C-BB91-5816A6396B9F}"/>
              </a:ext>
            </a:extLst>
          </p:cNvPr>
          <p:cNvCxnSpPr>
            <a:cxnSpLocks/>
          </p:cNvCxnSpPr>
          <p:nvPr/>
        </p:nvCxnSpPr>
        <p:spPr>
          <a:xfrm flipH="1" flipV="1">
            <a:off x="7716428" y="3477462"/>
            <a:ext cx="198289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43F226F9-1508-534C-AF87-6F263B3BDA02}"/>
              </a:ext>
            </a:extLst>
          </p:cNvPr>
          <p:cNvCxnSpPr>
            <a:cxnSpLocks/>
          </p:cNvCxnSpPr>
          <p:nvPr/>
        </p:nvCxnSpPr>
        <p:spPr>
          <a:xfrm>
            <a:off x="5609359" y="3668318"/>
            <a:ext cx="173736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55335D31-95F6-074A-8CAC-7B412ACF7C3D}"/>
              </a:ext>
            </a:extLst>
          </p:cNvPr>
          <p:cNvCxnSpPr>
            <a:cxnSpLocks/>
          </p:cNvCxnSpPr>
          <p:nvPr/>
        </p:nvCxnSpPr>
        <p:spPr>
          <a:xfrm flipH="1" flipV="1">
            <a:off x="5609359" y="3528983"/>
            <a:ext cx="173736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62545D32-B5F9-DD4A-AA06-BEF116CF193C}"/>
              </a:ext>
            </a:extLst>
          </p:cNvPr>
          <p:cNvCxnSpPr>
            <a:cxnSpLocks/>
          </p:cNvCxnSpPr>
          <p:nvPr/>
        </p:nvCxnSpPr>
        <p:spPr>
          <a:xfrm>
            <a:off x="4377662" y="3705422"/>
            <a:ext cx="9144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75CEDA6D-7E01-B442-82B8-0BC09ED131C3}"/>
              </a:ext>
            </a:extLst>
          </p:cNvPr>
          <p:cNvCxnSpPr>
            <a:cxnSpLocks/>
          </p:cNvCxnSpPr>
          <p:nvPr/>
        </p:nvCxnSpPr>
        <p:spPr>
          <a:xfrm flipH="1" flipV="1">
            <a:off x="4377662" y="3566088"/>
            <a:ext cx="9144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EDE532D3-74DB-A642-81D8-BA4D73171B35}"/>
              </a:ext>
            </a:extLst>
          </p:cNvPr>
          <p:cNvCxnSpPr>
            <a:cxnSpLocks/>
          </p:cNvCxnSpPr>
          <p:nvPr/>
        </p:nvCxnSpPr>
        <p:spPr>
          <a:xfrm>
            <a:off x="7368766" y="5059502"/>
            <a:ext cx="288036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0D3B405B-4BFE-EB47-B082-41A12CCE6C2D}"/>
              </a:ext>
            </a:extLst>
          </p:cNvPr>
          <p:cNvCxnSpPr>
            <a:cxnSpLocks/>
          </p:cNvCxnSpPr>
          <p:nvPr/>
        </p:nvCxnSpPr>
        <p:spPr>
          <a:xfrm flipH="1" flipV="1">
            <a:off x="7368766" y="4920168"/>
            <a:ext cx="288036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FB7AF164-C50B-3649-BFEE-CDD65DCCB88C}"/>
              </a:ext>
            </a:extLst>
          </p:cNvPr>
          <p:cNvCxnSpPr>
            <a:cxnSpLocks/>
            <a:endCxn id="10" idx="1"/>
          </p:cNvCxnSpPr>
          <p:nvPr/>
        </p:nvCxnSpPr>
        <p:spPr>
          <a:xfrm flipV="1">
            <a:off x="2978639" y="3662944"/>
            <a:ext cx="1051361" cy="6804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ADF07433-AA5A-8D49-91C4-C3AB20AC879D}"/>
              </a:ext>
            </a:extLst>
          </p:cNvPr>
          <p:cNvCxnSpPr>
            <a:cxnSpLocks/>
            <a:endCxn id="17" idx="1"/>
          </p:cNvCxnSpPr>
          <p:nvPr/>
        </p:nvCxnSpPr>
        <p:spPr>
          <a:xfrm flipV="1">
            <a:off x="2971800" y="4956650"/>
            <a:ext cx="2637559" cy="1028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46276C21-BB90-0141-984F-FB27822E114C}"/>
              </a:ext>
            </a:extLst>
          </p:cNvPr>
          <p:cNvCxnSpPr>
            <a:cxnSpLocks/>
            <a:endCxn id="19" idx="1"/>
          </p:cNvCxnSpPr>
          <p:nvPr/>
        </p:nvCxnSpPr>
        <p:spPr>
          <a:xfrm>
            <a:off x="2978639" y="5471504"/>
            <a:ext cx="703266" cy="6601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9DDE8A2D-D500-C44B-9607-C83D27A0CFF0}"/>
              </a:ext>
            </a:extLst>
          </p:cNvPr>
          <p:cNvSpPr txBox="1"/>
          <p:nvPr/>
        </p:nvSpPr>
        <p:spPr>
          <a:xfrm>
            <a:off x="8817519" y="6042819"/>
            <a:ext cx="31902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432FF"/>
                </a:solidFill>
              </a:rPr>
              <a:t>Read B&amp;O Section 9.9.14!</a:t>
            </a:r>
          </a:p>
        </p:txBody>
      </p:sp>
    </p:spTree>
    <p:extLst>
      <p:ext uri="{BB962C8B-B14F-4D97-AF65-F5344CB8AC3E}">
        <p14:creationId xmlns:p14="http://schemas.microsoft.com/office/powerpoint/2010/main" val="3106053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  <p:bldP spid="8" grpId="0"/>
      <p:bldP spid="9" grpId="0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3" grpId="0"/>
      <p:bldP spid="53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7F6773-CDDB-8C47-B862-0070C5D81C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 the wild: </a:t>
            </a:r>
            <a:r>
              <a:rPr lang="en-US" dirty="0" err="1"/>
              <a:t>glibc</a:t>
            </a:r>
            <a:r>
              <a:rPr lang="en-US" dirty="0"/>
              <a:t> allocator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E33E65-CBC1-0943-AB38-D5BA153224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125200" cy="1143000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https://sourceware.org/glibc/wiki/MallocInternals</a:t>
            </a:r>
            <a:r>
              <a:rPr lang="en-US" dirty="0"/>
              <a:t> </a:t>
            </a:r>
          </a:p>
        </p:txBody>
      </p:sp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A1E4267B-AF8A-4047-AAF7-D6F32C453FB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00" r="-118"/>
          <a:stretch/>
        </p:blipFill>
        <p:spPr>
          <a:xfrm>
            <a:off x="95918" y="1886953"/>
            <a:ext cx="12084050" cy="43307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63EA12A-321C-DC4C-9262-4AD9F8625512}"/>
              </a:ext>
            </a:extLst>
          </p:cNvPr>
          <p:cNvSpPr txBox="1"/>
          <p:nvPr/>
        </p:nvSpPr>
        <p:spPr>
          <a:xfrm>
            <a:off x="3386958" y="6227011"/>
            <a:ext cx="46560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Footer/Boundary tag (see textbook)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26DBDAC2-17E7-9D41-AF28-AB311845797F}"/>
              </a:ext>
            </a:extLst>
          </p:cNvPr>
          <p:cNvCxnSpPr/>
          <p:nvPr/>
        </p:nvCxnSpPr>
        <p:spPr>
          <a:xfrm flipV="1">
            <a:off x="7315200" y="5562600"/>
            <a:ext cx="685800" cy="655053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34340317-7B22-F843-89AE-62E931755794}"/>
                  </a:ext>
                </a:extLst>
              </p14:cNvPr>
              <p14:cNvContentPartPr/>
              <p14:nvPr/>
            </p14:nvContentPartPr>
            <p14:xfrm>
              <a:off x="7631640" y="2610000"/>
              <a:ext cx="3895560" cy="276408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34340317-7B22-F843-89AE-62E93175579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622280" y="2600640"/>
                <a:ext cx="3914280" cy="2782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43042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898E9-1795-F947-BB07-68867095A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Final Assignment: Explicit Allocator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ADF6CE-A687-E541-87FE-BC87443A58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Must have </a:t>
            </a:r>
            <a:r>
              <a:rPr lang="en-US" dirty="0"/>
              <a:t>headers that track block information like in implicit (size, status in-use or free) – you can copy from your implicit version</a:t>
            </a:r>
          </a:p>
          <a:p>
            <a:r>
              <a:rPr lang="en-US" b="1" dirty="0"/>
              <a:t>Must have </a:t>
            </a:r>
            <a:r>
              <a:rPr lang="en-US" dirty="0"/>
              <a:t>an explicit free list managed as a doubly-linked list, using the first 16 bytes of each free block’s payload for next/</a:t>
            </a:r>
            <a:r>
              <a:rPr lang="en-US" dirty="0" err="1"/>
              <a:t>prev</a:t>
            </a:r>
            <a:r>
              <a:rPr lang="en-US" dirty="0"/>
              <a:t> pointers.</a:t>
            </a:r>
          </a:p>
          <a:p>
            <a:r>
              <a:rPr lang="en-US" b="1" dirty="0"/>
              <a:t>Must have </a:t>
            </a:r>
            <a:r>
              <a:rPr lang="en-US" dirty="0"/>
              <a:t>a malloc implementation that searches the explicit list of free blocks.</a:t>
            </a:r>
          </a:p>
          <a:p>
            <a:r>
              <a:rPr lang="en-US" b="1" dirty="0"/>
              <a:t>Must </a:t>
            </a:r>
            <a:r>
              <a:rPr lang="en-US" dirty="0"/>
              <a:t>coalesce a free block in free() whenever possible with its immediate right neighbor. (only required for explicit)</a:t>
            </a:r>
          </a:p>
          <a:p>
            <a:r>
              <a:rPr lang="en-US" b="1" dirty="0"/>
              <a:t>Must</a:t>
            </a:r>
            <a:r>
              <a:rPr lang="en-US" dirty="0"/>
              <a:t> do in-place </a:t>
            </a:r>
            <a:r>
              <a:rPr lang="en-US" dirty="0" err="1"/>
              <a:t>realloc</a:t>
            </a:r>
            <a:r>
              <a:rPr lang="en-US" dirty="0"/>
              <a:t> when possible (only required for explicit).  Even if an in-place </a:t>
            </a:r>
            <a:r>
              <a:rPr lang="en-US" dirty="0" err="1"/>
              <a:t>realloc</a:t>
            </a:r>
            <a:r>
              <a:rPr lang="en-US" dirty="0"/>
              <a:t> is not possible, you should still absorb adjacent right free blocks as much as possible until you either can </a:t>
            </a:r>
            <a:r>
              <a:rPr lang="en-US" dirty="0" err="1"/>
              <a:t>realloc</a:t>
            </a:r>
            <a:r>
              <a:rPr lang="en-US" dirty="0"/>
              <a:t> in place or can no longer absorb and must </a:t>
            </a:r>
            <a:r>
              <a:rPr lang="en-US" dirty="0" err="1"/>
              <a:t>realloc</a:t>
            </a:r>
            <a:r>
              <a:rPr lang="en-US" dirty="0"/>
              <a:t> elsewhere.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817623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6DEC2-4908-1140-8010-8DF23E7602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Final Project Tips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FA9D09-4284-AA4F-A994-8E4F38B20E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10515600" cy="5181600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Read B&amp;O textbook.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Offers some starting tips for implementing your heap allocators.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Make sure to cite any design ideas you discover.</a:t>
            </a:r>
          </a:p>
          <a:p>
            <a:pPr marL="0" indent="0">
              <a:buNone/>
            </a:pP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Honor Code/collaboration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All non-textbook code is off-limits.</a:t>
            </a:r>
          </a:p>
          <a:p>
            <a:r>
              <a:rPr lang="en-US" dirty="0"/>
              <a:t>Please do not discuss discuss code-level specifics with others.</a:t>
            </a:r>
          </a:p>
          <a:p>
            <a:r>
              <a:rPr lang="en-US" dirty="0"/>
              <a:t>Your code should be designed, written, and debugged by you independently.</a:t>
            </a:r>
          </a:p>
          <a:p>
            <a:pPr marL="0" indent="0">
              <a:buNone/>
            </a:pP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Helper Hours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We will provide good debugging techniques and strategies!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Come and discuss design tradeoffs!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0D69164-1521-5B49-85BE-B2DCA270FC67}"/>
              </a:ext>
            </a:extLst>
          </p:cNvPr>
          <p:cNvSpPr txBox="1"/>
          <p:nvPr/>
        </p:nvSpPr>
        <p:spPr>
          <a:xfrm>
            <a:off x="9895975" y="185803"/>
            <a:ext cx="226215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5400" dirty="0"/>
              <a:t>⭐️⭐️⭐️</a:t>
            </a:r>
          </a:p>
        </p:txBody>
      </p:sp>
    </p:spTree>
    <p:extLst>
      <p:ext uri="{BB962C8B-B14F-4D97-AF65-F5344CB8AC3E}">
        <p14:creationId xmlns:p14="http://schemas.microsoft.com/office/powerpoint/2010/main" val="2906637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pPr>
              <a:tabLst>
                <a:tab pos="11536363" algn="r"/>
              </a:tabLst>
            </a:pPr>
            <a:r>
              <a:rPr lang="en-US" b="1" dirty="0"/>
              <a:t>Recap: </a:t>
            </a:r>
            <a:r>
              <a:rPr lang="en-US" dirty="0"/>
              <a:t>heap allocators so far</a:t>
            </a:r>
          </a:p>
          <a:p>
            <a:pPr>
              <a:tabLst>
                <a:tab pos="11536363" algn="r"/>
              </a:tabLst>
            </a:pPr>
            <a:r>
              <a:rPr lang="en-US" dirty="0"/>
              <a:t>Method 2: Explicit Free List Allocator</a:t>
            </a:r>
          </a:p>
          <a:p>
            <a:pPr marL="0" indent="0">
              <a:buNone/>
              <a:tabLst>
                <a:tab pos="11536363" algn="r"/>
              </a:tabLst>
            </a:pPr>
            <a:endParaRPr lang="en-US" dirty="0"/>
          </a:p>
          <a:p>
            <a:pPr marL="0" indent="0">
              <a:buNone/>
              <a:tabLst>
                <a:tab pos="11536363" algn="r"/>
              </a:tabLst>
            </a:pPr>
            <a:r>
              <a:rPr lang="en-US" dirty="0"/>
              <a:t>	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Next time: </a:t>
            </a:r>
            <a:r>
              <a:rPr lang="en-US" dirty="0"/>
              <a:t>optimization</a:t>
            </a:r>
            <a:endParaRPr lang="en-US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38F0720-CB34-7475-E62D-FC49D4BD93A9}"/>
              </a:ext>
            </a:extLst>
          </p:cNvPr>
          <p:cNvSpPr txBox="1"/>
          <p:nvPr/>
        </p:nvSpPr>
        <p:spPr>
          <a:xfrm>
            <a:off x="6096000" y="1295400"/>
            <a:ext cx="5862576" cy="329320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  <a:effectLst>
            <a:outerShdw blurRad="355600" dist="76200" dir="3060000" algn="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l"/>
            <a:r>
              <a:rPr lang="en-US" sz="2600" b="1" dirty="0"/>
              <a:t>Lecture 24 takeaway: </a:t>
            </a:r>
            <a:r>
              <a:rPr lang="en-US" sz="2600" dirty="0"/>
              <a:t>The explicit free list allocator uses headers and also stores pointers to free blocks in free block payloads.  Allocators can support techniques like </a:t>
            </a:r>
            <a:r>
              <a:rPr lang="en-US" sz="2600" dirty="0" err="1"/>
              <a:t>realloc</a:t>
            </a:r>
            <a:r>
              <a:rPr lang="en-US" sz="2600" dirty="0"/>
              <a:t>-in-place and coalesce-on-free (both only required for your explicit allocator) to try and better handle requests.</a:t>
            </a:r>
          </a:p>
        </p:txBody>
      </p:sp>
    </p:spTree>
    <p:extLst>
      <p:ext uri="{BB962C8B-B14F-4D97-AF65-F5344CB8AC3E}">
        <p14:creationId xmlns:p14="http://schemas.microsoft.com/office/powerpoint/2010/main" val="733225041"/>
      </p:ext>
    </p:extLst>
  </p:cSld>
  <p:clrMapOvr>
    <a:masterClrMapping/>
  </p:clrMapOvr>
</p:sld>
</file>

<file path=ppt/theme/theme1.xml><?xml version="1.0" encoding="utf-8"?>
<a:theme xmlns:a="http://schemas.openxmlformats.org/drawingml/2006/main" name="1_Default Design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16956</TotalTime>
  <Words>4086</Words>
  <Application>Microsoft Macintosh PowerPoint</Application>
  <PresentationFormat>Widescreen</PresentationFormat>
  <Paragraphs>1079</Paragraphs>
  <Slides>54</Slides>
  <Notes>52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62" baseType="lpstr">
      <vt:lpstr>Andale Mono</vt:lpstr>
      <vt:lpstr>Arial</vt:lpstr>
      <vt:lpstr>Calibri</vt:lpstr>
      <vt:lpstr>Calibri Light</vt:lpstr>
      <vt:lpstr>Consolas</vt:lpstr>
      <vt:lpstr>Tahoma</vt:lpstr>
      <vt:lpstr>Verdana</vt:lpstr>
      <vt:lpstr>1_Default Design</vt:lpstr>
      <vt:lpstr>CS107, Lecture 24 Explicit Free List Allocator</vt:lpstr>
      <vt:lpstr>CS107 Topic 6</vt:lpstr>
      <vt:lpstr>Learning Goals</vt:lpstr>
      <vt:lpstr>Lecture Plan</vt:lpstr>
      <vt:lpstr>Lecture Plan</vt:lpstr>
      <vt:lpstr>Bump Allocator</vt:lpstr>
      <vt:lpstr>Implicit Free List Allocator</vt:lpstr>
      <vt:lpstr>Final Assignment: Implicit Allocator</vt:lpstr>
      <vt:lpstr>Lecture Plan</vt:lpstr>
      <vt:lpstr>Explicit Free List Allocator</vt:lpstr>
      <vt:lpstr>Explicit Free List Allocator</vt:lpstr>
      <vt:lpstr>Explicit Free List: List Design</vt:lpstr>
      <vt:lpstr>Explicit free list design</vt:lpstr>
      <vt:lpstr>Implicit vs. Explicit: So Far</vt:lpstr>
      <vt:lpstr>Revisiting Our Goals</vt:lpstr>
      <vt:lpstr>Revisiting Our Goals</vt:lpstr>
      <vt:lpstr>Lecture Plan</vt:lpstr>
      <vt:lpstr>Coalescing</vt:lpstr>
      <vt:lpstr>Coalescing</vt:lpstr>
      <vt:lpstr>Coalescing</vt:lpstr>
      <vt:lpstr>Coalescing</vt:lpstr>
      <vt:lpstr>Coalescing</vt:lpstr>
      <vt:lpstr>Coalescing</vt:lpstr>
      <vt:lpstr>Coalescing</vt:lpstr>
      <vt:lpstr>Coalescing</vt:lpstr>
      <vt:lpstr>Coalescing</vt:lpstr>
      <vt:lpstr>Coalescing</vt:lpstr>
      <vt:lpstr>Practice 1: Explicit (coalesce)</vt:lpstr>
      <vt:lpstr>Practice 1: Explicit (coalesce)</vt:lpstr>
      <vt:lpstr>Revisiting Our Goals</vt:lpstr>
      <vt:lpstr>Revisiting Our Goals</vt:lpstr>
      <vt:lpstr>Lecture Plan</vt:lpstr>
      <vt:lpstr>Realloc</vt:lpstr>
      <vt:lpstr>Realloc: Growing In Place</vt:lpstr>
      <vt:lpstr>Realloc: Growing In Place</vt:lpstr>
      <vt:lpstr>Realloc: Growing In Place</vt:lpstr>
      <vt:lpstr>Realloc: Growing In Place</vt:lpstr>
      <vt:lpstr>Realloc: Growing In Place</vt:lpstr>
      <vt:lpstr>Realloc: Growing In Place</vt:lpstr>
      <vt:lpstr>Realloc: Growing In Place</vt:lpstr>
      <vt:lpstr>Realloc: Growing In Place</vt:lpstr>
      <vt:lpstr>Realloc</vt:lpstr>
      <vt:lpstr>Practice 1: Explicit (realloc)</vt:lpstr>
      <vt:lpstr>Practice 1: Explicit (realloc)</vt:lpstr>
      <vt:lpstr>Practice 2: Explicit (realloc)</vt:lpstr>
      <vt:lpstr>Practice 2: Explicit: Options</vt:lpstr>
      <vt:lpstr>Practice 2: Explicit (realloc)</vt:lpstr>
      <vt:lpstr>Practice 3: Explicit (realloc)</vt:lpstr>
      <vt:lpstr>Practice 3: Explicit (realloc)</vt:lpstr>
      <vt:lpstr>Going beyond: Explicit list w/size buckets</vt:lpstr>
      <vt:lpstr>In the wild: glibc allocator</vt:lpstr>
      <vt:lpstr>Final Assignment: Explicit Allocator</vt:lpstr>
      <vt:lpstr>Final Project Tips</vt:lpstr>
      <vt:lpstr>Recap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106A Lecture Slides</dc:title>
  <dc:creator/>
  <cp:keywords/>
  <dc:description/>
  <cp:lastModifiedBy>Nick Troccoli</cp:lastModifiedBy>
  <cp:revision>1996</cp:revision>
  <cp:lastPrinted>2019-05-24T19:16:11Z</cp:lastPrinted>
  <dcterms:created xsi:type="dcterms:W3CDTF">2008-06-28T20:57:21Z</dcterms:created>
  <dcterms:modified xsi:type="dcterms:W3CDTF">2023-05-27T04:08:00Z</dcterms:modified>
</cp:coreProperties>
</file>