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58"/>
  </p:notesMasterIdLst>
  <p:handoutMasterIdLst>
    <p:handoutMasterId r:id="rId59"/>
  </p:handoutMasterIdLst>
  <p:sldIdLst>
    <p:sldId id="256" r:id="rId2"/>
    <p:sldId id="433" r:id="rId3"/>
    <p:sldId id="636" r:id="rId4"/>
    <p:sldId id="541" r:id="rId5"/>
    <p:sldId id="1120" r:id="rId6"/>
    <p:sldId id="1062" r:id="rId7"/>
    <p:sldId id="1063" r:id="rId8"/>
    <p:sldId id="1121" r:id="rId9"/>
    <p:sldId id="1046" r:id="rId10"/>
    <p:sldId id="774" r:id="rId11"/>
    <p:sldId id="1036" r:id="rId12"/>
    <p:sldId id="1037" r:id="rId13"/>
    <p:sldId id="1038" r:id="rId14"/>
    <p:sldId id="1039" r:id="rId15"/>
    <p:sldId id="1268" r:id="rId16"/>
    <p:sldId id="1269" r:id="rId17"/>
    <p:sldId id="1010" r:id="rId18"/>
    <p:sldId id="1064" r:id="rId19"/>
    <p:sldId id="1124" r:id="rId20"/>
    <p:sldId id="1065" r:id="rId21"/>
    <p:sldId id="1066" r:id="rId22"/>
    <p:sldId id="1067" r:id="rId23"/>
    <p:sldId id="1091" r:id="rId24"/>
    <p:sldId id="1084" r:id="rId25"/>
    <p:sldId id="1068" r:id="rId26"/>
    <p:sldId id="1069" r:id="rId27"/>
    <p:sldId id="1070" r:id="rId28"/>
    <p:sldId id="1071" r:id="rId29"/>
    <p:sldId id="1085" r:id="rId30"/>
    <p:sldId id="1072" r:id="rId31"/>
    <p:sldId id="1083" r:id="rId32"/>
    <p:sldId id="1131" r:id="rId33"/>
    <p:sldId id="1086" r:id="rId34"/>
    <p:sldId id="1118" r:id="rId35"/>
    <p:sldId id="1117" r:id="rId36"/>
    <p:sldId id="1089" r:id="rId37"/>
    <p:sldId id="1090" r:id="rId38"/>
    <p:sldId id="1073" r:id="rId39"/>
    <p:sldId id="1093" r:id="rId40"/>
    <p:sldId id="1094" r:id="rId41"/>
    <p:sldId id="1099" r:id="rId42"/>
    <p:sldId id="1270" r:id="rId43"/>
    <p:sldId id="1271" r:id="rId44"/>
    <p:sldId id="1095" r:id="rId45"/>
    <p:sldId id="1096" r:id="rId46"/>
    <p:sldId id="1129" r:id="rId47"/>
    <p:sldId id="1130" r:id="rId48"/>
    <p:sldId id="1097" r:id="rId49"/>
    <p:sldId id="1098" r:id="rId50"/>
    <p:sldId id="1122" r:id="rId51"/>
    <p:sldId id="1102" r:id="rId52"/>
    <p:sldId id="1132" r:id="rId53"/>
    <p:sldId id="1116" r:id="rId54"/>
    <p:sldId id="1119" r:id="rId55"/>
    <p:sldId id="1074" r:id="rId56"/>
    <p:sldId id="1113" r:id="rId57"/>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EC101"/>
    <a:srgbClr val="008000"/>
    <a:srgbClr val="4472C4"/>
    <a:srgbClr val="F8F8F8"/>
    <a:srgbClr val="D27BD6"/>
    <a:srgbClr val="D62ED6"/>
    <a:srgbClr val="942092"/>
    <a:srgbClr val="FF9999"/>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68" autoAdjust="0"/>
    <p:restoredTop sz="87075" autoAdjust="0"/>
  </p:normalViewPr>
  <p:slideViewPr>
    <p:cSldViewPr>
      <p:cViewPr varScale="1">
        <p:scale>
          <a:sx n="109" d="100"/>
          <a:sy n="109" d="100"/>
        </p:scale>
        <p:origin x="216" y="22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802793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t>
            </a:r>
            <a:r>
              <a:rPr lang="en-US" dirty="0" err="1"/>
              <a:t>init</a:t>
            </a:r>
            <a:r>
              <a:rPr lang="en-US" dirty="0"/>
              <a:t> and update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1609323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2962268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What is the bottleneck? What can GCC do?</a:t>
            </a:r>
          </a:p>
          <a:p>
            <a:r>
              <a:rPr lang="en-US"/>
              <a:t>https://www.polleverywhere.com/multiple_choice_polls/5QlPlZWQAu7k1gTPiv2Wv?state=opened&amp;flow=Default&amp;onscreen=persist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1546124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771092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340803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2974788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 etc.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3273784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1638945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9009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154347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2523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688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990032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9881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805309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260801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4756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29053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4176369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68215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091435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p:txBody>
      </p:sp>
    </p:spTree>
    <p:extLst>
      <p:ext uri="{BB962C8B-B14F-4D97-AF65-F5344CB8AC3E}">
        <p14:creationId xmlns:p14="http://schemas.microsoft.com/office/powerpoint/2010/main" val="3677468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3634889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1023059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3587001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05322565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92" r:id="rId13"/>
    <p:sldLayoutId id="2147483701" r:id="rId14"/>
    <p:sldLayoutId id="2147483710" r:id="rId15"/>
    <p:sldLayoutId id="2147483719" r:id="rId16"/>
    <p:sldLayoutId id="2147483728" r:id="rId17"/>
    <p:sldLayoutId id="214748374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gcc.gnu.org/onlinedocs/gcc/Optimize-Options.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stackoverflow.com/questions/1778538/how-many-gcc-optimization-levels-are-ther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eb.stanford.edu/class/cs107/lab6/extra.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25</a:t>
            </a:r>
            <a:br>
              <a:rPr lang="en-US" dirty="0"/>
            </a:br>
            <a:r>
              <a:rPr lang="en-US" sz="3400" dirty="0"/>
              <a:t>Optimization</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5</a:t>
            </a:r>
          </a:p>
        </p:txBody>
      </p:sp>
      <p:sp>
        <p:nvSpPr>
          <p:cNvPr id="3" name="TextBox 2">
            <a:extLst>
              <a:ext uri="{FF2B5EF4-FFF2-40B4-BE49-F238E27FC236}">
                <a16:creationId xmlns:a16="http://schemas.microsoft.com/office/drawing/2014/main" id="{FAAFA9E4-E61B-EFD8-4DAB-3D7ABE4D5622}"/>
              </a:ext>
            </a:extLst>
          </p:cNvPr>
          <p:cNvSpPr txBox="1"/>
          <p:nvPr/>
        </p:nvSpPr>
        <p:spPr>
          <a:xfrm>
            <a:off x="152400" y="6248400"/>
            <a:ext cx="3522119" cy="461665"/>
          </a:xfrm>
          <a:custGeom>
            <a:avLst/>
            <a:gdLst>
              <a:gd name="connsiteX0" fmla="*/ 0 w 3522119"/>
              <a:gd name="connsiteY0" fmla="*/ 0 h 461665"/>
              <a:gd name="connsiteX1" fmla="*/ 657462 w 3522119"/>
              <a:gd name="connsiteY1" fmla="*/ 0 h 461665"/>
              <a:gd name="connsiteX2" fmla="*/ 1279703 w 3522119"/>
              <a:gd name="connsiteY2" fmla="*/ 0 h 461665"/>
              <a:gd name="connsiteX3" fmla="*/ 1901944 w 3522119"/>
              <a:gd name="connsiteY3" fmla="*/ 0 h 461665"/>
              <a:gd name="connsiteX4" fmla="*/ 2383301 w 3522119"/>
              <a:gd name="connsiteY4" fmla="*/ 0 h 461665"/>
              <a:gd name="connsiteX5" fmla="*/ 2899878 w 3522119"/>
              <a:gd name="connsiteY5" fmla="*/ 0 h 461665"/>
              <a:gd name="connsiteX6" fmla="*/ 3522119 w 3522119"/>
              <a:gd name="connsiteY6" fmla="*/ 0 h 461665"/>
              <a:gd name="connsiteX7" fmla="*/ 3522119 w 3522119"/>
              <a:gd name="connsiteY7" fmla="*/ 461665 h 461665"/>
              <a:gd name="connsiteX8" fmla="*/ 2935099 w 3522119"/>
              <a:gd name="connsiteY8" fmla="*/ 461665 h 461665"/>
              <a:gd name="connsiteX9" fmla="*/ 2453743 w 3522119"/>
              <a:gd name="connsiteY9" fmla="*/ 461665 h 461665"/>
              <a:gd name="connsiteX10" fmla="*/ 1972387 w 3522119"/>
              <a:gd name="connsiteY10" fmla="*/ 461665 h 461665"/>
              <a:gd name="connsiteX11" fmla="*/ 1350146 w 3522119"/>
              <a:gd name="connsiteY11" fmla="*/ 461665 h 461665"/>
              <a:gd name="connsiteX12" fmla="*/ 833568 w 3522119"/>
              <a:gd name="connsiteY12" fmla="*/ 461665 h 461665"/>
              <a:gd name="connsiteX13" fmla="*/ 0 w 3522119"/>
              <a:gd name="connsiteY13" fmla="*/ 461665 h 461665"/>
              <a:gd name="connsiteX14" fmla="*/ 0 w 3522119"/>
              <a:gd name="connsiteY14"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22119" h="461665" fill="none" extrusionOk="0">
                <a:moveTo>
                  <a:pt x="0" y="0"/>
                </a:moveTo>
                <a:cubicBezTo>
                  <a:pt x="309224" y="-8598"/>
                  <a:pt x="493153" y="11209"/>
                  <a:pt x="657462" y="0"/>
                </a:cubicBezTo>
                <a:cubicBezTo>
                  <a:pt x="821771" y="-11209"/>
                  <a:pt x="1021373" y="27558"/>
                  <a:pt x="1279703" y="0"/>
                </a:cubicBezTo>
                <a:cubicBezTo>
                  <a:pt x="1538033" y="-27558"/>
                  <a:pt x="1640935" y="57307"/>
                  <a:pt x="1901944" y="0"/>
                </a:cubicBezTo>
                <a:cubicBezTo>
                  <a:pt x="2162953" y="-57307"/>
                  <a:pt x="2230675" y="49475"/>
                  <a:pt x="2383301" y="0"/>
                </a:cubicBezTo>
                <a:cubicBezTo>
                  <a:pt x="2535927" y="-49475"/>
                  <a:pt x="2655821" y="56955"/>
                  <a:pt x="2899878" y="0"/>
                </a:cubicBezTo>
                <a:cubicBezTo>
                  <a:pt x="3143935" y="-56955"/>
                  <a:pt x="3360692" y="28511"/>
                  <a:pt x="3522119" y="0"/>
                </a:cubicBezTo>
                <a:cubicBezTo>
                  <a:pt x="3563810" y="138604"/>
                  <a:pt x="3491981" y="291342"/>
                  <a:pt x="3522119" y="461665"/>
                </a:cubicBezTo>
                <a:cubicBezTo>
                  <a:pt x="3377125" y="518317"/>
                  <a:pt x="3220130" y="410081"/>
                  <a:pt x="2935099" y="461665"/>
                </a:cubicBezTo>
                <a:cubicBezTo>
                  <a:pt x="2650068" y="513249"/>
                  <a:pt x="2616820" y="458049"/>
                  <a:pt x="2453743" y="461665"/>
                </a:cubicBezTo>
                <a:cubicBezTo>
                  <a:pt x="2290666" y="465281"/>
                  <a:pt x="2204359" y="436621"/>
                  <a:pt x="1972387" y="461665"/>
                </a:cubicBezTo>
                <a:cubicBezTo>
                  <a:pt x="1740415" y="486709"/>
                  <a:pt x="1511323" y="443812"/>
                  <a:pt x="1350146" y="461665"/>
                </a:cubicBezTo>
                <a:cubicBezTo>
                  <a:pt x="1188969" y="479518"/>
                  <a:pt x="1006791" y="405667"/>
                  <a:pt x="833568" y="461665"/>
                </a:cubicBezTo>
                <a:cubicBezTo>
                  <a:pt x="660345" y="517663"/>
                  <a:pt x="330903" y="372294"/>
                  <a:pt x="0" y="461665"/>
                </a:cubicBezTo>
                <a:cubicBezTo>
                  <a:pt x="-23612" y="333439"/>
                  <a:pt x="37761" y="122091"/>
                  <a:pt x="0" y="0"/>
                </a:cubicBezTo>
                <a:close/>
              </a:path>
              <a:path w="3522119" h="461665" stroke="0" extrusionOk="0">
                <a:moveTo>
                  <a:pt x="0" y="0"/>
                </a:moveTo>
                <a:cubicBezTo>
                  <a:pt x="178749" y="-62493"/>
                  <a:pt x="296028" y="28940"/>
                  <a:pt x="551799" y="0"/>
                </a:cubicBezTo>
                <a:cubicBezTo>
                  <a:pt x="807570" y="-28940"/>
                  <a:pt x="857133" y="22606"/>
                  <a:pt x="1033155" y="0"/>
                </a:cubicBezTo>
                <a:cubicBezTo>
                  <a:pt x="1209177" y="-22606"/>
                  <a:pt x="1497990" y="10742"/>
                  <a:pt x="1690617" y="0"/>
                </a:cubicBezTo>
                <a:cubicBezTo>
                  <a:pt x="1883244" y="-10742"/>
                  <a:pt x="2080567" y="29056"/>
                  <a:pt x="2242416" y="0"/>
                </a:cubicBezTo>
                <a:cubicBezTo>
                  <a:pt x="2404265" y="-29056"/>
                  <a:pt x="2677107" y="63631"/>
                  <a:pt x="2794214" y="0"/>
                </a:cubicBezTo>
                <a:cubicBezTo>
                  <a:pt x="2911321" y="-63631"/>
                  <a:pt x="3252782" y="66862"/>
                  <a:pt x="3522119" y="0"/>
                </a:cubicBezTo>
                <a:cubicBezTo>
                  <a:pt x="3543798" y="179957"/>
                  <a:pt x="3511118" y="253348"/>
                  <a:pt x="3522119" y="461665"/>
                </a:cubicBezTo>
                <a:cubicBezTo>
                  <a:pt x="3355721" y="498382"/>
                  <a:pt x="3210621" y="451467"/>
                  <a:pt x="2935099" y="461665"/>
                </a:cubicBezTo>
                <a:cubicBezTo>
                  <a:pt x="2659577" y="471863"/>
                  <a:pt x="2630497" y="431147"/>
                  <a:pt x="2453743" y="461665"/>
                </a:cubicBezTo>
                <a:cubicBezTo>
                  <a:pt x="2276989" y="492183"/>
                  <a:pt x="2056837" y="417724"/>
                  <a:pt x="1866723" y="461665"/>
                </a:cubicBezTo>
                <a:cubicBezTo>
                  <a:pt x="1676609" y="505606"/>
                  <a:pt x="1434659" y="460420"/>
                  <a:pt x="1279703" y="461665"/>
                </a:cubicBezTo>
                <a:cubicBezTo>
                  <a:pt x="1124747" y="462910"/>
                  <a:pt x="903902" y="461154"/>
                  <a:pt x="727905" y="461665"/>
                </a:cubicBezTo>
                <a:cubicBezTo>
                  <a:pt x="551908" y="462176"/>
                  <a:pt x="310775" y="439522"/>
                  <a:pt x="0" y="461665"/>
                </a:cubicBezTo>
                <a:cubicBezTo>
                  <a:pt x="-30186" y="313245"/>
                  <a:pt x="31560" y="111239"/>
                  <a:pt x="0" y="0"/>
                </a:cubicBezTo>
                <a:close/>
              </a:path>
            </a:pathLst>
          </a:custGeom>
          <a:solidFill>
            <a:schemeClr val="accent1">
              <a:lumMod val="20000"/>
              <a:lumOff val="80000"/>
            </a:schemeClr>
          </a:solidFill>
          <a:ln>
            <a:solidFill>
              <a:srgbClr val="126694"/>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rtlCol="0" anchor="ctr">
            <a:spAutoFit/>
          </a:bodyPr>
          <a:lstStyle/>
          <a:p>
            <a:r>
              <a:rPr lang="en-US" sz="2400" dirty="0"/>
              <a:t>😷 masks recommended</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3352800"/>
          </a:xfrm>
        </p:spPr>
        <p:txBody>
          <a:bodyPr/>
          <a:lstStyle/>
          <a:p>
            <a:r>
              <a:rPr lang="en-US" u="sng" dirty="0"/>
              <a:t>CS107 Topic 6</a:t>
            </a:r>
            <a:r>
              <a:rPr lang="en-US" dirty="0"/>
              <a:t>: How do the core </a:t>
            </a:r>
            <a:r>
              <a:rPr lang="en-US" dirty="0">
                <a:latin typeface="Consolas" panose="020B0609020204030204" pitchFamily="49" charset="0"/>
                <a:cs typeface="Consolas" panose="020B0609020204030204" pitchFamily="49" charset="0"/>
              </a:rPr>
              <a:t>malloc/</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/free</a:t>
            </a:r>
            <a:r>
              <a:rPr lang="en-US" dirty="0"/>
              <a:t> memory-allocation operations work?</a:t>
            </a:r>
          </a:p>
        </p:txBody>
      </p:sp>
    </p:spTree>
    <p:extLst>
      <p:ext uri="{BB962C8B-B14F-4D97-AF65-F5344CB8AC3E}">
        <p14:creationId xmlns:p14="http://schemas.microsoft.com/office/powerpoint/2010/main" val="14113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Understand how we can optimize our code to improve efficiency and speed</a:t>
            </a:r>
          </a:p>
          <a:p>
            <a:r>
              <a:rPr lang="en-US" dirty="0"/>
              <a:t>Learn about the optimizations GCC can perform</a:t>
            </a:r>
          </a:p>
        </p:txBody>
      </p:sp>
    </p:spTree>
    <p:extLst>
      <p:ext uri="{BB962C8B-B14F-4D97-AF65-F5344CB8AC3E}">
        <p14:creationId xmlns:p14="http://schemas.microsoft.com/office/powerpoint/2010/main" val="459992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a:t>
            </a:r>
          </a:p>
          <a:p>
            <a:pPr>
              <a:tabLst>
                <a:tab pos="11536363" algn="r"/>
              </a:tabLst>
            </a:pPr>
            <a:r>
              <a:rPr lang="en-US" dirty="0"/>
              <a:t>GCC Optimization	</a:t>
            </a:r>
          </a:p>
          <a:p>
            <a:pPr>
              <a:tabLst>
                <a:tab pos="11536363" algn="r"/>
              </a:tabLst>
            </a:pPr>
            <a:r>
              <a:rPr lang="en-US" dirty="0"/>
              <a:t>Limitations of GCC Optimization	</a:t>
            </a:r>
          </a:p>
          <a:p>
            <a:pPr>
              <a:tabLst>
                <a:tab pos="11536363" algn="r"/>
              </a:tabLst>
            </a:pPr>
            <a:endParaRPr lang="en-US" dirty="0"/>
          </a:p>
          <a:p>
            <a:endParaRPr lang="en-US" dirty="0"/>
          </a:p>
        </p:txBody>
      </p:sp>
      <p:sp>
        <p:nvSpPr>
          <p:cNvPr id="4" name="TextBox 3">
            <a:extLst>
              <a:ext uri="{FF2B5EF4-FFF2-40B4-BE49-F238E27FC236}">
                <a16:creationId xmlns:a16="http://schemas.microsoft.com/office/drawing/2014/main" id="{06663749-6E10-C241-B5DD-C61DAEBEF866}"/>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/class/cs107/lecture-code/lect25 .</a:t>
            </a:r>
          </a:p>
        </p:txBody>
      </p:sp>
    </p:spTree>
    <p:extLst>
      <p:ext uri="{BB962C8B-B14F-4D97-AF65-F5344CB8AC3E}">
        <p14:creationId xmlns:p14="http://schemas.microsoft.com/office/powerpoint/2010/main" val="317923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b="1" dirty="0">
                <a:solidFill>
                  <a:srgbClr val="C00000"/>
                </a:solidFill>
              </a:rPr>
              <a:t>What is optimization?</a:t>
            </a:r>
            <a:r>
              <a:rPr lang="en-US" dirty="0"/>
              <a:t>	</a:t>
            </a:r>
          </a:p>
          <a:p>
            <a:pPr>
              <a:tabLst>
                <a:tab pos="11536363" algn="r"/>
              </a:tabLst>
            </a:pPr>
            <a:r>
              <a:rPr lang="en-US" dirty="0"/>
              <a:t>GCC Optimization	</a:t>
            </a:r>
          </a:p>
          <a:p>
            <a:pPr>
              <a:tabLst>
                <a:tab pos="11536363" algn="r"/>
              </a:tabLst>
            </a:pPr>
            <a:r>
              <a:rPr lang="en-US" dirty="0"/>
              <a:t>Limitations of GCC Optimization	</a:t>
            </a:r>
          </a:p>
          <a:p>
            <a:pPr>
              <a:tabLst>
                <a:tab pos="11536363" algn="r"/>
              </a:tabLst>
            </a:pPr>
            <a:r>
              <a:rPr lang="en-US" dirty="0"/>
              <a:t>	</a:t>
            </a:r>
            <a:endParaRPr lang="en-US" b="1" dirty="0"/>
          </a:p>
          <a:p>
            <a:endParaRPr lang="en-US" dirty="0"/>
          </a:p>
        </p:txBody>
      </p:sp>
      <p:sp>
        <p:nvSpPr>
          <p:cNvPr id="4" name="TextBox 3">
            <a:extLst>
              <a:ext uri="{FF2B5EF4-FFF2-40B4-BE49-F238E27FC236}">
                <a16:creationId xmlns:a16="http://schemas.microsoft.com/office/drawing/2014/main" id="{E5DAB0B9-9F09-F842-B46C-7630AC7C27BE}"/>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/class/cs107/lecture-code/lect25 .</a:t>
            </a:r>
          </a:p>
        </p:txBody>
      </p:sp>
    </p:spTree>
    <p:extLst>
      <p:ext uri="{BB962C8B-B14F-4D97-AF65-F5344CB8AC3E}">
        <p14:creationId xmlns:p14="http://schemas.microsoft.com/office/powerpoint/2010/main" val="3282807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A366D-A4A6-1B46-BA88-AD6CBE62C120}"/>
              </a:ext>
            </a:extLst>
          </p:cNvPr>
          <p:cNvSpPr>
            <a:spLocks noGrp="1"/>
          </p:cNvSpPr>
          <p:nvPr>
            <p:ph type="title"/>
          </p:nvPr>
        </p:nvSpPr>
        <p:spPr/>
        <p:txBody>
          <a:bodyPr/>
          <a:lstStyle/>
          <a:p>
            <a:r>
              <a:rPr lang="en-US" dirty="0"/>
              <a:t>Optimization</a:t>
            </a:r>
          </a:p>
        </p:txBody>
      </p:sp>
      <p:sp>
        <p:nvSpPr>
          <p:cNvPr id="3" name="Content Placeholder 2">
            <a:extLst>
              <a:ext uri="{FF2B5EF4-FFF2-40B4-BE49-F238E27FC236}">
                <a16:creationId xmlns:a16="http://schemas.microsoft.com/office/drawing/2014/main" id="{E4F9B36C-E5D1-2147-B1CD-D6D4C2E17574}"/>
              </a:ext>
            </a:extLst>
          </p:cNvPr>
          <p:cNvSpPr>
            <a:spLocks noGrp="1"/>
          </p:cNvSpPr>
          <p:nvPr>
            <p:ph idx="1"/>
          </p:nvPr>
        </p:nvSpPr>
        <p:spPr/>
        <p:txBody>
          <a:bodyPr/>
          <a:lstStyle/>
          <a:p>
            <a:r>
              <a:rPr lang="en-US" dirty="0"/>
              <a:t>Optimization is the task of making your program faster or more efficient with space or time.  You’ve seen explorations of efficiency with Big-O notation!</a:t>
            </a:r>
          </a:p>
          <a:p>
            <a:r>
              <a:rPr lang="en-US" i="1" dirty="0"/>
              <a:t>Targeted, intentional</a:t>
            </a:r>
            <a:r>
              <a:rPr lang="en-US" dirty="0"/>
              <a:t> optimizations to alleviate bottlenecks can result in big gains.  But it’s important to only work to optimize where necessary.</a:t>
            </a:r>
            <a:endParaRPr lang="en-US" i="1" dirty="0"/>
          </a:p>
          <a:p>
            <a:endParaRPr lang="en-US" dirty="0"/>
          </a:p>
        </p:txBody>
      </p:sp>
    </p:spTree>
    <p:extLst>
      <p:ext uri="{BB962C8B-B14F-4D97-AF65-F5344CB8AC3E}">
        <p14:creationId xmlns:p14="http://schemas.microsoft.com/office/powerpoint/2010/main" val="1658427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2723-29DC-1C47-8D8B-7B69150456CD}"/>
              </a:ext>
            </a:extLst>
          </p:cNvPr>
          <p:cNvSpPr>
            <a:spLocks noGrp="1"/>
          </p:cNvSpPr>
          <p:nvPr>
            <p:ph type="title"/>
          </p:nvPr>
        </p:nvSpPr>
        <p:spPr/>
        <p:txBody>
          <a:bodyPr/>
          <a:lstStyle/>
          <a:p>
            <a:r>
              <a:rPr lang="en-US" dirty="0"/>
              <a:t>Optimization</a:t>
            </a:r>
          </a:p>
        </p:txBody>
      </p:sp>
      <p:sp>
        <p:nvSpPr>
          <p:cNvPr id="3" name="Content Placeholder 2">
            <a:extLst>
              <a:ext uri="{FF2B5EF4-FFF2-40B4-BE49-F238E27FC236}">
                <a16:creationId xmlns:a16="http://schemas.microsoft.com/office/drawing/2014/main" id="{796F7559-A195-2441-B951-A255F4F78851}"/>
              </a:ext>
            </a:extLst>
          </p:cNvPr>
          <p:cNvSpPr>
            <a:spLocks noGrp="1"/>
          </p:cNvSpPr>
          <p:nvPr>
            <p:ph idx="1"/>
          </p:nvPr>
        </p:nvSpPr>
        <p:spPr/>
        <p:txBody>
          <a:bodyPr/>
          <a:lstStyle/>
          <a:p>
            <a:pPr marL="14605" lvl="1" indent="0">
              <a:buNone/>
            </a:pPr>
            <a:r>
              <a:rPr lang="en-US" sz="2800" dirty="0"/>
              <a:t>Most of what </a:t>
            </a:r>
            <a:r>
              <a:rPr lang="en-US" sz="2800" u="sng" dirty="0"/>
              <a:t>you</a:t>
            </a:r>
            <a:r>
              <a:rPr lang="en-US" sz="2800" dirty="0"/>
              <a:t> need to do with optimization can be summarized by:</a:t>
            </a:r>
          </a:p>
          <a:p>
            <a:pPr marL="14605" lvl="1" indent="0">
              <a:buNone/>
            </a:pPr>
            <a:endParaRPr lang="en-US" sz="2800" dirty="0"/>
          </a:p>
          <a:p>
            <a:pPr marL="471805" lvl="1" indent="-457200">
              <a:buAutoNum type="arabicParenR"/>
            </a:pPr>
            <a:r>
              <a:rPr lang="en-US" sz="2800" dirty="0"/>
              <a:t>If doing something seldom and only on small inputs, do whatever is simplest to code, understand, and debug</a:t>
            </a:r>
          </a:p>
          <a:p>
            <a:pPr marL="471805" lvl="1" indent="-457200">
              <a:buAutoNum type="arabicParenR"/>
            </a:pPr>
            <a:r>
              <a:rPr lang="en-US" sz="2800" dirty="0"/>
              <a:t>If doing </a:t>
            </a:r>
            <a:r>
              <a:rPr lang="en-US" sz="2800"/>
              <a:t>things a </a:t>
            </a:r>
            <a:r>
              <a:rPr lang="en-US" sz="2800" dirty="0"/>
              <a:t>lot, or on big inputs, make the primary algorithm’s Big-O cost reasonable </a:t>
            </a:r>
          </a:p>
          <a:p>
            <a:pPr marL="471805" lvl="1" indent="-457200">
              <a:buAutoNum type="arabicParenR"/>
            </a:pPr>
            <a:r>
              <a:rPr lang="en-US" sz="2800" b="1" dirty="0"/>
              <a:t>Let </a:t>
            </a:r>
            <a:r>
              <a:rPr lang="en-US" sz="2800" b="1" dirty="0" err="1"/>
              <a:t>gcc</a:t>
            </a:r>
            <a:r>
              <a:rPr lang="en-US" sz="2800" b="1" dirty="0"/>
              <a:t> do its magic from there</a:t>
            </a:r>
          </a:p>
          <a:p>
            <a:pPr marL="471805" lvl="1" indent="-457200">
              <a:buAutoNum type="arabicParenR"/>
            </a:pPr>
            <a:r>
              <a:rPr lang="en-US" sz="2800" dirty="0"/>
              <a:t>Optimize explicitly as a last resort</a:t>
            </a:r>
          </a:p>
          <a:p>
            <a:endParaRPr lang="en-US" dirty="0"/>
          </a:p>
        </p:txBody>
      </p:sp>
    </p:spTree>
    <p:extLst>
      <p:ext uri="{BB962C8B-B14F-4D97-AF65-F5344CB8AC3E}">
        <p14:creationId xmlns:p14="http://schemas.microsoft.com/office/powerpoint/2010/main" val="2981812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a:t>
            </a:r>
          </a:p>
          <a:p>
            <a:pPr>
              <a:tabLst>
                <a:tab pos="11536363" algn="r"/>
              </a:tabLst>
            </a:pPr>
            <a:r>
              <a:rPr lang="en-US" b="1" dirty="0">
                <a:solidFill>
                  <a:srgbClr val="C00000"/>
                </a:solidFill>
              </a:rPr>
              <a:t>GCC Optimization</a:t>
            </a:r>
            <a:r>
              <a:rPr lang="en-US" dirty="0"/>
              <a:t>	</a:t>
            </a:r>
          </a:p>
          <a:p>
            <a:pPr>
              <a:tabLst>
                <a:tab pos="11536363" algn="r"/>
              </a:tabLst>
            </a:pPr>
            <a:r>
              <a:rPr lang="en-US" dirty="0"/>
              <a:t>Limitations of GCC Optimization	</a:t>
            </a:r>
          </a:p>
          <a:p>
            <a:pPr marL="0" indent="0">
              <a:buNone/>
              <a:tabLst>
                <a:tab pos="11536363" algn="r"/>
              </a:tabLst>
            </a:pPr>
            <a:r>
              <a:rPr lang="en-US" dirty="0"/>
              <a:t>	</a:t>
            </a:r>
          </a:p>
          <a:p>
            <a:pPr>
              <a:tabLst>
                <a:tab pos="11536363" algn="r"/>
              </a:tabLst>
            </a:pPr>
            <a:endParaRPr lang="en-US" b="1" dirty="0"/>
          </a:p>
        </p:txBody>
      </p:sp>
      <p:sp>
        <p:nvSpPr>
          <p:cNvPr id="4" name="TextBox 3">
            <a:extLst>
              <a:ext uri="{FF2B5EF4-FFF2-40B4-BE49-F238E27FC236}">
                <a16:creationId xmlns:a16="http://schemas.microsoft.com/office/drawing/2014/main" id="{9CA87F0A-FCAF-5042-AB12-E78321BC9B37}"/>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/class/cs107/lecture-code/lect25 .</a:t>
            </a:r>
          </a:p>
        </p:txBody>
      </p:sp>
    </p:spTree>
    <p:extLst>
      <p:ext uri="{BB962C8B-B14F-4D97-AF65-F5344CB8AC3E}">
        <p14:creationId xmlns:p14="http://schemas.microsoft.com/office/powerpoint/2010/main" val="2098734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36B3-9631-9A4E-A463-0972B1838BAA}"/>
              </a:ext>
            </a:extLst>
          </p:cNvPr>
          <p:cNvSpPr>
            <a:spLocks noGrp="1"/>
          </p:cNvSpPr>
          <p:nvPr>
            <p:ph type="title"/>
          </p:nvPr>
        </p:nvSpPr>
        <p:spPr/>
        <p:txBody>
          <a:bodyPr/>
          <a:lstStyle/>
          <a:p>
            <a:r>
              <a:rPr lang="en-US" dirty="0"/>
              <a:t>Common For Loop Construction</a:t>
            </a:r>
          </a:p>
        </p:txBody>
      </p:sp>
      <p:sp>
        <p:nvSpPr>
          <p:cNvPr id="3" name="Content Placeholder 2">
            <a:extLst>
              <a:ext uri="{FF2B5EF4-FFF2-40B4-BE49-F238E27FC236}">
                <a16:creationId xmlns:a16="http://schemas.microsoft.com/office/drawing/2014/main" id="{1CF53705-EA8E-8E4B-A660-28FE881C774B}"/>
              </a:ext>
            </a:extLst>
          </p:cNvPr>
          <p:cNvSpPr>
            <a:spLocks noGrp="1"/>
          </p:cNvSpPr>
          <p:nvPr>
            <p:ph sz="half" idx="1"/>
          </p:nvPr>
        </p:nvSpPr>
        <p:spPr>
          <a:xfrm>
            <a:off x="152400" y="1966912"/>
            <a:ext cx="5833872" cy="1462088"/>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for (</a:t>
            </a:r>
            <a:r>
              <a:rPr lang="en-US" sz="2400" b="1" dirty="0" err="1">
                <a:solidFill>
                  <a:schemeClr val="accent5"/>
                </a:solidFill>
                <a:latin typeface="Consolas" panose="020B0609020204030204" pitchFamily="49" charset="0"/>
                <a:cs typeface="Consolas" panose="020B0609020204030204" pitchFamily="49" charset="0"/>
              </a:rPr>
              <a:t>init</a:t>
            </a:r>
            <a:r>
              <a:rPr lang="en-US" sz="2400" dirty="0">
                <a:latin typeface="Consolas" panose="020B0609020204030204" pitchFamily="49" charset="0"/>
                <a:cs typeface="Consolas" panose="020B0609020204030204" pitchFamily="49" charset="0"/>
              </a:rPr>
              <a:t>; </a:t>
            </a:r>
            <a:r>
              <a:rPr lang="en-US" sz="2400" b="1" dirty="0">
                <a:solidFill>
                  <a:schemeClr val="accent2">
                    <a:lumMod val="75000"/>
                  </a:schemeClr>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update</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0432FF"/>
                </a:solidFill>
                <a:latin typeface="Consolas" panose="020B0609020204030204" pitchFamily="49" charset="0"/>
                <a:cs typeface="Consolas" panose="020B0609020204030204" pitchFamily="49" charset="0"/>
              </a:rPr>
              <a:t>body</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p:txBody>
      </p:sp>
      <p:sp>
        <p:nvSpPr>
          <p:cNvPr id="5" name="Text Placeholder 4">
            <a:extLst>
              <a:ext uri="{FF2B5EF4-FFF2-40B4-BE49-F238E27FC236}">
                <a16:creationId xmlns:a16="http://schemas.microsoft.com/office/drawing/2014/main" id="{EAFFBA9A-0C80-BA4B-B991-FB402C1554D0}"/>
              </a:ext>
            </a:extLst>
          </p:cNvPr>
          <p:cNvSpPr>
            <a:spLocks noGrp="1"/>
          </p:cNvSpPr>
          <p:nvPr>
            <p:ph type="body" idx="11"/>
          </p:nvPr>
        </p:nvSpPr>
        <p:spPr>
          <a:xfrm>
            <a:off x="152400" y="1143000"/>
            <a:ext cx="5833872" cy="823912"/>
          </a:xfrm>
        </p:spPr>
        <p:txBody>
          <a:bodyPr/>
          <a:lstStyle/>
          <a:p>
            <a:r>
              <a:rPr lang="en-US" u="sng" dirty="0"/>
              <a:t>C For loop</a:t>
            </a:r>
          </a:p>
        </p:txBody>
      </p:sp>
      <p:sp>
        <p:nvSpPr>
          <p:cNvPr id="6" name="Content Placeholder 3">
            <a:extLst>
              <a:ext uri="{FF2B5EF4-FFF2-40B4-BE49-F238E27FC236}">
                <a16:creationId xmlns:a16="http://schemas.microsoft.com/office/drawing/2014/main" id="{4ADDD10A-E8BF-F84C-9174-804E78BCC65B}"/>
              </a:ext>
            </a:extLst>
          </p:cNvPr>
          <p:cNvSpPr>
            <a:spLocks noGrp="1"/>
          </p:cNvSpPr>
          <p:nvPr>
            <p:ph sz="half" idx="10"/>
          </p:nvPr>
        </p:nvSpPr>
        <p:spPr>
          <a:xfrm>
            <a:off x="6172200" y="1966911"/>
            <a:ext cx="5833872" cy="2100265"/>
          </a:xfrm>
        </p:spPr>
        <p:txBody>
          <a:bodyPr/>
          <a:lstStyle/>
          <a:p>
            <a:pPr marL="0" indent="0">
              <a:spcBef>
                <a:spcPts val="0"/>
              </a:spcBef>
              <a:buNone/>
            </a:pPr>
            <a:r>
              <a:rPr lang="en-US" sz="2400" b="1" dirty="0">
                <a:solidFill>
                  <a:schemeClr val="accent5"/>
                </a:solidFill>
                <a:latin typeface="Consolas" panose="020B0609020204030204" pitchFamily="49" charset="0"/>
                <a:cs typeface="Consolas" panose="020B0609020204030204" pitchFamily="49" charset="0"/>
              </a:rPr>
              <a:t>Init</a:t>
            </a:r>
          </a:p>
          <a:p>
            <a:pPr marL="0" indent="0">
              <a:spcBef>
                <a:spcPts val="0"/>
              </a:spcBef>
              <a:buNone/>
            </a:pPr>
            <a:r>
              <a:rPr lang="en-US" sz="2400" b="1" dirty="0">
                <a:solidFill>
                  <a:schemeClr val="accent2">
                    <a:lumMod val="75000"/>
                  </a:schemeClr>
                </a:solidFill>
                <a:latin typeface="Consolas" panose="020B0609020204030204" pitchFamily="49" charset="0"/>
                <a:cs typeface="Consolas" panose="020B0609020204030204" pitchFamily="49" charset="0"/>
              </a:rPr>
              <a:t>Check opposite of code condition</a:t>
            </a:r>
          </a:p>
          <a:p>
            <a:pPr marL="0" indent="0">
              <a:spcBef>
                <a:spcPts val="0"/>
              </a:spcBef>
              <a:buNone/>
            </a:pPr>
            <a:r>
              <a:rPr lang="en-US" sz="2400" b="1" dirty="0">
                <a:solidFill>
                  <a:schemeClr val="accent2">
                    <a:lumMod val="75000"/>
                  </a:schemeClr>
                </a:solidFill>
                <a:latin typeface="Consolas" panose="020B0609020204030204" pitchFamily="49" charset="0"/>
                <a:cs typeface="Consolas" panose="020B0609020204030204" pitchFamily="49" charset="0"/>
              </a:rPr>
              <a:t>Skip loop if test passes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sz="2400" dirty="0">
                <a:latin typeface="Consolas" panose="020B0609020204030204" pitchFamily="49" charset="0"/>
                <a:cs typeface="Consolas" panose="020B0609020204030204" pitchFamily="49" charset="0"/>
              </a:rPr>
              <a:t>Jump back to test</a:t>
            </a:r>
          </a:p>
        </p:txBody>
      </p:sp>
      <p:sp>
        <p:nvSpPr>
          <p:cNvPr id="7" name="Text Placeholder 5">
            <a:extLst>
              <a:ext uri="{FF2B5EF4-FFF2-40B4-BE49-F238E27FC236}">
                <a16:creationId xmlns:a16="http://schemas.microsoft.com/office/drawing/2014/main" id="{7A97E17A-4A64-E74C-9869-F3CCA2CC69A4}"/>
              </a:ext>
            </a:extLst>
          </p:cNvPr>
          <p:cNvSpPr>
            <a:spLocks noGrp="1"/>
          </p:cNvSpPr>
          <p:nvPr>
            <p:ph type="body" idx="12"/>
          </p:nvPr>
        </p:nvSpPr>
        <p:spPr>
          <a:xfrm>
            <a:off x="6172200" y="1143000"/>
            <a:ext cx="5833872" cy="823912"/>
          </a:xfrm>
        </p:spPr>
        <p:txBody>
          <a:bodyPr/>
          <a:lstStyle/>
          <a:p>
            <a:r>
              <a:rPr lang="en-US" u="sng" dirty="0"/>
              <a:t>Assembly pseudocode</a:t>
            </a:r>
          </a:p>
        </p:txBody>
      </p:sp>
      <p:sp>
        <p:nvSpPr>
          <p:cNvPr id="9" name="Content Placeholder 3">
            <a:extLst>
              <a:ext uri="{FF2B5EF4-FFF2-40B4-BE49-F238E27FC236}">
                <a16:creationId xmlns:a16="http://schemas.microsoft.com/office/drawing/2014/main" id="{DF5F437D-DD50-694B-A836-D30CA9A40723}"/>
              </a:ext>
            </a:extLst>
          </p:cNvPr>
          <p:cNvSpPr txBox="1">
            <a:spLocks/>
          </p:cNvSpPr>
          <p:nvPr/>
        </p:nvSpPr>
        <p:spPr bwMode="auto">
          <a:xfrm>
            <a:off x="149087" y="4545150"/>
            <a:ext cx="583387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b="1" dirty="0" err="1">
                <a:solidFill>
                  <a:schemeClr val="accent5"/>
                </a:solidFill>
                <a:latin typeface="Consolas" panose="020B0609020204030204" pitchFamily="49" charset="0"/>
                <a:cs typeface="Consolas" panose="020B0609020204030204" pitchFamily="49" charset="0"/>
              </a:rPr>
              <a:t>init</a:t>
            </a:r>
            <a:endParaRPr lang="en-US" sz="2400" dirty="0">
              <a:solidFill>
                <a:schemeClr val="accent5"/>
              </a:solidFill>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while(</a:t>
            </a:r>
            <a:r>
              <a:rPr lang="en-US" sz="2400" b="1" dirty="0">
                <a:solidFill>
                  <a:schemeClr val="accent2">
                    <a:lumMod val="75000"/>
                  </a:schemeClr>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sz="2400" b="1" dirty="0">
                <a:solidFill>
                  <a:srgbClr val="7030A0"/>
                </a:solidFill>
                <a:latin typeface="Consolas" panose="020B0609020204030204" pitchFamily="49" charset="0"/>
                <a:cs typeface="Consolas" panose="020B0609020204030204" pitchFamily="49" charset="0"/>
              </a:rPr>
              <a:t>    </a:t>
            </a:r>
            <a:r>
              <a:rPr lang="en-US" sz="2400" b="1" dirty="0">
                <a:solidFill>
                  <a:srgbClr val="0432FF"/>
                </a:solidFill>
                <a:latin typeface="Consolas" panose="020B0609020204030204" pitchFamily="49" charset="0"/>
                <a:cs typeface="Consolas" panose="020B0609020204030204" pitchFamily="49" charset="0"/>
              </a:rPr>
              <a:t>body</a:t>
            </a:r>
          </a:p>
          <a:p>
            <a:pPr marL="0" indent="0" fontAlgn="auto">
              <a:spcBef>
                <a:spcPts val="0"/>
              </a:spcBef>
              <a:spcAft>
                <a:spcPts val="0"/>
              </a:spcAft>
              <a:buFont typeface="Arial" panose="020B0604020202020204" pitchFamily="34" charset="0"/>
              <a:buNone/>
            </a:pPr>
            <a:r>
              <a:rPr lang="en-US" sz="2400" b="1" dirty="0">
                <a:solidFill>
                  <a:srgbClr val="00B050"/>
                </a:solidFill>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update</a:t>
            </a:r>
            <a:endParaRPr lang="en-US" sz="2400" dirty="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a:t>
            </a:r>
          </a:p>
        </p:txBody>
      </p:sp>
      <p:sp>
        <p:nvSpPr>
          <p:cNvPr id="10" name="Text Placeholder 5">
            <a:extLst>
              <a:ext uri="{FF2B5EF4-FFF2-40B4-BE49-F238E27FC236}">
                <a16:creationId xmlns:a16="http://schemas.microsoft.com/office/drawing/2014/main" id="{14D5866F-28B7-8441-AF2A-BF8ED012E5C0}"/>
              </a:ext>
            </a:extLst>
          </p:cNvPr>
          <p:cNvSpPr txBox="1">
            <a:spLocks/>
          </p:cNvSpPr>
          <p:nvPr/>
        </p:nvSpPr>
        <p:spPr bwMode="auto">
          <a:xfrm>
            <a:off x="149087" y="3721238"/>
            <a:ext cx="5833872"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fontAlgn="auto">
              <a:spcAft>
                <a:spcPts val="0"/>
              </a:spcAft>
            </a:pPr>
            <a:r>
              <a:rPr lang="en-US" u="sng" dirty="0"/>
              <a:t>C Equivalent While Loop</a:t>
            </a:r>
          </a:p>
        </p:txBody>
      </p:sp>
      <p:cxnSp>
        <p:nvCxnSpPr>
          <p:cNvPr id="11" name="Straight Connector 10">
            <a:extLst>
              <a:ext uri="{FF2B5EF4-FFF2-40B4-BE49-F238E27FC236}">
                <a16:creationId xmlns:a16="http://schemas.microsoft.com/office/drawing/2014/main" id="{1E4E13C1-3AFC-7744-9992-B2FF976D772E}"/>
              </a:ext>
            </a:extLst>
          </p:cNvPr>
          <p:cNvCxnSpPr>
            <a:cxnSpLocks/>
          </p:cNvCxnSpPr>
          <p:nvPr/>
        </p:nvCxnSpPr>
        <p:spPr>
          <a:xfrm>
            <a:off x="5410200" y="1554956"/>
            <a:ext cx="0" cy="4699276"/>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CE209F-E9DE-0046-898B-A424ACBFA22A}"/>
              </a:ext>
            </a:extLst>
          </p:cNvPr>
          <p:cNvSpPr/>
          <p:nvPr/>
        </p:nvSpPr>
        <p:spPr bwMode="auto">
          <a:xfrm>
            <a:off x="6430617" y="4810915"/>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lvl="0" algn="l"/>
            <a:r>
              <a:rPr lang="en-US" sz="2800" dirty="0">
                <a:solidFill>
                  <a:prstClr val="black"/>
                </a:solidFill>
                <a:latin typeface="Calibri" panose="020F0502020204030204"/>
              </a:rPr>
              <a:t>For loops and while loops are treated (essentially) the same when compiled down to assembly.</a:t>
            </a:r>
          </a:p>
        </p:txBody>
      </p:sp>
      <p:sp>
        <p:nvSpPr>
          <p:cNvPr id="12" name="Right Arrow 11">
            <a:extLst>
              <a:ext uri="{FF2B5EF4-FFF2-40B4-BE49-F238E27FC236}">
                <a16:creationId xmlns:a16="http://schemas.microsoft.com/office/drawing/2014/main" id="{BB81BCED-B650-3E49-81FE-0030139B9DC0}"/>
              </a:ext>
            </a:extLst>
          </p:cNvPr>
          <p:cNvSpPr/>
          <p:nvPr/>
        </p:nvSpPr>
        <p:spPr>
          <a:xfrm>
            <a:off x="5486400" y="1992063"/>
            <a:ext cx="685800" cy="318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7E841A75-5ABF-B948-943A-07F2306C6EDA}"/>
              </a:ext>
            </a:extLst>
          </p:cNvPr>
          <p:cNvSpPr/>
          <p:nvPr/>
        </p:nvSpPr>
        <p:spPr>
          <a:xfrm>
            <a:off x="5486400" y="3339375"/>
            <a:ext cx="685800" cy="318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8578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Tree>
    <p:extLst>
      <p:ext uri="{BB962C8B-B14F-4D97-AF65-F5344CB8AC3E}">
        <p14:creationId xmlns:p14="http://schemas.microsoft.com/office/powerpoint/2010/main" val="146538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8" name="Rectangle 7">
            <a:extLst>
              <a:ext uri="{FF2B5EF4-FFF2-40B4-BE49-F238E27FC236}">
                <a16:creationId xmlns:a16="http://schemas.microsoft.com/office/drawing/2014/main" id="{B133E59A-0A38-8846-A40C-EE60D6F3BABB}"/>
              </a:ext>
            </a:extLst>
          </p:cNvPr>
          <p:cNvSpPr/>
          <p:nvPr/>
        </p:nvSpPr>
        <p:spPr bwMode="auto">
          <a:xfrm>
            <a:off x="54102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77248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9" name="Rectangle 8">
            <a:extLst>
              <a:ext uri="{FF2B5EF4-FFF2-40B4-BE49-F238E27FC236}">
                <a16:creationId xmlns:a16="http://schemas.microsoft.com/office/drawing/2014/main" id="{C04DD77E-9701-A24E-A20D-1659841EDDC0}"/>
              </a:ext>
            </a:extLst>
          </p:cNvPr>
          <p:cNvSpPr/>
          <p:nvPr/>
        </p:nvSpPr>
        <p:spPr bwMode="auto">
          <a:xfrm>
            <a:off x="54102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latin typeface="Consolas" panose="020B0609020204030204" pitchFamily="49" charset="0"/>
                <a:cs typeface="Consolas" panose="020B0609020204030204" pitchFamily="49" charset="0"/>
              </a:rPr>
              <a:t>Initialization</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No jump</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No jump</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371342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8" name="Rectangle 7">
            <a:extLst>
              <a:ext uri="{FF2B5EF4-FFF2-40B4-BE49-F238E27FC236}">
                <a16:creationId xmlns:a16="http://schemas.microsoft.com/office/drawing/2014/main" id="{745DFF93-AE7B-2341-B136-C5E4A33B6B74}"/>
              </a:ext>
            </a:extLst>
          </p:cNvPr>
          <p:cNvSpPr/>
          <p:nvPr/>
        </p:nvSpPr>
        <p:spPr bwMode="auto">
          <a:xfrm>
            <a:off x="54102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Initialization</a:t>
            </a:r>
          </a:p>
          <a:p>
            <a:pPr algn="l" eaLnBrk="1" hangingPunct="1"/>
            <a:r>
              <a:rPr lang="en-US" sz="2400" b="1" dirty="0">
                <a:latin typeface="Consolas" panose="020B0609020204030204" pitchFamily="49" charset="0"/>
                <a:cs typeface="Consolas" panose="020B0609020204030204" pitchFamily="49" charset="0"/>
              </a:rPr>
              <a:t>Test</a:t>
            </a:r>
          </a:p>
          <a:p>
            <a:pPr algn="l" eaLnBrk="1" hangingPunct="1"/>
            <a:r>
              <a:rPr lang="en-US" sz="2400" b="1" dirty="0">
                <a:latin typeface="Consolas" panose="020B0609020204030204" pitchFamily="49" charset="0"/>
                <a:cs typeface="Consolas" panose="020B0609020204030204" pitchFamily="49" charset="0"/>
              </a:rPr>
              <a:t>No jump</a:t>
            </a:r>
          </a:p>
          <a:p>
            <a:pPr algn="l" eaLnBrk="1" hangingPunct="1"/>
            <a:r>
              <a:rPr lang="en-US" sz="2400" b="1" dirty="0">
                <a:latin typeface="Consolas" panose="020B0609020204030204" pitchFamily="49" charset="0"/>
                <a:cs typeface="Consolas" panose="020B0609020204030204" pitchFamily="49" charset="0"/>
              </a:rPr>
              <a:t>Body</a:t>
            </a:r>
          </a:p>
          <a:p>
            <a:pPr algn="l" eaLnBrk="1" hangingPunct="1"/>
            <a:r>
              <a:rPr lang="en-US" sz="2400" b="1" dirty="0">
                <a:latin typeface="Consolas" panose="020B0609020204030204" pitchFamily="49" charset="0"/>
                <a:cs typeface="Consolas" panose="020B0609020204030204" pitchFamily="49" charset="0"/>
              </a:rPr>
              <a:t>Update</a:t>
            </a:r>
          </a:p>
          <a:p>
            <a:pPr algn="l" eaLnBrk="1" hangingPunct="1"/>
            <a:r>
              <a:rPr lang="en-US" sz="2400" b="1" dirty="0">
                <a:latin typeface="Consolas" panose="020B0609020204030204" pitchFamily="49" charset="0"/>
                <a:cs typeface="Consolas" panose="020B0609020204030204" pitchFamily="49" charset="0"/>
              </a:rPr>
              <a:t>Jump to 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No jump</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Update</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47199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passes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7" name="Rectangle 6">
            <a:extLst>
              <a:ext uri="{FF2B5EF4-FFF2-40B4-BE49-F238E27FC236}">
                <a16:creationId xmlns:a16="http://schemas.microsoft.com/office/drawing/2014/main" id="{B6D6D3AC-50C9-C545-A213-BEB0A00C850E}"/>
              </a:ext>
            </a:extLst>
          </p:cNvPr>
          <p:cNvSpPr/>
          <p:nvPr/>
        </p:nvSpPr>
        <p:spPr bwMode="auto">
          <a:xfrm>
            <a:off x="76200" y="1295400"/>
            <a:ext cx="6248400" cy="5562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latin typeface="Consolas" panose="020B0609020204030204" pitchFamily="49" charset="0"/>
                <a:cs typeface="Consolas" panose="020B0609020204030204" pitchFamily="49" charset="0"/>
              </a:rPr>
              <a:t>Initialization</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134247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passes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8" name="Rectangle 7">
            <a:extLst>
              <a:ext uri="{FF2B5EF4-FFF2-40B4-BE49-F238E27FC236}">
                <a16:creationId xmlns:a16="http://schemas.microsoft.com/office/drawing/2014/main" id="{A10E9D6E-4EA5-7045-AEBF-F3D6EAAA6A7D}"/>
              </a:ext>
            </a:extLst>
          </p:cNvPr>
          <p:cNvSpPr/>
          <p:nvPr/>
        </p:nvSpPr>
        <p:spPr bwMode="auto">
          <a:xfrm>
            <a:off x="76200" y="1295400"/>
            <a:ext cx="6248400" cy="5562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Initialization</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body</a:t>
            </a:r>
          </a:p>
          <a:p>
            <a:pPr algn="l" eaLnBrk="1" hangingPunct="1"/>
            <a:r>
              <a:rPr lang="en-US" sz="2400" b="1" dirty="0">
                <a:latin typeface="Consolas" panose="020B0609020204030204" pitchFamily="49" charset="0"/>
                <a:cs typeface="Consolas" panose="020B0609020204030204" pitchFamily="49" charset="0"/>
              </a:rPr>
              <a:t>Body</a:t>
            </a:r>
          </a:p>
          <a:p>
            <a:pPr algn="l" eaLnBrk="1" hangingPunct="1"/>
            <a:r>
              <a:rPr lang="en-US" sz="2400" b="1" dirty="0">
                <a:latin typeface="Consolas" panose="020B0609020204030204" pitchFamily="49" charset="0"/>
                <a:cs typeface="Consolas" panose="020B0609020204030204" pitchFamily="49" charset="0"/>
              </a:rPr>
              <a:t>Update</a:t>
            </a:r>
          </a:p>
          <a:p>
            <a:pPr algn="l" eaLnBrk="1" hangingPunct="1"/>
            <a:r>
              <a:rPr lang="en-US" sz="2400" b="1" dirty="0">
                <a:latin typeface="Consolas" panose="020B0609020204030204" pitchFamily="49" charset="0"/>
                <a:cs typeface="Consolas" panose="020B0609020204030204" pitchFamily="49" charset="0"/>
              </a:rPr>
              <a:t>Test</a:t>
            </a:r>
          </a:p>
          <a:p>
            <a:pPr algn="l" eaLnBrk="1" hangingPunct="1"/>
            <a:r>
              <a:rPr lang="en-US" sz="2400" b="1" dirty="0">
                <a:latin typeface="Consolas" panose="020B0609020204030204" pitchFamily="49" charset="0"/>
                <a:cs typeface="Consolas" panose="020B0609020204030204" pitchFamily="49" charset="0"/>
              </a:rPr>
              <a:t>Jump to 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Update</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357561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passes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7" name="Rectangle 6">
            <a:extLst>
              <a:ext uri="{FF2B5EF4-FFF2-40B4-BE49-F238E27FC236}">
                <a16:creationId xmlns:a16="http://schemas.microsoft.com/office/drawing/2014/main" id="{55232149-75D6-BE48-A0B2-DDE52F486B7A}"/>
              </a:ext>
            </a:extLst>
          </p:cNvPr>
          <p:cNvSpPr/>
          <p:nvPr/>
        </p:nvSpPr>
        <p:spPr bwMode="auto">
          <a:xfrm>
            <a:off x="228600" y="5181600"/>
            <a:ext cx="11277600"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Which instructions are better when n = 0? </a:t>
            </a:r>
            <a:r>
              <a:rPr lang="en-US" sz="2800" dirty="0">
                <a:latin typeface="+mn-lt"/>
                <a:cs typeface="Courier New" panose="02070309020205020404" pitchFamily="49" charset="0"/>
              </a:rPr>
              <a:t>n = 1000?</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a:p>
            <a:pPr algn="l" eaLnBrk="1" hangingPunct="1"/>
            <a:endParaRPr lang="en-US" sz="2800" dirty="0">
              <a:latin typeface="+mn-lt"/>
              <a:cs typeface="Courier New" panose="02070309020205020404" pitchFamily="49" charset="0"/>
            </a:endParaRPr>
          </a:p>
          <a:p>
            <a:pPr algn="l"/>
            <a:r>
              <a:rPr lang="en-US" sz="2400" b="1" dirty="0">
                <a:cs typeface="Courier New" panose="02070309020205020404" pitchFamily="49" charset="0"/>
              </a:rPr>
              <a:t>for (int </a:t>
            </a:r>
            <a:r>
              <a:rPr lang="en-US" sz="2400" b="1" dirty="0" err="1">
                <a:cs typeface="Courier New" panose="02070309020205020404" pitchFamily="49" charset="0"/>
              </a:rPr>
              <a:t>i</a:t>
            </a:r>
            <a:r>
              <a:rPr lang="en-US" sz="2400" b="1" dirty="0">
                <a:cs typeface="Courier New" panose="02070309020205020404" pitchFamily="49" charset="0"/>
              </a:rPr>
              <a:t> = 0; </a:t>
            </a:r>
            <a:r>
              <a:rPr lang="en-US" sz="2400" b="1" dirty="0" err="1">
                <a:cs typeface="Courier New" panose="02070309020205020404" pitchFamily="49" charset="0"/>
              </a:rPr>
              <a:t>i</a:t>
            </a:r>
            <a:r>
              <a:rPr lang="en-US" sz="2400" b="1" dirty="0">
                <a:cs typeface="Courier New" panose="02070309020205020404" pitchFamily="49" charset="0"/>
              </a:rPr>
              <a:t> &lt; n; </a:t>
            </a:r>
            <a:r>
              <a:rPr lang="en-US" sz="2400" b="1" dirty="0" err="1">
                <a:cs typeface="Courier New" panose="02070309020205020404" pitchFamily="49" charset="0"/>
              </a:rPr>
              <a:t>i</a:t>
            </a:r>
            <a:r>
              <a:rPr lang="en-US" sz="2400" b="1" dirty="0">
                <a:cs typeface="Courier New" panose="02070309020205020404" pitchFamily="49" charset="0"/>
              </a:rPr>
              <a:t>++)		</a:t>
            </a:r>
          </a:p>
        </p:txBody>
      </p:sp>
    </p:spTree>
    <p:extLst>
      <p:ext uri="{BB962C8B-B14F-4D97-AF65-F5344CB8AC3E}">
        <p14:creationId xmlns:p14="http://schemas.microsoft.com/office/powerpoint/2010/main" val="4024214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2304B-7D3B-C84B-A717-AD0737275247}"/>
              </a:ext>
            </a:extLst>
          </p:cNvPr>
          <p:cNvSpPr>
            <a:spLocks noGrp="1"/>
          </p:cNvSpPr>
          <p:nvPr>
            <p:ph type="title"/>
          </p:nvPr>
        </p:nvSpPr>
        <p:spPr/>
        <p:txBody>
          <a:bodyPr/>
          <a:lstStyle/>
          <a:p>
            <a:r>
              <a:rPr lang="en-US" dirty="0"/>
              <a:t>Optimizing Instruction Counts</a:t>
            </a:r>
          </a:p>
        </p:txBody>
      </p:sp>
      <p:sp>
        <p:nvSpPr>
          <p:cNvPr id="3" name="Content Placeholder 2">
            <a:extLst>
              <a:ext uri="{FF2B5EF4-FFF2-40B4-BE49-F238E27FC236}">
                <a16:creationId xmlns:a16="http://schemas.microsoft.com/office/drawing/2014/main" id="{950B1540-CC40-334B-97DC-8BE722A8EEB5}"/>
              </a:ext>
            </a:extLst>
          </p:cNvPr>
          <p:cNvSpPr>
            <a:spLocks noGrp="1"/>
          </p:cNvSpPr>
          <p:nvPr>
            <p:ph idx="1"/>
          </p:nvPr>
        </p:nvSpPr>
        <p:spPr>
          <a:xfrm>
            <a:off x="152400" y="1295400"/>
            <a:ext cx="12039600" cy="5181600"/>
          </a:xfrm>
        </p:spPr>
        <p:txBody>
          <a:bodyPr/>
          <a:lstStyle/>
          <a:p>
            <a:r>
              <a:rPr lang="en-US" dirty="0"/>
              <a:t>Both versions have the same </a:t>
            </a:r>
            <a:r>
              <a:rPr lang="en-US" b="1" dirty="0">
                <a:solidFill>
                  <a:schemeClr val="accent2">
                    <a:lumMod val="75000"/>
                  </a:schemeClr>
                </a:solidFill>
              </a:rPr>
              <a:t>static</a:t>
            </a:r>
            <a:r>
              <a:rPr lang="en-US" b="1" dirty="0"/>
              <a:t> instruction count </a:t>
            </a:r>
            <a:r>
              <a:rPr lang="en-US" dirty="0"/>
              <a:t>(# of written instructions).</a:t>
            </a:r>
          </a:p>
          <a:p>
            <a:r>
              <a:rPr lang="en-US" dirty="0"/>
              <a:t>But they have different </a:t>
            </a:r>
            <a:r>
              <a:rPr lang="en-US" b="1" dirty="0">
                <a:solidFill>
                  <a:schemeClr val="accent1">
                    <a:lumMod val="75000"/>
                  </a:schemeClr>
                </a:solidFill>
              </a:rPr>
              <a:t>dynamic</a:t>
            </a:r>
            <a:r>
              <a:rPr lang="en-US" dirty="0"/>
              <a:t> </a:t>
            </a:r>
            <a:r>
              <a:rPr lang="en-US" b="1" dirty="0"/>
              <a:t>instruction counts </a:t>
            </a:r>
            <a:r>
              <a:rPr lang="en-US" dirty="0"/>
              <a:t>(# of executed instructions when program is run).</a:t>
            </a:r>
          </a:p>
          <a:p>
            <a:pPr lvl="1"/>
            <a:r>
              <a:rPr lang="en-US" dirty="0"/>
              <a:t>If n = 0, left (GCC common output) is best b/c fewer instructions</a:t>
            </a:r>
          </a:p>
          <a:p>
            <a:pPr lvl="1"/>
            <a:r>
              <a:rPr lang="en-US" dirty="0"/>
              <a:t>If n is large, right (alternative) is best b/c fewer instructions</a:t>
            </a:r>
          </a:p>
          <a:p>
            <a:r>
              <a:rPr lang="en-US" dirty="0"/>
              <a:t>The compiler may emit a static instruction count that is several times longer than an alternative, but it may be more efficient if loop executes many times.</a:t>
            </a:r>
          </a:p>
          <a:p>
            <a:pPr>
              <a:spcBef>
                <a:spcPts val="2200"/>
              </a:spcBef>
            </a:pPr>
            <a:r>
              <a:rPr lang="en-US" dirty="0"/>
              <a:t>Does the compiler </a:t>
            </a:r>
            <a:r>
              <a:rPr lang="en-US" i="1" dirty="0"/>
              <a:t>know</a:t>
            </a:r>
            <a:r>
              <a:rPr lang="en-US" dirty="0"/>
              <a:t> that a loop will execute many times? (in general, no)</a:t>
            </a:r>
          </a:p>
          <a:p>
            <a:r>
              <a:rPr lang="en-US" dirty="0"/>
              <a:t>So what if our code had loops that always execute a small number of times? How do we know when </a:t>
            </a:r>
            <a:r>
              <a:rPr lang="en-US" dirty="0" err="1"/>
              <a:t>gcc</a:t>
            </a:r>
            <a:r>
              <a:rPr lang="en-US" dirty="0"/>
              <a:t> makes a bad decision?</a:t>
            </a:r>
          </a:p>
          <a:p>
            <a:r>
              <a:rPr lang="en-US" dirty="0"/>
              <a:t>(take EE108, EE180, CS316 for more!)</a:t>
            </a:r>
          </a:p>
        </p:txBody>
      </p:sp>
    </p:spTree>
    <p:extLst>
      <p:ext uri="{BB962C8B-B14F-4D97-AF65-F5344CB8AC3E}">
        <p14:creationId xmlns:p14="http://schemas.microsoft.com/office/powerpoint/2010/main" val="214294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60C8-53DB-124A-8E86-17D910ABBF95}"/>
              </a:ext>
            </a:extLst>
          </p:cNvPr>
          <p:cNvSpPr>
            <a:spLocks noGrp="1"/>
          </p:cNvSpPr>
          <p:nvPr>
            <p:ph type="title"/>
          </p:nvPr>
        </p:nvSpPr>
        <p:spPr>
          <a:xfrm>
            <a:off x="457200" y="0"/>
            <a:ext cx="11277600" cy="1143000"/>
          </a:xfrm>
        </p:spPr>
        <p:txBody>
          <a:bodyPr/>
          <a:lstStyle/>
          <a:p>
            <a:r>
              <a:rPr lang="en-US" dirty="0"/>
              <a:t>GCC Optimization</a:t>
            </a:r>
          </a:p>
        </p:txBody>
      </p:sp>
      <p:sp>
        <p:nvSpPr>
          <p:cNvPr id="3" name="Content Placeholder 2">
            <a:extLst>
              <a:ext uri="{FF2B5EF4-FFF2-40B4-BE49-F238E27FC236}">
                <a16:creationId xmlns:a16="http://schemas.microsoft.com/office/drawing/2014/main" id="{FFA1F511-4B1E-2C48-84AE-4FD675B56D00}"/>
              </a:ext>
            </a:extLst>
          </p:cNvPr>
          <p:cNvSpPr>
            <a:spLocks noGrp="1"/>
          </p:cNvSpPr>
          <p:nvPr>
            <p:ph idx="1"/>
          </p:nvPr>
        </p:nvSpPr>
        <p:spPr/>
        <p:txBody>
          <a:bodyPr/>
          <a:lstStyle/>
          <a:p>
            <a:pPr marL="357505" lvl="1"/>
            <a:r>
              <a:rPr lang="en-US" dirty="0"/>
              <a:t>Today, we’ll be comparing two levels of optimization in the </a:t>
            </a:r>
            <a:r>
              <a:rPr lang="en-US" dirty="0" err="1"/>
              <a:t>gcc</a:t>
            </a:r>
            <a:r>
              <a:rPr lang="en-US" dirty="0"/>
              <a:t> compiler:</a:t>
            </a:r>
          </a:p>
          <a:p>
            <a:pPr marL="638493" lvl="2"/>
            <a:r>
              <a:rPr lang="en-US" dirty="0" err="1">
                <a:latin typeface="Consolas" panose="020B0609020204030204" pitchFamily="49" charset="0"/>
                <a:cs typeface="Consolas" panose="020B0609020204030204" pitchFamily="49" charset="0"/>
              </a:rPr>
              <a:t>gcc</a:t>
            </a:r>
            <a:r>
              <a:rPr lang="en-US" dirty="0">
                <a:latin typeface="Consolas" panose="020B0609020204030204" pitchFamily="49" charset="0"/>
                <a:cs typeface="Consolas" panose="020B0609020204030204" pitchFamily="49" charset="0"/>
              </a:rPr>
              <a:t> –O0  // mostly just literal translation of C</a:t>
            </a:r>
          </a:p>
          <a:p>
            <a:pPr marL="638493" lvl="2"/>
            <a:r>
              <a:rPr lang="en-US" dirty="0" err="1">
                <a:latin typeface="Consolas" panose="020B0609020204030204" pitchFamily="49" charset="0"/>
                <a:cs typeface="Consolas" panose="020B0609020204030204" pitchFamily="49" charset="0"/>
              </a:rPr>
              <a:t>gcc</a:t>
            </a:r>
            <a:r>
              <a:rPr lang="en-US" dirty="0">
                <a:latin typeface="Consolas" panose="020B0609020204030204" pitchFamily="49" charset="0"/>
                <a:cs typeface="Consolas" panose="020B0609020204030204" pitchFamily="49" charset="0"/>
              </a:rPr>
              <a:t> –O2  // enable nearly all reasonable optimizations </a:t>
            </a:r>
          </a:p>
          <a:p>
            <a:pPr marL="638493" lvl="2"/>
            <a:r>
              <a:rPr lang="en-US" dirty="0"/>
              <a:t>(we also use –</a:t>
            </a:r>
            <a:r>
              <a:rPr lang="en-US" dirty="0" err="1"/>
              <a:t>Og</a:t>
            </a:r>
            <a:r>
              <a:rPr lang="en-US" dirty="0"/>
              <a:t>, like –O0 but more debugging friendly)</a:t>
            </a:r>
          </a:p>
          <a:p>
            <a:pPr marL="357505" lvl="1"/>
            <a:endParaRPr lang="en-US" dirty="0"/>
          </a:p>
          <a:p>
            <a:pPr marL="357505" lvl="1"/>
            <a:r>
              <a:rPr lang="en-US" dirty="0"/>
              <a:t>There are other custom and more aggressive levels of optimization, e.g.:</a:t>
            </a:r>
          </a:p>
          <a:p>
            <a:pPr marL="638493" lvl="2"/>
            <a:r>
              <a:rPr lang="en-US" dirty="0">
                <a:latin typeface="Consolas" panose="020B0609020204030204" pitchFamily="49" charset="0"/>
                <a:cs typeface="Consolas" panose="020B0609020204030204" pitchFamily="49" charset="0"/>
              </a:rPr>
              <a:t>-O3     //more aggressive than O2, trade size for speed</a:t>
            </a:r>
          </a:p>
          <a:p>
            <a:pPr marL="638493" lvl="2"/>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Os</a:t>
            </a:r>
            <a:r>
              <a:rPr lang="en-US" dirty="0">
                <a:latin typeface="Consolas" panose="020B0609020204030204" pitchFamily="49" charset="0"/>
                <a:cs typeface="Consolas" panose="020B0609020204030204" pitchFamily="49" charset="0"/>
              </a:rPr>
              <a:t>     //optimize for size</a:t>
            </a:r>
          </a:p>
          <a:p>
            <a:pPr marL="638493" lvl="2"/>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Ofast</a:t>
            </a:r>
            <a:r>
              <a:rPr lang="en-US" dirty="0">
                <a:latin typeface="Consolas" panose="020B0609020204030204" pitchFamily="49" charset="0"/>
                <a:cs typeface="Consolas" panose="020B0609020204030204" pitchFamily="49" charset="0"/>
              </a:rPr>
              <a:t>  //disregard standards compliance (!!)</a:t>
            </a:r>
          </a:p>
          <a:p>
            <a:pPr marL="638493" lvl="2"/>
            <a:endParaRPr lang="en-US" dirty="0">
              <a:latin typeface="Consolas" panose="020B0609020204030204" pitchFamily="49" charset="0"/>
              <a:cs typeface="Consolas" panose="020B0609020204030204" pitchFamily="49" charset="0"/>
            </a:endParaRPr>
          </a:p>
          <a:p>
            <a:pPr marL="357505" lvl="1"/>
            <a:r>
              <a:rPr lang="en-US" dirty="0">
                <a:latin typeface="Source Sans Pro "/>
                <a:cs typeface="Consolas" panose="020B0609020204030204" pitchFamily="49" charset="0"/>
              </a:rPr>
              <a:t>Exhaustive list of </a:t>
            </a:r>
            <a:r>
              <a:rPr lang="en-US" dirty="0" err="1">
                <a:latin typeface="Source Sans Pro "/>
                <a:cs typeface="Consolas" panose="020B0609020204030204" pitchFamily="49" charset="0"/>
              </a:rPr>
              <a:t>gcc</a:t>
            </a:r>
            <a:r>
              <a:rPr lang="en-US" dirty="0">
                <a:latin typeface="Source Sans Pro "/>
                <a:cs typeface="Consolas" panose="020B0609020204030204" pitchFamily="49" charset="0"/>
              </a:rPr>
              <a:t> optimization-related flags:</a:t>
            </a:r>
          </a:p>
          <a:p>
            <a:pPr marL="638493" lvl="2"/>
            <a:r>
              <a:rPr lang="en-US" dirty="0">
                <a:cs typeface="Consolas" panose="020B0609020204030204" pitchFamily="49" charset="0"/>
                <a:hlinkClick r:id="rId2"/>
              </a:rPr>
              <a:t>https://gcc.gnu.org/onlinedocs/gcc/Optimize-Options.html</a:t>
            </a:r>
            <a:endParaRPr lang="en-US" dirty="0">
              <a:cs typeface="Consolas" panose="020B0609020204030204" pitchFamily="49" charset="0"/>
            </a:endParaRPr>
          </a:p>
          <a:p>
            <a:pPr marL="357505" lvl="1"/>
            <a:endParaRPr lang="en-US" dirty="0">
              <a:latin typeface="Consolas" panose="020B0609020204030204" pitchFamily="49" charset="0"/>
              <a:cs typeface="Consolas" panose="020B0609020204030204" pitchFamily="49" charset="0"/>
            </a:endParaRPr>
          </a:p>
          <a:p>
            <a:endParaRPr lang="en-US" dirty="0"/>
          </a:p>
        </p:txBody>
      </p:sp>
    </p:spTree>
    <p:extLst>
      <p:ext uri="{BB962C8B-B14F-4D97-AF65-F5344CB8AC3E}">
        <p14:creationId xmlns:p14="http://schemas.microsoft.com/office/powerpoint/2010/main" val="3697804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A17D-6D35-C84E-973E-D4EC45EB08DC}"/>
              </a:ext>
            </a:extLst>
          </p:cNvPr>
          <p:cNvSpPr>
            <a:spLocks noGrp="1"/>
          </p:cNvSpPr>
          <p:nvPr>
            <p:ph type="title"/>
          </p:nvPr>
        </p:nvSpPr>
        <p:spPr/>
        <p:txBody>
          <a:bodyPr/>
          <a:lstStyle/>
          <a:p>
            <a:r>
              <a:rPr lang="en-US" dirty="0"/>
              <a:t>Compiler optimizations</a:t>
            </a:r>
          </a:p>
        </p:txBody>
      </p:sp>
      <p:sp>
        <p:nvSpPr>
          <p:cNvPr id="3" name="Content Placeholder 2">
            <a:extLst>
              <a:ext uri="{FF2B5EF4-FFF2-40B4-BE49-F238E27FC236}">
                <a16:creationId xmlns:a16="http://schemas.microsoft.com/office/drawing/2014/main" id="{664DA26E-2A47-2940-9750-31F65B0C7012}"/>
              </a:ext>
            </a:extLst>
          </p:cNvPr>
          <p:cNvSpPr>
            <a:spLocks noGrp="1"/>
          </p:cNvSpPr>
          <p:nvPr>
            <p:ph idx="1"/>
          </p:nvPr>
        </p:nvSpPr>
        <p:spPr>
          <a:xfrm>
            <a:off x="8001000" y="4648200"/>
            <a:ext cx="3962400" cy="1828800"/>
          </a:xfrm>
        </p:spPr>
        <p:txBody>
          <a:bodyPr/>
          <a:lstStyle/>
          <a:p>
            <a:pPr marL="0" indent="0">
              <a:buNone/>
            </a:pPr>
            <a:r>
              <a:rPr lang="en-US" dirty="0">
                <a:hlinkClick r:id="rId2"/>
              </a:rPr>
              <a:t>https://stackoverflow.com/questions/1778538/how-many-gcc-optimization-levels-are-there</a:t>
            </a:r>
            <a:r>
              <a:rPr lang="en-US" dirty="0"/>
              <a:t> </a:t>
            </a:r>
          </a:p>
        </p:txBody>
      </p:sp>
      <p:pic>
        <p:nvPicPr>
          <p:cNvPr id="5" name="Picture 4" descr="A screenshot of a StackOverflow post titled &quot;How many GCC optimization levels are there?&quot;  The content of the question is: &quot;How many GCC optimization levels are there? I tried gcc -O1, gcc -O2, gcc -O3, and gcc -O4.  If I use a really large number, it won't work.  However, I have tried gcc -O100 and it compiled.  How many optimization levels are there?">
            <a:extLst>
              <a:ext uri="{FF2B5EF4-FFF2-40B4-BE49-F238E27FC236}">
                <a16:creationId xmlns:a16="http://schemas.microsoft.com/office/drawing/2014/main" id="{129C4A70-26FF-204A-95F3-D4CBEEE23D23}"/>
              </a:ext>
            </a:extLst>
          </p:cNvPr>
          <p:cNvPicPr>
            <a:picLocks noChangeAspect="1"/>
          </p:cNvPicPr>
          <p:nvPr/>
        </p:nvPicPr>
        <p:blipFill>
          <a:blip r:embed="rId3"/>
          <a:stretch>
            <a:fillRect/>
          </a:stretch>
        </p:blipFill>
        <p:spPr>
          <a:xfrm>
            <a:off x="228601" y="1391968"/>
            <a:ext cx="7315200" cy="5118100"/>
          </a:xfrm>
          <a:prstGeom prst="rect">
            <a:avLst/>
          </a:prstGeom>
        </p:spPr>
      </p:pic>
      <p:sp>
        <p:nvSpPr>
          <p:cNvPr id="6" name="TextBox 5">
            <a:extLst>
              <a:ext uri="{FF2B5EF4-FFF2-40B4-BE49-F238E27FC236}">
                <a16:creationId xmlns:a16="http://schemas.microsoft.com/office/drawing/2014/main" id="{93DF9EC3-0327-F340-B68F-30A5BB7ED404}"/>
              </a:ext>
            </a:extLst>
          </p:cNvPr>
          <p:cNvSpPr txBox="1"/>
          <p:nvPr/>
        </p:nvSpPr>
        <p:spPr>
          <a:xfrm>
            <a:off x="8009626" y="1634727"/>
            <a:ext cx="3725174" cy="1200329"/>
          </a:xfrm>
          <a:prstGeom prst="rect">
            <a:avLst/>
          </a:prstGeom>
          <a:noFill/>
        </p:spPr>
        <p:txBody>
          <a:bodyPr wrap="square" rtlCol="0">
            <a:spAutoFit/>
          </a:bodyPr>
          <a:lstStyle/>
          <a:p>
            <a:pPr algn="l"/>
            <a:r>
              <a:rPr lang="en-US" sz="2400" dirty="0" err="1">
                <a:latin typeface="Calibri" panose="020F0502020204030204" pitchFamily="34" charset="0"/>
                <a:cs typeface="Calibri" panose="020F0502020204030204" pitchFamily="34" charset="0"/>
              </a:rPr>
              <a:t>Gcc</a:t>
            </a:r>
            <a:r>
              <a:rPr lang="en-US" sz="2400" dirty="0">
                <a:latin typeface="Calibri" panose="020F0502020204030204" pitchFamily="34" charset="0"/>
                <a:cs typeface="Calibri" panose="020F0502020204030204" pitchFamily="34" charset="0"/>
              </a:rPr>
              <a:t> supports numbers up to 3. Anything above is interpreted as 3</a:t>
            </a:r>
          </a:p>
        </p:txBody>
      </p:sp>
    </p:spTree>
    <p:extLst>
      <p:ext uri="{BB962C8B-B14F-4D97-AF65-F5344CB8AC3E}">
        <p14:creationId xmlns:p14="http://schemas.microsoft.com/office/powerpoint/2010/main" val="780410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2875A-0A5F-154A-8B30-ADBFC6353617}"/>
              </a:ext>
            </a:extLst>
          </p:cNvPr>
          <p:cNvSpPr>
            <a:spLocks noGrp="1"/>
          </p:cNvSpPr>
          <p:nvPr>
            <p:ph type="title"/>
          </p:nvPr>
        </p:nvSpPr>
        <p:spPr/>
        <p:txBody>
          <a:bodyPr/>
          <a:lstStyle/>
          <a:p>
            <a:r>
              <a:rPr lang="en-US" dirty="0"/>
              <a:t>Example: Matrix Multiplication</a:t>
            </a:r>
          </a:p>
        </p:txBody>
      </p:sp>
      <p:sp>
        <p:nvSpPr>
          <p:cNvPr id="3" name="Content Placeholder 2">
            <a:extLst>
              <a:ext uri="{FF2B5EF4-FFF2-40B4-BE49-F238E27FC236}">
                <a16:creationId xmlns:a16="http://schemas.microsoft.com/office/drawing/2014/main" id="{E3CECCC4-8EA5-D64B-A391-F5E594CABD3A}"/>
              </a:ext>
            </a:extLst>
          </p:cNvPr>
          <p:cNvSpPr>
            <a:spLocks noGrp="1"/>
          </p:cNvSpPr>
          <p:nvPr>
            <p:ph idx="1"/>
          </p:nvPr>
        </p:nvSpPr>
        <p:spPr/>
        <p:txBody>
          <a:bodyPr/>
          <a:lstStyle/>
          <a:p>
            <a:pPr marL="0" lvl="1" indent="-44132">
              <a:buNone/>
            </a:pPr>
            <a:r>
              <a:rPr lang="en-US" dirty="0">
                <a:cs typeface="Consolas" panose="020B0609020204030204" pitchFamily="49" charset="0"/>
              </a:rPr>
              <a:t>Here’s a standard matrix multiply, a triply-nested for loop:</a:t>
            </a:r>
          </a:p>
          <a:p>
            <a:pPr marL="413068" lvl="2" indent="0">
              <a:buNone/>
            </a:pPr>
            <a:endParaRPr lang="en-US" sz="2400" dirty="0">
              <a:latin typeface="Consolas" panose="020B0609020204030204" pitchFamily="49" charset="0"/>
              <a:cs typeface="Consolas" panose="020B0609020204030204" pitchFamily="49" charset="0"/>
            </a:endParaRPr>
          </a:p>
          <a:p>
            <a:pPr marL="757555" lvl="3" indent="0">
              <a:buNone/>
            </a:pPr>
            <a:r>
              <a:rPr lang="en-US" sz="2000" dirty="0">
                <a:latin typeface="Consolas" panose="020B0609020204030204" pitchFamily="49" charset="0"/>
                <a:cs typeface="Consolas" panose="020B0609020204030204" pitchFamily="49" charset="0"/>
              </a:rPr>
              <a:t>void mmm(double a[][DIM], double b[][DIM], double c[][DIM],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n)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j = 0; j &lt; n; </a:t>
            </a:r>
            <a:r>
              <a:rPr lang="en-US" sz="2000" dirty="0" err="1">
                <a:latin typeface="Consolas" panose="020B0609020204030204" pitchFamily="49" charset="0"/>
                <a:cs typeface="Consolas" panose="020B0609020204030204" pitchFamily="49" charset="0"/>
              </a:rPr>
              <a:t>j++</a:t>
            </a: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k = 0; k &lt; n; k++) {</a:t>
            </a:r>
          </a:p>
          <a:p>
            <a:pPr marL="757555" lvl="3" indent="0">
              <a:buNone/>
            </a:pPr>
            <a:r>
              <a:rPr lang="en-US" sz="2000" dirty="0">
                <a:latin typeface="Consolas" panose="020B0609020204030204" pitchFamily="49" charset="0"/>
                <a:cs typeface="Consolas" panose="020B0609020204030204" pitchFamily="49" charset="0"/>
              </a:rPr>
              <a:t>                c[</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][j] += a[</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][k] * b[k][j];</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a:t>
            </a:r>
          </a:p>
          <a:p>
            <a:endParaRPr lang="en-US" dirty="0"/>
          </a:p>
        </p:txBody>
      </p:sp>
      <p:sp>
        <p:nvSpPr>
          <p:cNvPr id="5" name="Rectangle 4">
            <a:extLst>
              <a:ext uri="{FF2B5EF4-FFF2-40B4-BE49-F238E27FC236}">
                <a16:creationId xmlns:a16="http://schemas.microsoft.com/office/drawing/2014/main" id="{046C5B5F-901A-1E4D-998A-BE4B5E3B6640}"/>
              </a:ext>
            </a:extLst>
          </p:cNvPr>
          <p:cNvSpPr/>
          <p:nvPr/>
        </p:nvSpPr>
        <p:spPr bwMode="auto">
          <a:xfrm>
            <a:off x="304800" y="5429071"/>
            <a:ext cx="5478137" cy="120032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indent="-275907" algn="l"/>
            <a:r>
              <a:rPr lang="fr-FR" dirty="0">
                <a:latin typeface="Consolas" panose="020B0609020204030204" pitchFamily="49" charset="0"/>
                <a:cs typeface="Consolas" panose="020B0609020204030204" pitchFamily="49" charset="0"/>
              </a:rPr>
              <a:t>./</a:t>
            </a:r>
            <a:r>
              <a:rPr lang="fr-FR" dirty="0" err="1">
                <a:latin typeface="Consolas" panose="020B0609020204030204" pitchFamily="49" charset="0"/>
                <a:cs typeface="Consolas" panose="020B0609020204030204" pitchFamily="49" charset="0"/>
              </a:rPr>
              <a:t>mult</a:t>
            </a:r>
            <a:r>
              <a:rPr lang="fr-FR" dirty="0">
                <a:latin typeface="Consolas" panose="020B0609020204030204" pitchFamily="49" charset="0"/>
                <a:cs typeface="Consolas" panose="020B0609020204030204" pitchFamily="49" charset="0"/>
              </a:rPr>
              <a:t>		// -O0 (no </a:t>
            </a:r>
            <a:r>
              <a:rPr lang="fr-FR" dirty="0" err="1">
                <a:latin typeface="Consolas" panose="020B0609020204030204" pitchFamily="49" charset="0"/>
                <a:cs typeface="Consolas" panose="020B0609020204030204" pitchFamily="49" charset="0"/>
              </a:rPr>
              <a:t>optimization</a:t>
            </a:r>
            <a:r>
              <a:rPr lang="fr-FR" dirty="0">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25^2: cycles   </a:t>
            </a:r>
            <a:r>
              <a:rPr lang="fr-FR" dirty="0">
                <a:solidFill>
                  <a:srgbClr val="FF0000"/>
                </a:solidFill>
                <a:latin typeface="Consolas" panose="020B0609020204030204" pitchFamily="49" charset="0"/>
                <a:cs typeface="Consolas" panose="020B0609020204030204" pitchFamily="49" charset="0"/>
              </a:rPr>
              <a:t>1.32M </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50^2: cycles  </a:t>
            </a:r>
            <a:r>
              <a:rPr lang="fr-FR" dirty="0">
                <a:solidFill>
                  <a:srgbClr val="FF0000"/>
                </a:solidFill>
                <a:latin typeface="Consolas" panose="020B0609020204030204" pitchFamily="49" charset="0"/>
                <a:cs typeface="Consolas" panose="020B0609020204030204" pitchFamily="49" charset="0"/>
              </a:rPr>
              <a:t>10.64M </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100^2: cycles  </a:t>
            </a:r>
            <a:r>
              <a:rPr lang="fr-FR" dirty="0">
                <a:solidFill>
                  <a:srgbClr val="FF0000"/>
                </a:solidFill>
                <a:latin typeface="Consolas" panose="020B0609020204030204" pitchFamily="49" charset="0"/>
                <a:cs typeface="Consolas" panose="020B0609020204030204" pitchFamily="49" charset="0"/>
              </a:rPr>
              <a:t>16.55M </a:t>
            </a:r>
          </a:p>
        </p:txBody>
      </p:sp>
      <p:sp>
        <p:nvSpPr>
          <p:cNvPr id="6" name="Rectangle 5">
            <a:extLst>
              <a:ext uri="{FF2B5EF4-FFF2-40B4-BE49-F238E27FC236}">
                <a16:creationId xmlns:a16="http://schemas.microsoft.com/office/drawing/2014/main" id="{4AAF466A-12C9-4446-BF51-D6F4FEB06BF2}"/>
              </a:ext>
            </a:extLst>
          </p:cNvPr>
          <p:cNvSpPr/>
          <p:nvPr/>
        </p:nvSpPr>
        <p:spPr bwMode="auto">
          <a:xfrm>
            <a:off x="6019800" y="5429070"/>
            <a:ext cx="5715000" cy="120032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indent="-275907" algn="l"/>
            <a:r>
              <a:rPr lang="fr-FR" dirty="0">
                <a:latin typeface="Consolas" panose="020B0609020204030204" pitchFamily="49" charset="0"/>
                <a:cs typeface="Consolas" panose="020B0609020204030204" pitchFamily="49" charset="0"/>
              </a:rPr>
              <a:t>./</a:t>
            </a:r>
            <a:r>
              <a:rPr lang="fr-FR" dirty="0" err="1">
                <a:latin typeface="Consolas" panose="020B0609020204030204" pitchFamily="49" charset="0"/>
                <a:cs typeface="Consolas" panose="020B0609020204030204" pitchFamily="49" charset="0"/>
              </a:rPr>
              <a:t>mult_opt</a:t>
            </a:r>
            <a:r>
              <a:rPr lang="fr-FR" dirty="0">
                <a:latin typeface="Consolas" panose="020B0609020204030204" pitchFamily="49" charset="0"/>
                <a:cs typeface="Consolas" panose="020B0609020204030204" pitchFamily="49" charset="0"/>
              </a:rPr>
              <a:t>	// -O2 (</a:t>
            </a:r>
            <a:r>
              <a:rPr lang="fr-FR" dirty="0" err="1">
                <a:latin typeface="Consolas" panose="020B0609020204030204" pitchFamily="49" charset="0"/>
                <a:cs typeface="Consolas" panose="020B0609020204030204" pitchFamily="49" charset="0"/>
              </a:rPr>
              <a:t>with</a:t>
            </a:r>
            <a:r>
              <a:rPr lang="fr-FR" dirty="0">
                <a:latin typeface="Consolas" panose="020B0609020204030204" pitchFamily="49" charset="0"/>
                <a:cs typeface="Consolas" panose="020B0609020204030204" pitchFamily="49" charset="0"/>
              </a:rPr>
              <a:t> </a:t>
            </a:r>
            <a:r>
              <a:rPr lang="fr-FR" dirty="0" err="1">
                <a:latin typeface="Consolas" panose="020B0609020204030204" pitchFamily="49" charset="0"/>
                <a:cs typeface="Consolas" panose="020B0609020204030204" pitchFamily="49" charset="0"/>
              </a:rPr>
              <a:t>optimization</a:t>
            </a:r>
            <a:r>
              <a:rPr lang="fr-FR" dirty="0">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25^2: cycles   </a:t>
            </a:r>
            <a:r>
              <a:rPr lang="fr-FR" dirty="0">
                <a:solidFill>
                  <a:srgbClr val="FF0000"/>
                </a:solidFill>
                <a:latin typeface="Consolas" panose="020B0609020204030204" pitchFamily="49" charset="0"/>
                <a:cs typeface="Consolas" panose="020B0609020204030204" pitchFamily="49" charset="0"/>
              </a:rPr>
              <a:t>0.33M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50^2: cycles   </a:t>
            </a:r>
            <a:r>
              <a:rPr lang="fr-FR" dirty="0">
                <a:solidFill>
                  <a:srgbClr val="FF0000"/>
                </a:solidFill>
                <a:latin typeface="Consolas" panose="020B0609020204030204" pitchFamily="49" charset="0"/>
                <a:cs typeface="Consolas" panose="020B0609020204030204" pitchFamily="49" charset="0"/>
              </a:rPr>
              <a:t>2.04M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100^2: cycles  </a:t>
            </a:r>
            <a:r>
              <a:rPr lang="fr-FR" dirty="0">
                <a:solidFill>
                  <a:srgbClr val="FF0000"/>
                </a:solidFill>
                <a:latin typeface="Consolas" panose="020B0609020204030204" pitchFamily="49" charset="0"/>
                <a:cs typeface="Consolas" panose="020B0609020204030204" pitchFamily="49" charset="0"/>
              </a:rPr>
              <a:t>13.60M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endParaRPr lang="en-US"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10091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a:p>
            <a:r>
              <a:rPr lang="en-US" dirty="0"/>
              <a:t>Psychic Powers</a:t>
            </a:r>
          </a:p>
        </p:txBody>
      </p:sp>
    </p:spTree>
    <p:extLst>
      <p:ext uri="{BB962C8B-B14F-4D97-AF65-F5344CB8AC3E}">
        <p14:creationId xmlns:p14="http://schemas.microsoft.com/office/powerpoint/2010/main" val="3894691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a:p>
            <a:r>
              <a:rPr lang="en-US" strike="sngStrike" dirty="0"/>
              <a:t>Psychic Powers</a:t>
            </a:r>
          </a:p>
        </p:txBody>
      </p:sp>
      <p:sp>
        <p:nvSpPr>
          <p:cNvPr id="4" name="Rectangle 3">
            <a:extLst>
              <a:ext uri="{FF2B5EF4-FFF2-40B4-BE49-F238E27FC236}">
                <a16:creationId xmlns:a16="http://schemas.microsoft.com/office/drawing/2014/main" id="{5B46F4ED-C512-D041-9497-74760AF2F8C2}"/>
              </a:ext>
            </a:extLst>
          </p:cNvPr>
          <p:cNvSpPr/>
          <p:nvPr/>
        </p:nvSpPr>
        <p:spPr bwMode="auto">
          <a:xfrm>
            <a:off x="2971800" y="4800600"/>
            <a:ext cx="1669973" cy="5976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mn-lt"/>
                <a:cs typeface="Courier New" panose="02070309020205020404" pitchFamily="49" charset="0"/>
              </a:rPr>
              <a:t>(kidding)</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3626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pPr marL="0" indent="0">
              <a:buNone/>
            </a:pPr>
            <a:r>
              <a:rPr lang="en-US" dirty="0"/>
              <a:t>Optimizations may target one or more of:</a:t>
            </a:r>
          </a:p>
          <a:p>
            <a:r>
              <a:rPr lang="en-US" dirty="0"/>
              <a:t>Static instruction count</a:t>
            </a:r>
          </a:p>
          <a:p>
            <a:r>
              <a:rPr lang="en-US" dirty="0"/>
              <a:t>Dynamic instruction count</a:t>
            </a:r>
          </a:p>
          <a:p>
            <a:r>
              <a:rPr lang="en-US" dirty="0"/>
              <a:t>Cycle count / execution time</a:t>
            </a:r>
          </a:p>
        </p:txBody>
      </p:sp>
    </p:spTree>
    <p:extLst>
      <p:ext uri="{BB962C8B-B14F-4D97-AF65-F5344CB8AC3E}">
        <p14:creationId xmlns:p14="http://schemas.microsoft.com/office/powerpoint/2010/main" val="2568317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b="1" u="sng"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2143594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Constant Folding</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Constant Folding</a:t>
            </a:r>
            <a:r>
              <a:rPr lang="en-US" dirty="0"/>
              <a:t> pre-calculates constants at compile-time where possible.</a:t>
            </a:r>
          </a:p>
          <a:p>
            <a:pPr marL="0" indent="0">
              <a:buNone/>
            </a:pPr>
            <a:endParaRPr lang="en-US" b="1" dirty="0"/>
          </a:p>
          <a:p>
            <a:pPr marL="0" indent="0">
              <a:buNone/>
            </a:pPr>
            <a:r>
              <a:rPr lang="en-US" dirty="0">
                <a:latin typeface="Consolas" panose="020B0609020204030204" pitchFamily="49" charset="0"/>
                <a:cs typeface="Consolas" panose="020B0609020204030204" pitchFamily="49" charset="0"/>
              </a:rPr>
              <a:t>int seconds = 60 * 60 * 24 * </a:t>
            </a:r>
            <a:r>
              <a:rPr lang="en-US" dirty="0" err="1">
                <a:latin typeface="Consolas" panose="020B0609020204030204" pitchFamily="49" charset="0"/>
                <a:cs typeface="Consolas" panose="020B0609020204030204" pitchFamily="49" charset="0"/>
              </a:rPr>
              <a:t>n_days</a:t>
            </a:r>
            <a:r>
              <a:rPr lang="en-US" dirty="0">
                <a:latin typeface="Consolas" panose="020B0609020204030204" pitchFamily="49" charset="0"/>
                <a:cs typeface="Consolas" panose="020B0609020204030204" pitchFamily="49" charset="0"/>
              </a:rPr>
              <a:t>;</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2675261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C3B4-D3C7-814B-8252-354CD38B29FD}"/>
              </a:ext>
            </a:extLst>
          </p:cNvPr>
          <p:cNvSpPr>
            <a:spLocks noGrp="1"/>
          </p:cNvSpPr>
          <p:nvPr>
            <p:ph type="title"/>
          </p:nvPr>
        </p:nvSpPr>
        <p:spPr/>
        <p:txBody>
          <a:bodyPr/>
          <a:lstStyle/>
          <a:p>
            <a:r>
              <a:rPr lang="en-US" dirty="0"/>
              <a:t>Constant Folding</a:t>
            </a:r>
          </a:p>
        </p:txBody>
      </p:sp>
      <p:sp>
        <p:nvSpPr>
          <p:cNvPr id="3" name="Content Placeholder 2">
            <a:extLst>
              <a:ext uri="{FF2B5EF4-FFF2-40B4-BE49-F238E27FC236}">
                <a16:creationId xmlns:a16="http://schemas.microsoft.com/office/drawing/2014/main" id="{8CD2DD3B-BDD4-9B4C-93A4-D36440102323}"/>
              </a:ext>
            </a:extLst>
          </p:cNvPr>
          <p:cNvSpPr>
            <a:spLocks noGrp="1"/>
          </p:cNvSpPr>
          <p:nvPr>
            <p:ph idx="1"/>
          </p:nvPr>
        </p:nvSpPr>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int fold(int param) {</a:t>
            </a:r>
          </a:p>
          <a:p>
            <a:pPr marL="0" indent="0">
              <a:spcBef>
                <a:spcPts val="0"/>
              </a:spcBef>
              <a:buNone/>
            </a:pPr>
            <a:r>
              <a:rPr lang="en-US" sz="2300" dirty="0">
                <a:latin typeface="Consolas" panose="020B0609020204030204" pitchFamily="49" charset="0"/>
                <a:cs typeface="Consolas" panose="020B0609020204030204" pitchFamily="49" charset="0"/>
              </a:rPr>
              <a:t>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[5];</a:t>
            </a:r>
          </a:p>
          <a:p>
            <a:pPr marL="0" indent="0">
              <a:spcBef>
                <a:spcPts val="0"/>
              </a:spcBef>
              <a:buNone/>
            </a:pPr>
            <a:r>
              <a:rPr lang="en-US" sz="2300" dirty="0">
                <a:latin typeface="Consolas" panose="020B0609020204030204" pitchFamily="49" charset="0"/>
                <a:cs typeface="Consolas" panose="020B0609020204030204" pitchFamily="49" charset="0"/>
              </a:rPr>
              <a:t>    int a = 0x107;</a:t>
            </a:r>
          </a:p>
          <a:p>
            <a:pPr marL="0" indent="0">
              <a:spcBef>
                <a:spcPts val="0"/>
              </a:spcBef>
              <a:buNone/>
            </a:pPr>
            <a:r>
              <a:rPr lang="en-US" sz="2300" dirty="0">
                <a:latin typeface="Consolas" panose="020B0609020204030204" pitchFamily="49" charset="0"/>
                <a:cs typeface="Consolas" panose="020B0609020204030204" pitchFamily="49" charset="0"/>
              </a:rPr>
              <a:t>    int b = a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int c = sqrt(2.0);</a:t>
            </a:r>
          </a:p>
          <a:p>
            <a:pPr marL="0" indent="0">
              <a:spcBef>
                <a:spcPts val="0"/>
              </a:spcBef>
              <a:buNone/>
            </a:pPr>
            <a:r>
              <a:rPr lang="en-US" sz="2300" dirty="0">
                <a:latin typeface="Consolas" panose="020B0609020204030204" pitchFamily="49" charset="0"/>
                <a:cs typeface="Consolas" panose="020B0609020204030204" pitchFamily="49" charset="0"/>
              </a:rPr>
              <a:t>    return a * param + (a + 0x15 / c + </a:t>
            </a:r>
            <a:r>
              <a:rPr lang="en-US" sz="2300" dirty="0" err="1">
                <a:latin typeface="Consolas" panose="020B0609020204030204" pitchFamily="49" charset="0"/>
                <a:cs typeface="Consolas" panose="020B0609020204030204" pitchFamily="49" charset="0"/>
              </a:rPr>
              <a:t>strlen</a:t>
            </a:r>
            <a:r>
              <a:rPr lang="en-US" sz="2300" dirty="0">
                <a:latin typeface="Consolas" panose="020B0609020204030204" pitchFamily="49" charset="0"/>
                <a:cs typeface="Consolas" panose="020B0609020204030204" pitchFamily="49" charset="0"/>
              </a:rPr>
              <a:t>(</a:t>
            </a:r>
            <a:r>
              <a:rPr lang="en-US" sz="2300" dirty="0">
                <a:solidFill>
                  <a:srgbClr val="0432FF"/>
                </a:solidFill>
                <a:latin typeface="Consolas" panose="020B0609020204030204" pitchFamily="49" charset="0"/>
                <a:cs typeface="Consolas" panose="020B0609020204030204" pitchFamily="49" charset="0"/>
              </a:rPr>
              <a:t>"Hello"</a:t>
            </a:r>
            <a:r>
              <a:rPr lang="en-US" sz="2300" dirty="0">
                <a:latin typeface="Consolas" panose="020B0609020204030204" pitchFamily="49" charset="0"/>
                <a:cs typeface="Consolas" panose="020B0609020204030204" pitchFamily="49" charset="0"/>
              </a:rPr>
              <a:t>) * b - 0x37) / 4;</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61500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Constant Folding: Before (-O0)</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8305800" cy="5483459"/>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00000000000011b9 &lt;fold&gt;: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11b9:   55                      push   %</a:t>
            </a:r>
            <a:r>
              <a:rPr lang="en-US" sz="1050" dirty="0" err="1">
                <a:latin typeface="Consolas" panose="020B0609020204030204" pitchFamily="49" charset="0"/>
                <a:cs typeface="Consolas" panose="020B0609020204030204" pitchFamily="49" charset="0"/>
              </a:rPr>
              <a:t>rbp</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11ba:   48 89 e5                mov    %</a:t>
            </a:r>
            <a:r>
              <a:rPr lang="en-US" sz="1050" dirty="0" err="1">
                <a:latin typeface="Consolas" panose="020B0609020204030204" pitchFamily="49" charset="0"/>
                <a:cs typeface="Consolas" panose="020B0609020204030204" pitchFamily="49" charset="0"/>
              </a:rPr>
              <a:t>rsp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rbp</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11bd:   41 54                   push   %r12</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11bf:   53                      push   %</a:t>
            </a:r>
            <a:r>
              <a:rPr lang="en-US" sz="1050" dirty="0" err="1">
                <a:latin typeface="Consolas" panose="020B0609020204030204" pitchFamily="49" charset="0"/>
                <a:cs typeface="Consolas" panose="020B0609020204030204" pitchFamily="49" charset="0"/>
              </a:rPr>
              <a:t>rbx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11c0:   48 83 </a:t>
            </a:r>
            <a:r>
              <a:rPr lang="en-US" sz="1050" dirty="0" err="1">
                <a:latin typeface="Consolas" panose="020B0609020204030204" pitchFamily="49" charset="0"/>
                <a:cs typeface="Consolas" panose="020B0609020204030204" pitchFamily="49" charset="0"/>
              </a:rPr>
              <a:t>ec</a:t>
            </a:r>
            <a:r>
              <a:rPr lang="en-US" sz="1050" dirty="0">
                <a:latin typeface="Consolas" panose="020B0609020204030204" pitchFamily="49" charset="0"/>
                <a:cs typeface="Consolas" panose="020B0609020204030204" pitchFamily="49" charset="0"/>
              </a:rPr>
              <a:t> 30             sub    $0x30,%rsp</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11c4:   89 7d cc                mov    %edi,-0x34(%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11c7:   c7 45 </a:t>
            </a:r>
            <a:r>
              <a:rPr lang="en-US" sz="1050" dirty="0" err="1">
                <a:latin typeface="Consolas" panose="020B0609020204030204" pitchFamily="49" charset="0"/>
                <a:cs typeface="Consolas" panose="020B0609020204030204" pitchFamily="49" charset="0"/>
              </a:rPr>
              <a:t>ec</a:t>
            </a:r>
            <a:r>
              <a:rPr lang="en-US" sz="1050" dirty="0">
                <a:latin typeface="Consolas" panose="020B0609020204030204" pitchFamily="49" charset="0"/>
                <a:cs typeface="Consolas" panose="020B0609020204030204" pitchFamily="49" charset="0"/>
              </a:rPr>
              <a:t> 07 01 00 00    </a:t>
            </a:r>
            <a:r>
              <a:rPr lang="en-US" sz="1050" dirty="0" err="1">
                <a:latin typeface="Consolas" panose="020B0609020204030204" pitchFamily="49" charset="0"/>
                <a:cs typeface="Consolas" panose="020B0609020204030204" pitchFamily="49" charset="0"/>
              </a:rPr>
              <a:t>movl</a:t>
            </a:r>
            <a:r>
              <a:rPr lang="en-US" sz="1050" dirty="0">
                <a:latin typeface="Consolas" panose="020B0609020204030204" pitchFamily="49" charset="0"/>
                <a:cs typeface="Consolas" panose="020B0609020204030204" pitchFamily="49" charset="0"/>
              </a:rPr>
              <a:t>   $0x107,-0x14(%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11ce:   8b 45 </a:t>
            </a:r>
            <a:r>
              <a:rPr lang="en-US" sz="1050" dirty="0" err="1">
                <a:latin typeface="Consolas" panose="020B0609020204030204" pitchFamily="49" charset="0"/>
                <a:cs typeface="Consolas" panose="020B0609020204030204" pitchFamily="49" charset="0"/>
              </a:rPr>
              <a:t>ec</a:t>
            </a:r>
            <a:r>
              <a:rPr lang="en-US" sz="1050" dirty="0">
                <a:latin typeface="Consolas" panose="020B0609020204030204" pitchFamily="49" charset="0"/>
                <a:cs typeface="Consolas" panose="020B0609020204030204" pitchFamily="49" charset="0"/>
              </a:rPr>
              <a:t>                mov    -0x14(%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11d1:   48 98                   </a:t>
            </a:r>
            <a:r>
              <a:rPr lang="en-US" sz="1050" dirty="0" err="1">
                <a:latin typeface="Consolas" panose="020B0609020204030204" pitchFamily="49" charset="0"/>
                <a:cs typeface="Consolas" panose="020B0609020204030204" pitchFamily="49" charset="0"/>
              </a:rPr>
              <a:t>cltq</a:t>
            </a:r>
            <a:r>
              <a:rPr lang="en-US" sz="1050"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11d3:   89 c2                   mov    %</a:t>
            </a:r>
            <a:r>
              <a:rPr lang="en-US" sz="1050" dirty="0" err="1">
                <a:latin typeface="Consolas" panose="020B0609020204030204" pitchFamily="49" charset="0"/>
                <a:cs typeface="Consolas" panose="020B0609020204030204" pitchFamily="49" charset="0"/>
              </a:rPr>
              <a:t>eax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edx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11d5:   89 d0                   mov    %</a:t>
            </a:r>
            <a:r>
              <a:rPr lang="en-US" sz="1050" dirty="0" err="1">
                <a:latin typeface="Consolas" panose="020B0609020204030204" pitchFamily="49" charset="0"/>
                <a:cs typeface="Consolas" panose="020B0609020204030204" pitchFamily="49" charset="0"/>
              </a:rPr>
              <a:t>edx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11d7:   c1 e0 02                </a:t>
            </a:r>
            <a:r>
              <a:rPr lang="en-US" sz="1050" dirty="0" err="1">
                <a:latin typeface="Consolas" panose="020B0609020204030204" pitchFamily="49" charset="0"/>
                <a:cs typeface="Consolas" panose="020B0609020204030204" pitchFamily="49" charset="0"/>
              </a:rPr>
              <a:t>shl</a:t>
            </a:r>
            <a:r>
              <a:rPr lang="en-US" sz="1050" dirty="0">
                <a:latin typeface="Consolas" panose="020B0609020204030204" pitchFamily="49" charset="0"/>
                <a:cs typeface="Consolas" panose="020B0609020204030204" pitchFamily="49" charset="0"/>
              </a:rPr>
              <a:t>    $0x2,%eax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11da:   01 d0                   add    %</a:t>
            </a:r>
            <a:r>
              <a:rPr lang="en-US" sz="1050" dirty="0" err="1">
                <a:latin typeface="Consolas" panose="020B0609020204030204" pitchFamily="49" charset="0"/>
                <a:cs typeface="Consolas" panose="020B0609020204030204" pitchFamily="49" charset="0"/>
              </a:rPr>
              <a:t>edx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11dc:   89 45 e8                mov    %eax,-0x18(%</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11df:   48 8b 05 2a 0e 00 00    mov    0xe2a(%rip),%</a:t>
            </a:r>
            <a:r>
              <a:rPr lang="en-US" sz="1050" dirty="0" err="1">
                <a:latin typeface="Consolas" panose="020B0609020204030204" pitchFamily="49" charset="0"/>
                <a:cs typeface="Consolas" panose="020B0609020204030204" pitchFamily="49" charset="0"/>
              </a:rPr>
              <a:t>rax</a:t>
            </a:r>
            <a:r>
              <a:rPr lang="en-US" sz="1050" dirty="0">
                <a:latin typeface="Consolas" panose="020B0609020204030204" pitchFamily="49" charset="0"/>
                <a:cs typeface="Consolas" panose="020B0609020204030204" pitchFamily="49" charset="0"/>
              </a:rPr>
              <a:t>        # 2010 &lt;_IO_stdin_used+0x10&gt;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11e6:   66 48 0f 6e c0          </a:t>
            </a:r>
            <a:r>
              <a:rPr lang="en-US" sz="1050" dirty="0" err="1">
                <a:latin typeface="Consolas" panose="020B0609020204030204" pitchFamily="49" charset="0"/>
                <a:cs typeface="Consolas" panose="020B0609020204030204" pitchFamily="49" charset="0"/>
              </a:rPr>
              <a:t>movq</a:t>
            </a:r>
            <a:r>
              <a:rPr lang="en-US" sz="1050" dirty="0">
                <a:latin typeface="Consolas" panose="020B0609020204030204" pitchFamily="49" charset="0"/>
                <a:cs typeface="Consolas" panose="020B0609020204030204" pitchFamily="49" charset="0"/>
              </a:rPr>
              <a:t>   %rax,%xmm0</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11eb:   e8 b0 </a:t>
            </a:r>
            <a:r>
              <a:rPr lang="en-US" sz="1050" dirty="0" err="1">
                <a:latin typeface="Consolas" panose="020B0609020204030204" pitchFamily="49" charset="0"/>
                <a:cs typeface="Consolas" panose="020B0609020204030204" pitchFamily="49" charset="0"/>
              </a:rPr>
              <a:t>fe</a:t>
            </a:r>
            <a:r>
              <a:rPr lang="en-US" sz="1050" dirty="0">
                <a:latin typeface="Consolas" panose="020B0609020204030204" pitchFamily="49" charset="0"/>
                <a:cs typeface="Consolas" panose="020B0609020204030204" pitchFamily="49" charset="0"/>
              </a:rPr>
              <a:t> ff ff          </a:t>
            </a:r>
            <a:r>
              <a:rPr lang="en-US" sz="1050" dirty="0" err="1">
                <a:latin typeface="Consolas" panose="020B0609020204030204" pitchFamily="49" charset="0"/>
                <a:cs typeface="Consolas" panose="020B0609020204030204" pitchFamily="49" charset="0"/>
              </a:rPr>
              <a:t>callq</a:t>
            </a:r>
            <a:r>
              <a:rPr lang="en-US" sz="1050" dirty="0">
                <a:latin typeface="Consolas" panose="020B0609020204030204" pitchFamily="49" charset="0"/>
                <a:cs typeface="Consolas" panose="020B0609020204030204" pitchFamily="49" charset="0"/>
              </a:rPr>
              <a:t>  10a0 &lt;</a:t>
            </a:r>
            <a:r>
              <a:rPr lang="en-US" sz="1050" dirty="0" err="1">
                <a:latin typeface="Consolas" panose="020B0609020204030204" pitchFamily="49" charset="0"/>
                <a:cs typeface="Consolas" panose="020B0609020204030204" pitchFamily="49" charset="0"/>
              </a:rPr>
              <a:t>sqrt@plt</a:t>
            </a:r>
            <a:r>
              <a:rPr lang="en-US" sz="105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11f0:   f2 0f 2c c0             cvttsd2si %xmm0,%eax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11f4:   89 45 e4                mov    %eax,-0x1c(%</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11f7:   8b 45 </a:t>
            </a:r>
            <a:r>
              <a:rPr lang="en-US" sz="1050" dirty="0" err="1">
                <a:latin typeface="Consolas" panose="020B0609020204030204" pitchFamily="49" charset="0"/>
                <a:cs typeface="Consolas" panose="020B0609020204030204" pitchFamily="49" charset="0"/>
              </a:rPr>
              <a:t>ec</a:t>
            </a:r>
            <a:r>
              <a:rPr lang="en-US" sz="1050" dirty="0">
                <a:latin typeface="Consolas" panose="020B0609020204030204" pitchFamily="49" charset="0"/>
                <a:cs typeface="Consolas" panose="020B0609020204030204" pitchFamily="49" charset="0"/>
              </a:rPr>
              <a:t>                mov    -0x14(%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11fa:   0f </a:t>
            </a:r>
            <a:r>
              <a:rPr lang="en-US" sz="1050" dirty="0" err="1">
                <a:latin typeface="Consolas" panose="020B0609020204030204" pitchFamily="49" charset="0"/>
                <a:cs typeface="Consolas" panose="020B0609020204030204" pitchFamily="49" charset="0"/>
              </a:rPr>
              <a:t>af</a:t>
            </a:r>
            <a:r>
              <a:rPr lang="en-US" sz="1050" dirty="0">
                <a:latin typeface="Consolas" panose="020B0609020204030204" pitchFamily="49" charset="0"/>
                <a:cs typeface="Consolas" panose="020B0609020204030204" pitchFamily="49" charset="0"/>
              </a:rPr>
              <a:t> 45 cc             </a:t>
            </a:r>
            <a:r>
              <a:rPr lang="en-US" sz="1050" dirty="0" err="1">
                <a:latin typeface="Consolas" panose="020B0609020204030204" pitchFamily="49" charset="0"/>
                <a:cs typeface="Consolas" panose="020B0609020204030204" pitchFamily="49" charset="0"/>
              </a:rPr>
              <a:t>imul</a:t>
            </a:r>
            <a:r>
              <a:rPr lang="en-US" sz="1050" dirty="0">
                <a:latin typeface="Consolas" panose="020B0609020204030204" pitchFamily="49" charset="0"/>
                <a:cs typeface="Consolas" panose="020B0609020204030204" pitchFamily="49" charset="0"/>
              </a:rPr>
              <a:t>   -0x34(%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11fe:   41 89 c4                mov    %eax,%r12d</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1201:   b8 15 00 00 00          mov    $0x15,%eax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1206:   99                      </a:t>
            </a:r>
            <a:r>
              <a:rPr lang="en-US" sz="1050" dirty="0" err="1">
                <a:latin typeface="Consolas" panose="020B0609020204030204" pitchFamily="49" charset="0"/>
                <a:cs typeface="Consolas" panose="020B0609020204030204" pitchFamily="49" charset="0"/>
              </a:rPr>
              <a:t>cltd</a:t>
            </a:r>
            <a:r>
              <a:rPr lang="en-US" sz="1050"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1207:   f7 7d e4                </a:t>
            </a:r>
            <a:r>
              <a:rPr lang="en-US" sz="1050" dirty="0" err="1">
                <a:latin typeface="Consolas" panose="020B0609020204030204" pitchFamily="49" charset="0"/>
                <a:cs typeface="Consolas" panose="020B0609020204030204" pitchFamily="49" charset="0"/>
              </a:rPr>
              <a:t>idivl</a:t>
            </a:r>
            <a:r>
              <a:rPr lang="en-US" sz="1050" dirty="0">
                <a:latin typeface="Consolas" panose="020B0609020204030204" pitchFamily="49" charset="0"/>
                <a:cs typeface="Consolas" panose="020B0609020204030204" pitchFamily="49" charset="0"/>
              </a:rPr>
              <a:t>  -0x1c(%</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120a:   89 c2                   mov    %</a:t>
            </a:r>
            <a:r>
              <a:rPr lang="en-US" sz="1050" dirty="0" err="1">
                <a:latin typeface="Consolas" panose="020B0609020204030204" pitchFamily="49" charset="0"/>
                <a:cs typeface="Consolas" panose="020B0609020204030204" pitchFamily="49" charset="0"/>
              </a:rPr>
              <a:t>eax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edx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120c:   8b 45 </a:t>
            </a:r>
            <a:r>
              <a:rPr lang="en-US" sz="1050" dirty="0" err="1">
                <a:latin typeface="Consolas" panose="020B0609020204030204" pitchFamily="49" charset="0"/>
                <a:cs typeface="Consolas" panose="020B0609020204030204" pitchFamily="49" charset="0"/>
              </a:rPr>
              <a:t>ec</a:t>
            </a:r>
            <a:r>
              <a:rPr lang="en-US" sz="1050" dirty="0">
                <a:latin typeface="Consolas" panose="020B0609020204030204" pitchFamily="49" charset="0"/>
                <a:cs typeface="Consolas" panose="020B0609020204030204" pitchFamily="49" charset="0"/>
              </a:rPr>
              <a:t>                mov    -0x14(%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120f:   01 d0                   add    %</a:t>
            </a:r>
            <a:r>
              <a:rPr lang="en-US" sz="1050" dirty="0" err="1">
                <a:latin typeface="Consolas" panose="020B0609020204030204" pitchFamily="49" charset="0"/>
                <a:cs typeface="Consolas" panose="020B0609020204030204" pitchFamily="49" charset="0"/>
              </a:rPr>
              <a:t>edx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1211:   48 63 d8                </a:t>
            </a:r>
            <a:r>
              <a:rPr lang="en-US" sz="1050" dirty="0" err="1">
                <a:latin typeface="Consolas" panose="020B0609020204030204" pitchFamily="49" charset="0"/>
                <a:cs typeface="Consolas" panose="020B0609020204030204" pitchFamily="49" charset="0"/>
              </a:rPr>
              <a:t>movslq</a:t>
            </a:r>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eax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rbx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1214:   48 8d 3d ed 0d 00 00    lea    0xded(%rip),%</a:t>
            </a:r>
            <a:r>
              <a:rPr lang="en-US" sz="1050" dirty="0" err="1">
                <a:latin typeface="Consolas" panose="020B0609020204030204" pitchFamily="49" charset="0"/>
                <a:cs typeface="Consolas" panose="020B0609020204030204" pitchFamily="49" charset="0"/>
              </a:rPr>
              <a:t>rdi</a:t>
            </a:r>
            <a:r>
              <a:rPr lang="en-US" sz="1050" dirty="0">
                <a:latin typeface="Consolas" panose="020B0609020204030204" pitchFamily="49" charset="0"/>
                <a:cs typeface="Consolas" panose="020B0609020204030204" pitchFamily="49" charset="0"/>
              </a:rPr>
              <a:t>        # 2008 &lt;_IO_stdin_used+0x8&gt;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121b:   e8 20 </a:t>
            </a:r>
            <a:r>
              <a:rPr lang="en-US" sz="1050" dirty="0" err="1">
                <a:latin typeface="Consolas" panose="020B0609020204030204" pitchFamily="49" charset="0"/>
                <a:cs typeface="Consolas" panose="020B0609020204030204" pitchFamily="49" charset="0"/>
              </a:rPr>
              <a:t>fe</a:t>
            </a:r>
            <a:r>
              <a:rPr lang="en-US" sz="1050" dirty="0">
                <a:latin typeface="Consolas" panose="020B0609020204030204" pitchFamily="49" charset="0"/>
                <a:cs typeface="Consolas" panose="020B0609020204030204" pitchFamily="49" charset="0"/>
              </a:rPr>
              <a:t> ff ff          </a:t>
            </a:r>
            <a:r>
              <a:rPr lang="en-US" sz="1050" dirty="0" err="1">
                <a:latin typeface="Consolas" panose="020B0609020204030204" pitchFamily="49" charset="0"/>
                <a:cs typeface="Consolas" panose="020B0609020204030204" pitchFamily="49" charset="0"/>
              </a:rPr>
              <a:t>callq</a:t>
            </a:r>
            <a:r>
              <a:rPr lang="en-US" sz="1050" dirty="0">
                <a:latin typeface="Consolas" panose="020B0609020204030204" pitchFamily="49" charset="0"/>
                <a:cs typeface="Consolas" panose="020B0609020204030204" pitchFamily="49" charset="0"/>
              </a:rPr>
              <a:t>  1040 &lt;</a:t>
            </a:r>
            <a:r>
              <a:rPr lang="en-US" sz="1050" dirty="0" err="1">
                <a:latin typeface="Consolas" panose="020B0609020204030204" pitchFamily="49" charset="0"/>
                <a:cs typeface="Consolas" panose="020B0609020204030204" pitchFamily="49" charset="0"/>
              </a:rPr>
              <a:t>strlen@plt</a:t>
            </a:r>
            <a:r>
              <a:rPr lang="en-US" sz="105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1220:   8b 55 e8                mov    -0x18(%</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edx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1223:   48 63 d2                </a:t>
            </a:r>
            <a:r>
              <a:rPr lang="en-US" sz="1050" dirty="0" err="1">
                <a:latin typeface="Consolas" panose="020B0609020204030204" pitchFamily="49" charset="0"/>
                <a:cs typeface="Consolas" panose="020B0609020204030204" pitchFamily="49" charset="0"/>
              </a:rPr>
              <a:t>movslq</a:t>
            </a:r>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edx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rdx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1226:   48 0f </a:t>
            </a:r>
            <a:r>
              <a:rPr lang="en-US" sz="1050" dirty="0" err="1">
                <a:latin typeface="Consolas" panose="020B0609020204030204" pitchFamily="49" charset="0"/>
                <a:cs typeface="Consolas" panose="020B0609020204030204" pitchFamily="49" charset="0"/>
              </a:rPr>
              <a:t>af</a:t>
            </a:r>
            <a:r>
              <a:rPr lang="en-US" sz="1050" dirty="0">
                <a:latin typeface="Consolas" panose="020B0609020204030204" pitchFamily="49" charset="0"/>
                <a:cs typeface="Consolas" panose="020B0609020204030204" pitchFamily="49" charset="0"/>
              </a:rPr>
              <a:t> c2             </a:t>
            </a:r>
            <a:r>
              <a:rPr lang="en-US" sz="1050" dirty="0" err="1">
                <a:latin typeface="Consolas" panose="020B0609020204030204" pitchFamily="49" charset="0"/>
                <a:cs typeface="Consolas" panose="020B0609020204030204" pitchFamily="49" charset="0"/>
              </a:rPr>
              <a:t>imul</a:t>
            </a:r>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rdx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122a:   48 01 d8                add    %</a:t>
            </a:r>
            <a:r>
              <a:rPr lang="en-US" sz="1050" dirty="0" err="1">
                <a:latin typeface="Consolas" panose="020B0609020204030204" pitchFamily="49" charset="0"/>
                <a:cs typeface="Consolas" panose="020B0609020204030204" pitchFamily="49" charset="0"/>
              </a:rPr>
              <a:t>rbx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122d:   48 83 e8 37             sub    $0x37,%rax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1231:   48 c1 e8 02             </a:t>
            </a:r>
            <a:r>
              <a:rPr lang="en-US" sz="1050" dirty="0" err="1">
                <a:latin typeface="Consolas" panose="020B0609020204030204" pitchFamily="49" charset="0"/>
                <a:cs typeface="Consolas" panose="020B0609020204030204" pitchFamily="49" charset="0"/>
              </a:rPr>
              <a:t>shr</a:t>
            </a:r>
            <a:r>
              <a:rPr lang="en-US" sz="1050" dirty="0">
                <a:latin typeface="Consolas" panose="020B0609020204030204" pitchFamily="49" charset="0"/>
                <a:cs typeface="Consolas" panose="020B0609020204030204" pitchFamily="49" charset="0"/>
              </a:rPr>
              <a:t>    $0x2,%rax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1235:   44 01 e0                add    %r12d,%eax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1238:   48 83 c4 30             add    $0x30,%rsp</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123c:   5b                      pop    %</a:t>
            </a:r>
            <a:r>
              <a:rPr lang="en-US" sz="1050" dirty="0" err="1">
                <a:latin typeface="Consolas" panose="020B0609020204030204" pitchFamily="49" charset="0"/>
                <a:cs typeface="Consolas" panose="020B0609020204030204" pitchFamily="49" charset="0"/>
              </a:rPr>
              <a:t>rbx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123d:   41 5c                   pop    %r12</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123f:   5d                      pop    %</a:t>
            </a:r>
            <a:r>
              <a:rPr lang="en-US" sz="1050" dirty="0" err="1">
                <a:latin typeface="Consolas" panose="020B0609020204030204" pitchFamily="49" charset="0"/>
                <a:cs typeface="Consolas" panose="020B0609020204030204" pitchFamily="49" charset="0"/>
              </a:rPr>
              <a:t>rbp</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1240:   c3                      </a:t>
            </a:r>
            <a:r>
              <a:rPr lang="en-US" sz="1050" dirty="0" err="1">
                <a:latin typeface="Consolas" panose="020B0609020204030204" pitchFamily="49" charset="0"/>
                <a:cs typeface="Consolas" panose="020B0609020204030204" pitchFamily="49" charset="0"/>
              </a:rPr>
              <a:t>retq</a:t>
            </a:r>
            <a:endParaRPr lang="en-US" dirty="0"/>
          </a:p>
        </p:txBody>
      </p:sp>
    </p:spTree>
    <p:extLst>
      <p:ext uri="{BB962C8B-B14F-4D97-AF65-F5344CB8AC3E}">
        <p14:creationId xmlns:p14="http://schemas.microsoft.com/office/powerpoint/2010/main" val="36814838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Constant Folding: After (-O2)</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7700963" cy="54834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00000000000011b0 &lt;fold&gt;:</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11b0:   69 c7 07 01 00 00       </a:t>
            </a:r>
            <a:r>
              <a:rPr lang="en-US" sz="1500" dirty="0" err="1">
                <a:latin typeface="Consolas" panose="020B0609020204030204" pitchFamily="49" charset="0"/>
                <a:cs typeface="Consolas" panose="020B0609020204030204" pitchFamily="49" charset="0"/>
              </a:rPr>
              <a:t>imul</a:t>
            </a:r>
            <a:r>
              <a:rPr lang="en-US" sz="1500" dirty="0">
                <a:latin typeface="Consolas" panose="020B0609020204030204" pitchFamily="49" charset="0"/>
                <a:cs typeface="Consolas" panose="020B0609020204030204" pitchFamily="49" charset="0"/>
              </a:rPr>
              <a:t>   $0x107,%edi,%eax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11b6:   05 a5 06 00 00          add    $0x6a5,%eax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11bb:   c3                      </a:t>
            </a:r>
            <a:r>
              <a:rPr lang="en-US" sz="1500" dirty="0" err="1">
                <a:latin typeface="Consolas" panose="020B0609020204030204" pitchFamily="49" charset="0"/>
                <a:cs typeface="Consolas" panose="020B0609020204030204" pitchFamily="49" charset="0"/>
              </a:rPr>
              <a:t>retq</a:t>
            </a:r>
            <a:r>
              <a:rPr lang="en-US" sz="1500" dirty="0">
                <a:latin typeface="Consolas" panose="020B0609020204030204" pitchFamily="49" charset="0"/>
                <a:cs typeface="Consolas" panose="020B0609020204030204" pitchFamily="49" charset="0"/>
              </a:rPr>
              <a:t> </a:t>
            </a:r>
          </a:p>
        </p:txBody>
      </p:sp>
      <p:sp>
        <p:nvSpPr>
          <p:cNvPr id="7" name="TextBox 6">
            <a:extLst>
              <a:ext uri="{FF2B5EF4-FFF2-40B4-BE49-F238E27FC236}">
                <a16:creationId xmlns:a16="http://schemas.microsoft.com/office/drawing/2014/main" id="{C673F542-1D3E-154B-BDBE-3525D74B4BA9}"/>
              </a:ext>
            </a:extLst>
          </p:cNvPr>
          <p:cNvSpPr txBox="1"/>
          <p:nvPr/>
        </p:nvSpPr>
        <p:spPr>
          <a:xfrm>
            <a:off x="152400" y="5715000"/>
            <a:ext cx="11582400" cy="830997"/>
          </a:xfrm>
          <a:prstGeom prst="rect">
            <a:avLst/>
          </a:prstGeom>
          <a:noFill/>
        </p:spPr>
        <p:txBody>
          <a:bodyPr wrap="square">
            <a:spAutoFit/>
          </a:bodyPr>
          <a:lstStyle/>
          <a:p>
            <a:pPr marL="0" indent="0" algn="l">
              <a:buNone/>
            </a:pPr>
            <a:r>
              <a:rPr lang="en-US" sz="2400" dirty="0"/>
              <a:t>What is the consequence of this for you as a programmer?  What should you do differently or the same knowing that compilers can do this for you?</a:t>
            </a:r>
          </a:p>
        </p:txBody>
      </p:sp>
    </p:spTree>
    <p:extLst>
      <p:ext uri="{BB962C8B-B14F-4D97-AF65-F5344CB8AC3E}">
        <p14:creationId xmlns:p14="http://schemas.microsoft.com/office/powerpoint/2010/main" val="1534539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b="1" u="sng"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2375145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Common Sub-Expression Elimination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Common Sub-Expression Elimination </a:t>
            </a:r>
            <a:r>
              <a:rPr lang="en-US" dirty="0"/>
              <a:t>prevents the recalculation of the same thing many times by doing it once and saving the result.</a:t>
            </a:r>
          </a:p>
          <a:p>
            <a:pPr marL="0" indent="0">
              <a:buNone/>
            </a:pPr>
            <a:endParaRPr lang="en-US" sz="2000" b="1" dirty="0"/>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param1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endParaRPr lang="pt-BR"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064717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Common Sub-Expression Elimination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Common Sub-Expression Elimination </a:t>
            </a:r>
            <a:r>
              <a:rPr lang="en-US" dirty="0"/>
              <a:t>prevents the recalculation of the same thing many times by doing it once and saving the result.</a:t>
            </a:r>
          </a:p>
          <a:p>
            <a:pPr marL="0" indent="0">
              <a:buNone/>
            </a:pPr>
            <a:endParaRPr lang="en-US" sz="2000" b="1" dirty="0"/>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param1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solidFill>
                  <a:srgbClr val="00B050"/>
                </a:solidFill>
                <a:latin typeface="Consolas" panose="020B0609020204030204" pitchFamily="49" charset="0"/>
                <a:cs typeface="Consolas" panose="020B0609020204030204" pitchFamily="49" charset="0"/>
              </a:rPr>
              <a:t> // = </a:t>
            </a:r>
            <a:r>
              <a:rPr lang="en-US" dirty="0">
                <a:solidFill>
                  <a:srgbClr val="00B050"/>
                </a:solidFill>
              </a:rPr>
              <a:t>2 * a * a + param1 * a * a</a:t>
            </a:r>
            <a:endParaRPr lang="pt-BR" dirty="0">
              <a:latin typeface="Consolas" panose="020B0609020204030204" pitchFamily="49" charset="0"/>
              <a:cs typeface="Consolas" panose="020B0609020204030204" pitchFamily="49" charset="0"/>
            </a:endParaRPr>
          </a:p>
          <a:p>
            <a:pPr marL="0" lvl="1" indent="-158433">
              <a:buNone/>
            </a:pPr>
            <a:endParaRPr lang="pt-BR" dirty="0">
              <a:latin typeface="Consolas" panose="020B0609020204030204" pitchFamily="49" charset="0"/>
              <a:cs typeface="Consolas" panose="020B0609020204030204" pitchFamily="49" charset="0"/>
            </a:endParaRPr>
          </a:p>
          <a:p>
            <a:pPr marL="0" lvl="1" indent="-158433">
              <a:buNone/>
            </a:pPr>
            <a:r>
              <a:rPr lang="en-US" dirty="0">
                <a:latin typeface="Consolas" panose="020B0609020204030204" pitchFamily="49" charset="0"/>
                <a:cs typeface="Consolas" panose="020B0609020204030204" pitchFamily="49" charset="0"/>
              </a:rPr>
              <a:t>00000000000011b0 &lt;</a:t>
            </a:r>
            <a:r>
              <a:rPr lang="en-US" dirty="0" err="1">
                <a:latin typeface="Consolas" panose="020B0609020204030204" pitchFamily="49" charset="0"/>
                <a:cs typeface="Consolas" panose="020B0609020204030204" pitchFamily="49" charset="0"/>
              </a:rPr>
              <a:t>subexp</a:t>
            </a:r>
            <a:r>
              <a:rPr lang="en-US" dirty="0">
                <a:latin typeface="Consolas" panose="020B0609020204030204" pitchFamily="49" charset="0"/>
                <a:cs typeface="Consolas" panose="020B0609020204030204" pitchFamily="49" charset="0"/>
              </a:rPr>
              <a:t>&gt;:  </a:t>
            </a:r>
            <a:r>
              <a:rPr lang="en-US" dirty="0">
                <a:solidFill>
                  <a:srgbClr val="00B050"/>
                </a:solidFill>
                <a:latin typeface="Consolas" panose="020B0609020204030204" pitchFamily="49" charset="0"/>
                <a:cs typeface="Consolas" panose="020B0609020204030204" pitchFamily="49" charset="0"/>
              </a:rPr>
              <a:t>// param1 in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param2 in %</a:t>
            </a:r>
            <a:r>
              <a:rPr lang="en-US" dirty="0" err="1">
                <a:solidFill>
                  <a:srgbClr val="00B050"/>
                </a:solidFill>
                <a:latin typeface="Consolas" panose="020B0609020204030204" pitchFamily="49" charset="0"/>
                <a:cs typeface="Consolas" panose="020B0609020204030204" pitchFamily="49" charset="0"/>
              </a:rPr>
              <a:t>esi</a:t>
            </a:r>
            <a:endParaRPr lang="en-US" dirty="0">
              <a:solidFill>
                <a:srgbClr val="00B050"/>
              </a:solidFill>
              <a:latin typeface="Consolas" panose="020B0609020204030204" pitchFamily="49" charset="0"/>
              <a:cs typeface="Consolas" panose="020B0609020204030204" pitchFamily="49" charset="0"/>
            </a:endParaRPr>
          </a:p>
          <a:p>
            <a:pPr marL="0" lvl="1" indent="-158433">
              <a:buNone/>
            </a:pPr>
            <a:r>
              <a:rPr lang="en-US" dirty="0">
                <a:latin typeface="Consolas" panose="020B0609020204030204" pitchFamily="49" charset="0"/>
                <a:cs typeface="Consolas" panose="020B0609020204030204" pitchFamily="49" charset="0"/>
              </a:rPr>
              <a:t>    11b0:	lea    0x107(%</a:t>
            </a:r>
            <a:r>
              <a:rPr lang="en-US" dirty="0" err="1">
                <a:latin typeface="Consolas" panose="020B0609020204030204" pitchFamily="49" charset="0"/>
                <a:cs typeface="Consolas" panose="020B0609020204030204" pitchFamily="49" charset="0"/>
              </a:rPr>
              <a:t>rsi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eax</a:t>
            </a:r>
            <a:r>
              <a:rPr lang="en-US" dirty="0">
                <a:solidFill>
                  <a:srgbClr val="00B050"/>
                </a:solidFill>
                <a:latin typeface="Consolas" panose="020B0609020204030204" pitchFamily="49" charset="0"/>
                <a:cs typeface="Consolas" panose="020B0609020204030204" pitchFamily="49" charset="0"/>
              </a:rPr>
              <a:t> stores a</a:t>
            </a:r>
          </a:p>
          <a:p>
            <a:pPr marL="0" lvl="1" indent="-158433">
              <a:buNone/>
            </a:pPr>
            <a:r>
              <a:rPr lang="en-US" dirty="0">
                <a:latin typeface="Consolas" panose="020B0609020204030204" pitchFamily="49" charset="0"/>
                <a:cs typeface="Consolas" panose="020B0609020204030204" pitchFamily="49" charset="0"/>
              </a:rPr>
              <a:t>    11b6:	</a:t>
            </a: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param1 * a</a:t>
            </a:r>
          </a:p>
          <a:p>
            <a:pPr marL="0" lvl="1" indent="-158433">
              <a:buNone/>
            </a:pPr>
            <a:r>
              <a:rPr lang="en-US" dirty="0">
                <a:latin typeface="Consolas" panose="020B0609020204030204" pitchFamily="49" charset="0"/>
                <a:cs typeface="Consolas" panose="020B0609020204030204" pitchFamily="49" charset="0"/>
              </a:rPr>
              <a:t>    11b9:	lea    (%rdi,%rax,2),%</a:t>
            </a:r>
            <a:r>
              <a:rPr lang="en-US" dirty="0" err="1">
                <a:latin typeface="Consolas" panose="020B0609020204030204" pitchFamily="49" charset="0"/>
                <a:cs typeface="Consolas" panose="020B0609020204030204" pitchFamily="49" charset="0"/>
              </a:rPr>
              <a:t>esi</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 * a + param1 * a</a:t>
            </a:r>
          </a:p>
          <a:p>
            <a:pPr marL="0" lvl="1" indent="-158433">
              <a:buNone/>
            </a:pPr>
            <a:r>
              <a:rPr lang="en-US" dirty="0">
                <a:latin typeface="Consolas" panose="020B0609020204030204" pitchFamily="49" charset="0"/>
                <a:cs typeface="Consolas" panose="020B0609020204030204" pitchFamily="49" charset="0"/>
              </a:rPr>
              <a:t>    11bc:	</a:t>
            </a: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 * (2 * a + param1 * a)</a:t>
            </a:r>
          </a:p>
          <a:p>
            <a:pPr marL="0" lvl="1" indent="-158433">
              <a:buNone/>
            </a:pPr>
            <a:r>
              <a:rPr lang="en-US" dirty="0">
                <a:latin typeface="Consolas" panose="020B0609020204030204" pitchFamily="49" charset="0"/>
                <a:cs typeface="Consolas" panose="020B0609020204030204" pitchFamily="49" charset="0"/>
              </a:rPr>
              <a:t>    11bf: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985924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A0D1F-67E0-A848-AD8B-7702AA28AE94}"/>
              </a:ext>
            </a:extLst>
          </p:cNvPr>
          <p:cNvSpPr>
            <a:spLocks noGrp="1"/>
          </p:cNvSpPr>
          <p:nvPr>
            <p:ph type="title"/>
          </p:nvPr>
        </p:nvSpPr>
        <p:spPr/>
        <p:txBody>
          <a:bodyPr/>
          <a:lstStyle/>
          <a:p>
            <a:r>
              <a:rPr lang="en-US" dirty="0"/>
              <a:t>Common Sub-Expression Elimination</a:t>
            </a:r>
          </a:p>
        </p:txBody>
      </p:sp>
      <p:sp>
        <p:nvSpPr>
          <p:cNvPr id="3" name="Content Placeholder 2">
            <a:extLst>
              <a:ext uri="{FF2B5EF4-FFF2-40B4-BE49-F238E27FC236}">
                <a16:creationId xmlns:a16="http://schemas.microsoft.com/office/drawing/2014/main" id="{4AF14E0A-EBD7-0C42-943B-F62A11E6FF82}"/>
              </a:ext>
            </a:extLst>
          </p:cNvPr>
          <p:cNvSpPr>
            <a:spLocks noGrp="1"/>
          </p:cNvSpPr>
          <p:nvPr>
            <p:ph idx="1"/>
          </p:nvPr>
        </p:nvSpPr>
        <p:spPr/>
        <p:txBody>
          <a:bodyPr/>
          <a:lstStyle/>
          <a:p>
            <a:pPr marL="0" indent="0">
              <a:buNone/>
            </a:pPr>
            <a:r>
              <a:rPr lang="en-US" i="1" dirty="0"/>
              <a:t>Why should we bother saving repeated calculations in variables if the compiler has common subexpression elimination?</a:t>
            </a:r>
            <a:endParaRPr lang="en-US" dirty="0"/>
          </a:p>
          <a:p>
            <a:r>
              <a:rPr lang="en-US" dirty="0"/>
              <a:t>The compiler may not always be able to optimize every instance.  Plus, it can help reduce redundancy!</a:t>
            </a:r>
          </a:p>
          <a:p>
            <a:r>
              <a:rPr lang="en-US" dirty="0"/>
              <a:t>Makes code more readable!</a:t>
            </a:r>
          </a:p>
        </p:txBody>
      </p:sp>
    </p:spTree>
    <p:extLst>
      <p:ext uri="{BB962C8B-B14F-4D97-AF65-F5344CB8AC3E}">
        <p14:creationId xmlns:p14="http://schemas.microsoft.com/office/powerpoint/2010/main" val="1608685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b="1" u="sng" dirty="0"/>
              <a:t>Dead Code</a:t>
            </a:r>
          </a:p>
          <a:p>
            <a:r>
              <a:rPr lang="en-US"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1372154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Dead Code</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a:xfrm>
            <a:off x="152400" y="1295400"/>
            <a:ext cx="11811000" cy="6248400"/>
          </a:xfrm>
        </p:spPr>
        <p:txBody>
          <a:bodyPr/>
          <a:lstStyle/>
          <a:p>
            <a:pPr marL="0" indent="0">
              <a:buNone/>
            </a:pPr>
            <a:r>
              <a:rPr lang="en-US" b="1" dirty="0"/>
              <a:t>Dead code elimination </a:t>
            </a:r>
            <a:r>
              <a:rPr lang="en-US" dirty="0"/>
              <a:t>removes code that doesn’t serve a purpose:</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latin typeface="Consolas" panose="020B0609020204030204" pitchFamily="49" charset="0"/>
                <a:cs typeface="Consolas" panose="020B0609020204030204" pitchFamily="49" charset="0"/>
              </a:rPr>
              <a:t>if (param1 &lt; param2 &amp;&amp; param1 &gt; param2) {</a:t>
            </a:r>
          </a:p>
          <a:p>
            <a:pPr marL="0" indent="0">
              <a:spcBef>
                <a:spcPts val="0"/>
              </a:spcBef>
              <a:buNone/>
            </a:pPr>
            <a:r>
              <a:rPr lang="en-US" sz="1800" dirty="0">
                <a:latin typeface="Consolas" panose="020B0609020204030204" pitchFamily="49" charset="0"/>
                <a:cs typeface="Consolas" panose="020B0609020204030204" pitchFamily="49" charset="0"/>
              </a:rPr>
              <a:t>    printf(</a:t>
            </a:r>
            <a:r>
              <a:rPr lang="en-US" sz="1800" dirty="0">
                <a:solidFill>
                  <a:srgbClr val="0432FF"/>
                </a:solidFill>
                <a:latin typeface="Consolas" panose="020B0609020204030204" pitchFamily="49" charset="0"/>
                <a:cs typeface="Consolas" panose="020B0609020204030204" pitchFamily="49" charset="0"/>
              </a:rPr>
              <a:t>"This test can never be true!\n"</a:t>
            </a:r>
            <a:r>
              <a:rPr lang="en-US" sz="1800"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rgbClr val="00B050"/>
                </a:solidFill>
                <a:latin typeface="Consolas" panose="020B0609020204030204" pitchFamily="49" charset="0"/>
                <a:cs typeface="Consolas" panose="020B0609020204030204" pitchFamily="49" charset="0"/>
              </a:rPr>
              <a:t>// Empty for loop</a:t>
            </a:r>
          </a:p>
          <a:p>
            <a:pPr marL="0" indent="0">
              <a:spcBef>
                <a:spcPts val="0"/>
              </a:spcBef>
              <a:buNone/>
            </a:pPr>
            <a:r>
              <a:rPr lang="en-US" sz="1800" dirty="0">
                <a:solidFill>
                  <a:srgbClr val="FF0000"/>
                </a:solidFill>
                <a:latin typeface="Consolas" panose="020B0609020204030204" pitchFamily="49" charset="0"/>
                <a:cs typeface="Consolas" panose="020B0609020204030204" pitchFamily="49" charset="0"/>
              </a:rPr>
              <a:t>for (int </a:t>
            </a:r>
            <a:r>
              <a:rPr lang="en-US" sz="1800" dirty="0" err="1">
                <a:solidFill>
                  <a:srgbClr val="FF0000"/>
                </a:solidFill>
                <a:latin typeface="Consolas" panose="020B0609020204030204" pitchFamily="49" charset="0"/>
                <a:cs typeface="Consolas" panose="020B0609020204030204" pitchFamily="49" charset="0"/>
              </a:rPr>
              <a:t>i</a:t>
            </a:r>
            <a:r>
              <a:rPr lang="en-US" sz="1800" dirty="0">
                <a:solidFill>
                  <a:srgbClr val="FF0000"/>
                </a:solidFill>
                <a:latin typeface="Consolas" panose="020B0609020204030204" pitchFamily="49" charset="0"/>
                <a:cs typeface="Consolas" panose="020B0609020204030204" pitchFamily="49" charset="0"/>
              </a:rPr>
              <a:t> = 0; </a:t>
            </a:r>
            <a:r>
              <a:rPr lang="en-US" sz="1800" dirty="0" err="1">
                <a:solidFill>
                  <a:srgbClr val="FF0000"/>
                </a:solidFill>
                <a:latin typeface="Consolas" panose="020B0609020204030204" pitchFamily="49" charset="0"/>
                <a:cs typeface="Consolas" panose="020B0609020204030204" pitchFamily="49" charset="0"/>
              </a:rPr>
              <a:t>i</a:t>
            </a:r>
            <a:r>
              <a:rPr lang="en-US" sz="1800" dirty="0">
                <a:solidFill>
                  <a:srgbClr val="FF0000"/>
                </a:solidFill>
                <a:latin typeface="Consolas" panose="020B0609020204030204" pitchFamily="49" charset="0"/>
                <a:cs typeface="Consolas" panose="020B0609020204030204" pitchFamily="49" charset="0"/>
              </a:rPr>
              <a:t> &lt; 1000; </a:t>
            </a:r>
            <a:r>
              <a:rPr lang="en-US" sz="1800" dirty="0" err="1">
                <a:solidFill>
                  <a:srgbClr val="FF0000"/>
                </a:solidFill>
                <a:latin typeface="Consolas" panose="020B0609020204030204" pitchFamily="49" charset="0"/>
                <a:cs typeface="Consolas" panose="020B0609020204030204" pitchFamily="49" charset="0"/>
              </a:rPr>
              <a:t>i</a:t>
            </a:r>
            <a:r>
              <a:rPr lang="en-US" sz="1800"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rgbClr val="00B050"/>
                </a:solidFill>
                <a:latin typeface="Consolas" panose="020B0609020204030204" pitchFamily="49" charset="0"/>
                <a:cs typeface="Consolas" panose="020B0609020204030204" pitchFamily="49" charset="0"/>
              </a:rPr>
              <a:t>// If/else that does the same operation in both cases</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if (param1 == param2) {</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    param1++;</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 else {</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    param1++;</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rgbClr val="00B050"/>
                </a:solidFill>
                <a:latin typeface="Consolas" panose="020B0609020204030204" pitchFamily="49" charset="0"/>
                <a:cs typeface="Consolas" panose="020B0609020204030204" pitchFamily="49" charset="0"/>
              </a:rPr>
              <a:t>// If/else that more trickily does the same operation in both cases</a:t>
            </a:r>
          </a:p>
          <a:p>
            <a:pPr marL="0" indent="0">
              <a:spcBef>
                <a:spcPts val="0"/>
              </a:spcBef>
              <a:buNone/>
            </a:pPr>
            <a:r>
              <a:rPr lang="en-US" sz="1800" dirty="0">
                <a:latin typeface="Consolas" panose="020B0609020204030204" pitchFamily="49" charset="0"/>
                <a:cs typeface="Consolas" panose="020B0609020204030204" pitchFamily="49" charset="0"/>
              </a:rPr>
              <a:t>if (param1 == 0) {</a:t>
            </a:r>
          </a:p>
          <a:p>
            <a:pPr marL="0" indent="0">
              <a:spcBef>
                <a:spcPts val="0"/>
              </a:spcBef>
              <a:buNone/>
            </a:pPr>
            <a:r>
              <a:rPr lang="en-US" sz="1800" dirty="0">
                <a:latin typeface="Consolas" panose="020B0609020204030204" pitchFamily="49" charset="0"/>
                <a:cs typeface="Consolas" panose="020B0609020204030204" pitchFamily="49" charset="0"/>
              </a:rPr>
              <a:t>    return 0;</a:t>
            </a:r>
          </a:p>
          <a:p>
            <a:pPr marL="0" indent="0">
              <a:spcBef>
                <a:spcPts val="0"/>
              </a:spcBef>
              <a:buNone/>
            </a:pPr>
            <a:r>
              <a:rPr lang="en-US" sz="1800" dirty="0">
                <a:latin typeface="Consolas" panose="020B0609020204030204" pitchFamily="49" charset="0"/>
                <a:cs typeface="Consolas" panose="020B0609020204030204" pitchFamily="49" charset="0"/>
              </a:rPr>
              <a:t>} else {</a:t>
            </a:r>
          </a:p>
          <a:p>
            <a:pPr marL="0" indent="0">
              <a:spcBef>
                <a:spcPts val="0"/>
              </a:spcBef>
              <a:buNone/>
            </a:pPr>
            <a:r>
              <a:rPr lang="en-US" sz="1800" dirty="0">
                <a:latin typeface="Consolas" panose="020B0609020204030204" pitchFamily="49" charset="0"/>
                <a:cs typeface="Consolas" panose="020B0609020204030204" pitchFamily="49" charset="0"/>
              </a:rPr>
              <a:t>    return param1;</a:t>
            </a:r>
          </a:p>
          <a:p>
            <a:pPr marL="0" indent="0">
              <a:spcBef>
                <a:spcPts val="0"/>
              </a:spcBef>
              <a:buNone/>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84808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Dead Code: Before (-O0)</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11582400" cy="5483459"/>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00000000000011a9 &lt;</a:t>
            </a:r>
            <a:r>
              <a:rPr lang="en-US" sz="2000" dirty="0" err="1">
                <a:latin typeface="Consolas" panose="020B0609020204030204" pitchFamily="49" charset="0"/>
                <a:cs typeface="Consolas" panose="020B0609020204030204" pitchFamily="49" charset="0"/>
              </a:rPr>
              <a:t>dead_code</a:t>
            </a:r>
            <a:r>
              <a:rPr lang="en-US" sz="20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11a9:	55                   	push   %</a:t>
            </a:r>
            <a:r>
              <a:rPr lang="en-US" sz="2000" dirty="0" err="1">
                <a:latin typeface="Consolas" panose="020B0609020204030204" pitchFamily="49" charset="0"/>
                <a:cs typeface="Consolas" panose="020B0609020204030204" pitchFamily="49" charset="0"/>
              </a:rPr>
              <a:t>rbp</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11aa:	48 89 e5             	mov    %</a:t>
            </a:r>
            <a:r>
              <a:rPr lang="en-US" sz="2000" dirty="0" err="1">
                <a:latin typeface="Consolas" panose="020B0609020204030204" pitchFamily="49" charset="0"/>
                <a:cs typeface="Consolas" panose="020B0609020204030204" pitchFamily="49" charset="0"/>
              </a:rPr>
              <a:t>rsp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rbp</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11ad:	48 83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20          	sub    $0x20,%rsp</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11b1:	89 7d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mov    %edi,-0x14(%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11b4:	89 75 e8             	mov    %esi,-0x18(%</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11b7:	8b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mov    -0x14(%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11ba:	3b 45 e8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-0x18(%</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11bd:	7d 19                	</a:t>
            </a:r>
            <a:r>
              <a:rPr lang="en-US" sz="2000" dirty="0" err="1">
                <a:latin typeface="Consolas" panose="020B0609020204030204" pitchFamily="49" charset="0"/>
                <a:cs typeface="Consolas" panose="020B0609020204030204" pitchFamily="49" charset="0"/>
              </a:rPr>
              <a:t>jge</a:t>
            </a:r>
            <a:r>
              <a:rPr lang="en-US" sz="2000" dirty="0">
                <a:latin typeface="Consolas" panose="020B0609020204030204" pitchFamily="49" charset="0"/>
                <a:cs typeface="Consolas" panose="020B0609020204030204" pitchFamily="49" charset="0"/>
              </a:rPr>
              <a:t>    11d8 &lt;dead_code+0x2f&gt;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11bf:	8b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mov    -0x14(%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11c2:	3b 45 e8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-0x18(%</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11c5:	7e 11                	</a:t>
            </a:r>
            <a:r>
              <a:rPr lang="en-US" sz="2000" dirty="0" err="1">
                <a:latin typeface="Consolas" panose="020B0609020204030204" pitchFamily="49" charset="0"/>
                <a:cs typeface="Consolas" panose="020B0609020204030204" pitchFamily="49" charset="0"/>
              </a:rPr>
              <a:t>jle</a:t>
            </a:r>
            <a:r>
              <a:rPr lang="en-US" sz="2000" dirty="0">
                <a:latin typeface="Consolas" panose="020B0609020204030204" pitchFamily="49" charset="0"/>
                <a:cs typeface="Consolas" panose="020B0609020204030204" pitchFamily="49" charset="0"/>
              </a:rPr>
              <a:t>    11d8 &lt;dead_code+0x2f&gt;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11c7:	48 8d 3d 36 0e 00 00 	lea    0xe36(%rip),%</a:t>
            </a:r>
            <a:r>
              <a:rPr lang="en-US" sz="2000" dirty="0" err="1">
                <a:latin typeface="Consolas" panose="020B0609020204030204" pitchFamily="49" charset="0"/>
                <a:cs typeface="Consolas" panose="020B0609020204030204" pitchFamily="49" charset="0"/>
              </a:rPr>
              <a:t>rdi</a:t>
            </a:r>
            <a:r>
              <a:rPr lang="en-US" sz="2000" dirty="0">
                <a:latin typeface="Consolas" panose="020B0609020204030204" pitchFamily="49" charset="0"/>
                <a:cs typeface="Consolas" panose="020B0609020204030204" pitchFamily="49" charset="0"/>
              </a:rPr>
              <a:t>        # 2004 &lt;_IO_stdin_used+0x4&gt;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11ce:	b8 00 00 00 00       	mov    $0x0,%eax</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11d3:	e8 68 </a:t>
            </a:r>
            <a:r>
              <a:rPr lang="en-US" sz="2000" dirty="0" err="1">
                <a:latin typeface="Consolas" panose="020B0609020204030204" pitchFamily="49" charset="0"/>
                <a:cs typeface="Consolas" panose="020B0609020204030204" pitchFamily="49" charset="0"/>
              </a:rPr>
              <a:t>fe</a:t>
            </a:r>
            <a:r>
              <a:rPr lang="en-US" sz="2000" dirty="0">
                <a:latin typeface="Consolas" panose="020B0609020204030204" pitchFamily="49" charset="0"/>
                <a:cs typeface="Consolas" panose="020B0609020204030204" pitchFamily="49" charset="0"/>
              </a:rPr>
              <a:t> ff ff       	</a:t>
            </a:r>
            <a:r>
              <a:rPr lang="en-US" sz="2000" dirty="0" err="1">
                <a:latin typeface="Consolas" panose="020B0609020204030204" pitchFamily="49" charset="0"/>
                <a:cs typeface="Consolas" panose="020B0609020204030204" pitchFamily="49" charset="0"/>
              </a:rPr>
              <a:t>callq</a:t>
            </a:r>
            <a:r>
              <a:rPr lang="en-US" sz="2000" dirty="0">
                <a:latin typeface="Consolas" panose="020B0609020204030204" pitchFamily="49" charset="0"/>
                <a:cs typeface="Consolas" panose="020B0609020204030204" pitchFamily="49" charset="0"/>
              </a:rPr>
              <a:t>  1040 &lt;</a:t>
            </a:r>
            <a:r>
              <a:rPr lang="en-US" sz="2000" dirty="0" err="1">
                <a:latin typeface="Consolas" panose="020B0609020204030204" pitchFamily="49" charset="0"/>
                <a:cs typeface="Consolas" panose="020B0609020204030204" pitchFamily="49" charset="0"/>
              </a:rPr>
              <a:t>printf@plt</a:t>
            </a:r>
            <a:r>
              <a:rPr lang="en-US" sz="20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11d8:	c7 45 fc 00 00 00 00 	</a:t>
            </a:r>
            <a:r>
              <a:rPr lang="en-US" sz="2000" dirty="0" err="1">
                <a:latin typeface="Consolas" panose="020B0609020204030204" pitchFamily="49" charset="0"/>
                <a:cs typeface="Consolas" panose="020B0609020204030204" pitchFamily="49" charset="0"/>
              </a:rPr>
              <a:t>movl</a:t>
            </a:r>
            <a:r>
              <a:rPr lang="en-US" sz="2000" dirty="0">
                <a:latin typeface="Consolas" panose="020B0609020204030204" pitchFamily="49" charset="0"/>
                <a:cs typeface="Consolas" panose="020B0609020204030204" pitchFamily="49" charset="0"/>
              </a:rPr>
              <a:t>   $0x0,-0x4(%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11df:	eb 04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11e5 &lt;dead_code+0x3c&gt;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11e1:	83 45 fc 01          	</a:t>
            </a:r>
            <a:r>
              <a:rPr lang="en-US" sz="2000" dirty="0" err="1">
                <a:latin typeface="Consolas" panose="020B0609020204030204" pitchFamily="49" charset="0"/>
                <a:cs typeface="Consolas" panose="020B0609020204030204" pitchFamily="49" charset="0"/>
              </a:rPr>
              <a:t>addl</a:t>
            </a:r>
            <a:r>
              <a:rPr lang="en-US" sz="2000" dirty="0">
                <a:latin typeface="Consolas" panose="020B0609020204030204" pitchFamily="49" charset="0"/>
                <a:cs typeface="Consolas" panose="020B0609020204030204" pitchFamily="49" charset="0"/>
              </a:rPr>
              <a:t>   $0x1,-0x4(%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11e5:	81 7d fc e7 03 00 00 	</a:t>
            </a:r>
            <a:r>
              <a:rPr lang="en-US" sz="2000" dirty="0" err="1">
                <a:latin typeface="Consolas" panose="020B0609020204030204" pitchFamily="49" charset="0"/>
                <a:cs typeface="Consolas" panose="020B0609020204030204" pitchFamily="49" charset="0"/>
              </a:rPr>
              <a:t>cmpl</a:t>
            </a:r>
            <a:r>
              <a:rPr lang="en-US" sz="2000" dirty="0">
                <a:latin typeface="Consolas" panose="020B0609020204030204" pitchFamily="49" charset="0"/>
                <a:cs typeface="Consolas" panose="020B0609020204030204" pitchFamily="49" charset="0"/>
              </a:rPr>
              <a:t>   $0x3e7,-0x4(%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11ec:	7e f3                	</a:t>
            </a:r>
            <a:r>
              <a:rPr lang="en-US" sz="2000" dirty="0" err="1">
                <a:latin typeface="Consolas" panose="020B0609020204030204" pitchFamily="49" charset="0"/>
                <a:cs typeface="Consolas" panose="020B0609020204030204" pitchFamily="49" charset="0"/>
              </a:rPr>
              <a:t>jle</a:t>
            </a:r>
            <a:r>
              <a:rPr lang="en-US" sz="2000" dirty="0">
                <a:latin typeface="Consolas" panose="020B0609020204030204" pitchFamily="49" charset="0"/>
                <a:cs typeface="Consolas" panose="020B0609020204030204" pitchFamily="49" charset="0"/>
              </a:rPr>
              <a:t>    11e1 &lt;dead_code+0x38&gt;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11ee:	8b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mov    -0x14(%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11f1:	3b 45 e8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-0x18(%</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11f4:	75 06                	</a:t>
            </a:r>
            <a:r>
              <a:rPr lang="en-US" sz="2000" dirty="0" err="1">
                <a:latin typeface="Consolas" panose="020B0609020204030204" pitchFamily="49" charset="0"/>
                <a:cs typeface="Consolas" panose="020B0609020204030204" pitchFamily="49" charset="0"/>
              </a:rPr>
              <a:t>jne</a:t>
            </a:r>
            <a:r>
              <a:rPr lang="en-US" sz="2000" dirty="0">
                <a:latin typeface="Consolas" panose="020B0609020204030204" pitchFamily="49" charset="0"/>
                <a:cs typeface="Consolas" panose="020B0609020204030204" pitchFamily="49" charset="0"/>
              </a:rPr>
              <a:t>    11fc &lt;dead_code+0x53&gt;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11f6:	83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01          	</a:t>
            </a:r>
            <a:r>
              <a:rPr lang="en-US" sz="2000" dirty="0" err="1">
                <a:latin typeface="Consolas" panose="020B0609020204030204" pitchFamily="49" charset="0"/>
                <a:cs typeface="Consolas" panose="020B0609020204030204" pitchFamily="49" charset="0"/>
              </a:rPr>
              <a:t>addl</a:t>
            </a:r>
            <a:r>
              <a:rPr lang="en-US" sz="2000" dirty="0">
                <a:latin typeface="Consolas" panose="020B0609020204030204" pitchFamily="49" charset="0"/>
                <a:cs typeface="Consolas" panose="020B0609020204030204" pitchFamily="49" charset="0"/>
              </a:rPr>
              <a:t>   $0x1,-0x14(%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11fa:	eb 04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1200 &lt;dead_code+0x57&gt;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11fc:	83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01          	</a:t>
            </a:r>
            <a:r>
              <a:rPr lang="en-US" sz="2000" dirty="0" err="1">
                <a:latin typeface="Consolas" panose="020B0609020204030204" pitchFamily="49" charset="0"/>
                <a:cs typeface="Consolas" panose="020B0609020204030204" pitchFamily="49" charset="0"/>
              </a:rPr>
              <a:t>addl</a:t>
            </a:r>
            <a:r>
              <a:rPr lang="en-US" sz="2000" dirty="0">
                <a:latin typeface="Consolas" panose="020B0609020204030204" pitchFamily="49" charset="0"/>
                <a:cs typeface="Consolas" panose="020B0609020204030204" pitchFamily="49" charset="0"/>
              </a:rPr>
              <a:t>   $0x1,-0x14(%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1200:	83 7d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00          	</a:t>
            </a:r>
            <a:r>
              <a:rPr lang="en-US" sz="2000" dirty="0" err="1">
                <a:latin typeface="Consolas" panose="020B0609020204030204" pitchFamily="49" charset="0"/>
                <a:cs typeface="Consolas" panose="020B0609020204030204" pitchFamily="49" charset="0"/>
              </a:rPr>
              <a:t>cmpl</a:t>
            </a:r>
            <a:r>
              <a:rPr lang="en-US" sz="2000" dirty="0">
                <a:latin typeface="Consolas" panose="020B0609020204030204" pitchFamily="49" charset="0"/>
                <a:cs typeface="Consolas" panose="020B0609020204030204" pitchFamily="49" charset="0"/>
              </a:rPr>
              <a:t>   $0x0,-0x14(%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1204:	75 07                	</a:t>
            </a:r>
            <a:r>
              <a:rPr lang="en-US" sz="2000" dirty="0" err="1">
                <a:latin typeface="Consolas" panose="020B0609020204030204" pitchFamily="49" charset="0"/>
                <a:cs typeface="Consolas" panose="020B0609020204030204" pitchFamily="49" charset="0"/>
              </a:rPr>
              <a:t>jne</a:t>
            </a:r>
            <a:r>
              <a:rPr lang="en-US" sz="2000" dirty="0">
                <a:latin typeface="Consolas" panose="020B0609020204030204" pitchFamily="49" charset="0"/>
                <a:cs typeface="Consolas" panose="020B0609020204030204" pitchFamily="49" charset="0"/>
              </a:rPr>
              <a:t>    120d &lt;dead_code+0x64&gt;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1206:	b8 00 00 00 00       	mov    $0x0,%eax</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120b:	eb 03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1210 &lt;dead_code+0x67&gt;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120d:	8b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mov    -0x14(%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1210:	c9                   	</a:t>
            </a:r>
            <a:r>
              <a:rPr lang="en-US" sz="2000" dirty="0" err="1">
                <a:latin typeface="Consolas" panose="020B0609020204030204" pitchFamily="49" charset="0"/>
                <a:cs typeface="Consolas" panose="020B0609020204030204" pitchFamily="49" charset="0"/>
              </a:rPr>
              <a:t>leaveq</a:t>
            </a:r>
            <a:r>
              <a:rPr lang="en-US" sz="2000"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1211:	c3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endParaRPr lang="en-US" sz="4000" dirty="0"/>
          </a:p>
        </p:txBody>
      </p:sp>
    </p:spTree>
    <p:extLst>
      <p:ext uri="{BB962C8B-B14F-4D97-AF65-F5344CB8AC3E}">
        <p14:creationId xmlns:p14="http://schemas.microsoft.com/office/powerpoint/2010/main" val="523781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Dead Code: After (-O2)</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10668000" cy="54834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00000000000011b0 &lt;</a:t>
            </a:r>
            <a:r>
              <a:rPr lang="en-US" sz="2000" dirty="0" err="1">
                <a:latin typeface="Consolas" panose="020B0609020204030204" pitchFamily="49" charset="0"/>
                <a:cs typeface="Consolas" panose="020B0609020204030204" pitchFamily="49" charset="0"/>
              </a:rPr>
              <a:t>dead_code</a:t>
            </a:r>
            <a:r>
              <a:rPr lang="en-US" sz="20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11b0:   8d 47 01                lea    0x1(%</a:t>
            </a:r>
            <a:r>
              <a:rPr lang="en-US" sz="2000" dirty="0" err="1">
                <a:latin typeface="Consolas" panose="020B0609020204030204" pitchFamily="49" charset="0"/>
                <a:cs typeface="Consolas" panose="020B0609020204030204" pitchFamily="49" charset="0"/>
              </a:rPr>
              <a:t>rdi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11b3:   c3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736015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b="1" u="sng"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27858924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BB0BD-E6EE-8242-817B-8E1A826F97F3}"/>
              </a:ext>
            </a:extLst>
          </p:cNvPr>
          <p:cNvSpPr>
            <a:spLocks noGrp="1"/>
          </p:cNvSpPr>
          <p:nvPr>
            <p:ph type="title"/>
          </p:nvPr>
        </p:nvSpPr>
        <p:spPr/>
        <p:txBody>
          <a:bodyPr/>
          <a:lstStyle/>
          <a:p>
            <a:r>
              <a:rPr lang="en-US" dirty="0"/>
              <a:t>Strength Reduction</a:t>
            </a:r>
          </a:p>
        </p:txBody>
      </p:sp>
      <p:sp>
        <p:nvSpPr>
          <p:cNvPr id="3" name="Content Placeholder 2">
            <a:extLst>
              <a:ext uri="{FF2B5EF4-FFF2-40B4-BE49-F238E27FC236}">
                <a16:creationId xmlns:a16="http://schemas.microsoft.com/office/drawing/2014/main" id="{17CF3ED9-3E71-E04D-9572-BCC4151B7A9A}"/>
              </a:ext>
            </a:extLst>
          </p:cNvPr>
          <p:cNvSpPr>
            <a:spLocks noGrp="1"/>
          </p:cNvSpPr>
          <p:nvPr>
            <p:ph idx="1"/>
          </p:nvPr>
        </p:nvSpPr>
        <p:spPr>
          <a:xfrm>
            <a:off x="152400" y="1295400"/>
            <a:ext cx="11811000" cy="5562600"/>
          </a:xfrm>
        </p:spPr>
        <p:txBody>
          <a:bodyPr/>
          <a:lstStyle/>
          <a:p>
            <a:pPr marL="0" indent="0">
              <a:buNone/>
            </a:pPr>
            <a:r>
              <a:rPr lang="en-US" b="1" dirty="0"/>
              <a:t>Strength reduction</a:t>
            </a:r>
            <a:r>
              <a:rPr lang="en-US" dirty="0"/>
              <a:t> changes divide to multiply, multiply to add/shift, and mod to AND to avoid using instructions that cost many cycles (multiply and divide).</a:t>
            </a:r>
          </a:p>
          <a:p>
            <a:pPr marL="0" indent="0">
              <a:buNone/>
            </a:pPr>
            <a:endParaRPr lang="en-US" dirty="0">
              <a:latin typeface="Consolas" panose="020B0609020204030204" pitchFamily="49" charset="0"/>
              <a:cs typeface="Consolas" panose="020B0609020204030204" pitchFamily="49" charset="0"/>
            </a:endParaRPr>
          </a:p>
          <a:p>
            <a:pPr marL="0" indent="0">
              <a:spcBef>
                <a:spcPts val="500"/>
              </a:spcBef>
              <a:buNone/>
            </a:pPr>
            <a:r>
              <a:rPr lang="en-US" dirty="0">
                <a:latin typeface="Consolas" panose="020B0609020204030204" pitchFamily="49" charset="0"/>
                <a:cs typeface="Consolas" panose="020B0609020204030204" pitchFamily="49" charset="0"/>
              </a:rPr>
              <a:t>int a = param2 * 32;</a:t>
            </a:r>
          </a:p>
          <a:p>
            <a:pPr marL="0" indent="0">
              <a:spcBef>
                <a:spcPts val="500"/>
              </a:spcBef>
              <a:buNone/>
            </a:pPr>
            <a:r>
              <a:rPr lang="en-US" dirty="0">
                <a:latin typeface="Consolas" panose="020B0609020204030204" pitchFamily="49" charset="0"/>
                <a:cs typeface="Consolas" panose="020B0609020204030204" pitchFamily="49" charset="0"/>
              </a:rPr>
              <a:t>int b = a * 7;</a:t>
            </a:r>
          </a:p>
          <a:p>
            <a:pPr marL="0" indent="0">
              <a:spcBef>
                <a:spcPts val="500"/>
              </a:spcBef>
              <a:buNone/>
            </a:pPr>
            <a:r>
              <a:rPr lang="en-US" dirty="0">
                <a:latin typeface="Consolas" panose="020B0609020204030204" pitchFamily="49" charset="0"/>
                <a:cs typeface="Consolas" panose="020B0609020204030204" pitchFamily="49" charset="0"/>
              </a:rPr>
              <a:t>int c = b / 3;</a:t>
            </a:r>
          </a:p>
          <a:p>
            <a:pPr marL="0" indent="0">
              <a:spcBef>
                <a:spcPts val="500"/>
              </a:spcBef>
              <a:buNone/>
            </a:pPr>
            <a:r>
              <a:rPr lang="en-US" dirty="0">
                <a:latin typeface="Consolas" panose="020B0609020204030204" pitchFamily="49" charset="0"/>
                <a:cs typeface="Consolas" panose="020B0609020204030204" pitchFamily="49" charset="0"/>
              </a:rPr>
              <a:t>int d = param2 % 2;</a:t>
            </a:r>
          </a:p>
          <a:p>
            <a:pPr marL="0" indent="0">
              <a:spcBef>
                <a:spcPts val="500"/>
              </a:spcBef>
              <a:buNone/>
            </a:pPr>
            <a:endParaRPr lang="en-US" dirty="0">
              <a:latin typeface="Consolas" panose="020B0609020204030204" pitchFamily="49" charset="0"/>
              <a:cs typeface="Consolas" panose="020B0609020204030204" pitchFamily="49" charset="0"/>
            </a:endParaRPr>
          </a:p>
          <a:p>
            <a:pPr marL="0" indent="0">
              <a:spcBef>
                <a:spcPts val="500"/>
              </a:spcBef>
              <a:buNone/>
            </a:pPr>
            <a:r>
              <a:rPr lang="en-US" dirty="0">
                <a:latin typeface="Consolas" panose="020B0609020204030204" pitchFamily="49" charset="0"/>
                <a:cs typeface="Consolas" panose="020B0609020204030204" pitchFamily="49" charset="0"/>
              </a:rPr>
              <a:t>for (int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param2;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500"/>
              </a:spcBef>
              <a:buNone/>
            </a:pPr>
            <a:r>
              <a:rPr lang="en-US" dirty="0">
                <a:latin typeface="Consolas" panose="020B0609020204030204" pitchFamily="49" charset="0"/>
                <a:cs typeface="Consolas" panose="020B0609020204030204" pitchFamily="49" charset="0"/>
              </a:rPr>
              <a:t>    c += param1[</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+ 0x107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return c + d;</a:t>
            </a:r>
          </a:p>
        </p:txBody>
      </p:sp>
    </p:spTree>
    <p:extLst>
      <p:ext uri="{BB962C8B-B14F-4D97-AF65-F5344CB8AC3E}">
        <p14:creationId xmlns:p14="http://schemas.microsoft.com/office/powerpoint/2010/main" val="3845110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b="1" u="sng" dirty="0"/>
              <a:t>Code Motion</a:t>
            </a:r>
          </a:p>
          <a:p>
            <a:r>
              <a:rPr lang="en-US" dirty="0"/>
              <a:t>Tail Recursion</a:t>
            </a:r>
          </a:p>
          <a:p>
            <a:r>
              <a:rPr lang="en-US" dirty="0"/>
              <a:t>Loop Unrolling</a:t>
            </a:r>
          </a:p>
        </p:txBody>
      </p:sp>
    </p:spTree>
    <p:extLst>
      <p:ext uri="{BB962C8B-B14F-4D97-AF65-F5344CB8AC3E}">
        <p14:creationId xmlns:p14="http://schemas.microsoft.com/office/powerpoint/2010/main" val="586384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Code Motion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Code motion </a:t>
            </a:r>
            <a:r>
              <a:rPr lang="en-US" dirty="0"/>
              <a:t>moves code outside of a loop if possible.</a:t>
            </a:r>
          </a:p>
          <a:p>
            <a:pPr marL="0" indent="0">
              <a:buNone/>
            </a:pPr>
            <a:endParaRPr lang="en-US" b="1" dirty="0"/>
          </a:p>
          <a:p>
            <a:pPr marL="0" lvl="1" indent="-158433">
              <a:buNone/>
            </a:pPr>
            <a:r>
              <a:rPr lang="pt-BR" dirty="0">
                <a:latin typeface="Consolas" panose="020B0609020204030204" pitchFamily="49" charset="0"/>
                <a:cs typeface="Consolas" panose="020B0609020204030204" pitchFamily="49" charset="0"/>
              </a:rPr>
              <a:t>for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 0; </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&lt;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  sum += </a:t>
            </a:r>
            <a:r>
              <a:rPr lang="pt-BR" dirty="0" err="1">
                <a:latin typeface="Consolas" panose="020B0609020204030204" pitchFamily="49" charset="0"/>
                <a:cs typeface="Consolas" panose="020B0609020204030204" pitchFamily="49" charset="0"/>
              </a:rPr>
              <a:t>arr</a:t>
            </a:r>
            <a:r>
              <a:rPr lang="pt-BR" dirty="0">
                <a:latin typeface="Consolas" panose="020B0609020204030204" pitchFamily="49" charset="0"/>
                <a:cs typeface="Consolas" panose="020B0609020204030204" pitchFamily="49" charset="0"/>
              </a:rPr>
              <a:t>[</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 </a:t>
            </a:r>
            <a:r>
              <a:rPr lang="pt-BR" b="1" dirty="0" err="1">
                <a:solidFill>
                  <a:srgbClr val="FF0000"/>
                </a:solidFill>
                <a:latin typeface="Consolas" panose="020B0609020204030204" pitchFamily="49" charset="0"/>
                <a:cs typeface="Consolas" panose="020B0609020204030204" pitchFamily="49" charset="0"/>
              </a:rPr>
              <a:t>foo</a:t>
            </a:r>
            <a:r>
              <a:rPr lang="pt-BR" b="1" dirty="0">
                <a:solidFill>
                  <a:srgbClr val="FF0000"/>
                </a:solidFill>
                <a:latin typeface="Consolas" panose="020B0609020204030204" pitchFamily="49" charset="0"/>
                <a:cs typeface="Consolas" panose="020B0609020204030204" pitchFamily="49" charset="0"/>
              </a:rPr>
              <a:t> * (bar + 3)</a:t>
            </a: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a:t>
            </a:r>
          </a:p>
          <a:p>
            <a:pPr marL="0" lvl="1" indent="-158433">
              <a:buNone/>
            </a:pPr>
            <a:endParaRPr lang="pt-BR" dirty="0">
              <a:latin typeface="Consolas" panose="020B0609020204030204" pitchFamily="49" charset="0"/>
              <a:cs typeface="Consolas" panose="020B0609020204030204" pitchFamily="49" charset="0"/>
            </a:endParaRPr>
          </a:p>
          <a:p>
            <a:pPr marL="0" indent="0">
              <a:buNone/>
            </a:pPr>
            <a:r>
              <a:rPr lang="en-US" dirty="0"/>
              <a:t>Common subexpression elimination deals with expressions that appear multiple times in the code.  Here, the expression appears once, but is calculated each loop iteration.</a:t>
            </a:r>
          </a:p>
          <a:p>
            <a:pPr marL="0" lvl="1" indent="-158433">
              <a:buNone/>
            </a:pPr>
            <a:endParaRPr lang="pt-BR"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01118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8757B-95D3-6146-AE2C-BF31BEEF8D79}"/>
              </a:ext>
            </a:extLst>
          </p:cNvPr>
          <p:cNvSpPr>
            <a:spLocks noGrp="1"/>
          </p:cNvSpPr>
          <p:nvPr>
            <p:ph type="title"/>
          </p:nvPr>
        </p:nvSpPr>
        <p:spPr/>
        <p:txBody>
          <a:bodyPr/>
          <a:lstStyle/>
          <a:p>
            <a:r>
              <a:rPr lang="en-US" dirty="0"/>
              <a:t>Practice: GCC Optimization</a:t>
            </a:r>
          </a:p>
        </p:txBody>
      </p:sp>
      <p:sp>
        <p:nvSpPr>
          <p:cNvPr id="3" name="Content Placeholder 2">
            <a:extLst>
              <a:ext uri="{FF2B5EF4-FFF2-40B4-BE49-F238E27FC236}">
                <a16:creationId xmlns:a16="http://schemas.microsoft.com/office/drawing/2014/main" id="{0FF3C8BD-4363-F148-9641-9B7B67436D5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char_sum</a:t>
            </a:r>
            <a:r>
              <a:rPr lang="en-US" dirty="0">
                <a:latin typeface="Consolas" panose="020B0609020204030204" pitchFamily="49" charset="0"/>
                <a:cs typeface="Consolas" panose="020B0609020204030204" pitchFamily="49" charset="0"/>
              </a:rPr>
              <a:t>(char *s) {</a:t>
            </a:r>
          </a:p>
          <a:p>
            <a:pPr marL="0" indent="0">
              <a:spcBef>
                <a:spcPts val="0"/>
              </a:spcBef>
              <a:buNone/>
            </a:pPr>
            <a:r>
              <a:rPr lang="en-US" dirty="0">
                <a:latin typeface="Consolas" panose="020B0609020204030204" pitchFamily="49" charset="0"/>
                <a:cs typeface="Consolas" panose="020B0609020204030204" pitchFamily="49" charset="0"/>
              </a:rPr>
              <a:t>    int sum = 0;</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(s);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sum +=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sum;</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p>
          <a:p>
            <a:pPr marL="0" indent="0">
              <a:spcBef>
                <a:spcPts val="0"/>
              </a:spcBef>
              <a:buNone/>
            </a:pPr>
            <a:r>
              <a:rPr lang="en-US" dirty="0"/>
              <a:t>What is the bottleneck?  What (if anything) can GCC do?</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BF2827DE-E4EB-A8D8-0CD5-34E44C282CB9}"/>
              </a:ext>
            </a:extLst>
          </p:cNvPr>
          <p:cNvSpPr/>
          <p:nvPr/>
        </p:nvSpPr>
        <p:spPr bwMode="auto">
          <a:xfrm>
            <a:off x="3506609" y="5181600"/>
            <a:ext cx="5178782"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b="1" dirty="0">
                <a:latin typeface="+mn-lt"/>
              </a:rPr>
              <a:t>Input your answer on </a:t>
            </a:r>
            <a:r>
              <a:rPr lang="en-US" sz="2800" b="1" dirty="0" err="1">
                <a:latin typeface="+mn-lt"/>
              </a:rPr>
              <a:t>PollEv</a:t>
            </a:r>
            <a:r>
              <a:rPr lang="en-US" sz="2800" b="1" dirty="0">
                <a:latin typeface="+mn-lt"/>
              </a:rPr>
              <a:t>: </a:t>
            </a:r>
            <a:r>
              <a:rPr lang="en-US" sz="2800" dirty="0" err="1">
                <a:latin typeface="+mn-lt"/>
              </a:rPr>
              <a:t>pollev.com</a:t>
            </a:r>
            <a:r>
              <a:rPr lang="en-US" sz="2800" dirty="0">
                <a:latin typeface="+mn-lt"/>
              </a:rPr>
              <a:t>/cs107 or text CS107 to 22333 once to join.</a:t>
            </a:r>
            <a:endParaRPr lang="en-US"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3823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B6B1B-3DD4-244C-5311-25DCB7C3FD5E}"/>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3EAC0C4-852B-3A56-5C73-9C343055523C}"/>
              </a:ext>
            </a:extLst>
          </p:cNvPr>
          <p:cNvSpPr>
            <a:spLocks noGrp="1"/>
          </p:cNvSpPr>
          <p:nvPr>
            <p:ph type="subTitle" idx="1"/>
          </p:nvPr>
        </p:nvSpPr>
        <p:spPr/>
        <p:txBody>
          <a:bodyPr/>
          <a:lstStyle/>
          <a:p>
            <a:endParaRPr lang="en-US"/>
          </a:p>
        </p:txBody>
      </p:sp>
      <p:pic>
        <p:nvPicPr>
          <p:cNvPr id="5" name="slide.url=https://www.polleverywhere.com/multiple_choice_polls/5QlPlZWQAu7k1gTPiv2Wv?state=opened&amp;flow=Default&amp;onscreen=persist">
            <a:extLst>
              <a:ext uri="{FF2B5EF4-FFF2-40B4-BE49-F238E27FC236}">
                <a16:creationId xmlns:a16="http://schemas.microsoft.com/office/drawing/2014/main" id="{28016A20-9EC8-143B-EEB9-4EDDE0EA8AC9}"/>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3188488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8757B-95D3-6146-AE2C-BF31BEEF8D79}"/>
              </a:ext>
            </a:extLst>
          </p:cNvPr>
          <p:cNvSpPr>
            <a:spLocks noGrp="1"/>
          </p:cNvSpPr>
          <p:nvPr>
            <p:ph type="title"/>
          </p:nvPr>
        </p:nvSpPr>
        <p:spPr/>
        <p:txBody>
          <a:bodyPr/>
          <a:lstStyle/>
          <a:p>
            <a:r>
              <a:rPr lang="en-US" dirty="0"/>
              <a:t>Practice: GCC Optimization</a:t>
            </a:r>
          </a:p>
        </p:txBody>
      </p:sp>
      <p:sp>
        <p:nvSpPr>
          <p:cNvPr id="3" name="Content Placeholder 2">
            <a:extLst>
              <a:ext uri="{FF2B5EF4-FFF2-40B4-BE49-F238E27FC236}">
                <a16:creationId xmlns:a16="http://schemas.microsoft.com/office/drawing/2014/main" id="{0FF3C8BD-4363-F148-9641-9B7B67436D5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char_sum</a:t>
            </a:r>
            <a:r>
              <a:rPr lang="en-US" dirty="0">
                <a:latin typeface="Consolas" panose="020B0609020204030204" pitchFamily="49" charset="0"/>
                <a:cs typeface="Consolas" panose="020B0609020204030204" pitchFamily="49" charset="0"/>
              </a:rPr>
              <a:t>(char *s) {</a:t>
            </a:r>
          </a:p>
          <a:p>
            <a:pPr marL="0" indent="0">
              <a:spcBef>
                <a:spcPts val="0"/>
              </a:spcBef>
              <a:buNone/>
            </a:pPr>
            <a:r>
              <a:rPr lang="en-US" dirty="0">
                <a:latin typeface="Consolas" panose="020B0609020204030204" pitchFamily="49" charset="0"/>
                <a:cs typeface="Consolas" panose="020B0609020204030204" pitchFamily="49" charset="0"/>
              </a:rPr>
              <a:t>    int sum = 0;</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(s);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sum +=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sum;</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p>
          <a:p>
            <a:pPr marL="0" indent="0">
              <a:spcBef>
                <a:spcPts val="0"/>
              </a:spcBef>
              <a:buNone/>
            </a:pPr>
            <a:r>
              <a:rPr lang="en-US" dirty="0"/>
              <a:t>What is the bottleneck?  What (if anything) can GCC do?</a:t>
            </a:r>
          </a:p>
          <a:p>
            <a:pPr marL="0" indent="0">
              <a:spcBef>
                <a:spcPts val="0"/>
              </a:spcBef>
              <a:buNone/>
            </a:pPr>
            <a:endParaRPr lang="en-US" dirty="0"/>
          </a:p>
          <a:p>
            <a:pPr marL="0" indent="0">
              <a:spcBef>
                <a:spcPts val="0"/>
              </a:spcBef>
              <a:buNone/>
            </a:pPr>
            <a:r>
              <a:rPr lang="en-US" b="1" dirty="0" err="1"/>
              <a:t>strlen</a:t>
            </a:r>
            <a:r>
              <a:rPr lang="en-US" b="1" dirty="0"/>
              <a:t> is called every loop iteration – </a:t>
            </a:r>
            <a:r>
              <a:rPr lang="en-US" b="1" u="sng" dirty="0"/>
              <a:t>code motion</a:t>
            </a:r>
            <a:r>
              <a:rPr lang="en-US" b="1" dirty="0"/>
              <a:t> can pull it out of the loop</a:t>
            </a:r>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144680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b="1" u="sng" dirty="0"/>
              <a:t>Tail Recursion</a:t>
            </a:r>
          </a:p>
          <a:p>
            <a:r>
              <a:rPr lang="en-US" dirty="0"/>
              <a:t>Loop Unrolling</a:t>
            </a:r>
          </a:p>
        </p:txBody>
      </p:sp>
    </p:spTree>
    <p:extLst>
      <p:ext uri="{BB962C8B-B14F-4D97-AF65-F5344CB8AC3E}">
        <p14:creationId xmlns:p14="http://schemas.microsoft.com/office/powerpoint/2010/main" val="11765654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Tail Recursion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Tail recursion </a:t>
            </a:r>
            <a:r>
              <a:rPr lang="en-US" dirty="0"/>
              <a:t>is an example of where GCC can identify recursive patterns that can be more efficiently implemented iteratively.</a:t>
            </a:r>
          </a:p>
          <a:p>
            <a:pPr marL="0" indent="0">
              <a:buNone/>
            </a:pPr>
            <a:endParaRPr lang="en-US" b="1" dirty="0"/>
          </a:p>
          <a:p>
            <a:pPr marL="0" lvl="1" indent="-158433">
              <a:buNone/>
            </a:pPr>
            <a:r>
              <a:rPr lang="pt-BR" dirty="0" err="1">
                <a:latin typeface="Consolas" panose="020B0609020204030204" pitchFamily="49" charset="0"/>
                <a:cs typeface="Consolas" panose="020B0609020204030204" pitchFamily="49" charset="0"/>
              </a:rPr>
              <a:t>long</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factorial</a:t>
            </a:r>
            <a:r>
              <a:rPr lang="pt-BR" dirty="0">
                <a:latin typeface="Consolas" panose="020B0609020204030204" pitchFamily="49" charset="0"/>
                <a:cs typeface="Consolas" panose="020B0609020204030204" pitchFamily="49" charset="0"/>
              </a:rPr>
              <a:t>(</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if</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&lt;= 1) {</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1;</a:t>
            </a:r>
          </a:p>
          <a:p>
            <a:pPr marL="0" lvl="1" indent="-158433">
              <a:buNone/>
            </a:pP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else</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factorial</a:t>
            </a:r>
            <a:r>
              <a:rPr lang="pt-BR" dirty="0">
                <a:latin typeface="Consolas" panose="020B0609020204030204" pitchFamily="49" charset="0"/>
                <a:cs typeface="Consolas" panose="020B0609020204030204" pitchFamily="49" charset="0"/>
              </a:rPr>
              <a:t>(</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- 1);</a:t>
            </a:r>
          </a:p>
          <a:p>
            <a:pPr marL="0" lvl="1" indent="-158433">
              <a:buNone/>
            </a:pPr>
            <a:r>
              <a:rPr lang="pt-BR"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2007339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9A5C6-D2B5-354C-89CD-D0C05FAD27B1}"/>
              </a:ext>
            </a:extLst>
          </p:cNvPr>
          <p:cNvSpPr>
            <a:spLocks noGrp="1"/>
          </p:cNvSpPr>
          <p:nvPr>
            <p:ph type="title"/>
          </p:nvPr>
        </p:nvSpPr>
        <p:spPr/>
        <p:txBody>
          <a:bodyPr/>
          <a:lstStyle/>
          <a:p>
            <a:r>
              <a:rPr lang="en-US" dirty="0"/>
              <a:t>Tail recursion example: Lab6 bonus</a:t>
            </a:r>
          </a:p>
        </p:txBody>
      </p:sp>
      <p:sp>
        <p:nvSpPr>
          <p:cNvPr id="3" name="Content Placeholder 2">
            <a:extLst>
              <a:ext uri="{FF2B5EF4-FFF2-40B4-BE49-F238E27FC236}">
                <a16:creationId xmlns:a16="http://schemas.microsoft.com/office/drawing/2014/main" id="{45130F25-CA29-214D-BE58-D34E9793A31B}"/>
              </a:ext>
            </a:extLst>
          </p:cNvPr>
          <p:cNvSpPr>
            <a:spLocks noGrp="1"/>
          </p:cNvSpPr>
          <p:nvPr>
            <p:ph idx="1"/>
          </p:nvPr>
        </p:nvSpPr>
        <p:spPr/>
        <p:txBody>
          <a:bodyPr/>
          <a:lstStyle/>
          <a:p>
            <a:pPr marL="0" indent="0">
              <a:buNone/>
            </a:pPr>
            <a:r>
              <a:rPr lang="en-US" dirty="0"/>
              <a:t>Recall the factorial problem from assembly lectures:</a:t>
            </a:r>
          </a:p>
          <a:p>
            <a:pPr marL="0" indent="0">
              <a:buNone/>
            </a:pPr>
            <a:endParaRPr lang="en-US" dirty="0"/>
          </a:p>
          <a:p>
            <a:pPr marL="0" indent="0">
              <a:lnSpc>
                <a:spcPct val="100000"/>
              </a:lnSpc>
              <a:spcBef>
                <a:spcPts val="0"/>
              </a:spcBef>
              <a:buNone/>
            </a:pPr>
            <a:r>
              <a:rPr lang="en-US" dirty="0">
                <a:solidFill>
                  <a:srgbClr val="0432FF"/>
                </a:solidFill>
                <a:latin typeface="Consolas" panose="020B0609020204030204" pitchFamily="49" charset="0"/>
                <a:cs typeface="Consolas" panose="020B0609020204030204" pitchFamily="49" charset="0"/>
              </a:rPr>
              <a:t>unsigned int </a:t>
            </a:r>
            <a:r>
              <a:rPr lang="en-US" dirty="0">
                <a:latin typeface="Consolas" panose="020B0609020204030204" pitchFamily="49" charset="0"/>
                <a:cs typeface="Consolas" panose="020B0609020204030204" pitchFamily="49" charset="0"/>
              </a:rPr>
              <a:t>factorial(</a:t>
            </a:r>
            <a:r>
              <a:rPr lang="en-US" dirty="0">
                <a:solidFill>
                  <a:srgbClr val="0432FF"/>
                </a:solidFill>
                <a:latin typeface="Consolas" panose="020B0609020204030204" pitchFamily="49" charset="0"/>
                <a:cs typeface="Consolas" panose="020B0609020204030204" pitchFamily="49" charset="0"/>
              </a:rPr>
              <a:t>unsigned int</a:t>
            </a:r>
            <a:r>
              <a:rPr lang="en-US" dirty="0">
                <a:latin typeface="Consolas" panose="020B0609020204030204" pitchFamily="49" charset="0"/>
                <a:cs typeface="Consolas" panose="020B0609020204030204" pitchFamily="49" charset="0"/>
              </a:rPr>
              <a:t> n)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a:t>
            </a:r>
            <a:r>
              <a:rPr lang="en-US" dirty="0">
                <a:solidFill>
                  <a:srgbClr val="D62ED6"/>
                </a:solidFill>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(n &lt;= 1)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return 1;</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a:t>
            </a:r>
            <a:r>
              <a:rPr lang="en-US" dirty="0">
                <a:solidFill>
                  <a:srgbClr val="D62ED6"/>
                </a:solidFill>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n * factorial(n - 1);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a:p>
            <a:pPr marL="0" indent="0">
              <a:buNone/>
            </a:pPr>
            <a:r>
              <a:rPr lang="en-US" dirty="0"/>
              <a:t>What happens with </a:t>
            </a:r>
            <a:r>
              <a:rPr lang="en-US" b="1" dirty="0">
                <a:latin typeface="Consolas" panose="020B0609020204030204" pitchFamily="49" charset="0"/>
                <a:cs typeface="Consolas" panose="020B0609020204030204" pitchFamily="49" charset="0"/>
              </a:rPr>
              <a:t>factorial(-1)</a:t>
            </a:r>
            <a:r>
              <a:rPr lang="en-US" dirty="0"/>
              <a:t>?</a:t>
            </a:r>
          </a:p>
          <a:p>
            <a:pPr marL="0" indent="0">
              <a:buNone/>
            </a:pPr>
            <a:endParaRPr lang="en-US" dirty="0"/>
          </a:p>
          <a:p>
            <a:pPr marL="0" indent="0">
              <a:buNone/>
            </a:pPr>
            <a:endParaRPr lang="en-US" dirty="0"/>
          </a:p>
        </p:txBody>
      </p:sp>
      <p:sp>
        <p:nvSpPr>
          <p:cNvPr id="5" name="Rectangle 4">
            <a:extLst>
              <a:ext uri="{FF2B5EF4-FFF2-40B4-BE49-F238E27FC236}">
                <a16:creationId xmlns:a16="http://schemas.microsoft.com/office/drawing/2014/main" id="{9BF9BBD2-EB2C-4447-8E75-9EF9F1C6BA11}"/>
              </a:ext>
            </a:extLst>
          </p:cNvPr>
          <p:cNvSpPr/>
          <p:nvPr/>
        </p:nvSpPr>
        <p:spPr bwMode="auto">
          <a:xfrm>
            <a:off x="7010400" y="5029200"/>
            <a:ext cx="4495800" cy="160451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461963" indent="-342900" algn="l" eaLnBrk="1" hangingPunct="1">
              <a:buFont typeface="Arial" panose="020B0604020202020204" pitchFamily="34" charset="0"/>
              <a:buChar char="•"/>
            </a:pPr>
            <a:r>
              <a:rPr lang="en-US" sz="2800" dirty="0">
                <a:latin typeface="Calibri" panose="020F0502020204030204" pitchFamily="34" charset="0"/>
                <a:cs typeface="Calibri" panose="020F0502020204030204" pitchFamily="34" charset="0"/>
              </a:rPr>
              <a:t>Infinite recursion </a:t>
            </a:r>
            <a:r>
              <a:rPr lang="en-US" sz="2800" dirty="0">
                <a:latin typeface="Calibri" panose="020F0502020204030204" pitchFamily="34" charset="0"/>
                <a:cs typeface="Calibri" panose="020F0502020204030204" pitchFamily="34" charset="0"/>
                <a:sym typeface="Wingdings" pitchFamily="2" charset="2"/>
              </a:rPr>
              <a:t> </a:t>
            </a:r>
            <a:r>
              <a:rPr lang="en-US" sz="2800" dirty="0">
                <a:latin typeface="Calibri" panose="020F0502020204030204" pitchFamily="34" charset="0"/>
                <a:cs typeface="Calibri" panose="020F0502020204030204" pitchFamily="34" charset="0"/>
              </a:rPr>
              <a:t>Literal stack overflow!</a:t>
            </a:r>
          </a:p>
          <a:p>
            <a:pPr marL="461963" indent="-342900" algn="l">
              <a:buFont typeface="Arial" panose="020B0604020202020204" pitchFamily="34" charset="0"/>
              <a:buChar char="•"/>
            </a:pPr>
            <a:r>
              <a:rPr lang="en-US" sz="2800" dirty="0">
                <a:latin typeface="Calibri" panose="020F0502020204030204" pitchFamily="34" charset="0"/>
                <a:cs typeface="Calibri" panose="020F0502020204030204" pitchFamily="34" charset="0"/>
              </a:rPr>
              <a:t>Compiled with </a:t>
            </a:r>
            <a:r>
              <a:rPr lang="en-US" sz="2800" dirty="0">
                <a:latin typeface="Consolas" panose="020B0609020204030204" pitchFamily="49" charset="0"/>
                <a:cs typeface="Consolas" panose="020B0609020204030204" pitchFamily="49" charset="0"/>
              </a:rPr>
              <a:t>-0g</a:t>
            </a:r>
            <a:r>
              <a:rPr lang="en-US" sz="2800" dirty="0">
                <a:latin typeface="Calibri" panose="020F0502020204030204" pitchFamily="34" charset="0"/>
                <a:cs typeface="Calibri" panose="020F0502020204030204" pitchFamily="34" charset="0"/>
              </a:rPr>
              <a:t>!</a:t>
            </a:r>
          </a:p>
        </p:txBody>
      </p:sp>
      <p:sp>
        <p:nvSpPr>
          <p:cNvPr id="7" name="Rectangle 6">
            <a:extLst>
              <a:ext uri="{FF2B5EF4-FFF2-40B4-BE49-F238E27FC236}">
                <a16:creationId xmlns:a16="http://schemas.microsoft.com/office/drawing/2014/main" id="{0D0C3D5F-E338-8C4F-AF20-17558D19104D}"/>
              </a:ext>
            </a:extLst>
          </p:cNvPr>
          <p:cNvSpPr/>
          <p:nvPr/>
        </p:nvSpPr>
        <p:spPr>
          <a:xfrm>
            <a:off x="152400" y="6276945"/>
            <a:ext cx="5884047" cy="400110"/>
          </a:xfrm>
          <a:prstGeom prst="rect">
            <a:avLst/>
          </a:prstGeom>
        </p:spPr>
        <p:txBody>
          <a:bodyPr wrap="none">
            <a:spAutoFit/>
          </a:bodyPr>
          <a:lstStyle/>
          <a:p>
            <a:pPr marL="0" indent="0" algn="l">
              <a:buNone/>
            </a:pPr>
            <a:r>
              <a:rPr lang="en-US" sz="2000" dirty="0">
                <a:latin typeface="Calibri" panose="020F0502020204030204" pitchFamily="34" charset="0"/>
                <a:cs typeface="Calibri" panose="020F0502020204030204" pitchFamily="34" charset="0"/>
                <a:hlinkClick r:id="rId3"/>
              </a:rPr>
              <a:t>https://web.stanford.edu/class/cs107/lab6/extra.html</a:t>
            </a:r>
            <a:r>
              <a:rPr lang="en-US" sz="2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88344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7AC5A-3263-8F48-BC7D-0AE6C7779D38}"/>
              </a:ext>
            </a:extLst>
          </p:cNvPr>
          <p:cNvSpPr>
            <a:spLocks noGrp="1"/>
          </p:cNvSpPr>
          <p:nvPr>
            <p:ph type="title"/>
          </p:nvPr>
        </p:nvSpPr>
        <p:spPr>
          <a:xfrm>
            <a:off x="457200" y="0"/>
            <a:ext cx="9372600" cy="1143000"/>
          </a:xfrm>
        </p:spPr>
        <p:txBody>
          <a:bodyPr/>
          <a:lstStyle/>
          <a:p>
            <a:r>
              <a:rPr lang="en-US" dirty="0"/>
              <a:t>Factorial: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Og</a:t>
            </a:r>
            <a:endParaRPr lang="en-US" dirty="0"/>
          </a:p>
        </p:txBody>
      </p:sp>
      <p:sp>
        <p:nvSpPr>
          <p:cNvPr id="3" name="Content Placeholder 2">
            <a:extLst>
              <a:ext uri="{FF2B5EF4-FFF2-40B4-BE49-F238E27FC236}">
                <a16:creationId xmlns:a16="http://schemas.microsoft.com/office/drawing/2014/main" id="{DB96CCDC-6EF3-A148-8048-C20147E845D5}"/>
              </a:ext>
            </a:extLst>
          </p:cNvPr>
          <p:cNvSpPr>
            <a:spLocks noGrp="1"/>
          </p:cNvSpPr>
          <p:nvPr>
            <p:ph idx="1"/>
          </p:nvPr>
        </p:nvSpPr>
        <p:spPr>
          <a:xfrm>
            <a:off x="152400" y="1295400"/>
            <a:ext cx="7086600" cy="3505200"/>
          </a:xfrm>
        </p:spPr>
        <p:txBody>
          <a:bodyPr/>
          <a:lstStyle/>
          <a:p>
            <a:pPr marL="0" indent="0">
              <a:spcBef>
                <a:spcPts val="0"/>
              </a:spcBef>
              <a:buNone/>
            </a:pPr>
            <a:r>
              <a:rPr lang="en-US" sz="2000" dirty="0">
                <a:latin typeface="Consolas" panose="020B0609020204030204" pitchFamily="49" charset="0"/>
                <a:cs typeface="Consolas" panose="020B0609020204030204" pitchFamily="49" charset="0"/>
              </a:rPr>
              <a:t>401146 &lt;+0&gt;: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$0x1,%edi</a:t>
            </a:r>
          </a:p>
          <a:p>
            <a:pPr marL="0" indent="0">
              <a:spcBef>
                <a:spcPts val="0"/>
              </a:spcBef>
              <a:buNone/>
            </a:pPr>
            <a:r>
              <a:rPr lang="en-US" sz="2000" dirty="0">
                <a:latin typeface="Consolas" panose="020B0609020204030204" pitchFamily="49" charset="0"/>
                <a:cs typeface="Consolas" panose="020B0609020204030204" pitchFamily="49" charset="0"/>
              </a:rPr>
              <a:t>401149 &lt;+3&gt;:	</a:t>
            </a:r>
            <a:r>
              <a:rPr lang="en-US" sz="2000" dirty="0" err="1">
                <a:latin typeface="Consolas" panose="020B0609020204030204" pitchFamily="49" charset="0"/>
                <a:cs typeface="Consolas" panose="020B0609020204030204" pitchFamily="49" charset="0"/>
              </a:rPr>
              <a:t>jbe</a:t>
            </a:r>
            <a:r>
              <a:rPr lang="en-US" sz="2000" dirty="0">
                <a:latin typeface="Consolas" panose="020B0609020204030204" pitchFamily="49" charset="0"/>
                <a:cs typeface="Consolas" panose="020B0609020204030204" pitchFamily="49" charset="0"/>
              </a:rPr>
              <a:t>    0x40115b &lt;factorial+21&gt;</a:t>
            </a:r>
          </a:p>
          <a:p>
            <a:pPr marL="0" indent="0">
              <a:spcBef>
                <a:spcPts val="0"/>
              </a:spcBef>
              <a:buNone/>
            </a:pPr>
            <a:r>
              <a:rPr lang="en-US" sz="2000" dirty="0">
                <a:latin typeface="Consolas" panose="020B0609020204030204" pitchFamily="49" charset="0"/>
                <a:cs typeface="Consolas" panose="020B0609020204030204" pitchFamily="49" charset="0"/>
              </a:rPr>
              <a:t>40114b &lt;+5&gt;:	push   %</a:t>
            </a:r>
            <a:r>
              <a:rPr lang="en-US" sz="2000" dirty="0" err="1">
                <a:latin typeface="Consolas" panose="020B0609020204030204" pitchFamily="49" charset="0"/>
                <a:cs typeface="Consolas" panose="020B0609020204030204" pitchFamily="49" charset="0"/>
              </a:rPr>
              <a:t>rbx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40114c &lt;+6&gt;:	mov    %</a:t>
            </a:r>
            <a:r>
              <a:rPr lang="en-US" sz="2000" dirty="0" err="1">
                <a:latin typeface="Consolas" panose="020B0609020204030204" pitchFamily="49" charset="0"/>
                <a:cs typeface="Consolas" panose="020B0609020204030204" pitchFamily="49" charset="0"/>
              </a:rPr>
              <a:t>edi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ebx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40114e &lt;+8&gt;:	lea    -0x1(%</a:t>
            </a:r>
            <a:r>
              <a:rPr lang="en-US" sz="2000" dirty="0" err="1">
                <a:latin typeface="Consolas" panose="020B0609020204030204" pitchFamily="49" charset="0"/>
                <a:cs typeface="Consolas" panose="020B0609020204030204" pitchFamily="49" charset="0"/>
              </a:rPr>
              <a:t>rdi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edi</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FF0000"/>
                </a:solidFill>
                <a:latin typeface="Consolas" panose="020B0609020204030204" pitchFamily="49" charset="0"/>
                <a:cs typeface="Consolas" panose="020B0609020204030204" pitchFamily="49" charset="0"/>
              </a:rPr>
              <a:t>401151 &lt;+11&gt;:	</a:t>
            </a:r>
            <a:r>
              <a:rPr lang="en-US" sz="2000" b="1" dirty="0" err="1">
                <a:solidFill>
                  <a:srgbClr val="FF0000"/>
                </a:solidFill>
                <a:latin typeface="Consolas" panose="020B0609020204030204" pitchFamily="49" charset="0"/>
                <a:cs typeface="Consolas" panose="020B0609020204030204" pitchFamily="49" charset="0"/>
              </a:rPr>
              <a:t>callq</a:t>
            </a:r>
            <a:r>
              <a:rPr lang="en-US" sz="2000" b="1" dirty="0">
                <a:solidFill>
                  <a:srgbClr val="FF0000"/>
                </a:solidFill>
                <a:latin typeface="Consolas" panose="020B0609020204030204" pitchFamily="49" charset="0"/>
                <a:cs typeface="Consolas" panose="020B0609020204030204" pitchFamily="49" charset="0"/>
              </a:rPr>
              <a:t>  0x401146 &lt;factorial&gt;</a:t>
            </a:r>
          </a:p>
          <a:p>
            <a:pPr marL="0" indent="0">
              <a:spcBef>
                <a:spcPts val="0"/>
              </a:spcBef>
              <a:buNone/>
            </a:pPr>
            <a:r>
              <a:rPr lang="en-US" sz="2000" dirty="0">
                <a:latin typeface="Consolas" panose="020B0609020204030204" pitchFamily="49" charset="0"/>
                <a:cs typeface="Consolas" panose="020B0609020204030204" pitchFamily="49" charset="0"/>
              </a:rPr>
              <a:t>401156 &lt;+16&gt;:	</a:t>
            </a:r>
            <a:r>
              <a:rPr lang="en-US" sz="2000" dirty="0" err="1">
                <a:latin typeface="Consolas" panose="020B0609020204030204" pitchFamily="49" charset="0"/>
                <a:cs typeface="Consolas" panose="020B0609020204030204" pitchFamily="49" charset="0"/>
              </a:rPr>
              <a:t>imul</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ebx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401159 &lt;+19&gt;:	pop    %</a:t>
            </a:r>
            <a:r>
              <a:rPr lang="en-US" sz="2000" dirty="0" err="1">
                <a:latin typeface="Consolas" panose="020B0609020204030204" pitchFamily="49" charset="0"/>
                <a:cs typeface="Consolas" panose="020B0609020204030204" pitchFamily="49" charset="0"/>
              </a:rPr>
              <a:t>rbx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40115a &lt;+20&gt;: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40115b &lt;+21&gt;:	mov    $0x1,%eax</a:t>
            </a:r>
          </a:p>
          <a:p>
            <a:pPr marL="0" indent="0">
              <a:spcBef>
                <a:spcPts val="0"/>
              </a:spcBef>
              <a:buNone/>
            </a:pPr>
            <a:r>
              <a:rPr lang="en-US" sz="2000" dirty="0">
                <a:latin typeface="Consolas" panose="020B0609020204030204" pitchFamily="49" charset="0"/>
                <a:cs typeface="Consolas" panose="020B0609020204030204" pitchFamily="49" charset="0"/>
              </a:rPr>
              <a:t>401160 &lt;+26&gt;: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p:txBody>
      </p:sp>
      <p:sp>
        <p:nvSpPr>
          <p:cNvPr id="4" name="Content Placeholder 2">
            <a:extLst>
              <a:ext uri="{FF2B5EF4-FFF2-40B4-BE49-F238E27FC236}">
                <a16:creationId xmlns:a16="http://schemas.microsoft.com/office/drawing/2014/main" id="{04C5653D-E393-C249-A53C-8140B8943EA3}"/>
              </a:ext>
            </a:extLst>
          </p:cNvPr>
          <p:cNvSpPr txBox="1">
            <a:spLocks/>
          </p:cNvSpPr>
          <p:nvPr/>
        </p:nvSpPr>
        <p:spPr bwMode="auto">
          <a:xfrm>
            <a:off x="5124091" y="3962400"/>
            <a:ext cx="6915509" cy="28956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4011e0 &lt;+0&gt;:	mov    $0x1,%eax</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4011e5 &lt;+5&gt;: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$0x1,%edi</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4011e8 &lt;+8&gt;:	</a:t>
            </a:r>
            <a:r>
              <a:rPr lang="en-US" sz="2000" dirty="0" err="1">
                <a:latin typeface="Consolas" panose="020B0609020204030204" pitchFamily="49" charset="0"/>
                <a:cs typeface="Consolas" panose="020B0609020204030204" pitchFamily="49" charset="0"/>
              </a:rPr>
              <a:t>jbe</a:t>
            </a:r>
            <a:r>
              <a:rPr lang="en-US" sz="2000" dirty="0">
                <a:latin typeface="Consolas" panose="020B0609020204030204" pitchFamily="49" charset="0"/>
                <a:cs typeface="Consolas" panose="020B0609020204030204" pitchFamily="49" charset="0"/>
              </a:rPr>
              <a:t>    0x4011fd &lt;factorial+29&gt;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4011ea &lt;+10&gt;:	</a:t>
            </a:r>
            <a:r>
              <a:rPr lang="en-US" sz="2000" dirty="0" err="1">
                <a:latin typeface="Consolas" panose="020B0609020204030204" pitchFamily="49" charset="0"/>
                <a:cs typeface="Consolas" panose="020B0609020204030204" pitchFamily="49" charset="0"/>
              </a:rPr>
              <a:t>nopw</a:t>
            </a:r>
            <a:r>
              <a:rPr lang="en-US" sz="2000" dirty="0">
                <a:latin typeface="Consolas" panose="020B0609020204030204" pitchFamily="49" charset="0"/>
                <a:cs typeface="Consolas" panose="020B0609020204030204" pitchFamily="49" charset="0"/>
              </a:rPr>
              <a:t>   0x0(%rax,%rax,1)</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4011f0 &lt;+16&gt;:	mov    %</a:t>
            </a:r>
            <a:r>
              <a:rPr lang="en-US" sz="2000" dirty="0" err="1">
                <a:latin typeface="Consolas" panose="020B0609020204030204" pitchFamily="49" charset="0"/>
                <a:cs typeface="Consolas" panose="020B0609020204030204" pitchFamily="49" charset="0"/>
              </a:rPr>
              <a:t>edi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edx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4011f2 &lt;+18&gt;:	sub    $0x1,%edi</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4011f5 &lt;+21&gt;:	</a:t>
            </a:r>
            <a:r>
              <a:rPr lang="en-US" sz="2000" dirty="0" err="1">
                <a:latin typeface="Consolas" panose="020B0609020204030204" pitchFamily="49" charset="0"/>
                <a:cs typeface="Consolas" panose="020B0609020204030204" pitchFamily="49" charset="0"/>
              </a:rPr>
              <a:t>imul</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4011f8 &lt;+24&gt;: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$0x1,%edi</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4011fb &lt;+27&gt;:	</a:t>
            </a:r>
            <a:r>
              <a:rPr lang="en-US" sz="2000" dirty="0" err="1">
                <a:latin typeface="Consolas" panose="020B0609020204030204" pitchFamily="49" charset="0"/>
                <a:cs typeface="Consolas" panose="020B0609020204030204" pitchFamily="49" charset="0"/>
              </a:rPr>
              <a:t>jne</a:t>
            </a:r>
            <a:r>
              <a:rPr lang="en-US" sz="2000" dirty="0">
                <a:latin typeface="Consolas" panose="020B0609020204030204" pitchFamily="49" charset="0"/>
                <a:cs typeface="Consolas" panose="020B0609020204030204" pitchFamily="49" charset="0"/>
              </a:rPr>
              <a:t>    0x4011f0 &lt;factorial+16&gt;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4011fd &lt;+29&gt;: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p:txBody>
      </p:sp>
      <p:sp>
        <p:nvSpPr>
          <p:cNvPr id="5" name="TextBox 4">
            <a:extLst>
              <a:ext uri="{FF2B5EF4-FFF2-40B4-BE49-F238E27FC236}">
                <a16:creationId xmlns:a16="http://schemas.microsoft.com/office/drawing/2014/main" id="{0EC721B6-6CE7-6140-B15B-B8B13A7A8AF3}"/>
              </a:ext>
            </a:extLst>
          </p:cNvPr>
          <p:cNvSpPr txBox="1"/>
          <p:nvPr/>
        </p:nvSpPr>
        <p:spPr>
          <a:xfrm>
            <a:off x="7543800" y="2138690"/>
            <a:ext cx="4495800" cy="1818620"/>
          </a:xfrm>
          <a:prstGeom prst="rect">
            <a:avLst/>
          </a:prstGeom>
          <a:noFill/>
          <a:ln w="28575">
            <a:solidFill>
              <a:schemeClr val="accent2"/>
            </a:solidFill>
          </a:ln>
        </p:spPr>
        <p:txBody>
          <a:bodyPr wrap="square" rtlCol="0">
            <a:spAutoFit/>
          </a:bodyPr>
          <a:lstStyle/>
          <a:p>
            <a:pPr algn="l"/>
            <a:r>
              <a:rPr lang="en-US" sz="2800" dirty="0">
                <a:latin typeface="Calibri" panose="020F0502020204030204" pitchFamily="34" charset="0"/>
                <a:cs typeface="Calibri" panose="020F0502020204030204" pitchFamily="34" charset="0"/>
              </a:rPr>
              <a:t>-02:</a:t>
            </a:r>
          </a:p>
          <a:p>
            <a:pPr marL="457200" indent="-338138" algn="l">
              <a:buFont typeface="Arial" panose="020B0604020202020204" pitchFamily="34" charset="0"/>
              <a:buChar char="•"/>
            </a:pPr>
            <a:r>
              <a:rPr lang="en-US" sz="2800" dirty="0">
                <a:latin typeface="Calibri" panose="020F0502020204030204" pitchFamily="34" charset="0"/>
                <a:cs typeface="Calibri" panose="020F0502020204030204" pitchFamily="34" charset="0"/>
              </a:rPr>
              <a:t>What happened?</a:t>
            </a:r>
          </a:p>
          <a:p>
            <a:pPr marL="457200" indent="-338138" algn="l">
              <a:buFont typeface="Arial" panose="020B0604020202020204" pitchFamily="34" charset="0"/>
              <a:buChar char="•"/>
            </a:pPr>
            <a:r>
              <a:rPr lang="en-US" sz="2800" dirty="0">
                <a:latin typeface="Calibri" panose="020F0502020204030204" pitchFamily="34" charset="0"/>
                <a:cs typeface="Calibri" panose="020F0502020204030204" pitchFamily="34" charset="0"/>
              </a:rPr>
              <a:t>Did the compiler “fix” the infinite recursion?</a:t>
            </a:r>
          </a:p>
        </p:txBody>
      </p:sp>
      <p:sp>
        <p:nvSpPr>
          <p:cNvPr id="7" name="TextBox 6">
            <a:extLst>
              <a:ext uri="{FF2B5EF4-FFF2-40B4-BE49-F238E27FC236}">
                <a16:creationId xmlns:a16="http://schemas.microsoft.com/office/drawing/2014/main" id="{0CE097F8-3D18-7B49-8660-2A02EC656471}"/>
              </a:ext>
            </a:extLst>
          </p:cNvPr>
          <p:cNvSpPr txBox="1"/>
          <p:nvPr/>
        </p:nvSpPr>
        <p:spPr>
          <a:xfrm>
            <a:off x="11258051" y="129540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8" name="Rectangle 7">
            <a:extLst>
              <a:ext uri="{FF2B5EF4-FFF2-40B4-BE49-F238E27FC236}">
                <a16:creationId xmlns:a16="http://schemas.microsoft.com/office/drawing/2014/main" id="{C42C838C-BF0C-0142-9F37-5D8CDBA7FCD0}"/>
              </a:ext>
            </a:extLst>
          </p:cNvPr>
          <p:cNvSpPr/>
          <p:nvPr/>
        </p:nvSpPr>
        <p:spPr>
          <a:xfrm>
            <a:off x="7091720" y="154509"/>
            <a:ext cx="1899880" cy="769441"/>
          </a:xfrm>
          <a:prstGeom prst="rect">
            <a:avLst/>
          </a:prstGeom>
        </p:spPr>
        <p:txBody>
          <a:bodyPr wrap="none">
            <a:spAutoFit/>
          </a:bodyPr>
          <a:lstStyle/>
          <a:p>
            <a:r>
              <a:rPr lang="en-US" sz="4400" b="1" dirty="0">
                <a:solidFill>
                  <a:prstClr val="white"/>
                </a:solidFill>
                <a:latin typeface="Tahoma" panose="020B0604030504040204" pitchFamily="34" charset="0"/>
                <a:ea typeface="Tahoma" panose="020B0604030504040204" pitchFamily="34" charset="0"/>
                <a:cs typeface="Tahoma" panose="020B0604030504040204" pitchFamily="34" charset="0"/>
              </a:rPr>
              <a:t>vs </a:t>
            </a:r>
            <a:r>
              <a:rPr lang="en-US" sz="4400" b="1" dirty="0">
                <a:solidFill>
                  <a:prstClr val="white"/>
                </a:solidFill>
                <a:latin typeface="Consolas" panose="020B0609020204030204" pitchFamily="49" charset="0"/>
                <a:ea typeface="Tahoma" panose="020B0604030504040204" pitchFamily="34" charset="0"/>
                <a:cs typeface="Consolas" panose="020B0609020204030204" pitchFamily="49" charset="0"/>
              </a:rPr>
              <a:t>–O2</a:t>
            </a:r>
            <a:endParaRPr lang="en-US" dirty="0"/>
          </a:p>
        </p:txBody>
      </p:sp>
    </p:spTree>
    <p:extLst>
      <p:ext uri="{BB962C8B-B14F-4D97-AF65-F5344CB8AC3E}">
        <p14:creationId xmlns:p14="http://schemas.microsoft.com/office/powerpoint/2010/main" val="344898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b="1" u="sng" dirty="0"/>
              <a:t>Loop Unrolling</a:t>
            </a:r>
          </a:p>
        </p:txBody>
      </p:sp>
    </p:spTree>
    <p:extLst>
      <p:ext uri="{BB962C8B-B14F-4D97-AF65-F5344CB8AC3E}">
        <p14:creationId xmlns:p14="http://schemas.microsoft.com/office/powerpoint/2010/main" val="4828647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Loop Unrolling</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Loop Unrolling: </a:t>
            </a:r>
            <a:r>
              <a:rPr lang="en-US" dirty="0"/>
              <a:t>Do </a:t>
            </a:r>
            <a:r>
              <a:rPr lang="en-US" b="1" dirty="0"/>
              <a:t>n</a:t>
            </a:r>
            <a:r>
              <a:rPr lang="en-US" dirty="0"/>
              <a:t> loop iterations’ worth of work per actual loop iteration, so we save ourselves from doing the loop overhead (test and jump) every time, and instead incur overhead only every n-</a:t>
            </a:r>
            <a:r>
              <a:rPr lang="en-US" dirty="0" err="1"/>
              <a:t>th</a:t>
            </a:r>
            <a:r>
              <a:rPr lang="en-US" dirty="0"/>
              <a:t> time.</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for (int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b="1" dirty="0">
                <a:solidFill>
                  <a:srgbClr val="FF0000"/>
                </a:solidFill>
                <a:latin typeface="Consolas" panose="020B0609020204030204" pitchFamily="49" charset="0"/>
                <a:cs typeface="Consolas" panose="020B0609020204030204" pitchFamily="49" charset="0"/>
              </a:rPr>
              <a:t>n - 4</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solidFill>
                  <a:srgbClr val="FF0000"/>
                </a:solidFill>
                <a:latin typeface="Consolas" panose="020B0609020204030204" pitchFamily="49" charset="0"/>
                <a:cs typeface="Consolas" panose="020B0609020204030204" pitchFamily="49" charset="0"/>
              </a:rPr>
              <a:t>4</a:t>
            </a:r>
            <a:r>
              <a:rPr lang="en-US" dirty="0">
                <a:latin typeface="Consolas" panose="020B0609020204030204" pitchFamily="49" charset="0"/>
                <a:cs typeface="Consolas" panose="020B0609020204030204" pitchFamily="49" charset="0"/>
              </a:rPr>
              <a:t>) { </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+ 1];</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+ 2];</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+ 3];</a:t>
            </a:r>
          </a:p>
          <a:p>
            <a:pPr marL="0" indent="0">
              <a:buNone/>
            </a:pP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after the loop handle any leftovers</a:t>
            </a:r>
          </a:p>
        </p:txBody>
      </p:sp>
    </p:spTree>
    <p:extLst>
      <p:ext uri="{BB962C8B-B14F-4D97-AF65-F5344CB8AC3E}">
        <p14:creationId xmlns:p14="http://schemas.microsoft.com/office/powerpoint/2010/main" val="41714812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a:t>
            </a:r>
          </a:p>
          <a:p>
            <a:pPr>
              <a:tabLst>
                <a:tab pos="11536363" algn="r"/>
              </a:tabLst>
            </a:pPr>
            <a:r>
              <a:rPr lang="en-US" dirty="0"/>
              <a:t>GCC Optimization	</a:t>
            </a:r>
          </a:p>
          <a:p>
            <a:pPr>
              <a:tabLst>
                <a:tab pos="11536363" algn="r"/>
              </a:tabLst>
            </a:pPr>
            <a:r>
              <a:rPr lang="en-US" b="1" dirty="0">
                <a:solidFill>
                  <a:srgbClr val="C00000"/>
                </a:solidFill>
              </a:rPr>
              <a:t>Limitations of GCC Optimization</a:t>
            </a:r>
            <a:r>
              <a:rPr lang="en-US"/>
              <a:t>	</a:t>
            </a:r>
            <a:r>
              <a:rPr lang="en-US" dirty="0"/>
              <a:t>	</a:t>
            </a:r>
          </a:p>
          <a:p>
            <a:pPr>
              <a:tabLst>
                <a:tab pos="11536363" algn="r"/>
              </a:tabLst>
            </a:pPr>
            <a:endParaRPr lang="en-US" b="1" dirty="0"/>
          </a:p>
        </p:txBody>
      </p:sp>
      <p:sp>
        <p:nvSpPr>
          <p:cNvPr id="4" name="TextBox 3">
            <a:extLst>
              <a:ext uri="{FF2B5EF4-FFF2-40B4-BE49-F238E27FC236}">
                <a16:creationId xmlns:a16="http://schemas.microsoft.com/office/drawing/2014/main" id="{E472785D-0510-C44C-BBED-EC2ACF3728CF}"/>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/class/cs107/lecture-code/lect25 .</a:t>
            </a:r>
          </a:p>
        </p:txBody>
      </p:sp>
    </p:spTree>
    <p:extLst>
      <p:ext uri="{BB962C8B-B14F-4D97-AF65-F5344CB8AC3E}">
        <p14:creationId xmlns:p14="http://schemas.microsoft.com/office/powerpoint/2010/main" val="1174942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8757B-95D3-6146-AE2C-BF31BEEF8D79}"/>
              </a:ext>
            </a:extLst>
          </p:cNvPr>
          <p:cNvSpPr>
            <a:spLocks noGrp="1"/>
          </p:cNvSpPr>
          <p:nvPr>
            <p:ph type="title"/>
          </p:nvPr>
        </p:nvSpPr>
        <p:spPr/>
        <p:txBody>
          <a:bodyPr/>
          <a:lstStyle/>
          <a:p>
            <a:r>
              <a:rPr lang="en-US" dirty="0"/>
              <a:t>Limitations of GCC Optimization</a:t>
            </a:r>
          </a:p>
        </p:txBody>
      </p:sp>
      <p:sp>
        <p:nvSpPr>
          <p:cNvPr id="3" name="Content Placeholder 2">
            <a:extLst>
              <a:ext uri="{FF2B5EF4-FFF2-40B4-BE49-F238E27FC236}">
                <a16:creationId xmlns:a16="http://schemas.microsoft.com/office/drawing/2014/main" id="{0FF3C8BD-4363-F148-9641-9B7B67436D5F}"/>
              </a:ext>
            </a:extLst>
          </p:cNvPr>
          <p:cNvSpPr>
            <a:spLocks noGrp="1"/>
          </p:cNvSpPr>
          <p:nvPr>
            <p:ph idx="1"/>
          </p:nvPr>
        </p:nvSpPr>
        <p:spPr/>
        <p:txBody>
          <a:bodyPr/>
          <a:lstStyle/>
          <a:p>
            <a:pPr marL="0" indent="0">
              <a:buNone/>
            </a:pPr>
            <a:r>
              <a:rPr lang="en-US" dirty="0"/>
              <a:t>GCC can’t optimize everything!  You ultimately may know more than GCC does.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lower1(char *s) {</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(s);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if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&gt;= 'A' &amp;&amp;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'Z') {</a:t>
            </a:r>
          </a:p>
          <a:p>
            <a:pPr marL="0" indent="0">
              <a:spcBef>
                <a:spcPts val="0"/>
              </a:spcBef>
              <a:buNone/>
            </a:pPr>
            <a:r>
              <a:rPr lang="en-US" dirty="0">
                <a:latin typeface="Consolas" panose="020B0609020204030204" pitchFamily="49" charset="0"/>
                <a:cs typeface="Consolas" panose="020B0609020204030204" pitchFamily="49" charset="0"/>
              </a:rPr>
              <a:t>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 - 'a');</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p>
          <a:p>
            <a:pPr marL="0" indent="0">
              <a:spcBef>
                <a:spcPts val="0"/>
              </a:spcBef>
              <a:buNone/>
            </a:pPr>
            <a:r>
              <a:rPr lang="en-US" dirty="0"/>
              <a:t>What is the bottleneck?</a:t>
            </a:r>
          </a:p>
          <a:p>
            <a:pPr marL="0" indent="0">
              <a:spcBef>
                <a:spcPts val="0"/>
              </a:spcBef>
              <a:buNone/>
            </a:pPr>
            <a:r>
              <a:rPr lang="en-US" dirty="0"/>
              <a:t>What can GCC do?</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F9759A43-9029-4C4F-9635-A5F5F2C0C9E5}"/>
              </a:ext>
            </a:extLst>
          </p:cNvPr>
          <p:cNvSpPr/>
          <p:nvPr/>
        </p:nvSpPr>
        <p:spPr>
          <a:xfrm>
            <a:off x="3890211" y="5216485"/>
            <a:ext cx="4897431" cy="523220"/>
          </a:xfrm>
          <a:prstGeom prst="rect">
            <a:avLst/>
          </a:prstGeom>
        </p:spPr>
        <p:txBody>
          <a:bodyPr wrap="none" anchor="b">
            <a:spAutoFit/>
          </a:bodyPr>
          <a:lstStyle/>
          <a:p>
            <a:pPr algn="l"/>
            <a:r>
              <a:rPr lang="en-US" sz="2700" b="1" dirty="0" err="1">
                <a:latin typeface="Calibri" panose="020F0502020204030204" pitchFamily="34" charset="0"/>
                <a:cs typeface="Calibri" panose="020F0502020204030204" pitchFamily="34" charset="0"/>
              </a:rPr>
              <a:t>strlen</a:t>
            </a:r>
            <a:r>
              <a:rPr lang="en-US" sz="2800" b="1" dirty="0">
                <a:latin typeface="Calibri" panose="020F0502020204030204" pitchFamily="34" charset="0"/>
                <a:cs typeface="Calibri" panose="020F0502020204030204" pitchFamily="34" charset="0"/>
              </a:rPr>
              <a:t> called for every character</a:t>
            </a:r>
            <a:endParaRPr lang="en-US" sz="28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D213F25-0172-854A-8A47-7EA2A4E56B72}"/>
              </a:ext>
            </a:extLst>
          </p:cNvPr>
          <p:cNvSpPr/>
          <p:nvPr/>
        </p:nvSpPr>
        <p:spPr>
          <a:xfrm>
            <a:off x="3890211" y="5574632"/>
            <a:ext cx="8686800" cy="1384995"/>
          </a:xfrm>
          <a:prstGeom prst="rect">
            <a:avLst/>
          </a:prstGeom>
        </p:spPr>
        <p:txBody>
          <a:bodyPr wrap="square" anchor="b">
            <a:spAutoFit/>
          </a:bodyPr>
          <a:lstStyle/>
          <a:p>
            <a:pPr marL="0" indent="0" algn="l">
              <a:spcBef>
                <a:spcPts val="0"/>
              </a:spcBef>
              <a:buNone/>
            </a:pPr>
            <a:r>
              <a:rPr lang="en-US" sz="2700" b="1" dirty="0">
                <a:latin typeface="Calibri" panose="020F0502020204030204" pitchFamily="34" charset="0"/>
                <a:cs typeface="Calibri" panose="020F0502020204030204" pitchFamily="34" charset="0"/>
              </a:rPr>
              <a:t>nothing!  s is changing, so GCC doesn’t know if length is constant across iterations. But </a:t>
            </a:r>
            <a:r>
              <a:rPr lang="en-US" sz="2700" b="1" i="1" u="sng" dirty="0">
                <a:latin typeface="Calibri" panose="020F0502020204030204" pitchFamily="34" charset="0"/>
                <a:cs typeface="Calibri" panose="020F0502020204030204" pitchFamily="34" charset="0"/>
              </a:rPr>
              <a:t>we</a:t>
            </a:r>
            <a:r>
              <a:rPr lang="en-US" sz="2700" b="1" dirty="0">
                <a:latin typeface="Calibri" panose="020F0502020204030204" pitchFamily="34" charset="0"/>
                <a:cs typeface="Calibri" panose="020F0502020204030204" pitchFamily="34" charset="0"/>
              </a:rPr>
              <a:t> know its length doesn’t change.</a:t>
            </a:r>
            <a:endParaRPr lang="en-US" sz="27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2309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51C65-F593-3664-1C1D-130A51A4582D}"/>
              </a:ext>
            </a:extLst>
          </p:cNvPr>
          <p:cNvSpPr>
            <a:spLocks noGrp="1"/>
          </p:cNvSpPr>
          <p:nvPr>
            <p:ph type="title"/>
          </p:nvPr>
        </p:nvSpPr>
        <p:spPr/>
        <p:txBody>
          <a:bodyPr/>
          <a:lstStyle/>
          <a:p>
            <a:r>
              <a:rPr lang="en-US" dirty="0" err="1"/>
              <a:t>Callgrind</a:t>
            </a:r>
            <a:endParaRPr lang="en-US" dirty="0"/>
          </a:p>
        </p:txBody>
      </p:sp>
      <p:sp>
        <p:nvSpPr>
          <p:cNvPr id="3" name="Content Placeholder 2">
            <a:extLst>
              <a:ext uri="{FF2B5EF4-FFF2-40B4-BE49-F238E27FC236}">
                <a16:creationId xmlns:a16="http://schemas.microsoft.com/office/drawing/2014/main" id="{83690AFC-5BF5-A695-2641-0B52B10DB31B}"/>
              </a:ext>
            </a:extLst>
          </p:cNvPr>
          <p:cNvSpPr>
            <a:spLocks noGrp="1"/>
          </p:cNvSpPr>
          <p:nvPr>
            <p:ph idx="1"/>
          </p:nvPr>
        </p:nvSpPr>
        <p:spPr/>
        <p:txBody>
          <a:bodyPr/>
          <a:lstStyle/>
          <a:p>
            <a:r>
              <a:rPr lang="en-US" dirty="0" err="1"/>
              <a:t>Callgrind</a:t>
            </a:r>
            <a:r>
              <a:rPr lang="en-US" dirty="0"/>
              <a:t> is another tool in the </a:t>
            </a:r>
            <a:r>
              <a:rPr lang="en-US" dirty="0" err="1"/>
              <a:t>Valgrind</a:t>
            </a:r>
            <a:r>
              <a:rPr lang="en-US" dirty="0"/>
              <a:t> suite of tools</a:t>
            </a:r>
          </a:p>
          <a:p>
            <a:r>
              <a:rPr lang="en-US" dirty="0" err="1"/>
              <a:t>Callgrind</a:t>
            </a:r>
            <a:r>
              <a:rPr lang="en-US" dirty="0"/>
              <a:t> is a </a:t>
            </a:r>
            <a:r>
              <a:rPr lang="en-US" b="1" dirty="0"/>
              <a:t>profiler</a:t>
            </a:r>
            <a:r>
              <a:rPr lang="en-US" dirty="0"/>
              <a:t> that measures instruction counts – another way to measure efficiency</a:t>
            </a:r>
          </a:p>
          <a:p>
            <a:r>
              <a:rPr lang="en-US" dirty="0"/>
              <a:t>Can measure the number of instructions executed in a given run of our program, and where they came from</a:t>
            </a:r>
          </a:p>
          <a:p>
            <a:r>
              <a:rPr lang="en-US" dirty="0"/>
              <a:t>Useful for optimizing – we can see where large #s of instruction executions come from</a:t>
            </a:r>
          </a:p>
        </p:txBody>
      </p:sp>
    </p:spTree>
    <p:extLst>
      <p:ext uri="{BB962C8B-B14F-4D97-AF65-F5344CB8AC3E}">
        <p14:creationId xmlns:p14="http://schemas.microsoft.com/office/powerpoint/2010/main" val="10067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a:t>
            </a:r>
            <a:r>
              <a:rPr lang="en-US" dirty="0" err="1">
                <a:latin typeface="Consolas" panose="020B0609020204030204" pitchFamily="49" charset="0"/>
                <a:cs typeface="Consolas" panose="020B0609020204030204" pitchFamily="49" charset="0"/>
              </a:rPr>
              <a:t>limitations.c</a:t>
            </a:r>
            <a:br>
              <a:rPr lang="en-US" dirty="0">
                <a:latin typeface="Consolas" panose="020B0609020204030204" pitchFamily="49" charset="0"/>
                <a:cs typeface="Consolas" panose="020B0609020204030204" pitchFamily="49" charset="0"/>
              </a:rPr>
            </a:br>
            <a:r>
              <a:rPr lang="en-US" dirty="0"/>
              <a:t>and </a:t>
            </a:r>
            <a:r>
              <a:rPr lang="en-US" dirty="0" err="1"/>
              <a:t>callgrind</a:t>
            </a:r>
            <a:endParaRPr lang="en-US" dirty="0"/>
          </a:p>
        </p:txBody>
      </p:sp>
      <p:pic>
        <p:nvPicPr>
          <p:cNvPr id="4" name="Image" descr="Image">
            <a:extLst>
              <a:ext uri="{FF2B5EF4-FFF2-40B4-BE49-F238E27FC236}">
                <a16:creationId xmlns:a16="http://schemas.microsoft.com/office/drawing/2014/main" id="{A7B04C4C-B20E-B241-ACBE-DE7B19342D7C}"/>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Tree>
    <p:extLst>
      <p:ext uri="{BB962C8B-B14F-4D97-AF65-F5344CB8AC3E}">
        <p14:creationId xmlns:p14="http://schemas.microsoft.com/office/powerpoint/2010/main" val="24622789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00317E-12AC-4E4F-8522-67DBB73CC31F}"/>
              </a:ext>
            </a:extLst>
          </p:cNvPr>
          <p:cNvSpPr>
            <a:spLocks noGrp="1"/>
          </p:cNvSpPr>
          <p:nvPr>
            <p:ph type="title"/>
          </p:nvPr>
        </p:nvSpPr>
        <p:spPr/>
        <p:txBody>
          <a:bodyPr/>
          <a:lstStyle/>
          <a:p>
            <a:r>
              <a:rPr lang="en-US" dirty="0"/>
              <a:t>Why not always optimize?</a:t>
            </a:r>
          </a:p>
        </p:txBody>
      </p:sp>
      <p:sp>
        <p:nvSpPr>
          <p:cNvPr id="5" name="Content Placeholder 4">
            <a:extLst>
              <a:ext uri="{FF2B5EF4-FFF2-40B4-BE49-F238E27FC236}">
                <a16:creationId xmlns:a16="http://schemas.microsoft.com/office/drawing/2014/main" id="{C3C92035-F1BC-F848-9D8A-9C281515FCF6}"/>
              </a:ext>
            </a:extLst>
          </p:cNvPr>
          <p:cNvSpPr>
            <a:spLocks noGrp="1"/>
          </p:cNvSpPr>
          <p:nvPr>
            <p:ph idx="1"/>
          </p:nvPr>
        </p:nvSpPr>
        <p:spPr/>
        <p:txBody>
          <a:bodyPr/>
          <a:lstStyle/>
          <a:p>
            <a:pPr marL="0" indent="0">
              <a:buNone/>
            </a:pPr>
            <a:r>
              <a:rPr lang="en-US" i="1" dirty="0"/>
              <a:t>Why not always just compile with –O2?</a:t>
            </a:r>
          </a:p>
          <a:p>
            <a:r>
              <a:rPr lang="en-US" dirty="0"/>
              <a:t>Difficult to debug optimized executables – only optimize when complete</a:t>
            </a:r>
          </a:p>
          <a:p>
            <a:r>
              <a:rPr lang="en-US" dirty="0"/>
              <a:t>Optimizations may not </a:t>
            </a:r>
            <a:r>
              <a:rPr lang="en-US" i="1" dirty="0"/>
              <a:t>always</a:t>
            </a:r>
            <a:r>
              <a:rPr lang="en-US" dirty="0"/>
              <a:t> improve your program.  The compiler does its best, but may not work, or slow things down, etc.  Experiment to see what works best!</a:t>
            </a:r>
          </a:p>
          <a:p>
            <a:endParaRPr lang="en-US" dirty="0"/>
          </a:p>
        </p:txBody>
      </p:sp>
    </p:spTree>
    <p:extLst>
      <p:ext uri="{BB962C8B-B14F-4D97-AF65-F5344CB8AC3E}">
        <p14:creationId xmlns:p14="http://schemas.microsoft.com/office/powerpoint/2010/main" val="353683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60C8-53DB-124A-8E86-17D910ABBF95}"/>
              </a:ext>
            </a:extLst>
          </p:cNvPr>
          <p:cNvSpPr>
            <a:spLocks noGrp="1"/>
          </p:cNvSpPr>
          <p:nvPr>
            <p:ph type="title"/>
          </p:nvPr>
        </p:nvSpPr>
        <p:spPr>
          <a:xfrm>
            <a:off x="457200" y="0"/>
            <a:ext cx="11277600" cy="1143000"/>
          </a:xfrm>
        </p:spPr>
        <p:txBody>
          <a:bodyPr/>
          <a:lstStyle/>
          <a:p>
            <a:r>
              <a:rPr lang="en-US" dirty="0"/>
              <a:t>Optimizing Your Code</a:t>
            </a:r>
          </a:p>
        </p:txBody>
      </p:sp>
      <p:sp>
        <p:nvSpPr>
          <p:cNvPr id="3" name="Content Placeholder 2">
            <a:extLst>
              <a:ext uri="{FF2B5EF4-FFF2-40B4-BE49-F238E27FC236}">
                <a16:creationId xmlns:a16="http://schemas.microsoft.com/office/drawing/2014/main" id="{FFA1F511-4B1E-2C48-84AE-4FD675B56D00}"/>
              </a:ext>
            </a:extLst>
          </p:cNvPr>
          <p:cNvSpPr>
            <a:spLocks noGrp="1"/>
          </p:cNvSpPr>
          <p:nvPr>
            <p:ph idx="1"/>
          </p:nvPr>
        </p:nvSpPr>
        <p:spPr/>
        <p:txBody>
          <a:bodyPr/>
          <a:lstStyle/>
          <a:p>
            <a:r>
              <a:rPr lang="en-US" dirty="0"/>
              <a:t>Explore various optimizations you can make to your code to reduce instruction count and runtime.</a:t>
            </a:r>
          </a:p>
          <a:p>
            <a:pPr lvl="1"/>
            <a:r>
              <a:rPr lang="en-US" dirty="0"/>
              <a:t>More efficient Big-O for your algorithms</a:t>
            </a:r>
          </a:p>
          <a:p>
            <a:pPr lvl="1"/>
            <a:r>
              <a:rPr lang="en-US" dirty="0"/>
              <a:t>Explore other ways to reduce instruction count</a:t>
            </a:r>
          </a:p>
          <a:p>
            <a:pPr lvl="2"/>
            <a:r>
              <a:rPr lang="en-US" dirty="0"/>
              <a:t>Look for hotspots using </a:t>
            </a:r>
            <a:r>
              <a:rPr lang="en-US" dirty="0" err="1"/>
              <a:t>callgrind</a:t>
            </a:r>
            <a:endParaRPr lang="en-US" dirty="0"/>
          </a:p>
          <a:p>
            <a:pPr lvl="2"/>
            <a:r>
              <a:rPr lang="en-US" dirty="0"/>
              <a:t>Optimize using –O2</a:t>
            </a:r>
          </a:p>
          <a:p>
            <a:pPr lvl="2"/>
            <a:r>
              <a:rPr lang="en-US" dirty="0"/>
              <a:t>And more…</a:t>
            </a:r>
          </a:p>
        </p:txBody>
      </p:sp>
    </p:spTree>
    <p:extLst>
      <p:ext uri="{BB962C8B-B14F-4D97-AF65-F5344CB8AC3E}">
        <p14:creationId xmlns:p14="http://schemas.microsoft.com/office/powerpoint/2010/main" val="19353233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What is optimization?</a:t>
            </a:r>
          </a:p>
          <a:p>
            <a:r>
              <a:rPr lang="en-US" dirty="0"/>
              <a:t>GCC Optimization</a:t>
            </a:r>
          </a:p>
          <a:p>
            <a:r>
              <a:rPr lang="en-US" dirty="0"/>
              <a:t>Limitations of GCC Optimization</a:t>
            </a:r>
          </a:p>
          <a:p>
            <a:endParaRPr lang="en-US" b="1" dirty="0"/>
          </a:p>
          <a:p>
            <a:endParaRPr lang="en-US" b="1" dirty="0"/>
          </a:p>
          <a:p>
            <a:endParaRPr lang="en-US" b="1" dirty="0"/>
          </a:p>
          <a:p>
            <a:endParaRPr lang="en-US" b="1" dirty="0"/>
          </a:p>
          <a:p>
            <a:pPr marL="0" indent="0">
              <a:buNone/>
            </a:pPr>
            <a:endParaRPr lang="en-US" b="1" dirty="0"/>
          </a:p>
          <a:p>
            <a:pPr marL="0" indent="0">
              <a:buNone/>
            </a:pPr>
            <a:endParaRPr lang="en-US" b="1" dirty="0"/>
          </a:p>
          <a:p>
            <a:pPr marL="0" indent="0">
              <a:buNone/>
            </a:pPr>
            <a:r>
              <a:rPr lang="en-US" b="1" dirty="0"/>
              <a:t>Next time</a:t>
            </a:r>
            <a:r>
              <a:rPr lang="en-US" dirty="0"/>
              <a:t>: wrap up</a:t>
            </a:r>
          </a:p>
          <a:p>
            <a:endParaRPr lang="en-US" dirty="0"/>
          </a:p>
        </p:txBody>
      </p:sp>
      <p:sp>
        <p:nvSpPr>
          <p:cNvPr id="4" name="TextBox 3">
            <a:extLst>
              <a:ext uri="{FF2B5EF4-FFF2-40B4-BE49-F238E27FC236}">
                <a16:creationId xmlns:a16="http://schemas.microsoft.com/office/drawing/2014/main" id="{28B18824-2FE4-B448-6425-C8056149D727}"/>
              </a:ext>
            </a:extLst>
          </p:cNvPr>
          <p:cNvSpPr txBox="1"/>
          <p:nvPr/>
        </p:nvSpPr>
        <p:spPr>
          <a:xfrm>
            <a:off x="5791200" y="1330842"/>
            <a:ext cx="6243084" cy="403187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latin typeface="+mn-lt"/>
              </a:rPr>
              <a:t>Lecture 25 takeaway: </a:t>
            </a:r>
            <a:r>
              <a:rPr lang="en-US" sz="3200" dirty="0">
                <a:latin typeface="+mn-lt"/>
              </a:rPr>
              <a:t>Compilers can apply various optimizations to make our code more efficient, without us having to rewrite code.  However, there are limitations to these optimizations, and sometimes we must optimize ourselves, using tools like </a:t>
            </a:r>
            <a:r>
              <a:rPr lang="en-US" sz="3200" dirty="0" err="1">
                <a:latin typeface="+mn-lt"/>
              </a:rPr>
              <a:t>Callgrind</a:t>
            </a:r>
            <a:r>
              <a:rPr lang="en-US" sz="3200" dirty="0">
                <a:latin typeface="+mn-lt"/>
              </a:rPr>
              <a:t>.</a:t>
            </a:r>
          </a:p>
        </p:txBody>
      </p:sp>
    </p:spTree>
    <p:extLst>
      <p:ext uri="{BB962C8B-B14F-4D97-AF65-F5344CB8AC3E}">
        <p14:creationId xmlns:p14="http://schemas.microsoft.com/office/powerpoint/2010/main" val="4923822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17077</TotalTime>
  <Words>4317</Words>
  <Application>Microsoft Macintosh PowerPoint</Application>
  <PresentationFormat>Widescreen</PresentationFormat>
  <Paragraphs>661</Paragraphs>
  <Slides>56</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Andale Mono</vt:lpstr>
      <vt:lpstr>Arial</vt:lpstr>
      <vt:lpstr>Calibri</vt:lpstr>
      <vt:lpstr>Calibri Light</vt:lpstr>
      <vt:lpstr>Consolas</vt:lpstr>
      <vt:lpstr>Source Sans Pro </vt:lpstr>
      <vt:lpstr>Tahoma</vt:lpstr>
      <vt:lpstr>Verdana</vt:lpstr>
      <vt:lpstr>1_Default Design</vt:lpstr>
      <vt:lpstr>CS107, Lecture 25 Optimization</vt:lpstr>
      <vt:lpstr>CS107 Topic 6: How do the core malloc/realloc/free memory-allocation operations work?</vt:lpstr>
      <vt:lpstr>Learning Goals</vt:lpstr>
      <vt:lpstr>Lecture Plan</vt:lpstr>
      <vt:lpstr>Lecture Plan</vt:lpstr>
      <vt:lpstr>Optimization</vt:lpstr>
      <vt:lpstr>Optimization</vt:lpstr>
      <vt:lpstr>Lecture Plan</vt:lpstr>
      <vt:lpstr>Common For Loop Construction</vt:lpstr>
      <vt:lpstr>GCC For Loop Output</vt:lpstr>
      <vt:lpstr>GCC For Loop Output</vt:lpstr>
      <vt:lpstr>GCC For Loop Output</vt:lpstr>
      <vt:lpstr>GCC For Loop Output</vt:lpstr>
      <vt:lpstr>GCC For Loop Output</vt:lpstr>
      <vt:lpstr>GCC For Loop Output</vt:lpstr>
      <vt:lpstr>GCC For Loop Output</vt:lpstr>
      <vt:lpstr>Optimizing Instruction Counts</vt:lpstr>
      <vt:lpstr>GCC Optimization</vt:lpstr>
      <vt:lpstr>Compiler optimizations</vt:lpstr>
      <vt:lpstr>Example: Matrix Multiplication</vt:lpstr>
      <vt:lpstr>GCC Optimizations</vt:lpstr>
      <vt:lpstr>GCC Optimizations</vt:lpstr>
      <vt:lpstr>GCC Optimizations</vt:lpstr>
      <vt:lpstr>GCC Optimizations</vt:lpstr>
      <vt:lpstr>Constant Folding</vt:lpstr>
      <vt:lpstr>Constant Folding</vt:lpstr>
      <vt:lpstr>Constant Folding: Before (-O0)</vt:lpstr>
      <vt:lpstr>Constant Folding: After (-O2)</vt:lpstr>
      <vt:lpstr>GCC Optimizations</vt:lpstr>
      <vt:lpstr>Common Sub-Expression Elimination</vt:lpstr>
      <vt:lpstr>Common Sub-Expression Elimination</vt:lpstr>
      <vt:lpstr>Common Sub-Expression Elimination</vt:lpstr>
      <vt:lpstr>GCC Optimizations</vt:lpstr>
      <vt:lpstr>Dead Code</vt:lpstr>
      <vt:lpstr>Dead Code: Before (-O0)</vt:lpstr>
      <vt:lpstr>Dead Code: After (-O2)</vt:lpstr>
      <vt:lpstr>GCC Optimizations</vt:lpstr>
      <vt:lpstr>Strength Reduction</vt:lpstr>
      <vt:lpstr>GCC Optimizations</vt:lpstr>
      <vt:lpstr>Code Motion</vt:lpstr>
      <vt:lpstr>Practice: GCC Optimization</vt:lpstr>
      <vt:lpstr>PowerPoint Presentation</vt:lpstr>
      <vt:lpstr>Practice: GCC Optimization</vt:lpstr>
      <vt:lpstr>GCC Optimizations</vt:lpstr>
      <vt:lpstr>Tail Recursion</vt:lpstr>
      <vt:lpstr>Tail recursion example: Lab6 bonus</vt:lpstr>
      <vt:lpstr>Factorial: -Og</vt:lpstr>
      <vt:lpstr>GCC Optimizations</vt:lpstr>
      <vt:lpstr>Loop Unrolling</vt:lpstr>
      <vt:lpstr>Lecture Plan</vt:lpstr>
      <vt:lpstr>Limitations of GCC Optimization</vt:lpstr>
      <vt:lpstr>Callgrind</vt:lpstr>
      <vt:lpstr>Demo: limitations.c and callgrind</vt:lpstr>
      <vt:lpstr>Why not always optimize?</vt:lpstr>
      <vt:lpstr>Optimizing Your Code</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2005</cp:revision>
  <cp:lastPrinted>2019-05-24T19:16:11Z</cp:lastPrinted>
  <dcterms:created xsi:type="dcterms:W3CDTF">2008-06-28T20:57:21Z</dcterms:created>
  <dcterms:modified xsi:type="dcterms:W3CDTF">2023-05-31T20:24:21Z</dcterms:modified>
</cp:coreProperties>
</file>