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78" r:id="rId3"/>
    <p:sldMasterId id="2147483684" r:id="rId4"/>
    <p:sldMasterId id="2147483690" r:id="rId5"/>
    <p:sldMasterId id="2147483696" r:id="rId6"/>
  </p:sldMasterIdLst>
  <p:sldIdLst>
    <p:sldId id="476" r:id="rId7"/>
    <p:sldId id="479" r:id="rId8"/>
    <p:sldId id="314" r:id="rId9"/>
    <p:sldId id="315" r:id="rId10"/>
    <p:sldId id="470" r:id="rId11"/>
    <p:sldId id="471" r:id="rId12"/>
    <p:sldId id="473" r:id="rId13"/>
    <p:sldId id="505" r:id="rId14"/>
    <p:sldId id="459" r:id="rId15"/>
    <p:sldId id="318" r:id="rId16"/>
    <p:sldId id="491" r:id="rId17"/>
    <p:sldId id="453" r:id="rId18"/>
    <p:sldId id="320" r:id="rId19"/>
    <p:sldId id="500" r:id="rId20"/>
    <p:sldId id="323" r:id="rId21"/>
    <p:sldId id="324" r:id="rId22"/>
    <p:sldId id="325" r:id="rId23"/>
    <p:sldId id="327" r:id="rId24"/>
    <p:sldId id="429" r:id="rId25"/>
    <p:sldId id="328" r:id="rId26"/>
    <p:sldId id="501" r:id="rId27"/>
    <p:sldId id="426" r:id="rId28"/>
    <p:sldId id="430" r:id="rId29"/>
    <p:sldId id="431" r:id="rId30"/>
    <p:sldId id="432" r:id="rId31"/>
    <p:sldId id="433" r:id="rId32"/>
    <p:sldId id="434" r:id="rId33"/>
    <p:sldId id="435" r:id="rId34"/>
    <p:sldId id="460" r:id="rId35"/>
    <p:sldId id="461" r:id="rId36"/>
    <p:sldId id="462" r:id="rId37"/>
    <p:sldId id="337" r:id="rId38"/>
    <p:sldId id="478" r:id="rId39"/>
    <p:sldId id="338" r:id="rId40"/>
    <p:sldId id="339" r:id="rId41"/>
    <p:sldId id="341" r:id="rId42"/>
    <p:sldId id="308" r:id="rId43"/>
    <p:sldId id="311" r:id="rId44"/>
    <p:sldId id="313" r:id="rId45"/>
    <p:sldId id="258" r:id="rId46"/>
    <p:sldId id="343" r:id="rId47"/>
    <p:sldId id="262" r:id="rId48"/>
    <p:sldId id="263" r:id="rId49"/>
    <p:sldId id="264" r:id="rId50"/>
    <p:sldId id="265" r:id="rId51"/>
    <p:sldId id="266" r:id="rId52"/>
    <p:sldId id="267" r:id="rId53"/>
    <p:sldId id="268" r:id="rId54"/>
    <p:sldId id="269" r:id="rId55"/>
    <p:sldId id="270" r:id="rId56"/>
    <p:sldId id="272" r:id="rId57"/>
    <p:sldId id="273" r:id="rId58"/>
    <p:sldId id="274" r:id="rId59"/>
    <p:sldId id="275" r:id="rId60"/>
    <p:sldId id="276" r:id="rId61"/>
    <p:sldId id="277" r:id="rId62"/>
    <p:sldId id="278" r:id="rId63"/>
    <p:sldId id="279" r:id="rId64"/>
    <p:sldId id="280" r:id="rId65"/>
    <p:sldId id="281" r:id="rId66"/>
    <p:sldId id="282" r:id="rId67"/>
    <p:sldId id="292" r:id="rId68"/>
    <p:sldId id="293" r:id="rId69"/>
    <p:sldId id="294" r:id="rId70"/>
    <p:sldId id="295" r:id="rId71"/>
    <p:sldId id="296" r:id="rId72"/>
    <p:sldId id="297" r:id="rId73"/>
    <p:sldId id="298" r:id="rId74"/>
    <p:sldId id="299" r:id="rId75"/>
    <p:sldId id="300" r:id="rId76"/>
    <p:sldId id="306" r:id="rId77"/>
    <p:sldId id="307" r:id="rId78"/>
    <p:sldId id="309" r:id="rId79"/>
    <p:sldId id="310" r:id="rId80"/>
    <p:sldId id="312" r:id="rId81"/>
    <p:sldId id="357" r:id="rId82"/>
    <p:sldId id="358" r:id="rId8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>
      <p:cViewPr>
        <p:scale>
          <a:sx n="120" d="100"/>
          <a:sy n="120" d="100"/>
        </p:scale>
        <p:origin x="23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presProps" Target="presProp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tableStyles" Target="tableStyles.xml"/><Relationship Id="rId61" Type="http://schemas.openxmlformats.org/officeDocument/2006/relationships/slide" Target="slides/slide55.xml"/><Relationship Id="rId82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81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552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899" y="23324"/>
            <a:ext cx="11982510" cy="597215"/>
          </a:xfrm>
        </p:spPr>
        <p:txBody>
          <a:bodyPr lIns="0" tIns="0" rIns="0" bIns="0"/>
          <a:lstStyle>
            <a:lvl1pPr>
              <a:defRPr sz="3881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9414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5261" y="5880908"/>
            <a:ext cx="986739" cy="97661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546906" y="1047259"/>
            <a:ext cx="7124580" cy="5410157"/>
          </a:xfrm>
          <a:custGeom>
            <a:avLst/>
            <a:gdLst/>
            <a:ahLst/>
            <a:cxnLst/>
            <a:rect l="l" t="t" r="r" b="b"/>
            <a:pathLst>
              <a:path w="11748135" h="8921750">
                <a:moveTo>
                  <a:pt x="0" y="0"/>
                </a:moveTo>
                <a:lnTo>
                  <a:pt x="11748123" y="0"/>
                </a:lnTo>
                <a:lnTo>
                  <a:pt x="11748123" y="8921194"/>
                </a:lnTo>
                <a:lnTo>
                  <a:pt x="0" y="8921194"/>
                </a:lnTo>
                <a:lnTo>
                  <a:pt x="0" y="0"/>
                </a:lnTo>
                <a:close/>
              </a:path>
            </a:pathLst>
          </a:custGeom>
          <a:ln w="41883">
            <a:solidFill>
              <a:srgbClr val="7F0325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12192000" cy="758962"/>
          </a:xfrm>
          <a:custGeom>
            <a:avLst/>
            <a:gdLst/>
            <a:ahLst/>
            <a:cxnLst/>
            <a:rect l="l" t="t" r="r" b="b"/>
            <a:pathLst>
              <a:path w="20104100" h="1251585">
                <a:moveTo>
                  <a:pt x="0" y="1251301"/>
                </a:moveTo>
                <a:lnTo>
                  <a:pt x="20104099" y="1251301"/>
                </a:lnTo>
                <a:lnTo>
                  <a:pt x="20104099" y="0"/>
                </a:lnTo>
                <a:lnTo>
                  <a:pt x="0" y="0"/>
                </a:lnTo>
                <a:lnTo>
                  <a:pt x="0" y="1251301"/>
                </a:lnTo>
                <a:close/>
              </a:path>
            </a:pathLst>
          </a:custGeom>
          <a:solidFill>
            <a:srgbClr val="7F0325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899" y="23324"/>
            <a:ext cx="11982510" cy="597215"/>
          </a:xfrm>
        </p:spPr>
        <p:txBody>
          <a:bodyPr lIns="0" tIns="0" rIns="0" bIns="0"/>
          <a:lstStyle>
            <a:lvl1pPr>
              <a:defRPr sz="3881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7655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5261" y="5880909"/>
            <a:ext cx="986739" cy="97661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899" y="23324"/>
            <a:ext cx="11982510" cy="597215"/>
          </a:xfrm>
        </p:spPr>
        <p:txBody>
          <a:bodyPr lIns="0" tIns="0" rIns="0" bIns="0"/>
          <a:lstStyle>
            <a:lvl1pPr>
              <a:defRPr sz="3881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6618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33400" y="3339865"/>
            <a:ext cx="11126452" cy="385"/>
          </a:xfrm>
          <a:custGeom>
            <a:avLst/>
            <a:gdLst/>
            <a:ahLst/>
            <a:cxnLst/>
            <a:rect l="l" t="t" r="r" b="b"/>
            <a:pathLst>
              <a:path w="18347055" h="635">
                <a:moveTo>
                  <a:pt x="0" y="0"/>
                </a:moveTo>
                <a:lnTo>
                  <a:pt x="18346865" y="149"/>
                </a:lnTo>
              </a:path>
            </a:pathLst>
          </a:custGeom>
          <a:ln w="10470">
            <a:solidFill>
              <a:srgbClr val="9A9A9A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3252480" y="585439"/>
            <a:ext cx="5687418" cy="5687019"/>
          </a:xfrm>
          <a:custGeom>
            <a:avLst/>
            <a:gdLst/>
            <a:ahLst/>
            <a:cxnLst/>
            <a:rect l="l" t="t" r="r" b="b"/>
            <a:pathLst>
              <a:path w="9378315" h="9378315">
                <a:moveTo>
                  <a:pt x="8004361" y="1373331"/>
                </a:moveTo>
                <a:lnTo>
                  <a:pt x="8038480" y="1407797"/>
                </a:lnTo>
                <a:lnTo>
                  <a:pt x="8072169" y="1442526"/>
                </a:lnTo>
                <a:lnTo>
                  <a:pt x="8105430" y="1477515"/>
                </a:lnTo>
                <a:lnTo>
                  <a:pt x="8138261" y="1512761"/>
                </a:lnTo>
                <a:lnTo>
                  <a:pt x="8170663" y="1548261"/>
                </a:lnTo>
                <a:lnTo>
                  <a:pt x="8202636" y="1584010"/>
                </a:lnTo>
                <a:lnTo>
                  <a:pt x="8234179" y="1620006"/>
                </a:lnTo>
                <a:lnTo>
                  <a:pt x="8265294" y="1656245"/>
                </a:lnTo>
                <a:lnTo>
                  <a:pt x="8295979" y="1692724"/>
                </a:lnTo>
                <a:lnTo>
                  <a:pt x="8326235" y="1729440"/>
                </a:lnTo>
                <a:lnTo>
                  <a:pt x="8356062" y="1766390"/>
                </a:lnTo>
                <a:lnTo>
                  <a:pt x="8385460" y="1803569"/>
                </a:lnTo>
                <a:lnTo>
                  <a:pt x="8414429" y="1840975"/>
                </a:lnTo>
                <a:lnTo>
                  <a:pt x="8442969" y="1878604"/>
                </a:lnTo>
                <a:lnTo>
                  <a:pt x="8471079" y="1916453"/>
                </a:lnTo>
                <a:lnTo>
                  <a:pt x="8498760" y="1954519"/>
                </a:lnTo>
                <a:lnTo>
                  <a:pt x="8526012" y="1992798"/>
                </a:lnTo>
                <a:lnTo>
                  <a:pt x="8552835" y="2031287"/>
                </a:lnTo>
                <a:lnTo>
                  <a:pt x="8579229" y="2069983"/>
                </a:lnTo>
                <a:lnTo>
                  <a:pt x="8605193" y="2108882"/>
                </a:lnTo>
                <a:lnTo>
                  <a:pt x="8630729" y="2147981"/>
                </a:lnTo>
                <a:lnTo>
                  <a:pt x="8655835" y="2187277"/>
                </a:lnTo>
                <a:lnTo>
                  <a:pt x="8680512" y="2226766"/>
                </a:lnTo>
                <a:lnTo>
                  <a:pt x="8704760" y="2266445"/>
                </a:lnTo>
                <a:lnTo>
                  <a:pt x="8728578" y="2306311"/>
                </a:lnTo>
                <a:lnTo>
                  <a:pt x="8751968" y="2346360"/>
                </a:lnTo>
                <a:lnTo>
                  <a:pt x="8774928" y="2386589"/>
                </a:lnTo>
                <a:lnTo>
                  <a:pt x="8797460" y="2426994"/>
                </a:lnTo>
                <a:lnTo>
                  <a:pt x="8819562" y="2467573"/>
                </a:lnTo>
                <a:lnTo>
                  <a:pt x="8841234" y="2508322"/>
                </a:lnTo>
                <a:lnTo>
                  <a:pt x="8862478" y="2549238"/>
                </a:lnTo>
                <a:lnTo>
                  <a:pt x="8883293" y="2590317"/>
                </a:lnTo>
                <a:lnTo>
                  <a:pt x="8903678" y="2631556"/>
                </a:lnTo>
                <a:lnTo>
                  <a:pt x="8923634" y="2672952"/>
                </a:lnTo>
                <a:lnTo>
                  <a:pt x="8943161" y="2714500"/>
                </a:lnTo>
                <a:lnTo>
                  <a:pt x="8962259" y="2756199"/>
                </a:lnTo>
                <a:lnTo>
                  <a:pt x="8980928" y="2798045"/>
                </a:lnTo>
                <a:lnTo>
                  <a:pt x="8999167" y="2840034"/>
                </a:lnTo>
                <a:lnTo>
                  <a:pt x="9016978" y="2882163"/>
                </a:lnTo>
                <a:lnTo>
                  <a:pt x="9034359" y="2924428"/>
                </a:lnTo>
                <a:lnTo>
                  <a:pt x="9051311" y="2966827"/>
                </a:lnTo>
                <a:lnTo>
                  <a:pt x="9067834" y="3009356"/>
                </a:lnTo>
                <a:lnTo>
                  <a:pt x="9083928" y="3052012"/>
                </a:lnTo>
                <a:lnTo>
                  <a:pt x="9099592" y="3094790"/>
                </a:lnTo>
                <a:lnTo>
                  <a:pt x="9114828" y="3137689"/>
                </a:lnTo>
                <a:lnTo>
                  <a:pt x="9129634" y="3180705"/>
                </a:lnTo>
                <a:lnTo>
                  <a:pt x="9144011" y="3223834"/>
                </a:lnTo>
                <a:lnTo>
                  <a:pt x="9157959" y="3267072"/>
                </a:lnTo>
                <a:lnTo>
                  <a:pt x="9171478" y="3310418"/>
                </a:lnTo>
                <a:lnTo>
                  <a:pt x="9184567" y="3353867"/>
                </a:lnTo>
                <a:lnTo>
                  <a:pt x="9197228" y="3397416"/>
                </a:lnTo>
                <a:lnTo>
                  <a:pt x="9209459" y="3441061"/>
                </a:lnTo>
                <a:lnTo>
                  <a:pt x="9221261" y="3484800"/>
                </a:lnTo>
                <a:lnTo>
                  <a:pt x="9232634" y="3528629"/>
                </a:lnTo>
                <a:lnTo>
                  <a:pt x="9243577" y="3572544"/>
                </a:lnTo>
                <a:lnTo>
                  <a:pt x="9254092" y="3616543"/>
                </a:lnTo>
                <a:lnTo>
                  <a:pt x="9264177" y="3660622"/>
                </a:lnTo>
                <a:lnTo>
                  <a:pt x="9273834" y="3704777"/>
                </a:lnTo>
                <a:lnTo>
                  <a:pt x="9283061" y="3749006"/>
                </a:lnTo>
                <a:lnTo>
                  <a:pt x="9291859" y="3793305"/>
                </a:lnTo>
                <a:lnTo>
                  <a:pt x="9300227" y="3837670"/>
                </a:lnTo>
                <a:lnTo>
                  <a:pt x="9308167" y="3882099"/>
                </a:lnTo>
                <a:lnTo>
                  <a:pt x="9315677" y="3926588"/>
                </a:lnTo>
                <a:lnTo>
                  <a:pt x="9322759" y="3971133"/>
                </a:lnTo>
                <a:lnTo>
                  <a:pt x="9329411" y="4015732"/>
                </a:lnTo>
                <a:lnTo>
                  <a:pt x="9335634" y="4060380"/>
                </a:lnTo>
                <a:lnTo>
                  <a:pt x="9341427" y="4105076"/>
                </a:lnTo>
                <a:lnTo>
                  <a:pt x="9346792" y="4149815"/>
                </a:lnTo>
                <a:lnTo>
                  <a:pt x="9351727" y="4194593"/>
                </a:lnTo>
                <a:lnTo>
                  <a:pt x="9356233" y="4239409"/>
                </a:lnTo>
                <a:lnTo>
                  <a:pt x="9360311" y="4284257"/>
                </a:lnTo>
                <a:lnTo>
                  <a:pt x="9363958" y="4329136"/>
                </a:lnTo>
                <a:lnTo>
                  <a:pt x="9367177" y="4374041"/>
                </a:lnTo>
                <a:lnTo>
                  <a:pt x="9369967" y="4418970"/>
                </a:lnTo>
                <a:lnTo>
                  <a:pt x="9372327" y="4463919"/>
                </a:lnTo>
                <a:lnTo>
                  <a:pt x="9374258" y="4508884"/>
                </a:lnTo>
                <a:lnTo>
                  <a:pt x="9375761" y="4553863"/>
                </a:lnTo>
                <a:lnTo>
                  <a:pt x="9376833" y="4598852"/>
                </a:lnTo>
                <a:lnTo>
                  <a:pt x="9377477" y="4643847"/>
                </a:lnTo>
                <a:lnTo>
                  <a:pt x="9377692" y="4688846"/>
                </a:lnTo>
                <a:lnTo>
                  <a:pt x="9377477" y="4733845"/>
                </a:lnTo>
                <a:lnTo>
                  <a:pt x="9376833" y="4778840"/>
                </a:lnTo>
                <a:lnTo>
                  <a:pt x="9375761" y="4823829"/>
                </a:lnTo>
                <a:lnTo>
                  <a:pt x="9374258" y="4868807"/>
                </a:lnTo>
                <a:lnTo>
                  <a:pt x="9372327" y="4913773"/>
                </a:lnTo>
                <a:lnTo>
                  <a:pt x="9369967" y="4958721"/>
                </a:lnTo>
                <a:lnTo>
                  <a:pt x="9367177" y="5003650"/>
                </a:lnTo>
                <a:lnTo>
                  <a:pt x="9363958" y="5048556"/>
                </a:lnTo>
                <a:lnTo>
                  <a:pt x="9360311" y="5093434"/>
                </a:lnTo>
                <a:lnTo>
                  <a:pt x="9356233" y="5138283"/>
                </a:lnTo>
                <a:lnTo>
                  <a:pt x="9351727" y="5183098"/>
                </a:lnTo>
                <a:lnTo>
                  <a:pt x="9346792" y="5227877"/>
                </a:lnTo>
                <a:lnTo>
                  <a:pt x="9341427" y="5272616"/>
                </a:lnTo>
                <a:lnTo>
                  <a:pt x="9335634" y="5317311"/>
                </a:lnTo>
                <a:lnTo>
                  <a:pt x="9329411" y="5361960"/>
                </a:lnTo>
                <a:lnTo>
                  <a:pt x="9322759" y="5406559"/>
                </a:lnTo>
                <a:lnTo>
                  <a:pt x="9315677" y="5451104"/>
                </a:lnTo>
                <a:lnTo>
                  <a:pt x="9308167" y="5495593"/>
                </a:lnTo>
                <a:lnTo>
                  <a:pt x="9300227" y="5540022"/>
                </a:lnTo>
                <a:lnTo>
                  <a:pt x="9291859" y="5584387"/>
                </a:lnTo>
                <a:lnTo>
                  <a:pt x="9283061" y="5628686"/>
                </a:lnTo>
                <a:lnTo>
                  <a:pt x="9273834" y="5672915"/>
                </a:lnTo>
                <a:lnTo>
                  <a:pt x="9264177" y="5717070"/>
                </a:lnTo>
                <a:lnTo>
                  <a:pt x="9254092" y="5761149"/>
                </a:lnTo>
                <a:lnTo>
                  <a:pt x="9243577" y="5805147"/>
                </a:lnTo>
                <a:lnTo>
                  <a:pt x="9232634" y="5849063"/>
                </a:lnTo>
                <a:lnTo>
                  <a:pt x="9221261" y="5892892"/>
                </a:lnTo>
                <a:lnTo>
                  <a:pt x="9209459" y="5936631"/>
                </a:lnTo>
                <a:lnTo>
                  <a:pt x="9197228" y="5980276"/>
                </a:lnTo>
                <a:lnTo>
                  <a:pt x="9184567" y="6023825"/>
                </a:lnTo>
                <a:lnTo>
                  <a:pt x="9171478" y="6067274"/>
                </a:lnTo>
                <a:lnTo>
                  <a:pt x="9157959" y="6110619"/>
                </a:lnTo>
                <a:lnTo>
                  <a:pt x="9144011" y="6153858"/>
                </a:lnTo>
                <a:lnTo>
                  <a:pt x="9129634" y="6196987"/>
                </a:lnTo>
                <a:lnTo>
                  <a:pt x="9114828" y="6240002"/>
                </a:lnTo>
                <a:lnTo>
                  <a:pt x="9099592" y="6282901"/>
                </a:lnTo>
                <a:lnTo>
                  <a:pt x="9083928" y="6325680"/>
                </a:lnTo>
                <a:lnTo>
                  <a:pt x="9067834" y="6368335"/>
                </a:lnTo>
                <a:lnTo>
                  <a:pt x="9051311" y="6410864"/>
                </a:lnTo>
                <a:lnTo>
                  <a:pt x="9034359" y="6453263"/>
                </a:lnTo>
                <a:lnTo>
                  <a:pt x="9016978" y="6495529"/>
                </a:lnTo>
                <a:lnTo>
                  <a:pt x="8999167" y="6537658"/>
                </a:lnTo>
                <a:lnTo>
                  <a:pt x="8980928" y="6579647"/>
                </a:lnTo>
                <a:lnTo>
                  <a:pt x="8962259" y="6621492"/>
                </a:lnTo>
                <a:lnTo>
                  <a:pt x="8943161" y="6663191"/>
                </a:lnTo>
                <a:lnTo>
                  <a:pt x="8923634" y="6704740"/>
                </a:lnTo>
                <a:lnTo>
                  <a:pt x="8903678" y="6746136"/>
                </a:lnTo>
                <a:lnTo>
                  <a:pt x="8883293" y="6787375"/>
                </a:lnTo>
                <a:lnTo>
                  <a:pt x="8862478" y="6828454"/>
                </a:lnTo>
                <a:lnTo>
                  <a:pt x="8841234" y="6869369"/>
                </a:lnTo>
                <a:lnTo>
                  <a:pt x="8819562" y="6910118"/>
                </a:lnTo>
                <a:lnTo>
                  <a:pt x="8797460" y="6950697"/>
                </a:lnTo>
                <a:lnTo>
                  <a:pt x="8774928" y="6991103"/>
                </a:lnTo>
                <a:lnTo>
                  <a:pt x="8751968" y="7031332"/>
                </a:lnTo>
                <a:lnTo>
                  <a:pt x="8728578" y="7071381"/>
                </a:lnTo>
                <a:lnTo>
                  <a:pt x="8704760" y="7111247"/>
                </a:lnTo>
                <a:lnTo>
                  <a:pt x="8680512" y="7150926"/>
                </a:lnTo>
                <a:lnTo>
                  <a:pt x="8655835" y="7190415"/>
                </a:lnTo>
                <a:lnTo>
                  <a:pt x="8630729" y="7229710"/>
                </a:lnTo>
                <a:lnTo>
                  <a:pt x="8605193" y="7268810"/>
                </a:lnTo>
                <a:lnTo>
                  <a:pt x="8579229" y="7307709"/>
                </a:lnTo>
                <a:lnTo>
                  <a:pt x="8552835" y="7346404"/>
                </a:lnTo>
                <a:lnTo>
                  <a:pt x="8526012" y="7384894"/>
                </a:lnTo>
                <a:lnTo>
                  <a:pt x="8498760" y="7423173"/>
                </a:lnTo>
                <a:lnTo>
                  <a:pt x="8471079" y="7461239"/>
                </a:lnTo>
                <a:lnTo>
                  <a:pt x="8442969" y="7499088"/>
                </a:lnTo>
                <a:lnTo>
                  <a:pt x="8414429" y="7536717"/>
                </a:lnTo>
                <a:lnTo>
                  <a:pt x="8385460" y="7574123"/>
                </a:lnTo>
                <a:lnTo>
                  <a:pt x="8356062" y="7611302"/>
                </a:lnTo>
                <a:lnTo>
                  <a:pt x="8326235" y="7648251"/>
                </a:lnTo>
                <a:lnTo>
                  <a:pt x="8295979" y="7684967"/>
                </a:lnTo>
                <a:lnTo>
                  <a:pt x="8265294" y="7721446"/>
                </a:lnTo>
                <a:lnTo>
                  <a:pt x="8234179" y="7757686"/>
                </a:lnTo>
                <a:lnTo>
                  <a:pt x="8202636" y="7793682"/>
                </a:lnTo>
                <a:lnTo>
                  <a:pt x="8170663" y="7829431"/>
                </a:lnTo>
                <a:lnTo>
                  <a:pt x="8138261" y="7864930"/>
                </a:lnTo>
                <a:lnTo>
                  <a:pt x="8105430" y="7900176"/>
                </a:lnTo>
                <a:lnTo>
                  <a:pt x="8072169" y="7935166"/>
                </a:lnTo>
                <a:lnTo>
                  <a:pt x="8038480" y="7969895"/>
                </a:lnTo>
                <a:lnTo>
                  <a:pt x="8004361" y="8004361"/>
                </a:lnTo>
                <a:lnTo>
                  <a:pt x="7969895" y="8038480"/>
                </a:lnTo>
                <a:lnTo>
                  <a:pt x="7935166" y="8072169"/>
                </a:lnTo>
                <a:lnTo>
                  <a:pt x="7900176" y="8105430"/>
                </a:lnTo>
                <a:lnTo>
                  <a:pt x="7864930" y="8138261"/>
                </a:lnTo>
                <a:lnTo>
                  <a:pt x="7829431" y="8170663"/>
                </a:lnTo>
                <a:lnTo>
                  <a:pt x="7793682" y="8202636"/>
                </a:lnTo>
                <a:lnTo>
                  <a:pt x="7757686" y="8234179"/>
                </a:lnTo>
                <a:lnTo>
                  <a:pt x="7721446" y="8265294"/>
                </a:lnTo>
                <a:lnTo>
                  <a:pt x="7684967" y="8295979"/>
                </a:lnTo>
                <a:lnTo>
                  <a:pt x="7648251" y="8326235"/>
                </a:lnTo>
                <a:lnTo>
                  <a:pt x="7611302" y="8356062"/>
                </a:lnTo>
                <a:lnTo>
                  <a:pt x="7574123" y="8385460"/>
                </a:lnTo>
                <a:lnTo>
                  <a:pt x="7536717" y="8414429"/>
                </a:lnTo>
                <a:lnTo>
                  <a:pt x="7499088" y="8442969"/>
                </a:lnTo>
                <a:lnTo>
                  <a:pt x="7461239" y="8471079"/>
                </a:lnTo>
                <a:lnTo>
                  <a:pt x="7423173" y="8498760"/>
                </a:lnTo>
                <a:lnTo>
                  <a:pt x="7384894" y="8526012"/>
                </a:lnTo>
                <a:lnTo>
                  <a:pt x="7346404" y="8552835"/>
                </a:lnTo>
                <a:lnTo>
                  <a:pt x="7307709" y="8579229"/>
                </a:lnTo>
                <a:lnTo>
                  <a:pt x="7268810" y="8605193"/>
                </a:lnTo>
                <a:lnTo>
                  <a:pt x="7229710" y="8630729"/>
                </a:lnTo>
                <a:lnTo>
                  <a:pt x="7190415" y="8655835"/>
                </a:lnTo>
                <a:lnTo>
                  <a:pt x="7150926" y="8680512"/>
                </a:lnTo>
                <a:lnTo>
                  <a:pt x="7111247" y="8704760"/>
                </a:lnTo>
                <a:lnTo>
                  <a:pt x="7071381" y="8728578"/>
                </a:lnTo>
                <a:lnTo>
                  <a:pt x="7031332" y="8751968"/>
                </a:lnTo>
                <a:lnTo>
                  <a:pt x="6991103" y="8774928"/>
                </a:lnTo>
                <a:lnTo>
                  <a:pt x="6950697" y="8797460"/>
                </a:lnTo>
                <a:lnTo>
                  <a:pt x="6910118" y="8819562"/>
                </a:lnTo>
                <a:lnTo>
                  <a:pt x="6869369" y="8841234"/>
                </a:lnTo>
                <a:lnTo>
                  <a:pt x="6828454" y="8862478"/>
                </a:lnTo>
                <a:lnTo>
                  <a:pt x="6787375" y="8883293"/>
                </a:lnTo>
                <a:lnTo>
                  <a:pt x="6746136" y="8903678"/>
                </a:lnTo>
                <a:lnTo>
                  <a:pt x="6704740" y="8923634"/>
                </a:lnTo>
                <a:lnTo>
                  <a:pt x="6663191" y="8943161"/>
                </a:lnTo>
                <a:lnTo>
                  <a:pt x="6621492" y="8962259"/>
                </a:lnTo>
                <a:lnTo>
                  <a:pt x="6579647" y="8980928"/>
                </a:lnTo>
                <a:lnTo>
                  <a:pt x="6537658" y="8999167"/>
                </a:lnTo>
                <a:lnTo>
                  <a:pt x="6495529" y="9016978"/>
                </a:lnTo>
                <a:lnTo>
                  <a:pt x="6453263" y="9034359"/>
                </a:lnTo>
                <a:lnTo>
                  <a:pt x="6410864" y="9051311"/>
                </a:lnTo>
                <a:lnTo>
                  <a:pt x="6368335" y="9067834"/>
                </a:lnTo>
                <a:lnTo>
                  <a:pt x="6325680" y="9083928"/>
                </a:lnTo>
                <a:lnTo>
                  <a:pt x="6282901" y="9099592"/>
                </a:lnTo>
                <a:lnTo>
                  <a:pt x="6240002" y="9114828"/>
                </a:lnTo>
                <a:lnTo>
                  <a:pt x="6196987" y="9129634"/>
                </a:lnTo>
                <a:lnTo>
                  <a:pt x="6153858" y="9144011"/>
                </a:lnTo>
                <a:lnTo>
                  <a:pt x="6110619" y="9157959"/>
                </a:lnTo>
                <a:lnTo>
                  <a:pt x="6067274" y="9171478"/>
                </a:lnTo>
                <a:lnTo>
                  <a:pt x="6023825" y="9184567"/>
                </a:lnTo>
                <a:lnTo>
                  <a:pt x="5980276" y="9197228"/>
                </a:lnTo>
                <a:lnTo>
                  <a:pt x="5936631" y="9209459"/>
                </a:lnTo>
                <a:lnTo>
                  <a:pt x="5892892" y="9221261"/>
                </a:lnTo>
                <a:lnTo>
                  <a:pt x="5849063" y="9232634"/>
                </a:lnTo>
                <a:lnTo>
                  <a:pt x="5805147" y="9243577"/>
                </a:lnTo>
                <a:lnTo>
                  <a:pt x="5761149" y="9254092"/>
                </a:lnTo>
                <a:lnTo>
                  <a:pt x="5717070" y="9264177"/>
                </a:lnTo>
                <a:lnTo>
                  <a:pt x="5672915" y="9273834"/>
                </a:lnTo>
                <a:lnTo>
                  <a:pt x="5628686" y="9283061"/>
                </a:lnTo>
                <a:lnTo>
                  <a:pt x="5584387" y="9291859"/>
                </a:lnTo>
                <a:lnTo>
                  <a:pt x="5540022" y="9300227"/>
                </a:lnTo>
                <a:lnTo>
                  <a:pt x="5495593" y="9308167"/>
                </a:lnTo>
                <a:lnTo>
                  <a:pt x="5451104" y="9315677"/>
                </a:lnTo>
                <a:lnTo>
                  <a:pt x="5406559" y="9322759"/>
                </a:lnTo>
                <a:lnTo>
                  <a:pt x="5361960" y="9329411"/>
                </a:lnTo>
                <a:lnTo>
                  <a:pt x="5317311" y="9335634"/>
                </a:lnTo>
                <a:lnTo>
                  <a:pt x="5272616" y="9341427"/>
                </a:lnTo>
                <a:lnTo>
                  <a:pt x="5227877" y="9346792"/>
                </a:lnTo>
                <a:lnTo>
                  <a:pt x="5183098" y="9351727"/>
                </a:lnTo>
                <a:lnTo>
                  <a:pt x="5138283" y="9356233"/>
                </a:lnTo>
                <a:lnTo>
                  <a:pt x="5093434" y="9360311"/>
                </a:lnTo>
                <a:lnTo>
                  <a:pt x="5048556" y="9363958"/>
                </a:lnTo>
                <a:lnTo>
                  <a:pt x="5003650" y="9367177"/>
                </a:lnTo>
                <a:lnTo>
                  <a:pt x="4958721" y="9369967"/>
                </a:lnTo>
                <a:lnTo>
                  <a:pt x="4913773" y="9372327"/>
                </a:lnTo>
                <a:lnTo>
                  <a:pt x="4868807" y="9374258"/>
                </a:lnTo>
                <a:lnTo>
                  <a:pt x="4823829" y="9375761"/>
                </a:lnTo>
                <a:lnTo>
                  <a:pt x="4778840" y="9376833"/>
                </a:lnTo>
                <a:lnTo>
                  <a:pt x="4733845" y="9377477"/>
                </a:lnTo>
                <a:lnTo>
                  <a:pt x="4688846" y="9377692"/>
                </a:lnTo>
                <a:lnTo>
                  <a:pt x="4643847" y="9377477"/>
                </a:lnTo>
                <a:lnTo>
                  <a:pt x="4598852" y="9376833"/>
                </a:lnTo>
                <a:lnTo>
                  <a:pt x="4553863" y="9375761"/>
                </a:lnTo>
                <a:lnTo>
                  <a:pt x="4508884" y="9374258"/>
                </a:lnTo>
                <a:lnTo>
                  <a:pt x="4463919" y="9372327"/>
                </a:lnTo>
                <a:lnTo>
                  <a:pt x="4418970" y="9369967"/>
                </a:lnTo>
                <a:lnTo>
                  <a:pt x="4374041" y="9367177"/>
                </a:lnTo>
                <a:lnTo>
                  <a:pt x="4329136" y="9363958"/>
                </a:lnTo>
                <a:lnTo>
                  <a:pt x="4284257" y="9360311"/>
                </a:lnTo>
                <a:lnTo>
                  <a:pt x="4239409" y="9356233"/>
                </a:lnTo>
                <a:lnTo>
                  <a:pt x="4194593" y="9351727"/>
                </a:lnTo>
                <a:lnTo>
                  <a:pt x="4149815" y="9346792"/>
                </a:lnTo>
                <a:lnTo>
                  <a:pt x="4105076" y="9341427"/>
                </a:lnTo>
                <a:lnTo>
                  <a:pt x="4060380" y="9335634"/>
                </a:lnTo>
                <a:lnTo>
                  <a:pt x="4015732" y="9329411"/>
                </a:lnTo>
                <a:lnTo>
                  <a:pt x="3971133" y="9322759"/>
                </a:lnTo>
                <a:lnTo>
                  <a:pt x="3926588" y="9315677"/>
                </a:lnTo>
                <a:lnTo>
                  <a:pt x="3882099" y="9308167"/>
                </a:lnTo>
                <a:lnTo>
                  <a:pt x="3837670" y="9300227"/>
                </a:lnTo>
                <a:lnTo>
                  <a:pt x="3793305" y="9291859"/>
                </a:lnTo>
                <a:lnTo>
                  <a:pt x="3749006" y="9283061"/>
                </a:lnTo>
                <a:lnTo>
                  <a:pt x="3704777" y="9273834"/>
                </a:lnTo>
                <a:lnTo>
                  <a:pt x="3660622" y="9264177"/>
                </a:lnTo>
                <a:lnTo>
                  <a:pt x="3616543" y="9254092"/>
                </a:lnTo>
                <a:lnTo>
                  <a:pt x="3572544" y="9243577"/>
                </a:lnTo>
                <a:lnTo>
                  <a:pt x="3528629" y="9232634"/>
                </a:lnTo>
                <a:lnTo>
                  <a:pt x="3484800" y="9221261"/>
                </a:lnTo>
                <a:lnTo>
                  <a:pt x="3441061" y="9209459"/>
                </a:lnTo>
                <a:lnTo>
                  <a:pt x="3397416" y="9197228"/>
                </a:lnTo>
                <a:lnTo>
                  <a:pt x="3353867" y="9184567"/>
                </a:lnTo>
                <a:lnTo>
                  <a:pt x="3310418" y="9171478"/>
                </a:lnTo>
                <a:lnTo>
                  <a:pt x="3267072" y="9157959"/>
                </a:lnTo>
                <a:lnTo>
                  <a:pt x="3223834" y="9144011"/>
                </a:lnTo>
                <a:lnTo>
                  <a:pt x="3180705" y="9129634"/>
                </a:lnTo>
                <a:lnTo>
                  <a:pt x="3137689" y="9114828"/>
                </a:lnTo>
                <a:lnTo>
                  <a:pt x="3094790" y="9099592"/>
                </a:lnTo>
                <a:lnTo>
                  <a:pt x="3052012" y="9083928"/>
                </a:lnTo>
                <a:lnTo>
                  <a:pt x="3009356" y="9067834"/>
                </a:lnTo>
                <a:lnTo>
                  <a:pt x="2966827" y="9051311"/>
                </a:lnTo>
                <a:lnTo>
                  <a:pt x="2924428" y="9034359"/>
                </a:lnTo>
                <a:lnTo>
                  <a:pt x="2882163" y="9016978"/>
                </a:lnTo>
                <a:lnTo>
                  <a:pt x="2840034" y="8999167"/>
                </a:lnTo>
                <a:lnTo>
                  <a:pt x="2798045" y="8980928"/>
                </a:lnTo>
                <a:lnTo>
                  <a:pt x="2756199" y="8962259"/>
                </a:lnTo>
                <a:lnTo>
                  <a:pt x="2714500" y="8943161"/>
                </a:lnTo>
                <a:lnTo>
                  <a:pt x="2672952" y="8923634"/>
                </a:lnTo>
                <a:lnTo>
                  <a:pt x="2631556" y="8903678"/>
                </a:lnTo>
                <a:lnTo>
                  <a:pt x="2590317" y="8883293"/>
                </a:lnTo>
                <a:lnTo>
                  <a:pt x="2549238" y="8862478"/>
                </a:lnTo>
                <a:lnTo>
                  <a:pt x="2508322" y="8841234"/>
                </a:lnTo>
                <a:lnTo>
                  <a:pt x="2467573" y="8819562"/>
                </a:lnTo>
                <a:lnTo>
                  <a:pt x="2426994" y="8797460"/>
                </a:lnTo>
                <a:lnTo>
                  <a:pt x="2386589" y="8774928"/>
                </a:lnTo>
                <a:lnTo>
                  <a:pt x="2346360" y="8751968"/>
                </a:lnTo>
                <a:lnTo>
                  <a:pt x="2306311" y="8728578"/>
                </a:lnTo>
                <a:lnTo>
                  <a:pt x="2266445" y="8704760"/>
                </a:lnTo>
                <a:lnTo>
                  <a:pt x="2226766" y="8680512"/>
                </a:lnTo>
                <a:lnTo>
                  <a:pt x="2187277" y="8655835"/>
                </a:lnTo>
                <a:lnTo>
                  <a:pt x="2147981" y="8630729"/>
                </a:lnTo>
                <a:lnTo>
                  <a:pt x="2108882" y="8605193"/>
                </a:lnTo>
                <a:lnTo>
                  <a:pt x="2069983" y="8579229"/>
                </a:lnTo>
                <a:lnTo>
                  <a:pt x="2031287" y="8552835"/>
                </a:lnTo>
                <a:lnTo>
                  <a:pt x="1992798" y="8526012"/>
                </a:lnTo>
                <a:lnTo>
                  <a:pt x="1954519" y="8498760"/>
                </a:lnTo>
                <a:lnTo>
                  <a:pt x="1916453" y="8471079"/>
                </a:lnTo>
                <a:lnTo>
                  <a:pt x="1878604" y="8442969"/>
                </a:lnTo>
                <a:lnTo>
                  <a:pt x="1840975" y="8414429"/>
                </a:lnTo>
                <a:lnTo>
                  <a:pt x="1803569" y="8385460"/>
                </a:lnTo>
                <a:lnTo>
                  <a:pt x="1766390" y="8356062"/>
                </a:lnTo>
                <a:lnTo>
                  <a:pt x="1729440" y="8326235"/>
                </a:lnTo>
                <a:lnTo>
                  <a:pt x="1692724" y="8295979"/>
                </a:lnTo>
                <a:lnTo>
                  <a:pt x="1656245" y="8265294"/>
                </a:lnTo>
                <a:lnTo>
                  <a:pt x="1620006" y="8234179"/>
                </a:lnTo>
                <a:lnTo>
                  <a:pt x="1584010" y="8202636"/>
                </a:lnTo>
                <a:lnTo>
                  <a:pt x="1548261" y="8170663"/>
                </a:lnTo>
                <a:lnTo>
                  <a:pt x="1512761" y="8138261"/>
                </a:lnTo>
                <a:lnTo>
                  <a:pt x="1477515" y="8105430"/>
                </a:lnTo>
                <a:lnTo>
                  <a:pt x="1442526" y="8072169"/>
                </a:lnTo>
                <a:lnTo>
                  <a:pt x="1407797" y="8038480"/>
                </a:lnTo>
                <a:lnTo>
                  <a:pt x="1373331" y="8004361"/>
                </a:lnTo>
                <a:lnTo>
                  <a:pt x="1339212" y="7969895"/>
                </a:lnTo>
                <a:lnTo>
                  <a:pt x="1305522" y="7935166"/>
                </a:lnTo>
                <a:lnTo>
                  <a:pt x="1272262" y="7900176"/>
                </a:lnTo>
                <a:lnTo>
                  <a:pt x="1239431" y="7864930"/>
                </a:lnTo>
                <a:lnTo>
                  <a:pt x="1207029" y="7829431"/>
                </a:lnTo>
                <a:lnTo>
                  <a:pt x="1175056" y="7793682"/>
                </a:lnTo>
                <a:lnTo>
                  <a:pt x="1143512" y="7757686"/>
                </a:lnTo>
                <a:lnTo>
                  <a:pt x="1112398" y="7721446"/>
                </a:lnTo>
                <a:lnTo>
                  <a:pt x="1081712" y="7684967"/>
                </a:lnTo>
                <a:lnTo>
                  <a:pt x="1051456" y="7648251"/>
                </a:lnTo>
                <a:lnTo>
                  <a:pt x="1021629" y="7611302"/>
                </a:lnTo>
                <a:lnTo>
                  <a:pt x="992231" y="7574123"/>
                </a:lnTo>
                <a:lnTo>
                  <a:pt x="963262" y="7536717"/>
                </a:lnTo>
                <a:lnTo>
                  <a:pt x="934723" y="7499088"/>
                </a:lnTo>
                <a:lnTo>
                  <a:pt x="906613" y="7461239"/>
                </a:lnTo>
                <a:lnTo>
                  <a:pt x="878931" y="7423173"/>
                </a:lnTo>
                <a:lnTo>
                  <a:pt x="851679" y="7384894"/>
                </a:lnTo>
                <a:lnTo>
                  <a:pt x="824856" y="7346404"/>
                </a:lnTo>
                <a:lnTo>
                  <a:pt x="798463" y="7307709"/>
                </a:lnTo>
                <a:lnTo>
                  <a:pt x="772498" y="7268810"/>
                </a:lnTo>
                <a:lnTo>
                  <a:pt x="746963" y="7229710"/>
                </a:lnTo>
                <a:lnTo>
                  <a:pt x="721857" y="7190415"/>
                </a:lnTo>
                <a:lnTo>
                  <a:pt x="697180" y="7150926"/>
                </a:lnTo>
                <a:lnTo>
                  <a:pt x="672932" y="7111247"/>
                </a:lnTo>
                <a:lnTo>
                  <a:pt x="649113" y="7071381"/>
                </a:lnTo>
                <a:lnTo>
                  <a:pt x="625723" y="7031332"/>
                </a:lnTo>
                <a:lnTo>
                  <a:pt x="602763" y="6991103"/>
                </a:lnTo>
                <a:lnTo>
                  <a:pt x="580232" y="6950697"/>
                </a:lnTo>
                <a:lnTo>
                  <a:pt x="558130" y="6910118"/>
                </a:lnTo>
                <a:lnTo>
                  <a:pt x="536457" y="6869369"/>
                </a:lnTo>
                <a:lnTo>
                  <a:pt x="515213" y="6828454"/>
                </a:lnTo>
                <a:lnTo>
                  <a:pt x="494399" y="6787375"/>
                </a:lnTo>
                <a:lnTo>
                  <a:pt x="474013" y="6746136"/>
                </a:lnTo>
                <a:lnTo>
                  <a:pt x="454057" y="6704740"/>
                </a:lnTo>
                <a:lnTo>
                  <a:pt x="434530" y="6663191"/>
                </a:lnTo>
                <a:lnTo>
                  <a:pt x="415432" y="6621492"/>
                </a:lnTo>
                <a:lnTo>
                  <a:pt x="396763" y="6579647"/>
                </a:lnTo>
                <a:lnTo>
                  <a:pt x="378524" y="6537658"/>
                </a:lnTo>
                <a:lnTo>
                  <a:pt x="360713" y="6495529"/>
                </a:lnTo>
                <a:lnTo>
                  <a:pt x="343332" y="6453263"/>
                </a:lnTo>
                <a:lnTo>
                  <a:pt x="326380" y="6410864"/>
                </a:lnTo>
                <a:lnTo>
                  <a:pt x="309857" y="6368335"/>
                </a:lnTo>
                <a:lnTo>
                  <a:pt x="293764" y="6325680"/>
                </a:lnTo>
                <a:lnTo>
                  <a:pt x="278099" y="6282901"/>
                </a:lnTo>
                <a:lnTo>
                  <a:pt x="262864" y="6240002"/>
                </a:lnTo>
                <a:lnTo>
                  <a:pt x="248057" y="6196987"/>
                </a:lnTo>
                <a:lnTo>
                  <a:pt x="233680" y="6153858"/>
                </a:lnTo>
                <a:lnTo>
                  <a:pt x="219732" y="6110619"/>
                </a:lnTo>
                <a:lnTo>
                  <a:pt x="206214" y="6067274"/>
                </a:lnTo>
                <a:lnTo>
                  <a:pt x="193124" y="6023825"/>
                </a:lnTo>
                <a:lnTo>
                  <a:pt x="180464" y="5980276"/>
                </a:lnTo>
                <a:lnTo>
                  <a:pt x="168233" y="5936631"/>
                </a:lnTo>
                <a:lnTo>
                  <a:pt x="156430" y="5892892"/>
                </a:lnTo>
                <a:lnTo>
                  <a:pt x="145058" y="5849063"/>
                </a:lnTo>
                <a:lnTo>
                  <a:pt x="134114" y="5805147"/>
                </a:lnTo>
                <a:lnTo>
                  <a:pt x="123599" y="5761149"/>
                </a:lnTo>
                <a:lnTo>
                  <a:pt x="113514" y="5717070"/>
                </a:lnTo>
                <a:lnTo>
                  <a:pt x="103858" y="5672915"/>
                </a:lnTo>
                <a:lnTo>
                  <a:pt x="94631" y="5628686"/>
                </a:lnTo>
                <a:lnTo>
                  <a:pt x="85833" y="5584387"/>
                </a:lnTo>
                <a:lnTo>
                  <a:pt x="77464" y="5540022"/>
                </a:lnTo>
                <a:lnTo>
                  <a:pt x="69524" y="5495593"/>
                </a:lnTo>
                <a:lnTo>
                  <a:pt x="62014" y="5451104"/>
                </a:lnTo>
                <a:lnTo>
                  <a:pt x="54933" y="5406559"/>
                </a:lnTo>
                <a:lnTo>
                  <a:pt x="48281" y="5361960"/>
                </a:lnTo>
                <a:lnTo>
                  <a:pt x="42058" y="5317311"/>
                </a:lnTo>
                <a:lnTo>
                  <a:pt x="36264" y="5272616"/>
                </a:lnTo>
                <a:lnTo>
                  <a:pt x="30899" y="5227877"/>
                </a:lnTo>
                <a:lnTo>
                  <a:pt x="25964" y="5183098"/>
                </a:lnTo>
                <a:lnTo>
                  <a:pt x="21458" y="5138283"/>
                </a:lnTo>
                <a:lnTo>
                  <a:pt x="17381" y="5093434"/>
                </a:lnTo>
                <a:lnTo>
                  <a:pt x="13733" y="5048556"/>
                </a:lnTo>
                <a:lnTo>
                  <a:pt x="10514" y="5003650"/>
                </a:lnTo>
                <a:lnTo>
                  <a:pt x="7724" y="4958721"/>
                </a:lnTo>
                <a:lnTo>
                  <a:pt x="5364" y="4913773"/>
                </a:lnTo>
                <a:lnTo>
                  <a:pt x="3433" y="4868807"/>
                </a:lnTo>
                <a:lnTo>
                  <a:pt x="1931" y="4823829"/>
                </a:lnTo>
                <a:lnTo>
                  <a:pt x="858" y="4778840"/>
                </a:lnTo>
                <a:lnTo>
                  <a:pt x="214" y="4733845"/>
                </a:lnTo>
                <a:lnTo>
                  <a:pt x="0" y="4688846"/>
                </a:lnTo>
                <a:lnTo>
                  <a:pt x="214" y="4643847"/>
                </a:lnTo>
                <a:lnTo>
                  <a:pt x="858" y="4598852"/>
                </a:lnTo>
                <a:lnTo>
                  <a:pt x="1931" y="4553863"/>
                </a:lnTo>
                <a:lnTo>
                  <a:pt x="3433" y="4508884"/>
                </a:lnTo>
                <a:lnTo>
                  <a:pt x="5364" y="4463919"/>
                </a:lnTo>
                <a:lnTo>
                  <a:pt x="7724" y="4418970"/>
                </a:lnTo>
                <a:lnTo>
                  <a:pt x="10514" y="4374041"/>
                </a:lnTo>
                <a:lnTo>
                  <a:pt x="13733" y="4329136"/>
                </a:lnTo>
                <a:lnTo>
                  <a:pt x="17381" y="4284257"/>
                </a:lnTo>
                <a:lnTo>
                  <a:pt x="21458" y="4239409"/>
                </a:lnTo>
                <a:lnTo>
                  <a:pt x="25964" y="4194593"/>
                </a:lnTo>
                <a:lnTo>
                  <a:pt x="30899" y="4149815"/>
                </a:lnTo>
                <a:lnTo>
                  <a:pt x="36264" y="4105076"/>
                </a:lnTo>
                <a:lnTo>
                  <a:pt x="42058" y="4060380"/>
                </a:lnTo>
                <a:lnTo>
                  <a:pt x="48281" y="4015732"/>
                </a:lnTo>
                <a:lnTo>
                  <a:pt x="54933" y="3971133"/>
                </a:lnTo>
                <a:lnTo>
                  <a:pt x="62014" y="3926588"/>
                </a:lnTo>
                <a:lnTo>
                  <a:pt x="69524" y="3882099"/>
                </a:lnTo>
                <a:lnTo>
                  <a:pt x="77464" y="3837670"/>
                </a:lnTo>
                <a:lnTo>
                  <a:pt x="85833" y="3793305"/>
                </a:lnTo>
                <a:lnTo>
                  <a:pt x="94631" y="3749006"/>
                </a:lnTo>
                <a:lnTo>
                  <a:pt x="103858" y="3704777"/>
                </a:lnTo>
                <a:lnTo>
                  <a:pt x="113514" y="3660622"/>
                </a:lnTo>
                <a:lnTo>
                  <a:pt x="123599" y="3616543"/>
                </a:lnTo>
                <a:lnTo>
                  <a:pt x="134114" y="3572544"/>
                </a:lnTo>
                <a:lnTo>
                  <a:pt x="145058" y="3528629"/>
                </a:lnTo>
                <a:lnTo>
                  <a:pt x="156430" y="3484800"/>
                </a:lnTo>
                <a:lnTo>
                  <a:pt x="168233" y="3441061"/>
                </a:lnTo>
                <a:lnTo>
                  <a:pt x="180464" y="3397416"/>
                </a:lnTo>
                <a:lnTo>
                  <a:pt x="193124" y="3353867"/>
                </a:lnTo>
                <a:lnTo>
                  <a:pt x="206214" y="3310418"/>
                </a:lnTo>
                <a:lnTo>
                  <a:pt x="219732" y="3267072"/>
                </a:lnTo>
                <a:lnTo>
                  <a:pt x="233680" y="3223834"/>
                </a:lnTo>
                <a:lnTo>
                  <a:pt x="248057" y="3180705"/>
                </a:lnTo>
                <a:lnTo>
                  <a:pt x="262864" y="3137689"/>
                </a:lnTo>
                <a:lnTo>
                  <a:pt x="278099" y="3094790"/>
                </a:lnTo>
                <a:lnTo>
                  <a:pt x="293764" y="3052012"/>
                </a:lnTo>
                <a:lnTo>
                  <a:pt x="309857" y="3009356"/>
                </a:lnTo>
                <a:lnTo>
                  <a:pt x="326380" y="2966827"/>
                </a:lnTo>
                <a:lnTo>
                  <a:pt x="343332" y="2924428"/>
                </a:lnTo>
                <a:lnTo>
                  <a:pt x="360713" y="2882163"/>
                </a:lnTo>
                <a:lnTo>
                  <a:pt x="378524" y="2840034"/>
                </a:lnTo>
                <a:lnTo>
                  <a:pt x="396763" y="2798045"/>
                </a:lnTo>
                <a:lnTo>
                  <a:pt x="415432" y="2756199"/>
                </a:lnTo>
                <a:lnTo>
                  <a:pt x="434530" y="2714500"/>
                </a:lnTo>
                <a:lnTo>
                  <a:pt x="454057" y="2672952"/>
                </a:lnTo>
                <a:lnTo>
                  <a:pt x="474013" y="2631556"/>
                </a:lnTo>
                <a:lnTo>
                  <a:pt x="494399" y="2590317"/>
                </a:lnTo>
                <a:lnTo>
                  <a:pt x="515213" y="2549238"/>
                </a:lnTo>
                <a:lnTo>
                  <a:pt x="536457" y="2508322"/>
                </a:lnTo>
                <a:lnTo>
                  <a:pt x="558130" y="2467573"/>
                </a:lnTo>
                <a:lnTo>
                  <a:pt x="580232" y="2426994"/>
                </a:lnTo>
                <a:lnTo>
                  <a:pt x="602763" y="2386589"/>
                </a:lnTo>
                <a:lnTo>
                  <a:pt x="625723" y="2346360"/>
                </a:lnTo>
                <a:lnTo>
                  <a:pt x="649113" y="2306311"/>
                </a:lnTo>
                <a:lnTo>
                  <a:pt x="672932" y="2266445"/>
                </a:lnTo>
                <a:lnTo>
                  <a:pt x="697180" y="2226766"/>
                </a:lnTo>
                <a:lnTo>
                  <a:pt x="721857" y="2187277"/>
                </a:lnTo>
                <a:lnTo>
                  <a:pt x="746963" y="2147981"/>
                </a:lnTo>
                <a:lnTo>
                  <a:pt x="772498" y="2108882"/>
                </a:lnTo>
                <a:lnTo>
                  <a:pt x="798463" y="2069983"/>
                </a:lnTo>
                <a:lnTo>
                  <a:pt x="824856" y="2031287"/>
                </a:lnTo>
                <a:lnTo>
                  <a:pt x="851679" y="1992798"/>
                </a:lnTo>
                <a:lnTo>
                  <a:pt x="878931" y="1954519"/>
                </a:lnTo>
                <a:lnTo>
                  <a:pt x="906613" y="1916453"/>
                </a:lnTo>
                <a:lnTo>
                  <a:pt x="934723" y="1878604"/>
                </a:lnTo>
                <a:lnTo>
                  <a:pt x="963262" y="1840975"/>
                </a:lnTo>
                <a:lnTo>
                  <a:pt x="992231" y="1803569"/>
                </a:lnTo>
                <a:lnTo>
                  <a:pt x="1021629" y="1766390"/>
                </a:lnTo>
                <a:lnTo>
                  <a:pt x="1051456" y="1729440"/>
                </a:lnTo>
                <a:lnTo>
                  <a:pt x="1081712" y="1692724"/>
                </a:lnTo>
                <a:lnTo>
                  <a:pt x="1112398" y="1656245"/>
                </a:lnTo>
                <a:lnTo>
                  <a:pt x="1143512" y="1620006"/>
                </a:lnTo>
                <a:lnTo>
                  <a:pt x="1175056" y="1584010"/>
                </a:lnTo>
                <a:lnTo>
                  <a:pt x="1207029" y="1548261"/>
                </a:lnTo>
                <a:lnTo>
                  <a:pt x="1239431" y="1512761"/>
                </a:lnTo>
                <a:lnTo>
                  <a:pt x="1272262" y="1477515"/>
                </a:lnTo>
                <a:lnTo>
                  <a:pt x="1305522" y="1442526"/>
                </a:lnTo>
                <a:lnTo>
                  <a:pt x="1339212" y="1407797"/>
                </a:lnTo>
                <a:lnTo>
                  <a:pt x="1373331" y="1373331"/>
                </a:lnTo>
                <a:lnTo>
                  <a:pt x="1407797" y="1339212"/>
                </a:lnTo>
                <a:lnTo>
                  <a:pt x="1442526" y="1305522"/>
                </a:lnTo>
                <a:lnTo>
                  <a:pt x="1477515" y="1272262"/>
                </a:lnTo>
                <a:lnTo>
                  <a:pt x="1512761" y="1239431"/>
                </a:lnTo>
                <a:lnTo>
                  <a:pt x="1548261" y="1207029"/>
                </a:lnTo>
                <a:lnTo>
                  <a:pt x="1584010" y="1175056"/>
                </a:lnTo>
                <a:lnTo>
                  <a:pt x="1620006" y="1143512"/>
                </a:lnTo>
                <a:lnTo>
                  <a:pt x="1656245" y="1112398"/>
                </a:lnTo>
                <a:lnTo>
                  <a:pt x="1692724" y="1081712"/>
                </a:lnTo>
                <a:lnTo>
                  <a:pt x="1729440" y="1051456"/>
                </a:lnTo>
                <a:lnTo>
                  <a:pt x="1766390" y="1021629"/>
                </a:lnTo>
                <a:lnTo>
                  <a:pt x="1803569" y="992231"/>
                </a:lnTo>
                <a:lnTo>
                  <a:pt x="1840975" y="963262"/>
                </a:lnTo>
                <a:lnTo>
                  <a:pt x="1878604" y="934723"/>
                </a:lnTo>
                <a:lnTo>
                  <a:pt x="1916453" y="906613"/>
                </a:lnTo>
                <a:lnTo>
                  <a:pt x="1954519" y="878931"/>
                </a:lnTo>
                <a:lnTo>
                  <a:pt x="1992798" y="851679"/>
                </a:lnTo>
                <a:lnTo>
                  <a:pt x="2031287" y="824856"/>
                </a:lnTo>
                <a:lnTo>
                  <a:pt x="2069983" y="798463"/>
                </a:lnTo>
                <a:lnTo>
                  <a:pt x="2108882" y="772498"/>
                </a:lnTo>
                <a:lnTo>
                  <a:pt x="2147981" y="746963"/>
                </a:lnTo>
                <a:lnTo>
                  <a:pt x="2187277" y="721857"/>
                </a:lnTo>
                <a:lnTo>
                  <a:pt x="2226766" y="697180"/>
                </a:lnTo>
                <a:lnTo>
                  <a:pt x="2266445" y="672932"/>
                </a:lnTo>
                <a:lnTo>
                  <a:pt x="2306311" y="649113"/>
                </a:lnTo>
                <a:lnTo>
                  <a:pt x="2346360" y="625723"/>
                </a:lnTo>
                <a:lnTo>
                  <a:pt x="2386589" y="602763"/>
                </a:lnTo>
                <a:lnTo>
                  <a:pt x="2426994" y="580232"/>
                </a:lnTo>
                <a:lnTo>
                  <a:pt x="2467573" y="558130"/>
                </a:lnTo>
                <a:lnTo>
                  <a:pt x="2508322" y="536457"/>
                </a:lnTo>
                <a:lnTo>
                  <a:pt x="2549238" y="515213"/>
                </a:lnTo>
                <a:lnTo>
                  <a:pt x="2590317" y="494399"/>
                </a:lnTo>
                <a:lnTo>
                  <a:pt x="2631556" y="474013"/>
                </a:lnTo>
                <a:lnTo>
                  <a:pt x="2672952" y="454057"/>
                </a:lnTo>
                <a:lnTo>
                  <a:pt x="2714500" y="434530"/>
                </a:lnTo>
                <a:lnTo>
                  <a:pt x="2756199" y="415432"/>
                </a:lnTo>
                <a:lnTo>
                  <a:pt x="2798045" y="396763"/>
                </a:lnTo>
                <a:lnTo>
                  <a:pt x="2840034" y="378524"/>
                </a:lnTo>
                <a:lnTo>
                  <a:pt x="2882163" y="360713"/>
                </a:lnTo>
                <a:lnTo>
                  <a:pt x="2924428" y="343332"/>
                </a:lnTo>
                <a:lnTo>
                  <a:pt x="2966827" y="326380"/>
                </a:lnTo>
                <a:lnTo>
                  <a:pt x="3009356" y="309857"/>
                </a:lnTo>
                <a:lnTo>
                  <a:pt x="3052012" y="293764"/>
                </a:lnTo>
                <a:lnTo>
                  <a:pt x="3094790" y="278099"/>
                </a:lnTo>
                <a:lnTo>
                  <a:pt x="3137689" y="262864"/>
                </a:lnTo>
                <a:lnTo>
                  <a:pt x="3180705" y="248057"/>
                </a:lnTo>
                <a:lnTo>
                  <a:pt x="3223834" y="233680"/>
                </a:lnTo>
                <a:lnTo>
                  <a:pt x="3267072" y="219732"/>
                </a:lnTo>
                <a:lnTo>
                  <a:pt x="3310418" y="206214"/>
                </a:lnTo>
                <a:lnTo>
                  <a:pt x="3353867" y="193124"/>
                </a:lnTo>
                <a:lnTo>
                  <a:pt x="3397416" y="180464"/>
                </a:lnTo>
                <a:lnTo>
                  <a:pt x="3441061" y="168233"/>
                </a:lnTo>
                <a:lnTo>
                  <a:pt x="3484800" y="156430"/>
                </a:lnTo>
                <a:lnTo>
                  <a:pt x="3528629" y="145058"/>
                </a:lnTo>
                <a:lnTo>
                  <a:pt x="3572544" y="134114"/>
                </a:lnTo>
                <a:lnTo>
                  <a:pt x="3616543" y="123599"/>
                </a:lnTo>
                <a:lnTo>
                  <a:pt x="3660622" y="113514"/>
                </a:lnTo>
                <a:lnTo>
                  <a:pt x="3704777" y="103858"/>
                </a:lnTo>
                <a:lnTo>
                  <a:pt x="3749006" y="94631"/>
                </a:lnTo>
                <a:lnTo>
                  <a:pt x="3793305" y="85833"/>
                </a:lnTo>
                <a:lnTo>
                  <a:pt x="3837670" y="77464"/>
                </a:lnTo>
                <a:lnTo>
                  <a:pt x="3882099" y="69524"/>
                </a:lnTo>
                <a:lnTo>
                  <a:pt x="3926588" y="62014"/>
                </a:lnTo>
                <a:lnTo>
                  <a:pt x="3971133" y="54933"/>
                </a:lnTo>
                <a:lnTo>
                  <a:pt x="4015732" y="48281"/>
                </a:lnTo>
                <a:lnTo>
                  <a:pt x="4060380" y="42058"/>
                </a:lnTo>
                <a:lnTo>
                  <a:pt x="4105076" y="36264"/>
                </a:lnTo>
                <a:lnTo>
                  <a:pt x="4149815" y="30899"/>
                </a:lnTo>
                <a:lnTo>
                  <a:pt x="4194593" y="25964"/>
                </a:lnTo>
                <a:lnTo>
                  <a:pt x="4239409" y="21458"/>
                </a:lnTo>
                <a:lnTo>
                  <a:pt x="4284257" y="17381"/>
                </a:lnTo>
                <a:lnTo>
                  <a:pt x="4329136" y="13733"/>
                </a:lnTo>
                <a:lnTo>
                  <a:pt x="4374041" y="10514"/>
                </a:lnTo>
                <a:lnTo>
                  <a:pt x="4418970" y="7724"/>
                </a:lnTo>
                <a:lnTo>
                  <a:pt x="4463919" y="5364"/>
                </a:lnTo>
                <a:lnTo>
                  <a:pt x="4508884" y="3433"/>
                </a:lnTo>
                <a:lnTo>
                  <a:pt x="4553863" y="1931"/>
                </a:lnTo>
                <a:lnTo>
                  <a:pt x="4598852" y="858"/>
                </a:lnTo>
                <a:lnTo>
                  <a:pt x="4643847" y="214"/>
                </a:lnTo>
                <a:lnTo>
                  <a:pt x="4688846" y="0"/>
                </a:lnTo>
                <a:lnTo>
                  <a:pt x="4733845" y="214"/>
                </a:lnTo>
                <a:lnTo>
                  <a:pt x="4778840" y="858"/>
                </a:lnTo>
                <a:lnTo>
                  <a:pt x="4823829" y="1931"/>
                </a:lnTo>
                <a:lnTo>
                  <a:pt x="4868807" y="3433"/>
                </a:lnTo>
                <a:lnTo>
                  <a:pt x="4913773" y="5364"/>
                </a:lnTo>
                <a:lnTo>
                  <a:pt x="4958721" y="7724"/>
                </a:lnTo>
                <a:lnTo>
                  <a:pt x="5003650" y="10514"/>
                </a:lnTo>
                <a:lnTo>
                  <a:pt x="5048556" y="13733"/>
                </a:lnTo>
                <a:lnTo>
                  <a:pt x="5093434" y="17381"/>
                </a:lnTo>
                <a:lnTo>
                  <a:pt x="5138283" y="21458"/>
                </a:lnTo>
                <a:lnTo>
                  <a:pt x="5183098" y="25964"/>
                </a:lnTo>
                <a:lnTo>
                  <a:pt x="5227877" y="30899"/>
                </a:lnTo>
                <a:lnTo>
                  <a:pt x="5272616" y="36264"/>
                </a:lnTo>
                <a:lnTo>
                  <a:pt x="5317311" y="42058"/>
                </a:lnTo>
                <a:lnTo>
                  <a:pt x="5361960" y="48281"/>
                </a:lnTo>
                <a:lnTo>
                  <a:pt x="5406559" y="54933"/>
                </a:lnTo>
                <a:lnTo>
                  <a:pt x="5451104" y="62014"/>
                </a:lnTo>
                <a:lnTo>
                  <a:pt x="5495593" y="69524"/>
                </a:lnTo>
                <a:lnTo>
                  <a:pt x="5540022" y="77464"/>
                </a:lnTo>
                <a:lnTo>
                  <a:pt x="5584387" y="85833"/>
                </a:lnTo>
                <a:lnTo>
                  <a:pt x="5628686" y="94631"/>
                </a:lnTo>
                <a:lnTo>
                  <a:pt x="5672915" y="103858"/>
                </a:lnTo>
                <a:lnTo>
                  <a:pt x="5717070" y="113514"/>
                </a:lnTo>
                <a:lnTo>
                  <a:pt x="5761149" y="123599"/>
                </a:lnTo>
                <a:lnTo>
                  <a:pt x="5805147" y="134114"/>
                </a:lnTo>
                <a:lnTo>
                  <a:pt x="5849063" y="145058"/>
                </a:lnTo>
                <a:lnTo>
                  <a:pt x="5892892" y="156430"/>
                </a:lnTo>
                <a:lnTo>
                  <a:pt x="5936631" y="168233"/>
                </a:lnTo>
                <a:lnTo>
                  <a:pt x="5980276" y="180464"/>
                </a:lnTo>
                <a:lnTo>
                  <a:pt x="6023825" y="193124"/>
                </a:lnTo>
                <a:lnTo>
                  <a:pt x="6067274" y="206214"/>
                </a:lnTo>
                <a:lnTo>
                  <a:pt x="6110619" y="219732"/>
                </a:lnTo>
                <a:lnTo>
                  <a:pt x="6153858" y="233680"/>
                </a:lnTo>
                <a:lnTo>
                  <a:pt x="6196987" y="248057"/>
                </a:lnTo>
                <a:lnTo>
                  <a:pt x="6240002" y="262864"/>
                </a:lnTo>
                <a:lnTo>
                  <a:pt x="6282901" y="278099"/>
                </a:lnTo>
                <a:lnTo>
                  <a:pt x="6325680" y="293764"/>
                </a:lnTo>
                <a:lnTo>
                  <a:pt x="6368335" y="309857"/>
                </a:lnTo>
                <a:lnTo>
                  <a:pt x="6410864" y="326380"/>
                </a:lnTo>
                <a:lnTo>
                  <a:pt x="6453263" y="343332"/>
                </a:lnTo>
                <a:lnTo>
                  <a:pt x="6495529" y="360713"/>
                </a:lnTo>
                <a:lnTo>
                  <a:pt x="6537658" y="378524"/>
                </a:lnTo>
                <a:lnTo>
                  <a:pt x="6579647" y="396763"/>
                </a:lnTo>
                <a:lnTo>
                  <a:pt x="6621492" y="415432"/>
                </a:lnTo>
                <a:lnTo>
                  <a:pt x="6663191" y="434530"/>
                </a:lnTo>
                <a:lnTo>
                  <a:pt x="6704740" y="454057"/>
                </a:lnTo>
                <a:lnTo>
                  <a:pt x="6746136" y="474013"/>
                </a:lnTo>
                <a:lnTo>
                  <a:pt x="6787375" y="494399"/>
                </a:lnTo>
                <a:lnTo>
                  <a:pt x="6828454" y="515213"/>
                </a:lnTo>
                <a:lnTo>
                  <a:pt x="6869369" y="536457"/>
                </a:lnTo>
                <a:lnTo>
                  <a:pt x="6910118" y="558130"/>
                </a:lnTo>
                <a:lnTo>
                  <a:pt x="6950697" y="580232"/>
                </a:lnTo>
                <a:lnTo>
                  <a:pt x="6991103" y="602763"/>
                </a:lnTo>
                <a:lnTo>
                  <a:pt x="7031332" y="625723"/>
                </a:lnTo>
                <a:lnTo>
                  <a:pt x="7071381" y="649113"/>
                </a:lnTo>
                <a:lnTo>
                  <a:pt x="7111247" y="672932"/>
                </a:lnTo>
                <a:lnTo>
                  <a:pt x="7150926" y="697180"/>
                </a:lnTo>
                <a:lnTo>
                  <a:pt x="7190415" y="721857"/>
                </a:lnTo>
                <a:lnTo>
                  <a:pt x="7229710" y="746963"/>
                </a:lnTo>
                <a:lnTo>
                  <a:pt x="7268810" y="772498"/>
                </a:lnTo>
                <a:lnTo>
                  <a:pt x="7307709" y="798463"/>
                </a:lnTo>
                <a:lnTo>
                  <a:pt x="7346404" y="824856"/>
                </a:lnTo>
                <a:lnTo>
                  <a:pt x="7384894" y="851679"/>
                </a:lnTo>
                <a:lnTo>
                  <a:pt x="7423173" y="878931"/>
                </a:lnTo>
                <a:lnTo>
                  <a:pt x="7461239" y="906613"/>
                </a:lnTo>
                <a:lnTo>
                  <a:pt x="7499088" y="934723"/>
                </a:lnTo>
                <a:lnTo>
                  <a:pt x="7536717" y="963262"/>
                </a:lnTo>
                <a:lnTo>
                  <a:pt x="7574123" y="992231"/>
                </a:lnTo>
                <a:lnTo>
                  <a:pt x="7611302" y="1021629"/>
                </a:lnTo>
                <a:lnTo>
                  <a:pt x="7648251" y="1051456"/>
                </a:lnTo>
                <a:lnTo>
                  <a:pt x="7684967" y="1081712"/>
                </a:lnTo>
                <a:lnTo>
                  <a:pt x="7721446" y="1112398"/>
                </a:lnTo>
                <a:lnTo>
                  <a:pt x="7757686" y="1143512"/>
                </a:lnTo>
                <a:lnTo>
                  <a:pt x="7793682" y="1175056"/>
                </a:lnTo>
                <a:lnTo>
                  <a:pt x="7829431" y="1207029"/>
                </a:lnTo>
                <a:lnTo>
                  <a:pt x="7864930" y="1239431"/>
                </a:lnTo>
                <a:lnTo>
                  <a:pt x="7900176" y="1272262"/>
                </a:lnTo>
                <a:lnTo>
                  <a:pt x="7935166" y="1305522"/>
                </a:lnTo>
                <a:lnTo>
                  <a:pt x="7969895" y="1339212"/>
                </a:lnTo>
                <a:lnTo>
                  <a:pt x="8004361" y="1373331"/>
                </a:lnTo>
                <a:close/>
              </a:path>
            </a:pathLst>
          </a:custGeom>
          <a:ln w="52354">
            <a:solidFill>
              <a:srgbClr val="7F0325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6102349" y="408692"/>
            <a:ext cx="0" cy="381599"/>
          </a:xfrm>
          <a:custGeom>
            <a:avLst/>
            <a:gdLst/>
            <a:ahLst/>
            <a:cxnLst/>
            <a:rect l="l" t="t" r="r" b="b"/>
            <a:pathLst>
              <a:path h="629285">
                <a:moveTo>
                  <a:pt x="0" y="628719"/>
                </a:moveTo>
                <a:lnTo>
                  <a:pt x="0" y="0"/>
                </a:lnTo>
              </a:path>
            </a:pathLst>
          </a:custGeom>
          <a:ln w="41883">
            <a:solidFill>
              <a:srgbClr val="7F0325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bg object 19"/>
          <p:cNvSpPr/>
          <p:nvPr/>
        </p:nvSpPr>
        <p:spPr>
          <a:xfrm>
            <a:off x="6096000" y="6068584"/>
            <a:ext cx="0" cy="381599"/>
          </a:xfrm>
          <a:custGeom>
            <a:avLst/>
            <a:gdLst/>
            <a:ahLst/>
            <a:cxnLst/>
            <a:rect l="l" t="t" r="r" b="b"/>
            <a:pathLst>
              <a:path h="629284">
                <a:moveTo>
                  <a:pt x="0" y="628719"/>
                </a:moveTo>
                <a:lnTo>
                  <a:pt x="0" y="0"/>
                </a:lnTo>
              </a:path>
            </a:pathLst>
          </a:custGeom>
          <a:ln w="41883">
            <a:solidFill>
              <a:srgbClr val="7F0325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0" name="bg object 20"/>
          <p:cNvSpPr/>
          <p:nvPr/>
        </p:nvSpPr>
        <p:spPr>
          <a:xfrm>
            <a:off x="8731415" y="3339911"/>
            <a:ext cx="381626" cy="0"/>
          </a:xfrm>
          <a:custGeom>
            <a:avLst/>
            <a:gdLst/>
            <a:ahLst/>
            <a:cxnLst/>
            <a:rect l="l" t="t" r="r" b="b"/>
            <a:pathLst>
              <a:path w="629284">
                <a:moveTo>
                  <a:pt x="0" y="0"/>
                </a:moveTo>
                <a:lnTo>
                  <a:pt x="628719" y="0"/>
                </a:lnTo>
              </a:path>
            </a:pathLst>
          </a:custGeom>
          <a:ln w="41883">
            <a:solidFill>
              <a:srgbClr val="7F0325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1" name="bg object 21"/>
          <p:cNvSpPr/>
          <p:nvPr/>
        </p:nvSpPr>
        <p:spPr>
          <a:xfrm>
            <a:off x="3043904" y="3339911"/>
            <a:ext cx="381626" cy="0"/>
          </a:xfrm>
          <a:custGeom>
            <a:avLst/>
            <a:gdLst/>
            <a:ahLst/>
            <a:cxnLst/>
            <a:rect l="l" t="t" r="r" b="b"/>
            <a:pathLst>
              <a:path w="629285">
                <a:moveTo>
                  <a:pt x="0" y="0"/>
                </a:moveTo>
                <a:lnTo>
                  <a:pt x="628719" y="0"/>
                </a:lnTo>
              </a:path>
            </a:pathLst>
          </a:custGeom>
          <a:ln w="41883">
            <a:solidFill>
              <a:srgbClr val="7F0325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2" name="bg object 22"/>
          <p:cNvSpPr/>
          <p:nvPr/>
        </p:nvSpPr>
        <p:spPr>
          <a:xfrm>
            <a:off x="3249988" y="681652"/>
            <a:ext cx="5698585" cy="5584206"/>
          </a:xfrm>
          <a:custGeom>
            <a:avLst/>
            <a:gdLst/>
            <a:ahLst/>
            <a:cxnLst/>
            <a:rect l="l" t="t" r="r" b="b"/>
            <a:pathLst>
              <a:path w="9396730" h="9208770">
                <a:moveTo>
                  <a:pt x="596887" y="6224536"/>
                </a:moveTo>
                <a:lnTo>
                  <a:pt x="580859" y="6185840"/>
                </a:lnTo>
                <a:lnTo>
                  <a:pt x="0" y="6426441"/>
                </a:lnTo>
                <a:lnTo>
                  <a:pt x="16027" y="6465138"/>
                </a:lnTo>
                <a:lnTo>
                  <a:pt x="596887" y="6224536"/>
                </a:lnTo>
                <a:close/>
              </a:path>
              <a:path w="9396730" h="9208770">
                <a:moveTo>
                  <a:pt x="607352" y="2983750"/>
                </a:moveTo>
                <a:lnTo>
                  <a:pt x="26492" y="2743149"/>
                </a:lnTo>
                <a:lnTo>
                  <a:pt x="10464" y="2781846"/>
                </a:lnTo>
                <a:lnTo>
                  <a:pt x="591324" y="3022447"/>
                </a:lnTo>
                <a:lnTo>
                  <a:pt x="607352" y="2983750"/>
                </a:lnTo>
                <a:close/>
              </a:path>
              <a:path w="9396730" h="9208770">
                <a:moveTo>
                  <a:pt x="1462366" y="7572502"/>
                </a:moveTo>
                <a:lnTo>
                  <a:pt x="1432750" y="7542885"/>
                </a:lnTo>
                <a:lnTo>
                  <a:pt x="988174" y="7987462"/>
                </a:lnTo>
                <a:lnTo>
                  <a:pt x="1017790" y="8017078"/>
                </a:lnTo>
                <a:lnTo>
                  <a:pt x="1462366" y="7572502"/>
                </a:lnTo>
                <a:close/>
              </a:path>
              <a:path w="9396730" h="9208770">
                <a:moveTo>
                  <a:pt x="1472844" y="1635785"/>
                </a:moveTo>
                <a:lnTo>
                  <a:pt x="1028268" y="1191209"/>
                </a:lnTo>
                <a:lnTo>
                  <a:pt x="998651" y="1220825"/>
                </a:lnTo>
                <a:lnTo>
                  <a:pt x="1443228" y="1665401"/>
                </a:lnTo>
                <a:lnTo>
                  <a:pt x="1472844" y="1635785"/>
                </a:lnTo>
                <a:close/>
              </a:path>
              <a:path w="9396730" h="9208770">
                <a:moveTo>
                  <a:pt x="2890913" y="8627427"/>
                </a:moveTo>
                <a:lnTo>
                  <a:pt x="2852216" y="8611400"/>
                </a:lnTo>
                <a:lnTo>
                  <a:pt x="2611628" y="9192260"/>
                </a:lnTo>
                <a:lnTo>
                  <a:pt x="2650312" y="9208287"/>
                </a:lnTo>
                <a:lnTo>
                  <a:pt x="2890913" y="8627427"/>
                </a:lnTo>
                <a:close/>
              </a:path>
              <a:path w="9396730" h="9208770">
                <a:moveTo>
                  <a:pt x="2901391" y="580859"/>
                </a:moveTo>
                <a:lnTo>
                  <a:pt x="2660789" y="0"/>
                </a:lnTo>
                <a:lnTo>
                  <a:pt x="2622092" y="16027"/>
                </a:lnTo>
                <a:lnTo>
                  <a:pt x="2862694" y="596900"/>
                </a:lnTo>
                <a:lnTo>
                  <a:pt x="2901391" y="580859"/>
                </a:lnTo>
                <a:close/>
              </a:path>
              <a:path w="9396730" h="9208770">
                <a:moveTo>
                  <a:pt x="6774281" y="9192260"/>
                </a:moveTo>
                <a:lnTo>
                  <a:pt x="6533680" y="8611400"/>
                </a:lnTo>
                <a:lnTo>
                  <a:pt x="6494983" y="8627427"/>
                </a:lnTo>
                <a:lnTo>
                  <a:pt x="6735585" y="9208287"/>
                </a:lnTo>
                <a:lnTo>
                  <a:pt x="6774281" y="9192260"/>
                </a:lnTo>
                <a:close/>
              </a:path>
              <a:path w="9396730" h="9208770">
                <a:moveTo>
                  <a:pt x="6784746" y="16027"/>
                </a:moveTo>
                <a:lnTo>
                  <a:pt x="6746049" y="0"/>
                </a:lnTo>
                <a:lnTo>
                  <a:pt x="6505448" y="580859"/>
                </a:lnTo>
                <a:lnTo>
                  <a:pt x="6544145" y="596900"/>
                </a:lnTo>
                <a:lnTo>
                  <a:pt x="6784746" y="16027"/>
                </a:lnTo>
                <a:close/>
              </a:path>
              <a:path w="9396730" h="9208770">
                <a:moveTo>
                  <a:pt x="8397722" y="7987462"/>
                </a:moveTo>
                <a:lnTo>
                  <a:pt x="7953146" y="7542885"/>
                </a:lnTo>
                <a:lnTo>
                  <a:pt x="7923530" y="7572502"/>
                </a:lnTo>
                <a:lnTo>
                  <a:pt x="8368106" y="8017078"/>
                </a:lnTo>
                <a:lnTo>
                  <a:pt x="8397722" y="7987462"/>
                </a:lnTo>
                <a:close/>
              </a:path>
              <a:path w="9396730" h="9208770">
                <a:moveTo>
                  <a:pt x="8408187" y="1220825"/>
                </a:moveTo>
                <a:lnTo>
                  <a:pt x="8378571" y="1191209"/>
                </a:lnTo>
                <a:lnTo>
                  <a:pt x="7933995" y="1635785"/>
                </a:lnTo>
                <a:lnTo>
                  <a:pt x="7963611" y="1665401"/>
                </a:lnTo>
                <a:lnTo>
                  <a:pt x="8408187" y="1220825"/>
                </a:lnTo>
                <a:close/>
              </a:path>
              <a:path w="9396730" h="9208770">
                <a:moveTo>
                  <a:pt x="9385910" y="6426441"/>
                </a:moveTo>
                <a:lnTo>
                  <a:pt x="8805050" y="6185840"/>
                </a:lnTo>
                <a:lnTo>
                  <a:pt x="8789022" y="6224536"/>
                </a:lnTo>
                <a:lnTo>
                  <a:pt x="9369882" y="6465138"/>
                </a:lnTo>
                <a:lnTo>
                  <a:pt x="9385910" y="6426441"/>
                </a:lnTo>
                <a:close/>
              </a:path>
              <a:path w="9396730" h="9208770">
                <a:moveTo>
                  <a:pt x="9396374" y="2781846"/>
                </a:moveTo>
                <a:lnTo>
                  <a:pt x="9380347" y="2743149"/>
                </a:lnTo>
                <a:lnTo>
                  <a:pt x="8799487" y="2983750"/>
                </a:lnTo>
                <a:lnTo>
                  <a:pt x="8815514" y="3022447"/>
                </a:lnTo>
                <a:lnTo>
                  <a:pt x="9396374" y="2781846"/>
                </a:lnTo>
                <a:close/>
              </a:path>
            </a:pathLst>
          </a:custGeom>
          <a:solidFill>
            <a:srgbClr val="7F0325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23" name="bg 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5261" y="5880909"/>
            <a:ext cx="986739" cy="97661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4386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48363" y="181356"/>
            <a:ext cx="7895272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6229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1103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8855" y="2685592"/>
            <a:ext cx="3600450" cy="3582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onsolas"/>
                <a:cs typeface="Consola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513464" y="2385060"/>
            <a:ext cx="2753359" cy="350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0064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224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162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13462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4211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13462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6240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13462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4412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13462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109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13462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6268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81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3125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31" b="0" i="0">
                <a:solidFill>
                  <a:schemeClr val="tx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639">
              <a:spcBef>
                <a:spcPts val="36"/>
              </a:spcBef>
            </a:pPr>
            <a:fld id="{81D60167-4931-47E6-BA6A-407CBD079E47}" type="slidenum">
              <a:rPr lang="en-US" spc="9" smtClean="0"/>
              <a:pPr marL="86639">
                <a:spcBef>
                  <a:spcPts val="36"/>
                </a:spcBef>
              </a:pPr>
              <a:t>‹#›</a:t>
            </a:fld>
            <a:endParaRPr lang="en-US" spc="9" dirty="0"/>
          </a:p>
        </p:txBody>
      </p:sp>
    </p:spTree>
    <p:extLst>
      <p:ext uri="{BB962C8B-B14F-4D97-AF65-F5344CB8AC3E}">
        <p14:creationId xmlns:p14="http://schemas.microsoft.com/office/powerpoint/2010/main" val="24461149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87592" y="59478"/>
            <a:ext cx="8216817" cy="597215"/>
          </a:xfrm>
        </p:spPr>
        <p:txBody>
          <a:bodyPr lIns="0" tIns="0" rIns="0" bIns="0"/>
          <a:lstStyle>
            <a:lvl1pPr>
              <a:defRPr sz="3881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6974" y="2026769"/>
            <a:ext cx="5631965" cy="312521"/>
          </a:xfrm>
        </p:spPr>
        <p:txBody>
          <a:bodyPr lIns="0" tIns="0" rIns="0" bIns="0"/>
          <a:lstStyle>
            <a:lvl1pPr>
              <a:defRPr sz="2031" b="0" i="0">
                <a:solidFill>
                  <a:schemeClr val="tx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639">
              <a:spcBef>
                <a:spcPts val="36"/>
              </a:spcBef>
            </a:pPr>
            <a:fld id="{81D60167-4931-47E6-BA6A-407CBD079E47}" type="slidenum">
              <a:rPr lang="en-US" spc="9" smtClean="0"/>
              <a:pPr marL="86639">
                <a:spcBef>
                  <a:spcPts val="36"/>
                </a:spcBef>
              </a:pPr>
              <a:t>‹#›</a:t>
            </a:fld>
            <a:endParaRPr lang="en-US" spc="9" dirty="0"/>
          </a:p>
        </p:txBody>
      </p:sp>
    </p:spTree>
    <p:extLst>
      <p:ext uri="{BB962C8B-B14F-4D97-AF65-F5344CB8AC3E}">
        <p14:creationId xmlns:p14="http://schemas.microsoft.com/office/powerpoint/2010/main" val="23989894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5261" y="5880909"/>
            <a:ext cx="986739" cy="97661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758962"/>
          </a:xfrm>
          <a:custGeom>
            <a:avLst/>
            <a:gdLst/>
            <a:ahLst/>
            <a:cxnLst/>
            <a:rect l="l" t="t" r="r" b="b"/>
            <a:pathLst>
              <a:path w="20104100" h="1251585">
                <a:moveTo>
                  <a:pt x="0" y="1251301"/>
                </a:moveTo>
                <a:lnTo>
                  <a:pt x="20104099" y="1251301"/>
                </a:lnTo>
                <a:lnTo>
                  <a:pt x="20104099" y="0"/>
                </a:lnTo>
                <a:lnTo>
                  <a:pt x="0" y="0"/>
                </a:lnTo>
                <a:lnTo>
                  <a:pt x="0" y="1251301"/>
                </a:lnTo>
                <a:close/>
              </a:path>
            </a:pathLst>
          </a:custGeom>
          <a:solidFill>
            <a:srgbClr val="7F0325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87592" y="59478"/>
            <a:ext cx="8216817" cy="597215"/>
          </a:xfrm>
        </p:spPr>
        <p:txBody>
          <a:bodyPr lIns="0" tIns="0" rIns="0" bIns="0"/>
          <a:lstStyle>
            <a:lvl1pPr>
              <a:defRPr sz="3881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83192" y="1666542"/>
            <a:ext cx="5266513" cy="5155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5155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639">
              <a:spcBef>
                <a:spcPts val="36"/>
              </a:spcBef>
            </a:pPr>
            <a:fld id="{81D60167-4931-47E6-BA6A-407CBD079E47}" type="slidenum">
              <a:rPr lang="en-US" spc="9" smtClean="0"/>
              <a:pPr marL="86639">
                <a:spcBef>
                  <a:spcPts val="36"/>
                </a:spcBef>
              </a:pPr>
              <a:t>‹#›</a:t>
            </a:fld>
            <a:endParaRPr lang="en-US" spc="9" dirty="0"/>
          </a:p>
        </p:txBody>
      </p:sp>
    </p:spTree>
    <p:extLst>
      <p:ext uri="{BB962C8B-B14F-4D97-AF65-F5344CB8AC3E}">
        <p14:creationId xmlns:p14="http://schemas.microsoft.com/office/powerpoint/2010/main" val="24156744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5261" y="5880909"/>
            <a:ext cx="986739" cy="97661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758962"/>
          </a:xfrm>
          <a:custGeom>
            <a:avLst/>
            <a:gdLst/>
            <a:ahLst/>
            <a:cxnLst/>
            <a:rect l="l" t="t" r="r" b="b"/>
            <a:pathLst>
              <a:path w="20104100" h="1251585">
                <a:moveTo>
                  <a:pt x="0" y="1251301"/>
                </a:moveTo>
                <a:lnTo>
                  <a:pt x="20104099" y="1251301"/>
                </a:lnTo>
                <a:lnTo>
                  <a:pt x="20104099" y="0"/>
                </a:lnTo>
                <a:lnTo>
                  <a:pt x="0" y="0"/>
                </a:lnTo>
                <a:lnTo>
                  <a:pt x="0" y="1251301"/>
                </a:lnTo>
                <a:close/>
              </a:path>
            </a:pathLst>
          </a:custGeom>
          <a:solidFill>
            <a:srgbClr val="7F0325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87592" y="59478"/>
            <a:ext cx="8216817" cy="597215"/>
          </a:xfrm>
        </p:spPr>
        <p:txBody>
          <a:bodyPr lIns="0" tIns="0" rIns="0" bIns="0"/>
          <a:lstStyle>
            <a:lvl1pPr>
              <a:defRPr sz="3881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639">
              <a:spcBef>
                <a:spcPts val="36"/>
              </a:spcBef>
            </a:pPr>
            <a:fld id="{81D60167-4931-47E6-BA6A-407CBD079E47}" type="slidenum">
              <a:rPr lang="en-US" spc="9" smtClean="0"/>
              <a:pPr marL="86639">
                <a:spcBef>
                  <a:spcPts val="36"/>
                </a:spcBef>
              </a:pPr>
              <a:t>‹#›</a:t>
            </a:fld>
            <a:endParaRPr lang="en-US" spc="9" dirty="0"/>
          </a:p>
        </p:txBody>
      </p:sp>
    </p:spTree>
    <p:extLst>
      <p:ext uri="{BB962C8B-B14F-4D97-AF65-F5344CB8AC3E}">
        <p14:creationId xmlns:p14="http://schemas.microsoft.com/office/powerpoint/2010/main" val="19322546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639">
              <a:spcBef>
                <a:spcPts val="36"/>
              </a:spcBef>
            </a:pPr>
            <a:fld id="{81D60167-4931-47E6-BA6A-407CBD079E47}" type="slidenum">
              <a:rPr lang="en-US" spc="9" smtClean="0"/>
              <a:pPr marL="86639">
                <a:spcBef>
                  <a:spcPts val="36"/>
                </a:spcBef>
              </a:pPr>
              <a:t>‹#›</a:t>
            </a:fld>
            <a:endParaRPr lang="en-US" spc="9" dirty="0"/>
          </a:p>
        </p:txBody>
      </p:sp>
    </p:spTree>
    <p:extLst>
      <p:ext uri="{BB962C8B-B14F-4D97-AF65-F5344CB8AC3E}">
        <p14:creationId xmlns:p14="http://schemas.microsoft.com/office/powerpoint/2010/main" val="3430856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48363" y="181356"/>
            <a:ext cx="7895272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489303" y="6524441"/>
            <a:ext cx="550614" cy="210820"/>
          </a:xfrm>
        </p:spPr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94726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08433" y="6524441"/>
            <a:ext cx="531484" cy="210820"/>
          </a:xfrm>
        </p:spPr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47605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8855" y="2685592"/>
            <a:ext cx="3600450" cy="3582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onsolas"/>
                <a:cs typeface="Consola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513464" y="2385060"/>
            <a:ext cx="2753359" cy="350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1424261" y="6524441"/>
            <a:ext cx="615655" cy="210820"/>
          </a:xfrm>
        </p:spPr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4239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1475561" y="6524441"/>
            <a:ext cx="564356" cy="210820"/>
          </a:xfrm>
        </p:spPr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099653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1462521" y="6524441"/>
            <a:ext cx="577395" cy="210820"/>
          </a:xfrm>
        </p:spPr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83550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533400" y="3340100"/>
            <a:ext cx="11126338" cy="9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25400" tIns="25400" rIns="25400" bIns="25400" anchor="ctr"/>
          <a:lstStyle/>
          <a:p>
            <a:pPr algn="l"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14" name="Title Text"/>
          <p:cNvSpPr txBox="1">
            <a:spLocks noGrp="1"/>
          </p:cNvSpPr>
          <p:nvPr>
            <p:ph type="title"/>
          </p:nvPr>
        </p:nvSpPr>
        <p:spPr>
          <a:xfrm>
            <a:off x="533400" y="927100"/>
            <a:ext cx="11118850" cy="2235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33400" y="3524250"/>
            <a:ext cx="11118850" cy="71755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11430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22860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34290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45720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263" y="5881320"/>
            <a:ext cx="1043117" cy="1043117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2233675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7073900" y="5607050"/>
            <a:ext cx="0" cy="1000215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25400" tIns="25400" rIns="25400" bIns="25400" anchor="ctr"/>
          <a:lstStyle/>
          <a:p>
            <a:pPr algn="l"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25" name="Image"/>
          <p:cNvSpPr>
            <a:spLocks noGrp="1"/>
          </p:cNvSpPr>
          <p:nvPr>
            <p:ph type="pic" idx="21"/>
          </p:nvPr>
        </p:nvSpPr>
        <p:spPr>
          <a:xfrm>
            <a:off x="-44450" y="-19050"/>
            <a:ext cx="17983200" cy="109410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6" name="Title Text"/>
          <p:cNvSpPr txBox="1">
            <a:spLocks noGrp="1"/>
          </p:cNvSpPr>
          <p:nvPr>
            <p:ph type="title"/>
          </p:nvPr>
        </p:nvSpPr>
        <p:spPr>
          <a:xfrm>
            <a:off x="1320800" y="5473700"/>
            <a:ext cx="5429250" cy="11938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r>
              <a:t>Title Text</a:t>
            </a:r>
          </a:p>
        </p:txBody>
      </p:sp>
      <p:sp>
        <p:nvSpPr>
          <p:cNvPr id="2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359650" y="5969000"/>
            <a:ext cx="4641850" cy="3556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11430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22860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34290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45720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263" y="5881320"/>
            <a:ext cx="1043117" cy="1043117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6647010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>
            <a:spLocks noGrp="1"/>
          </p:cNvSpPr>
          <p:nvPr>
            <p:ph type="title"/>
          </p:nvPr>
        </p:nvSpPr>
        <p:spPr>
          <a:xfrm>
            <a:off x="533400" y="2311400"/>
            <a:ext cx="11118850" cy="2235200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pic>
        <p:nvPicPr>
          <p:cNvPr id="3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263" y="5881320"/>
            <a:ext cx="1043117" cy="1043117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0218960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533400" y="3422650"/>
            <a:ext cx="500107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25400" tIns="25400" rIns="25400" bIns="25400" anchor="ctr"/>
          <a:lstStyle/>
          <a:p>
            <a:pPr algn="l"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46" name="Image"/>
          <p:cNvSpPr>
            <a:spLocks noGrp="1"/>
          </p:cNvSpPr>
          <p:nvPr>
            <p:ph type="pic" idx="21"/>
          </p:nvPr>
        </p:nvSpPr>
        <p:spPr>
          <a:xfrm>
            <a:off x="4933950" y="-6350"/>
            <a:ext cx="10464800" cy="69913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533400" y="1009650"/>
            <a:ext cx="5003800" cy="2235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33400" y="3606800"/>
            <a:ext cx="5003800" cy="2235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11430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22860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34290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45720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263" y="5881320"/>
            <a:ext cx="1043117" cy="1043117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16847" y="6496050"/>
            <a:ext cx="243656" cy="241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1193843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8733660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1346558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533400" y="1384300"/>
            <a:ext cx="4756306" cy="93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25400" tIns="25400" rIns="25400" bIns="25400" anchor="ctr"/>
          <a:lstStyle/>
          <a:p>
            <a:pPr algn="l"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75" name="Image"/>
          <p:cNvSpPr>
            <a:spLocks noGrp="1"/>
          </p:cNvSpPr>
          <p:nvPr>
            <p:ph type="pic" idx="21"/>
          </p:nvPr>
        </p:nvSpPr>
        <p:spPr>
          <a:xfrm>
            <a:off x="6026150" y="-508000"/>
            <a:ext cx="6394450" cy="95186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6" name="Title Text"/>
          <p:cNvSpPr txBox="1">
            <a:spLocks noGrp="1"/>
          </p:cNvSpPr>
          <p:nvPr>
            <p:ph type="title"/>
          </p:nvPr>
        </p:nvSpPr>
        <p:spPr>
          <a:xfrm>
            <a:off x="533400" y="234950"/>
            <a:ext cx="4762500" cy="98425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33400" y="1562100"/>
            <a:ext cx="4762500" cy="4686300"/>
          </a:xfrm>
          <a:prstGeom prst="rect">
            <a:avLst/>
          </a:prstGeom>
        </p:spPr>
        <p:txBody>
          <a:bodyPr/>
          <a:lstStyle>
            <a:lvl1pPr marL="228600" indent="-228600">
              <a:spcBef>
                <a:spcPts val="2100"/>
              </a:spcBef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indent="-228600">
              <a:spcBef>
                <a:spcPts val="2100"/>
              </a:spcBef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685800" indent="-228600">
              <a:spcBef>
                <a:spcPts val="2100"/>
              </a:spcBef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914400" indent="-228600">
              <a:spcBef>
                <a:spcPts val="2100"/>
              </a:spcBef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143000" indent="-228600">
              <a:spcBef>
                <a:spcPts val="2100"/>
              </a:spcBef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263" y="5881320"/>
            <a:ext cx="1043117" cy="1043117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8822" y="6496050"/>
            <a:ext cx="243656" cy="241092"/>
          </a:xfrm>
          <a:prstGeom prst="rect">
            <a:avLst/>
          </a:prstGeom>
        </p:spPr>
        <p:txBody>
          <a:bodyPr/>
          <a:lstStyle>
            <a:lvl1pPr algn="l"/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5988127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 txBox="1">
            <a:spLocks noGrp="1"/>
          </p:cNvSpPr>
          <p:nvPr>
            <p:ph type="body" idx="1"/>
          </p:nvPr>
        </p:nvSpPr>
        <p:spPr>
          <a:xfrm>
            <a:off x="831850" y="622300"/>
            <a:ext cx="10515600" cy="56007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263" y="5881320"/>
            <a:ext cx="1043117" cy="1043117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7297114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7905870" y="355600"/>
            <a:ext cx="1" cy="5571803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25400" tIns="25400" rIns="25400" bIns="25400" anchor="ctr"/>
          <a:lstStyle/>
          <a:p>
            <a:pPr algn="l"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96" name="Line"/>
          <p:cNvSpPr/>
          <p:nvPr/>
        </p:nvSpPr>
        <p:spPr>
          <a:xfrm>
            <a:off x="7905750" y="3138785"/>
            <a:ext cx="3881543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25400" tIns="25400" rIns="25400" bIns="25400" anchor="ctr"/>
          <a:lstStyle/>
          <a:p>
            <a:pPr algn="l"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97" name="Image"/>
          <p:cNvSpPr>
            <a:spLocks noGrp="1"/>
          </p:cNvSpPr>
          <p:nvPr>
            <p:ph type="pic" sz="quarter" idx="21"/>
          </p:nvPr>
        </p:nvSpPr>
        <p:spPr>
          <a:xfrm>
            <a:off x="7965297" y="3213100"/>
            <a:ext cx="4575593" cy="30543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8" name="Image"/>
          <p:cNvSpPr>
            <a:spLocks noGrp="1"/>
          </p:cNvSpPr>
          <p:nvPr>
            <p:ph type="pic" sz="half" idx="22"/>
          </p:nvPr>
        </p:nvSpPr>
        <p:spPr>
          <a:xfrm>
            <a:off x="7950200" y="-76200"/>
            <a:ext cx="3892550" cy="57975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9" name="Image"/>
          <p:cNvSpPr>
            <a:spLocks noGrp="1"/>
          </p:cNvSpPr>
          <p:nvPr>
            <p:ph type="pic" idx="23"/>
          </p:nvPr>
        </p:nvSpPr>
        <p:spPr>
          <a:xfrm>
            <a:off x="311150" y="355600"/>
            <a:ext cx="7772400" cy="5664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8950" y="6089650"/>
            <a:ext cx="7289800" cy="66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11430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22860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34290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457200">
              <a:spcBef>
                <a:spcPts val="0"/>
              </a:spcBef>
              <a:buSzTx/>
              <a:buFontTx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263" y="5881320"/>
            <a:ext cx="1043117" cy="1043117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9743200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1193800" y="4476750"/>
            <a:ext cx="9810750" cy="37959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323850">
              <a:spcBef>
                <a:spcPts val="0"/>
              </a:spcBef>
              <a:buSzTx/>
              <a:buFontTx/>
              <a:buNone/>
              <a:defRPr sz="18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110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1193800" y="3000336"/>
            <a:ext cx="9810750" cy="533479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323850">
              <a:spcBef>
                <a:spcPts val="1700"/>
              </a:spcBef>
              <a:buSzTx/>
              <a:buFontTx/>
              <a:buNone/>
              <a:defRPr sz="2800"/>
            </a:lvl1pPr>
          </a:lstStyle>
          <a:p>
            <a:r>
              <a:t>“Type a quote here.”</a:t>
            </a:r>
          </a:p>
        </p:txBody>
      </p:sp>
      <p:pic>
        <p:nvPicPr>
          <p:cNvPr id="11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263" y="5881320"/>
            <a:ext cx="1043117" cy="1043117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0475977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>
            <a:spLocks noGrp="1"/>
          </p:cNvSpPr>
          <p:nvPr>
            <p:ph type="pic" idx="21"/>
          </p:nvPr>
        </p:nvSpPr>
        <p:spPr>
          <a:xfrm>
            <a:off x="-6350" y="-12700"/>
            <a:ext cx="12192000" cy="88871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263" y="5881320"/>
            <a:ext cx="1043117" cy="1043117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8470207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263" y="5881320"/>
            <a:ext cx="1043117" cy="1043117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481746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2.t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205261" y="5880909"/>
            <a:ext cx="986739" cy="97661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758962"/>
          </a:xfrm>
          <a:custGeom>
            <a:avLst/>
            <a:gdLst/>
            <a:ahLst/>
            <a:cxnLst/>
            <a:rect l="l" t="t" r="r" b="b"/>
            <a:pathLst>
              <a:path w="20104100" h="1251585">
                <a:moveTo>
                  <a:pt x="0" y="1251301"/>
                </a:moveTo>
                <a:lnTo>
                  <a:pt x="20104099" y="1251301"/>
                </a:lnTo>
                <a:lnTo>
                  <a:pt x="20104099" y="0"/>
                </a:lnTo>
                <a:lnTo>
                  <a:pt x="0" y="0"/>
                </a:lnTo>
                <a:lnTo>
                  <a:pt x="0" y="1251301"/>
                </a:lnTo>
                <a:close/>
              </a:path>
            </a:pathLst>
          </a:custGeom>
          <a:solidFill>
            <a:srgbClr val="7F0325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899" y="23324"/>
            <a:ext cx="11982510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1129" y="1039543"/>
            <a:ext cx="1143991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404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27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12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C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0" y="1266"/>
                </a:moveTo>
                <a:lnTo>
                  <a:pt x="0" y="567"/>
                </a:lnTo>
                <a:lnTo>
                  <a:pt x="567" y="0"/>
                </a:lnTo>
                <a:lnTo>
                  <a:pt x="1266" y="0"/>
                </a:lnTo>
                <a:lnTo>
                  <a:pt x="12190733" y="0"/>
                </a:lnTo>
                <a:lnTo>
                  <a:pt x="12191432" y="0"/>
                </a:lnTo>
                <a:lnTo>
                  <a:pt x="12192000" y="567"/>
                </a:lnTo>
                <a:lnTo>
                  <a:pt x="12192000" y="1266"/>
                </a:lnTo>
                <a:lnTo>
                  <a:pt x="12192000" y="1141733"/>
                </a:lnTo>
                <a:lnTo>
                  <a:pt x="12192000" y="1142433"/>
                </a:lnTo>
                <a:lnTo>
                  <a:pt x="12191432" y="1143000"/>
                </a:lnTo>
                <a:lnTo>
                  <a:pt x="12190733" y="1143000"/>
                </a:lnTo>
                <a:lnTo>
                  <a:pt x="1266" y="1143000"/>
                </a:lnTo>
                <a:lnTo>
                  <a:pt x="567" y="1143000"/>
                </a:lnTo>
                <a:lnTo>
                  <a:pt x="0" y="1142433"/>
                </a:lnTo>
                <a:lnTo>
                  <a:pt x="0" y="1141733"/>
                </a:lnTo>
                <a:lnTo>
                  <a:pt x="0" y="1266"/>
                </a:lnTo>
                <a:close/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6438" y="169163"/>
            <a:ext cx="10759122" cy="708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2750" y="2813050"/>
            <a:ext cx="8424545" cy="37604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60187" y="6524441"/>
            <a:ext cx="379729" cy="210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833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27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12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C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0" y="1266"/>
                </a:moveTo>
                <a:lnTo>
                  <a:pt x="0" y="567"/>
                </a:lnTo>
                <a:lnTo>
                  <a:pt x="567" y="0"/>
                </a:lnTo>
                <a:lnTo>
                  <a:pt x="1266" y="0"/>
                </a:lnTo>
                <a:lnTo>
                  <a:pt x="12190733" y="0"/>
                </a:lnTo>
                <a:lnTo>
                  <a:pt x="12191432" y="0"/>
                </a:lnTo>
                <a:lnTo>
                  <a:pt x="12192000" y="567"/>
                </a:lnTo>
                <a:lnTo>
                  <a:pt x="12192000" y="1266"/>
                </a:lnTo>
                <a:lnTo>
                  <a:pt x="12192000" y="1141733"/>
                </a:lnTo>
                <a:lnTo>
                  <a:pt x="12192000" y="1142433"/>
                </a:lnTo>
                <a:lnTo>
                  <a:pt x="12191432" y="1143000"/>
                </a:lnTo>
                <a:lnTo>
                  <a:pt x="12190733" y="1143000"/>
                </a:lnTo>
                <a:lnTo>
                  <a:pt x="1266" y="1143000"/>
                </a:lnTo>
                <a:lnTo>
                  <a:pt x="567" y="1143000"/>
                </a:lnTo>
                <a:lnTo>
                  <a:pt x="0" y="1142433"/>
                </a:lnTo>
                <a:lnTo>
                  <a:pt x="0" y="1141733"/>
                </a:lnTo>
                <a:lnTo>
                  <a:pt x="0" y="1266"/>
                </a:lnTo>
                <a:close/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2682" y="181356"/>
            <a:ext cx="7366634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1140" y="1186180"/>
            <a:ext cx="5119370" cy="3591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57025" y="6524441"/>
            <a:ext cx="282892" cy="210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13462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904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205261" y="5880909"/>
            <a:ext cx="986739" cy="97661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87592" y="59478"/>
            <a:ext cx="8216817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6974" y="2026769"/>
            <a:ext cx="5631965" cy="5155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chemeClr val="tx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16755" y="6516631"/>
            <a:ext cx="181389" cy="405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7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639">
              <a:spcBef>
                <a:spcPts val="36"/>
              </a:spcBef>
            </a:pPr>
            <a:fld id="{81D60167-4931-47E6-BA6A-407CBD079E47}" type="slidenum">
              <a:rPr lang="en-US" spc="9" smtClean="0"/>
              <a:pPr marL="86639">
                <a:spcBef>
                  <a:spcPts val="36"/>
                </a:spcBef>
              </a:pPr>
              <a:t>‹#›</a:t>
            </a:fld>
            <a:endParaRPr lang="en-US" spc="9" dirty="0"/>
          </a:p>
        </p:txBody>
      </p:sp>
    </p:spTree>
    <p:extLst>
      <p:ext uri="{BB962C8B-B14F-4D97-AF65-F5344CB8AC3E}">
        <p14:creationId xmlns:p14="http://schemas.microsoft.com/office/powerpoint/2010/main" val="1192068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27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12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C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0" y="1266"/>
                </a:moveTo>
                <a:lnTo>
                  <a:pt x="0" y="567"/>
                </a:lnTo>
                <a:lnTo>
                  <a:pt x="567" y="0"/>
                </a:lnTo>
                <a:lnTo>
                  <a:pt x="1266" y="0"/>
                </a:lnTo>
                <a:lnTo>
                  <a:pt x="12190733" y="0"/>
                </a:lnTo>
                <a:lnTo>
                  <a:pt x="12191432" y="0"/>
                </a:lnTo>
                <a:lnTo>
                  <a:pt x="12192000" y="567"/>
                </a:lnTo>
                <a:lnTo>
                  <a:pt x="12192000" y="1266"/>
                </a:lnTo>
                <a:lnTo>
                  <a:pt x="12192000" y="1141733"/>
                </a:lnTo>
                <a:lnTo>
                  <a:pt x="12192000" y="1142433"/>
                </a:lnTo>
                <a:lnTo>
                  <a:pt x="12191432" y="1143000"/>
                </a:lnTo>
                <a:lnTo>
                  <a:pt x="12190733" y="1143000"/>
                </a:lnTo>
                <a:lnTo>
                  <a:pt x="1266" y="1143000"/>
                </a:lnTo>
                <a:lnTo>
                  <a:pt x="567" y="1143000"/>
                </a:lnTo>
                <a:lnTo>
                  <a:pt x="0" y="1142433"/>
                </a:lnTo>
                <a:lnTo>
                  <a:pt x="0" y="1141733"/>
                </a:lnTo>
                <a:lnTo>
                  <a:pt x="0" y="1266"/>
                </a:lnTo>
                <a:close/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6438" y="169163"/>
            <a:ext cx="10759122" cy="708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2750" y="2813050"/>
            <a:ext cx="8424545" cy="37604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447217" y="6524441"/>
            <a:ext cx="59269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6912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533400" y="1384300"/>
            <a:ext cx="11126349" cy="9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25400" tIns="25400" rIns="25400" bIns="25400" anchor="ctr"/>
          <a:lstStyle/>
          <a:p>
            <a:pPr algn="l"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533400" y="234950"/>
            <a:ext cx="11118850" cy="984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Title Text</a:t>
            </a:r>
          </a:p>
        </p:txBody>
      </p:sp>
      <p:pic>
        <p:nvPicPr>
          <p:cNvPr id="4" name="Image" descr="Image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05263" y="5881320"/>
            <a:ext cx="1043117" cy="104311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533400" y="1562100"/>
            <a:ext cx="11118850" cy="468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48707" y="6496050"/>
            <a:ext cx="243656" cy="24109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9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438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ransition spd="med"/>
  <p:txStyles>
    <p:titleStyle>
      <a:lvl1pPr marL="0" marR="0" indent="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143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2286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3429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4572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5715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6858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8001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9144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3175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6350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9525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12700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15875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19050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22225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25400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2857500" marR="0" indent="-317500" algn="l" defTabSz="412750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11430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22860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34290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45720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57150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68580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80010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91440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ollev.com/cs107summer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vertforfree.com/twos-complement-calculator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vertforfree.com/twos-complement-calculator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pollev.com/cs107summer" TargetMode="Externa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eksforgeeks.org/sizeof-operator-c/" TargetMode="External"/><Relationship Id="rId2" Type="http://schemas.openxmlformats.org/officeDocument/2006/relationships/hyperlink" Target="http://www.convertforfree.com/twos-complement-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nu.org/software/autoconf/manual/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de2Hsvxaf8M" TargetMode="External"/><Relationship Id="rId2" Type="http://schemas.openxmlformats.org/officeDocument/2006/relationships/hyperlink" Target="http://crasseux.com/books/ctutorial/argc-and-argv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cppreference.com/w/c/language/operator_precedence" TargetMode="External"/><Relationship Id="rId4" Type="http://schemas.openxmlformats.org/officeDocument/2006/relationships/hyperlink" Target="http://www.cplusplus.com/reference/clibrar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192000" cy="1270"/>
            </a:xfrm>
            <a:custGeom>
              <a:avLst/>
              <a:gdLst/>
              <a:ahLst/>
              <a:cxnLst/>
              <a:rect l="l" t="t" r="r" b="b"/>
              <a:pathLst>
                <a:path w="12192000" h="1270">
                  <a:moveTo>
                    <a:pt x="0" y="1270"/>
                  </a:moveTo>
                  <a:lnTo>
                    <a:pt x="12192000" y="127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27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689225" y="6320027"/>
            <a:ext cx="6814184" cy="28194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document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copyright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(C)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Stanford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Computer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Science,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Lisa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Yan,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Nick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Troccoli,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licensed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under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Creative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Commons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Attribution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2.5</a:t>
            </a:r>
            <a:r>
              <a:rPr kumimoji="0" sz="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License.</a:t>
            </a:r>
            <a:r>
              <a:rPr kumimoji="0" sz="800" b="0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rights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reserved.</a:t>
            </a:r>
            <a:endParaRPr kumimoji="0" sz="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Based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slides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created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Marty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Stepp,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Cynthia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Lee,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Chris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Gregg,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Jerry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Cain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others.</a:t>
            </a:r>
            <a:endParaRPr kumimoji="0" sz="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13151" y="1979676"/>
            <a:ext cx="5967730" cy="16671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5085"/>
              </a:lnSpc>
              <a:spcBef>
                <a:spcPts val="100"/>
              </a:spcBef>
            </a:pP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CS107</a:t>
            </a:r>
            <a:r>
              <a:rPr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Lecture</a:t>
            </a:r>
            <a:r>
              <a:rPr spc="-50" dirty="0">
                <a:solidFill>
                  <a:srgbClr val="000000"/>
                </a:solidFill>
                <a:latin typeface="Calibri"/>
                <a:cs typeface="Calibri"/>
              </a:rPr>
              <a:t> 3</a:t>
            </a:r>
          </a:p>
          <a:p>
            <a:pPr algn="ctr">
              <a:lnSpc>
                <a:spcPts val="3885"/>
              </a:lnSpc>
            </a:pPr>
            <a:r>
              <a:rPr sz="3400" dirty="0">
                <a:solidFill>
                  <a:srgbClr val="000000"/>
                </a:solidFill>
                <a:latin typeface="Calibri"/>
                <a:cs typeface="Calibri"/>
              </a:rPr>
              <a:t>Byte</a:t>
            </a:r>
            <a:r>
              <a:rPr lang="en-US" sz="3400" dirty="0">
                <a:solidFill>
                  <a:srgbClr val="000000"/>
                </a:solidFill>
                <a:latin typeface="Calibri"/>
                <a:cs typeface="Calibri"/>
              </a:rPr>
              <a:t> Ordering &amp;</a:t>
            </a:r>
            <a:r>
              <a:rPr sz="34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400" dirty="0">
                <a:solidFill>
                  <a:srgbClr val="000000"/>
                </a:solidFill>
                <a:latin typeface="Calibri"/>
                <a:cs typeface="Calibri"/>
              </a:rPr>
              <a:t>Bitwise</a:t>
            </a:r>
            <a:r>
              <a:rPr sz="34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400" spc="-10" dirty="0">
                <a:solidFill>
                  <a:srgbClr val="000000"/>
                </a:solidFill>
                <a:latin typeface="Calibri"/>
                <a:cs typeface="Calibri"/>
              </a:rPr>
              <a:t>Operators</a:t>
            </a:r>
            <a:endParaRPr sz="3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26609" y="4073651"/>
            <a:ext cx="2939415" cy="68389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reading: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Bryant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&amp;</a:t>
            </a:r>
            <a:r>
              <a:rPr kumimoji="0" sz="20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O’Hallaron,</a:t>
            </a:r>
            <a:r>
              <a:rPr kumimoji="0" sz="20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Ch.</a:t>
            </a:r>
            <a:r>
              <a:rPr kumimoji="0" sz="20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2.1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AFEAF-739E-5E0A-6B44-75406BCA6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Where we left off</a:t>
            </a:r>
          </a:p>
        </p:txBody>
      </p:sp>
    </p:spTree>
    <p:extLst>
      <p:ext uri="{BB962C8B-B14F-4D97-AF65-F5344CB8AC3E}">
        <p14:creationId xmlns:p14="http://schemas.microsoft.com/office/powerpoint/2010/main" val="354191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039" y="14144"/>
            <a:ext cx="12006806" cy="66142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4245" spc="-49" dirty="0"/>
              <a:t>Comparison</a:t>
            </a:r>
            <a:r>
              <a:rPr sz="4245" spc="-227" dirty="0"/>
              <a:t> </a:t>
            </a:r>
            <a:r>
              <a:rPr sz="4245" spc="-6" dirty="0"/>
              <a:t>between</a:t>
            </a:r>
            <a:r>
              <a:rPr sz="4245" spc="-224" dirty="0"/>
              <a:t> </a:t>
            </a:r>
            <a:r>
              <a:rPr sz="4245" spc="-45" dirty="0"/>
              <a:t>signed</a:t>
            </a:r>
            <a:r>
              <a:rPr sz="4245" spc="-224" dirty="0"/>
              <a:t> </a:t>
            </a:r>
            <a:r>
              <a:rPr sz="4245" dirty="0"/>
              <a:t>and</a:t>
            </a:r>
            <a:r>
              <a:rPr sz="4245" spc="-224" dirty="0"/>
              <a:t> </a:t>
            </a:r>
            <a:r>
              <a:rPr sz="4245" spc="-61" dirty="0"/>
              <a:t>unsigned</a:t>
            </a:r>
            <a:r>
              <a:rPr sz="4245" spc="-224" dirty="0"/>
              <a:t> </a:t>
            </a:r>
            <a:r>
              <a:rPr sz="4245" spc="-15" dirty="0"/>
              <a:t>integers</a:t>
            </a:r>
            <a:endParaRPr sz="4245" dirty="0"/>
          </a:p>
        </p:txBody>
      </p:sp>
      <p:sp>
        <p:nvSpPr>
          <p:cNvPr id="3" name="object 3"/>
          <p:cNvSpPr txBox="1"/>
          <p:nvPr/>
        </p:nvSpPr>
        <p:spPr>
          <a:xfrm>
            <a:off x="396534" y="882920"/>
            <a:ext cx="10664748" cy="231936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lvl="0" indent="0" algn="l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When</a:t>
            </a:r>
            <a:r>
              <a:rPr kumimoji="0" sz="2486" b="0" i="0" u="none" strike="noStrike" kern="0" cap="none" spc="-10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2486" b="0" i="0" u="none" strike="noStrike" kern="0" cap="none" spc="-10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4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expression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has</a:t>
            </a:r>
            <a:r>
              <a:rPr kumimoji="0" sz="2486" b="0" i="0" u="none" strike="noStrike" kern="0" cap="none" spc="-10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combinations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signed</a:t>
            </a:r>
            <a:r>
              <a:rPr kumimoji="0" sz="2486" b="0" i="0" u="none" strike="noStrike" kern="0" cap="none" spc="-10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unsigned</a:t>
            </a:r>
            <a:r>
              <a:rPr kumimoji="0" sz="2486" b="0" i="0" u="none" strike="noStrike" kern="0" cap="none" spc="-10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5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variables,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you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need</a:t>
            </a:r>
            <a:r>
              <a:rPr kumimoji="0" sz="2486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</a:t>
            </a:r>
            <a:r>
              <a:rPr kumimoji="0" sz="2486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</a:t>
            </a:r>
            <a:r>
              <a:rPr kumimoji="0" sz="2486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careful!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608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701" marR="178670" lvl="0" indent="0" algn="l" defTabSz="554492" rtl="0" eaLnBrk="1" fontAlgn="auto" latinLnBrk="0" hangingPunct="1">
              <a:lnSpc>
                <a:spcPct val="1016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If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operation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is</a:t>
            </a:r>
            <a:r>
              <a:rPr kumimoji="0" sz="2486" b="0" i="0" u="none" strike="noStrike" kern="0" cap="none" spc="-10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performed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that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has</a:t>
            </a:r>
            <a:r>
              <a:rPr kumimoji="0" sz="2486" b="0" i="0" u="none" strike="noStrike" kern="0" cap="none" spc="-10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both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signed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</a:t>
            </a:r>
            <a:r>
              <a:rPr kumimoji="0" sz="2486" b="0" i="0" u="none" strike="noStrike" kern="0" cap="none" spc="-10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unsigned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4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value,</a:t>
            </a:r>
            <a:r>
              <a:rPr kumimoji="0" sz="2486" b="0" i="0" u="none" strike="noStrike" kern="0" cap="none" spc="-10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 </a:t>
            </a:r>
            <a:r>
              <a:rPr kumimoji="0" sz="2486" b="1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implicitly</a:t>
            </a:r>
            <a:r>
              <a:rPr kumimoji="0" sz="2486" b="1" i="0" u="none" strike="noStrike" kern="0" cap="none" spc="-4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casts</a:t>
            </a:r>
            <a:r>
              <a:rPr kumimoji="0" sz="2486" b="1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1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signed</a:t>
            </a:r>
            <a:r>
              <a:rPr kumimoji="0" sz="2486" b="1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argument</a:t>
            </a:r>
            <a:r>
              <a:rPr kumimoji="0" sz="2486" b="1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</a:t>
            </a:r>
            <a:r>
              <a:rPr kumimoji="0" sz="2486" b="1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unsigned</a:t>
            </a:r>
            <a:r>
              <a:rPr kumimoji="0" sz="2486" b="1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</a:t>
            </a:r>
            <a:r>
              <a:rPr kumimoji="0" sz="2486" b="0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performs</a:t>
            </a:r>
            <a:r>
              <a:rPr kumimoji="0" sz="2486" b="0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</a:t>
            </a:r>
            <a:r>
              <a:rPr kumimoji="0" sz="2486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operation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assuming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both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numbers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are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4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non-</a:t>
            </a:r>
            <a:r>
              <a:rPr kumimoji="0" sz="2486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negative.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Let's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take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look…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75062" y="3558925"/>
          <a:ext cx="8116776" cy="28521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4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91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3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6908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spc="-10" dirty="0">
                          <a:latin typeface="Courier New"/>
                          <a:cs typeface="Courier New"/>
                        </a:rPr>
                        <a:t>Expression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T="20793" marB="0">
                    <a:lnL w="12700">
                      <a:solidFill>
                        <a:srgbClr val="3C3C1D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3C3C1D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spc="-2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Type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3C3C1D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Evaluation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3C3C1D"/>
                      </a:solidFill>
                      <a:prstDash val="solid"/>
                    </a:lnR>
                    <a:lnT w="12700">
                      <a:solidFill>
                        <a:srgbClr val="3C3C1D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908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dirty="0">
                          <a:latin typeface="Courier New"/>
                          <a:cs typeface="Courier New"/>
                        </a:rPr>
                        <a:t>0</a:t>
                      </a:r>
                      <a:r>
                        <a:rPr sz="1700" spc="4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dirty="0">
                          <a:latin typeface="Courier New"/>
                          <a:cs typeface="Courier New"/>
                        </a:rPr>
                        <a:t>==</a:t>
                      </a:r>
                      <a:r>
                        <a:rPr sz="1700" spc="4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spc="-25" dirty="0">
                          <a:latin typeface="Courier New"/>
                          <a:cs typeface="Courier New"/>
                        </a:rPr>
                        <a:t>0U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T="20793" marB="0">
                    <a:lnL w="12700">
                      <a:solidFill>
                        <a:srgbClr val="3C3C1D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Unsigned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3C3C1D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908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dirty="0">
                          <a:latin typeface="Courier New"/>
                          <a:cs typeface="Courier New"/>
                        </a:rPr>
                        <a:t>-1</a:t>
                      </a:r>
                      <a:r>
                        <a:rPr sz="1700" spc="4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dirty="0">
                          <a:latin typeface="Courier New"/>
                          <a:cs typeface="Courier New"/>
                        </a:rPr>
                        <a:t>&lt;</a:t>
                      </a:r>
                      <a:r>
                        <a:rPr sz="1700" spc="4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spc="-50" dirty="0">
                          <a:latin typeface="Courier New"/>
                          <a:cs typeface="Courier New"/>
                        </a:rPr>
                        <a:t>0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T="20793" marB="0">
                    <a:lnL w="12700">
                      <a:solidFill>
                        <a:srgbClr val="3C3C1D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Signed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3C3C1D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908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dirty="0">
                          <a:latin typeface="Courier New"/>
                          <a:cs typeface="Courier New"/>
                        </a:rPr>
                        <a:t>-1</a:t>
                      </a:r>
                      <a:r>
                        <a:rPr sz="1700" spc="4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dirty="0">
                          <a:latin typeface="Courier New"/>
                          <a:cs typeface="Courier New"/>
                        </a:rPr>
                        <a:t>&lt;</a:t>
                      </a:r>
                      <a:r>
                        <a:rPr sz="1700" spc="4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spc="-25" dirty="0">
                          <a:latin typeface="Courier New"/>
                          <a:cs typeface="Courier New"/>
                        </a:rPr>
                        <a:t>0U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T="20793" marB="0">
                    <a:lnL w="12700">
                      <a:solidFill>
                        <a:srgbClr val="3C3C1D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Unsigned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3C3C1D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908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dirty="0">
                          <a:latin typeface="Courier New"/>
                          <a:cs typeface="Courier New"/>
                        </a:rPr>
                        <a:t>2147483647</a:t>
                      </a:r>
                      <a:r>
                        <a:rPr sz="1700" spc="8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dirty="0">
                          <a:latin typeface="Courier New"/>
                          <a:cs typeface="Courier New"/>
                        </a:rPr>
                        <a:t>&gt;</a:t>
                      </a:r>
                      <a:r>
                        <a:rPr sz="1700" spc="9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dirty="0">
                          <a:latin typeface="Courier New"/>
                          <a:cs typeface="Courier New"/>
                        </a:rPr>
                        <a:t>-2147483647</a:t>
                      </a:r>
                      <a:r>
                        <a:rPr sz="1700" spc="9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dirty="0">
                          <a:latin typeface="Courier New"/>
                          <a:cs typeface="Courier New"/>
                        </a:rPr>
                        <a:t>-</a:t>
                      </a:r>
                      <a:r>
                        <a:rPr sz="1700" spc="9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spc="-50" dirty="0">
                          <a:latin typeface="Courier New"/>
                          <a:cs typeface="Courier New"/>
                        </a:rPr>
                        <a:t>1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T="20793" marB="0">
                    <a:lnL w="12700">
                      <a:solidFill>
                        <a:srgbClr val="3C3C1D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Signed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3C3C1D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908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dirty="0">
                          <a:latin typeface="Courier New"/>
                          <a:cs typeface="Courier New"/>
                        </a:rPr>
                        <a:t>2147483647U</a:t>
                      </a:r>
                      <a:r>
                        <a:rPr sz="1700" spc="10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dirty="0">
                          <a:latin typeface="Courier New"/>
                          <a:cs typeface="Courier New"/>
                        </a:rPr>
                        <a:t>&gt;</a:t>
                      </a:r>
                      <a:r>
                        <a:rPr sz="1700" spc="9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dirty="0">
                          <a:latin typeface="Courier New"/>
                          <a:cs typeface="Courier New"/>
                        </a:rPr>
                        <a:t>-2147483647</a:t>
                      </a:r>
                      <a:r>
                        <a:rPr sz="1700" spc="10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dirty="0">
                          <a:latin typeface="Courier New"/>
                          <a:cs typeface="Courier New"/>
                        </a:rPr>
                        <a:t>-</a:t>
                      </a:r>
                      <a:r>
                        <a:rPr sz="1700" spc="9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spc="-50" dirty="0">
                          <a:latin typeface="Courier New"/>
                          <a:cs typeface="Courier New"/>
                        </a:rPr>
                        <a:t>1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T="20793" marB="0">
                    <a:lnL w="12700">
                      <a:solidFill>
                        <a:srgbClr val="3C3C1D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Unsigned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3C3C1D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908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dirty="0">
                          <a:latin typeface="Courier New"/>
                          <a:cs typeface="Courier New"/>
                        </a:rPr>
                        <a:t>2147483647</a:t>
                      </a:r>
                      <a:r>
                        <a:rPr sz="1700" spc="8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dirty="0">
                          <a:latin typeface="Courier New"/>
                          <a:cs typeface="Courier New"/>
                        </a:rPr>
                        <a:t>&gt;</a:t>
                      </a:r>
                      <a:r>
                        <a:rPr sz="1700" spc="9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spc="-10" dirty="0">
                          <a:latin typeface="Courier New"/>
                          <a:cs typeface="Courier New"/>
                        </a:rPr>
                        <a:t>(int)2147483648U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T="20793" marB="0">
                    <a:lnL w="12700">
                      <a:solidFill>
                        <a:srgbClr val="3C3C1D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Signed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3C3C1D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908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dirty="0">
                          <a:latin typeface="Courier New"/>
                          <a:cs typeface="Courier New"/>
                        </a:rPr>
                        <a:t>-1</a:t>
                      </a:r>
                      <a:r>
                        <a:rPr sz="1700" spc="4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dirty="0">
                          <a:latin typeface="Courier New"/>
                          <a:cs typeface="Courier New"/>
                        </a:rPr>
                        <a:t>&gt;</a:t>
                      </a:r>
                      <a:r>
                        <a:rPr sz="1700" spc="5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dirty="0">
                          <a:latin typeface="Courier New"/>
                          <a:cs typeface="Courier New"/>
                        </a:rPr>
                        <a:t>-</a:t>
                      </a:r>
                      <a:r>
                        <a:rPr sz="1700" spc="-50" dirty="0">
                          <a:latin typeface="Courier New"/>
                          <a:cs typeface="Courier New"/>
                        </a:rPr>
                        <a:t>2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T="20793" marB="0">
                    <a:lnL w="12700">
                      <a:solidFill>
                        <a:srgbClr val="3C3C1D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Signed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3C3C1D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CBCBC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908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dirty="0">
                          <a:latin typeface="Courier New"/>
                          <a:cs typeface="Courier New"/>
                        </a:rPr>
                        <a:t>(unsigned)-1</a:t>
                      </a:r>
                      <a:r>
                        <a:rPr sz="1700" spc="10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dirty="0">
                          <a:latin typeface="Courier New"/>
                          <a:cs typeface="Courier New"/>
                        </a:rPr>
                        <a:t>&gt;</a:t>
                      </a:r>
                      <a:r>
                        <a:rPr sz="1700" spc="114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700" dirty="0">
                          <a:latin typeface="Courier New"/>
                          <a:cs typeface="Courier New"/>
                        </a:rPr>
                        <a:t>-</a:t>
                      </a:r>
                      <a:r>
                        <a:rPr sz="1700" spc="-50" dirty="0">
                          <a:latin typeface="Courier New"/>
                          <a:cs typeface="Courier New"/>
                        </a:rPr>
                        <a:t>2</a:t>
                      </a:r>
                      <a:endParaRPr sz="1700">
                        <a:latin typeface="Courier New"/>
                        <a:cs typeface="Courier New"/>
                      </a:endParaRPr>
                    </a:p>
                  </a:txBody>
                  <a:tcPr marL="0" marR="0" marT="20793" marB="0">
                    <a:lnL w="12700">
                      <a:solidFill>
                        <a:srgbClr val="3C3C1D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3C3C1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Unsigned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CBCBCB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3C3C1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5787" marB="0">
                    <a:lnL w="12700">
                      <a:solidFill>
                        <a:srgbClr val="CBCBCB"/>
                      </a:solidFill>
                      <a:prstDash val="solid"/>
                    </a:lnL>
                    <a:lnR w="12700">
                      <a:solidFill>
                        <a:srgbClr val="3C3C1D"/>
                      </a:solidFill>
                      <a:prstDash val="solid"/>
                    </a:lnR>
                    <a:lnT w="12700">
                      <a:solidFill>
                        <a:srgbClr val="CBCBCB"/>
                      </a:solidFill>
                      <a:prstDash val="solid"/>
                    </a:lnT>
                    <a:lnB w="12700">
                      <a:solidFill>
                        <a:srgbClr val="3C3C1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8996096" y="3185962"/>
            <a:ext cx="3171777" cy="3198346"/>
            <a:chOff x="14834522" y="5253887"/>
            <a:chExt cx="5230495" cy="527431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34522" y="5253887"/>
              <a:ext cx="5230009" cy="52737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6344937" y="7201396"/>
              <a:ext cx="2209165" cy="1379220"/>
            </a:xfrm>
            <a:custGeom>
              <a:avLst/>
              <a:gdLst/>
              <a:ahLst/>
              <a:cxnLst/>
              <a:rect l="l" t="t" r="r" b="b"/>
              <a:pathLst>
                <a:path w="2209165" h="1379220">
                  <a:moveTo>
                    <a:pt x="1893031" y="0"/>
                  </a:moveTo>
                  <a:lnTo>
                    <a:pt x="316147" y="0"/>
                  </a:lnTo>
                  <a:lnTo>
                    <a:pt x="253236" y="242"/>
                  </a:lnTo>
                  <a:lnTo>
                    <a:pt x="202501" y="1936"/>
                  </a:lnTo>
                  <a:lnTo>
                    <a:pt x="162203" y="6535"/>
                  </a:lnTo>
                  <a:lnTo>
                    <a:pt x="92786" y="34169"/>
                  </a:lnTo>
                  <a:lnTo>
                    <a:pt x="60288" y="60287"/>
                  </a:lnTo>
                  <a:lnTo>
                    <a:pt x="34171" y="92784"/>
                  </a:lnTo>
                  <a:lnTo>
                    <a:pt x="15496" y="130600"/>
                  </a:lnTo>
                  <a:lnTo>
                    <a:pt x="1937" y="202498"/>
                  </a:lnTo>
                  <a:lnTo>
                    <a:pt x="242" y="253233"/>
                  </a:lnTo>
                  <a:lnTo>
                    <a:pt x="0" y="316144"/>
                  </a:lnTo>
                  <a:lnTo>
                    <a:pt x="0" y="1062592"/>
                  </a:lnTo>
                  <a:lnTo>
                    <a:pt x="242" y="1125504"/>
                  </a:lnTo>
                  <a:lnTo>
                    <a:pt x="1937" y="1176239"/>
                  </a:lnTo>
                  <a:lnTo>
                    <a:pt x="6537" y="1216537"/>
                  </a:lnTo>
                  <a:lnTo>
                    <a:pt x="34171" y="1285953"/>
                  </a:lnTo>
                  <a:lnTo>
                    <a:pt x="60288" y="1318450"/>
                  </a:lnTo>
                  <a:lnTo>
                    <a:pt x="92786" y="1344567"/>
                  </a:lnTo>
                  <a:lnTo>
                    <a:pt x="130603" y="1363244"/>
                  </a:lnTo>
                  <a:lnTo>
                    <a:pt x="202501" y="1376800"/>
                  </a:lnTo>
                  <a:lnTo>
                    <a:pt x="253236" y="1378495"/>
                  </a:lnTo>
                  <a:lnTo>
                    <a:pt x="316147" y="1378737"/>
                  </a:lnTo>
                  <a:lnTo>
                    <a:pt x="1893031" y="1378737"/>
                  </a:lnTo>
                  <a:lnTo>
                    <a:pt x="1955942" y="1378495"/>
                  </a:lnTo>
                  <a:lnTo>
                    <a:pt x="2006677" y="1376800"/>
                  </a:lnTo>
                  <a:lnTo>
                    <a:pt x="2046974" y="1372201"/>
                  </a:lnTo>
                  <a:lnTo>
                    <a:pt x="2116390" y="1344567"/>
                  </a:lnTo>
                  <a:lnTo>
                    <a:pt x="2148886" y="1318450"/>
                  </a:lnTo>
                  <a:lnTo>
                    <a:pt x="2175002" y="1285953"/>
                  </a:lnTo>
                  <a:lnTo>
                    <a:pt x="2193681" y="1248137"/>
                  </a:lnTo>
                  <a:lnTo>
                    <a:pt x="2207232" y="1176239"/>
                  </a:lnTo>
                  <a:lnTo>
                    <a:pt x="2208926" y="1125504"/>
                  </a:lnTo>
                  <a:lnTo>
                    <a:pt x="2209168" y="1062592"/>
                  </a:lnTo>
                  <a:lnTo>
                    <a:pt x="2209168" y="316144"/>
                  </a:lnTo>
                  <a:lnTo>
                    <a:pt x="2208926" y="253233"/>
                  </a:lnTo>
                  <a:lnTo>
                    <a:pt x="2207232" y="202498"/>
                  </a:lnTo>
                  <a:lnTo>
                    <a:pt x="2202634" y="162200"/>
                  </a:lnTo>
                  <a:lnTo>
                    <a:pt x="2175002" y="92784"/>
                  </a:lnTo>
                  <a:lnTo>
                    <a:pt x="2148886" y="60287"/>
                  </a:lnTo>
                  <a:lnTo>
                    <a:pt x="2116390" y="34169"/>
                  </a:lnTo>
                  <a:lnTo>
                    <a:pt x="2078575" y="15492"/>
                  </a:lnTo>
                  <a:lnTo>
                    <a:pt x="2006677" y="1936"/>
                  </a:lnTo>
                  <a:lnTo>
                    <a:pt x="1955942" y="242"/>
                  </a:lnTo>
                  <a:lnTo>
                    <a:pt x="18930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69027" y="6504218"/>
            <a:ext cx="965510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Note:</a:t>
            </a:r>
            <a:r>
              <a:rPr kumimoji="0" sz="1455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</a:t>
            </a:r>
            <a:r>
              <a:rPr kumimoji="0" sz="145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C,</a:t>
            </a:r>
            <a:r>
              <a:rPr kumimoji="0" sz="1455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</a:t>
            </a:r>
            <a:r>
              <a:rPr kumimoji="0" sz="145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is</a:t>
            </a:r>
            <a:r>
              <a:rPr kumimoji="0" sz="145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false</a:t>
            </a:r>
            <a:r>
              <a:rPr kumimoji="0" sz="1455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</a:t>
            </a:r>
            <a:r>
              <a:rPr kumimoji="0" sz="145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-3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everything</a:t>
            </a:r>
            <a:r>
              <a:rPr kumimoji="0" sz="145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else</a:t>
            </a:r>
            <a:r>
              <a:rPr kumimoji="0" sz="1455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is</a:t>
            </a:r>
            <a:r>
              <a:rPr kumimoji="0" sz="145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true.</a:t>
            </a:r>
            <a:r>
              <a:rPr kumimoji="0" sz="1455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-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When</a:t>
            </a:r>
            <a:r>
              <a:rPr kumimoji="0" sz="145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45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produces</a:t>
            </a:r>
            <a:r>
              <a:rPr kumimoji="0" sz="1455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45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boolean</a:t>
            </a:r>
            <a:r>
              <a:rPr kumimoji="0" sz="145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value,</a:t>
            </a:r>
            <a:r>
              <a:rPr kumimoji="0" sz="1455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it</a:t>
            </a:r>
            <a:r>
              <a:rPr kumimoji="0" sz="145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allways</a:t>
            </a:r>
            <a:r>
              <a:rPr kumimoji="0" sz="1455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chooses</a:t>
            </a:r>
            <a:r>
              <a:rPr kumimoji="0" sz="145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r>
              <a:rPr kumimoji="0" sz="145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</a:t>
            </a:r>
            <a:r>
              <a:rPr kumimoji="0" sz="1455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represent</a:t>
            </a:r>
            <a:r>
              <a:rPr kumimoji="0" sz="145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55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true.</a:t>
            </a:r>
            <a:endParaRPr kumimoji="0" sz="145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039" y="14144"/>
            <a:ext cx="12228711" cy="66142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4245" spc="-49" dirty="0"/>
              <a:t>Comparison</a:t>
            </a:r>
            <a:r>
              <a:rPr sz="4245" spc="-227" dirty="0"/>
              <a:t> </a:t>
            </a:r>
            <a:r>
              <a:rPr sz="4245" spc="-6" dirty="0"/>
              <a:t>between</a:t>
            </a:r>
            <a:r>
              <a:rPr sz="4245" spc="-224" dirty="0"/>
              <a:t> </a:t>
            </a:r>
            <a:r>
              <a:rPr sz="4245" spc="-45" dirty="0"/>
              <a:t>signed</a:t>
            </a:r>
            <a:r>
              <a:rPr sz="4245" spc="-224" dirty="0"/>
              <a:t> </a:t>
            </a:r>
            <a:r>
              <a:rPr sz="4245" dirty="0"/>
              <a:t>and</a:t>
            </a:r>
            <a:r>
              <a:rPr sz="4245" spc="-224" dirty="0"/>
              <a:t> </a:t>
            </a:r>
            <a:r>
              <a:rPr sz="4245" spc="-61" dirty="0"/>
              <a:t>unsigned</a:t>
            </a:r>
            <a:r>
              <a:rPr sz="4245" spc="-224" dirty="0"/>
              <a:t> </a:t>
            </a:r>
            <a:r>
              <a:rPr sz="4245" spc="-15" dirty="0"/>
              <a:t>integers</a:t>
            </a:r>
            <a:endParaRPr sz="4245" dirty="0"/>
          </a:p>
        </p:txBody>
      </p:sp>
      <p:sp>
        <p:nvSpPr>
          <p:cNvPr id="3" name="object 3"/>
          <p:cNvSpPr txBox="1"/>
          <p:nvPr/>
        </p:nvSpPr>
        <p:spPr>
          <a:xfrm>
            <a:off x="284216" y="882920"/>
            <a:ext cx="6026261" cy="2264950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119755" marR="0" lvl="0" indent="0" algn="l" defTabSz="554492" rtl="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Let's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try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some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more…a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bit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more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abstractly.</a:t>
            </a:r>
            <a:endParaRPr kumimoji="0" sz="2486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2404" marR="0" lvl="0" indent="0" algn="l" defTabSz="554492" rtl="0" eaLnBrk="1" fontAlgn="auto" latinLnBrk="0" hangingPunct="1">
              <a:lnSpc>
                <a:spcPct val="100000"/>
              </a:lnSpc>
              <a:spcBef>
                <a:spcPts val="17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53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153" b="1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153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s1,</a:t>
            </a:r>
            <a:r>
              <a:rPr kumimoji="0" sz="2153" b="1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153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s2,</a:t>
            </a:r>
            <a:r>
              <a:rPr kumimoji="0" sz="2153" b="1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153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s3,</a:t>
            </a:r>
            <a:r>
              <a:rPr kumimoji="0" sz="2153" b="1" i="0" u="none" strike="noStrike" kern="0" cap="none" spc="-3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153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s4;</a:t>
            </a:r>
            <a:endParaRPr kumimoji="0" sz="2153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82404" marR="0" lvl="0" indent="0" algn="l" defTabSz="554492" rtl="0" eaLnBrk="1" fontAlgn="auto" latinLnBrk="0" hangingPunct="1">
              <a:lnSpc>
                <a:spcPct val="100000"/>
              </a:lnSpc>
              <a:spcBef>
                <a:spcPts val="51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53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unsigned</a:t>
            </a:r>
            <a:r>
              <a:rPr kumimoji="0" sz="2153" b="1" i="0" u="none" strike="noStrike" kern="0" cap="none" spc="-5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153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153" b="1" i="0" u="none" strike="noStrike" kern="0" cap="none" spc="-5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153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u1,</a:t>
            </a:r>
            <a:r>
              <a:rPr kumimoji="0" sz="2153" b="1" i="0" u="none" strike="noStrike" kern="0" cap="none" spc="-4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153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u2,</a:t>
            </a:r>
            <a:r>
              <a:rPr kumimoji="0" sz="2153" b="1" i="0" u="none" strike="noStrike" kern="0" cap="none" spc="-5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153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u3,</a:t>
            </a:r>
            <a:r>
              <a:rPr kumimoji="0" sz="2153" b="1" i="0" u="none" strike="noStrike" kern="0" cap="none" spc="-5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153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u4;</a:t>
            </a:r>
            <a:endParaRPr kumimoji="0" sz="2153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7701" marR="1027735" lvl="0" indent="0" algn="l" defTabSz="554492" rtl="0" eaLnBrk="1" fontAlgn="auto" latinLnBrk="0" hangingPunct="1">
              <a:lnSpc>
                <a:spcPct val="101200"/>
              </a:lnSpc>
              <a:spcBef>
                <a:spcPts val="13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What is the value of this expression?</a:t>
            </a:r>
            <a:endParaRPr kumimoji="0" sz="2486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6585" y="1450371"/>
            <a:ext cx="3964915" cy="4504971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72664" y="3516098"/>
          <a:ext cx="1372369" cy="466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5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6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869">
                <a:tc>
                  <a:txBody>
                    <a:bodyPr/>
                    <a:lstStyle/>
                    <a:p>
                      <a:pPr marL="31750">
                        <a:lnSpc>
                          <a:spcPts val="3929"/>
                        </a:lnSpc>
                      </a:pPr>
                      <a:r>
                        <a:rPr lang="en-US" sz="2500" spc="-25" dirty="0">
                          <a:latin typeface="Courier New"/>
                          <a:cs typeface="Courier New"/>
                        </a:rPr>
                        <a:t>u1</a:t>
                      </a:r>
                      <a:endParaRPr sz="25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929"/>
                        </a:lnSpc>
                      </a:pPr>
                      <a:r>
                        <a:rPr sz="2500" dirty="0">
                          <a:latin typeface="Courier New"/>
                          <a:cs typeface="Courier New"/>
                        </a:rPr>
                        <a:t>&gt;</a:t>
                      </a:r>
                      <a:r>
                        <a:rPr sz="2500" spc="1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lang="en-US" sz="2500" spc="-25" dirty="0">
                          <a:latin typeface="Courier New"/>
                          <a:cs typeface="Courier New"/>
                        </a:rPr>
                        <a:t>s</a:t>
                      </a:r>
                      <a:r>
                        <a:rPr sz="2500" spc="-25" dirty="0">
                          <a:latin typeface="Courier New"/>
                          <a:cs typeface="Courier New"/>
                        </a:rPr>
                        <a:t>3</a:t>
                      </a:r>
                      <a:endParaRPr sz="25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C25CA39-3548-B0DA-B1F8-42A36AF9AF9C}"/>
              </a:ext>
            </a:extLst>
          </p:cNvPr>
          <p:cNvSpPr txBox="1"/>
          <p:nvPr/>
        </p:nvSpPr>
        <p:spPr>
          <a:xfrm>
            <a:off x="-363803" y="5197590"/>
            <a:ext cx="77197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 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https://pollev.com/cs107summer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0273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Overflow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749845" y="1417026"/>
            <a:ext cx="5290185" cy="5334000"/>
            <a:chOff x="6749845" y="1417026"/>
            <a:chExt cx="5290185" cy="5334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49845" y="1417026"/>
              <a:ext cx="5289754" cy="5334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33" y="1472073"/>
              <a:ext cx="750453" cy="53666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294533" y="3398227"/>
              <a:ext cx="2209800" cy="1227455"/>
            </a:xfrm>
            <a:custGeom>
              <a:avLst/>
              <a:gdLst/>
              <a:ahLst/>
              <a:cxnLst/>
              <a:rect l="l" t="t" r="r" b="b"/>
              <a:pathLst>
                <a:path w="2209800" h="1227454">
                  <a:moveTo>
                    <a:pt x="2209800" y="0"/>
                  </a:moveTo>
                  <a:lnTo>
                    <a:pt x="0" y="0"/>
                  </a:lnTo>
                  <a:lnTo>
                    <a:pt x="0" y="1227231"/>
                  </a:lnTo>
                  <a:lnTo>
                    <a:pt x="2209800" y="1227231"/>
                  </a:lnTo>
                  <a:lnTo>
                    <a:pt x="2209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361823" y="2723388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844352" y="2845308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19034" y="3095244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61823" y="5033772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830307" y="4994147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65987" y="4741164"/>
            <a:ext cx="596900" cy="553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07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41959" marR="0" lvl="0" indent="0" algn="l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43472" y="3457955"/>
            <a:ext cx="3086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80254" y="2744723"/>
            <a:ext cx="681990" cy="69024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86080" marR="0" lvl="0" indent="0" algn="l" defTabSz="914400" rtl="0" eaLnBrk="1" fontAlgn="auto" latinLnBrk="0" hangingPunct="1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10778" y="4372355"/>
            <a:ext cx="2768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46133" y="3866388"/>
            <a:ext cx="3086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534093" y="3851148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437189" y="4372355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221244" y="4704588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428643" y="3451860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7926274" y="2537604"/>
            <a:ext cx="4004310" cy="4152900"/>
            <a:chOff x="7926274" y="2537604"/>
            <a:chExt cx="4004310" cy="4152900"/>
          </a:xfrm>
        </p:grpSpPr>
        <p:sp>
          <p:nvSpPr>
            <p:cNvPr id="22" name="object 22"/>
            <p:cNvSpPr/>
            <p:nvPr/>
          </p:nvSpPr>
          <p:spPr>
            <a:xfrm>
              <a:off x="9438614" y="2537604"/>
              <a:ext cx="0" cy="182880"/>
            </a:xfrm>
            <a:custGeom>
              <a:avLst/>
              <a:gdLst/>
              <a:ahLst/>
              <a:cxnLst/>
              <a:rect l="l" t="t" r="r" b="b"/>
              <a:pathLst>
                <a:path h="182880">
                  <a:moveTo>
                    <a:pt x="0" y="0"/>
                  </a:moveTo>
                  <a:lnTo>
                    <a:pt x="1" y="182880"/>
                  </a:lnTo>
                </a:path>
              </a:pathLst>
            </a:custGeom>
            <a:ln w="190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9438614" y="5373460"/>
              <a:ext cx="0" cy="182880"/>
            </a:xfrm>
            <a:custGeom>
              <a:avLst/>
              <a:gdLst/>
              <a:ahLst/>
              <a:cxnLst/>
              <a:rect l="l" t="t" r="r" b="b"/>
              <a:pathLst>
                <a:path h="182879">
                  <a:moveTo>
                    <a:pt x="0" y="0"/>
                  </a:moveTo>
                  <a:lnTo>
                    <a:pt x="1" y="182880"/>
                  </a:lnTo>
                </a:path>
              </a:pathLst>
            </a:custGeom>
            <a:ln w="190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10032224" y="2695263"/>
              <a:ext cx="68580" cy="170180"/>
            </a:xfrm>
            <a:custGeom>
              <a:avLst/>
              <a:gdLst/>
              <a:ahLst/>
              <a:cxnLst/>
              <a:rect l="l" t="t" r="r" b="b"/>
              <a:pathLst>
                <a:path w="68579" h="170180">
                  <a:moveTo>
                    <a:pt x="68507" y="0"/>
                  </a:moveTo>
                  <a:lnTo>
                    <a:pt x="0" y="169563"/>
                  </a:lnTo>
                </a:path>
              </a:pathLst>
            </a:custGeom>
            <a:ln w="19049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8805334" y="5286062"/>
              <a:ext cx="68580" cy="170180"/>
            </a:xfrm>
            <a:custGeom>
              <a:avLst/>
              <a:gdLst/>
              <a:ahLst/>
              <a:cxnLst/>
              <a:rect l="l" t="t" r="r" b="b"/>
              <a:pathLst>
                <a:path w="68579" h="170179">
                  <a:moveTo>
                    <a:pt x="68507" y="0"/>
                  </a:moveTo>
                  <a:lnTo>
                    <a:pt x="0" y="169563"/>
                  </a:lnTo>
                </a:path>
              </a:pathLst>
            </a:custGeom>
            <a:ln w="19049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9961910" y="5286062"/>
              <a:ext cx="68580" cy="170180"/>
            </a:xfrm>
            <a:custGeom>
              <a:avLst/>
              <a:gdLst/>
              <a:ahLst/>
              <a:cxnLst/>
              <a:rect l="l" t="t" r="r" b="b"/>
              <a:pathLst>
                <a:path w="68579" h="170179">
                  <a:moveTo>
                    <a:pt x="0" y="0"/>
                  </a:moveTo>
                  <a:lnTo>
                    <a:pt x="68508" y="169563"/>
                  </a:lnTo>
                </a:path>
              </a:pathLst>
            </a:custGeom>
            <a:ln w="19049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8788647" y="2695263"/>
              <a:ext cx="68580" cy="170180"/>
            </a:xfrm>
            <a:custGeom>
              <a:avLst/>
              <a:gdLst/>
              <a:ahLst/>
              <a:cxnLst/>
              <a:rect l="l" t="t" r="r" b="b"/>
              <a:pathLst>
                <a:path w="68579" h="170180">
                  <a:moveTo>
                    <a:pt x="0" y="0"/>
                  </a:moveTo>
                  <a:lnTo>
                    <a:pt x="68508" y="169563"/>
                  </a:lnTo>
                </a:path>
              </a:pathLst>
            </a:custGeom>
            <a:ln w="19049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10405533" y="3040311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40" h="129539">
                  <a:moveTo>
                    <a:pt x="129314" y="0"/>
                  </a:moveTo>
                  <a:lnTo>
                    <a:pt x="0" y="129316"/>
                  </a:lnTo>
                </a:path>
              </a:pathLst>
            </a:custGeom>
            <a:ln w="190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8346321" y="5015241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40" h="129539">
                  <a:moveTo>
                    <a:pt x="129314" y="0"/>
                  </a:moveTo>
                  <a:lnTo>
                    <a:pt x="0" y="129316"/>
                  </a:lnTo>
                </a:path>
              </a:pathLst>
            </a:custGeom>
            <a:ln w="190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10428617" y="4998426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40" h="129539">
                  <a:moveTo>
                    <a:pt x="0" y="0"/>
                  </a:moveTo>
                  <a:lnTo>
                    <a:pt x="129314" y="129316"/>
                  </a:lnTo>
                </a:path>
              </a:pathLst>
            </a:custGeom>
            <a:ln w="190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8359674" y="3040311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40" h="129539">
                  <a:moveTo>
                    <a:pt x="0" y="0"/>
                  </a:moveTo>
                  <a:lnTo>
                    <a:pt x="129314" y="129316"/>
                  </a:lnTo>
                </a:path>
              </a:pathLst>
            </a:custGeom>
            <a:ln w="190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8043332" y="4619242"/>
              <a:ext cx="167640" cy="74930"/>
            </a:xfrm>
            <a:custGeom>
              <a:avLst/>
              <a:gdLst/>
              <a:ahLst/>
              <a:cxnLst/>
              <a:rect l="l" t="t" r="r" b="b"/>
              <a:pathLst>
                <a:path w="167640" h="74929">
                  <a:moveTo>
                    <a:pt x="167069" y="0"/>
                  </a:moveTo>
                  <a:lnTo>
                    <a:pt x="0" y="74383"/>
                  </a:lnTo>
                </a:path>
              </a:pathLst>
            </a:custGeom>
            <a:ln w="19049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10634132" y="4617426"/>
              <a:ext cx="167640" cy="74930"/>
            </a:xfrm>
            <a:custGeom>
              <a:avLst/>
              <a:gdLst/>
              <a:ahLst/>
              <a:cxnLst/>
              <a:rect l="l" t="t" r="r" b="b"/>
              <a:pathLst>
                <a:path w="167640" h="74929">
                  <a:moveTo>
                    <a:pt x="0" y="0"/>
                  </a:moveTo>
                  <a:lnTo>
                    <a:pt x="167069" y="74383"/>
                  </a:lnTo>
                </a:path>
              </a:pathLst>
            </a:custGeom>
            <a:ln w="19049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10656154" y="3500452"/>
              <a:ext cx="167640" cy="74930"/>
            </a:xfrm>
            <a:custGeom>
              <a:avLst/>
              <a:gdLst/>
              <a:ahLst/>
              <a:cxnLst/>
              <a:rect l="l" t="t" r="r" b="b"/>
              <a:pathLst>
                <a:path w="167640" h="74929">
                  <a:moveTo>
                    <a:pt x="0" y="74383"/>
                  </a:moveTo>
                  <a:lnTo>
                    <a:pt x="167069" y="0"/>
                  </a:lnTo>
                </a:path>
              </a:pathLst>
            </a:custGeom>
            <a:ln w="19049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8043332" y="3476243"/>
              <a:ext cx="167640" cy="74930"/>
            </a:xfrm>
            <a:custGeom>
              <a:avLst/>
              <a:gdLst/>
              <a:ahLst/>
              <a:cxnLst/>
              <a:rect l="l" t="t" r="r" b="b"/>
              <a:pathLst>
                <a:path w="167640" h="74929">
                  <a:moveTo>
                    <a:pt x="167069" y="74383"/>
                  </a:moveTo>
                  <a:lnTo>
                    <a:pt x="0" y="0"/>
                  </a:lnTo>
                </a:path>
              </a:pathLst>
            </a:custGeom>
            <a:ln w="19049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926274" y="4011842"/>
              <a:ext cx="182880" cy="0"/>
            </a:xfrm>
            <a:custGeom>
              <a:avLst/>
              <a:gdLst/>
              <a:ahLst/>
              <a:cxnLst/>
              <a:rect l="l" t="t" r="r" b="b"/>
              <a:pathLst>
                <a:path w="182879">
                  <a:moveTo>
                    <a:pt x="0" y="1"/>
                  </a:moveTo>
                  <a:lnTo>
                    <a:pt x="182880" y="0"/>
                  </a:lnTo>
                </a:path>
              </a:pathLst>
            </a:custGeom>
            <a:ln w="190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10739688" y="4011842"/>
              <a:ext cx="182880" cy="0"/>
            </a:xfrm>
            <a:custGeom>
              <a:avLst/>
              <a:gdLst/>
              <a:ahLst/>
              <a:cxnLst/>
              <a:rect l="l" t="t" r="r" b="b"/>
              <a:pathLst>
                <a:path w="182879">
                  <a:moveTo>
                    <a:pt x="0" y="1"/>
                  </a:moveTo>
                  <a:lnTo>
                    <a:pt x="182880" y="0"/>
                  </a:lnTo>
                </a:path>
              </a:pathLst>
            </a:custGeom>
            <a:ln w="190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78994" y="3207442"/>
              <a:ext cx="1109581" cy="27217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244384" y="6004559"/>
              <a:ext cx="685800" cy="685799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231140" y="1186485"/>
            <a:ext cx="7285355" cy="18021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happening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here?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Assume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4-bit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numbers.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3005455" lvl="0" indent="0" algn="r" defTabSz="914400" rtl="0" eaLnBrk="1" fontAlgn="auto" latinLnBrk="0" hangingPunct="1">
              <a:lnSpc>
                <a:spcPts val="4560"/>
              </a:lnSpc>
              <a:spcBef>
                <a:spcPts val="8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0b1101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3005455" lvl="0" indent="0" algn="r" defTabSz="914400" rtl="0" eaLnBrk="1" fontAlgn="auto" latinLnBrk="0" hangingPunct="1">
              <a:lnSpc>
                <a:spcPts val="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</a:t>
            </a:r>
            <a:r>
              <a:rPr kumimoji="0" sz="4000" b="0" i="0" u="none" strike="noStrike" kern="0" cap="none" spc="-12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4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0b0100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334755" y="3087469"/>
            <a:ext cx="2468880" cy="0"/>
          </a:xfrm>
          <a:custGeom>
            <a:avLst/>
            <a:gdLst/>
            <a:ahLst/>
            <a:cxnLst/>
            <a:rect l="l" t="t" r="r" b="b"/>
            <a:pathLst>
              <a:path w="2468879">
                <a:moveTo>
                  <a:pt x="0" y="0"/>
                </a:moveTo>
                <a:lnTo>
                  <a:pt x="2468880" y="1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0273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Overflow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86485"/>
            <a:ext cx="7285355" cy="18021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happening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here?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Assume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4-bit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numbers.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3005455" lvl="0" indent="0" algn="r" defTabSz="914400" rtl="0" eaLnBrk="1" fontAlgn="auto" latinLnBrk="0" hangingPunct="1">
              <a:lnSpc>
                <a:spcPts val="4560"/>
              </a:lnSpc>
              <a:spcBef>
                <a:spcPts val="8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0b1101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3005455" lvl="0" indent="0" algn="r" defTabSz="914400" rtl="0" eaLnBrk="1" fontAlgn="auto" latinLnBrk="0" hangingPunct="1">
              <a:lnSpc>
                <a:spcPts val="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</a:t>
            </a:r>
            <a:r>
              <a:rPr kumimoji="0" sz="4000" b="0" i="0" u="none" strike="noStrike" kern="0" cap="none" spc="-12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4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0b0100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34755" y="3087469"/>
            <a:ext cx="2468880" cy="0"/>
          </a:xfrm>
          <a:custGeom>
            <a:avLst/>
            <a:gdLst/>
            <a:ahLst/>
            <a:cxnLst/>
            <a:rect l="l" t="t" r="r" b="b"/>
            <a:pathLst>
              <a:path w="2468879">
                <a:moveTo>
                  <a:pt x="0" y="0"/>
                </a:moveTo>
                <a:lnTo>
                  <a:pt x="2468880" y="1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49845" y="1417026"/>
            <a:ext cx="5290185" cy="5334000"/>
            <a:chOff x="6749845" y="1417026"/>
            <a:chExt cx="5290185" cy="53340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49845" y="1417026"/>
              <a:ext cx="5289754" cy="5334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33" y="1472073"/>
              <a:ext cx="750453" cy="53666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294533" y="3398227"/>
              <a:ext cx="2209800" cy="1227455"/>
            </a:xfrm>
            <a:custGeom>
              <a:avLst/>
              <a:gdLst/>
              <a:ahLst/>
              <a:cxnLst/>
              <a:rect l="l" t="t" r="r" b="b"/>
              <a:pathLst>
                <a:path w="2209800" h="1227454">
                  <a:moveTo>
                    <a:pt x="2209800" y="0"/>
                  </a:moveTo>
                  <a:lnTo>
                    <a:pt x="0" y="0"/>
                  </a:lnTo>
                  <a:lnTo>
                    <a:pt x="0" y="1227231"/>
                  </a:lnTo>
                  <a:lnTo>
                    <a:pt x="2209800" y="1227231"/>
                  </a:lnTo>
                  <a:lnTo>
                    <a:pt x="2209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361823" y="2723388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844352" y="2845308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19034" y="3095244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61823" y="5033772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30307" y="4994147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95619" y="4963667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65987" y="4741164"/>
            <a:ext cx="3086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43472" y="3457955"/>
            <a:ext cx="3086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80254" y="2744723"/>
            <a:ext cx="681990" cy="69024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86080" marR="0" lvl="0" indent="0" algn="l" defTabSz="914400" rtl="0" eaLnBrk="1" fontAlgn="auto" latinLnBrk="0" hangingPunct="1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10778" y="4372355"/>
            <a:ext cx="2768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46133" y="3866388"/>
            <a:ext cx="3086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534093" y="3851148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37189" y="4372355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221244" y="4704588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428643" y="3451860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926274" y="2537604"/>
            <a:ext cx="2996565" cy="3018790"/>
            <a:chOff x="7926274" y="2537604"/>
            <a:chExt cx="2996565" cy="3018790"/>
          </a:xfrm>
        </p:grpSpPr>
        <p:sp>
          <p:nvSpPr>
            <p:cNvPr id="25" name="object 25"/>
            <p:cNvSpPr/>
            <p:nvPr/>
          </p:nvSpPr>
          <p:spPr>
            <a:xfrm>
              <a:off x="9438614" y="2537604"/>
              <a:ext cx="0" cy="182880"/>
            </a:xfrm>
            <a:custGeom>
              <a:avLst/>
              <a:gdLst/>
              <a:ahLst/>
              <a:cxnLst/>
              <a:rect l="l" t="t" r="r" b="b"/>
              <a:pathLst>
                <a:path h="182880">
                  <a:moveTo>
                    <a:pt x="0" y="0"/>
                  </a:moveTo>
                  <a:lnTo>
                    <a:pt x="1" y="182880"/>
                  </a:lnTo>
                </a:path>
              </a:pathLst>
            </a:custGeom>
            <a:ln w="190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9438614" y="5373460"/>
              <a:ext cx="0" cy="182880"/>
            </a:xfrm>
            <a:custGeom>
              <a:avLst/>
              <a:gdLst/>
              <a:ahLst/>
              <a:cxnLst/>
              <a:rect l="l" t="t" r="r" b="b"/>
              <a:pathLst>
                <a:path h="182879">
                  <a:moveTo>
                    <a:pt x="0" y="0"/>
                  </a:moveTo>
                  <a:lnTo>
                    <a:pt x="1" y="182880"/>
                  </a:lnTo>
                </a:path>
              </a:pathLst>
            </a:custGeom>
            <a:ln w="190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10032224" y="2695263"/>
              <a:ext cx="68580" cy="170180"/>
            </a:xfrm>
            <a:custGeom>
              <a:avLst/>
              <a:gdLst/>
              <a:ahLst/>
              <a:cxnLst/>
              <a:rect l="l" t="t" r="r" b="b"/>
              <a:pathLst>
                <a:path w="68579" h="170180">
                  <a:moveTo>
                    <a:pt x="68507" y="0"/>
                  </a:moveTo>
                  <a:lnTo>
                    <a:pt x="0" y="169563"/>
                  </a:lnTo>
                </a:path>
              </a:pathLst>
            </a:custGeom>
            <a:ln w="19049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8805334" y="5286062"/>
              <a:ext cx="68580" cy="170180"/>
            </a:xfrm>
            <a:custGeom>
              <a:avLst/>
              <a:gdLst/>
              <a:ahLst/>
              <a:cxnLst/>
              <a:rect l="l" t="t" r="r" b="b"/>
              <a:pathLst>
                <a:path w="68579" h="170179">
                  <a:moveTo>
                    <a:pt x="68507" y="0"/>
                  </a:moveTo>
                  <a:lnTo>
                    <a:pt x="0" y="169563"/>
                  </a:lnTo>
                </a:path>
              </a:pathLst>
            </a:custGeom>
            <a:ln w="19049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9961910" y="5286062"/>
              <a:ext cx="68580" cy="170180"/>
            </a:xfrm>
            <a:custGeom>
              <a:avLst/>
              <a:gdLst/>
              <a:ahLst/>
              <a:cxnLst/>
              <a:rect l="l" t="t" r="r" b="b"/>
              <a:pathLst>
                <a:path w="68579" h="170179">
                  <a:moveTo>
                    <a:pt x="0" y="0"/>
                  </a:moveTo>
                  <a:lnTo>
                    <a:pt x="68508" y="169563"/>
                  </a:lnTo>
                </a:path>
              </a:pathLst>
            </a:custGeom>
            <a:ln w="19049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8788647" y="2695263"/>
              <a:ext cx="68580" cy="170180"/>
            </a:xfrm>
            <a:custGeom>
              <a:avLst/>
              <a:gdLst/>
              <a:ahLst/>
              <a:cxnLst/>
              <a:rect l="l" t="t" r="r" b="b"/>
              <a:pathLst>
                <a:path w="68579" h="170180">
                  <a:moveTo>
                    <a:pt x="0" y="0"/>
                  </a:moveTo>
                  <a:lnTo>
                    <a:pt x="68508" y="169563"/>
                  </a:lnTo>
                </a:path>
              </a:pathLst>
            </a:custGeom>
            <a:ln w="19049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10405533" y="3040311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40" h="129539">
                  <a:moveTo>
                    <a:pt x="129314" y="0"/>
                  </a:moveTo>
                  <a:lnTo>
                    <a:pt x="0" y="129316"/>
                  </a:lnTo>
                </a:path>
              </a:pathLst>
            </a:custGeom>
            <a:ln w="190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8346321" y="5015241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40" h="129539">
                  <a:moveTo>
                    <a:pt x="129314" y="0"/>
                  </a:moveTo>
                  <a:lnTo>
                    <a:pt x="0" y="129316"/>
                  </a:lnTo>
                </a:path>
              </a:pathLst>
            </a:custGeom>
            <a:ln w="190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10428617" y="4998426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40" h="129539">
                  <a:moveTo>
                    <a:pt x="0" y="0"/>
                  </a:moveTo>
                  <a:lnTo>
                    <a:pt x="129314" y="129316"/>
                  </a:lnTo>
                </a:path>
              </a:pathLst>
            </a:custGeom>
            <a:ln w="190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8359674" y="3040311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40" h="129539">
                  <a:moveTo>
                    <a:pt x="0" y="0"/>
                  </a:moveTo>
                  <a:lnTo>
                    <a:pt x="129314" y="129316"/>
                  </a:lnTo>
                </a:path>
              </a:pathLst>
            </a:custGeom>
            <a:ln w="190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8043332" y="4619242"/>
              <a:ext cx="167640" cy="74930"/>
            </a:xfrm>
            <a:custGeom>
              <a:avLst/>
              <a:gdLst/>
              <a:ahLst/>
              <a:cxnLst/>
              <a:rect l="l" t="t" r="r" b="b"/>
              <a:pathLst>
                <a:path w="167640" h="74929">
                  <a:moveTo>
                    <a:pt x="167069" y="0"/>
                  </a:moveTo>
                  <a:lnTo>
                    <a:pt x="0" y="74383"/>
                  </a:lnTo>
                </a:path>
              </a:pathLst>
            </a:custGeom>
            <a:ln w="19049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10634132" y="4617426"/>
              <a:ext cx="167640" cy="74930"/>
            </a:xfrm>
            <a:custGeom>
              <a:avLst/>
              <a:gdLst/>
              <a:ahLst/>
              <a:cxnLst/>
              <a:rect l="l" t="t" r="r" b="b"/>
              <a:pathLst>
                <a:path w="167640" h="74929">
                  <a:moveTo>
                    <a:pt x="0" y="0"/>
                  </a:moveTo>
                  <a:lnTo>
                    <a:pt x="167069" y="74383"/>
                  </a:lnTo>
                </a:path>
              </a:pathLst>
            </a:custGeom>
            <a:ln w="19049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10656154" y="3500452"/>
              <a:ext cx="167640" cy="74930"/>
            </a:xfrm>
            <a:custGeom>
              <a:avLst/>
              <a:gdLst/>
              <a:ahLst/>
              <a:cxnLst/>
              <a:rect l="l" t="t" r="r" b="b"/>
              <a:pathLst>
                <a:path w="167640" h="74929">
                  <a:moveTo>
                    <a:pt x="0" y="74383"/>
                  </a:moveTo>
                  <a:lnTo>
                    <a:pt x="167069" y="0"/>
                  </a:lnTo>
                </a:path>
              </a:pathLst>
            </a:custGeom>
            <a:ln w="19049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8043332" y="3476243"/>
              <a:ext cx="167640" cy="74930"/>
            </a:xfrm>
            <a:custGeom>
              <a:avLst/>
              <a:gdLst/>
              <a:ahLst/>
              <a:cxnLst/>
              <a:rect l="l" t="t" r="r" b="b"/>
              <a:pathLst>
                <a:path w="167640" h="74929">
                  <a:moveTo>
                    <a:pt x="167069" y="74383"/>
                  </a:moveTo>
                  <a:lnTo>
                    <a:pt x="0" y="0"/>
                  </a:lnTo>
                </a:path>
              </a:pathLst>
            </a:custGeom>
            <a:ln w="19049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7926274" y="4011842"/>
              <a:ext cx="182880" cy="0"/>
            </a:xfrm>
            <a:custGeom>
              <a:avLst/>
              <a:gdLst/>
              <a:ahLst/>
              <a:cxnLst/>
              <a:rect l="l" t="t" r="r" b="b"/>
              <a:pathLst>
                <a:path w="182879">
                  <a:moveTo>
                    <a:pt x="0" y="1"/>
                  </a:moveTo>
                  <a:lnTo>
                    <a:pt x="182880" y="0"/>
                  </a:lnTo>
                </a:path>
              </a:pathLst>
            </a:custGeom>
            <a:ln w="190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10739688" y="4011842"/>
              <a:ext cx="182880" cy="0"/>
            </a:xfrm>
            <a:custGeom>
              <a:avLst/>
              <a:gdLst/>
              <a:ahLst/>
              <a:cxnLst/>
              <a:rect l="l" t="t" r="r" b="b"/>
              <a:pathLst>
                <a:path w="182879">
                  <a:moveTo>
                    <a:pt x="0" y="1"/>
                  </a:moveTo>
                  <a:lnTo>
                    <a:pt x="182880" y="0"/>
                  </a:lnTo>
                </a:path>
              </a:pathLst>
            </a:custGeom>
            <a:ln w="190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78994" y="3207442"/>
              <a:ext cx="1109581" cy="272176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562320" y="4157979"/>
            <a:ext cx="1978660" cy="1818005"/>
          </a:xfrm>
          <a:prstGeom prst="rect">
            <a:avLst/>
          </a:prstGeom>
        </p:spPr>
        <p:txBody>
          <a:bodyPr vert="horz" wrap="square" lIns="0" tIns="18288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Signed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3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overflow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951368" y="4142740"/>
            <a:ext cx="1978660" cy="1814830"/>
          </a:xfrm>
          <a:prstGeom prst="rect">
            <a:avLst/>
          </a:prstGeom>
        </p:spPr>
        <p:txBody>
          <a:bodyPr vert="horz" wrap="square" lIns="0" tIns="182880" rIns="0" bIns="0" rtlCol="0">
            <a:spAutoFit/>
          </a:bodyPr>
          <a:lstStyle/>
          <a:p>
            <a:pPr marL="311785" marR="0" lvl="0" indent="0" algn="l" defTabSz="91440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Unsigned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3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13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328295" marR="0" lvl="0" indent="0" algn="l" defTabSz="914400" rtl="0" eaLnBrk="1" fontAlgn="auto" latinLnBrk="0" hangingPunct="1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Overflow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26285">
              <a:lnSpc>
                <a:spcPct val="100000"/>
              </a:lnSpc>
              <a:spcBef>
                <a:spcPts val="100"/>
              </a:spcBef>
            </a:pPr>
            <a:r>
              <a:rPr dirty="0"/>
              <a:t>Limits</a:t>
            </a:r>
            <a:r>
              <a:rPr spc="-3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spc="-10" dirty="0"/>
              <a:t>Comparisons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629410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2641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is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52705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the…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38507" y="4713165"/>
            <a:ext cx="3255645" cy="1699260"/>
          </a:xfrm>
          <a:prstGeom prst="rect">
            <a:avLst/>
          </a:prstGeom>
          <a:solidFill>
            <a:srgbClr val="B4C7E7"/>
          </a:solidFill>
          <a:ln w="12700">
            <a:solidFill>
              <a:srgbClr val="000000"/>
            </a:solidFill>
          </a:ln>
        </p:spPr>
        <p:txBody>
          <a:bodyPr vert="horz" wrap="square" lIns="0" tIns="17145" rIns="0" bIns="0" rtlCol="0">
            <a:spAutoFit/>
          </a:bodyPr>
          <a:lstStyle/>
          <a:p>
            <a:pPr marL="90805" marR="190500" lvl="0" indent="0" algn="l" defTabSz="914400" rtl="0" eaLnBrk="1" fontAlgn="auto" latinLnBrk="0" hangingPunct="1">
              <a:lnSpc>
                <a:spcPct val="1008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These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available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UCHAR_MAX,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INT_MIN,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0805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INT_MAX,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etc.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the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080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&lt;limits.h&gt;</a:t>
            </a:r>
            <a:r>
              <a:rPr kumimoji="0" sz="2400" b="0" i="0" u="none" strike="noStrike" kern="0" cap="none" spc="-7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header.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33601" y="1568703"/>
            <a:ext cx="9601200" cy="2058670"/>
          </a:xfrm>
          <a:custGeom>
            <a:avLst/>
            <a:gdLst/>
            <a:ahLst/>
            <a:cxnLst/>
            <a:rect l="l" t="t" r="r" b="b"/>
            <a:pathLst>
              <a:path w="9601200" h="2058670">
                <a:moveTo>
                  <a:pt x="1054245" y="0"/>
                </a:moveTo>
                <a:lnTo>
                  <a:pt x="1054245" y="2058078"/>
                </a:lnTo>
              </a:path>
              <a:path w="9601200" h="2058670">
                <a:moveTo>
                  <a:pt x="0" y="521208"/>
                </a:moveTo>
                <a:lnTo>
                  <a:pt x="9601199" y="52120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05980" y="1575308"/>
            <a:ext cx="22466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Largest</a:t>
            </a:r>
            <a:r>
              <a:rPr kumimoji="0" sz="2400" b="0" i="0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unsigned?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46204" y="1575308"/>
            <a:ext cx="19259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Largest</a:t>
            </a:r>
            <a:r>
              <a:rPr kumimoji="0" sz="2400" b="0" i="0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signed?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54141" y="1575308"/>
            <a:ext cx="2078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Smallest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signed?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01241" y="2097531"/>
            <a:ext cx="806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char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96503" y="2865627"/>
            <a:ext cx="6115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08978" y="2006091"/>
            <a:ext cx="4044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200" b="1" i="0" u="none" strike="noStrike" kern="0" cap="none" spc="-37" normalizeH="0" baseline="-15873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</a:t>
            </a:r>
            <a:r>
              <a:rPr kumimoji="0" sz="1900" b="1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8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55078" y="2106675"/>
            <a:ext cx="17830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255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81229" y="2024379"/>
            <a:ext cx="4044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200" b="1" i="0" u="none" strike="noStrike" kern="0" cap="none" spc="-37" normalizeH="0" baseline="-15873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</a:t>
            </a:r>
            <a:r>
              <a:rPr kumimoji="0" sz="1900" b="1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7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27330" y="2124963"/>
            <a:ext cx="17830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–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127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87961" y="2131059"/>
            <a:ext cx="19640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</a:t>
            </a:r>
            <a:r>
              <a:rPr kumimoji="0" sz="2850" b="1" i="0" u="none" strike="noStrike" kern="0" cap="none" spc="0" normalizeH="0" baseline="23391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7</a:t>
            </a:r>
            <a:r>
              <a:rPr kumimoji="0" sz="2850" b="1" i="0" u="none" strike="noStrike" kern="0" cap="none" spc="705" normalizeH="0" baseline="23391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128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36236" y="2755899"/>
            <a:ext cx="5321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200" b="1" i="0" u="none" strike="noStrike" kern="0" cap="none" spc="-37" normalizeH="0" baseline="-15873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</a:t>
            </a:r>
            <a:r>
              <a:rPr kumimoji="0" sz="1900" b="1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32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12511" y="2859531"/>
            <a:ext cx="10020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52161" y="3304539"/>
            <a:ext cx="19780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4294967296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81229" y="2755899"/>
            <a:ext cx="5321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200" b="1" i="0" u="none" strike="noStrike" kern="0" cap="none" spc="-37" normalizeH="0" baseline="-15873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</a:t>
            </a:r>
            <a:r>
              <a:rPr kumimoji="0" sz="1900" b="1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31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57505" y="2859531"/>
            <a:ext cx="10020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97154" y="3304539"/>
            <a:ext cx="19780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2147483647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87961" y="2716275"/>
            <a:ext cx="7277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200" b="1" i="0" u="none" strike="noStrike" kern="0" cap="none" spc="-15" normalizeH="0" baseline="-15873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4200" b="1" i="0" u="none" strike="noStrike" kern="0" cap="none" spc="-37" normalizeH="0" baseline="-15873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</a:t>
            </a:r>
            <a:r>
              <a:rPr kumimoji="0" sz="1900" b="1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31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359499" y="2816859"/>
            <a:ext cx="22097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08624" y="3261867"/>
            <a:ext cx="21736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-2147483648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26285">
              <a:lnSpc>
                <a:spcPct val="100000"/>
              </a:lnSpc>
              <a:spcBef>
                <a:spcPts val="100"/>
              </a:spcBef>
            </a:pPr>
            <a:r>
              <a:rPr dirty="0"/>
              <a:t>Limits</a:t>
            </a:r>
            <a:r>
              <a:rPr spc="-3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spc="-10" dirty="0"/>
              <a:t>Comparisons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0133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2641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Will</a:t>
            </a:r>
            <a:r>
              <a:rPr kumimoji="0" sz="2800" b="0" i="0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following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char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comparisons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evaluate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true</a:t>
            </a:r>
            <a:r>
              <a:rPr kumimoji="0" lang="en-US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lang="en-US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US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false</a:t>
            </a:r>
            <a:r>
              <a:rPr kumimoji="0" lang="en-US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?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340" y="1710435"/>
            <a:ext cx="179323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769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7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8340" y="3944620"/>
            <a:ext cx="19875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769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ii.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7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4U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95259" y="1676907"/>
            <a:ext cx="33553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7695" algn="l"/>
              </a:tabLst>
              <a:defRPr/>
            </a:pP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iii.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(char)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130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&gt;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95259" y="3911091"/>
            <a:ext cx="35502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769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iv.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(char)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132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&gt;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3633" y="5831115"/>
            <a:ext cx="8382000" cy="815340"/>
          </a:xfrm>
          <a:prstGeom prst="rect">
            <a:avLst/>
          </a:prstGeom>
          <a:solidFill>
            <a:srgbClr val="B4C7E7"/>
          </a:solidFill>
          <a:ln w="12700">
            <a:solidFill>
              <a:srgbClr val="0000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90805" marR="220979" lvl="0" indent="0" algn="l" defTabSz="914400" rtl="0" eaLnBrk="1" fontAlgn="auto" latinLnBrk="0" hangingPunct="1">
              <a:lnSpc>
                <a:spcPct val="1008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default,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numeric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constants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signed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ints,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unless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they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suffixed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with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(unsigned)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(long).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1724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20315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5" dirty="0"/>
              <a:t> </a:t>
            </a:r>
            <a:r>
              <a:rPr dirty="0">
                <a:latin typeface="Consolas"/>
                <a:cs typeface="Consolas"/>
              </a:rPr>
              <a:t>sizeof</a:t>
            </a:r>
            <a:r>
              <a:rPr spc="-1110" dirty="0">
                <a:latin typeface="Consolas"/>
                <a:cs typeface="Consolas"/>
              </a:rPr>
              <a:t> </a:t>
            </a:r>
            <a:r>
              <a:rPr spc="-10" dirty="0"/>
              <a:t>Operator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51203"/>
            <a:ext cx="11609705" cy="4453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sizeof(</a:t>
            </a:r>
            <a:r>
              <a:rPr kumimoji="0" sz="32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type</a:t>
            </a:r>
            <a:r>
              <a:rPr kumimoji="0" sz="32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);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271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Example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27100" marR="0" lvl="0" indent="0" algn="l" defTabSz="9144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56065" algn="l"/>
              </a:tabLst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 int_size_bytes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sizeof(int);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3200" b="0" i="0" u="none" strike="noStrike" kern="0" cap="none" spc="-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27100" marR="1049655" lvl="0" indent="0" algn="l" defTabSz="914400" rtl="0" eaLnBrk="1" fontAlgn="auto" latinLnBrk="0" hangingPunct="1">
              <a:lnSpc>
                <a:spcPct val="1012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>
                <a:tab pos="9656445" algn="l"/>
              </a:tabLst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 short_size_bytes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sizeof(short);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char_size_bytes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sizeof(char);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3200" b="0" i="0" u="none" strike="noStrike" kern="0" cap="none" spc="-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sizeof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takes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variable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type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parameter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returns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size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type,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039" y="14144"/>
            <a:ext cx="11738990" cy="66142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2203336">
              <a:spcBef>
                <a:spcPts val="64"/>
              </a:spcBef>
            </a:pPr>
            <a:r>
              <a:rPr sz="4245" spc="-52" dirty="0"/>
              <a:t>MIN</a:t>
            </a:r>
            <a:r>
              <a:rPr sz="4245" spc="-246" dirty="0"/>
              <a:t> </a:t>
            </a:r>
            <a:r>
              <a:rPr sz="4245" dirty="0"/>
              <a:t>and</a:t>
            </a:r>
            <a:r>
              <a:rPr sz="4245" spc="-164" dirty="0"/>
              <a:t> </a:t>
            </a:r>
            <a:r>
              <a:rPr sz="4245" spc="-215" dirty="0"/>
              <a:t>MAX</a:t>
            </a:r>
            <a:r>
              <a:rPr sz="4245" spc="-79" dirty="0"/>
              <a:t> </a:t>
            </a:r>
            <a:r>
              <a:rPr sz="4245" spc="-115" dirty="0"/>
              <a:t>values</a:t>
            </a:r>
            <a:r>
              <a:rPr sz="4245" spc="-161" dirty="0"/>
              <a:t> </a:t>
            </a:r>
            <a:r>
              <a:rPr sz="4245" dirty="0"/>
              <a:t>for</a:t>
            </a:r>
            <a:r>
              <a:rPr sz="4245" spc="-164" dirty="0"/>
              <a:t> </a:t>
            </a:r>
            <a:r>
              <a:rPr sz="4245" spc="-42" dirty="0"/>
              <a:t>integers</a:t>
            </a:r>
            <a:endParaRPr sz="4245" dirty="0"/>
          </a:p>
        </p:txBody>
      </p:sp>
      <p:sp>
        <p:nvSpPr>
          <p:cNvPr id="3" name="object 3"/>
          <p:cNvSpPr txBox="1"/>
          <p:nvPr/>
        </p:nvSpPr>
        <p:spPr>
          <a:xfrm>
            <a:off x="502854" y="792444"/>
            <a:ext cx="11083699" cy="1169251"/>
          </a:xfrm>
          <a:prstGeom prst="rect">
            <a:avLst/>
          </a:prstGeom>
        </p:spPr>
        <p:txBody>
          <a:bodyPr vert="horz" wrap="square" lIns="0" tIns="1925" rIns="0" bIns="0" rtlCol="0">
            <a:spAutoFit/>
          </a:bodyPr>
          <a:lstStyle/>
          <a:p>
            <a:pPr marL="7701" marR="3081" lvl="0" indent="0" algn="just" defTabSz="554492" rtl="0" eaLnBrk="1" fontAlgn="auto" latinLnBrk="0" hangingPunct="1">
              <a:lnSpc>
                <a:spcPct val="101899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Because</a:t>
            </a:r>
            <a:r>
              <a:rPr kumimoji="0" sz="2486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now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know</a:t>
            </a:r>
            <a:r>
              <a:rPr kumimoji="0" sz="2486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how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bit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patterns</a:t>
            </a:r>
            <a:r>
              <a:rPr kumimoji="0" sz="2486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integers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works,</a:t>
            </a:r>
            <a:r>
              <a:rPr kumimoji="0" sz="2486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can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figure</a:t>
            </a:r>
            <a:r>
              <a:rPr kumimoji="0" sz="2486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out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</a:t>
            </a:r>
            <a:r>
              <a:rPr kumimoji="0" sz="2486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maximum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minimum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values,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designated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INT_MAX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UINT_MAX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INT_MIN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sz="2486" b="0" i="0" u="none" strike="noStrike" kern="0" cap="none" spc="-4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(etc.),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which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are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defined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limits.h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87740" y="2168373"/>
          <a:ext cx="11081772" cy="43716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2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3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47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608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296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21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46990">
                        <a:lnSpc>
                          <a:spcPct val="100000"/>
                        </a:lnSpc>
                      </a:pPr>
                      <a:r>
                        <a:rPr sz="1600" b="1" spc="-2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Type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23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 marR="76200">
                        <a:lnSpc>
                          <a:spcPct val="101800"/>
                        </a:lnSpc>
                        <a:spcBef>
                          <a:spcPts val="1889"/>
                        </a:spcBef>
                      </a:pPr>
                      <a:r>
                        <a:rPr sz="1600" b="1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Width (bytes)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14555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 marR="75565">
                        <a:lnSpc>
                          <a:spcPct val="101800"/>
                        </a:lnSpc>
                        <a:spcBef>
                          <a:spcPts val="1889"/>
                        </a:spcBef>
                      </a:pPr>
                      <a:r>
                        <a:rPr sz="1600" b="1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Width (bits)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14555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Min in hex</a:t>
                      </a:r>
                      <a:r>
                        <a:rPr sz="1600" b="1" spc="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(name)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23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Max in hex</a:t>
                      </a:r>
                      <a:r>
                        <a:rPr sz="1600" b="1" spc="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(name)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23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684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spc="-2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char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1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8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80</a:t>
                      </a:r>
                      <a:r>
                        <a:rPr sz="1600" spc="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(CHAR_MIN)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7F</a:t>
                      </a:r>
                      <a:r>
                        <a:rPr sz="1600" spc="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(CHAR_MAX)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684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unsigned</a:t>
                      </a:r>
                      <a:r>
                        <a:rPr sz="1600" spc="-2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spc="-2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char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1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8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0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FF</a:t>
                      </a:r>
                      <a:r>
                        <a:rPr sz="1600" spc="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(UCHAR_MAX)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6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684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short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2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spc="-2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16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8000</a:t>
                      </a:r>
                      <a:r>
                        <a:rPr sz="1600" spc="-1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(SHRT_MIN)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7FFF</a:t>
                      </a:r>
                      <a:r>
                        <a:rPr sz="1600" spc="-1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(SHRT_MAX)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684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unsigned</a:t>
                      </a:r>
                      <a:r>
                        <a:rPr sz="1600" spc="-2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short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2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spc="-2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16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0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FFFF</a:t>
                      </a:r>
                      <a:r>
                        <a:rPr sz="1600" spc="-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(USHRT_MAX)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6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684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spc="-2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int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4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spc="-2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32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80000000</a:t>
                      </a:r>
                      <a:r>
                        <a:rPr sz="1600" spc="-2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(INT_MIN)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7FFFFFFF</a:t>
                      </a:r>
                      <a:r>
                        <a:rPr sz="1600" spc="-2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(INT_MAX)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684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unsigned</a:t>
                      </a:r>
                      <a:r>
                        <a:rPr sz="1600" spc="-2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int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4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spc="-2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32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0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FFFFFFFF</a:t>
                      </a:r>
                      <a:r>
                        <a:rPr sz="1600" spc="-2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(UINT_MAX)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6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2684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spc="-2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long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8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spc="-2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64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800000000000000</a:t>
                      </a:r>
                      <a:r>
                        <a:rPr lang="en-US"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0</a:t>
                      </a:r>
                      <a:r>
                        <a:rPr sz="1600" spc="-7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lang="en-US" sz="1600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(</a:t>
                      </a:r>
                      <a:r>
                        <a:rPr sz="1600" spc="-10" dirty="0" err="1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LONG_MIN</a:t>
                      </a:r>
                      <a:r>
                        <a:rPr sz="1600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)</a:t>
                      </a:r>
                      <a:endParaRPr sz="1600" dirty="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7FFFFFFFFFFFFFFF</a:t>
                      </a:r>
                      <a:r>
                        <a:rPr sz="1600" spc="-7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(LONG_MAX)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2684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unsigned</a:t>
                      </a:r>
                      <a:r>
                        <a:rPr sz="1600" spc="-2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spc="-2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long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8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spc="-2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64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0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FFFFFFFFFFFFFFFF</a:t>
                      </a:r>
                      <a:r>
                        <a:rPr sz="1600" spc="-75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600" spc="-10" dirty="0">
                          <a:solidFill>
                            <a:srgbClr val="444444"/>
                          </a:solidFill>
                          <a:latin typeface="Courier New"/>
                          <a:cs typeface="Courier New"/>
                        </a:rPr>
                        <a:t>(ULONG_MAX)</a:t>
                      </a:r>
                      <a:endParaRPr sz="1600" dirty="0">
                        <a:latin typeface="Courier New"/>
                        <a:cs typeface="Courier New"/>
                      </a:endParaRPr>
                    </a:p>
                  </a:txBody>
                  <a:tcPr marL="0" marR="0" marT="323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Min</a:t>
            </a:r>
            <a:r>
              <a:rPr spc="-30" dirty="0"/>
              <a:t> </a:t>
            </a:r>
            <a:r>
              <a:rPr dirty="0"/>
              <a:t>and</a:t>
            </a:r>
            <a:r>
              <a:rPr spc="-10" dirty="0"/>
              <a:t> </a:t>
            </a:r>
            <a:r>
              <a:rPr dirty="0"/>
              <a:t>Max</a:t>
            </a:r>
            <a:r>
              <a:rPr spc="-10" dirty="0"/>
              <a:t> </a:t>
            </a:r>
            <a:r>
              <a:rPr dirty="0"/>
              <a:t>Integer</a:t>
            </a:r>
            <a:r>
              <a:rPr spc="-10" dirty="0"/>
              <a:t> Values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3462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53235"/>
            <a:ext cx="11960860" cy="475643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469900" marR="5080" lvl="0" indent="-45720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 can also find constants in the standard library that define the max and min for each type on that machine(architecture)</a:t>
            </a:r>
          </a:p>
          <a:p>
            <a:pPr marL="469900" marR="5080" lvl="0" indent="-45720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69900" marR="5080" lvl="0" indent="-45720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Visit &lt;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limits.h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&gt; or &lt;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cstdint.h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&gt; and look for variables like:</a:t>
            </a:r>
          </a:p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INT_MIN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	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INT_MAX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	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UINT_MAX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	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LONG_MIN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	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LONG_MAX</a:t>
            </a:r>
            <a:endParaRPr kumimoji="0" lang="en-US" sz="2800" b="1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	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ULONG_MAX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	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…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32065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115">
              <a:lnSpc>
                <a:spcPct val="100000"/>
              </a:lnSpc>
              <a:spcBef>
                <a:spcPts val="100"/>
              </a:spcBef>
            </a:pPr>
            <a:r>
              <a:rPr dirty="0"/>
              <a:t>Expanding</a:t>
            </a:r>
            <a:r>
              <a:rPr spc="-25" dirty="0"/>
              <a:t> </a:t>
            </a:r>
            <a:r>
              <a:rPr dirty="0"/>
              <a:t>Bit</a:t>
            </a:r>
            <a:r>
              <a:rPr spc="-20" dirty="0"/>
              <a:t> </a:t>
            </a:r>
            <a:r>
              <a:rPr spc="-10" dirty="0"/>
              <a:t>Representations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476990" cy="4795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Sometimes,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want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convert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between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two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integers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different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sizes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(e.g.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short</a:t>
            </a:r>
            <a:r>
              <a:rPr kumimoji="0" sz="2800" b="1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 or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800" b="1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).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5080" lvl="0" indent="-228600" algn="l" defTabSz="914400" rtl="0" eaLnBrk="1" fontAlgn="auto" latinLnBrk="0" hangingPunct="1">
              <a:lnSpc>
                <a:spcPct val="91100"/>
              </a:lnSpc>
              <a:spcBef>
                <a:spcPts val="9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might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able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convert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from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bigger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type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smaller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type,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but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want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always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able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convert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from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smaller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type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bigger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type.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454025" lvl="0" indent="-228600" algn="l" defTabSz="914400" rtl="0" eaLnBrk="1" fontAlgn="auto" latinLnBrk="0" hangingPunct="1">
              <a:lnSpc>
                <a:spcPts val="3000"/>
              </a:lnSpc>
              <a:spcBef>
                <a:spcPts val="10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unsigned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values,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leading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zeros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representation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(“zero extension”)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573405" lvl="0" indent="-228600" algn="l" defTabSz="914400" rtl="0" eaLnBrk="1" fontAlgn="auto" latinLnBrk="0" hangingPunct="1">
              <a:lnSpc>
                <a:spcPts val="3000"/>
              </a:lnSpc>
              <a:spcBef>
                <a:spcPts val="11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signed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values,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repeat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new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digits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(“sign extension”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ts val="318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Note: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when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&lt;,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&gt;,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&lt;=,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&gt;=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comparison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between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different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size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types,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will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promote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larger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type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039" y="14144"/>
            <a:ext cx="11731427" cy="66142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52030">
              <a:spcBef>
                <a:spcPts val="64"/>
              </a:spcBef>
            </a:pPr>
            <a:r>
              <a:rPr sz="4245" spc="-67" dirty="0"/>
              <a:t>Expanding</a:t>
            </a:r>
            <a:r>
              <a:rPr sz="4245" spc="-106" dirty="0"/>
              <a:t> </a:t>
            </a:r>
            <a:r>
              <a:rPr sz="4245" dirty="0"/>
              <a:t>the</a:t>
            </a:r>
            <a:r>
              <a:rPr sz="4245" spc="-106" dirty="0"/>
              <a:t> </a:t>
            </a:r>
            <a:r>
              <a:rPr sz="4245" dirty="0"/>
              <a:t>bit</a:t>
            </a:r>
            <a:r>
              <a:rPr sz="4245" spc="-103" dirty="0"/>
              <a:t> </a:t>
            </a:r>
            <a:r>
              <a:rPr sz="4245" spc="-76" dirty="0"/>
              <a:t>representation</a:t>
            </a:r>
            <a:r>
              <a:rPr sz="4245" spc="-106" dirty="0"/>
              <a:t> </a:t>
            </a:r>
            <a:r>
              <a:rPr sz="4245" dirty="0"/>
              <a:t>of</a:t>
            </a:r>
            <a:r>
              <a:rPr sz="4245" spc="-103" dirty="0"/>
              <a:t> </a:t>
            </a:r>
            <a:r>
              <a:rPr sz="4245" spc="-167" dirty="0"/>
              <a:t>a</a:t>
            </a:r>
            <a:r>
              <a:rPr sz="4245" spc="-106" dirty="0"/>
              <a:t> </a:t>
            </a:r>
            <a:r>
              <a:rPr sz="4245" spc="-6" dirty="0"/>
              <a:t>number</a:t>
            </a:r>
            <a:endParaRPr sz="4245" dirty="0"/>
          </a:p>
        </p:txBody>
      </p:sp>
      <p:sp>
        <p:nvSpPr>
          <p:cNvPr id="3" name="object 3"/>
          <p:cNvSpPr txBox="1"/>
          <p:nvPr/>
        </p:nvSpPr>
        <p:spPr>
          <a:xfrm>
            <a:off x="396534" y="882920"/>
            <a:ext cx="10288155" cy="115500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lvl="0" indent="0" algn="just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signed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values,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want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</a:t>
            </a:r>
            <a:r>
              <a:rPr kumimoji="0" sz="2486" b="0" i="0" u="none" strike="noStrike" kern="0" cap="none" spc="-9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5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remain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same,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just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with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more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bits.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this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case,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perform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"sign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extension"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repeating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</a:t>
            </a:r>
            <a:r>
              <a:rPr kumimoji="0" sz="2486" b="0" i="0" u="none" strike="noStrike" kern="0" cap="none" spc="-6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value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new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digits.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E.g.,</a:t>
            </a:r>
            <a:endParaRPr kumimoji="0" sz="2486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42412" y="2541683"/>
            <a:ext cx="2621520" cy="284274"/>
          </a:xfrm>
          <a:prstGeom prst="rect">
            <a:avLst/>
          </a:prstGeom>
        </p:spPr>
        <p:txBody>
          <a:bodyPr vert="horz" wrap="square" lIns="0" tIns="8856" rIns="0" bIns="0" rtlCol="0">
            <a:spAutoFit/>
          </a:bodyPr>
          <a:lstStyle/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6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a </a:t>
            </a:r>
            <a:r>
              <a:rPr kumimoji="0" sz="1789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16-</a:t>
            </a:r>
            <a:r>
              <a:rPr kumimoji="0" sz="17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bit</a:t>
            </a:r>
            <a:r>
              <a:rPr kumimoji="0" sz="1789" b="0" i="0" u="none" strike="noStrike" kern="0" cap="none" spc="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7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format, </a:t>
            </a:r>
            <a:r>
              <a:rPr kumimoji="0" sz="1789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so</a:t>
            </a:r>
            <a:endParaRPr kumimoji="0" sz="178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534" y="2268652"/>
            <a:ext cx="1661554" cy="1124248"/>
          </a:xfrm>
          <a:prstGeom prst="rect">
            <a:avLst/>
          </a:prstGeom>
        </p:spPr>
        <p:txBody>
          <a:bodyPr vert="horz" wrap="square" lIns="0" tIns="8856" rIns="0" bIns="0" rtlCol="0">
            <a:spAutoFit/>
          </a:bodyPr>
          <a:lstStyle/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6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short</a:t>
            </a:r>
            <a:r>
              <a:rPr kumimoji="0" sz="1789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7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s =</a:t>
            </a:r>
            <a:r>
              <a:rPr kumimoji="0" sz="1789" b="0" i="0" u="none" strike="noStrike" kern="0" cap="none" spc="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789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4;</a:t>
            </a:r>
            <a:endParaRPr kumimoji="0" sz="178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//</a:t>
            </a:r>
            <a:r>
              <a:rPr kumimoji="0" sz="1789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7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short </a:t>
            </a:r>
            <a:r>
              <a:rPr kumimoji="0" sz="1789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is</a:t>
            </a:r>
            <a:endParaRPr kumimoji="0" sz="178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2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8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int</a:t>
            </a:r>
            <a:r>
              <a:rPr kumimoji="0" sz="1789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7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</a:t>
            </a:r>
            <a:r>
              <a:rPr kumimoji="0" sz="1789" b="0" i="0" u="none" strike="noStrike" kern="0" cap="none" spc="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7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=</a:t>
            </a:r>
            <a:r>
              <a:rPr kumimoji="0" sz="1789" b="0" i="0" u="none" strike="noStrike" kern="0" cap="none" spc="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789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s;</a:t>
            </a:r>
            <a:endParaRPr kumimoji="0" sz="178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28984" y="2541683"/>
            <a:ext cx="3307320" cy="284274"/>
          </a:xfrm>
          <a:prstGeom prst="rect">
            <a:avLst/>
          </a:prstGeom>
        </p:spPr>
        <p:txBody>
          <a:bodyPr vert="horz" wrap="square" lIns="0" tIns="8856" rIns="0" bIns="0" rtlCol="0">
            <a:spAutoFit/>
          </a:bodyPr>
          <a:lstStyle/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6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s = 0000</a:t>
            </a:r>
            <a:r>
              <a:rPr kumimoji="0" sz="1789" b="0" i="0" u="none" strike="noStrike" kern="0" cap="none" spc="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7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0000</a:t>
            </a:r>
            <a:r>
              <a:rPr kumimoji="0" sz="1789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7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0000</a:t>
            </a:r>
            <a:r>
              <a:rPr kumimoji="0" sz="1789" b="0" i="0" u="none" strike="noStrike" kern="0" cap="none" spc="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789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0100b</a:t>
            </a:r>
            <a:endParaRPr kumimoji="0" sz="178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84982" y="3424730"/>
          <a:ext cx="10467202" cy="2422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1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4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6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61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61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65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61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61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618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436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65041">
                <a:tc>
                  <a:txBody>
                    <a:bodyPr/>
                    <a:lstStyle/>
                    <a:p>
                      <a:pPr marL="31750">
                        <a:lnSpc>
                          <a:spcPts val="283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//</a:t>
                      </a:r>
                      <a:r>
                        <a:rPr sz="1800" spc="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spc="-10" dirty="0">
                          <a:latin typeface="Courier New"/>
                          <a:cs typeface="Courier New"/>
                        </a:rPr>
                        <a:t>conversion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3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to</a:t>
                      </a:r>
                      <a:r>
                        <a:rPr sz="1800" spc="1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spc="-10" dirty="0">
                          <a:latin typeface="Courier New"/>
                          <a:cs typeface="Courier New"/>
                        </a:rPr>
                        <a:t>32-</a:t>
                      </a:r>
                      <a:r>
                        <a:rPr sz="1800" dirty="0">
                          <a:latin typeface="Courier New"/>
                          <a:cs typeface="Courier New"/>
                        </a:rPr>
                        <a:t>bit</a:t>
                      </a:r>
                      <a:r>
                        <a:rPr sz="1800" spc="1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spc="-20" dirty="0">
                          <a:latin typeface="Courier New"/>
                          <a:cs typeface="Courier New"/>
                        </a:rPr>
                        <a:t>int,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3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so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5410" algn="r">
                        <a:lnSpc>
                          <a:spcPts val="283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i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3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3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0000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3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0000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3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0000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5410" algn="r">
                        <a:lnSpc>
                          <a:spcPts val="283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0000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3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0000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5410" algn="r">
                        <a:lnSpc>
                          <a:spcPts val="283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0000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3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0000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830"/>
                        </a:lnSpc>
                      </a:pPr>
                      <a:r>
                        <a:rPr sz="1800" spc="-10" dirty="0">
                          <a:latin typeface="Courier New"/>
                          <a:cs typeface="Courier New"/>
                        </a:rPr>
                        <a:t>0100b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88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—</a:t>
                      </a:r>
                      <a:r>
                        <a:rPr sz="1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8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—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707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11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90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short</a:t>
                      </a:r>
                      <a:r>
                        <a:rPr sz="1800" spc="-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dirty="0">
                          <a:latin typeface="Courier New"/>
                          <a:cs typeface="Courier New"/>
                        </a:rPr>
                        <a:t>s</a:t>
                      </a:r>
                      <a:r>
                        <a:rPr sz="1800" spc="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r>
                        <a:rPr sz="1800" spc="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spc="-10" dirty="0">
                          <a:latin typeface="Courier New"/>
                          <a:cs typeface="Courier New"/>
                        </a:rPr>
                        <a:t>-</a:t>
                      </a:r>
                      <a:r>
                        <a:rPr sz="1800" spc="-25" dirty="0">
                          <a:latin typeface="Courier New"/>
                          <a:cs typeface="Courier New"/>
                        </a:rPr>
                        <a:t>4;</a:t>
                      </a:r>
                      <a:endParaRPr sz="1800">
                        <a:latin typeface="Courier New"/>
                        <a:cs typeface="Courier New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//</a:t>
                      </a:r>
                      <a:r>
                        <a:rPr sz="1800" spc="-1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dirty="0">
                          <a:latin typeface="Courier New"/>
                          <a:cs typeface="Courier New"/>
                        </a:rPr>
                        <a:t>short is </a:t>
                      </a:r>
                      <a:r>
                        <a:rPr sz="1800" spc="-50" dirty="0">
                          <a:latin typeface="Courier New"/>
                          <a:cs typeface="Courier New"/>
                        </a:rPr>
                        <a:t>a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07048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ourier New"/>
                          <a:cs typeface="Courier New"/>
                        </a:rPr>
                        <a:t>16-</a:t>
                      </a:r>
                      <a:r>
                        <a:rPr sz="1800" dirty="0">
                          <a:latin typeface="Courier New"/>
                          <a:cs typeface="Courier New"/>
                        </a:rPr>
                        <a:t>bit</a:t>
                      </a:r>
                      <a:r>
                        <a:rPr sz="1800" spc="1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spc="-10" dirty="0">
                          <a:latin typeface="Courier New"/>
                          <a:cs typeface="Courier New"/>
                        </a:rPr>
                        <a:t>format,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46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so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46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R="104775" algn="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s</a:t>
                      </a:r>
                      <a:r>
                        <a:rPr sz="1800" spc="1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spc="-5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46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46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R="104775" algn="r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46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46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ourier New"/>
                          <a:cs typeface="Courier New"/>
                        </a:rPr>
                        <a:t>1100b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466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77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int</a:t>
                      </a:r>
                      <a:r>
                        <a:rPr sz="1800" spc="-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dirty="0">
                          <a:latin typeface="Courier New"/>
                          <a:cs typeface="Courier New"/>
                        </a:rPr>
                        <a:t>i</a:t>
                      </a:r>
                      <a:r>
                        <a:rPr sz="1800" spc="1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r>
                        <a:rPr sz="1800" spc="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spc="-25" dirty="0">
                          <a:latin typeface="Courier New"/>
                          <a:cs typeface="Courier New"/>
                        </a:rPr>
                        <a:t>s;</a:t>
                      </a:r>
                      <a:endParaRPr sz="1800">
                        <a:latin typeface="Courier New"/>
                        <a:cs typeface="Courier New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//</a:t>
                      </a:r>
                      <a:r>
                        <a:rPr sz="1800" spc="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spc="-10" dirty="0">
                          <a:latin typeface="Courier New"/>
                          <a:cs typeface="Courier New"/>
                        </a:rPr>
                        <a:t>conversion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0358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to</a:t>
                      </a:r>
                      <a:r>
                        <a:rPr sz="1800" spc="1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spc="-10" dirty="0">
                          <a:latin typeface="Courier New"/>
                          <a:cs typeface="Courier New"/>
                        </a:rPr>
                        <a:t>32-</a:t>
                      </a:r>
                      <a:r>
                        <a:rPr sz="1800" dirty="0">
                          <a:latin typeface="Courier New"/>
                          <a:cs typeface="Courier New"/>
                        </a:rPr>
                        <a:t>bit</a:t>
                      </a:r>
                      <a:r>
                        <a:rPr sz="1800" spc="1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800" spc="-20" dirty="0">
                          <a:latin typeface="Courier New"/>
                          <a:cs typeface="Courier New"/>
                        </a:rPr>
                        <a:t>int,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so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R="105410" algn="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i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R="105410" algn="r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R="105410" algn="r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ourier New"/>
                          <a:cs typeface="Courier New"/>
                        </a:rPr>
                        <a:t>1100b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38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B6A7126-3468-A06E-8392-9BB580EBE61E}"/>
              </a:ext>
            </a:extLst>
          </p:cNvPr>
          <p:cNvSpPr txBox="1"/>
          <p:nvPr/>
        </p:nvSpPr>
        <p:spPr>
          <a:xfrm>
            <a:off x="384982" y="6048813"/>
            <a:ext cx="1045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Converting from a smaller type to a larger type is also often called promotion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I.E. the number was promoted from short to int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ign-extension Example"/>
          <p:cNvSpPr/>
          <p:nvPr/>
        </p:nvSpPr>
        <p:spPr>
          <a:xfrm>
            <a:off x="-28557" y="-3451"/>
            <a:ext cx="12249114" cy="762294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2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Light"/>
                <a:ea typeface="Helvetica Neue Light"/>
                <a:sym typeface="Helvetica Neue Light"/>
              </a:rPr>
              <a:t>Sign-extension Example</a:t>
            </a:r>
          </a:p>
        </p:txBody>
      </p:sp>
      <p:sp>
        <p:nvSpPr>
          <p:cNvPr id="346" name="// show_bytes() defined on pg. 45, Bryant and O'Halloran…"/>
          <p:cNvSpPr txBox="1"/>
          <p:nvPr/>
        </p:nvSpPr>
        <p:spPr>
          <a:xfrm>
            <a:off x="89162" y="1118111"/>
            <a:ext cx="7649530" cy="4621778"/>
          </a:xfrm>
          <a:prstGeom prst="rect">
            <a:avLst/>
          </a:prstGeom>
          <a:ln w="508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// show_bytes() defined on pg. 45, Bryant and O'Halloran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int main() {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short sx = -12345;       // -12345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unsigned short usx = sx; // 53191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int x = sx;              // -12345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unsigned ux = usx;       // 53191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endParaRPr kumimoji="0" sz="16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"/>
              <a:sym typeface="Courier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printf("sx = %d:\t", sx);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show_bytes((byte_pointer) &amp;sx, sizeof(short));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printf("usx = %u:\t", usx);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show_bytes((byte_pointer) &amp;usx, sizeof(unsigned short));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printf("x  = %d:\t", x);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show_bytes((byte_pointer) &amp;x, sizeof(int));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printf("ux = %u:\t", ux);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show_bytes((byte_pointer) &amp;ux, sizeof(unsigned));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endParaRPr kumimoji="0" sz="16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"/>
              <a:sym typeface="Courier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return 0;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}</a:t>
            </a:r>
          </a:p>
        </p:txBody>
      </p:sp>
      <p:sp>
        <p:nvSpPr>
          <p:cNvPr id="347" name="$ ./sign_extension…"/>
          <p:cNvSpPr txBox="1"/>
          <p:nvPr/>
        </p:nvSpPr>
        <p:spPr>
          <a:xfrm>
            <a:off x="8006281" y="2163482"/>
            <a:ext cx="3943387" cy="1551707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9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$ ./sign_extension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9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sx = -12345:	 c7 cf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9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usx = 53191:	 c7 cf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9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x  = -12345:	 c7 cf ff ff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9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ux = 53191: 	 c7 cf 00 00</a:t>
            </a:r>
          </a:p>
        </p:txBody>
      </p:sp>
      <p:sp>
        <p:nvSpPr>
          <p:cNvPr id="348" name="(careful: this was printed on the little-endian myth machines!)"/>
          <p:cNvSpPr txBox="1"/>
          <p:nvPr/>
        </p:nvSpPr>
        <p:spPr>
          <a:xfrm>
            <a:off x="8302817" y="3820905"/>
            <a:ext cx="3491563" cy="12054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>
              <a:defRPr i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(careful: this was printed on the little-endian myth machines!)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039" y="14144"/>
            <a:ext cx="11601256" cy="66142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2681201">
              <a:spcBef>
                <a:spcPts val="64"/>
              </a:spcBef>
            </a:pPr>
            <a:r>
              <a:rPr sz="4245" spc="-485" dirty="0"/>
              <a:t>T</a:t>
            </a:r>
            <a:r>
              <a:rPr sz="4245" spc="-55" dirty="0"/>
              <a:t>runcating</a:t>
            </a:r>
            <a:r>
              <a:rPr sz="4245" spc="-191" dirty="0"/>
              <a:t> </a:t>
            </a:r>
            <a:r>
              <a:rPr sz="4245" spc="-42" dirty="0"/>
              <a:t>Numbers:</a:t>
            </a:r>
            <a:r>
              <a:rPr sz="4245" spc="-194" dirty="0"/>
              <a:t> </a:t>
            </a:r>
            <a:r>
              <a:rPr sz="4245" spc="-36" dirty="0"/>
              <a:t>Signed</a:t>
            </a:r>
            <a:endParaRPr sz="4245" dirty="0"/>
          </a:p>
        </p:txBody>
      </p:sp>
      <p:sp>
        <p:nvSpPr>
          <p:cNvPr id="3" name="object 3"/>
          <p:cNvSpPr txBox="1"/>
          <p:nvPr/>
        </p:nvSpPr>
        <p:spPr>
          <a:xfrm>
            <a:off x="573546" y="1084523"/>
            <a:ext cx="4108639" cy="115500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lvl="0" indent="0" algn="l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What</a:t>
            </a:r>
            <a:r>
              <a:rPr kumimoji="0" sz="2486" b="0" i="0" u="none" strike="noStrike" kern="0" cap="none" spc="-8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if</a:t>
            </a:r>
            <a:r>
              <a:rPr kumimoji="0" sz="2486" b="0" i="0" u="none" strike="noStrike" kern="0" cap="none" spc="-8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sz="2486" b="0" i="0" u="none" strike="noStrike" kern="0" cap="none" spc="-7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want</a:t>
            </a:r>
            <a:r>
              <a:rPr kumimoji="0" sz="2486" b="0" i="0" u="none" strike="noStrike" kern="0" cap="none" spc="-8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</a:t>
            </a:r>
            <a:r>
              <a:rPr kumimoji="0" sz="2486" b="0" i="0" u="none" strike="noStrike" kern="0" cap="none" spc="-8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reduce</a:t>
            </a:r>
            <a:r>
              <a:rPr kumimoji="0" sz="2486" b="0" i="0" u="none" strike="noStrike" kern="0" cap="none" spc="-7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bits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that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holds?</a:t>
            </a:r>
            <a:r>
              <a:rPr kumimoji="0" sz="2486" b="0" i="0" u="none" strike="noStrike" kern="0" cap="none" spc="-14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E.g.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64194" y="1183499"/>
            <a:ext cx="5358173" cy="978064"/>
          </a:xfrm>
          <a:custGeom>
            <a:avLst/>
            <a:gdLst/>
            <a:ahLst/>
            <a:cxnLst/>
            <a:rect l="l" t="t" r="r" b="b"/>
            <a:pathLst>
              <a:path w="8836025" h="1612900">
                <a:moveTo>
                  <a:pt x="0" y="0"/>
                </a:moveTo>
                <a:lnTo>
                  <a:pt x="8835757" y="0"/>
                </a:lnTo>
                <a:lnTo>
                  <a:pt x="8835757" y="1612516"/>
                </a:lnTo>
                <a:lnTo>
                  <a:pt x="0" y="1612516"/>
                </a:lnTo>
                <a:lnTo>
                  <a:pt x="0" y="0"/>
                </a:lnTo>
                <a:close/>
              </a:path>
            </a:pathLst>
          </a:custGeom>
          <a:ln w="52354">
            <a:solidFill>
              <a:srgbClr val="7F032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20884" y="1206927"/>
            <a:ext cx="1798637" cy="606029"/>
          </a:xfrm>
          <a:prstGeom prst="rect">
            <a:avLst/>
          </a:prstGeom>
        </p:spPr>
        <p:txBody>
          <a:bodyPr vert="horz" wrap="square" lIns="0" tIns="8856" rIns="0" bIns="0" rtlCol="0">
            <a:spAutoFit/>
          </a:bodyPr>
          <a:lstStyle/>
          <a:p>
            <a:pPr marL="453605" marR="0" lvl="0" indent="0" algn="l" defTabSz="554492" rtl="0" eaLnBrk="1" fontAlgn="auto" latinLnBrk="0" hangingPunct="1">
              <a:lnSpc>
                <a:spcPct val="100000"/>
              </a:lnSpc>
              <a:spcBef>
                <a:spcPts val="6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// </a:t>
            </a:r>
            <a:r>
              <a:rPr kumimoji="0" sz="1940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53191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x; // -</a:t>
            </a:r>
            <a:r>
              <a:rPr kumimoji="0" sz="1940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12345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97764" y="1206927"/>
            <a:ext cx="758577" cy="910892"/>
          </a:xfrm>
          <a:prstGeom prst="rect">
            <a:avLst/>
          </a:prstGeom>
        </p:spPr>
        <p:txBody>
          <a:bodyPr vert="horz" wrap="square" lIns="0" tIns="6161" rIns="0" bIns="0" rtlCol="0">
            <a:spAutoFit/>
          </a:bodyPr>
          <a:lstStyle/>
          <a:p>
            <a:pPr marL="7701" marR="3081" lvl="0" indent="0" algn="just" defTabSz="554492" rtl="0" eaLnBrk="1" fontAlgn="auto" latinLnBrk="0" hangingPunct="1">
              <a:lnSpc>
                <a:spcPct val="100899"/>
              </a:lnSpc>
              <a:spcBef>
                <a:spcPts val="4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int</a:t>
            </a:r>
            <a:r>
              <a:rPr kumimoji="0" sz="1940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x </a:t>
            </a:r>
            <a:r>
              <a:rPr kumimoji="0" sz="1940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short </a:t>
            </a: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int</a:t>
            </a:r>
            <a:r>
              <a:rPr kumimoji="0" sz="1940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y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9269" y="1206926"/>
            <a:ext cx="1798637" cy="904572"/>
          </a:xfrm>
          <a:prstGeom prst="rect">
            <a:avLst/>
          </a:prstGeom>
        </p:spPr>
        <p:txBody>
          <a:bodyPr vert="horz" wrap="square" lIns="0" tIns="8856" rIns="0" bIns="0" rtlCol="0">
            <a:spAutoFit/>
          </a:bodyPr>
          <a:lstStyle/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6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=</a:t>
            </a:r>
            <a:r>
              <a:rPr kumimoji="0" sz="1940" b="0" i="0" u="none" strike="noStrike" kern="0" cap="none" spc="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53191;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sx =</a:t>
            </a:r>
            <a:r>
              <a:rPr kumimoji="0" sz="1940" b="0" i="0" u="none" strike="noStrike" kern="0" cap="none" spc="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(short)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=</a:t>
            </a:r>
            <a:r>
              <a:rPr kumimoji="0" sz="1940" b="0" i="0" u="none" strike="noStrike" kern="0" cap="none" spc="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sx;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6735" y="2376958"/>
            <a:ext cx="10348225" cy="3128176"/>
          </a:xfrm>
          <a:prstGeom prst="rect">
            <a:avLst/>
          </a:prstGeom>
        </p:spPr>
        <p:txBody>
          <a:bodyPr vert="horz" wrap="square" lIns="0" tIns="1155" rIns="0" bIns="0" rtlCol="0">
            <a:spAutoFit/>
          </a:bodyPr>
          <a:lstStyle/>
          <a:p>
            <a:pPr marL="7701" marR="199848" lvl="0" indent="0" algn="l" defTabSz="554492" rtl="0" eaLnBrk="1" fontAlgn="auto" latinLnBrk="0" hangingPunct="1">
              <a:lnSpc>
                <a:spcPct val="102200"/>
              </a:lnSpc>
              <a:spcBef>
                <a:spcPts val="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This</a:t>
            </a:r>
            <a:r>
              <a:rPr kumimoji="0" sz="2486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is</a:t>
            </a:r>
            <a:r>
              <a:rPr kumimoji="0" sz="2486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2486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form</a:t>
            </a:r>
            <a:r>
              <a:rPr kumimoji="0" sz="2486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2486" b="1" i="0" u="none" strike="noStrike" kern="0" cap="none" spc="-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1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overflow</a:t>
            </a:r>
            <a:r>
              <a:rPr kumimoji="0" sz="2486" b="1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!</a:t>
            </a:r>
            <a:r>
              <a:rPr kumimoji="0" sz="2486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sz="2486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have</a:t>
            </a:r>
            <a:r>
              <a:rPr kumimoji="0" sz="2486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altered</a:t>
            </a:r>
            <a:r>
              <a:rPr kumimoji="0" sz="2486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1" i="0" u="none" strike="noStrike" kern="0" cap="none" spc="-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value</a:t>
            </a:r>
            <a:r>
              <a:rPr kumimoji="0" sz="2486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2486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number. </a:t>
            </a:r>
            <a:r>
              <a:rPr kumimoji="0" sz="2486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</a:t>
            </a:r>
            <a:r>
              <a:rPr kumimoji="0" sz="2486" b="1" i="0" u="none" strike="noStrike" kern="0" cap="none" spc="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1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careful!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638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701" marR="3081" lvl="0" indent="0" algn="l" defTabSz="554492" rtl="0" eaLnBrk="1" fontAlgn="auto" latinLnBrk="0" hangingPunct="1">
              <a:lnSpc>
                <a:spcPct val="100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6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5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don't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5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have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enough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bits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store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short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value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have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</a:t>
            </a:r>
            <a:r>
              <a:rPr kumimoji="0" sz="2486" b="0" i="0" u="none" strike="noStrike" kern="0" cap="none" spc="-9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int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9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strange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values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occur.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668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701" marR="426266" lvl="0" indent="0" algn="l" defTabSz="554492" rtl="0" eaLnBrk="1" fontAlgn="auto" latinLnBrk="0" hangingPunct="1">
              <a:lnSpc>
                <a:spcPct val="100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What</a:t>
            </a:r>
            <a:r>
              <a:rPr kumimoji="0" sz="2486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is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</a:t>
            </a:r>
            <a:r>
              <a:rPr kumimoji="0" sz="2486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above?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sz="2486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are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converting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2486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short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</a:t>
            </a:r>
            <a:r>
              <a:rPr kumimoji="0" sz="2486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int,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</a:t>
            </a:r>
            <a:r>
              <a:rPr kumimoji="0" sz="2486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sign-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extend,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</a:t>
            </a:r>
            <a:r>
              <a:rPr kumimoji="0" sz="2486" b="0" i="0" u="none" strike="noStrike" kern="0" cap="none" spc="-4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sz="2486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get</a:t>
            </a:r>
            <a:r>
              <a:rPr kumimoji="0" sz="2486" b="0" i="0" u="none" strike="noStrike" kern="0" cap="none" spc="-4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12345!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59994" y="5349953"/>
          <a:ext cx="8820672" cy="1104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6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2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99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2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22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22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2329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3991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0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0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0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4805"/>
                        </a:lnSpc>
                      </a:pPr>
                      <a:r>
                        <a:rPr sz="2500" dirty="0">
                          <a:latin typeface="Courier New"/>
                          <a:cs typeface="Courier New"/>
                        </a:rPr>
                        <a:t>0111</a:t>
                      </a:r>
                      <a:r>
                        <a:rPr sz="2500" spc="-131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500" spc="-10" dirty="0">
                          <a:latin typeface="Arial"/>
                          <a:cs typeface="Arial"/>
                        </a:rPr>
                        <a:t>becomes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605">
                <a:tc>
                  <a:txBody>
                    <a:bodyPr/>
                    <a:lstStyle/>
                    <a:p>
                      <a:pPr marL="31750">
                        <a:lnSpc>
                          <a:spcPts val="482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ts val="482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ts val="482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ts val="482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482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482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482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ts val="482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0111</a:t>
                      </a:r>
                      <a:endParaRPr sz="25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692214" y="6386003"/>
            <a:ext cx="10165320" cy="369050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7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35" b="0" i="0" u="none" strike="noStrike" kern="0" cap="none" spc="-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Play</a:t>
            </a:r>
            <a:r>
              <a:rPr kumimoji="0" sz="233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335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around</a:t>
            </a:r>
            <a:r>
              <a:rPr kumimoji="0" sz="233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335" b="0" i="0" u="none" strike="noStrike" kern="0" cap="none" spc="-3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here:</a:t>
            </a:r>
            <a:r>
              <a:rPr kumimoji="0" sz="2335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335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  <a:hlinkClick r:id="rId2"/>
              </a:rPr>
              <a:t>http://www.convertforfree.com/twos-</a:t>
            </a:r>
            <a:r>
              <a:rPr kumimoji="0" sz="2335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  <a:hlinkClick r:id="rId2"/>
              </a:rPr>
              <a:t>complement-</a:t>
            </a:r>
            <a:r>
              <a:rPr kumimoji="0" sz="2335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  <a:hlinkClick r:id="rId2"/>
              </a:rPr>
              <a:t>calculator/</a:t>
            </a:r>
            <a:endParaRPr kumimoji="0" sz="233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039" y="14144"/>
            <a:ext cx="11268399" cy="66142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2681201">
              <a:spcBef>
                <a:spcPts val="64"/>
              </a:spcBef>
            </a:pPr>
            <a:r>
              <a:rPr sz="4245" spc="-485" dirty="0"/>
              <a:t>T</a:t>
            </a:r>
            <a:r>
              <a:rPr sz="4245" spc="-55" dirty="0"/>
              <a:t>runcating</a:t>
            </a:r>
            <a:r>
              <a:rPr sz="4245" spc="-191" dirty="0"/>
              <a:t> </a:t>
            </a:r>
            <a:r>
              <a:rPr sz="4245" spc="-42" dirty="0"/>
              <a:t>Numbers:</a:t>
            </a:r>
            <a:r>
              <a:rPr sz="4245" spc="-194" dirty="0"/>
              <a:t> </a:t>
            </a:r>
            <a:r>
              <a:rPr sz="4245" spc="-36" dirty="0"/>
              <a:t>Signed</a:t>
            </a:r>
            <a:endParaRPr sz="4245" dirty="0"/>
          </a:p>
        </p:txBody>
      </p:sp>
      <p:sp>
        <p:nvSpPr>
          <p:cNvPr id="3" name="object 3"/>
          <p:cNvSpPr txBox="1"/>
          <p:nvPr/>
        </p:nvSpPr>
        <p:spPr>
          <a:xfrm>
            <a:off x="573546" y="1084523"/>
            <a:ext cx="4184882" cy="153755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lvl="0" indent="0" algn="l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If</a:t>
            </a:r>
            <a:r>
              <a:rPr kumimoji="0" sz="2486" b="0" i="0" u="none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1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</a:t>
            </a:r>
            <a:r>
              <a:rPr kumimoji="0" sz="2486" b="0" i="0" u="none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does</a:t>
            </a:r>
            <a:r>
              <a:rPr kumimoji="0" sz="2486" b="0" i="0" u="none" strike="noStrike" kern="0" cap="none" spc="-1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fit</a:t>
            </a:r>
            <a:r>
              <a:rPr kumimoji="0" sz="2486" b="0" i="0" u="none" strike="noStrike" kern="0" cap="none" spc="-1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into</a:t>
            </a:r>
            <a:r>
              <a:rPr kumimoji="0" sz="2486" b="0" i="0" u="none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smaller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4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representation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current</a:t>
            </a:r>
            <a:r>
              <a:rPr kumimoji="0" sz="2486" b="0" i="0" u="none" strike="noStrike" kern="0" cap="none" spc="-1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form,</a:t>
            </a:r>
            <a:r>
              <a:rPr kumimoji="0" sz="2486" b="0" i="0" u="none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it</a:t>
            </a:r>
            <a:r>
              <a:rPr kumimoji="0" sz="2486" b="0" i="0" u="none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will</a:t>
            </a:r>
            <a:r>
              <a:rPr kumimoji="0" sz="2486" b="0" i="0" u="none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convert</a:t>
            </a:r>
            <a:r>
              <a:rPr kumimoji="0" sz="2486" b="0" i="0" u="none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just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fine.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64194" y="1183499"/>
            <a:ext cx="5358173" cy="978064"/>
          </a:xfrm>
          <a:custGeom>
            <a:avLst/>
            <a:gdLst/>
            <a:ahLst/>
            <a:cxnLst/>
            <a:rect l="l" t="t" r="r" b="b"/>
            <a:pathLst>
              <a:path w="8836025" h="1612900">
                <a:moveTo>
                  <a:pt x="0" y="0"/>
                </a:moveTo>
                <a:lnTo>
                  <a:pt x="8835757" y="0"/>
                </a:lnTo>
                <a:lnTo>
                  <a:pt x="8835757" y="1612516"/>
                </a:lnTo>
                <a:lnTo>
                  <a:pt x="0" y="1612516"/>
                </a:lnTo>
                <a:lnTo>
                  <a:pt x="0" y="0"/>
                </a:lnTo>
                <a:close/>
              </a:path>
            </a:pathLst>
          </a:custGeom>
          <a:ln w="52354">
            <a:solidFill>
              <a:srgbClr val="7F032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20884" y="1206927"/>
            <a:ext cx="1352732" cy="606029"/>
          </a:xfrm>
          <a:prstGeom prst="rect">
            <a:avLst/>
          </a:prstGeom>
        </p:spPr>
        <p:txBody>
          <a:bodyPr vert="horz" wrap="square" lIns="0" tIns="8856" rIns="0" bIns="0" rtlCol="0">
            <a:spAutoFit/>
          </a:bodyPr>
          <a:lstStyle/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6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// -</a:t>
            </a:r>
            <a:r>
              <a:rPr kumimoji="0" sz="194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3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-</a:t>
            </a: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3; //</a:t>
            </a:r>
            <a:r>
              <a:rPr kumimoji="0" sz="1940" b="0" i="0" u="none" strike="noStrike" kern="0" cap="none" spc="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-</a:t>
            </a:r>
            <a:r>
              <a:rPr kumimoji="0" sz="194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3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97764" y="1206927"/>
            <a:ext cx="758577" cy="910892"/>
          </a:xfrm>
          <a:prstGeom prst="rect">
            <a:avLst/>
          </a:prstGeom>
        </p:spPr>
        <p:txBody>
          <a:bodyPr vert="horz" wrap="square" lIns="0" tIns="6161" rIns="0" bIns="0" rtlCol="0">
            <a:spAutoFit/>
          </a:bodyPr>
          <a:lstStyle/>
          <a:p>
            <a:pPr marL="7701" marR="3081" lvl="0" indent="0" algn="just" defTabSz="554492" rtl="0" eaLnBrk="1" fontAlgn="auto" latinLnBrk="0" hangingPunct="1">
              <a:lnSpc>
                <a:spcPct val="100899"/>
              </a:lnSpc>
              <a:spcBef>
                <a:spcPts val="4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int</a:t>
            </a:r>
            <a:r>
              <a:rPr kumimoji="0" sz="1940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x </a:t>
            </a:r>
            <a:r>
              <a:rPr kumimoji="0" sz="1940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short </a:t>
            </a: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int</a:t>
            </a:r>
            <a:r>
              <a:rPr kumimoji="0" sz="1940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y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9269" y="1206926"/>
            <a:ext cx="1798637" cy="904572"/>
          </a:xfrm>
          <a:prstGeom prst="rect">
            <a:avLst/>
          </a:prstGeom>
        </p:spPr>
        <p:txBody>
          <a:bodyPr vert="horz" wrap="square" lIns="0" tIns="8856" rIns="0" bIns="0" rtlCol="0">
            <a:spAutoFit/>
          </a:bodyPr>
          <a:lstStyle/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6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=</a:t>
            </a:r>
            <a:r>
              <a:rPr kumimoji="0" sz="1940" b="0" i="0" u="none" strike="noStrike" kern="0" cap="none" spc="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-</a:t>
            </a:r>
            <a:r>
              <a:rPr kumimoji="0" sz="194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3;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sx =</a:t>
            </a:r>
            <a:r>
              <a:rPr kumimoji="0" sz="1940" b="0" i="0" u="none" strike="noStrike" kern="0" cap="none" spc="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(short)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= sx; // -</a:t>
            </a:r>
            <a:r>
              <a:rPr kumimoji="0" sz="194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3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55183" y="2801027"/>
          <a:ext cx="10165321" cy="9617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9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7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73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63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7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73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73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6936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09324">
                <a:tc>
                  <a:txBody>
                    <a:bodyPr/>
                    <a:lstStyle/>
                    <a:p>
                      <a:pPr marL="31750">
                        <a:lnSpc>
                          <a:spcPts val="4805"/>
                        </a:lnSpc>
                      </a:pPr>
                      <a:r>
                        <a:rPr sz="2500" spc="-25" dirty="0">
                          <a:latin typeface="Arial"/>
                          <a:cs typeface="Arial"/>
                        </a:rPr>
                        <a:t>x: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ts val="480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ts val="480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ts val="480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ts val="480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ts val="480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ts val="480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ts val="4805"/>
                        </a:lnSpc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ts val="4805"/>
                        </a:lnSpc>
                      </a:pPr>
                      <a:r>
                        <a:rPr sz="2500" dirty="0">
                          <a:latin typeface="Courier New"/>
                          <a:cs typeface="Courier New"/>
                        </a:rPr>
                        <a:t>1101</a:t>
                      </a:r>
                      <a:r>
                        <a:rPr sz="2500" spc="-130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500" spc="-10" dirty="0">
                          <a:latin typeface="Arial"/>
                          <a:cs typeface="Arial"/>
                        </a:rPr>
                        <a:t>becomes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324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500" spc="-25" dirty="0">
                          <a:latin typeface="Arial"/>
                          <a:cs typeface="Arial"/>
                        </a:rPr>
                        <a:t>sx: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1540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15403" marB="0"/>
                </a:tc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15403" marB="0"/>
                </a:tc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1111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T="15403" marB="0"/>
                </a:tc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500" spc="-20" dirty="0">
                          <a:latin typeface="Courier New"/>
                          <a:cs typeface="Courier New"/>
                        </a:rPr>
                        <a:t>1101</a:t>
                      </a:r>
                      <a:endParaRPr sz="2500" dirty="0">
                        <a:latin typeface="Courier New"/>
                        <a:cs typeface="Courier New"/>
                      </a:endParaRPr>
                    </a:p>
                  </a:txBody>
                  <a:tcPr marL="0" marR="0" marT="1540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92214" y="6386003"/>
            <a:ext cx="10165320" cy="369050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7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35" b="0" i="0" u="none" strike="noStrike" kern="0" cap="none" spc="-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Play</a:t>
            </a:r>
            <a:r>
              <a:rPr kumimoji="0" sz="233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335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around</a:t>
            </a:r>
            <a:r>
              <a:rPr kumimoji="0" sz="2335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335" b="0" i="0" u="none" strike="noStrike" kern="0" cap="none" spc="-3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here:</a:t>
            </a:r>
            <a:r>
              <a:rPr kumimoji="0" sz="2335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335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  <a:hlinkClick r:id="rId2"/>
              </a:rPr>
              <a:t>http://www.convertforfree.com/twos-</a:t>
            </a:r>
            <a:r>
              <a:rPr kumimoji="0" sz="2335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  <a:hlinkClick r:id="rId2"/>
              </a:rPr>
              <a:t>complement-</a:t>
            </a:r>
            <a:r>
              <a:rPr kumimoji="0" sz="2335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  <a:hlinkClick r:id="rId2"/>
              </a:rPr>
              <a:t>calculator/</a:t>
            </a:r>
            <a:endParaRPr kumimoji="0" sz="233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039" y="14144"/>
            <a:ext cx="11815509" cy="66142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2391633">
              <a:spcBef>
                <a:spcPts val="64"/>
              </a:spcBef>
            </a:pPr>
            <a:r>
              <a:rPr sz="4245" spc="-485" dirty="0"/>
              <a:t>T</a:t>
            </a:r>
            <a:r>
              <a:rPr sz="4245" spc="-55" dirty="0"/>
              <a:t>runcating</a:t>
            </a:r>
            <a:r>
              <a:rPr sz="4245" spc="-191" dirty="0"/>
              <a:t> </a:t>
            </a:r>
            <a:r>
              <a:rPr sz="4245" spc="-42" dirty="0"/>
              <a:t>Numbers:</a:t>
            </a:r>
            <a:r>
              <a:rPr sz="4245" spc="-194" dirty="0"/>
              <a:t> </a:t>
            </a:r>
            <a:r>
              <a:rPr sz="4245" spc="-49" dirty="0"/>
              <a:t>Unsigned</a:t>
            </a:r>
            <a:endParaRPr sz="4245" dirty="0"/>
          </a:p>
        </p:txBody>
      </p:sp>
      <p:sp>
        <p:nvSpPr>
          <p:cNvPr id="3" name="object 3"/>
          <p:cNvSpPr txBox="1"/>
          <p:nvPr/>
        </p:nvSpPr>
        <p:spPr>
          <a:xfrm>
            <a:off x="573546" y="1084524"/>
            <a:ext cx="4584578" cy="77246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lvl="0" indent="0" algn="l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6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can</a:t>
            </a:r>
            <a:r>
              <a:rPr kumimoji="0" sz="2486" b="0" i="0" u="none" strike="noStrike" kern="0" cap="none" spc="-1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also</a:t>
            </a:r>
            <a:r>
              <a:rPr kumimoji="0" sz="2486" b="0" i="0" u="none" strike="noStrike" kern="0" cap="none" spc="-1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lose</a:t>
            </a:r>
            <a:r>
              <a:rPr kumimoji="0" sz="2486" b="0" i="0" u="none" strike="noStrike" kern="0" cap="none" spc="-1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information</a:t>
            </a:r>
            <a:r>
              <a:rPr kumimoji="0" sz="2486" b="0" i="0" u="none" strike="noStrike" kern="0" cap="none" spc="-1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with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unsigned</a:t>
            </a:r>
            <a:r>
              <a:rPr kumimoji="0" sz="2486" b="0" i="0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numbers: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64194" y="1183499"/>
            <a:ext cx="5358173" cy="978064"/>
          </a:xfrm>
          <a:custGeom>
            <a:avLst/>
            <a:gdLst/>
            <a:ahLst/>
            <a:cxnLst/>
            <a:rect l="l" t="t" r="r" b="b"/>
            <a:pathLst>
              <a:path w="8836025" h="1612900">
                <a:moveTo>
                  <a:pt x="0" y="0"/>
                </a:moveTo>
                <a:lnTo>
                  <a:pt x="8835757" y="0"/>
                </a:lnTo>
                <a:lnTo>
                  <a:pt x="8835757" y="1612516"/>
                </a:lnTo>
                <a:lnTo>
                  <a:pt x="0" y="1612516"/>
                </a:lnTo>
                <a:lnTo>
                  <a:pt x="0" y="0"/>
                </a:lnTo>
                <a:close/>
              </a:path>
            </a:pathLst>
          </a:custGeom>
          <a:ln w="52354">
            <a:solidFill>
              <a:srgbClr val="7F0325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97764" y="1206927"/>
            <a:ext cx="1204097" cy="910892"/>
          </a:xfrm>
          <a:prstGeom prst="rect">
            <a:avLst/>
          </a:prstGeom>
        </p:spPr>
        <p:txBody>
          <a:bodyPr vert="horz" wrap="square" lIns="0" tIns="6161" rIns="0" bIns="0" rtlCol="0">
            <a:spAutoFit/>
          </a:bodyPr>
          <a:lstStyle/>
          <a:p>
            <a:pPr marL="7701" marR="3081" lvl="0" indent="0" algn="just" defTabSz="554492" rtl="0" eaLnBrk="1" fontAlgn="auto" latinLnBrk="0" hangingPunct="1">
              <a:lnSpc>
                <a:spcPct val="100899"/>
              </a:lnSpc>
              <a:spcBef>
                <a:spcPts val="4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unsigned unsigned unsigned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35010" y="1206927"/>
            <a:ext cx="758577" cy="910892"/>
          </a:xfrm>
          <a:prstGeom prst="rect">
            <a:avLst/>
          </a:prstGeom>
        </p:spPr>
        <p:txBody>
          <a:bodyPr vert="horz" wrap="square" lIns="0" tIns="6161" rIns="0" bIns="0" rtlCol="0">
            <a:spAutoFit/>
          </a:bodyPr>
          <a:lstStyle/>
          <a:p>
            <a:pPr marL="7701" marR="3081" lvl="0" indent="0" algn="just" defTabSz="554492" rtl="0" eaLnBrk="1" fontAlgn="auto" latinLnBrk="0" hangingPunct="1">
              <a:lnSpc>
                <a:spcPct val="100899"/>
              </a:lnSpc>
              <a:spcBef>
                <a:spcPts val="4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int</a:t>
            </a:r>
            <a:r>
              <a:rPr kumimoji="0" sz="1940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x </a:t>
            </a:r>
            <a:r>
              <a:rPr kumimoji="0" sz="1940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short </a:t>
            </a: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int</a:t>
            </a:r>
            <a:r>
              <a:rPr kumimoji="0" sz="1940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y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26515" y="1206926"/>
            <a:ext cx="2244541" cy="904572"/>
          </a:xfrm>
          <a:prstGeom prst="rect">
            <a:avLst/>
          </a:prstGeom>
        </p:spPr>
        <p:txBody>
          <a:bodyPr vert="horz" wrap="square" lIns="0" tIns="8856" rIns="0" bIns="0" rtlCol="0">
            <a:spAutoFit/>
          </a:bodyPr>
          <a:lstStyle/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6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=</a:t>
            </a:r>
            <a:r>
              <a:rPr kumimoji="0" sz="1940" b="0" i="0" u="none" strike="noStrike" kern="0" cap="none" spc="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128000;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sx</a:t>
            </a:r>
            <a:r>
              <a:rPr kumimoji="0" sz="1940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=</a:t>
            </a:r>
            <a:r>
              <a:rPr kumimoji="0" sz="1940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(short)</a:t>
            </a:r>
            <a:r>
              <a:rPr kumimoji="0" sz="1940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x;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=</a:t>
            </a:r>
            <a:r>
              <a:rPr kumimoji="0" sz="1940" b="0" i="0" u="none" strike="noStrike" kern="0" cap="none" spc="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194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sx;</a:t>
            </a:r>
            <a:endParaRPr kumimoji="0" sz="194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3546" y="2455720"/>
            <a:ext cx="7445609" cy="4329682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Bit</a:t>
            </a:r>
            <a:r>
              <a:rPr kumimoji="0" sz="2486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4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representation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x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4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128000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(32-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bit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unsigned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int):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608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3466" lvl="0" indent="0" algn="r" defTabSz="554492" rtl="0" eaLnBrk="1" fontAlgn="auto" latinLnBrk="0" hangingPunct="1">
              <a:lnSpc>
                <a:spcPct val="1000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0000</a:t>
            </a:r>
            <a:r>
              <a:rPr kumimoji="0" sz="2486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0000</a:t>
            </a:r>
            <a:r>
              <a:rPr kumimoji="0" sz="2486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0000</a:t>
            </a:r>
            <a:r>
              <a:rPr kumimoji="0" sz="2486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0001</a:t>
            </a:r>
            <a:r>
              <a:rPr kumimoji="0" sz="2486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1111</a:t>
            </a:r>
            <a:r>
              <a:rPr kumimoji="0" sz="2486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0100</a:t>
            </a:r>
            <a:r>
              <a:rPr kumimoji="0" sz="2486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0000</a:t>
            </a:r>
            <a:r>
              <a:rPr kumimoji="0" sz="2486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0000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668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4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Truncated</a:t>
            </a:r>
            <a:r>
              <a:rPr kumimoji="0" sz="2486" b="0" i="0" u="none" strike="noStrike" kern="0" cap="none" spc="-1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unsigned</a:t>
            </a:r>
            <a:r>
              <a:rPr kumimoji="0" sz="2486" b="0" i="0" u="none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short</a:t>
            </a:r>
            <a:r>
              <a:rPr kumimoji="0" sz="2486" b="0" i="0" u="none" strike="noStrike" kern="0" cap="none" spc="-1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sx: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608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3081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1111</a:t>
            </a:r>
            <a:r>
              <a:rPr kumimoji="0" sz="2486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0100</a:t>
            </a:r>
            <a:r>
              <a:rPr kumimoji="0" sz="2486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0000</a:t>
            </a:r>
            <a:r>
              <a:rPr kumimoji="0" sz="2486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0000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668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which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equals</a:t>
            </a:r>
            <a:r>
              <a:rPr kumimoji="0" sz="2486" b="0" i="0" u="none" strike="noStrike" kern="0" cap="none" spc="-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62464</a:t>
            </a:r>
            <a:r>
              <a:rPr kumimoji="0" sz="2486" b="0" i="0" u="none" strike="noStrike" kern="0" cap="none" spc="-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decimal.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608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Converting</a:t>
            </a:r>
            <a:r>
              <a:rPr kumimoji="0" sz="2486" b="0" i="0" u="none" strike="noStrike" kern="0" cap="none" spc="-6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back</a:t>
            </a:r>
            <a:r>
              <a:rPr kumimoji="0" sz="2486" b="0" i="0" u="none" strike="noStrike" kern="0" cap="none" spc="-6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</a:t>
            </a:r>
            <a:r>
              <a:rPr kumimoji="0" sz="2486" b="0" i="0" u="none" strike="noStrike" kern="0" cap="none" spc="-6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</a:t>
            </a:r>
            <a:r>
              <a:rPr kumimoji="0" sz="2486" b="0" i="0" u="none" strike="noStrike" kern="0" cap="none" spc="-6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unsigned</a:t>
            </a:r>
            <a:r>
              <a:rPr kumimoji="0" sz="2486" b="0" i="0" u="none" strike="noStrike" kern="0" cap="none" spc="-6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int,</a:t>
            </a:r>
            <a:r>
              <a:rPr kumimoji="0" sz="2486" b="0" i="0" u="none" strike="noStrike" kern="0" cap="none" spc="-6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</a:t>
            </a:r>
            <a:r>
              <a:rPr kumimoji="0" sz="2486" b="0" i="0" u="none" strike="noStrike" kern="0" cap="none" spc="-6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4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</a:t>
            </a:r>
            <a:r>
              <a:rPr kumimoji="0" sz="2486" b="0" i="0" u="none" strike="noStrike" kern="0" cap="none" spc="-6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62464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039" y="14144"/>
            <a:ext cx="11497956" cy="66142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2786323">
              <a:spcBef>
                <a:spcPts val="64"/>
              </a:spcBef>
            </a:pPr>
            <a:r>
              <a:rPr sz="4245" spc="-69" dirty="0"/>
              <a:t>Overflow</a:t>
            </a:r>
            <a:r>
              <a:rPr sz="4245" spc="-227" dirty="0"/>
              <a:t> </a:t>
            </a:r>
            <a:r>
              <a:rPr sz="4245" dirty="0"/>
              <a:t>in</a:t>
            </a:r>
            <a:r>
              <a:rPr sz="4245" spc="-240" dirty="0"/>
              <a:t> </a:t>
            </a:r>
            <a:r>
              <a:rPr sz="4245" spc="-49" dirty="0"/>
              <a:t>Signed</a:t>
            </a:r>
            <a:r>
              <a:rPr sz="4245" spc="-230" dirty="0"/>
              <a:t> </a:t>
            </a:r>
            <a:r>
              <a:rPr sz="4245" spc="-18" dirty="0"/>
              <a:t>Addition</a:t>
            </a:r>
            <a:endParaRPr sz="4245" dirty="0"/>
          </a:p>
        </p:txBody>
      </p:sp>
      <p:sp>
        <p:nvSpPr>
          <p:cNvPr id="3" name="object 3"/>
          <p:cNvSpPr txBox="1"/>
          <p:nvPr/>
        </p:nvSpPr>
        <p:spPr>
          <a:xfrm>
            <a:off x="573546" y="792444"/>
            <a:ext cx="7655084" cy="391873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Signed</a:t>
            </a:r>
            <a:r>
              <a:rPr kumimoji="0" sz="2486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overflow</a:t>
            </a:r>
            <a:r>
              <a:rPr kumimoji="0" sz="2486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wraps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around</a:t>
            </a:r>
            <a:r>
              <a:rPr kumimoji="0" sz="2486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</a:t>
            </a:r>
            <a:r>
              <a:rPr kumimoji="0" sz="2486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4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negative</a:t>
            </a:r>
            <a:r>
              <a:rPr kumimoji="0" sz="2486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numbers: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82064" y="1344798"/>
            <a:ext cx="8743276" cy="3005814"/>
            <a:chOff x="2938050" y="2217671"/>
            <a:chExt cx="14418310" cy="49568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050" y="2217671"/>
              <a:ext cx="14212884" cy="495650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679175" y="3948139"/>
              <a:ext cx="3656329" cy="1047115"/>
            </a:xfrm>
            <a:custGeom>
              <a:avLst/>
              <a:gdLst/>
              <a:ahLst/>
              <a:cxnLst/>
              <a:rect l="l" t="t" r="r" b="b"/>
              <a:pathLst>
                <a:path w="3656330" h="1047114">
                  <a:moveTo>
                    <a:pt x="3120379" y="153342"/>
                  </a:moveTo>
                  <a:lnTo>
                    <a:pt x="3178212" y="170669"/>
                  </a:lnTo>
                  <a:lnTo>
                    <a:pt x="3232741" y="188551"/>
                  </a:lnTo>
                  <a:lnTo>
                    <a:pt x="3283965" y="206956"/>
                  </a:lnTo>
                  <a:lnTo>
                    <a:pt x="3331884" y="225851"/>
                  </a:lnTo>
                  <a:lnTo>
                    <a:pt x="3376499" y="245203"/>
                  </a:lnTo>
                  <a:lnTo>
                    <a:pt x="3417808" y="264980"/>
                  </a:lnTo>
                  <a:lnTo>
                    <a:pt x="3455813" y="285150"/>
                  </a:lnTo>
                  <a:lnTo>
                    <a:pt x="3490513" y="305678"/>
                  </a:lnTo>
                  <a:lnTo>
                    <a:pt x="3549999" y="347683"/>
                  </a:lnTo>
                  <a:lnTo>
                    <a:pt x="3596266" y="390733"/>
                  </a:lnTo>
                  <a:lnTo>
                    <a:pt x="3629314" y="434568"/>
                  </a:lnTo>
                  <a:lnTo>
                    <a:pt x="3649142" y="478925"/>
                  </a:lnTo>
                  <a:lnTo>
                    <a:pt x="3655752" y="523544"/>
                  </a:lnTo>
                  <a:lnTo>
                    <a:pt x="3654099" y="545869"/>
                  </a:lnTo>
                  <a:lnTo>
                    <a:pt x="3640880" y="590390"/>
                  </a:lnTo>
                  <a:lnTo>
                    <a:pt x="3614442" y="634519"/>
                  </a:lnTo>
                  <a:lnTo>
                    <a:pt x="3574785" y="677994"/>
                  </a:lnTo>
                  <a:lnTo>
                    <a:pt x="3521909" y="720554"/>
                  </a:lnTo>
                  <a:lnTo>
                    <a:pt x="3455813" y="761938"/>
                  </a:lnTo>
                  <a:lnTo>
                    <a:pt x="3417808" y="782107"/>
                  </a:lnTo>
                  <a:lnTo>
                    <a:pt x="3376499" y="801884"/>
                  </a:lnTo>
                  <a:lnTo>
                    <a:pt x="3331884" y="821237"/>
                  </a:lnTo>
                  <a:lnTo>
                    <a:pt x="3283965" y="840132"/>
                  </a:lnTo>
                  <a:lnTo>
                    <a:pt x="3232741" y="858537"/>
                  </a:lnTo>
                  <a:lnTo>
                    <a:pt x="3178212" y="876419"/>
                  </a:lnTo>
                  <a:lnTo>
                    <a:pt x="3120379" y="893745"/>
                  </a:lnTo>
                  <a:lnTo>
                    <a:pt x="3078711" y="905314"/>
                  </a:lnTo>
                  <a:lnTo>
                    <a:pt x="3036096" y="916429"/>
                  </a:lnTo>
                  <a:lnTo>
                    <a:pt x="2992573" y="927091"/>
                  </a:lnTo>
                  <a:lnTo>
                    <a:pt x="2948180" y="937299"/>
                  </a:lnTo>
                  <a:lnTo>
                    <a:pt x="2902953" y="947053"/>
                  </a:lnTo>
                  <a:lnTo>
                    <a:pt x="2856932" y="956353"/>
                  </a:lnTo>
                  <a:lnTo>
                    <a:pt x="2810154" y="965200"/>
                  </a:lnTo>
                  <a:lnTo>
                    <a:pt x="2762657" y="973593"/>
                  </a:lnTo>
                  <a:lnTo>
                    <a:pt x="2714478" y="981532"/>
                  </a:lnTo>
                  <a:lnTo>
                    <a:pt x="2665656" y="989018"/>
                  </a:lnTo>
                  <a:lnTo>
                    <a:pt x="2616228" y="996050"/>
                  </a:lnTo>
                  <a:lnTo>
                    <a:pt x="2566233" y="1002628"/>
                  </a:lnTo>
                  <a:lnTo>
                    <a:pt x="2515707" y="1008753"/>
                  </a:lnTo>
                  <a:lnTo>
                    <a:pt x="2464690" y="1014424"/>
                  </a:lnTo>
                  <a:lnTo>
                    <a:pt x="2413218" y="1019641"/>
                  </a:lnTo>
                  <a:lnTo>
                    <a:pt x="2361330" y="1024405"/>
                  </a:lnTo>
                  <a:lnTo>
                    <a:pt x="2309063" y="1028714"/>
                  </a:lnTo>
                  <a:lnTo>
                    <a:pt x="2256456" y="1032571"/>
                  </a:lnTo>
                  <a:lnTo>
                    <a:pt x="2203546" y="1035973"/>
                  </a:lnTo>
                  <a:lnTo>
                    <a:pt x="2150371" y="1038922"/>
                  </a:lnTo>
                  <a:lnTo>
                    <a:pt x="2096968" y="1041417"/>
                  </a:lnTo>
                  <a:lnTo>
                    <a:pt x="2043377" y="1043459"/>
                  </a:lnTo>
                  <a:lnTo>
                    <a:pt x="1989634" y="1045047"/>
                  </a:lnTo>
                  <a:lnTo>
                    <a:pt x="1935778" y="1046181"/>
                  </a:lnTo>
                  <a:lnTo>
                    <a:pt x="1881846" y="1046862"/>
                  </a:lnTo>
                  <a:lnTo>
                    <a:pt x="1827876" y="1047088"/>
                  </a:lnTo>
                  <a:lnTo>
                    <a:pt x="1773906" y="1046862"/>
                  </a:lnTo>
                  <a:lnTo>
                    <a:pt x="1719974" y="1046181"/>
                  </a:lnTo>
                  <a:lnTo>
                    <a:pt x="1666117" y="1045047"/>
                  </a:lnTo>
                  <a:lnTo>
                    <a:pt x="1612374" y="1043459"/>
                  </a:lnTo>
                  <a:lnTo>
                    <a:pt x="1558783" y="1041417"/>
                  </a:lnTo>
                  <a:lnTo>
                    <a:pt x="1505381" y="1038922"/>
                  </a:lnTo>
                  <a:lnTo>
                    <a:pt x="1452206" y="1035973"/>
                  </a:lnTo>
                  <a:lnTo>
                    <a:pt x="1399296" y="1032571"/>
                  </a:lnTo>
                  <a:lnTo>
                    <a:pt x="1346688" y="1028714"/>
                  </a:lnTo>
                  <a:lnTo>
                    <a:pt x="1294422" y="1024405"/>
                  </a:lnTo>
                  <a:lnTo>
                    <a:pt x="1242534" y="1019641"/>
                  </a:lnTo>
                  <a:lnTo>
                    <a:pt x="1191062" y="1014424"/>
                  </a:lnTo>
                  <a:lnTo>
                    <a:pt x="1140044" y="1008753"/>
                  </a:lnTo>
                  <a:lnTo>
                    <a:pt x="1089519" y="1002628"/>
                  </a:lnTo>
                  <a:lnTo>
                    <a:pt x="1039523" y="996050"/>
                  </a:lnTo>
                  <a:lnTo>
                    <a:pt x="990095" y="989018"/>
                  </a:lnTo>
                  <a:lnTo>
                    <a:pt x="941273" y="981532"/>
                  </a:lnTo>
                  <a:lnTo>
                    <a:pt x="893094" y="973593"/>
                  </a:lnTo>
                  <a:lnTo>
                    <a:pt x="845597" y="965200"/>
                  </a:lnTo>
                  <a:lnTo>
                    <a:pt x="798819" y="956353"/>
                  </a:lnTo>
                  <a:lnTo>
                    <a:pt x="752798" y="947053"/>
                  </a:lnTo>
                  <a:lnTo>
                    <a:pt x="707571" y="937299"/>
                  </a:lnTo>
                  <a:lnTo>
                    <a:pt x="663178" y="927091"/>
                  </a:lnTo>
                  <a:lnTo>
                    <a:pt x="619655" y="916429"/>
                  </a:lnTo>
                  <a:lnTo>
                    <a:pt x="577040" y="905314"/>
                  </a:lnTo>
                  <a:lnTo>
                    <a:pt x="535372" y="893745"/>
                  </a:lnTo>
                  <a:lnTo>
                    <a:pt x="477539" y="876419"/>
                  </a:lnTo>
                  <a:lnTo>
                    <a:pt x="423010" y="858537"/>
                  </a:lnTo>
                  <a:lnTo>
                    <a:pt x="371786" y="840132"/>
                  </a:lnTo>
                  <a:lnTo>
                    <a:pt x="323867" y="821237"/>
                  </a:lnTo>
                  <a:lnTo>
                    <a:pt x="279252" y="801884"/>
                  </a:lnTo>
                  <a:lnTo>
                    <a:pt x="237943" y="782107"/>
                  </a:lnTo>
                  <a:lnTo>
                    <a:pt x="199938" y="761938"/>
                  </a:lnTo>
                  <a:lnTo>
                    <a:pt x="165238" y="741409"/>
                  </a:lnTo>
                  <a:lnTo>
                    <a:pt x="105752" y="699405"/>
                  </a:lnTo>
                  <a:lnTo>
                    <a:pt x="59485" y="656354"/>
                  </a:lnTo>
                  <a:lnTo>
                    <a:pt x="26438" y="612520"/>
                  </a:lnTo>
                  <a:lnTo>
                    <a:pt x="6609" y="568162"/>
                  </a:lnTo>
                  <a:lnTo>
                    <a:pt x="0" y="523544"/>
                  </a:lnTo>
                  <a:lnTo>
                    <a:pt x="1652" y="501218"/>
                  </a:lnTo>
                  <a:lnTo>
                    <a:pt x="14871" y="456697"/>
                  </a:lnTo>
                  <a:lnTo>
                    <a:pt x="41309" y="412569"/>
                  </a:lnTo>
                  <a:lnTo>
                    <a:pt x="80966" y="369094"/>
                  </a:lnTo>
                  <a:lnTo>
                    <a:pt x="133843" y="326534"/>
                  </a:lnTo>
                  <a:lnTo>
                    <a:pt x="199938" y="285150"/>
                  </a:lnTo>
                  <a:lnTo>
                    <a:pt x="237943" y="264980"/>
                  </a:lnTo>
                  <a:lnTo>
                    <a:pt x="279252" y="245203"/>
                  </a:lnTo>
                  <a:lnTo>
                    <a:pt x="323867" y="225851"/>
                  </a:lnTo>
                  <a:lnTo>
                    <a:pt x="371786" y="206956"/>
                  </a:lnTo>
                  <a:lnTo>
                    <a:pt x="423010" y="188551"/>
                  </a:lnTo>
                  <a:lnTo>
                    <a:pt x="477539" y="170669"/>
                  </a:lnTo>
                  <a:lnTo>
                    <a:pt x="535372" y="153342"/>
                  </a:lnTo>
                  <a:lnTo>
                    <a:pt x="577040" y="141773"/>
                  </a:lnTo>
                  <a:lnTo>
                    <a:pt x="619655" y="130658"/>
                  </a:lnTo>
                  <a:lnTo>
                    <a:pt x="663178" y="119997"/>
                  </a:lnTo>
                  <a:lnTo>
                    <a:pt x="707571" y="109789"/>
                  </a:lnTo>
                  <a:lnTo>
                    <a:pt x="752798" y="100035"/>
                  </a:lnTo>
                  <a:lnTo>
                    <a:pt x="798819" y="90735"/>
                  </a:lnTo>
                  <a:lnTo>
                    <a:pt x="845597" y="81888"/>
                  </a:lnTo>
                  <a:lnTo>
                    <a:pt x="893094" y="73495"/>
                  </a:lnTo>
                  <a:lnTo>
                    <a:pt x="941273" y="65556"/>
                  </a:lnTo>
                  <a:lnTo>
                    <a:pt x="990095" y="58070"/>
                  </a:lnTo>
                  <a:lnTo>
                    <a:pt x="1039523" y="51038"/>
                  </a:lnTo>
                  <a:lnTo>
                    <a:pt x="1089519" y="44460"/>
                  </a:lnTo>
                  <a:lnTo>
                    <a:pt x="1140044" y="38335"/>
                  </a:lnTo>
                  <a:lnTo>
                    <a:pt x="1191062" y="32664"/>
                  </a:lnTo>
                  <a:lnTo>
                    <a:pt x="1242534" y="27447"/>
                  </a:lnTo>
                  <a:lnTo>
                    <a:pt x="1294422" y="22683"/>
                  </a:lnTo>
                  <a:lnTo>
                    <a:pt x="1346688" y="18373"/>
                  </a:lnTo>
                  <a:lnTo>
                    <a:pt x="1399296" y="14517"/>
                  </a:lnTo>
                  <a:lnTo>
                    <a:pt x="1452206" y="11115"/>
                  </a:lnTo>
                  <a:lnTo>
                    <a:pt x="1505381" y="8166"/>
                  </a:lnTo>
                  <a:lnTo>
                    <a:pt x="1558783" y="5670"/>
                  </a:lnTo>
                  <a:lnTo>
                    <a:pt x="1612374" y="3629"/>
                  </a:lnTo>
                  <a:lnTo>
                    <a:pt x="1666117" y="2041"/>
                  </a:lnTo>
                  <a:lnTo>
                    <a:pt x="1719974" y="907"/>
                  </a:lnTo>
                  <a:lnTo>
                    <a:pt x="1773906" y="226"/>
                  </a:lnTo>
                  <a:lnTo>
                    <a:pt x="1827876" y="0"/>
                  </a:lnTo>
                  <a:lnTo>
                    <a:pt x="1881846" y="226"/>
                  </a:lnTo>
                  <a:lnTo>
                    <a:pt x="1935778" y="907"/>
                  </a:lnTo>
                  <a:lnTo>
                    <a:pt x="1989634" y="2041"/>
                  </a:lnTo>
                  <a:lnTo>
                    <a:pt x="2043377" y="3629"/>
                  </a:lnTo>
                  <a:lnTo>
                    <a:pt x="2096968" y="5670"/>
                  </a:lnTo>
                  <a:lnTo>
                    <a:pt x="2150371" y="8166"/>
                  </a:lnTo>
                  <a:lnTo>
                    <a:pt x="2203546" y="11115"/>
                  </a:lnTo>
                  <a:lnTo>
                    <a:pt x="2256456" y="14517"/>
                  </a:lnTo>
                  <a:lnTo>
                    <a:pt x="2309063" y="18373"/>
                  </a:lnTo>
                  <a:lnTo>
                    <a:pt x="2361330" y="22683"/>
                  </a:lnTo>
                  <a:lnTo>
                    <a:pt x="2413218" y="27447"/>
                  </a:lnTo>
                  <a:lnTo>
                    <a:pt x="2464690" y="32664"/>
                  </a:lnTo>
                  <a:lnTo>
                    <a:pt x="2515707" y="38335"/>
                  </a:lnTo>
                  <a:lnTo>
                    <a:pt x="2566233" y="44460"/>
                  </a:lnTo>
                  <a:lnTo>
                    <a:pt x="2616228" y="51038"/>
                  </a:lnTo>
                  <a:lnTo>
                    <a:pt x="2665656" y="58070"/>
                  </a:lnTo>
                  <a:lnTo>
                    <a:pt x="2714478" y="65556"/>
                  </a:lnTo>
                  <a:lnTo>
                    <a:pt x="2762657" y="73495"/>
                  </a:lnTo>
                  <a:lnTo>
                    <a:pt x="2810154" y="81888"/>
                  </a:lnTo>
                  <a:lnTo>
                    <a:pt x="2856932" y="90735"/>
                  </a:lnTo>
                  <a:lnTo>
                    <a:pt x="2902953" y="100035"/>
                  </a:lnTo>
                  <a:lnTo>
                    <a:pt x="2948180" y="109789"/>
                  </a:lnTo>
                  <a:lnTo>
                    <a:pt x="2992573" y="119997"/>
                  </a:lnTo>
                  <a:lnTo>
                    <a:pt x="3036096" y="130658"/>
                  </a:lnTo>
                  <a:lnTo>
                    <a:pt x="3078711" y="141773"/>
                  </a:lnTo>
                  <a:lnTo>
                    <a:pt x="3120379" y="153342"/>
                  </a:lnTo>
                  <a:close/>
                </a:path>
              </a:pathLst>
            </a:custGeom>
            <a:ln w="41883">
              <a:solidFill>
                <a:srgbClr val="7F032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73546" y="4413447"/>
            <a:ext cx="10471446" cy="115500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lvl="0" indent="0" algn="just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YouTube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4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fell</a:t>
            </a:r>
            <a:r>
              <a:rPr kumimoji="0" sz="2486" b="0" i="0" u="none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into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this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trap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—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their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view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counter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was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signed,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32-bit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int.</a:t>
            </a:r>
            <a:r>
              <a:rPr kumimoji="0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They fixed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it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after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it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was</a:t>
            </a:r>
            <a:r>
              <a:rPr kumimoji="0" sz="2486" b="0" i="0" u="none" strike="noStrike" kern="0" cap="none" spc="-8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noticed,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but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2486" b="0" i="0" u="none" strike="noStrike" kern="0" cap="none" spc="-8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while,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view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count</a:t>
            </a:r>
            <a:r>
              <a:rPr kumimoji="0" sz="2486" b="0" i="0" u="none" strike="noStrike" kern="0" cap="none" spc="-8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Gangnam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Style </a:t>
            </a:r>
            <a:r>
              <a:rPr kumimoji="0" sz="2486" b="0" i="0" u="none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(the</a:t>
            </a:r>
            <a:r>
              <a:rPr kumimoji="0" sz="2486" b="0" i="0" u="none" strike="noStrike" kern="0" cap="none" spc="-1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first</a:t>
            </a:r>
            <a:r>
              <a:rPr kumimoji="0" sz="2486" b="0" i="0" u="none" strike="noStrike" kern="0" cap="none" spc="-1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video</a:t>
            </a:r>
            <a:r>
              <a:rPr kumimoji="0" sz="2486" b="0" i="0" u="none" strike="noStrike" kern="0" cap="none" spc="-10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with</a:t>
            </a:r>
            <a:r>
              <a:rPr kumimoji="0" sz="2486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over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INT_MAX</a:t>
            </a:r>
            <a:r>
              <a:rPr kumimoji="0" sz="2486" b="0" i="0" u="none" strike="noStrike" kern="0" cap="none" spc="-7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</a:t>
            </a:r>
            <a:r>
              <a:rPr kumimoji="0" sz="2486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views)</a:t>
            </a:r>
            <a:r>
              <a:rPr kumimoji="0" sz="2486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was</a:t>
            </a:r>
            <a:r>
              <a:rPr kumimoji="0" sz="2486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negative.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61489">
              <a:lnSpc>
                <a:spcPct val="100000"/>
              </a:lnSpc>
              <a:spcBef>
                <a:spcPts val="100"/>
              </a:spcBef>
            </a:pPr>
            <a:r>
              <a:rPr dirty="0"/>
              <a:t>Overflow</a:t>
            </a:r>
            <a:r>
              <a:rPr spc="-30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Practice:</a:t>
            </a:r>
            <a:r>
              <a:rPr spc="-15" dirty="0"/>
              <a:t> </a:t>
            </a:r>
            <a:r>
              <a:rPr spc="-25" dirty="0"/>
              <a:t>PSY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05108" y="1435417"/>
            <a:ext cx="10782300" cy="2012314"/>
            <a:chOff x="705108" y="1435417"/>
            <a:chExt cx="10782300" cy="201231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632" y="1444942"/>
              <a:ext cx="10762732" cy="19930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09870" y="1440180"/>
              <a:ext cx="10772775" cy="2002789"/>
            </a:xfrm>
            <a:custGeom>
              <a:avLst/>
              <a:gdLst/>
              <a:ahLst/>
              <a:cxnLst/>
              <a:rect l="l" t="t" r="r" b="b"/>
              <a:pathLst>
                <a:path w="10772775" h="2002789">
                  <a:moveTo>
                    <a:pt x="0" y="0"/>
                  </a:moveTo>
                  <a:lnTo>
                    <a:pt x="10772258" y="0"/>
                  </a:lnTo>
                  <a:lnTo>
                    <a:pt x="10772258" y="2002624"/>
                  </a:lnTo>
                  <a:lnTo>
                    <a:pt x="0" y="2002624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58501" y="3746500"/>
            <a:ext cx="10546080" cy="17354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2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YouTube: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“We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never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thought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video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would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watched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numbers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greater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32-bit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integer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(=2,147,483,647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views),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but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was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before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PSY.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"Gangnam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Style"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been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viewed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many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times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to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upgrade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64-bit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integer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(9,223,372,036,854,775,808)!”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1531387" y="6524441"/>
            <a:ext cx="508529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3462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039" y="14144"/>
            <a:ext cx="11689253" cy="66142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2786323">
              <a:spcBef>
                <a:spcPts val="64"/>
              </a:spcBef>
            </a:pPr>
            <a:r>
              <a:rPr sz="4245" spc="-69" dirty="0"/>
              <a:t>Overflow</a:t>
            </a:r>
            <a:r>
              <a:rPr sz="4245" spc="-227" dirty="0"/>
              <a:t> </a:t>
            </a:r>
            <a:r>
              <a:rPr sz="4245" dirty="0"/>
              <a:t>in</a:t>
            </a:r>
            <a:r>
              <a:rPr sz="4245" spc="-240" dirty="0"/>
              <a:t> </a:t>
            </a:r>
            <a:r>
              <a:rPr sz="4245" spc="-49" dirty="0"/>
              <a:t>Signed</a:t>
            </a:r>
            <a:r>
              <a:rPr sz="4245" spc="-230" dirty="0"/>
              <a:t> </a:t>
            </a:r>
            <a:r>
              <a:rPr sz="4245" spc="-18" dirty="0"/>
              <a:t>Addition</a:t>
            </a:r>
            <a:endParaRPr sz="4245" dirty="0"/>
          </a:p>
        </p:txBody>
      </p:sp>
      <p:sp>
        <p:nvSpPr>
          <p:cNvPr id="3" name="object 3"/>
          <p:cNvSpPr txBox="1"/>
          <p:nvPr/>
        </p:nvSpPr>
        <p:spPr>
          <a:xfrm>
            <a:off x="573546" y="792444"/>
            <a:ext cx="4738604" cy="391873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news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4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January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5,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2022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(!):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3546" y="5021535"/>
            <a:ext cx="10911575" cy="77246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lvl="0" indent="0" algn="l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https://arstechnica.com/gadgets/2022/01/google-</a:t>
            </a:r>
            <a:r>
              <a:rPr kumimoji="0" sz="2486" b="0" i="0" u="sng" strike="noStrike" kern="0" cap="none" spc="-5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fixes-</a:t>
            </a:r>
            <a:r>
              <a:rPr kumimoji="0" sz="2486" b="0" i="0" u="sng" strike="noStrike" kern="0" cap="none" spc="-4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nightmare-</a:t>
            </a:r>
            <a:r>
              <a:rPr kumimoji="0" sz="2486" b="0" i="0" u="sng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android-bug-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that-stopped-</a:t>
            </a:r>
            <a:r>
              <a:rPr kumimoji="0" sz="2486" b="0" i="0" u="sng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user-</a:t>
            </a:r>
            <a:r>
              <a:rPr kumimoji="0" sz="2486" b="0" i="0" u="sng" strike="noStrike" kern="0" cap="none" spc="-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from-</a:t>
            </a:r>
            <a:r>
              <a:rPr kumimoji="0" sz="2486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calling-</a:t>
            </a:r>
            <a:r>
              <a:rPr kumimoji="0" sz="2486" b="0" i="0" u="sng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911/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1501" y="1535222"/>
            <a:ext cx="9209000" cy="315737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Overflow in Signed Addition"/>
          <p:cNvSpPr/>
          <p:nvPr/>
        </p:nvSpPr>
        <p:spPr>
          <a:xfrm>
            <a:off x="-28557" y="-3451"/>
            <a:ext cx="12249114" cy="762294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2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Light"/>
                <a:ea typeface="Helvetica Neue Light"/>
                <a:sym typeface="Helvetica Neue Light"/>
              </a:rPr>
              <a:t>Overflow in Signed Addition</a:t>
            </a:r>
          </a:p>
        </p:txBody>
      </p:sp>
      <p:sp>
        <p:nvSpPr>
          <p:cNvPr id="393" name="Signed overflow wraps around to the negative numbers."/>
          <p:cNvSpPr txBox="1"/>
          <p:nvPr/>
        </p:nvSpPr>
        <p:spPr>
          <a:xfrm>
            <a:off x="555460" y="788138"/>
            <a:ext cx="11081081" cy="43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/>
          </a:lstStyle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/>
                <a:ea typeface="Helvetica Neue Light"/>
                <a:sym typeface="Helvetica Neue Light"/>
              </a:rPr>
              <a:t>Signed overflow wraps around to the negative numbers.</a:t>
            </a:r>
          </a:p>
        </p:txBody>
      </p:sp>
      <p:sp>
        <p:nvSpPr>
          <p:cNvPr id="394" name="$ ./signed_overflow…"/>
          <p:cNvSpPr txBox="1"/>
          <p:nvPr/>
        </p:nvSpPr>
        <p:spPr>
          <a:xfrm>
            <a:off x="5415168" y="1438617"/>
            <a:ext cx="3706143" cy="1590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$ ./signed_overflow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a = 2147483647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b = 1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a + b = -2147483648</a:t>
            </a:r>
          </a:p>
        </p:txBody>
      </p:sp>
      <p:sp>
        <p:nvSpPr>
          <p:cNvPr id="395" name="#include&lt;stdio.h&gt;…"/>
          <p:cNvSpPr txBox="1"/>
          <p:nvPr/>
        </p:nvSpPr>
        <p:spPr>
          <a:xfrm>
            <a:off x="356346" y="1242041"/>
            <a:ext cx="4230325" cy="3860031"/>
          </a:xfrm>
          <a:prstGeom prst="rect">
            <a:avLst/>
          </a:prstGeom>
          <a:ln w="508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#include&lt;stdio.h&gt;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#include&lt;stdlib.h&gt;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#include&lt;limits.h&gt; // for </a:t>
            </a:r>
            <a:r>
              <a:rPr kumimoji="0" sz="16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INT_MAX</a:t>
            </a:r>
            <a:endParaRPr kumimoji="0" sz="16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"/>
              <a:sym typeface="Courier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endParaRPr kumimoji="0" sz="16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"/>
              <a:sym typeface="Courier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int main() {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int a = </a:t>
            </a:r>
            <a:r>
              <a:rPr kumimoji="0" sz="16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INT_MAX</a:t>
            </a: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int b = 1;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int c = a + b;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endParaRPr kumimoji="0" sz="16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"/>
              <a:sym typeface="Courier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</a:t>
            </a:r>
            <a:r>
              <a:rPr kumimoji="0" sz="16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printf</a:t>
            </a: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("a = %d\</a:t>
            </a:r>
            <a:r>
              <a:rPr kumimoji="0" sz="16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n",a</a:t>
            </a: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);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</a:t>
            </a:r>
            <a:r>
              <a:rPr kumimoji="0" sz="16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printf</a:t>
            </a: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("b = %d\</a:t>
            </a:r>
            <a:r>
              <a:rPr kumimoji="0" sz="16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n",b</a:t>
            </a: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);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</a:t>
            </a:r>
            <a:r>
              <a:rPr kumimoji="0" sz="16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printf</a:t>
            </a: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("a + b = %d\</a:t>
            </a:r>
            <a:r>
              <a:rPr kumimoji="0" sz="16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n",c</a:t>
            </a: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);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endParaRPr kumimoji="0" sz="16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"/>
              <a:sym typeface="Courier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    return 0;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}</a:t>
            </a:r>
          </a:p>
        </p:txBody>
      </p:sp>
      <p:sp>
        <p:nvSpPr>
          <p:cNvPr id="396" name="Technically, signed integers in C produce undefined behavior when they overflow. On two's complement machines (virtually all machines these days), it does overflow predictably. You can test to see if your addition will be correct:"/>
          <p:cNvSpPr txBox="1"/>
          <p:nvPr/>
        </p:nvSpPr>
        <p:spPr>
          <a:xfrm>
            <a:off x="4977774" y="3117912"/>
            <a:ext cx="6945231" cy="1974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kumimoji="0" sz="25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Technically</a:t>
            </a:r>
            <a:r>
              <a:rPr kumimoji="0" sz="25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/>
                <a:ea typeface="Helvetica Neue"/>
                <a:cs typeface="Helvetica Neue"/>
                <a:sym typeface="Helvetica Neue Light"/>
              </a:rPr>
              <a:t>, signed integers in C </a:t>
            </a:r>
            <a:r>
              <a:rPr kumimoji="0" sz="25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produce undefined behavior</a:t>
            </a:r>
            <a:r>
              <a:rPr kumimoji="0" sz="25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/>
                <a:ea typeface="Helvetica Neue"/>
                <a:cs typeface="Helvetica Neue"/>
                <a:sym typeface="Helvetica Neue Light"/>
              </a:rPr>
              <a:t> when they overflow. On two's complement machines (virtually all machines these days), it does overflow predictably. You can test to see if your addition will be correct:</a:t>
            </a:r>
          </a:p>
        </p:txBody>
      </p:sp>
      <p:sp>
        <p:nvSpPr>
          <p:cNvPr id="397" name="// for addition…"/>
          <p:cNvSpPr txBox="1"/>
          <p:nvPr/>
        </p:nvSpPr>
        <p:spPr>
          <a:xfrm>
            <a:off x="3021368" y="5144726"/>
            <a:ext cx="8156079" cy="1574790"/>
          </a:xfrm>
          <a:prstGeom prst="rect">
            <a:avLst/>
          </a:prstGeom>
          <a:ln w="508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// for addition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#include &lt;limits.h&gt;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int a = &lt;something&gt;;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int x = &lt;something&gt;;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if ((x &gt; 0) &amp;&amp; (a &gt; INT_MAX - x)) /* `a + x` would overflow */;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 kumimoji="0" sz="16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sym typeface="Courier"/>
              </a:rPr>
              <a:t>if ((x &lt; 0) &amp;&amp; (a &lt; INT_MIN - x)) /* `a + x` would underflow */;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0273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Overflow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4539" y="1575308"/>
            <a:ext cx="5262880" cy="421386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213360" lvl="0" indent="0" algn="l" defTabSz="914400" rtl="0" eaLnBrk="1" fontAlgn="auto" latinLnBrk="0" hangingPunct="1">
              <a:lnSpc>
                <a:spcPct val="91000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40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which</a:t>
            </a:r>
            <a:r>
              <a:rPr kumimoji="0" sz="24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points</a:t>
            </a:r>
            <a:r>
              <a:rPr kumimoji="0" sz="24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4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overflow</a:t>
            </a:r>
            <a:r>
              <a:rPr kumimoji="0" sz="24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occur</a:t>
            </a:r>
            <a:r>
              <a:rPr kumimoji="0" sz="24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signed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unsigned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int?</a:t>
            </a:r>
            <a:r>
              <a:rPr kumimoji="0" sz="24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(assume</a:t>
            </a:r>
            <a:r>
              <a:rPr kumimoji="0" sz="16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binary</a:t>
            </a: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values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shown</a:t>
            </a:r>
            <a:r>
              <a:rPr kumimoji="0" sz="1600" b="0" i="1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1600" b="0" i="1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all</a:t>
            </a:r>
            <a:r>
              <a:rPr kumimoji="0" sz="1600" b="0" i="1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32 </a:t>
            </a: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bits)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31750" lvl="0" indent="-342900" algn="l" defTabSz="914400" rtl="0" eaLnBrk="1" fontAlgn="auto" latinLnBrk="0" hangingPunct="1">
              <a:lnSpc>
                <a:spcPts val="2620"/>
              </a:lnSpc>
              <a:spcBef>
                <a:spcPts val="459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3556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Signed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unsigned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both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overflow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points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X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5080" lvl="0" indent="-342900" algn="l" defTabSz="914400" rtl="0" eaLnBrk="1" fontAlgn="auto" latinLnBrk="0" hangingPunct="1">
              <a:lnSpc>
                <a:spcPts val="2500"/>
              </a:lnSpc>
              <a:spcBef>
                <a:spcPts val="570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3556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Signed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overflow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only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X,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unsigned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52069" lvl="0" indent="-342900" algn="l" defTabSz="914400" rtl="0" eaLnBrk="1" fontAlgn="auto" latinLnBrk="0" hangingPunct="1">
              <a:lnSpc>
                <a:spcPts val="2620"/>
              </a:lnSpc>
              <a:spcBef>
                <a:spcPts val="495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3556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Signed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overflow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Y,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unsigned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X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1080135" lvl="0" indent="-342900" algn="l" defTabSz="914400" rtl="0" eaLnBrk="1" fontAlgn="auto" latinLnBrk="0" hangingPunct="1">
              <a:lnSpc>
                <a:spcPts val="2590"/>
              </a:lnSpc>
              <a:spcBef>
                <a:spcPts val="495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3556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Signed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overflow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X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Y,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unsigned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X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355600" algn="l"/>
              </a:tabLst>
              <a:defRPr/>
            </a:pPr>
            <a:r>
              <a:rPr lang="en-US"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Neither.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660509" y="2670149"/>
            <a:ext cx="324485" cy="382270"/>
            <a:chOff x="8660509" y="2670149"/>
            <a:chExt cx="324485" cy="382270"/>
          </a:xfrm>
        </p:grpSpPr>
        <p:sp>
          <p:nvSpPr>
            <p:cNvPr id="5" name="object 5"/>
            <p:cNvSpPr/>
            <p:nvPr/>
          </p:nvSpPr>
          <p:spPr>
            <a:xfrm>
              <a:off x="8666859" y="2676499"/>
              <a:ext cx="311785" cy="369570"/>
            </a:xfrm>
            <a:custGeom>
              <a:avLst/>
              <a:gdLst/>
              <a:ahLst/>
              <a:cxnLst/>
              <a:rect l="l" t="t" r="r" b="b"/>
              <a:pathLst>
                <a:path w="311784" h="369569">
                  <a:moveTo>
                    <a:pt x="311303" y="0"/>
                  </a:moveTo>
                  <a:lnTo>
                    <a:pt x="0" y="0"/>
                  </a:lnTo>
                  <a:lnTo>
                    <a:pt x="0" y="369332"/>
                  </a:lnTo>
                  <a:lnTo>
                    <a:pt x="311303" y="369332"/>
                  </a:lnTo>
                  <a:lnTo>
                    <a:pt x="311303" y="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8666859" y="2676499"/>
              <a:ext cx="311785" cy="369570"/>
            </a:xfrm>
            <a:custGeom>
              <a:avLst/>
              <a:gdLst/>
              <a:ahLst/>
              <a:cxnLst/>
              <a:rect l="l" t="t" r="r" b="b"/>
              <a:pathLst>
                <a:path w="311784" h="369569">
                  <a:moveTo>
                    <a:pt x="0" y="0"/>
                  </a:moveTo>
                  <a:lnTo>
                    <a:pt x="311304" y="0"/>
                  </a:lnTo>
                  <a:lnTo>
                    <a:pt x="311304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507E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666859" y="2676499"/>
            <a:ext cx="311785" cy="36957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67996" y="4805752"/>
            <a:ext cx="305435" cy="369570"/>
          </a:xfrm>
          <a:prstGeom prst="rect">
            <a:avLst/>
          </a:prstGeom>
          <a:solidFill>
            <a:srgbClr val="70AD47"/>
          </a:solidFill>
          <a:ln w="12700">
            <a:solidFill>
              <a:srgbClr val="507E32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0805" marR="0" lvl="0" indent="0" algn="l" defTabSz="9144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275076" y="2211810"/>
            <a:ext cx="3238500" cy="3573145"/>
            <a:chOff x="7275076" y="2211810"/>
            <a:chExt cx="3238500" cy="3573145"/>
          </a:xfrm>
        </p:grpSpPr>
        <p:sp>
          <p:nvSpPr>
            <p:cNvPr id="10" name="object 10"/>
            <p:cNvSpPr/>
            <p:nvPr/>
          </p:nvSpPr>
          <p:spPr>
            <a:xfrm>
              <a:off x="7294126" y="2370560"/>
              <a:ext cx="3200400" cy="3200400"/>
            </a:xfrm>
            <a:custGeom>
              <a:avLst/>
              <a:gdLst/>
              <a:ahLst/>
              <a:cxnLst/>
              <a:rect l="l" t="t" r="r" b="b"/>
              <a:pathLst>
                <a:path w="3200400" h="3200400">
                  <a:moveTo>
                    <a:pt x="0" y="1600200"/>
                  </a:moveTo>
                  <a:lnTo>
                    <a:pt x="707" y="1552163"/>
                  </a:lnTo>
                  <a:lnTo>
                    <a:pt x="2815" y="1504479"/>
                  </a:lnTo>
                  <a:lnTo>
                    <a:pt x="6305" y="1457166"/>
                  </a:lnTo>
                  <a:lnTo>
                    <a:pt x="11156" y="1410244"/>
                  </a:lnTo>
                  <a:lnTo>
                    <a:pt x="17350" y="1363734"/>
                  </a:lnTo>
                  <a:lnTo>
                    <a:pt x="24865" y="1317654"/>
                  </a:lnTo>
                  <a:lnTo>
                    <a:pt x="33683" y="1272025"/>
                  </a:lnTo>
                  <a:lnTo>
                    <a:pt x="43783" y="1226867"/>
                  </a:lnTo>
                  <a:lnTo>
                    <a:pt x="55145" y="1182199"/>
                  </a:lnTo>
                  <a:lnTo>
                    <a:pt x="67750" y="1138041"/>
                  </a:lnTo>
                  <a:lnTo>
                    <a:pt x="81579" y="1094413"/>
                  </a:lnTo>
                  <a:lnTo>
                    <a:pt x="96610" y="1051334"/>
                  </a:lnTo>
                  <a:lnTo>
                    <a:pt x="112825" y="1008825"/>
                  </a:lnTo>
                  <a:lnTo>
                    <a:pt x="130204" y="966906"/>
                  </a:lnTo>
                  <a:lnTo>
                    <a:pt x="148726" y="925596"/>
                  </a:lnTo>
                  <a:lnTo>
                    <a:pt x="168372" y="884914"/>
                  </a:lnTo>
                  <a:lnTo>
                    <a:pt x="189123" y="844881"/>
                  </a:lnTo>
                  <a:lnTo>
                    <a:pt x="210958" y="805517"/>
                  </a:lnTo>
                  <a:lnTo>
                    <a:pt x="233857" y="766842"/>
                  </a:lnTo>
                  <a:lnTo>
                    <a:pt x="257802" y="728874"/>
                  </a:lnTo>
                  <a:lnTo>
                    <a:pt x="282771" y="691634"/>
                  </a:lnTo>
                  <a:lnTo>
                    <a:pt x="308745" y="655142"/>
                  </a:lnTo>
                  <a:lnTo>
                    <a:pt x="335705" y="619418"/>
                  </a:lnTo>
                  <a:lnTo>
                    <a:pt x="363630" y="584481"/>
                  </a:lnTo>
                  <a:lnTo>
                    <a:pt x="392502" y="550351"/>
                  </a:lnTo>
                  <a:lnTo>
                    <a:pt x="422299" y="517048"/>
                  </a:lnTo>
                  <a:lnTo>
                    <a:pt x="453002" y="484592"/>
                  </a:lnTo>
                  <a:lnTo>
                    <a:pt x="484592" y="453002"/>
                  </a:lnTo>
                  <a:lnTo>
                    <a:pt x="517048" y="422299"/>
                  </a:lnTo>
                  <a:lnTo>
                    <a:pt x="550351" y="392502"/>
                  </a:lnTo>
                  <a:lnTo>
                    <a:pt x="584481" y="363630"/>
                  </a:lnTo>
                  <a:lnTo>
                    <a:pt x="619418" y="335705"/>
                  </a:lnTo>
                  <a:lnTo>
                    <a:pt x="655142" y="308745"/>
                  </a:lnTo>
                  <a:lnTo>
                    <a:pt x="691634" y="282771"/>
                  </a:lnTo>
                  <a:lnTo>
                    <a:pt x="728874" y="257802"/>
                  </a:lnTo>
                  <a:lnTo>
                    <a:pt x="766842" y="233857"/>
                  </a:lnTo>
                  <a:lnTo>
                    <a:pt x="805517" y="210958"/>
                  </a:lnTo>
                  <a:lnTo>
                    <a:pt x="844881" y="189123"/>
                  </a:lnTo>
                  <a:lnTo>
                    <a:pt x="884914" y="168372"/>
                  </a:lnTo>
                  <a:lnTo>
                    <a:pt x="925596" y="148726"/>
                  </a:lnTo>
                  <a:lnTo>
                    <a:pt x="966906" y="130204"/>
                  </a:lnTo>
                  <a:lnTo>
                    <a:pt x="1008825" y="112825"/>
                  </a:lnTo>
                  <a:lnTo>
                    <a:pt x="1051334" y="96610"/>
                  </a:lnTo>
                  <a:lnTo>
                    <a:pt x="1094413" y="81579"/>
                  </a:lnTo>
                  <a:lnTo>
                    <a:pt x="1138041" y="67750"/>
                  </a:lnTo>
                  <a:lnTo>
                    <a:pt x="1182199" y="55145"/>
                  </a:lnTo>
                  <a:lnTo>
                    <a:pt x="1226867" y="43783"/>
                  </a:lnTo>
                  <a:lnTo>
                    <a:pt x="1272025" y="33683"/>
                  </a:lnTo>
                  <a:lnTo>
                    <a:pt x="1317654" y="24865"/>
                  </a:lnTo>
                  <a:lnTo>
                    <a:pt x="1363734" y="17350"/>
                  </a:lnTo>
                  <a:lnTo>
                    <a:pt x="1410244" y="11156"/>
                  </a:lnTo>
                  <a:lnTo>
                    <a:pt x="1457166" y="6305"/>
                  </a:lnTo>
                  <a:lnTo>
                    <a:pt x="1504479" y="2815"/>
                  </a:lnTo>
                  <a:lnTo>
                    <a:pt x="1552163" y="707"/>
                  </a:lnTo>
                  <a:lnTo>
                    <a:pt x="1600200" y="0"/>
                  </a:lnTo>
                  <a:lnTo>
                    <a:pt x="1648236" y="707"/>
                  </a:lnTo>
                  <a:lnTo>
                    <a:pt x="1695920" y="2815"/>
                  </a:lnTo>
                  <a:lnTo>
                    <a:pt x="1743233" y="6305"/>
                  </a:lnTo>
                  <a:lnTo>
                    <a:pt x="1790155" y="11156"/>
                  </a:lnTo>
                  <a:lnTo>
                    <a:pt x="1836665" y="17350"/>
                  </a:lnTo>
                  <a:lnTo>
                    <a:pt x="1882745" y="24865"/>
                  </a:lnTo>
                  <a:lnTo>
                    <a:pt x="1928374" y="33683"/>
                  </a:lnTo>
                  <a:lnTo>
                    <a:pt x="1973532" y="43783"/>
                  </a:lnTo>
                  <a:lnTo>
                    <a:pt x="2018200" y="55145"/>
                  </a:lnTo>
                  <a:lnTo>
                    <a:pt x="2062358" y="67750"/>
                  </a:lnTo>
                  <a:lnTo>
                    <a:pt x="2105986" y="81579"/>
                  </a:lnTo>
                  <a:lnTo>
                    <a:pt x="2149065" y="96610"/>
                  </a:lnTo>
                  <a:lnTo>
                    <a:pt x="2191574" y="112825"/>
                  </a:lnTo>
                  <a:lnTo>
                    <a:pt x="2233493" y="130204"/>
                  </a:lnTo>
                  <a:lnTo>
                    <a:pt x="2274803" y="148726"/>
                  </a:lnTo>
                  <a:lnTo>
                    <a:pt x="2315485" y="168372"/>
                  </a:lnTo>
                  <a:lnTo>
                    <a:pt x="2355518" y="189123"/>
                  </a:lnTo>
                  <a:lnTo>
                    <a:pt x="2394882" y="210958"/>
                  </a:lnTo>
                  <a:lnTo>
                    <a:pt x="2433558" y="233857"/>
                  </a:lnTo>
                  <a:lnTo>
                    <a:pt x="2471525" y="257802"/>
                  </a:lnTo>
                  <a:lnTo>
                    <a:pt x="2508765" y="282771"/>
                  </a:lnTo>
                  <a:lnTo>
                    <a:pt x="2545257" y="308745"/>
                  </a:lnTo>
                  <a:lnTo>
                    <a:pt x="2580981" y="335705"/>
                  </a:lnTo>
                  <a:lnTo>
                    <a:pt x="2615918" y="363630"/>
                  </a:lnTo>
                  <a:lnTo>
                    <a:pt x="2650048" y="392502"/>
                  </a:lnTo>
                  <a:lnTo>
                    <a:pt x="2683351" y="422299"/>
                  </a:lnTo>
                  <a:lnTo>
                    <a:pt x="2715807" y="453002"/>
                  </a:lnTo>
                  <a:lnTo>
                    <a:pt x="2747397" y="484592"/>
                  </a:lnTo>
                  <a:lnTo>
                    <a:pt x="2778100" y="517048"/>
                  </a:lnTo>
                  <a:lnTo>
                    <a:pt x="2807897" y="550351"/>
                  </a:lnTo>
                  <a:lnTo>
                    <a:pt x="2836769" y="584481"/>
                  </a:lnTo>
                  <a:lnTo>
                    <a:pt x="2864694" y="619418"/>
                  </a:lnTo>
                  <a:lnTo>
                    <a:pt x="2891654" y="655142"/>
                  </a:lnTo>
                  <a:lnTo>
                    <a:pt x="2917628" y="691634"/>
                  </a:lnTo>
                  <a:lnTo>
                    <a:pt x="2942597" y="728874"/>
                  </a:lnTo>
                  <a:lnTo>
                    <a:pt x="2966542" y="766842"/>
                  </a:lnTo>
                  <a:lnTo>
                    <a:pt x="2989441" y="805517"/>
                  </a:lnTo>
                  <a:lnTo>
                    <a:pt x="3011276" y="844881"/>
                  </a:lnTo>
                  <a:lnTo>
                    <a:pt x="3032027" y="884914"/>
                  </a:lnTo>
                  <a:lnTo>
                    <a:pt x="3051673" y="925596"/>
                  </a:lnTo>
                  <a:lnTo>
                    <a:pt x="3070195" y="966906"/>
                  </a:lnTo>
                  <a:lnTo>
                    <a:pt x="3087574" y="1008825"/>
                  </a:lnTo>
                  <a:lnTo>
                    <a:pt x="3103789" y="1051334"/>
                  </a:lnTo>
                  <a:lnTo>
                    <a:pt x="3118820" y="1094413"/>
                  </a:lnTo>
                  <a:lnTo>
                    <a:pt x="3132649" y="1138041"/>
                  </a:lnTo>
                  <a:lnTo>
                    <a:pt x="3145254" y="1182199"/>
                  </a:lnTo>
                  <a:lnTo>
                    <a:pt x="3156617" y="1226867"/>
                  </a:lnTo>
                  <a:lnTo>
                    <a:pt x="3166716" y="1272025"/>
                  </a:lnTo>
                  <a:lnTo>
                    <a:pt x="3175534" y="1317654"/>
                  </a:lnTo>
                  <a:lnTo>
                    <a:pt x="3183049" y="1363734"/>
                  </a:lnTo>
                  <a:lnTo>
                    <a:pt x="3189243" y="1410244"/>
                  </a:lnTo>
                  <a:lnTo>
                    <a:pt x="3194094" y="1457166"/>
                  </a:lnTo>
                  <a:lnTo>
                    <a:pt x="3197584" y="1504479"/>
                  </a:lnTo>
                  <a:lnTo>
                    <a:pt x="3199692" y="1552163"/>
                  </a:lnTo>
                  <a:lnTo>
                    <a:pt x="3200400" y="1600200"/>
                  </a:lnTo>
                  <a:lnTo>
                    <a:pt x="3199692" y="1648236"/>
                  </a:lnTo>
                  <a:lnTo>
                    <a:pt x="3197584" y="1695920"/>
                  </a:lnTo>
                  <a:lnTo>
                    <a:pt x="3194094" y="1743233"/>
                  </a:lnTo>
                  <a:lnTo>
                    <a:pt x="3189243" y="1790155"/>
                  </a:lnTo>
                  <a:lnTo>
                    <a:pt x="3183049" y="1836665"/>
                  </a:lnTo>
                  <a:lnTo>
                    <a:pt x="3175534" y="1882745"/>
                  </a:lnTo>
                  <a:lnTo>
                    <a:pt x="3166716" y="1928374"/>
                  </a:lnTo>
                  <a:lnTo>
                    <a:pt x="3156617" y="1973532"/>
                  </a:lnTo>
                  <a:lnTo>
                    <a:pt x="3145254" y="2018200"/>
                  </a:lnTo>
                  <a:lnTo>
                    <a:pt x="3132649" y="2062358"/>
                  </a:lnTo>
                  <a:lnTo>
                    <a:pt x="3118820" y="2105986"/>
                  </a:lnTo>
                  <a:lnTo>
                    <a:pt x="3103789" y="2149065"/>
                  </a:lnTo>
                  <a:lnTo>
                    <a:pt x="3087574" y="2191574"/>
                  </a:lnTo>
                  <a:lnTo>
                    <a:pt x="3070195" y="2233493"/>
                  </a:lnTo>
                  <a:lnTo>
                    <a:pt x="3051673" y="2274803"/>
                  </a:lnTo>
                  <a:lnTo>
                    <a:pt x="3032027" y="2315485"/>
                  </a:lnTo>
                  <a:lnTo>
                    <a:pt x="3011276" y="2355518"/>
                  </a:lnTo>
                  <a:lnTo>
                    <a:pt x="2989441" y="2394882"/>
                  </a:lnTo>
                  <a:lnTo>
                    <a:pt x="2966542" y="2433558"/>
                  </a:lnTo>
                  <a:lnTo>
                    <a:pt x="2942597" y="2471525"/>
                  </a:lnTo>
                  <a:lnTo>
                    <a:pt x="2917628" y="2508765"/>
                  </a:lnTo>
                  <a:lnTo>
                    <a:pt x="2891654" y="2545257"/>
                  </a:lnTo>
                  <a:lnTo>
                    <a:pt x="2864694" y="2580981"/>
                  </a:lnTo>
                  <a:lnTo>
                    <a:pt x="2836769" y="2615918"/>
                  </a:lnTo>
                  <a:lnTo>
                    <a:pt x="2807897" y="2650048"/>
                  </a:lnTo>
                  <a:lnTo>
                    <a:pt x="2778100" y="2683351"/>
                  </a:lnTo>
                  <a:lnTo>
                    <a:pt x="2747397" y="2715807"/>
                  </a:lnTo>
                  <a:lnTo>
                    <a:pt x="2715807" y="2747397"/>
                  </a:lnTo>
                  <a:lnTo>
                    <a:pt x="2683351" y="2778100"/>
                  </a:lnTo>
                  <a:lnTo>
                    <a:pt x="2650048" y="2807897"/>
                  </a:lnTo>
                  <a:lnTo>
                    <a:pt x="2615918" y="2836769"/>
                  </a:lnTo>
                  <a:lnTo>
                    <a:pt x="2580981" y="2864694"/>
                  </a:lnTo>
                  <a:lnTo>
                    <a:pt x="2545257" y="2891654"/>
                  </a:lnTo>
                  <a:lnTo>
                    <a:pt x="2508765" y="2917628"/>
                  </a:lnTo>
                  <a:lnTo>
                    <a:pt x="2471525" y="2942597"/>
                  </a:lnTo>
                  <a:lnTo>
                    <a:pt x="2433558" y="2966542"/>
                  </a:lnTo>
                  <a:lnTo>
                    <a:pt x="2394882" y="2989441"/>
                  </a:lnTo>
                  <a:lnTo>
                    <a:pt x="2355518" y="3011276"/>
                  </a:lnTo>
                  <a:lnTo>
                    <a:pt x="2315485" y="3032027"/>
                  </a:lnTo>
                  <a:lnTo>
                    <a:pt x="2274803" y="3051673"/>
                  </a:lnTo>
                  <a:lnTo>
                    <a:pt x="2233493" y="3070195"/>
                  </a:lnTo>
                  <a:lnTo>
                    <a:pt x="2191574" y="3087574"/>
                  </a:lnTo>
                  <a:lnTo>
                    <a:pt x="2149065" y="3103789"/>
                  </a:lnTo>
                  <a:lnTo>
                    <a:pt x="2105986" y="3118820"/>
                  </a:lnTo>
                  <a:lnTo>
                    <a:pt x="2062358" y="3132649"/>
                  </a:lnTo>
                  <a:lnTo>
                    <a:pt x="2018200" y="3145254"/>
                  </a:lnTo>
                  <a:lnTo>
                    <a:pt x="1973532" y="3156617"/>
                  </a:lnTo>
                  <a:lnTo>
                    <a:pt x="1928374" y="3166716"/>
                  </a:lnTo>
                  <a:lnTo>
                    <a:pt x="1882745" y="3175534"/>
                  </a:lnTo>
                  <a:lnTo>
                    <a:pt x="1836665" y="3183049"/>
                  </a:lnTo>
                  <a:lnTo>
                    <a:pt x="1790155" y="3189243"/>
                  </a:lnTo>
                  <a:lnTo>
                    <a:pt x="1743233" y="3194094"/>
                  </a:lnTo>
                  <a:lnTo>
                    <a:pt x="1695920" y="3197584"/>
                  </a:lnTo>
                  <a:lnTo>
                    <a:pt x="1648236" y="3199692"/>
                  </a:lnTo>
                  <a:lnTo>
                    <a:pt x="1600200" y="3200400"/>
                  </a:lnTo>
                  <a:lnTo>
                    <a:pt x="1552163" y="3199692"/>
                  </a:lnTo>
                  <a:lnTo>
                    <a:pt x="1504479" y="3197584"/>
                  </a:lnTo>
                  <a:lnTo>
                    <a:pt x="1457166" y="3194094"/>
                  </a:lnTo>
                  <a:lnTo>
                    <a:pt x="1410244" y="3189243"/>
                  </a:lnTo>
                  <a:lnTo>
                    <a:pt x="1363734" y="3183049"/>
                  </a:lnTo>
                  <a:lnTo>
                    <a:pt x="1317654" y="3175534"/>
                  </a:lnTo>
                  <a:lnTo>
                    <a:pt x="1272025" y="3166716"/>
                  </a:lnTo>
                  <a:lnTo>
                    <a:pt x="1226867" y="3156617"/>
                  </a:lnTo>
                  <a:lnTo>
                    <a:pt x="1182199" y="3145254"/>
                  </a:lnTo>
                  <a:lnTo>
                    <a:pt x="1138041" y="3132649"/>
                  </a:lnTo>
                  <a:lnTo>
                    <a:pt x="1094413" y="3118820"/>
                  </a:lnTo>
                  <a:lnTo>
                    <a:pt x="1051334" y="3103789"/>
                  </a:lnTo>
                  <a:lnTo>
                    <a:pt x="1008825" y="3087574"/>
                  </a:lnTo>
                  <a:lnTo>
                    <a:pt x="966906" y="3070195"/>
                  </a:lnTo>
                  <a:lnTo>
                    <a:pt x="925596" y="3051673"/>
                  </a:lnTo>
                  <a:lnTo>
                    <a:pt x="884914" y="3032027"/>
                  </a:lnTo>
                  <a:lnTo>
                    <a:pt x="844881" y="3011276"/>
                  </a:lnTo>
                  <a:lnTo>
                    <a:pt x="805517" y="2989441"/>
                  </a:lnTo>
                  <a:lnTo>
                    <a:pt x="766842" y="2966542"/>
                  </a:lnTo>
                  <a:lnTo>
                    <a:pt x="728874" y="2942597"/>
                  </a:lnTo>
                  <a:lnTo>
                    <a:pt x="691634" y="2917628"/>
                  </a:lnTo>
                  <a:lnTo>
                    <a:pt x="655142" y="2891654"/>
                  </a:lnTo>
                  <a:lnTo>
                    <a:pt x="619418" y="2864694"/>
                  </a:lnTo>
                  <a:lnTo>
                    <a:pt x="584481" y="2836769"/>
                  </a:lnTo>
                  <a:lnTo>
                    <a:pt x="550351" y="2807897"/>
                  </a:lnTo>
                  <a:lnTo>
                    <a:pt x="517048" y="2778100"/>
                  </a:lnTo>
                  <a:lnTo>
                    <a:pt x="484592" y="2747397"/>
                  </a:lnTo>
                  <a:lnTo>
                    <a:pt x="453002" y="2715807"/>
                  </a:lnTo>
                  <a:lnTo>
                    <a:pt x="422299" y="2683351"/>
                  </a:lnTo>
                  <a:lnTo>
                    <a:pt x="392502" y="2650048"/>
                  </a:lnTo>
                  <a:lnTo>
                    <a:pt x="363630" y="2615918"/>
                  </a:lnTo>
                  <a:lnTo>
                    <a:pt x="335705" y="2580981"/>
                  </a:lnTo>
                  <a:lnTo>
                    <a:pt x="308745" y="2545257"/>
                  </a:lnTo>
                  <a:lnTo>
                    <a:pt x="282771" y="2508765"/>
                  </a:lnTo>
                  <a:lnTo>
                    <a:pt x="257802" y="2471525"/>
                  </a:lnTo>
                  <a:lnTo>
                    <a:pt x="233857" y="2433558"/>
                  </a:lnTo>
                  <a:lnTo>
                    <a:pt x="210958" y="2394882"/>
                  </a:lnTo>
                  <a:lnTo>
                    <a:pt x="189123" y="2355518"/>
                  </a:lnTo>
                  <a:lnTo>
                    <a:pt x="168372" y="2315485"/>
                  </a:lnTo>
                  <a:lnTo>
                    <a:pt x="148726" y="2274803"/>
                  </a:lnTo>
                  <a:lnTo>
                    <a:pt x="130204" y="2233493"/>
                  </a:lnTo>
                  <a:lnTo>
                    <a:pt x="112825" y="2191574"/>
                  </a:lnTo>
                  <a:lnTo>
                    <a:pt x="96610" y="2149065"/>
                  </a:lnTo>
                  <a:lnTo>
                    <a:pt x="81579" y="2105986"/>
                  </a:lnTo>
                  <a:lnTo>
                    <a:pt x="67750" y="2062358"/>
                  </a:lnTo>
                  <a:lnTo>
                    <a:pt x="55145" y="2018200"/>
                  </a:lnTo>
                  <a:lnTo>
                    <a:pt x="43783" y="1973532"/>
                  </a:lnTo>
                  <a:lnTo>
                    <a:pt x="33683" y="1928374"/>
                  </a:lnTo>
                  <a:lnTo>
                    <a:pt x="24865" y="1882745"/>
                  </a:lnTo>
                  <a:lnTo>
                    <a:pt x="17350" y="1836665"/>
                  </a:lnTo>
                  <a:lnTo>
                    <a:pt x="11156" y="1790155"/>
                  </a:lnTo>
                  <a:lnTo>
                    <a:pt x="6305" y="1743233"/>
                  </a:lnTo>
                  <a:lnTo>
                    <a:pt x="2815" y="1695920"/>
                  </a:lnTo>
                  <a:lnTo>
                    <a:pt x="707" y="1648236"/>
                  </a:lnTo>
                  <a:lnTo>
                    <a:pt x="0" y="1600200"/>
                  </a:lnTo>
                  <a:close/>
                </a:path>
              </a:pathLst>
            </a:custGeom>
            <a:ln w="381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719441" y="2241224"/>
              <a:ext cx="85090" cy="386080"/>
            </a:xfrm>
            <a:custGeom>
              <a:avLst/>
              <a:gdLst/>
              <a:ahLst/>
              <a:cxnLst/>
              <a:rect l="l" t="t" r="r" b="b"/>
              <a:pathLst>
                <a:path w="85090" h="386080">
                  <a:moveTo>
                    <a:pt x="0" y="0"/>
                  </a:moveTo>
                  <a:lnTo>
                    <a:pt x="84840" y="386058"/>
                  </a:lnTo>
                </a:path>
              </a:pathLst>
            </a:custGeom>
            <a:ln w="127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907679" y="5363569"/>
              <a:ext cx="62230" cy="415290"/>
            </a:xfrm>
            <a:custGeom>
              <a:avLst/>
              <a:gdLst/>
              <a:ahLst/>
              <a:cxnLst/>
              <a:rect l="l" t="t" r="r" b="b"/>
              <a:pathLst>
                <a:path w="62229" h="415289">
                  <a:moveTo>
                    <a:pt x="0" y="0"/>
                  </a:moveTo>
                  <a:lnTo>
                    <a:pt x="62063" y="414780"/>
                  </a:lnTo>
                </a:path>
              </a:pathLst>
            </a:custGeom>
            <a:ln w="127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902316" y="2218160"/>
              <a:ext cx="66040" cy="409575"/>
            </a:xfrm>
            <a:custGeom>
              <a:avLst/>
              <a:gdLst/>
              <a:ahLst/>
              <a:cxnLst/>
              <a:rect l="l" t="t" r="r" b="b"/>
              <a:pathLst>
                <a:path w="66040" h="409575">
                  <a:moveTo>
                    <a:pt x="65987" y="0"/>
                  </a:moveTo>
                  <a:lnTo>
                    <a:pt x="0" y="409123"/>
                  </a:lnTo>
                </a:path>
              </a:pathLst>
            </a:custGeom>
            <a:ln w="127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8717574" y="5363569"/>
              <a:ext cx="66040" cy="409575"/>
            </a:xfrm>
            <a:custGeom>
              <a:avLst/>
              <a:gdLst/>
              <a:ahLst/>
              <a:cxnLst/>
              <a:rect l="l" t="t" r="r" b="b"/>
              <a:pathLst>
                <a:path w="66040" h="409575">
                  <a:moveTo>
                    <a:pt x="65987" y="0"/>
                  </a:moveTo>
                  <a:lnTo>
                    <a:pt x="0" y="409123"/>
                  </a:lnTo>
                </a:path>
              </a:pathLst>
            </a:custGeom>
            <a:ln w="127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921706" y="1938020"/>
            <a:ext cx="1630045" cy="53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989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000…000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26110" marR="0" lvl="0" indent="0" algn="l" defTabSz="914400" rtl="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000…001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3462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010364" y="2379980"/>
            <a:ext cx="1330325" cy="65976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3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000…010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ts val="3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000…011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06883" y="1941067"/>
            <a:ext cx="1543050" cy="549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9915" marR="0" lvl="0" indent="0" algn="l" defTabSz="914400" rtl="0" eaLnBrk="1" fontAlgn="auto" latinLnBrk="0" hangingPunct="1">
              <a:lnSpc>
                <a:spcPts val="206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111…111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ts val="20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111…110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11756" y="2422651"/>
            <a:ext cx="1219835" cy="64135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249554" marR="0" lvl="0" indent="0" algn="l" defTabSz="914400" rtl="0" eaLnBrk="1" fontAlgn="auto" latinLnBrk="0" hangingPunct="1">
              <a:lnSpc>
                <a:spcPct val="100000"/>
              </a:lnSpc>
              <a:spcBef>
                <a:spcPts val="3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111…101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111…100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76084" y="5235955"/>
            <a:ext cx="1894839" cy="861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100…010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51625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100…001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90905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100…000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73067" y="5187188"/>
            <a:ext cx="2007235" cy="909319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019810" marR="0" lvl="0" indent="0" algn="l" defTabSz="914400" rtl="0" eaLnBrk="1" fontAlgn="auto" latinLnBrk="0" hangingPunct="1">
              <a:lnSpc>
                <a:spcPct val="100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011…101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561340" marR="0" lvl="0" indent="0" algn="l" defTabSz="914400" rtl="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011…110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011…111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667527" y="3791204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…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34398" y="3855211"/>
            <a:ext cx="25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…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F58D5A-9FF5-2F4E-E102-28D5A39912EB}"/>
              </a:ext>
            </a:extLst>
          </p:cNvPr>
          <p:cNvSpPr txBox="1"/>
          <p:nvPr/>
        </p:nvSpPr>
        <p:spPr>
          <a:xfrm>
            <a:off x="-356499" y="5645199"/>
            <a:ext cx="77197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 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2"/>
              </a:rPr>
              <a:t>https://pollev.com/cs107summer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7060">
              <a:lnSpc>
                <a:spcPct val="100000"/>
              </a:lnSpc>
              <a:spcBef>
                <a:spcPts val="100"/>
              </a:spcBef>
            </a:pPr>
            <a:r>
              <a:rPr dirty="0"/>
              <a:t>Overflow</a:t>
            </a:r>
            <a:r>
              <a:rPr spc="-30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Practice:</a:t>
            </a:r>
            <a:r>
              <a:rPr spc="-15" dirty="0"/>
              <a:t> </a:t>
            </a:r>
            <a:r>
              <a:rPr spc="-10" dirty="0"/>
              <a:t>Timestamps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3462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619865" cy="1735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Many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systems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timestamps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number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seconds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since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Jan.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1,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1970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 a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signed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32-bit</a:t>
            </a:r>
            <a:r>
              <a:rPr kumimoji="0" sz="2800" b="1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integer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5080" lvl="0" indent="-228600" algn="l" defTabSz="914400" rtl="0" eaLnBrk="1" fontAlgn="auto" latinLnBrk="0" hangingPunct="1">
              <a:lnSpc>
                <a:spcPts val="3120"/>
              </a:lnSpc>
              <a:spcBef>
                <a:spcPts val="9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Problem: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latest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timestamp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represented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way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3:14:07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UTC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 Jan.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13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2038!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15720">
              <a:lnSpc>
                <a:spcPct val="100000"/>
              </a:lnSpc>
              <a:spcBef>
                <a:spcPts val="100"/>
              </a:spcBef>
            </a:pPr>
            <a:r>
              <a:rPr dirty="0"/>
              <a:t>Overflow</a:t>
            </a:r>
            <a:r>
              <a:rPr spc="-30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Practice:</a:t>
            </a:r>
            <a:r>
              <a:rPr spc="-15" dirty="0"/>
              <a:t> </a:t>
            </a:r>
            <a:r>
              <a:rPr spc="-10" dirty="0"/>
              <a:t>Gandhi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8781" y="1676400"/>
            <a:ext cx="5979227" cy="374171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1140" y="1265428"/>
            <a:ext cx="5026025" cy="415861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41300" marR="99695" lvl="0" indent="-228600" algn="l" defTabSz="914400" rtl="0" eaLnBrk="1" fontAlgn="auto" latinLnBrk="0" hangingPunct="1">
              <a:lnSpc>
                <a:spcPct val="90000"/>
              </a:lnSpc>
              <a:spcBef>
                <a:spcPts val="434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324040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game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“Civilization”,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each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civilization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leader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“aggression”</a:t>
            </a:r>
            <a:r>
              <a:rPr kumimoji="0" sz="2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rating.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Gandhi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was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meant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peaceful,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score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5080" lvl="0" indent="-228600" algn="l" defTabSz="914400" rtl="0" eaLnBrk="1" fontAlgn="auto" latinLnBrk="0" hangingPunct="1">
              <a:lnSpc>
                <a:spcPct val="907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you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adopted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“democracy”,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all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players’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aggression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reduced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2.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Gandhi’s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went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from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255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85725" lvl="0" indent="-228600" algn="l" defTabSz="914400" rtl="0" eaLnBrk="1" fontAlgn="auto" latinLnBrk="0" hangingPunct="1">
              <a:lnSpc>
                <a:spcPts val="3000"/>
              </a:lnSpc>
              <a:spcBef>
                <a:spcPts val="10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Gandhi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became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nuclear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weapons.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3462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50431" y="5457444"/>
            <a:ext cx="351027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https://kotaku.com/why-gandhi-</a:t>
            </a:r>
            <a:r>
              <a:rPr kumimoji="0" sz="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is-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such-an-asshole-</a:t>
            </a:r>
            <a:r>
              <a:rPr kumimoji="0" sz="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in-civilization-1653818245</a:t>
            </a:r>
            <a:endParaRPr kumimoji="0" sz="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41575">
              <a:lnSpc>
                <a:spcPct val="100000"/>
              </a:lnSpc>
              <a:spcBef>
                <a:spcPts val="100"/>
              </a:spcBef>
            </a:pPr>
            <a:r>
              <a:rPr dirty="0"/>
              <a:t>Overflow</a:t>
            </a:r>
            <a:r>
              <a:rPr spc="-20" dirty="0"/>
              <a:t> </a:t>
            </a:r>
            <a:r>
              <a:rPr dirty="0"/>
              <a:t>in</a:t>
            </a:r>
            <a:r>
              <a:rPr spc="-10" dirty="0"/>
              <a:t> Practice: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13462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1357610" cy="29578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Pacman</a:t>
            </a:r>
            <a:r>
              <a:rPr kumimoji="0" sz="2800" b="0" i="0" u="heavy" strike="noStrike" kern="0" cap="none" spc="-7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Level</a:t>
            </a:r>
            <a:r>
              <a:rPr kumimoji="0" sz="2800" b="0" i="0" u="heavy" strike="noStrike" kern="0" cap="none" spc="-7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-2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256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Make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sure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reboot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Boeing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Dreamliners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every</a:t>
            </a:r>
            <a:r>
              <a:rPr kumimoji="0" sz="2800" b="0" i="0" u="heavy" strike="noStrike" kern="0" cap="none" spc="-5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248</a:t>
            </a:r>
            <a:r>
              <a:rPr kumimoji="0" sz="2800" b="0" i="0" u="heavy" strike="noStrike" kern="0" cap="none" spc="-4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-2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days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Comair/Delta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airline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cancel</a:t>
            </a:r>
            <a:r>
              <a:rPr kumimoji="0" sz="2800" b="0" i="0" u="heavy" strike="noStrike" kern="0" cap="none" spc="-4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thousands</a:t>
            </a:r>
            <a:r>
              <a:rPr kumimoji="0" sz="2800" b="0" i="0" u="heavy" strike="noStrike" kern="0" cap="none" spc="-4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heavy" strike="noStrike" kern="0" cap="none" spc="-4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flights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days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before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Christmas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950594" lvl="0" indent="-228600" algn="l" defTabSz="914400" rtl="0" eaLnBrk="1" fontAlgn="auto" latinLnBrk="0" hangingPunct="1">
              <a:lnSpc>
                <a:spcPts val="3000"/>
              </a:lnSpc>
              <a:spcBef>
                <a:spcPts val="1145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Reported</a:t>
            </a:r>
            <a:r>
              <a:rPr kumimoji="0" sz="2800" b="0" i="0" u="heavy" strike="noStrike" kern="0" cap="none" spc="-4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vulnerability</a:t>
            </a:r>
            <a:r>
              <a:rPr kumimoji="0" sz="2800" b="0" i="0" u="heavy" strike="noStrike" kern="0" cap="none" spc="-4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-2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CVE-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2019-3857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libssh2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allow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hacker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remotely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Donkey</a:t>
            </a:r>
            <a:r>
              <a:rPr kumimoji="0" sz="2800" b="0" i="0" u="heavy" strike="noStrike" kern="0" cap="none" spc="-6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Kong</a:t>
            </a:r>
            <a:r>
              <a:rPr kumimoji="0" sz="2800" b="0" i="0" u="heavy" strike="noStrike" kern="0" cap="none" spc="-6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Kill</a:t>
            </a:r>
            <a:r>
              <a:rPr kumimoji="0" sz="2800" b="0" i="0" u="heavy" strike="noStrike" kern="0" cap="none" spc="-65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-1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Screen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07640">
              <a:lnSpc>
                <a:spcPct val="100000"/>
              </a:lnSpc>
              <a:spcBef>
                <a:spcPts val="100"/>
              </a:spcBef>
            </a:pPr>
            <a:r>
              <a:rPr dirty="0"/>
              <a:t>printf</a:t>
            </a:r>
            <a:r>
              <a:rPr spc="-5" dirty="0"/>
              <a:t> </a:t>
            </a:r>
            <a:r>
              <a:rPr dirty="0"/>
              <a:t>and</a:t>
            </a:r>
            <a:r>
              <a:rPr spc="-10" dirty="0"/>
              <a:t> Integers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31053"/>
            <a:ext cx="10840085" cy="255651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There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placeholders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32-bit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integers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use: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%d: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signed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32-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%u: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unsigned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32-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%x: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hex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32-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5080" lvl="0" indent="-228600" algn="l" defTabSz="914400" rtl="0" eaLnBrk="1" fontAlgn="auto" latinLnBrk="0" hangingPunct="1">
              <a:lnSpc>
                <a:spcPts val="3000"/>
              </a:lnSpc>
              <a:spcBef>
                <a:spcPts val="103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placeholder—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not</a:t>
            </a:r>
            <a:r>
              <a:rPr kumimoji="0" sz="2800" b="1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1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expression</a:t>
            </a:r>
            <a:r>
              <a:rPr kumimoji="0" sz="2800" b="1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filling</a:t>
            </a:r>
            <a:r>
              <a:rPr kumimoji="0" sz="28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1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placeholder—dictates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gets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printed!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2689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Casting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120755" cy="428688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lvl="0" indent="-22860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3885565" algn="l"/>
                <a:tab pos="1056195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happens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level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when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cast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between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variable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types?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bytes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remain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same!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means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they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may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interpreted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differently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depending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type.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27100" marR="6280150" lvl="0" indent="0" algn="l" defTabSz="914400" rtl="0" eaLnBrk="1" fontAlgn="auto" latinLnBrk="0" hangingPunct="1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-12345;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unsigned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uv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27100" marR="0" lvl="0" indent="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printf("v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%d,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uv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%u\n",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v,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uv);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17499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prints out: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"v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12345,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uv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4294954951"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Why?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2689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Casting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120755" cy="51765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lvl="0" indent="-22860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3885565" algn="l"/>
                <a:tab pos="1056195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happens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level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when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cast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between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variable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types?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bytes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remain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same!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means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they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may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interpreted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differently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depending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type.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27100" marR="6280150" lvl="0" indent="0" algn="l" defTabSz="914400" rtl="0" eaLnBrk="1" fontAlgn="auto" latinLnBrk="0" hangingPunct="1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-12345;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unsigned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uv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27100" marR="0" lvl="0" indent="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printf("v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%d,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uv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%u\n",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v,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uv);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4288155" lvl="0" indent="0" algn="l" defTabSz="914400" rtl="0" eaLnBrk="1" fontAlgn="auto" latinLnBrk="0" hangingPunct="1">
              <a:lnSpc>
                <a:spcPts val="3000"/>
              </a:lnSpc>
              <a:spcBef>
                <a:spcPts val="18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representation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-12345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0b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11111111111111111100111111000111.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treat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binary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representation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positive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number,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it’s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huge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8745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30" dirty="0"/>
              <a:t> </a:t>
            </a:r>
            <a:r>
              <a:rPr dirty="0"/>
              <a:t>Two’s</a:t>
            </a:r>
            <a:r>
              <a:rPr spc="-25" dirty="0"/>
              <a:t> </a:t>
            </a:r>
            <a:r>
              <a:rPr spc="-10" dirty="0"/>
              <a:t>Complement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32162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Fill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below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table: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57505" y="2824084"/>
            <a:ext cx="8503920" cy="3657600"/>
          </a:xfrm>
          <a:custGeom>
            <a:avLst/>
            <a:gdLst/>
            <a:ahLst/>
            <a:cxnLst/>
            <a:rect l="l" t="t" r="r" b="b"/>
            <a:pathLst>
              <a:path w="8503920" h="3657600">
                <a:moveTo>
                  <a:pt x="457200" y="0"/>
                </a:moveTo>
                <a:lnTo>
                  <a:pt x="457200" y="3657600"/>
                </a:lnTo>
              </a:path>
              <a:path w="8503920" h="3657600">
                <a:moveTo>
                  <a:pt x="4480560" y="0"/>
                </a:moveTo>
                <a:lnTo>
                  <a:pt x="4480560" y="3657600"/>
                </a:lnTo>
              </a:path>
              <a:path w="8503920" h="3657600">
                <a:moveTo>
                  <a:pt x="0" y="914400"/>
                </a:moveTo>
                <a:lnTo>
                  <a:pt x="8503920" y="9144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8855" y="2685592"/>
            <a:ext cx="3208020" cy="1008380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447675" marR="0" lvl="0" indent="0" algn="ctr" defTabSz="914400" rtl="0" eaLnBrk="1" fontAlgn="auto" latinLnBrk="0" hangingPunct="1">
              <a:lnSpc>
                <a:spcPct val="100000"/>
              </a:lnSpc>
              <a:spcBef>
                <a:spcPts val="125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8640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char x =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Tx/>
              <a:buNone/>
              <a:tabLst>
                <a:tab pos="2093595" algn="l"/>
              </a:tabLst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decimal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binary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22215" y="2685592"/>
            <a:ext cx="3011805" cy="1008380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655320" marR="0" lvl="0" indent="0" algn="l" defTabSz="914400" rtl="0" eaLnBrk="1" fontAlgn="auto" latinLnBrk="0" hangingPunct="1">
              <a:lnSpc>
                <a:spcPct val="100000"/>
              </a:lnSpc>
              <a:spcBef>
                <a:spcPts val="1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char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Tx/>
              <a:buNone/>
              <a:tabLst>
                <a:tab pos="2093595" algn="l"/>
              </a:tabLst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decimal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binary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25541" y="3746500"/>
            <a:ext cx="21742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0b1111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1100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25541" y="4432300"/>
            <a:ext cx="21742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0b0001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1000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25541" y="5118100"/>
            <a:ext cx="21742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0b0010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0100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7833" y="3746500"/>
            <a:ext cx="296545" cy="2509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3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3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3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25541" y="5803900"/>
            <a:ext cx="21742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0b1101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1111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53234" y="1382132"/>
            <a:ext cx="3081655" cy="2056764"/>
          </a:xfrm>
          <a:prstGeom prst="rect">
            <a:avLst/>
          </a:prstGeom>
          <a:solidFill>
            <a:srgbClr val="B4C7E7"/>
          </a:solidFill>
          <a:ln w="12700">
            <a:solidFill>
              <a:srgbClr val="0000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91440" marR="240029" lvl="0" indent="0" algn="l" defTabSz="914400" rtl="0" eaLnBrk="1" fontAlgn="auto" latinLnBrk="0" hangingPunct="1">
              <a:lnSpc>
                <a:spcPct val="1006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It’s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easier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compute base-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10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positive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numbers,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two’s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complement</a:t>
            </a:r>
            <a:r>
              <a:rPr kumimoji="0" sz="24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first</a:t>
            </a:r>
            <a:r>
              <a:rPr kumimoji="0" sz="24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negative.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8745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30" dirty="0"/>
              <a:t> </a:t>
            </a:r>
            <a:r>
              <a:rPr dirty="0"/>
              <a:t>Two’s</a:t>
            </a:r>
            <a:r>
              <a:rPr spc="-25" dirty="0"/>
              <a:t> </a:t>
            </a:r>
            <a:r>
              <a:rPr spc="-10" dirty="0"/>
              <a:t>Complement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32162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Fill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below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table: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4705" y="2824084"/>
            <a:ext cx="0" cy="3657600"/>
          </a:xfrm>
          <a:custGeom>
            <a:avLst/>
            <a:gdLst/>
            <a:ahLst/>
            <a:cxnLst/>
            <a:rect l="l" t="t" r="r" b="b"/>
            <a:pathLst>
              <a:path h="3657600">
                <a:moveTo>
                  <a:pt x="0" y="0"/>
                </a:moveTo>
                <a:lnTo>
                  <a:pt x="0" y="3657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57505" y="2824084"/>
          <a:ext cx="8520429" cy="3655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7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1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7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2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2290">
                <a:tc>
                  <a:txBody>
                    <a:bodyPr/>
                    <a:lstStyle/>
                    <a:p>
                      <a:pPr marL="110172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char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L="200025">
                        <a:lnSpc>
                          <a:spcPct val="100000"/>
                        </a:lnSpc>
                        <a:spcBef>
                          <a:spcPts val="160"/>
                        </a:spcBef>
                        <a:tabLst>
                          <a:tab pos="1762125" algn="l"/>
                        </a:tabLst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x = </a:t>
                      </a:r>
                      <a:r>
                        <a:rPr sz="2800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800" spc="-50" dirty="0">
                          <a:latin typeface="Consolas"/>
                          <a:cs typeface="Consolas"/>
                        </a:rPr>
                        <a:t>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3">
                  <a:txBody>
                    <a:bodyPr/>
                    <a:lstStyle/>
                    <a:p>
                      <a:pPr marL="839469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800" b="1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char</a:t>
                      </a:r>
                      <a:r>
                        <a:rPr sz="2800" b="1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b="1" dirty="0">
                          <a:solidFill>
                            <a:srgbClr val="C55A11"/>
                          </a:solidFill>
                          <a:latin typeface="Consolas"/>
                          <a:cs typeface="Consolas"/>
                        </a:rPr>
                        <a:t>y</a:t>
                      </a:r>
                      <a:r>
                        <a:rPr sz="2800" b="1" spc="-10" dirty="0">
                          <a:solidFill>
                            <a:srgbClr val="C55A11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b="1" dirty="0">
                          <a:latin typeface="Consolas"/>
                          <a:cs typeface="Consolas"/>
                        </a:rPr>
                        <a:t>=</a:t>
                      </a:r>
                      <a:r>
                        <a:rPr sz="2800" b="1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b="1" spc="-10" dirty="0">
                          <a:latin typeface="Consolas"/>
                          <a:cs typeface="Consolas"/>
                        </a:rPr>
                        <a:t>-</a:t>
                      </a:r>
                      <a:r>
                        <a:rPr sz="2800" b="1" spc="-25" dirty="0">
                          <a:latin typeface="Consolas"/>
                          <a:cs typeface="Consolas"/>
                        </a:rPr>
                        <a:t>x;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654050" marR="317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decimal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9525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661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binary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9525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decimal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01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binary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9525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8965">
                <a:tc>
                  <a:txBody>
                    <a:bodyPr/>
                    <a:lstStyle/>
                    <a:p>
                      <a:pPr marL="92710" marR="3175">
                        <a:lnSpc>
                          <a:spcPct val="100000"/>
                        </a:lnSpc>
                        <a:spcBef>
                          <a:spcPts val="259"/>
                        </a:spcBef>
                        <a:tabLst>
                          <a:tab pos="1285240" algn="l"/>
                        </a:tabLst>
                      </a:pPr>
                      <a:r>
                        <a:rPr sz="4200" spc="-37" baseline="1984" dirty="0">
                          <a:solidFill>
                            <a:srgbClr val="ED7D31"/>
                          </a:solidFill>
                          <a:latin typeface="Calibri"/>
                          <a:cs typeface="Calibri"/>
                        </a:rPr>
                        <a:t>1.</a:t>
                      </a:r>
                      <a:r>
                        <a:rPr sz="4200" baseline="1984" dirty="0">
                          <a:solidFill>
                            <a:srgbClr val="ED7D31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28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-</a:t>
                      </a:r>
                      <a:r>
                        <a:rPr sz="2800" spc="-5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33019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0b1111</a:t>
                      </a:r>
                      <a:r>
                        <a:rPr sz="2800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20" dirty="0">
                          <a:latin typeface="Consolas"/>
                          <a:cs typeface="Consolas"/>
                        </a:rPr>
                        <a:t>1100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58445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80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66065" marR="317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8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0b0000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4826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8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0100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4826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735">
                <a:tc>
                  <a:txBody>
                    <a:bodyPr/>
                    <a:lstStyle/>
                    <a:p>
                      <a:pPr marL="92710" marR="317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2800" spc="-25" dirty="0">
                          <a:solidFill>
                            <a:srgbClr val="ED7D31"/>
                          </a:solidFill>
                          <a:latin typeface="Calibri"/>
                          <a:cs typeface="Calibri"/>
                        </a:rPr>
                        <a:t>2.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97155" marB="0"/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0b0001</a:t>
                      </a:r>
                      <a:r>
                        <a:rPr sz="2800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20" dirty="0">
                          <a:latin typeface="Consolas"/>
                          <a:cs typeface="Consolas"/>
                        </a:rPr>
                        <a:t>1000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97155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3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92710" marR="3175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2800" spc="-25" dirty="0">
                          <a:solidFill>
                            <a:srgbClr val="ED7D31"/>
                          </a:solidFill>
                          <a:latin typeface="Calibri"/>
                          <a:cs typeface="Calibri"/>
                        </a:rPr>
                        <a:t>3.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108585" marB="0"/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0b0010</a:t>
                      </a:r>
                      <a:r>
                        <a:rPr sz="2800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20" dirty="0">
                          <a:latin typeface="Consolas"/>
                          <a:cs typeface="Consolas"/>
                        </a:rPr>
                        <a:t>0100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08585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3430">
                <a:tc>
                  <a:txBody>
                    <a:bodyPr/>
                    <a:lstStyle/>
                    <a:p>
                      <a:pPr marL="92710" marR="3175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2800" spc="-25" dirty="0">
                          <a:solidFill>
                            <a:srgbClr val="ED7D31"/>
                          </a:solidFill>
                          <a:latin typeface="Calibri"/>
                          <a:cs typeface="Calibri"/>
                        </a:rPr>
                        <a:t>4.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108585" marB="0"/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0b1101</a:t>
                      </a:r>
                      <a:r>
                        <a:rPr sz="2800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20" dirty="0">
                          <a:latin typeface="Consolas"/>
                          <a:cs typeface="Consolas"/>
                        </a:rPr>
                        <a:t>1111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08585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8853234" y="1382132"/>
            <a:ext cx="3081655" cy="2056764"/>
          </a:xfrm>
          <a:prstGeom prst="rect">
            <a:avLst/>
          </a:prstGeom>
          <a:solidFill>
            <a:srgbClr val="B4C7E7"/>
          </a:solidFill>
          <a:ln w="12700">
            <a:solidFill>
              <a:srgbClr val="0000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91440" marR="240029" lvl="0" indent="0" algn="l" defTabSz="914400" rtl="0" eaLnBrk="1" fontAlgn="auto" latinLnBrk="0" hangingPunct="1">
              <a:lnSpc>
                <a:spcPct val="1006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It’s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easier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compute base-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10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positive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numbers,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two’s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complement</a:t>
            </a:r>
            <a:r>
              <a:rPr kumimoji="0" sz="24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first</a:t>
            </a:r>
            <a:r>
              <a:rPr kumimoji="0" sz="24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negative.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8745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30" dirty="0"/>
              <a:t> </a:t>
            </a:r>
            <a:r>
              <a:rPr dirty="0"/>
              <a:t>Two’s</a:t>
            </a:r>
            <a:r>
              <a:rPr spc="-25" dirty="0"/>
              <a:t> </a:t>
            </a:r>
            <a:r>
              <a:rPr spc="-10" dirty="0"/>
              <a:t>Complement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32156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Fill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below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table: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7505" y="2824084"/>
            <a:ext cx="8503920" cy="3657600"/>
          </a:xfrm>
          <a:custGeom>
            <a:avLst/>
            <a:gdLst/>
            <a:ahLst/>
            <a:cxnLst/>
            <a:rect l="l" t="t" r="r" b="b"/>
            <a:pathLst>
              <a:path w="8503920" h="3657600">
                <a:moveTo>
                  <a:pt x="457200" y="0"/>
                </a:moveTo>
                <a:lnTo>
                  <a:pt x="457200" y="3657600"/>
                </a:lnTo>
              </a:path>
              <a:path w="8503920" h="3657600">
                <a:moveTo>
                  <a:pt x="4480560" y="0"/>
                </a:moveTo>
                <a:lnTo>
                  <a:pt x="4480560" y="3657600"/>
                </a:lnTo>
              </a:path>
              <a:path w="8503920" h="3657600">
                <a:moveTo>
                  <a:pt x="0" y="914400"/>
                </a:moveTo>
                <a:lnTo>
                  <a:pt x="8503920" y="9144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22215" y="2685592"/>
            <a:ext cx="3011805" cy="1008380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655320" marR="0" lvl="0" indent="0" algn="l" defTabSz="914400" rtl="0" eaLnBrk="1" fontAlgn="auto" latinLnBrk="0" hangingPunct="1">
              <a:lnSpc>
                <a:spcPct val="100000"/>
              </a:lnSpc>
              <a:spcBef>
                <a:spcPts val="1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char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Tx/>
              <a:buNone/>
              <a:tabLst>
                <a:tab pos="2093595" algn="l"/>
              </a:tabLst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decimal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binary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7833" y="3746500"/>
            <a:ext cx="296545" cy="2509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3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3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3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40898" y="3746500"/>
            <a:ext cx="22097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0373" y="4432300"/>
            <a:ext cx="6115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24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50373" y="5118100"/>
            <a:ext cx="6115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36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45635" y="5803900"/>
            <a:ext cx="415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33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69616" y="3773932"/>
            <a:ext cx="21742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0b0000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0100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69616" y="4459732"/>
            <a:ext cx="21742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0b1110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1000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69616" y="5145532"/>
            <a:ext cx="21742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0b1101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1100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69616" y="5831332"/>
            <a:ext cx="21742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0b0010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460375">
              <a:lnSpc>
                <a:spcPct val="100000"/>
              </a:lnSpc>
              <a:spcBef>
                <a:spcPts val="1250"/>
              </a:spcBef>
              <a:tabLst>
                <a:tab pos="2999105" algn="l"/>
              </a:tabLst>
            </a:pPr>
            <a:r>
              <a:rPr dirty="0"/>
              <a:t>char x = </a:t>
            </a:r>
            <a:r>
              <a:rPr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pc="-50" dirty="0"/>
              <a:t>;</a:t>
            </a:r>
          </a:p>
          <a:p>
            <a:pPr marL="12700">
              <a:lnSpc>
                <a:spcPct val="100000"/>
              </a:lnSpc>
              <a:spcBef>
                <a:spcPts val="825"/>
              </a:spcBef>
              <a:tabLst>
                <a:tab pos="2093595" algn="l"/>
              </a:tabLst>
            </a:pPr>
            <a:r>
              <a:rPr sz="2000" spc="-10" dirty="0"/>
              <a:t>decimal</a:t>
            </a:r>
            <a:r>
              <a:rPr sz="2000" dirty="0"/>
              <a:t>	</a:t>
            </a:r>
            <a:r>
              <a:rPr sz="2000" spc="-10" dirty="0"/>
              <a:t>binary</a:t>
            </a:r>
            <a:endParaRPr sz="2000"/>
          </a:p>
          <a:p>
            <a:pPr marL="643890">
              <a:lnSpc>
                <a:spcPct val="100000"/>
              </a:lnSpc>
              <a:spcBef>
                <a:spcPts val="715"/>
              </a:spcBef>
              <a:tabLst>
                <a:tab pos="1438910" algn="l"/>
              </a:tabLst>
            </a:pPr>
            <a:r>
              <a:rPr spc="-10" dirty="0"/>
              <a:t>-</a:t>
            </a:r>
            <a:r>
              <a:rPr spc="-50" dirty="0"/>
              <a:t>4</a:t>
            </a:r>
            <a:r>
              <a:rPr dirty="0"/>
              <a:t>	</a:t>
            </a:r>
            <a:r>
              <a:rPr sz="4200" baseline="1984" dirty="0"/>
              <a:t>0b1111</a:t>
            </a:r>
            <a:r>
              <a:rPr sz="4200" spc="-44" baseline="1984" dirty="0"/>
              <a:t> </a:t>
            </a:r>
            <a:r>
              <a:rPr sz="4200" spc="-30" baseline="1984" dirty="0"/>
              <a:t>1100</a:t>
            </a:r>
            <a:endParaRPr sz="4200" baseline="1984"/>
          </a:p>
          <a:p>
            <a:pPr marL="643890">
              <a:lnSpc>
                <a:spcPct val="100000"/>
              </a:lnSpc>
              <a:spcBef>
                <a:spcPts val="2040"/>
              </a:spcBef>
              <a:tabLst>
                <a:tab pos="1438910" algn="l"/>
              </a:tabLst>
            </a:pPr>
            <a:r>
              <a:rPr spc="-25" dirty="0"/>
              <a:t>24</a:t>
            </a:r>
            <a:r>
              <a:rPr dirty="0"/>
              <a:t>	</a:t>
            </a:r>
            <a:r>
              <a:rPr sz="4200" baseline="1984" dirty="0"/>
              <a:t>0b0001</a:t>
            </a:r>
            <a:r>
              <a:rPr sz="4200" spc="-44" baseline="1984" dirty="0"/>
              <a:t> </a:t>
            </a:r>
            <a:r>
              <a:rPr sz="4200" spc="-30" baseline="1984" dirty="0"/>
              <a:t>1000</a:t>
            </a:r>
            <a:endParaRPr sz="4200" baseline="1984"/>
          </a:p>
          <a:p>
            <a:pPr marL="643890">
              <a:lnSpc>
                <a:spcPct val="100000"/>
              </a:lnSpc>
              <a:spcBef>
                <a:spcPts val="2040"/>
              </a:spcBef>
              <a:tabLst>
                <a:tab pos="1438910" algn="l"/>
              </a:tabLst>
            </a:pPr>
            <a:r>
              <a:rPr spc="-25" dirty="0"/>
              <a:t>36</a:t>
            </a:r>
            <a:r>
              <a:rPr dirty="0"/>
              <a:t>	</a:t>
            </a:r>
            <a:r>
              <a:rPr sz="4200" baseline="1984" dirty="0"/>
              <a:t>0b0010</a:t>
            </a:r>
            <a:r>
              <a:rPr sz="4200" spc="-44" baseline="1984" dirty="0"/>
              <a:t> </a:t>
            </a:r>
            <a:r>
              <a:rPr sz="4200" spc="-30" baseline="1984" dirty="0"/>
              <a:t>0100</a:t>
            </a:r>
            <a:endParaRPr sz="4200" baseline="1984"/>
          </a:p>
          <a:p>
            <a:pPr marL="448945">
              <a:lnSpc>
                <a:spcPct val="100000"/>
              </a:lnSpc>
              <a:spcBef>
                <a:spcPts val="2040"/>
              </a:spcBef>
              <a:tabLst>
                <a:tab pos="1438910" algn="l"/>
              </a:tabLst>
            </a:pPr>
            <a:r>
              <a:rPr spc="-10" dirty="0"/>
              <a:t>-</a:t>
            </a:r>
            <a:r>
              <a:rPr spc="-25" dirty="0"/>
              <a:t>33</a:t>
            </a:r>
            <a:r>
              <a:rPr dirty="0"/>
              <a:t>	</a:t>
            </a:r>
            <a:r>
              <a:rPr sz="4200" baseline="1984" dirty="0"/>
              <a:t>0b1101</a:t>
            </a:r>
            <a:r>
              <a:rPr sz="4200" spc="-60" baseline="1984" dirty="0"/>
              <a:t> </a:t>
            </a:r>
            <a:r>
              <a:rPr sz="4200" spc="-30" baseline="1984" dirty="0"/>
              <a:t>1111</a:t>
            </a:r>
            <a:endParaRPr sz="4200" baseline="1984"/>
          </a:p>
        </p:txBody>
      </p:sp>
      <p:sp>
        <p:nvSpPr>
          <p:cNvPr id="16" name="object 16"/>
          <p:cNvSpPr txBox="1"/>
          <p:nvPr/>
        </p:nvSpPr>
        <p:spPr>
          <a:xfrm>
            <a:off x="8853234" y="1382132"/>
            <a:ext cx="3081655" cy="2056764"/>
          </a:xfrm>
          <a:prstGeom prst="rect">
            <a:avLst/>
          </a:prstGeom>
          <a:solidFill>
            <a:srgbClr val="B4C7E7"/>
          </a:solidFill>
          <a:ln w="12700">
            <a:solidFill>
              <a:srgbClr val="0000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91440" marR="240029" lvl="0" indent="0" algn="l" defTabSz="914400" rtl="0" eaLnBrk="1" fontAlgn="auto" latinLnBrk="0" hangingPunct="1">
              <a:lnSpc>
                <a:spcPct val="1006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It’s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easier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compute base-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10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positive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numbers,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two’s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complement</a:t>
            </a:r>
            <a:r>
              <a:rPr kumimoji="0" sz="24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first</a:t>
            </a:r>
            <a:r>
              <a:rPr kumimoji="0" sz="24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negative.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9075" y="29674"/>
            <a:ext cx="7013951" cy="66142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4245" spc="-58" dirty="0"/>
              <a:t>Addressing</a:t>
            </a:r>
            <a:r>
              <a:rPr sz="4245" spc="-224" dirty="0"/>
              <a:t> </a:t>
            </a:r>
            <a:r>
              <a:rPr sz="4245" dirty="0"/>
              <a:t>and</a:t>
            </a:r>
            <a:r>
              <a:rPr sz="4245" spc="-221" dirty="0"/>
              <a:t> </a:t>
            </a:r>
            <a:r>
              <a:rPr sz="4245" dirty="0"/>
              <a:t>Byte</a:t>
            </a:r>
            <a:r>
              <a:rPr sz="4245" spc="-224" dirty="0"/>
              <a:t> </a:t>
            </a:r>
            <a:r>
              <a:rPr sz="4245" spc="-64" dirty="0"/>
              <a:t>Ordering</a:t>
            </a:r>
            <a:endParaRPr sz="4245"/>
          </a:p>
        </p:txBody>
      </p:sp>
      <p:sp>
        <p:nvSpPr>
          <p:cNvPr id="3" name="object 3"/>
          <p:cNvSpPr txBox="1"/>
          <p:nvPr/>
        </p:nvSpPr>
        <p:spPr>
          <a:xfrm>
            <a:off x="207341" y="1136653"/>
            <a:ext cx="11777585" cy="471329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316" marR="3081" lvl="0" indent="0" algn="ctr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Every variable holds a value stored in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memory</a:t>
            </a:r>
            <a:r>
              <a:rPr kumimoji="0" lang="en-US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</a:p>
          <a:p>
            <a:pPr marL="7316" marR="3081" lvl="0" indent="0" algn="ctr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86" kern="0" spc="-21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7316" marR="3081" lvl="0" indent="0" algn="ctr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86" kern="0" spc="-21" dirty="0">
                <a:solidFill>
                  <a:sysClr val="windowText" lastClr="000000"/>
                </a:solidFill>
                <a:latin typeface="Arial"/>
                <a:cs typeface="Arial"/>
              </a:rPr>
              <a:t>A non-pointer variable (quietly) stores the address to that location in memory.</a:t>
            </a:r>
          </a:p>
          <a:p>
            <a:pPr marL="7316" marR="3081" lvl="0" indent="0" algn="ctr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86" kern="0" spc="-21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7316" marR="3081" lvl="0" indent="0" algn="ctr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86" kern="0" spc="-21" dirty="0">
                <a:solidFill>
                  <a:sysClr val="windowText" lastClr="000000"/>
                </a:solidFill>
                <a:latin typeface="Arial"/>
                <a:cs typeface="Arial"/>
              </a:rPr>
              <a:t>This means that when we use that variable it gives us the value at that location</a:t>
            </a:r>
          </a:p>
          <a:p>
            <a:pPr marL="7316" marR="3081" lvl="0" indent="0" algn="ctr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86" kern="0" spc="-21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7316" marR="3081" lvl="0" indent="0" algn="ctr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86" kern="0" spc="-21" dirty="0">
                <a:solidFill>
                  <a:sysClr val="windowText" lastClr="000000"/>
                </a:solidFill>
                <a:latin typeface="Arial"/>
                <a:cs typeface="Arial"/>
              </a:rPr>
              <a:t>A pointer (quietly) stores a location in memory, however the value at the location is another address. </a:t>
            </a:r>
          </a:p>
          <a:p>
            <a:pPr marL="7316" marR="3081" lvl="0" indent="0" algn="ctr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86" b="0" i="0" u="none" strike="noStrike" kern="0" cap="none" spc="-21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316" marR="3081" lvl="0" indent="0" algn="ctr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Regardless of whether we are storing a value or an address, it is quite common for us to need more than one byte.</a:t>
            </a:r>
          </a:p>
          <a:p>
            <a:pPr marL="7316" marR="3081" lvl="0" indent="0" algn="ctr" defTabSz="554492" rtl="0" eaLnBrk="1" fontAlgn="auto" latinLnBrk="0" hangingPunct="1">
              <a:lnSpc>
                <a:spcPct val="100499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86" kern="0" spc="-21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9075" y="29674"/>
            <a:ext cx="7013951" cy="66142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4245" spc="-58" dirty="0"/>
              <a:t>Addressing</a:t>
            </a:r>
            <a:r>
              <a:rPr sz="4245" spc="-224" dirty="0"/>
              <a:t> </a:t>
            </a:r>
            <a:r>
              <a:rPr sz="4245" dirty="0"/>
              <a:t>and</a:t>
            </a:r>
            <a:r>
              <a:rPr sz="4245" spc="-221" dirty="0"/>
              <a:t> </a:t>
            </a:r>
            <a:r>
              <a:rPr sz="4245" dirty="0"/>
              <a:t>Byte</a:t>
            </a:r>
            <a:r>
              <a:rPr sz="4245" spc="-224" dirty="0"/>
              <a:t> </a:t>
            </a:r>
            <a:r>
              <a:rPr sz="4245" spc="-64" dirty="0"/>
              <a:t>Ordering</a:t>
            </a:r>
            <a:endParaRPr sz="4245"/>
          </a:p>
        </p:txBody>
      </p:sp>
      <p:sp>
        <p:nvSpPr>
          <p:cNvPr id="3" name="object 3"/>
          <p:cNvSpPr txBox="1"/>
          <p:nvPr/>
        </p:nvSpPr>
        <p:spPr>
          <a:xfrm>
            <a:off x="106673" y="817871"/>
            <a:ext cx="11777585" cy="580884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86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lang="en-US" sz="2486" b="0" i="0" u="none" strike="noStrike" kern="0" cap="none" spc="-1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int</a:t>
            </a:r>
            <a:r>
              <a:rPr kumimoji="0" lang="en-US" sz="2486" b="0" i="0" u="none" strike="noStrike" kern="0" cap="none" spc="-7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type</a:t>
            </a:r>
            <a:r>
              <a:rPr kumimoji="0" lang="en-US" sz="2486" b="0" i="0" u="none" strike="noStrike" kern="0" cap="none" spc="-1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</a:t>
            </a:r>
            <a:r>
              <a:rPr kumimoji="0" lang="en-US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our</a:t>
            </a:r>
            <a:r>
              <a:rPr kumimoji="0" lang="en-US" sz="2486" b="0" i="0" u="none" strike="noStrike" kern="0" cap="none" spc="-9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machines</a:t>
            </a:r>
            <a:r>
              <a:rPr kumimoji="0" lang="en-US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is</a:t>
            </a:r>
            <a:r>
              <a:rPr kumimoji="0" lang="en-US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</a:t>
            </a:r>
            <a:r>
              <a:rPr kumimoji="0" lang="en-US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bytes</a:t>
            </a:r>
            <a:r>
              <a:rPr kumimoji="0" lang="en-US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long.</a:t>
            </a:r>
            <a:r>
              <a:rPr kumimoji="0" lang="en-US" sz="2486" b="0" i="0" u="none" strike="noStrike" kern="0" cap="none" spc="-9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So,</a:t>
            </a:r>
            <a:r>
              <a:rPr kumimoji="0" lang="en-US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how</a:t>
            </a:r>
            <a:r>
              <a:rPr kumimoji="0" lang="en-US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lang="en-US" sz="2486" kern="0" dirty="0">
                <a:solidFill>
                  <a:sysClr val="windowText" lastClr="000000"/>
                </a:solidFill>
                <a:latin typeface="Arial"/>
                <a:cs typeface="Arial"/>
              </a:rPr>
              <a:t>do we store</a:t>
            </a:r>
            <a:r>
              <a:rPr kumimoji="0" lang="en-US" sz="2486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4</a:t>
            </a:r>
            <a:r>
              <a:rPr kumimoji="0" lang="en-US" sz="2486" b="0" i="0" u="none" strike="noStrike" kern="0" cap="none" spc="-9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bytes, if memory is only byte-addressable</a:t>
            </a:r>
            <a:r>
              <a:rPr kumimoji="0" lang="en-US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?</a:t>
            </a:r>
            <a:endParaRPr kumimoji="0" lang="en-US" sz="2486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11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86" b="0" i="0" u="none" strike="noStrike" kern="0" cap="none" spc="-6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lang="en-US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-5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store it contiguously (back-to-back)</a:t>
            </a:r>
            <a:r>
              <a:rPr kumimoji="0" lang="en-US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!</a:t>
            </a:r>
          </a:p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86" kern="0" spc="-6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That still leaves us with an important question, which way to go? </a:t>
            </a:r>
          </a:p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Right -&gt; Left or Left -&gt; Right?</a:t>
            </a:r>
          </a:p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86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We call this question the Endianness of the number</a:t>
            </a:r>
            <a:endParaRPr kumimoji="0" lang="en-US" sz="2486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581062" marR="576440" lvl="0" indent="0" algn="ctr" defTabSz="554492" rtl="0" eaLnBrk="1" fontAlgn="auto" latinLnBrk="0" hangingPunct="1">
              <a:lnSpc>
                <a:spcPct val="100600"/>
              </a:lnSpc>
              <a:spcBef>
                <a:spcPts val="24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86" b="0" i="0" u="none" strike="noStrike" kern="0" cap="none" spc="-6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Lets begin by </a:t>
            </a:r>
            <a:r>
              <a:rPr kumimoji="0" lang="en-US" sz="2486" b="0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representing</a:t>
            </a:r>
            <a:r>
              <a:rPr kumimoji="0" lang="en-US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</a:t>
            </a:r>
            <a:r>
              <a:rPr kumimoji="0" lang="en-US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int</a:t>
            </a:r>
            <a:r>
              <a:rPr kumimoji="0" lang="en-US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 an</a:t>
            </a:r>
            <a:r>
              <a:rPr kumimoji="0" lang="en-US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8-digit</a:t>
            </a:r>
            <a:r>
              <a:rPr kumimoji="0" lang="en-US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hex</a:t>
            </a:r>
            <a:r>
              <a:rPr kumimoji="0" lang="en-US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numbers:</a:t>
            </a:r>
            <a:endParaRPr kumimoji="0" lang="en-US" sz="2486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68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0x01234567</a:t>
            </a:r>
            <a:endParaRPr kumimoji="0" lang="en-US" sz="2486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68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86" b="0" i="0" u="none" strike="noStrike" kern="0" cap="none" spc="-6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lang="en-US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can then</a:t>
            </a:r>
            <a:r>
              <a:rPr kumimoji="0" lang="en-US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separate</a:t>
            </a:r>
            <a:r>
              <a:rPr kumimoji="0" lang="en-US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out</a:t>
            </a:r>
            <a:r>
              <a:rPr kumimoji="0" lang="en-US" sz="2486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lang="en-US" sz="2486" b="0" i="0" u="none" strike="noStrike" kern="0" cap="none" spc="-8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bytes (remember 2 hex digits is 8 bits or 1 byte):</a:t>
            </a:r>
            <a:endParaRPr kumimoji="0" lang="en-US" sz="2486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>
                <a:tab pos="761657" algn="l"/>
              </a:tabLst>
              <a:defRPr/>
            </a:pPr>
            <a:r>
              <a:rPr kumimoji="0" lang="en-US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0x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	</a:t>
            </a:r>
            <a:r>
              <a:rPr kumimoji="0" lang="en-US" sz="2486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urier New"/>
                <a:ea typeface="+mn-ea"/>
                <a:cs typeface="Courier New"/>
              </a:rPr>
              <a:t>01</a:t>
            </a:r>
            <a:r>
              <a:rPr kumimoji="0" lang="en-US" sz="2486" b="0" i="0" u="none" strike="noStrike" kern="0" cap="none" spc="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lang="en-US" sz="2486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urier New"/>
                <a:ea typeface="+mn-ea"/>
                <a:cs typeface="Courier New"/>
              </a:rPr>
              <a:t>23</a:t>
            </a:r>
            <a:r>
              <a:rPr kumimoji="0" lang="en-US" sz="2486" b="0" i="0" u="none" strike="noStrike" kern="0" cap="none" spc="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lang="en-US" sz="2486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urier New"/>
                <a:ea typeface="+mn-ea"/>
                <a:cs typeface="Courier New"/>
              </a:rPr>
              <a:t>45</a:t>
            </a:r>
            <a:r>
              <a:rPr kumimoji="0" lang="en-US" sz="2486" b="0" i="0" u="none" strike="noStrike" kern="0" cap="none" spc="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lang="en-US" sz="2486" b="0" i="0" u="sng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urier New"/>
                <a:ea typeface="+mn-ea"/>
                <a:cs typeface="Courier New"/>
              </a:rPr>
              <a:t>67</a:t>
            </a:r>
            <a:endParaRPr kumimoji="0" lang="en-US" sz="2486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9000485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9075" y="29674"/>
            <a:ext cx="7013951" cy="66142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4245" spc="-58" dirty="0"/>
              <a:t>Addressing</a:t>
            </a:r>
            <a:r>
              <a:rPr sz="4245" spc="-224" dirty="0"/>
              <a:t> </a:t>
            </a:r>
            <a:r>
              <a:rPr sz="4245" dirty="0"/>
              <a:t>and</a:t>
            </a:r>
            <a:r>
              <a:rPr sz="4245" spc="-221" dirty="0"/>
              <a:t> </a:t>
            </a:r>
            <a:r>
              <a:rPr sz="4245" dirty="0"/>
              <a:t>Byte</a:t>
            </a:r>
            <a:r>
              <a:rPr sz="4245" spc="-224" dirty="0"/>
              <a:t> </a:t>
            </a:r>
            <a:r>
              <a:rPr sz="4245" spc="-64" dirty="0"/>
              <a:t>Ordering</a:t>
            </a:r>
            <a:endParaRPr sz="4245"/>
          </a:p>
        </p:txBody>
      </p:sp>
      <p:sp>
        <p:nvSpPr>
          <p:cNvPr id="3" name="object 3"/>
          <p:cNvSpPr/>
          <p:nvPr/>
        </p:nvSpPr>
        <p:spPr>
          <a:xfrm>
            <a:off x="2579261" y="2568926"/>
            <a:ext cx="1691589" cy="0"/>
          </a:xfrm>
          <a:custGeom>
            <a:avLst/>
            <a:gdLst/>
            <a:ahLst/>
            <a:cxnLst/>
            <a:rect l="l" t="t" r="r" b="b"/>
            <a:pathLst>
              <a:path w="2789554">
                <a:moveTo>
                  <a:pt x="0" y="0"/>
                </a:moveTo>
                <a:lnTo>
                  <a:pt x="2789435" y="0"/>
                </a:lnTo>
              </a:path>
            </a:pathLst>
          </a:custGeom>
          <a:ln w="49073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6731" y="2568926"/>
            <a:ext cx="1691589" cy="0"/>
          </a:xfrm>
          <a:custGeom>
            <a:avLst/>
            <a:gdLst/>
            <a:ahLst/>
            <a:cxnLst/>
            <a:rect l="l" t="t" r="r" b="b"/>
            <a:pathLst>
              <a:path w="2789554">
                <a:moveTo>
                  <a:pt x="0" y="0"/>
                </a:moveTo>
                <a:lnTo>
                  <a:pt x="2789435" y="0"/>
                </a:lnTo>
              </a:path>
            </a:pathLst>
          </a:custGeom>
          <a:ln w="49073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714202" y="2568926"/>
            <a:ext cx="1691589" cy="0"/>
          </a:xfrm>
          <a:custGeom>
            <a:avLst/>
            <a:gdLst/>
            <a:ahLst/>
            <a:cxnLst/>
            <a:rect l="l" t="t" r="r" b="b"/>
            <a:pathLst>
              <a:path w="2789555">
                <a:moveTo>
                  <a:pt x="0" y="0"/>
                </a:moveTo>
                <a:lnTo>
                  <a:pt x="2789435" y="0"/>
                </a:lnTo>
              </a:path>
            </a:pathLst>
          </a:custGeom>
          <a:ln w="49073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781672" y="2568926"/>
            <a:ext cx="1691974" cy="0"/>
          </a:xfrm>
          <a:custGeom>
            <a:avLst/>
            <a:gdLst/>
            <a:ahLst/>
            <a:cxnLst/>
            <a:rect l="l" t="t" r="r" b="b"/>
            <a:pathLst>
              <a:path w="2790190">
                <a:moveTo>
                  <a:pt x="0" y="0"/>
                </a:moveTo>
                <a:lnTo>
                  <a:pt x="2789890" y="0"/>
                </a:lnTo>
              </a:path>
            </a:pathLst>
          </a:custGeom>
          <a:ln w="49073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421002" y="2841273"/>
            <a:ext cx="2018893" cy="129767"/>
            <a:chOff x="8938928" y="4685470"/>
            <a:chExt cx="3329304" cy="213995"/>
          </a:xfrm>
        </p:grpSpPr>
        <p:sp>
          <p:nvSpPr>
            <p:cNvPr id="8" name="object 8"/>
            <p:cNvSpPr/>
            <p:nvPr/>
          </p:nvSpPr>
          <p:spPr>
            <a:xfrm>
              <a:off x="8938928" y="4792273"/>
              <a:ext cx="3141345" cy="0"/>
            </a:xfrm>
            <a:custGeom>
              <a:avLst/>
              <a:gdLst/>
              <a:ahLst/>
              <a:cxnLst/>
              <a:rect l="l" t="t" r="r" b="b"/>
              <a:pathLst>
                <a:path w="3141345">
                  <a:moveTo>
                    <a:pt x="0" y="0"/>
                  </a:moveTo>
                  <a:lnTo>
                    <a:pt x="3115081" y="0"/>
                  </a:lnTo>
                  <a:lnTo>
                    <a:pt x="3141258" y="0"/>
                  </a:lnTo>
                </a:path>
              </a:pathLst>
            </a:custGeom>
            <a:ln w="52354">
              <a:solidFill>
                <a:srgbClr val="7F032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2054010" y="4685470"/>
              <a:ext cx="213995" cy="213995"/>
            </a:xfrm>
            <a:custGeom>
              <a:avLst/>
              <a:gdLst/>
              <a:ahLst/>
              <a:cxnLst/>
              <a:rect l="l" t="t" r="r" b="b"/>
              <a:pathLst>
                <a:path w="213995" h="213995">
                  <a:moveTo>
                    <a:pt x="0" y="0"/>
                  </a:moveTo>
                  <a:lnTo>
                    <a:pt x="0" y="213606"/>
                  </a:lnTo>
                  <a:lnTo>
                    <a:pt x="213606" y="1068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0325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69272" y="1137575"/>
            <a:ext cx="11266219" cy="4371680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193687" marR="0" lvl="0" indent="0" algn="ctr" defTabSz="554492" rtl="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9591" algn="l"/>
                <a:tab pos="4385109" algn="l"/>
                <a:tab pos="6480627" algn="l"/>
              </a:tabLst>
              <a:defRPr/>
            </a:pPr>
            <a:r>
              <a:rPr kumimoji="0" sz="2486" b="0" i="0" u="sng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urier New"/>
                <a:ea typeface="+mn-ea"/>
                <a:cs typeface="Courier New"/>
              </a:rPr>
              <a:t>01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	</a:t>
            </a:r>
            <a:r>
              <a:rPr kumimoji="0" sz="2486" b="0" i="0" u="sng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urier New"/>
                <a:ea typeface="+mn-ea"/>
                <a:cs typeface="Courier New"/>
              </a:rPr>
              <a:t>23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	</a:t>
            </a:r>
            <a:r>
              <a:rPr kumimoji="0" sz="2486" b="0" i="0" u="sng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urier New"/>
                <a:ea typeface="+mn-ea"/>
                <a:cs typeface="Courier New"/>
              </a:rPr>
              <a:t>45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	</a:t>
            </a:r>
            <a:r>
              <a:rPr kumimoji="0" sz="2486" b="0" i="0" u="sng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urier New"/>
                <a:ea typeface="+mn-ea"/>
                <a:cs typeface="Courier New"/>
              </a:rPr>
              <a:t>67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941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447829" marR="0" lvl="0" indent="0" algn="ctr" defTabSz="554492" rtl="0" eaLnBrk="1" fontAlgn="auto" latinLnBrk="0" hangingPunct="1">
              <a:lnSpc>
                <a:spcPct val="1000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>
                <a:tab pos="2515238" algn="l"/>
                <a:tab pos="4582646" algn="l"/>
                <a:tab pos="6650055" algn="l"/>
              </a:tabLst>
              <a:defRPr/>
            </a:pPr>
            <a:r>
              <a:rPr kumimoji="0" sz="245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0000</a:t>
            </a:r>
            <a:r>
              <a:rPr kumimoji="0" sz="2456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5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0001</a:t>
            </a:r>
            <a:r>
              <a:rPr kumimoji="0" sz="245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	0010</a:t>
            </a:r>
            <a:r>
              <a:rPr kumimoji="0" sz="2456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5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0011</a:t>
            </a:r>
            <a:r>
              <a:rPr kumimoji="0" sz="245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	0100</a:t>
            </a:r>
            <a:r>
              <a:rPr kumimoji="0" sz="2456" b="0" i="0" u="none" strike="noStrike" kern="0" cap="none" spc="-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5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0101</a:t>
            </a:r>
            <a:r>
              <a:rPr kumimoji="0" sz="245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	0110</a:t>
            </a:r>
            <a:r>
              <a:rPr kumimoji="0" sz="2456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5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0111</a:t>
            </a:r>
            <a:endParaRPr kumimoji="0" sz="245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608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99347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922273" algn="l"/>
              </a:tabLst>
              <a:defRPr/>
            </a:pPr>
            <a:r>
              <a:rPr kumimoji="0" sz="2456" b="0" i="0" u="none" strike="noStrike" kern="0" cap="none" spc="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most</a:t>
            </a:r>
            <a:r>
              <a:rPr kumimoji="0" sz="2456" b="0" i="0" u="none" strike="noStrike" kern="0" cap="none" spc="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5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significant</a:t>
            </a:r>
            <a:r>
              <a:rPr kumimoji="0" sz="245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least</a:t>
            </a:r>
            <a:r>
              <a:rPr kumimoji="0" sz="2456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5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significant</a:t>
            </a:r>
            <a:endParaRPr kumimoji="0" sz="245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4714" marR="8471" lvl="0" indent="-71622" algn="l" defTabSz="554492" rtl="0" eaLnBrk="1" fontAlgn="auto" latinLnBrk="0" hangingPunct="1">
              <a:lnSpc>
                <a:spcPct val="100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25881" algn="l"/>
                <a:tab pos="426266" algn="l"/>
              </a:tabLst>
              <a:defRPr/>
            </a:pP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Some</a:t>
            </a:r>
            <a:r>
              <a:rPr kumimoji="0" sz="2486" b="0" i="0" u="none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machines</a:t>
            </a:r>
            <a:r>
              <a:rPr kumimoji="0" sz="2486" b="0" i="0" u="none" strike="noStrike" kern="0" cap="none" spc="-1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choose</a:t>
            </a:r>
            <a:r>
              <a:rPr kumimoji="0" sz="2486" b="0" i="0" u="none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</a:t>
            </a:r>
            <a:r>
              <a:rPr kumimoji="0" sz="2486" b="0" i="0" u="none" strike="noStrike" kern="0" cap="none" spc="-1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store</a:t>
            </a:r>
            <a:r>
              <a:rPr kumimoji="0" sz="2486" b="0" i="0" u="none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1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bytes</a:t>
            </a:r>
            <a:r>
              <a:rPr kumimoji="0" sz="2486" b="0" i="0" u="none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ordered</a:t>
            </a:r>
            <a:r>
              <a:rPr kumimoji="0" sz="2486" b="0" i="0" u="none" strike="noStrike" kern="0" cap="none" spc="-1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from</a:t>
            </a:r>
            <a:r>
              <a:rPr kumimoji="0" sz="2486" b="0" i="0" u="none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least</a:t>
            </a:r>
            <a:r>
              <a:rPr kumimoji="0" sz="2486" b="0" i="0" u="none" strike="noStrike" kern="0" cap="none" spc="-1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significant</a:t>
            </a:r>
            <a:r>
              <a:rPr kumimoji="0" sz="2486" b="0" i="0" u="none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byte</a:t>
            </a:r>
            <a:r>
              <a:rPr kumimoji="0" sz="2486" b="0" i="0" u="none" strike="noStrike" kern="0" cap="none" spc="-1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most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significant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byte,</a:t>
            </a:r>
            <a:r>
              <a:rPr kumimoji="0" sz="2486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called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“little</a:t>
            </a:r>
            <a:r>
              <a:rPr kumimoji="0" sz="2486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endian”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5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(because</a:t>
            </a:r>
            <a:r>
              <a:rPr kumimoji="0" sz="2486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“little</a:t>
            </a:r>
            <a:r>
              <a:rPr kumimoji="0" sz="2486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end”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comes</a:t>
            </a:r>
            <a:r>
              <a:rPr kumimoji="0" sz="2486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first).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sz="2608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22567" marR="3081" lvl="0" indent="-215251" algn="l" defTabSz="554492" rtl="0" eaLnBrk="1" fontAlgn="auto" latinLnBrk="0" hangingPunct="1">
              <a:lnSpc>
                <a:spcPct val="100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420105" algn="l"/>
                <a:tab pos="420490" algn="l"/>
              </a:tabLst>
              <a:defRPr/>
            </a:pPr>
            <a:r>
              <a:rPr kumimoji="0" sz="1092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  <a:r>
              <a:rPr kumimoji="0" sz="2486" b="0" i="0" u="none" strike="noStrike" kern="0" cap="none" spc="-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Other</a:t>
            </a:r>
            <a:r>
              <a:rPr kumimoji="0" sz="2486" b="0" i="0" u="none" strike="noStrike" kern="0" cap="none" spc="-10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machines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choose</a:t>
            </a:r>
            <a:r>
              <a:rPr kumimoji="0" sz="2486" b="0" i="0" u="none" strike="noStrike" kern="0" cap="none" spc="-10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store</a:t>
            </a:r>
            <a:r>
              <a:rPr kumimoji="0" sz="2486" b="0" i="0" u="none" strike="noStrike" kern="0" cap="none" spc="-10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bytes</a:t>
            </a:r>
            <a:r>
              <a:rPr kumimoji="0" sz="2486" b="0" i="0" u="none" strike="noStrike" kern="0" cap="none" spc="-10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ordered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from</a:t>
            </a:r>
            <a:r>
              <a:rPr kumimoji="0" sz="2486" b="0" i="0" u="none" strike="noStrike" kern="0" cap="none" spc="-10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most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significant</a:t>
            </a:r>
            <a:r>
              <a:rPr kumimoji="0" sz="2486" b="0" i="0" u="none" strike="noStrike" kern="0" cap="none" spc="-10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byte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 </a:t>
            </a: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least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significant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byte,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called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“big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endian”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5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(because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“big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end”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comes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first).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9075" y="29674"/>
            <a:ext cx="7013951" cy="66142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4245" spc="-58" dirty="0"/>
              <a:t>Addressing</a:t>
            </a:r>
            <a:r>
              <a:rPr sz="4245" spc="-224" dirty="0"/>
              <a:t> </a:t>
            </a:r>
            <a:r>
              <a:rPr sz="4245" dirty="0"/>
              <a:t>and</a:t>
            </a:r>
            <a:r>
              <a:rPr sz="4245" spc="-221" dirty="0"/>
              <a:t> </a:t>
            </a:r>
            <a:r>
              <a:rPr sz="4245" dirty="0"/>
              <a:t>Byte</a:t>
            </a:r>
            <a:r>
              <a:rPr sz="4245" spc="-224" dirty="0"/>
              <a:t> </a:t>
            </a:r>
            <a:r>
              <a:rPr sz="4245" spc="-64" dirty="0"/>
              <a:t>Ordering</a:t>
            </a:r>
            <a:endParaRPr sz="4245"/>
          </a:p>
        </p:txBody>
      </p:sp>
      <p:sp>
        <p:nvSpPr>
          <p:cNvPr id="3" name="object 3"/>
          <p:cNvSpPr txBox="1"/>
          <p:nvPr/>
        </p:nvSpPr>
        <p:spPr>
          <a:xfrm>
            <a:off x="80985" y="1223048"/>
            <a:ext cx="98962" cy="296309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80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•</a:t>
            </a:r>
            <a:endParaRPr kumimoji="0" sz="188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8463" y="1167870"/>
            <a:ext cx="11564644" cy="773731"/>
          </a:xfrm>
          <a:prstGeom prst="rect">
            <a:avLst/>
          </a:prstGeom>
        </p:spPr>
        <p:txBody>
          <a:bodyPr vert="horz" wrap="square" lIns="0" tIns="5391" rIns="0" bIns="0" rtlCol="0">
            <a:spAutoFit/>
          </a:bodyPr>
          <a:lstStyle/>
          <a:p>
            <a:pPr marL="7701" marR="3081" lvl="0" indent="0" algn="l" defTabSz="554492" rtl="0" eaLnBrk="1" fontAlgn="auto" latinLnBrk="0" hangingPunct="1">
              <a:lnSpc>
                <a:spcPts val="3081"/>
              </a:lnSpc>
              <a:spcBef>
                <a:spcPts val="4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Our</a:t>
            </a:r>
            <a:r>
              <a:rPr kumimoji="0" sz="2486" b="0" i="0" u="none" strike="noStrike" kern="0" cap="none" spc="-1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0x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01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23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45</a:t>
            </a:r>
            <a:r>
              <a:rPr kumimoji="0" lang="en-US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67</a:t>
            </a:r>
            <a:r>
              <a:rPr kumimoji="0" sz="2486" b="0" i="0" u="none" strike="noStrike" kern="0" cap="none" spc="-7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</a:t>
            </a:r>
            <a:r>
              <a:rPr kumimoji="0" sz="2486" b="0" i="0" u="none" strike="noStrike" kern="0" cap="none" spc="-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would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look</a:t>
            </a:r>
            <a:r>
              <a:rPr kumimoji="0" sz="2486" b="0" i="0" u="none" strike="noStrike" kern="0" cap="none" spc="-1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like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this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memory</a:t>
            </a:r>
            <a:r>
              <a:rPr kumimoji="0" sz="2486" b="0" i="0" u="none" strike="noStrike" kern="0" cap="none" spc="-1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little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endian</a:t>
            </a:r>
            <a:r>
              <a:rPr kumimoji="0" sz="2486" b="0" i="0" u="none" strike="noStrike" kern="0" cap="none" spc="-1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computer </a:t>
            </a:r>
            <a:r>
              <a:rPr kumimoji="0" sz="2486" b="0" i="0" u="none" strike="noStrike" kern="0" cap="none" spc="-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(which,</a:t>
            </a:r>
            <a:r>
              <a:rPr kumimoji="0" sz="2486" b="0" i="0" u="none" strike="noStrike" kern="0" cap="none" spc="-1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way,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is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way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myth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computers</a:t>
            </a:r>
            <a:r>
              <a:rPr kumimoji="0" sz="2486" b="0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store</a:t>
            </a:r>
            <a:r>
              <a:rPr kumimoji="0" sz="2486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ints):</a:t>
            </a:r>
            <a:endParaRPr kumimoji="0" sz="2486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816" y="3390484"/>
            <a:ext cx="98962" cy="296309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80" b="0" i="0" u="none" strike="noStrike" kern="0" cap="none" spc="-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•</a:t>
            </a:r>
            <a:endParaRPr kumimoji="0" sz="188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5294" y="3340560"/>
            <a:ext cx="6537241" cy="391873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big-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endian</a:t>
            </a:r>
            <a:r>
              <a:rPr kumimoji="0" sz="2486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4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representation</a:t>
            </a:r>
            <a:r>
              <a:rPr kumimoji="0" sz="2486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would</a:t>
            </a:r>
            <a:r>
              <a:rPr kumimoji="0" sz="2486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look</a:t>
            </a:r>
            <a:r>
              <a:rPr kumimoji="0" sz="2486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like</a:t>
            </a:r>
            <a:r>
              <a:rPr kumimoji="0" sz="2486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this: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58" y="4209991"/>
            <a:ext cx="11704038" cy="1994367"/>
          </a:xfrm>
          <a:prstGeom prst="rect">
            <a:avLst/>
          </a:prstGeom>
        </p:spPr>
        <p:txBody>
          <a:bodyPr vert="horz" wrap="square" lIns="0" tIns="57760" rIns="0" bIns="0" rtlCol="0">
            <a:spAutoFit/>
          </a:bodyPr>
          <a:lstStyle/>
          <a:p>
            <a:pPr marL="2700069" marR="0" lvl="0" indent="0" algn="l" defTabSz="554492" rtl="0" eaLnBrk="1" fontAlgn="auto" latinLnBrk="0" hangingPunct="1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byte: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700069" marR="0" lvl="0" indent="0" algn="l" defTabSz="554492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address: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0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55531" marR="3081" lvl="0" indent="-448214" algn="l" defTabSz="554492" rtl="0" eaLnBrk="1" fontAlgn="auto" latinLnBrk="0" hangingPunct="1">
              <a:lnSpc>
                <a:spcPct val="100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Many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times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don’t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care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how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our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integers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are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stored,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but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cs107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4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will!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Let’s</a:t>
            </a:r>
            <a:r>
              <a:rPr kumimoji="0" sz="2486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look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at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sample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program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dig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under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hood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see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how</a:t>
            </a:r>
            <a:r>
              <a:rPr kumimoji="0" sz="2486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little-</a:t>
            </a:r>
            <a:r>
              <a:rPr kumimoji="0" sz="2486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endian</a:t>
            </a:r>
            <a:r>
              <a:rPr kumimoji="0" sz="2486" b="0" i="0" u="none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works.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4219807" y="2222344"/>
          <a:ext cx="5186048" cy="8586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7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6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6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6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93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5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67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13862" marB="0">
                    <a:lnR w="28575">
                      <a:solidFill>
                        <a:srgbClr val="919191"/>
                      </a:solidFill>
                      <a:prstDash val="solid"/>
                    </a:lnR>
                    <a:lnB w="28575">
                      <a:solidFill>
                        <a:srgbClr val="C0C0C0"/>
                      </a:solidFill>
                      <a:prstDash val="solid"/>
                    </a:lnB>
                    <a:solidFill>
                      <a:srgbClr val="7F032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5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45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13862" marB="0">
                    <a:lnL w="28575">
                      <a:solidFill>
                        <a:srgbClr val="919191"/>
                      </a:solidFill>
                      <a:prstDash val="solid"/>
                    </a:lnL>
                    <a:lnR w="28575">
                      <a:solidFill>
                        <a:srgbClr val="919191"/>
                      </a:solidFill>
                      <a:prstDash val="solid"/>
                    </a:lnR>
                    <a:lnB w="28575">
                      <a:solidFill>
                        <a:srgbClr val="C0C0C0"/>
                      </a:solidFill>
                      <a:prstDash val="solid"/>
                    </a:lnB>
                    <a:solidFill>
                      <a:srgbClr val="7F032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5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13862" marB="0">
                    <a:lnL w="28575">
                      <a:solidFill>
                        <a:srgbClr val="919191"/>
                      </a:solidFill>
                      <a:prstDash val="solid"/>
                    </a:lnL>
                    <a:lnR w="28575">
                      <a:solidFill>
                        <a:srgbClr val="919191"/>
                      </a:solidFill>
                      <a:prstDash val="solid"/>
                    </a:lnR>
                    <a:lnB w="28575">
                      <a:solidFill>
                        <a:srgbClr val="C0C0C0"/>
                      </a:solidFill>
                      <a:prstDash val="solid"/>
                    </a:lnB>
                    <a:solidFill>
                      <a:srgbClr val="7F032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5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01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13862" marB="0">
                    <a:lnL w="28575">
                      <a:solidFill>
                        <a:srgbClr val="919191"/>
                      </a:solidFill>
                      <a:prstDash val="solid"/>
                    </a:lnL>
                    <a:lnB w="28575">
                      <a:solidFill>
                        <a:srgbClr val="C0C0C0"/>
                      </a:solidFill>
                      <a:prstDash val="solid"/>
                    </a:lnB>
                    <a:solidFill>
                      <a:srgbClr val="7F03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3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5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0x100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20023" marB="0">
                    <a:lnL w="28575">
                      <a:solidFill>
                        <a:srgbClr val="C4C6C6"/>
                      </a:solidFill>
                      <a:prstDash val="solid"/>
                    </a:lnL>
                    <a:lnR w="28575">
                      <a:solidFill>
                        <a:srgbClr val="919191"/>
                      </a:solidFill>
                      <a:prstDash val="solid"/>
                    </a:lnR>
                    <a:lnT w="28575">
                      <a:solidFill>
                        <a:srgbClr val="C0C0C0"/>
                      </a:solidFill>
                      <a:prstDash val="solid"/>
                    </a:lnT>
                    <a:lnB w="28575">
                      <a:solidFill>
                        <a:srgbClr val="C4C6C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5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0x101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20023" marB="0">
                    <a:lnL w="28575">
                      <a:solidFill>
                        <a:srgbClr val="919191"/>
                      </a:solidFill>
                      <a:prstDash val="solid"/>
                    </a:lnL>
                    <a:lnR w="28575">
                      <a:solidFill>
                        <a:srgbClr val="919191"/>
                      </a:solidFill>
                      <a:prstDash val="solid"/>
                    </a:lnR>
                    <a:lnT w="28575">
                      <a:solidFill>
                        <a:srgbClr val="C0C0C0"/>
                      </a:solidFill>
                      <a:prstDash val="solid"/>
                    </a:lnT>
                    <a:lnB w="28575">
                      <a:solidFill>
                        <a:srgbClr val="C4C6C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5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0x102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20023" marB="0">
                    <a:lnL w="28575">
                      <a:solidFill>
                        <a:srgbClr val="919191"/>
                      </a:solidFill>
                      <a:prstDash val="solid"/>
                    </a:lnL>
                    <a:lnR w="28575">
                      <a:solidFill>
                        <a:srgbClr val="919191"/>
                      </a:solidFill>
                      <a:prstDash val="solid"/>
                    </a:lnR>
                    <a:lnT w="28575">
                      <a:solidFill>
                        <a:srgbClr val="C0C0C0"/>
                      </a:solidFill>
                      <a:prstDash val="solid"/>
                    </a:lnT>
                    <a:lnB w="28575">
                      <a:solidFill>
                        <a:srgbClr val="C4C6C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5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0x103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20023" marB="0">
                    <a:lnL w="28575">
                      <a:solidFill>
                        <a:srgbClr val="919191"/>
                      </a:solidFill>
                      <a:prstDash val="solid"/>
                    </a:lnL>
                    <a:lnR w="28575">
                      <a:solidFill>
                        <a:srgbClr val="C4C6C6"/>
                      </a:solidFill>
                      <a:prstDash val="solid"/>
                    </a:lnR>
                    <a:lnT w="28575">
                      <a:solidFill>
                        <a:srgbClr val="C0C0C0"/>
                      </a:solidFill>
                      <a:prstDash val="solid"/>
                    </a:lnT>
                    <a:lnB w="28575">
                      <a:solidFill>
                        <a:srgbClr val="C4C6C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2805579" y="2190833"/>
            <a:ext cx="1197551" cy="83613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lvl="0" indent="0" algn="l" defTabSz="554492" rtl="0" eaLnBrk="1" fontAlgn="auto" latinLnBrk="0" hangingPunct="1">
              <a:lnSpc>
                <a:spcPct val="113399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86" b="0" i="0" u="none" strike="noStrike" kern="0" cap="none" spc="-6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byte: </a:t>
            </a:r>
            <a:r>
              <a:rPr kumimoji="0" sz="2486" b="0" i="0" u="none" strike="noStrike" kern="0" cap="none" spc="-36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address:</a:t>
            </a:r>
            <a:endParaRPr kumimoji="0" sz="248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4219807" y="4241502"/>
          <a:ext cx="5186048" cy="8586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7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6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6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6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93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5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01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13862" marB="0">
                    <a:lnR w="28575">
                      <a:solidFill>
                        <a:srgbClr val="919191"/>
                      </a:solidFill>
                      <a:prstDash val="solid"/>
                    </a:lnR>
                    <a:lnB w="28575">
                      <a:solidFill>
                        <a:srgbClr val="C0C0C0"/>
                      </a:solidFill>
                      <a:prstDash val="solid"/>
                    </a:lnB>
                    <a:solidFill>
                      <a:srgbClr val="7F032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5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13862" marB="0">
                    <a:lnL w="28575">
                      <a:solidFill>
                        <a:srgbClr val="919191"/>
                      </a:solidFill>
                      <a:prstDash val="solid"/>
                    </a:lnL>
                    <a:lnR w="28575">
                      <a:solidFill>
                        <a:srgbClr val="919191"/>
                      </a:solidFill>
                      <a:prstDash val="solid"/>
                    </a:lnR>
                    <a:lnB w="28575">
                      <a:solidFill>
                        <a:srgbClr val="C0C0C0"/>
                      </a:solidFill>
                      <a:prstDash val="solid"/>
                    </a:lnB>
                    <a:solidFill>
                      <a:srgbClr val="7F032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5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45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13862" marB="0">
                    <a:lnL w="28575">
                      <a:solidFill>
                        <a:srgbClr val="919191"/>
                      </a:solidFill>
                      <a:prstDash val="solid"/>
                    </a:lnL>
                    <a:lnR w="28575">
                      <a:solidFill>
                        <a:srgbClr val="919191"/>
                      </a:solidFill>
                      <a:prstDash val="solid"/>
                    </a:lnR>
                    <a:lnB w="28575">
                      <a:solidFill>
                        <a:srgbClr val="C0C0C0"/>
                      </a:solidFill>
                      <a:prstDash val="solid"/>
                    </a:lnB>
                    <a:solidFill>
                      <a:srgbClr val="7F032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5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67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13862" marB="0">
                    <a:lnL w="28575">
                      <a:solidFill>
                        <a:srgbClr val="919191"/>
                      </a:solidFill>
                      <a:prstDash val="solid"/>
                    </a:lnL>
                    <a:lnB w="28575">
                      <a:solidFill>
                        <a:srgbClr val="C0C0C0"/>
                      </a:solidFill>
                      <a:prstDash val="solid"/>
                    </a:lnB>
                    <a:solidFill>
                      <a:srgbClr val="7F03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3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5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0x100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20023" marB="0">
                    <a:lnL w="28575">
                      <a:solidFill>
                        <a:srgbClr val="C4C6C6"/>
                      </a:solidFill>
                      <a:prstDash val="solid"/>
                    </a:lnL>
                    <a:lnR w="28575">
                      <a:solidFill>
                        <a:srgbClr val="919191"/>
                      </a:solidFill>
                      <a:prstDash val="solid"/>
                    </a:lnR>
                    <a:lnT w="28575">
                      <a:solidFill>
                        <a:srgbClr val="C0C0C0"/>
                      </a:solidFill>
                      <a:prstDash val="solid"/>
                    </a:lnT>
                    <a:lnB w="28575">
                      <a:solidFill>
                        <a:srgbClr val="C4C6C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5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0x101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20023" marB="0">
                    <a:lnL w="28575">
                      <a:solidFill>
                        <a:srgbClr val="919191"/>
                      </a:solidFill>
                      <a:prstDash val="solid"/>
                    </a:lnL>
                    <a:lnR w="28575">
                      <a:solidFill>
                        <a:srgbClr val="919191"/>
                      </a:solidFill>
                      <a:prstDash val="solid"/>
                    </a:lnR>
                    <a:lnT w="28575">
                      <a:solidFill>
                        <a:srgbClr val="C0C0C0"/>
                      </a:solidFill>
                      <a:prstDash val="solid"/>
                    </a:lnT>
                    <a:lnB w="28575">
                      <a:solidFill>
                        <a:srgbClr val="C4C6C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5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0x102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20023" marB="0">
                    <a:lnL w="28575">
                      <a:solidFill>
                        <a:srgbClr val="919191"/>
                      </a:solidFill>
                      <a:prstDash val="solid"/>
                    </a:lnL>
                    <a:lnR w="28575">
                      <a:solidFill>
                        <a:srgbClr val="919191"/>
                      </a:solidFill>
                      <a:prstDash val="solid"/>
                    </a:lnR>
                    <a:lnT w="28575">
                      <a:solidFill>
                        <a:srgbClr val="C0C0C0"/>
                      </a:solidFill>
                      <a:prstDash val="solid"/>
                    </a:lnT>
                    <a:lnB w="28575">
                      <a:solidFill>
                        <a:srgbClr val="C4C6C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500" spc="-10" dirty="0">
                          <a:solidFill>
                            <a:srgbClr val="444444"/>
                          </a:solidFill>
                          <a:latin typeface="Arial"/>
                          <a:cs typeface="Arial"/>
                        </a:rPr>
                        <a:t>0x103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20023" marB="0">
                    <a:lnL w="28575">
                      <a:solidFill>
                        <a:srgbClr val="919191"/>
                      </a:solidFill>
                      <a:prstDash val="solid"/>
                    </a:lnL>
                    <a:lnR w="28575">
                      <a:solidFill>
                        <a:srgbClr val="C4C6C6"/>
                      </a:solidFill>
                      <a:prstDash val="solid"/>
                    </a:lnR>
                    <a:lnT w="28575">
                      <a:solidFill>
                        <a:srgbClr val="C0C0C0"/>
                      </a:solidFill>
                      <a:prstDash val="solid"/>
                    </a:lnT>
                    <a:lnB w="28575">
                      <a:solidFill>
                        <a:srgbClr val="C4C6C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9075" y="29674"/>
            <a:ext cx="7013951" cy="66142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4245" spc="-58" dirty="0"/>
              <a:t>Addressing</a:t>
            </a:r>
            <a:r>
              <a:rPr sz="4245" spc="-224" dirty="0"/>
              <a:t> </a:t>
            </a:r>
            <a:r>
              <a:rPr sz="4245" dirty="0"/>
              <a:t>and</a:t>
            </a:r>
            <a:r>
              <a:rPr sz="4245" spc="-221" dirty="0"/>
              <a:t> </a:t>
            </a:r>
            <a:r>
              <a:rPr sz="4245" dirty="0"/>
              <a:t>Byte</a:t>
            </a:r>
            <a:r>
              <a:rPr sz="4245" spc="-224" dirty="0"/>
              <a:t> </a:t>
            </a:r>
            <a:r>
              <a:rPr sz="4245" spc="-64" dirty="0"/>
              <a:t>Ordering</a:t>
            </a:r>
            <a:endParaRPr sz="4245"/>
          </a:p>
        </p:txBody>
      </p:sp>
      <p:grpSp>
        <p:nvGrpSpPr>
          <p:cNvPr id="3" name="object 3"/>
          <p:cNvGrpSpPr/>
          <p:nvPr/>
        </p:nvGrpSpPr>
        <p:grpSpPr>
          <a:xfrm>
            <a:off x="2268126" y="1562919"/>
            <a:ext cx="7507219" cy="4082872"/>
            <a:chOff x="3739603" y="2577370"/>
            <a:chExt cx="12379960" cy="5601970"/>
          </a:xfrm>
        </p:grpSpPr>
        <p:sp>
          <p:nvSpPr>
            <p:cNvPr id="4" name="object 4"/>
            <p:cNvSpPr/>
            <p:nvPr/>
          </p:nvSpPr>
          <p:spPr>
            <a:xfrm>
              <a:off x="4673974" y="2603547"/>
              <a:ext cx="11419840" cy="5549900"/>
            </a:xfrm>
            <a:custGeom>
              <a:avLst/>
              <a:gdLst/>
              <a:ahLst/>
              <a:cxnLst/>
              <a:rect l="l" t="t" r="r" b="b"/>
              <a:pathLst>
                <a:path w="11419840" h="5549900">
                  <a:moveTo>
                    <a:pt x="0" y="0"/>
                  </a:moveTo>
                  <a:lnTo>
                    <a:pt x="11419285" y="0"/>
                  </a:lnTo>
                  <a:lnTo>
                    <a:pt x="11419285" y="5549569"/>
                  </a:lnTo>
                  <a:lnTo>
                    <a:pt x="0" y="5549569"/>
                  </a:lnTo>
                  <a:lnTo>
                    <a:pt x="0" y="0"/>
                  </a:lnTo>
                  <a:close/>
                </a:path>
              </a:pathLst>
            </a:custGeom>
            <a:ln w="52354">
              <a:solidFill>
                <a:srgbClr val="7F032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3765780" y="2603547"/>
              <a:ext cx="901700" cy="5549900"/>
            </a:xfrm>
            <a:custGeom>
              <a:avLst/>
              <a:gdLst/>
              <a:ahLst/>
              <a:cxnLst/>
              <a:rect l="l" t="t" r="r" b="b"/>
              <a:pathLst>
                <a:path w="901700" h="5549900">
                  <a:moveTo>
                    <a:pt x="0" y="0"/>
                  </a:moveTo>
                  <a:lnTo>
                    <a:pt x="901647" y="0"/>
                  </a:lnTo>
                  <a:lnTo>
                    <a:pt x="901647" y="5549569"/>
                  </a:lnTo>
                  <a:lnTo>
                    <a:pt x="0" y="5549569"/>
                  </a:lnTo>
                  <a:lnTo>
                    <a:pt x="0" y="0"/>
                  </a:lnTo>
                  <a:close/>
                </a:path>
              </a:pathLst>
            </a:custGeom>
            <a:ln w="52354">
              <a:solidFill>
                <a:srgbClr val="7F032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633184" y="1602220"/>
            <a:ext cx="2925721" cy="904572"/>
          </a:xfrm>
          <a:prstGeom prst="rect">
            <a:avLst/>
          </a:prstGeom>
        </p:spPr>
        <p:txBody>
          <a:bodyPr vert="horz" wrap="square" lIns="0" tIns="8856" rIns="0" bIns="0" rtlCol="0">
            <a:spAutoFit/>
          </a:bodyPr>
          <a:lstStyle/>
          <a:p>
            <a:pPr marL="242590" marR="0" lvl="0" indent="-235274" algn="l" defTabSz="554492" rtl="0" eaLnBrk="1" fontAlgn="auto" latinLnBrk="0" hangingPunct="1">
              <a:lnSpc>
                <a:spcPct val="100000"/>
              </a:lnSpc>
              <a:spcBef>
                <a:spcPts val="69"/>
              </a:spcBef>
              <a:spcAft>
                <a:spcPts val="0"/>
              </a:spcAft>
              <a:buClrTx/>
              <a:buSzTx/>
              <a:buFontTx/>
              <a:buAutoNum type="arabicPlain"/>
              <a:tabLst>
                <a:tab pos="242975" algn="l"/>
              </a:tabLst>
              <a:defRPr/>
            </a:pPr>
            <a:r>
              <a:rPr kumimoji="0" sz="1940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#include&lt;stdio.h&gt;</a:t>
            </a:r>
            <a:endParaRPr kumimoji="0" sz="194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242590" marR="0" lvl="0" indent="-235274" algn="l" defTabSz="554492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AutoNum type="arabicPlain"/>
              <a:tabLst>
                <a:tab pos="242975" algn="l"/>
              </a:tabLst>
              <a:defRPr/>
            </a:pPr>
            <a:r>
              <a:rPr kumimoji="0" sz="1940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#include&lt;stdlib.h&gt;</a:t>
            </a:r>
            <a:endParaRPr kumimoji="0" sz="194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7701" marR="0" lvl="0" indent="0" algn="l" defTabSz="554492" rtl="0" eaLnBrk="1" fontAlgn="auto" latinLnBrk="0" hangingPunct="1">
              <a:lnSpc>
                <a:spcPct val="100000"/>
              </a:lnSpc>
              <a:spcBef>
                <a:spcPts val="2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40" b="0" i="0" u="none" strike="noStrike" kern="0" cap="none" spc="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3</a:t>
            </a:r>
            <a:endParaRPr kumimoji="0" sz="194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428338"/>
              </p:ext>
            </p:extLst>
          </p:nvPr>
        </p:nvGraphicFramePr>
        <p:xfrm>
          <a:off x="2380748" y="2440315"/>
          <a:ext cx="8558496" cy="3060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8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1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1436">
                <a:tc>
                  <a:txBody>
                    <a:bodyPr/>
                    <a:lstStyle/>
                    <a:p>
                      <a:pPr marL="276225">
                        <a:lnSpc>
                          <a:spcPts val="3065"/>
                        </a:lnSpc>
                      </a:pPr>
                      <a:r>
                        <a:rPr sz="1900" dirty="0">
                          <a:latin typeface="Courier New"/>
                          <a:cs typeface="Courier New"/>
                        </a:rPr>
                        <a:t>4</a:t>
                      </a:r>
                      <a:r>
                        <a:rPr sz="1900" spc="-80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900" spc="-25" dirty="0">
                          <a:latin typeface="Courier New"/>
                          <a:cs typeface="Courier New"/>
                        </a:rPr>
                        <a:t>int</a:t>
                      </a:r>
                      <a:endParaRPr sz="1900" dirty="0">
                        <a:latin typeface="Courier New"/>
                        <a:cs typeface="Courier New"/>
                      </a:endParaRPr>
                    </a:p>
                    <a:p>
                      <a:pPr marL="27622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900" dirty="0">
                          <a:latin typeface="Courier New"/>
                          <a:cs typeface="Courier New"/>
                        </a:rPr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ts val="3065"/>
                        </a:lnSpc>
                      </a:pPr>
                      <a:r>
                        <a:rPr sz="1900" dirty="0">
                          <a:latin typeface="Courier New"/>
                          <a:cs typeface="Courier New"/>
                        </a:rPr>
                        <a:t>main()</a:t>
                      </a:r>
                      <a:r>
                        <a:rPr sz="1900" spc="-2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900" spc="-50" dirty="0">
                          <a:latin typeface="Courier New"/>
                          <a:cs typeface="Courier New"/>
                        </a:rPr>
                        <a:t>{</a:t>
                      </a:r>
                      <a:endParaRPr sz="1900">
                        <a:latin typeface="Courier New"/>
                        <a:cs typeface="Courier New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900" dirty="0">
                          <a:latin typeface="Courier New"/>
                          <a:cs typeface="Courier New"/>
                        </a:rPr>
                        <a:t>// a</a:t>
                      </a:r>
                      <a:r>
                        <a:rPr sz="1900" spc="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900" spc="-10" dirty="0">
                          <a:latin typeface="Courier New"/>
                          <a:cs typeface="Courier New"/>
                        </a:rPr>
                        <a:t>variable</a:t>
                      </a:r>
                      <a:endParaRPr sz="19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25">
                <a:tc>
                  <a:txBody>
                    <a:bodyPr/>
                    <a:lstStyle/>
                    <a:p>
                      <a:pPr marL="276225">
                        <a:lnSpc>
                          <a:spcPts val="3395"/>
                        </a:lnSpc>
                      </a:pPr>
                      <a:r>
                        <a:rPr sz="1900" dirty="0">
                          <a:latin typeface="Courier New"/>
                          <a:cs typeface="Courier New"/>
                        </a:rPr>
                        <a:t>6</a:t>
                      </a:r>
                      <a:endParaRPr sz="19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ts val="3395"/>
                        </a:lnSpc>
                      </a:pPr>
                      <a:r>
                        <a:rPr sz="1900" dirty="0">
                          <a:latin typeface="Courier New"/>
                          <a:cs typeface="Courier New"/>
                        </a:rPr>
                        <a:t>int a =</a:t>
                      </a:r>
                      <a:r>
                        <a:rPr sz="1900" spc="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900" spc="-10" dirty="0">
                          <a:latin typeface="Courier New"/>
                          <a:cs typeface="Courier New"/>
                        </a:rPr>
                        <a:t>0x01234567;</a:t>
                      </a:r>
                      <a:endParaRPr sz="19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425">
                <a:tc>
                  <a:txBody>
                    <a:bodyPr/>
                    <a:lstStyle/>
                    <a:p>
                      <a:pPr marL="276225">
                        <a:lnSpc>
                          <a:spcPts val="3395"/>
                        </a:lnSpc>
                      </a:pPr>
                      <a:r>
                        <a:rPr sz="1900" dirty="0">
                          <a:latin typeface="Courier New"/>
                          <a:cs typeface="Courier New"/>
                        </a:rPr>
                        <a:t>7</a:t>
                      </a:r>
                      <a:endParaRPr sz="19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425">
                <a:tc>
                  <a:txBody>
                    <a:bodyPr/>
                    <a:lstStyle/>
                    <a:p>
                      <a:pPr marL="276225">
                        <a:lnSpc>
                          <a:spcPts val="3395"/>
                        </a:lnSpc>
                      </a:pPr>
                      <a:r>
                        <a:rPr sz="1900" dirty="0">
                          <a:latin typeface="Courier New"/>
                          <a:cs typeface="Courier New"/>
                        </a:rPr>
                        <a:t>8</a:t>
                      </a:r>
                      <a:endParaRPr sz="19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ts val="3395"/>
                        </a:lnSpc>
                      </a:pPr>
                      <a:r>
                        <a:rPr sz="1900" dirty="0">
                          <a:latin typeface="Courier New"/>
                          <a:cs typeface="Courier New"/>
                        </a:rPr>
                        <a:t>//</a:t>
                      </a:r>
                      <a:r>
                        <a:rPr sz="1900" spc="-1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900" dirty="0">
                          <a:latin typeface="Courier New"/>
                          <a:cs typeface="Courier New"/>
                        </a:rPr>
                        <a:t>print</a:t>
                      </a:r>
                      <a:r>
                        <a:rPr sz="1900" spc="-1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900" dirty="0">
                          <a:latin typeface="Courier New"/>
                          <a:cs typeface="Courier New"/>
                        </a:rPr>
                        <a:t>the</a:t>
                      </a:r>
                      <a:r>
                        <a:rPr sz="1900" spc="-1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900" dirty="0">
                          <a:latin typeface="Courier New"/>
                          <a:cs typeface="Courier New"/>
                        </a:rPr>
                        <a:t>variable</a:t>
                      </a:r>
                      <a:r>
                        <a:rPr sz="1900" spc="-1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900" dirty="0">
                          <a:latin typeface="Courier New"/>
                          <a:cs typeface="Courier New"/>
                        </a:rPr>
                        <a:t>in</a:t>
                      </a:r>
                      <a:r>
                        <a:rPr sz="1900" spc="-1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900" dirty="0">
                          <a:latin typeface="Courier New"/>
                          <a:cs typeface="Courier New"/>
                        </a:rPr>
                        <a:t>big</a:t>
                      </a:r>
                      <a:r>
                        <a:rPr sz="1900" spc="-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900" spc="-10" dirty="0">
                          <a:latin typeface="Courier New"/>
                          <a:cs typeface="Courier New"/>
                        </a:rPr>
                        <a:t>endian</a:t>
                      </a:r>
                      <a:endParaRPr sz="19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ts val="3395"/>
                        </a:lnSpc>
                      </a:pPr>
                      <a:r>
                        <a:rPr sz="1900" spc="-10" dirty="0">
                          <a:latin typeface="Courier New"/>
                          <a:cs typeface="Courier New"/>
                        </a:rPr>
                        <a:t>format</a:t>
                      </a:r>
                      <a:endParaRPr sz="19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425">
                <a:tc>
                  <a:txBody>
                    <a:bodyPr/>
                    <a:lstStyle/>
                    <a:p>
                      <a:pPr marL="276225">
                        <a:lnSpc>
                          <a:spcPts val="3395"/>
                        </a:lnSpc>
                      </a:pPr>
                      <a:r>
                        <a:rPr sz="1900" dirty="0">
                          <a:latin typeface="Courier New"/>
                          <a:cs typeface="Courier New"/>
                        </a:rPr>
                        <a:t>9</a:t>
                      </a:r>
                      <a:endParaRPr sz="19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ts val="3395"/>
                        </a:lnSpc>
                      </a:pPr>
                      <a:r>
                        <a:rPr sz="1900" dirty="0">
                          <a:latin typeface="Courier New"/>
                          <a:cs typeface="Courier New"/>
                        </a:rPr>
                        <a:t>printf("a's</a:t>
                      </a:r>
                      <a:r>
                        <a:rPr sz="1900" spc="-3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900" dirty="0">
                          <a:latin typeface="Courier New"/>
                          <a:cs typeface="Courier New"/>
                        </a:rPr>
                        <a:t>value:</a:t>
                      </a:r>
                      <a:r>
                        <a:rPr sz="1900" spc="-3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900" spc="-10" dirty="0">
                          <a:latin typeface="Courier New"/>
                          <a:cs typeface="Courier New"/>
                        </a:rPr>
                        <a:t>0x%.8x\n",a);</a:t>
                      </a:r>
                      <a:endParaRPr sz="19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1750">
                        <a:lnSpc>
                          <a:spcPts val="3395"/>
                        </a:lnSpc>
                      </a:pPr>
                      <a:r>
                        <a:rPr sz="1900" spc="-25" dirty="0">
                          <a:latin typeface="Courier New"/>
                          <a:cs typeface="Courier New"/>
                        </a:rPr>
                        <a:t>10</a:t>
                      </a:r>
                      <a:endParaRPr sz="19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ts val="3395"/>
                        </a:lnSpc>
                      </a:pPr>
                      <a:r>
                        <a:rPr sz="1900" dirty="0">
                          <a:latin typeface="Courier New"/>
                          <a:cs typeface="Courier New"/>
                        </a:rPr>
                        <a:t>return</a:t>
                      </a:r>
                      <a:r>
                        <a:rPr sz="1900" spc="-2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900" spc="-25" dirty="0">
                          <a:latin typeface="Courier New"/>
                          <a:cs typeface="Courier New"/>
                        </a:rPr>
                        <a:t>0;</a:t>
                      </a:r>
                      <a:endParaRPr sz="19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011">
                <a:tc>
                  <a:txBody>
                    <a:bodyPr/>
                    <a:lstStyle/>
                    <a:p>
                      <a:pPr marL="31750">
                        <a:lnSpc>
                          <a:spcPts val="3395"/>
                        </a:lnSpc>
                      </a:pPr>
                      <a:r>
                        <a:rPr sz="1900" dirty="0">
                          <a:latin typeface="Courier New"/>
                          <a:cs typeface="Courier New"/>
                        </a:rPr>
                        <a:t>11</a:t>
                      </a:r>
                      <a:r>
                        <a:rPr sz="1900" spc="-80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1900" spc="-50" dirty="0">
                          <a:latin typeface="Courier New"/>
                          <a:cs typeface="Courier New"/>
                        </a:rPr>
                        <a:t>}</a:t>
                      </a:r>
                      <a:endParaRPr sz="19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5470">
              <a:lnSpc>
                <a:spcPct val="100000"/>
              </a:lnSpc>
              <a:spcBef>
                <a:spcPts val="100"/>
              </a:spcBef>
            </a:pPr>
            <a:r>
              <a:rPr dirty="0"/>
              <a:t>GDB</a:t>
            </a:r>
            <a:r>
              <a:rPr spc="-20" dirty="0"/>
              <a:t> </a:t>
            </a:r>
            <a:r>
              <a:rPr dirty="0"/>
              <a:t>as</a:t>
            </a:r>
            <a:r>
              <a:rPr spc="-5" dirty="0"/>
              <a:t> </a:t>
            </a:r>
            <a:r>
              <a:rPr dirty="0"/>
              <a:t>an</a:t>
            </a:r>
            <a:r>
              <a:rPr spc="-10" dirty="0"/>
              <a:t> Interpreter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1500485" cy="10375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646938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gdb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live_session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run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gdb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live_session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executable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1753235" algn="l"/>
              </a:tabLst>
              <a:defRPr/>
            </a:pP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varname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evaluated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expression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3L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&lt;&lt;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10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2203196"/>
            <a:ext cx="2899410" cy="1824989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698500" marR="0" lvl="0" indent="-228600" defTabSz="914400" eaLnBrk="1" fontAlgn="auto" latinLnBrk="0" hangingPunct="1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p/t,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p/x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98500" marR="0" lvl="0" indent="-228600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p/d,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p/u,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p/c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&lt;enter&gt;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q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91865" y="2230628"/>
            <a:ext cx="29571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binary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hex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formats.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17521" y="2984500"/>
            <a:ext cx="4112895" cy="104394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0" marR="5715" lvl="0" indent="0" algn="r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Execute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last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command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again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Quit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gdb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4526788"/>
            <a:ext cx="9832340" cy="154686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cs typeface="Calibri"/>
              </a:rPr>
              <a:t>Important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launching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gdb: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Gdb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running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therefore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can’t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still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process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constants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00"/>
              </a:spcBef>
            </a:pPr>
            <a:r>
              <a:rPr dirty="0"/>
              <a:t>gdb</a:t>
            </a:r>
            <a:r>
              <a:rPr spc="-10" dirty="0"/>
              <a:t> </a:t>
            </a:r>
            <a:r>
              <a:rPr dirty="0"/>
              <a:t>on</a:t>
            </a:r>
            <a:r>
              <a:rPr spc="-10" dirty="0"/>
              <a:t> </a:t>
            </a:r>
            <a:r>
              <a:rPr dirty="0"/>
              <a:t>a</a:t>
            </a:r>
            <a:r>
              <a:rPr spc="5" dirty="0"/>
              <a:t> </a:t>
            </a:r>
            <a:r>
              <a:rPr spc="-10" dirty="0"/>
              <a:t>program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3378200" cy="10375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gdb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live_session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79061" y="1186180"/>
            <a:ext cx="7553325" cy="2448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6190" marR="5080" lvl="0" indent="3059430" algn="r" defTabSz="914400" eaLnBrk="1" fontAlgn="auto" latinLnBrk="0" hangingPunct="1">
              <a:lnSpc>
                <a:spcPct val="118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run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gdb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executable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breakpoint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(e.g.,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5715" lvl="0" indent="0" algn="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line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42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5715" lvl="0" indent="4195445" algn="r" defTabSz="914400" eaLnBrk="1" fontAlgn="auto" latinLnBrk="0" hangingPunct="1">
              <a:lnSpc>
                <a:spcPct val="1193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Run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provided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args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control</a:t>
            </a:r>
            <a:r>
              <a:rPr kumimoji="0" sz="2800" b="0" i="0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forward</a:t>
            </a:r>
            <a:r>
              <a:rPr kumimoji="0" sz="2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execution</a:t>
            </a:r>
            <a:r>
              <a:rPr kumimoji="0" sz="2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(next,</a:t>
            </a:r>
            <a:r>
              <a:rPr kumimoji="0" sz="2800" b="0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step</a:t>
            </a:r>
            <a:r>
              <a:rPr kumimoji="0" sz="2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into,</a:t>
            </a:r>
            <a:r>
              <a:rPr kumimoji="0" sz="2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continue)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2591307"/>
            <a:ext cx="2988310" cy="104394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82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s,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continue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3691635"/>
            <a:ext cx="114998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1753235" algn="l"/>
              </a:tabLst>
              <a:defRPr/>
            </a:pP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varname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evaluated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expression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3L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&lt;&lt;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10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4120388"/>
            <a:ext cx="2899410" cy="131889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698500" marR="0" lvl="0" indent="-228600" defTabSz="914400" eaLnBrk="1" fontAlgn="auto" latinLnBrk="0" hangingPunct="1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p/t,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p/x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98500" marR="0" lvl="0" indent="-228600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p/d,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p/u,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p/c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info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91865" y="4147820"/>
            <a:ext cx="29571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binary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hex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formats.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62440" y="4987035"/>
            <a:ext cx="23691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args,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locals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40" y="6014211"/>
            <a:ext cx="93141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cs typeface="Calibri"/>
              </a:rPr>
              <a:t>Important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gdb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run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current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line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until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“next”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dirty="0"/>
              <a:t>gdb:</a:t>
            </a:r>
            <a:r>
              <a:rPr spc="-20" dirty="0"/>
              <a:t> </a:t>
            </a:r>
            <a:r>
              <a:rPr dirty="0"/>
              <a:t>highly</a:t>
            </a:r>
            <a:r>
              <a:rPr spc="-10" dirty="0"/>
              <a:t> recommended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617325" cy="535368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setting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breakpoints/stepping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gdb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seem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like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overkill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could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otherwise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achieved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copious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printf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statements.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However,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gdb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incredibly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useful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assign1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assignments):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fast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“C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interpreter”: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+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&lt;expression&gt;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Sandbox/try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ideas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around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bitshift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operators,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signed/unsigned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types,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etc.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print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values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binary!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Once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you’re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happy,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then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changes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your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file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Tip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two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terminal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windows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SSH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myth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both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5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Keep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one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emacs,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gdb/command-line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Easily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reference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file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line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numbers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variables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while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accessing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gdb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2031364" lvl="0" indent="228600" defTabSz="914400" eaLnBrk="1" fontAlgn="auto" latinLnBrk="0" hangingPunct="1">
              <a:lnSpc>
                <a:spcPct val="1193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Tip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Every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time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update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file,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rerun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gdb.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Gdb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takes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practice!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But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payoff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tremendous!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ucida Sans"/>
                <a:cs typeface="Lucida Sans"/>
              </a:rPr>
              <a:t>©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0629" y="1053292"/>
            <a:ext cx="11714819" cy="5747624"/>
          </a:xfrm>
          <a:prstGeom prst="rect">
            <a:avLst/>
          </a:prstGeom>
        </p:spPr>
        <p:txBody>
          <a:bodyPr vert="horz" wrap="square" lIns="0" tIns="20408" rIns="0" bIns="0" rtlCol="0">
            <a:spAutoFit/>
          </a:bodyPr>
          <a:lstStyle/>
          <a:p>
            <a:pPr marL="30805" marR="108203" defTabSz="554492">
              <a:lnSpc>
                <a:spcPts val="2747"/>
              </a:lnSpc>
              <a:spcBef>
                <a:spcPts val="161"/>
              </a:spcBef>
            </a:pP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I've</a:t>
            </a:r>
            <a:r>
              <a:rPr sz="2304" kern="0" spc="-1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seen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few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students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who</a:t>
            </a:r>
            <a:r>
              <a:rPr sz="2304" kern="0" spc="-11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9" dirty="0">
                <a:solidFill>
                  <a:sysClr val="windowText" lastClr="000000"/>
                </a:solidFill>
                <a:latin typeface="Arial"/>
                <a:cs typeface="Arial"/>
              </a:rPr>
              <a:t>have</a:t>
            </a:r>
            <a:r>
              <a:rPr sz="2304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21" dirty="0">
                <a:solidFill>
                  <a:sysClr val="windowText" lastClr="000000"/>
                </a:solidFill>
                <a:latin typeface="Arial"/>
                <a:cs typeface="Arial"/>
              </a:rPr>
              <a:t>been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frustrated</a:t>
            </a:r>
            <a:r>
              <a:rPr sz="2304" kern="0" spc="-11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stepping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2" dirty="0">
                <a:solidFill>
                  <a:sysClr val="windowText" lastClr="000000"/>
                </a:solidFill>
                <a:latin typeface="Arial"/>
                <a:cs typeface="Arial"/>
              </a:rPr>
              <a:t>through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functions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2" dirty="0">
                <a:solidFill>
                  <a:sysClr val="windowText" lastClr="000000"/>
                </a:solidFill>
                <a:latin typeface="Arial"/>
                <a:cs typeface="Arial"/>
              </a:rPr>
              <a:t>gdb. </a:t>
            </a:r>
            <a:r>
              <a:rPr sz="2304" kern="0" spc="-42" dirty="0">
                <a:solidFill>
                  <a:sysClr val="windowText" lastClr="000000"/>
                </a:solidFill>
                <a:latin typeface="Arial"/>
                <a:cs typeface="Arial"/>
              </a:rPr>
              <a:t>Sometimes,</a:t>
            </a:r>
            <a:r>
              <a:rPr sz="2304" kern="0" spc="-1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21" dirty="0">
                <a:solidFill>
                  <a:sysClr val="windowText" lastClr="000000"/>
                </a:solidFill>
                <a:latin typeface="Arial"/>
                <a:cs typeface="Arial"/>
              </a:rPr>
              <a:t>they</a:t>
            </a:r>
            <a:r>
              <a:rPr sz="2304" kern="0" spc="-13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will</a:t>
            </a:r>
            <a:r>
              <a:rPr sz="2304" kern="0" spc="-1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42" dirty="0">
                <a:solidFill>
                  <a:sysClr val="windowText" lastClr="000000"/>
                </a:solidFill>
                <a:latin typeface="Arial"/>
                <a:cs typeface="Arial"/>
              </a:rPr>
              <a:t>accidentally</a:t>
            </a:r>
            <a:r>
              <a:rPr sz="2304" kern="0" spc="-9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step</a:t>
            </a:r>
            <a:r>
              <a:rPr sz="2304" kern="0" spc="-8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into</a:t>
            </a:r>
            <a:r>
              <a:rPr sz="2304" kern="0" spc="-8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2304" kern="0" spc="-8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function</a:t>
            </a:r>
            <a:r>
              <a:rPr sz="2304" kern="0" spc="-8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42" dirty="0">
                <a:solidFill>
                  <a:sysClr val="windowText" lastClr="000000"/>
                </a:solidFill>
                <a:latin typeface="Arial"/>
                <a:cs typeface="Arial"/>
              </a:rPr>
              <a:t>like</a:t>
            </a:r>
            <a:r>
              <a:rPr sz="2304" kern="0" spc="-8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8" dirty="0">
                <a:solidFill>
                  <a:sysClr val="windowText" lastClr="000000"/>
                </a:solidFill>
                <a:latin typeface="Courier New"/>
                <a:cs typeface="Courier New"/>
              </a:rPr>
              <a:t>strlen</a:t>
            </a:r>
            <a:r>
              <a:rPr sz="2304" kern="0" spc="-746" dirty="0">
                <a:solidFill>
                  <a:sysClr val="windowText" lastClr="000000"/>
                </a:solidFill>
                <a:latin typeface="Courier New"/>
                <a:cs typeface="Courier New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or</a:t>
            </a:r>
            <a:r>
              <a:rPr sz="2304" kern="0" spc="-8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8" dirty="0">
                <a:solidFill>
                  <a:sysClr val="windowText" lastClr="000000"/>
                </a:solidFill>
                <a:latin typeface="Courier New"/>
                <a:cs typeface="Courier New"/>
              </a:rPr>
              <a:t>printf</a:t>
            </a:r>
            <a:r>
              <a:rPr sz="2304" kern="0" spc="-746" dirty="0">
                <a:solidFill>
                  <a:sysClr val="windowText" lastClr="000000"/>
                </a:solidFill>
                <a:latin typeface="Courier New"/>
                <a:cs typeface="Courier New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2304" kern="0" spc="-8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get</a:t>
            </a:r>
            <a:r>
              <a:rPr sz="2304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stuck.</a:t>
            </a:r>
            <a:endParaRPr sz="2304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554492">
              <a:spcBef>
                <a:spcPts val="6"/>
              </a:spcBef>
            </a:pPr>
            <a:endParaRPr sz="2365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0805" defTabSz="554492"/>
            <a:r>
              <a:rPr sz="2304" kern="0" spc="-79" dirty="0">
                <a:solidFill>
                  <a:sysClr val="windowText" lastClr="000000"/>
                </a:solidFill>
                <a:latin typeface="Arial"/>
                <a:cs typeface="Arial"/>
              </a:rPr>
              <a:t>There</a:t>
            </a:r>
            <a:r>
              <a:rPr sz="2304" kern="0" spc="-8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4" dirty="0">
                <a:solidFill>
                  <a:sysClr val="windowText" lastClr="000000"/>
                </a:solidFill>
                <a:latin typeface="Arial"/>
                <a:cs typeface="Arial"/>
              </a:rPr>
              <a:t>are</a:t>
            </a:r>
            <a:r>
              <a:rPr sz="2304" kern="0" spc="-9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three</a:t>
            </a:r>
            <a:r>
              <a:rPr sz="2304" kern="0" spc="-10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important</a:t>
            </a:r>
            <a:r>
              <a:rPr sz="2304" kern="0" spc="-9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gdb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commands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about</a:t>
            </a:r>
            <a:r>
              <a:rPr sz="2304" kern="0" spc="-9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stepping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2" dirty="0">
                <a:solidFill>
                  <a:sysClr val="windowText" lastClr="000000"/>
                </a:solidFill>
                <a:latin typeface="Arial"/>
                <a:cs typeface="Arial"/>
              </a:rPr>
              <a:t>through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2304" kern="0" spc="-9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program:</a:t>
            </a:r>
            <a:endParaRPr sz="2304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554492">
              <a:spcBef>
                <a:spcPts val="21"/>
              </a:spcBef>
            </a:pPr>
            <a:endParaRPr sz="2395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0805" defTabSz="554492"/>
            <a:r>
              <a:rPr sz="2304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step</a:t>
            </a:r>
            <a:r>
              <a:rPr sz="2304" b="1" kern="0" spc="-14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52" dirty="0">
                <a:solidFill>
                  <a:sysClr val="windowText" lastClr="000000"/>
                </a:solidFill>
                <a:latin typeface="Arial"/>
                <a:cs typeface="Arial"/>
              </a:rPr>
              <a:t>(abbreviation:</a:t>
            </a:r>
            <a:r>
              <a:rPr sz="2304" kern="0" spc="-9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12" dirty="0">
                <a:solidFill>
                  <a:sysClr val="windowText" lastClr="000000"/>
                </a:solidFill>
                <a:latin typeface="Arial"/>
                <a:cs typeface="Arial"/>
              </a:rPr>
              <a:t>s)</a:t>
            </a:r>
            <a:r>
              <a:rPr sz="2304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executes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2304" kern="0" spc="-9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next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1" dirty="0">
                <a:solidFill>
                  <a:sysClr val="windowText" lastClr="000000"/>
                </a:solidFill>
                <a:latin typeface="Arial"/>
                <a:cs typeface="Arial"/>
              </a:rPr>
              <a:t>line</a:t>
            </a:r>
            <a:r>
              <a:rPr sz="2304" kern="0" spc="-9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goes</a:t>
            </a:r>
            <a:r>
              <a:rPr sz="2304" i="1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into</a:t>
            </a:r>
            <a:r>
              <a:rPr sz="2304" i="1" kern="0" spc="-9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function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calls.</a:t>
            </a:r>
            <a:endParaRPr sz="2304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554492">
              <a:spcBef>
                <a:spcPts val="18"/>
              </a:spcBef>
            </a:pPr>
            <a:endParaRPr sz="2365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0805" marR="16173" defTabSz="554492">
              <a:lnSpc>
                <a:spcPct val="101699"/>
              </a:lnSpc>
            </a:pPr>
            <a:r>
              <a:rPr sz="2304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next</a:t>
            </a:r>
            <a:r>
              <a:rPr sz="2304" b="1" kern="0" spc="-13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52" dirty="0">
                <a:solidFill>
                  <a:sysClr val="windowText" lastClr="000000"/>
                </a:solidFill>
                <a:latin typeface="Arial"/>
                <a:cs typeface="Arial"/>
              </a:rPr>
              <a:t>(abbreviation:</a:t>
            </a:r>
            <a:r>
              <a:rPr sz="2304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12" dirty="0">
                <a:solidFill>
                  <a:sysClr val="windowText" lastClr="000000"/>
                </a:solidFill>
                <a:latin typeface="Arial"/>
                <a:cs typeface="Arial"/>
              </a:rPr>
              <a:t>n)</a:t>
            </a:r>
            <a:r>
              <a:rPr sz="2304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  <a:r>
              <a:rPr sz="2304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executes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2304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next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line,</a:t>
            </a:r>
            <a:r>
              <a:rPr sz="2304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does</a:t>
            </a:r>
            <a:r>
              <a:rPr sz="2304" i="1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not</a:t>
            </a:r>
            <a:r>
              <a:rPr sz="2304" i="1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go</a:t>
            </a:r>
            <a:r>
              <a:rPr sz="2304" i="1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into</a:t>
            </a:r>
            <a:r>
              <a:rPr sz="2304" i="1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i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function</a:t>
            </a:r>
            <a:r>
              <a:rPr sz="2304" i="1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i="1" kern="0" spc="-36" dirty="0">
                <a:solidFill>
                  <a:sysClr val="windowText" lastClr="000000"/>
                </a:solidFill>
                <a:latin typeface="Arial"/>
                <a:cs typeface="Arial"/>
              </a:rPr>
              <a:t>calls.</a:t>
            </a:r>
            <a:r>
              <a:rPr sz="2304" i="1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24" dirty="0">
                <a:solidFill>
                  <a:sysClr val="windowText" lastClr="000000"/>
                </a:solidFill>
                <a:latin typeface="Arial"/>
                <a:cs typeface="Arial"/>
              </a:rPr>
              <a:t>I.e.,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if</a:t>
            </a:r>
            <a:r>
              <a:rPr sz="2304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you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want</a:t>
            </a:r>
            <a:r>
              <a:rPr sz="2304" kern="0" spc="-13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to</a:t>
            </a:r>
            <a:r>
              <a:rPr sz="2304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run</a:t>
            </a:r>
            <a:r>
              <a:rPr sz="2304" kern="0" spc="-4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2304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1" dirty="0">
                <a:solidFill>
                  <a:sysClr val="windowText" lastClr="000000"/>
                </a:solidFill>
                <a:latin typeface="Arial"/>
                <a:cs typeface="Arial"/>
              </a:rPr>
              <a:t>line</a:t>
            </a:r>
            <a:r>
              <a:rPr sz="2304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2304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8" dirty="0">
                <a:solidFill>
                  <a:sysClr val="windowText" lastClr="000000"/>
                </a:solidFill>
                <a:latin typeface="Courier New"/>
                <a:cs typeface="Courier New"/>
              </a:rPr>
              <a:t>strlen</a:t>
            </a:r>
            <a:r>
              <a:rPr sz="2304" kern="0" spc="-746" dirty="0">
                <a:solidFill>
                  <a:sysClr val="windowText" lastClr="000000"/>
                </a:solidFill>
                <a:latin typeface="Courier New"/>
                <a:cs typeface="Courier New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or</a:t>
            </a:r>
            <a:r>
              <a:rPr sz="2304" kern="0" spc="-4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8" dirty="0">
                <a:solidFill>
                  <a:sysClr val="windowText" lastClr="000000"/>
                </a:solidFill>
                <a:latin typeface="Courier New"/>
                <a:cs typeface="Courier New"/>
              </a:rPr>
              <a:t>printf</a:t>
            </a:r>
            <a:r>
              <a:rPr sz="2304" kern="0" spc="-746" dirty="0">
                <a:solidFill>
                  <a:sysClr val="windowText" lastClr="000000"/>
                </a:solidFill>
                <a:latin typeface="Courier New"/>
                <a:cs typeface="Courier New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but</a:t>
            </a:r>
            <a:r>
              <a:rPr sz="2304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39" dirty="0">
                <a:solidFill>
                  <a:sysClr val="windowText" lastClr="000000"/>
                </a:solidFill>
                <a:latin typeface="Arial"/>
                <a:cs typeface="Arial"/>
              </a:rPr>
              <a:t>don't</a:t>
            </a:r>
            <a:r>
              <a:rPr sz="2304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want</a:t>
            </a:r>
            <a:r>
              <a:rPr sz="2304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to</a:t>
            </a:r>
            <a:r>
              <a:rPr sz="2304" kern="0" spc="-4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attempt</a:t>
            </a:r>
            <a:r>
              <a:rPr sz="2304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to</a:t>
            </a:r>
            <a:r>
              <a:rPr sz="2304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go</a:t>
            </a:r>
            <a:r>
              <a:rPr sz="2304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into</a:t>
            </a:r>
            <a:r>
              <a:rPr sz="2304" kern="0" spc="-4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that</a:t>
            </a:r>
            <a:r>
              <a:rPr sz="2304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function, </a:t>
            </a:r>
            <a:r>
              <a:rPr sz="2304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use</a:t>
            </a:r>
            <a:r>
              <a:rPr sz="2304" kern="0" spc="-14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b="1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next</a:t>
            </a:r>
            <a:r>
              <a:rPr sz="2304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.</a:t>
            </a:r>
            <a:endParaRPr sz="2304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554492">
              <a:spcBef>
                <a:spcPts val="30"/>
              </a:spcBef>
            </a:pPr>
            <a:endParaRPr sz="2395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0805" defTabSz="554492"/>
            <a:r>
              <a:rPr sz="2304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display</a:t>
            </a:r>
            <a:r>
              <a:rPr sz="2304" b="1" kern="0" spc="-10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52" dirty="0">
                <a:solidFill>
                  <a:sysClr val="windowText" lastClr="000000"/>
                </a:solidFill>
                <a:latin typeface="Arial"/>
                <a:cs typeface="Arial"/>
              </a:rPr>
              <a:t>(abbreviation:</a:t>
            </a:r>
            <a:r>
              <a:rPr sz="2304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39" dirty="0">
                <a:solidFill>
                  <a:sysClr val="windowText" lastClr="000000"/>
                </a:solidFill>
                <a:latin typeface="Arial"/>
                <a:cs typeface="Arial"/>
              </a:rPr>
              <a:t>disp)</a:t>
            </a:r>
            <a:r>
              <a:rPr sz="2304" kern="0" spc="-9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  <a:r>
              <a:rPr sz="2304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42" dirty="0">
                <a:solidFill>
                  <a:sysClr val="windowText" lastClr="000000"/>
                </a:solidFill>
                <a:latin typeface="Arial"/>
                <a:cs typeface="Arial"/>
              </a:rPr>
              <a:t>displays</a:t>
            </a:r>
            <a:r>
              <a:rPr sz="2304" kern="0" spc="-9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2304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1" dirty="0">
                <a:solidFill>
                  <a:sysClr val="windowText" lastClr="000000"/>
                </a:solidFill>
                <a:latin typeface="Arial"/>
                <a:cs typeface="Arial"/>
              </a:rPr>
              <a:t>variable</a:t>
            </a:r>
            <a:r>
              <a:rPr sz="2304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7" dirty="0">
                <a:solidFill>
                  <a:sysClr val="windowText" lastClr="000000"/>
                </a:solidFill>
                <a:latin typeface="Arial"/>
                <a:cs typeface="Arial"/>
              </a:rPr>
              <a:t>(or</a:t>
            </a:r>
            <a:r>
              <a:rPr sz="2304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other</a:t>
            </a:r>
            <a:r>
              <a:rPr sz="2304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52" dirty="0">
                <a:solidFill>
                  <a:sysClr val="windowText" lastClr="000000"/>
                </a:solidFill>
                <a:latin typeface="Arial"/>
                <a:cs typeface="Arial"/>
              </a:rPr>
              <a:t>item)</a:t>
            </a:r>
            <a:r>
              <a:rPr sz="2304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24" dirty="0">
                <a:solidFill>
                  <a:sysClr val="windowText" lastClr="000000"/>
                </a:solidFill>
                <a:latin typeface="Arial"/>
                <a:cs typeface="Arial"/>
              </a:rPr>
              <a:t>after</a:t>
            </a:r>
            <a:r>
              <a:rPr sz="2304" kern="0" spc="-9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each</a:t>
            </a:r>
            <a:r>
              <a:rPr sz="2304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step.</a:t>
            </a:r>
            <a:endParaRPr sz="2304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554492">
              <a:spcBef>
                <a:spcPts val="3"/>
              </a:spcBef>
            </a:pPr>
            <a:endParaRPr sz="2395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0805" marR="26184" defTabSz="554492">
              <a:lnSpc>
                <a:spcPct val="101000"/>
              </a:lnSpc>
            </a:pPr>
            <a:r>
              <a:rPr sz="2304" b="1" kern="0" spc="-12" dirty="0">
                <a:solidFill>
                  <a:sysClr val="windowText" lastClr="000000"/>
                </a:solidFill>
                <a:latin typeface="Arial"/>
                <a:cs typeface="Arial"/>
              </a:rPr>
              <a:t>finish</a:t>
            </a:r>
            <a:r>
              <a:rPr sz="2304" b="1" kern="0" spc="-1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52" dirty="0">
                <a:solidFill>
                  <a:sysClr val="windowText" lastClr="000000"/>
                </a:solidFill>
                <a:latin typeface="Arial"/>
                <a:cs typeface="Arial"/>
              </a:rPr>
              <a:t>(abbreviation:</a:t>
            </a:r>
            <a:r>
              <a:rPr sz="2304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fin)</a:t>
            </a:r>
            <a:r>
              <a:rPr sz="2304" kern="0" spc="-7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  <a:r>
              <a:rPr sz="2304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2" dirty="0">
                <a:solidFill>
                  <a:sysClr val="windowText" lastClr="000000"/>
                </a:solidFill>
                <a:latin typeface="Arial"/>
                <a:cs typeface="Arial"/>
              </a:rPr>
              <a:t>completes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2304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function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2304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returns</a:t>
            </a:r>
            <a:r>
              <a:rPr sz="2304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to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2304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39" dirty="0">
                <a:solidFill>
                  <a:sysClr val="windowText" lastClr="000000"/>
                </a:solidFill>
                <a:latin typeface="Arial"/>
                <a:cs typeface="Arial"/>
              </a:rPr>
              <a:t>calling</a:t>
            </a:r>
            <a:r>
              <a:rPr sz="2304" kern="0" spc="-9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function.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9" dirty="0">
                <a:solidFill>
                  <a:sysClr val="windowText" lastClr="000000"/>
                </a:solidFill>
                <a:latin typeface="Arial"/>
                <a:cs typeface="Arial"/>
              </a:rPr>
              <a:t>This</a:t>
            </a:r>
            <a:r>
              <a:rPr sz="2304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is</a:t>
            </a:r>
            <a:r>
              <a:rPr sz="2304" kern="0" spc="-9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the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command</a:t>
            </a:r>
            <a:r>
              <a:rPr sz="2304" kern="0" spc="-16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you</a:t>
            </a:r>
            <a:r>
              <a:rPr sz="2304" kern="0" spc="-13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want</a:t>
            </a:r>
            <a:r>
              <a:rPr sz="2304" kern="0" spc="-9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if</a:t>
            </a:r>
            <a:r>
              <a:rPr sz="2304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you</a:t>
            </a:r>
            <a:r>
              <a:rPr sz="2304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42" dirty="0">
                <a:solidFill>
                  <a:sysClr val="windowText" lastClr="000000"/>
                </a:solidFill>
                <a:latin typeface="Arial"/>
                <a:cs typeface="Arial"/>
              </a:rPr>
              <a:t>accidentally</a:t>
            </a:r>
            <a:r>
              <a:rPr sz="2304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go</a:t>
            </a:r>
            <a:r>
              <a:rPr sz="2304" kern="0" spc="-9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into</a:t>
            </a:r>
            <a:r>
              <a:rPr sz="2304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2304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function</a:t>
            </a:r>
            <a:r>
              <a:rPr sz="2304" kern="0" spc="-9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42" dirty="0">
                <a:solidFill>
                  <a:sysClr val="windowText" lastClr="000000"/>
                </a:solidFill>
                <a:latin typeface="Arial"/>
                <a:cs typeface="Arial"/>
              </a:rPr>
              <a:t>like</a:t>
            </a:r>
            <a:r>
              <a:rPr sz="2304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8" dirty="0">
                <a:solidFill>
                  <a:sysClr val="windowText" lastClr="000000"/>
                </a:solidFill>
                <a:latin typeface="Courier New"/>
                <a:cs typeface="Courier New"/>
              </a:rPr>
              <a:t>strlen</a:t>
            </a:r>
            <a:r>
              <a:rPr sz="2304" kern="0" spc="-746" dirty="0">
                <a:solidFill>
                  <a:sysClr val="windowText" lastClr="000000"/>
                </a:solidFill>
                <a:latin typeface="Courier New"/>
                <a:cs typeface="Courier New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or</a:t>
            </a:r>
            <a:r>
              <a:rPr sz="2304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6" dirty="0">
                <a:solidFill>
                  <a:sysClr val="windowText" lastClr="000000"/>
                </a:solidFill>
                <a:latin typeface="Courier New"/>
                <a:cs typeface="Courier New"/>
              </a:rPr>
              <a:t>printf</a:t>
            </a:r>
            <a:r>
              <a:rPr sz="2304" kern="0" spc="-6" dirty="0">
                <a:solidFill>
                  <a:sysClr val="windowText" lastClr="000000"/>
                </a:solidFill>
                <a:latin typeface="Arial"/>
                <a:cs typeface="Arial"/>
              </a:rPr>
              <a:t>!</a:t>
            </a:r>
            <a:r>
              <a:rPr sz="2304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2" dirty="0">
                <a:solidFill>
                  <a:sysClr val="windowText" lastClr="000000"/>
                </a:solidFill>
                <a:latin typeface="Arial"/>
                <a:cs typeface="Arial"/>
              </a:rPr>
              <a:t>This </a:t>
            </a:r>
            <a:r>
              <a:rPr sz="2304" kern="0" spc="-21" dirty="0">
                <a:solidFill>
                  <a:sysClr val="windowText" lastClr="000000"/>
                </a:solidFill>
                <a:latin typeface="Arial"/>
                <a:cs typeface="Arial"/>
              </a:rPr>
              <a:t>continues</a:t>
            </a:r>
            <a:r>
              <a:rPr sz="2304" kern="0" spc="-11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program</a:t>
            </a:r>
            <a:r>
              <a:rPr sz="2304" kern="0" spc="-11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24" dirty="0">
                <a:solidFill>
                  <a:sysClr val="windowText" lastClr="000000"/>
                </a:solidFill>
                <a:latin typeface="Arial"/>
                <a:cs typeface="Arial"/>
              </a:rPr>
              <a:t>until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2304" kern="0" spc="-11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end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2304" kern="0" spc="-11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function,</a:t>
            </a:r>
            <a:r>
              <a:rPr sz="2304" kern="0" spc="-11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putting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you</a:t>
            </a:r>
            <a:r>
              <a:rPr sz="2304" kern="0" spc="-11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back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into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2304" kern="0" spc="-11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39" dirty="0">
                <a:solidFill>
                  <a:sysClr val="windowText" lastClr="000000"/>
                </a:solidFill>
                <a:latin typeface="Arial"/>
                <a:cs typeface="Arial"/>
              </a:rPr>
              <a:t>calling</a:t>
            </a:r>
            <a:r>
              <a:rPr sz="2304" kern="0" spc="-10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3" dirty="0">
                <a:solidFill>
                  <a:sysClr val="windowText" lastClr="000000"/>
                </a:solidFill>
                <a:latin typeface="Arial"/>
                <a:cs typeface="Arial"/>
              </a:rPr>
              <a:t>functio</a:t>
            </a:r>
            <a:r>
              <a:rPr sz="2304" kern="0" spc="-1158" dirty="0">
                <a:solidFill>
                  <a:sysClr val="windowText" lastClr="000000"/>
                </a:solidFill>
                <a:latin typeface="Arial"/>
                <a:cs typeface="Arial"/>
              </a:rPr>
              <a:t>n</a:t>
            </a:r>
            <a:r>
              <a:rPr sz="1319" kern="0" spc="-4" baseline="9578" dirty="0">
                <a:solidFill>
                  <a:sysClr val="windowText" lastClr="000000"/>
                </a:solidFill>
                <a:latin typeface="Arial"/>
                <a:cs typeface="Arial"/>
              </a:rPr>
              <a:t>3</a:t>
            </a:r>
            <a:r>
              <a:rPr sz="1319" kern="0" spc="382" baseline="957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2304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.</a:t>
            </a:r>
            <a:endParaRPr sz="2304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8" y="0"/>
            <a:ext cx="12191144" cy="758962"/>
          </a:xfrm>
          <a:custGeom>
            <a:avLst/>
            <a:gdLst/>
            <a:ahLst/>
            <a:cxnLst/>
            <a:rect l="l" t="t" r="r" b="b"/>
            <a:pathLst>
              <a:path w="20104100" h="1251585">
                <a:moveTo>
                  <a:pt x="0" y="1251301"/>
                </a:moveTo>
                <a:lnTo>
                  <a:pt x="20104099" y="1251301"/>
                </a:lnTo>
                <a:lnTo>
                  <a:pt x="20104099" y="0"/>
                </a:lnTo>
                <a:lnTo>
                  <a:pt x="0" y="0"/>
                </a:lnTo>
                <a:lnTo>
                  <a:pt x="0" y="1251301"/>
                </a:lnTo>
                <a:close/>
              </a:path>
            </a:pathLst>
          </a:custGeom>
          <a:solidFill>
            <a:srgbClr val="7F0325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64721" y="29674"/>
            <a:ext cx="4862595" cy="66142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4245" spc="45" dirty="0"/>
              <a:t>gdb</a:t>
            </a:r>
            <a:r>
              <a:rPr sz="4245" spc="-121" dirty="0"/>
              <a:t> </a:t>
            </a:r>
            <a:r>
              <a:rPr sz="4245" dirty="0"/>
              <a:t>step,</a:t>
            </a:r>
            <a:r>
              <a:rPr sz="4245" spc="-121" dirty="0"/>
              <a:t> </a:t>
            </a:r>
            <a:r>
              <a:rPr sz="4245" dirty="0"/>
              <a:t>next,</a:t>
            </a:r>
            <a:r>
              <a:rPr sz="4245" spc="-121" dirty="0"/>
              <a:t> </a:t>
            </a:r>
            <a:r>
              <a:rPr sz="4245" spc="-91" dirty="0"/>
              <a:t>finish</a:t>
            </a:r>
            <a:endParaRPr sz="4245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" y="3047639"/>
            <a:ext cx="12191144" cy="762428"/>
          </a:xfrm>
          <a:custGeom>
            <a:avLst/>
            <a:gdLst/>
            <a:ahLst/>
            <a:cxnLst/>
            <a:rect l="l" t="t" r="r" b="b"/>
            <a:pathLst>
              <a:path w="20104100" h="1257300">
                <a:moveTo>
                  <a:pt x="0" y="0"/>
                </a:moveTo>
                <a:lnTo>
                  <a:pt x="0" y="1256989"/>
                </a:lnTo>
                <a:lnTo>
                  <a:pt x="20104099" y="1256989"/>
                </a:lnTo>
                <a:lnTo>
                  <a:pt x="20104099" y="0"/>
                </a:lnTo>
                <a:lnTo>
                  <a:pt x="0" y="0"/>
                </a:lnTo>
                <a:close/>
              </a:path>
            </a:pathLst>
          </a:custGeom>
          <a:solidFill>
            <a:srgbClr val="7F0325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04797" y="3080763"/>
            <a:ext cx="5982406" cy="661421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algn="ctr">
              <a:spcBef>
                <a:spcPts val="64"/>
              </a:spcBef>
            </a:pPr>
            <a:r>
              <a:rPr lang="en-US" sz="4245" spc="-58" dirty="0"/>
              <a:t>Bitwise Operations</a:t>
            </a:r>
            <a:endParaRPr sz="4245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8400">
              <a:lnSpc>
                <a:spcPct val="100000"/>
              </a:lnSpc>
              <a:spcBef>
                <a:spcPts val="100"/>
              </a:spcBef>
            </a:pPr>
            <a:r>
              <a:rPr dirty="0"/>
              <a:t>Bitwise</a:t>
            </a:r>
            <a:r>
              <a:rPr spc="-30" dirty="0"/>
              <a:t> </a:t>
            </a:r>
            <a:r>
              <a:rPr spc="-10" dirty="0"/>
              <a:t>Operators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31053"/>
            <a:ext cx="10753725" cy="257048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You’re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already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familiar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Arithmetic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operators: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+,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-,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*,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/,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%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Comparison</a:t>
            </a:r>
            <a:r>
              <a:rPr kumimoji="0" sz="24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operators:</a:t>
            </a:r>
            <a:r>
              <a:rPr kumimoji="0" sz="24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==,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!=,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&lt;,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&gt;,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&lt;=,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&gt;=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Logical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&amp;&amp;,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||,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!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Today,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we’re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introducing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category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operators: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bitwise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&amp;,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|,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~,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^,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&lt;&lt;,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&gt;&gt;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82545">
              <a:lnSpc>
                <a:spcPct val="100000"/>
              </a:lnSpc>
              <a:spcBef>
                <a:spcPts val="100"/>
              </a:spcBef>
            </a:pPr>
            <a:r>
              <a:rPr dirty="0"/>
              <a:t>And</a:t>
            </a:r>
            <a:r>
              <a:rPr spc="-10" dirty="0"/>
              <a:t> </a:t>
            </a:r>
            <a:r>
              <a:rPr spc="-25" dirty="0"/>
              <a:t>(&amp;)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291445" cy="171958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7712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 binary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 of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 bits is 1 if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both bits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1, and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0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otherwise.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945254" marR="0" lvl="0" indent="0" defTabSz="914400" eaLnBrk="1" fontAlgn="auto" latinLnBrk="0" hangingPunct="1">
              <a:lnSpc>
                <a:spcPct val="100000"/>
              </a:lnSpc>
              <a:spcBef>
                <a:spcPts val="26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output</a:t>
            </a:r>
            <a:r>
              <a:rPr kumimoji="0" sz="36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36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</a:t>
            </a:r>
            <a:r>
              <a:rPr kumimoji="0" sz="36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&amp;</a:t>
            </a:r>
            <a:r>
              <a:rPr kumimoji="0" sz="36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36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b;</a:t>
            </a:r>
            <a:endParaRPr kumimoji="0" sz="3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71848" y="3045810"/>
          <a:ext cx="5358765" cy="2965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6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6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6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3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onsolas"/>
                          <a:cs typeface="Consolas"/>
                        </a:rPr>
                        <a:t>a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78105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onsolas"/>
                          <a:cs typeface="Consolas"/>
                        </a:rPr>
                        <a:t>b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onsolas"/>
                          <a:cs typeface="Consolas"/>
                        </a:rPr>
                        <a:t>output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78105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8105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7810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810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114672" y="6097523"/>
            <a:ext cx="58877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&amp;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with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1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to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let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bit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through,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&amp;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with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0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to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zero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out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bit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2735">
              <a:lnSpc>
                <a:spcPct val="100000"/>
              </a:lnSpc>
              <a:spcBef>
                <a:spcPts val="100"/>
              </a:spcBef>
            </a:pPr>
            <a:r>
              <a:rPr dirty="0"/>
              <a:t>Or </a:t>
            </a:r>
            <a:r>
              <a:rPr spc="-25" dirty="0"/>
              <a:t>(|)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258425" cy="172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393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 is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binary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 of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 bits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 1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either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(or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both)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 is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6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945254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output</a:t>
            </a:r>
            <a:r>
              <a:rPr kumimoji="0" sz="36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36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</a:t>
            </a:r>
            <a:r>
              <a:rPr kumimoji="0" sz="36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|</a:t>
            </a:r>
            <a:r>
              <a:rPr kumimoji="0" sz="36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36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b;</a:t>
            </a:r>
            <a:endParaRPr kumimoji="0" sz="3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71848" y="3045809"/>
          <a:ext cx="5358765" cy="2965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6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6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6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3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onsolas"/>
                          <a:cs typeface="Consolas"/>
                        </a:rPr>
                        <a:t>a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78105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onsolas"/>
                          <a:cs typeface="Consolas"/>
                        </a:rPr>
                        <a:t>b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onsolas"/>
                          <a:cs typeface="Consolas"/>
                        </a:rPr>
                        <a:t>output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78105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8105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7810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810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143250" y="6073140"/>
            <a:ext cx="59048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with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1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to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turn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on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bit,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with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0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to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let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bit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go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through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15565">
              <a:lnSpc>
                <a:spcPct val="100000"/>
              </a:lnSpc>
              <a:spcBef>
                <a:spcPts val="100"/>
              </a:spcBef>
            </a:pPr>
            <a:r>
              <a:rPr dirty="0"/>
              <a:t>Not</a:t>
            </a:r>
            <a:r>
              <a:rPr spc="-15" dirty="0"/>
              <a:t> </a:t>
            </a:r>
            <a:r>
              <a:rPr spc="-25" dirty="0"/>
              <a:t>(~)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807065" cy="171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6331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unary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 1 if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0, or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otherwise.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846455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output</a:t>
            </a:r>
            <a:r>
              <a:rPr kumimoji="0" sz="36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36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36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~a;</a:t>
            </a:r>
            <a:endParaRPr kumimoji="0" sz="3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303183" y="3041650"/>
          <a:ext cx="3572510" cy="2145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6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6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50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onsolas"/>
                          <a:cs typeface="Consolas"/>
                        </a:rPr>
                        <a:t>a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onsolas"/>
                          <a:cs typeface="Consolas"/>
                        </a:rPr>
                        <a:t>output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50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0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3190">
              <a:lnSpc>
                <a:spcPct val="100000"/>
              </a:lnSpc>
              <a:spcBef>
                <a:spcPts val="100"/>
              </a:spcBef>
            </a:pPr>
            <a:r>
              <a:rPr dirty="0"/>
              <a:t>Exclusive</a:t>
            </a:r>
            <a:r>
              <a:rPr spc="-15" dirty="0"/>
              <a:t> </a:t>
            </a:r>
            <a:r>
              <a:rPr dirty="0"/>
              <a:t>Or</a:t>
            </a:r>
            <a:r>
              <a:rPr spc="-10" dirty="0"/>
              <a:t> </a:t>
            </a:r>
            <a:r>
              <a:rPr spc="-25" dirty="0"/>
              <a:t>(^)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146790" cy="17221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74548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Exclusive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(XOR)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binary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XOR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exactly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 is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1, or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otherwise.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07365" marR="0" lvl="0" indent="0" algn="ctr" defTabSz="914400" eaLnBrk="1" fontAlgn="auto" latinLnBrk="0" hangingPunct="1">
              <a:lnSpc>
                <a:spcPct val="100000"/>
              </a:lnSpc>
              <a:spcBef>
                <a:spcPts val="2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output</a:t>
            </a:r>
            <a:r>
              <a:rPr kumimoji="0" sz="36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36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</a:t>
            </a:r>
            <a:r>
              <a:rPr kumimoji="0" sz="36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^</a:t>
            </a:r>
            <a:r>
              <a:rPr kumimoji="0" sz="36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36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b;</a:t>
            </a:r>
            <a:endParaRPr kumimoji="0" sz="3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71848" y="3045810"/>
          <a:ext cx="5358765" cy="3041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6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6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6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83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onsolas"/>
                          <a:cs typeface="Consolas"/>
                        </a:rPr>
                        <a:t>a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78105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onsolas"/>
                          <a:cs typeface="Consolas"/>
                        </a:rPr>
                        <a:t>b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onsolas"/>
                          <a:cs typeface="Consolas"/>
                        </a:rPr>
                        <a:t>output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3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7810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83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81050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83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78105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83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8105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284534" y="6286500"/>
            <a:ext cx="55435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^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with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1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to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flip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bit,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^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with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0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to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let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bit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go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through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Operators</a:t>
            </a:r>
            <a:r>
              <a:rPr spc="-20" dirty="0"/>
              <a:t> </a:t>
            </a:r>
            <a:r>
              <a:rPr dirty="0"/>
              <a:t>on</a:t>
            </a:r>
            <a:r>
              <a:rPr spc="-20" dirty="0"/>
              <a:t> </a:t>
            </a:r>
            <a:r>
              <a:rPr dirty="0"/>
              <a:t>Multiple</a:t>
            </a:r>
            <a:r>
              <a:rPr spc="-10" dirty="0"/>
              <a:t> </a:t>
            </a:r>
            <a:r>
              <a:rPr spc="-20" dirty="0"/>
              <a:t>Bits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31443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lvl="0" indent="-22860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758317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these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applied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(multiple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bits),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applied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corresponding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For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example: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837180" y="2307654"/>
          <a:ext cx="8454387" cy="1958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9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56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93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893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90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AND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OR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XOR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NOT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0110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25400" marB="0">
                    <a:lnR w="76200">
                      <a:solidFill>
                        <a:srgbClr val="7F0325"/>
                      </a:solidFill>
                      <a:prstDash val="solid"/>
                    </a:lnR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0110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31115" marB="0">
                    <a:lnR w="76200">
                      <a:solidFill>
                        <a:srgbClr val="7F0325"/>
                      </a:solidFill>
                      <a:prstDash val="solid"/>
                    </a:lnR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0110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31115" marB="0">
                    <a:lnR w="76200">
                      <a:solidFill>
                        <a:srgbClr val="7F0325"/>
                      </a:solidFill>
                      <a:prstDash val="solid"/>
                    </a:lnR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marL="50800">
                        <a:lnSpc>
                          <a:spcPts val="251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&amp;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15"/>
                        </a:lnSpc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256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|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65"/>
                        </a:lnSpc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256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^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65"/>
                        </a:lnSpc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256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~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65"/>
                        </a:lnSpc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32715" marB="0">
                    <a:lnR w="76200">
                      <a:solidFill>
                        <a:srgbClr val="7F0325"/>
                      </a:solidFill>
                      <a:prstDash val="solid"/>
                    </a:lnR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32715" marB="0">
                    <a:lnR w="76200">
                      <a:solidFill>
                        <a:srgbClr val="7F0325"/>
                      </a:solidFill>
                      <a:prstDash val="solid"/>
                    </a:lnR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1010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32715" marB="0">
                    <a:lnR w="76200">
                      <a:solidFill>
                        <a:srgbClr val="7F0325"/>
                      </a:solidFill>
                      <a:prstDash val="solid"/>
                    </a:lnR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0011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32715" marB="0">
                    <a:lnR w="76200">
                      <a:solidFill>
                        <a:srgbClr val="7F0325"/>
                      </a:solidFill>
                      <a:prstDash val="solid"/>
                    </a:lnR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2284855" y="3671163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5">
                <a:moveTo>
                  <a:pt x="0" y="0"/>
                </a:moveTo>
                <a:lnTo>
                  <a:pt x="730300" y="0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45703" y="3680307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5">
                <a:moveTo>
                  <a:pt x="0" y="0"/>
                </a:moveTo>
                <a:lnTo>
                  <a:pt x="730300" y="0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006549" y="3680307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4">
                <a:moveTo>
                  <a:pt x="0" y="0"/>
                </a:moveTo>
                <a:lnTo>
                  <a:pt x="730300" y="0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367395" y="3680307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4">
                <a:moveTo>
                  <a:pt x="0" y="0"/>
                </a:moveTo>
                <a:lnTo>
                  <a:pt x="730300" y="0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962911" y="4617719"/>
            <a:ext cx="8199120" cy="2240280"/>
            <a:chOff x="1962911" y="4617719"/>
            <a:chExt cx="8199120" cy="224028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4831" y="4675631"/>
              <a:ext cx="8077200" cy="21823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2911" y="4617719"/>
              <a:ext cx="7903464" cy="224028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799452" y="5392379"/>
            <a:ext cx="6593205" cy="1085215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90805" marR="520065" lvl="0" indent="0" defTabSz="914400" eaLnBrk="1" fontAlgn="auto" latinLnBrk="0" hangingPunct="1">
              <a:lnSpc>
                <a:spcPct val="1014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Note: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these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different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from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logical operators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(&amp;&amp;),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(||)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(!).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13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221318" y="4364107"/>
            <a:ext cx="698500" cy="577850"/>
            <a:chOff x="2221318" y="4364107"/>
            <a:chExt cx="698500" cy="577850"/>
          </a:xfrm>
        </p:grpSpPr>
        <p:sp>
          <p:nvSpPr>
            <p:cNvPr id="7" name="object 7"/>
            <p:cNvSpPr/>
            <p:nvPr/>
          </p:nvSpPr>
          <p:spPr>
            <a:xfrm>
              <a:off x="2227668" y="4370457"/>
              <a:ext cx="685800" cy="565150"/>
            </a:xfrm>
            <a:custGeom>
              <a:avLst/>
              <a:gdLst/>
              <a:ahLst/>
              <a:cxnLst/>
              <a:rect l="l" t="t" r="r" b="b"/>
              <a:pathLst>
                <a:path w="685800" h="565150">
                  <a:moveTo>
                    <a:pt x="342900" y="0"/>
                  </a:moveTo>
                  <a:lnTo>
                    <a:pt x="0" y="282361"/>
                  </a:lnTo>
                  <a:lnTo>
                    <a:pt x="171450" y="282361"/>
                  </a:lnTo>
                  <a:lnTo>
                    <a:pt x="171450" y="564722"/>
                  </a:lnTo>
                  <a:lnTo>
                    <a:pt x="514350" y="564722"/>
                  </a:lnTo>
                  <a:lnTo>
                    <a:pt x="514350" y="282361"/>
                  </a:lnTo>
                  <a:lnTo>
                    <a:pt x="685800" y="282361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227668" y="4370457"/>
              <a:ext cx="685800" cy="565150"/>
            </a:xfrm>
            <a:custGeom>
              <a:avLst/>
              <a:gdLst/>
              <a:ahLst/>
              <a:cxnLst/>
              <a:rect l="l" t="t" r="r" b="b"/>
              <a:pathLst>
                <a:path w="685800" h="565150">
                  <a:moveTo>
                    <a:pt x="0" y="282361"/>
                  </a:moveTo>
                  <a:lnTo>
                    <a:pt x="342900" y="0"/>
                  </a:lnTo>
                  <a:lnTo>
                    <a:pt x="685800" y="282361"/>
                  </a:lnTo>
                  <a:lnTo>
                    <a:pt x="514350" y="282361"/>
                  </a:lnTo>
                  <a:lnTo>
                    <a:pt x="514350" y="564722"/>
                  </a:lnTo>
                  <a:lnTo>
                    <a:pt x="171450" y="564722"/>
                  </a:lnTo>
                  <a:lnTo>
                    <a:pt x="171450" y="282361"/>
                  </a:lnTo>
                  <a:lnTo>
                    <a:pt x="0" y="282361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Operators</a:t>
            </a:r>
            <a:r>
              <a:rPr spc="-20" dirty="0"/>
              <a:t> </a:t>
            </a:r>
            <a:r>
              <a:rPr dirty="0"/>
              <a:t>on</a:t>
            </a:r>
            <a:r>
              <a:rPr spc="-20" dirty="0"/>
              <a:t> </a:t>
            </a:r>
            <a:r>
              <a:rPr dirty="0"/>
              <a:t>Multiple</a:t>
            </a:r>
            <a:r>
              <a:rPr spc="-10" dirty="0"/>
              <a:t> </a:t>
            </a:r>
            <a:r>
              <a:rPr spc="-20" dirty="0"/>
              <a:t>Bits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31140" y="1265428"/>
            <a:ext cx="1131443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lvl="0" indent="-22860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758317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these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applied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(multiple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bits),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applied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corresponding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For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example: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837180" y="2307654"/>
          <a:ext cx="8454387" cy="1958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9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56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93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893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90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AND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OR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XOR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NOT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0110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25400" marB="0">
                    <a:lnR w="76200">
                      <a:solidFill>
                        <a:srgbClr val="7F0325"/>
                      </a:solidFill>
                      <a:prstDash val="solid"/>
                    </a:lnR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0110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31115" marB="0">
                    <a:lnR w="76200">
                      <a:solidFill>
                        <a:srgbClr val="7F0325"/>
                      </a:solidFill>
                      <a:prstDash val="solid"/>
                    </a:lnR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0110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31115" marB="0">
                    <a:lnR w="76200">
                      <a:solidFill>
                        <a:srgbClr val="7F0325"/>
                      </a:solidFill>
                      <a:prstDash val="solid"/>
                    </a:lnR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marL="50800">
                        <a:lnSpc>
                          <a:spcPts val="251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&amp;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15"/>
                        </a:lnSpc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256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|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65"/>
                        </a:lnSpc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256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^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65"/>
                        </a:lnSpc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256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~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65"/>
                        </a:lnSpc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32715" marB="0">
                    <a:lnR w="76200">
                      <a:solidFill>
                        <a:srgbClr val="7F0325"/>
                      </a:solidFill>
                      <a:prstDash val="solid"/>
                    </a:lnR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32715" marB="0">
                    <a:lnR w="76200">
                      <a:solidFill>
                        <a:srgbClr val="7F0325"/>
                      </a:solidFill>
                      <a:prstDash val="solid"/>
                    </a:lnR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1010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32715" marB="0">
                    <a:lnR w="76200">
                      <a:solidFill>
                        <a:srgbClr val="7F0325"/>
                      </a:solidFill>
                      <a:prstDash val="solid"/>
                    </a:lnR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0011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32715" marB="0">
                    <a:lnR w="76200">
                      <a:solidFill>
                        <a:srgbClr val="7F0325"/>
                      </a:solidFill>
                      <a:prstDash val="solid"/>
                    </a:lnR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2284855" y="3671163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5">
                <a:moveTo>
                  <a:pt x="0" y="0"/>
                </a:moveTo>
                <a:lnTo>
                  <a:pt x="730300" y="0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645703" y="3680307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5">
                <a:moveTo>
                  <a:pt x="0" y="0"/>
                </a:moveTo>
                <a:lnTo>
                  <a:pt x="730300" y="0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006549" y="3680307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4">
                <a:moveTo>
                  <a:pt x="0" y="0"/>
                </a:moveTo>
                <a:lnTo>
                  <a:pt x="730300" y="0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367395" y="3680307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4">
                <a:moveTo>
                  <a:pt x="0" y="0"/>
                </a:moveTo>
                <a:lnTo>
                  <a:pt x="730300" y="0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18431"/>
            <a:ext cx="8924543" cy="263956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160519"/>
            <a:ext cx="9086087" cy="269748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645903" y="4935179"/>
            <a:ext cx="7507605" cy="1847214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90805" marR="122555" lvl="0" indent="0" defTabSz="914400" eaLnBrk="1" fontAlgn="auto" latinLnBrk="0" hangingPunct="1">
              <a:lnSpc>
                <a:spcPct val="1002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90064" algn="l"/>
                <a:tab pos="584517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different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from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logical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(&amp;&amp;).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logical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true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both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nonzero,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false otherwise.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With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&amp;&amp;,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would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 &amp;&amp;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12,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would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evaluate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true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(1).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14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4566325" y="4364107"/>
            <a:ext cx="698500" cy="577850"/>
            <a:chOff x="4566325" y="4364107"/>
            <a:chExt cx="698500" cy="577850"/>
          </a:xfrm>
        </p:grpSpPr>
        <p:sp>
          <p:nvSpPr>
            <p:cNvPr id="7" name="object 7"/>
            <p:cNvSpPr/>
            <p:nvPr/>
          </p:nvSpPr>
          <p:spPr>
            <a:xfrm>
              <a:off x="4572675" y="4370457"/>
              <a:ext cx="685800" cy="565150"/>
            </a:xfrm>
            <a:custGeom>
              <a:avLst/>
              <a:gdLst/>
              <a:ahLst/>
              <a:cxnLst/>
              <a:rect l="l" t="t" r="r" b="b"/>
              <a:pathLst>
                <a:path w="685800" h="565150">
                  <a:moveTo>
                    <a:pt x="342900" y="0"/>
                  </a:moveTo>
                  <a:lnTo>
                    <a:pt x="0" y="282361"/>
                  </a:lnTo>
                  <a:lnTo>
                    <a:pt x="171450" y="282361"/>
                  </a:lnTo>
                  <a:lnTo>
                    <a:pt x="171450" y="564722"/>
                  </a:lnTo>
                  <a:lnTo>
                    <a:pt x="514350" y="564722"/>
                  </a:lnTo>
                  <a:lnTo>
                    <a:pt x="514350" y="282361"/>
                  </a:lnTo>
                  <a:lnTo>
                    <a:pt x="685800" y="282361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572675" y="4370457"/>
              <a:ext cx="685800" cy="565150"/>
            </a:xfrm>
            <a:custGeom>
              <a:avLst/>
              <a:gdLst/>
              <a:ahLst/>
              <a:cxnLst/>
              <a:rect l="l" t="t" r="r" b="b"/>
              <a:pathLst>
                <a:path w="685800" h="565150">
                  <a:moveTo>
                    <a:pt x="0" y="282361"/>
                  </a:moveTo>
                  <a:lnTo>
                    <a:pt x="342900" y="0"/>
                  </a:lnTo>
                  <a:lnTo>
                    <a:pt x="685800" y="282361"/>
                  </a:lnTo>
                  <a:lnTo>
                    <a:pt x="514350" y="282361"/>
                  </a:lnTo>
                  <a:lnTo>
                    <a:pt x="514350" y="564722"/>
                  </a:lnTo>
                  <a:lnTo>
                    <a:pt x="171450" y="564722"/>
                  </a:lnTo>
                  <a:lnTo>
                    <a:pt x="171450" y="282361"/>
                  </a:lnTo>
                  <a:lnTo>
                    <a:pt x="0" y="282361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Operators</a:t>
            </a:r>
            <a:r>
              <a:rPr spc="-20" dirty="0"/>
              <a:t> </a:t>
            </a:r>
            <a:r>
              <a:rPr dirty="0"/>
              <a:t>on</a:t>
            </a:r>
            <a:r>
              <a:rPr spc="-20" dirty="0"/>
              <a:t> </a:t>
            </a:r>
            <a:r>
              <a:rPr dirty="0"/>
              <a:t>Multiple</a:t>
            </a:r>
            <a:r>
              <a:rPr spc="-10" dirty="0"/>
              <a:t> </a:t>
            </a:r>
            <a:r>
              <a:rPr spc="-20" dirty="0"/>
              <a:t>Bits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31140" y="1265428"/>
            <a:ext cx="1131443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lvl="0" indent="-22860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758317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these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applied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(multiple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bits),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applied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corresponding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For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example: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837180" y="2307654"/>
          <a:ext cx="8454387" cy="1958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9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56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93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893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90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AND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OR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XOR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NOT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0110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25400" marB="0">
                    <a:lnR w="76200">
                      <a:solidFill>
                        <a:srgbClr val="7F0325"/>
                      </a:solidFill>
                      <a:prstDash val="solid"/>
                    </a:lnR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0110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31115" marB="0">
                    <a:lnR w="76200">
                      <a:solidFill>
                        <a:srgbClr val="7F0325"/>
                      </a:solidFill>
                      <a:prstDash val="solid"/>
                    </a:lnR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0110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31115" marB="0">
                    <a:lnR w="76200">
                      <a:solidFill>
                        <a:srgbClr val="7F0325"/>
                      </a:solidFill>
                      <a:prstDash val="solid"/>
                    </a:lnR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marL="50800">
                        <a:lnSpc>
                          <a:spcPts val="251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&amp;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15"/>
                        </a:lnSpc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256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|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65"/>
                        </a:lnSpc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256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^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65"/>
                        </a:lnSpc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256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~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65"/>
                        </a:lnSpc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32715" marB="0">
                    <a:lnR w="76200">
                      <a:solidFill>
                        <a:srgbClr val="7F0325"/>
                      </a:solidFill>
                      <a:prstDash val="solid"/>
                    </a:lnR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32715" marB="0">
                    <a:lnR w="76200">
                      <a:solidFill>
                        <a:srgbClr val="7F0325"/>
                      </a:solidFill>
                      <a:prstDash val="solid"/>
                    </a:lnR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1010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32715" marB="0">
                    <a:lnR w="76200">
                      <a:solidFill>
                        <a:srgbClr val="7F0325"/>
                      </a:solidFill>
                      <a:prstDash val="solid"/>
                    </a:lnR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0011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32715" marB="0">
                    <a:lnR w="76200">
                      <a:solidFill>
                        <a:srgbClr val="7F0325"/>
                      </a:solidFill>
                      <a:prstDash val="solid"/>
                    </a:lnR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2284855" y="3671163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5">
                <a:moveTo>
                  <a:pt x="0" y="0"/>
                </a:moveTo>
                <a:lnTo>
                  <a:pt x="730300" y="0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645703" y="3680307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5">
                <a:moveTo>
                  <a:pt x="0" y="0"/>
                </a:moveTo>
                <a:lnTo>
                  <a:pt x="730300" y="0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006549" y="3680307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4">
                <a:moveTo>
                  <a:pt x="0" y="0"/>
                </a:moveTo>
                <a:lnTo>
                  <a:pt x="730300" y="0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367395" y="3680307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4">
                <a:moveTo>
                  <a:pt x="0" y="0"/>
                </a:moveTo>
                <a:lnTo>
                  <a:pt x="730300" y="0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18431"/>
            <a:ext cx="8924543" cy="263956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160519"/>
            <a:ext cx="8869679" cy="269748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645903" y="4935179"/>
            <a:ext cx="7507605" cy="1847214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90805" marR="339090" lvl="0" indent="0" defTabSz="914400" eaLnBrk="1" fontAlgn="auto" latinLnBrk="0" hangingPunct="1">
              <a:lnSpc>
                <a:spcPct val="1002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90064" algn="l"/>
                <a:tab pos="545973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different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from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logical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(||).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logical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true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either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nonzero,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false otherwise.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With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||,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would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 ||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12,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would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evaluate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true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(1).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79885" y="4364107"/>
            <a:ext cx="698500" cy="577850"/>
            <a:chOff x="9079885" y="4364107"/>
            <a:chExt cx="698500" cy="577850"/>
          </a:xfrm>
        </p:grpSpPr>
        <p:sp>
          <p:nvSpPr>
            <p:cNvPr id="3" name="object 3"/>
            <p:cNvSpPr/>
            <p:nvPr/>
          </p:nvSpPr>
          <p:spPr>
            <a:xfrm>
              <a:off x="9086235" y="4370457"/>
              <a:ext cx="685800" cy="565150"/>
            </a:xfrm>
            <a:custGeom>
              <a:avLst/>
              <a:gdLst/>
              <a:ahLst/>
              <a:cxnLst/>
              <a:rect l="l" t="t" r="r" b="b"/>
              <a:pathLst>
                <a:path w="685800" h="565150">
                  <a:moveTo>
                    <a:pt x="342900" y="0"/>
                  </a:moveTo>
                  <a:lnTo>
                    <a:pt x="0" y="282361"/>
                  </a:lnTo>
                  <a:lnTo>
                    <a:pt x="171450" y="282361"/>
                  </a:lnTo>
                  <a:lnTo>
                    <a:pt x="171450" y="564722"/>
                  </a:lnTo>
                  <a:lnTo>
                    <a:pt x="514350" y="564722"/>
                  </a:lnTo>
                  <a:lnTo>
                    <a:pt x="514350" y="282361"/>
                  </a:lnTo>
                  <a:lnTo>
                    <a:pt x="685800" y="282361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9086235" y="4370457"/>
              <a:ext cx="685800" cy="565150"/>
            </a:xfrm>
            <a:custGeom>
              <a:avLst/>
              <a:gdLst/>
              <a:ahLst/>
              <a:cxnLst/>
              <a:rect l="l" t="t" r="r" b="b"/>
              <a:pathLst>
                <a:path w="685800" h="565150">
                  <a:moveTo>
                    <a:pt x="0" y="282361"/>
                  </a:moveTo>
                  <a:lnTo>
                    <a:pt x="342900" y="0"/>
                  </a:lnTo>
                  <a:lnTo>
                    <a:pt x="685800" y="282361"/>
                  </a:lnTo>
                  <a:lnTo>
                    <a:pt x="514350" y="282361"/>
                  </a:lnTo>
                  <a:lnTo>
                    <a:pt x="514350" y="564722"/>
                  </a:lnTo>
                  <a:lnTo>
                    <a:pt x="171450" y="564722"/>
                  </a:lnTo>
                  <a:lnTo>
                    <a:pt x="171450" y="282361"/>
                  </a:lnTo>
                  <a:lnTo>
                    <a:pt x="0" y="282361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Operators</a:t>
            </a:r>
            <a:r>
              <a:rPr spc="-20" dirty="0"/>
              <a:t> </a:t>
            </a:r>
            <a:r>
              <a:rPr dirty="0"/>
              <a:t>on</a:t>
            </a:r>
            <a:r>
              <a:rPr spc="-20" dirty="0"/>
              <a:t> </a:t>
            </a:r>
            <a:r>
              <a:rPr dirty="0"/>
              <a:t>Multiple</a:t>
            </a:r>
            <a:r>
              <a:rPr spc="-10" dirty="0"/>
              <a:t> </a:t>
            </a:r>
            <a:r>
              <a:rPr spc="-20" dirty="0"/>
              <a:t>Bits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140" y="1265428"/>
            <a:ext cx="1131443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lvl="0" indent="-22860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758317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these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applied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(multiple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bits),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applied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corresponding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For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example: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837180" y="2307654"/>
          <a:ext cx="8454387" cy="1958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9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56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93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893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90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AND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OR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XOR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NOT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0110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25400" marB="0">
                    <a:lnR w="76200">
                      <a:solidFill>
                        <a:srgbClr val="7F0325"/>
                      </a:solidFill>
                      <a:prstDash val="solid"/>
                    </a:lnR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0110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31115" marB="0">
                    <a:lnR w="76200">
                      <a:solidFill>
                        <a:srgbClr val="7F0325"/>
                      </a:solidFill>
                      <a:prstDash val="solid"/>
                    </a:lnR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0110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31115" marB="0">
                    <a:lnR w="76200">
                      <a:solidFill>
                        <a:srgbClr val="7F0325"/>
                      </a:solidFill>
                      <a:prstDash val="solid"/>
                    </a:lnR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  <a:lnT w="76200">
                      <a:solidFill>
                        <a:srgbClr val="7F0325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marL="50800">
                        <a:lnSpc>
                          <a:spcPts val="251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&amp;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15"/>
                        </a:lnSpc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256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|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65"/>
                        </a:lnSpc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256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^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65"/>
                        </a:lnSpc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256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~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65"/>
                        </a:lnSpc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0100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32715" marB="0">
                    <a:lnR w="76200">
                      <a:solidFill>
                        <a:srgbClr val="7F0325"/>
                      </a:solidFill>
                      <a:prstDash val="solid"/>
                    </a:lnR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1110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32715" marB="0">
                    <a:lnR w="76200">
                      <a:solidFill>
                        <a:srgbClr val="7F0325"/>
                      </a:solidFill>
                      <a:prstDash val="solid"/>
                    </a:lnR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1010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32715" marB="0">
                    <a:lnR w="76200">
                      <a:solidFill>
                        <a:srgbClr val="7F0325"/>
                      </a:solidFill>
                      <a:prstDash val="solid"/>
                    </a:lnR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R w="76200">
                      <a:solidFill>
                        <a:srgbClr val="7F032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7F0325"/>
                      </a:solidFill>
                      <a:prstDash val="solid"/>
                    </a:lnL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2400" spc="-20" dirty="0">
                          <a:latin typeface="Courier New"/>
                          <a:cs typeface="Courier New"/>
                        </a:rPr>
                        <a:t>0011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32715" marB="0">
                    <a:lnR w="76200">
                      <a:solidFill>
                        <a:srgbClr val="7F0325"/>
                      </a:solidFill>
                      <a:prstDash val="solid"/>
                    </a:lnR>
                    <a:lnB w="76200">
                      <a:solidFill>
                        <a:srgbClr val="7F032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2284855" y="3671163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5">
                <a:moveTo>
                  <a:pt x="0" y="0"/>
                </a:moveTo>
                <a:lnTo>
                  <a:pt x="730300" y="0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45703" y="3680307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5">
                <a:moveTo>
                  <a:pt x="0" y="0"/>
                </a:moveTo>
                <a:lnTo>
                  <a:pt x="730300" y="0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006549" y="3680307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4">
                <a:moveTo>
                  <a:pt x="0" y="0"/>
                </a:moveTo>
                <a:lnTo>
                  <a:pt x="730300" y="0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367395" y="3680307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4">
                <a:moveTo>
                  <a:pt x="0" y="0"/>
                </a:moveTo>
                <a:lnTo>
                  <a:pt x="730300" y="0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6120" y="4218431"/>
            <a:ext cx="8942832" cy="263956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27248" y="4160519"/>
            <a:ext cx="9061704" cy="269748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962400" y="4935179"/>
            <a:ext cx="8077200" cy="1390015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90805" marR="140335" lvl="0" indent="0" defTabSz="91440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>
                <a:tab pos="5448300" algn="l"/>
                <a:tab pos="693991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different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from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logical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(!).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logical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true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zero,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false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otherwise.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With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!,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would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!12,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would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evaluate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false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(0).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6140">
              <a:lnSpc>
                <a:spcPct val="100000"/>
              </a:lnSpc>
              <a:spcBef>
                <a:spcPts val="100"/>
              </a:spcBef>
            </a:pPr>
            <a:r>
              <a:rPr dirty="0"/>
              <a:t>Bit</a:t>
            </a:r>
            <a:r>
              <a:rPr spc="-15" dirty="0"/>
              <a:t> </a:t>
            </a:r>
            <a:r>
              <a:rPr dirty="0"/>
              <a:t>Vectors</a:t>
            </a:r>
            <a:r>
              <a:rPr spc="-15" dirty="0"/>
              <a:t> </a:t>
            </a:r>
            <a:r>
              <a:rPr dirty="0"/>
              <a:t>and</a:t>
            </a:r>
            <a:r>
              <a:rPr spc="-10" dirty="0"/>
              <a:t> </a:t>
            </a:r>
            <a:r>
              <a:rPr spc="-20" dirty="0"/>
              <a:t>Sets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609705" cy="13392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lvl="0" indent="-22860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vectors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(ordered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collections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bits)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finite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sets,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perform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such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union,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intersection,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complement.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Example:</a:t>
            </a:r>
            <a:r>
              <a:rPr kumimoji="0" sz="2800" b="1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current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courses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taken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using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25650" y="3300729"/>
          <a:ext cx="812800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 rot="18900000">
            <a:off x="9006087" y="424892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CS106A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 rot="18900000">
            <a:off x="7910292" y="427940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CS106B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 rot="18900000">
            <a:off x="6887952" y="427940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 rot="18900000">
            <a:off x="6021636" y="427837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5057097" y="4226443"/>
            <a:ext cx="719283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CS110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3993611" y="427837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CS103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 rot="18900000">
            <a:off x="2971273" y="427837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CS109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 rot="18900000">
            <a:off x="2032515" y="427837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CS161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6140">
              <a:lnSpc>
                <a:spcPct val="100000"/>
              </a:lnSpc>
              <a:spcBef>
                <a:spcPts val="100"/>
              </a:spcBef>
            </a:pPr>
            <a:r>
              <a:rPr dirty="0"/>
              <a:t>Bit</a:t>
            </a:r>
            <a:r>
              <a:rPr spc="-15" dirty="0"/>
              <a:t> </a:t>
            </a:r>
            <a:r>
              <a:rPr dirty="0"/>
              <a:t>Vectors</a:t>
            </a:r>
            <a:r>
              <a:rPr spc="-15" dirty="0"/>
              <a:t> </a:t>
            </a:r>
            <a:r>
              <a:rPr dirty="0"/>
              <a:t>and</a:t>
            </a:r>
            <a:r>
              <a:rPr spc="-10" dirty="0"/>
              <a:t> </a:t>
            </a:r>
            <a:r>
              <a:rPr spc="-20" dirty="0"/>
              <a:t>Sets</a:t>
            </a:r>
          </a:p>
        </p:txBody>
      </p:sp>
      <p:sp>
        <p:nvSpPr>
          <p:cNvPr id="3" name="object 3"/>
          <p:cNvSpPr/>
          <p:nvPr/>
        </p:nvSpPr>
        <p:spPr>
          <a:xfrm>
            <a:off x="5050269" y="5314772"/>
            <a:ext cx="1701800" cy="0"/>
          </a:xfrm>
          <a:custGeom>
            <a:avLst/>
            <a:gdLst/>
            <a:ahLst/>
            <a:cxnLst/>
            <a:rect l="l" t="t" r="r" b="b"/>
            <a:pathLst>
              <a:path w="1701800">
                <a:moveTo>
                  <a:pt x="0" y="0"/>
                </a:moveTo>
                <a:lnTo>
                  <a:pt x="1701779" y="0"/>
                </a:lnTo>
              </a:path>
            </a:pathLst>
          </a:custGeom>
          <a:ln w="33782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9240" y="3261867"/>
            <a:ext cx="9579610" cy="2637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841629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find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union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two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courses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taken?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Use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308864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00100011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3088640" lvl="0" indent="0" algn="r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|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01100001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3088640" lvl="0" indent="0" algn="r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01100011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025650" y="1517650"/>
          <a:ext cx="812800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 rot="18900000">
            <a:off x="9006087" y="2465848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CS106A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 rot="18900000">
            <a:off x="7910292" y="2496328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CS106B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 rot="18900000">
            <a:off x="6887952" y="2496328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6021636" y="24952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5057097" y="2443363"/>
            <a:ext cx="719283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CS110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 rot="18900000">
            <a:off x="3993611" y="24952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CS103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 rot="18900000">
            <a:off x="2971273" y="24952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CS109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 rot="18900000">
            <a:off x="2032515" y="24952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CS161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6140">
              <a:lnSpc>
                <a:spcPct val="100000"/>
              </a:lnSpc>
              <a:spcBef>
                <a:spcPts val="100"/>
              </a:spcBef>
            </a:pPr>
            <a:r>
              <a:rPr dirty="0"/>
              <a:t>Bit</a:t>
            </a:r>
            <a:r>
              <a:rPr spc="-15" dirty="0"/>
              <a:t> </a:t>
            </a:r>
            <a:r>
              <a:rPr dirty="0"/>
              <a:t>Vectors</a:t>
            </a:r>
            <a:r>
              <a:rPr spc="-15" dirty="0"/>
              <a:t> </a:t>
            </a:r>
            <a:r>
              <a:rPr dirty="0"/>
              <a:t>and</a:t>
            </a:r>
            <a:r>
              <a:rPr spc="-10" dirty="0"/>
              <a:t> </a:t>
            </a:r>
            <a:r>
              <a:rPr spc="-20" dirty="0"/>
              <a:t>Sets</a:t>
            </a:r>
          </a:p>
        </p:txBody>
      </p:sp>
      <p:sp>
        <p:nvSpPr>
          <p:cNvPr id="3" name="object 3"/>
          <p:cNvSpPr/>
          <p:nvPr/>
        </p:nvSpPr>
        <p:spPr>
          <a:xfrm>
            <a:off x="5050269" y="5314772"/>
            <a:ext cx="1701800" cy="0"/>
          </a:xfrm>
          <a:custGeom>
            <a:avLst/>
            <a:gdLst/>
            <a:ahLst/>
            <a:cxnLst/>
            <a:rect l="l" t="t" r="r" b="b"/>
            <a:pathLst>
              <a:path w="1701800">
                <a:moveTo>
                  <a:pt x="0" y="0"/>
                </a:moveTo>
                <a:lnTo>
                  <a:pt x="1701779" y="0"/>
                </a:lnTo>
              </a:path>
            </a:pathLst>
          </a:custGeom>
          <a:ln w="33782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9240" y="3261867"/>
            <a:ext cx="10690860" cy="2637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930148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intersection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two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courses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taken?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Use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419989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00100011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4199890" lvl="0" indent="0" algn="r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&amp;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01100001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4199890" lvl="0" indent="0" algn="r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00100001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025650" y="1517650"/>
          <a:ext cx="812800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 rot="18900000">
            <a:off x="9006087" y="2465848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CS106A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 rot="18900000">
            <a:off x="7910292" y="2496328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CS106B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 rot="18900000">
            <a:off x="6887952" y="2496328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6021636" y="24952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5057097" y="2443363"/>
            <a:ext cx="719283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CS110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 rot="18900000">
            <a:off x="3993611" y="24952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CS103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 rot="18900000">
            <a:off x="2971273" y="24952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CS109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 rot="18900000">
            <a:off x="2032515" y="24952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CS161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42160">
              <a:lnSpc>
                <a:spcPct val="100000"/>
              </a:lnSpc>
              <a:spcBef>
                <a:spcPts val="100"/>
              </a:spcBef>
            </a:pPr>
            <a:r>
              <a:rPr dirty="0"/>
              <a:t>Bit</a:t>
            </a:r>
            <a:r>
              <a:rPr spc="-20" dirty="0"/>
              <a:t> </a:t>
            </a:r>
            <a:r>
              <a:rPr spc="-10" dirty="0"/>
              <a:t>Masking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642090" cy="173545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lvl="0" indent="-22860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287782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frequently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want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manipulate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isolate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specific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larger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collection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bitmask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constructed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pattern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along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Example: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update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vector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indicate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we’ve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taken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CS107?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99679" y="6006668"/>
            <a:ext cx="1701800" cy="0"/>
          </a:xfrm>
          <a:custGeom>
            <a:avLst/>
            <a:gdLst/>
            <a:ahLst/>
            <a:cxnLst/>
            <a:rect l="l" t="t" r="r" b="b"/>
            <a:pathLst>
              <a:path w="1701800">
                <a:moveTo>
                  <a:pt x="0" y="0"/>
                </a:moveTo>
                <a:lnTo>
                  <a:pt x="1701779" y="0"/>
                </a:lnTo>
              </a:path>
            </a:pathLst>
          </a:custGeom>
          <a:ln w="33782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61529" y="4852923"/>
            <a:ext cx="2152650" cy="1735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00100011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|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00001000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00101011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025650" y="3223183"/>
          <a:ext cx="812800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 rot="18900000">
            <a:off x="9006087" y="4169679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CS106A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 rot="18900000">
            <a:off x="7910292" y="4200159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CS106B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6887952" y="4200159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6021636" y="420217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 rot="18900000">
            <a:off x="5057097" y="4150243"/>
            <a:ext cx="719283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CS110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 rot="18900000">
            <a:off x="3993611" y="420217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CS103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 rot="18900000">
            <a:off x="2971273" y="420217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CS109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 rot="18900000">
            <a:off x="2032515" y="420217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CS161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42160">
              <a:lnSpc>
                <a:spcPct val="100000"/>
              </a:lnSpc>
              <a:spcBef>
                <a:spcPts val="100"/>
              </a:spcBef>
            </a:pPr>
            <a:r>
              <a:rPr dirty="0"/>
              <a:t>Bit</a:t>
            </a:r>
            <a:r>
              <a:rPr spc="-20" dirty="0"/>
              <a:t> </a:t>
            </a:r>
            <a:r>
              <a:rPr spc="-10" dirty="0"/>
              <a:t>Masking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2089" y="1369632"/>
          <a:ext cx="7288526" cy="3045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6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7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04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66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66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00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marL="31750">
                        <a:lnSpc>
                          <a:spcPts val="26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#define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6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CS106A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6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0x1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6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/*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6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0001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6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*/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715">
                <a:tc>
                  <a:txBody>
                    <a:bodyPr/>
                    <a:lstStyle/>
                    <a:p>
                      <a:pPr marL="31750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#define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CS106B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0x2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/*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0010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*/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715">
                <a:tc>
                  <a:txBody>
                    <a:bodyPr/>
                    <a:lstStyle/>
                    <a:p>
                      <a:pPr marL="31750">
                        <a:lnSpc>
                          <a:spcPts val="278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#define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8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CS106X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85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0x4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8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/*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85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85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0100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78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*/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31750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#define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CS107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0x8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/*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1000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*/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31750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#define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CS110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0x10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/*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0001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*/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31750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#define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CS103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0x20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/*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0010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*/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715">
                <a:tc>
                  <a:txBody>
                    <a:bodyPr/>
                    <a:lstStyle/>
                    <a:p>
                      <a:pPr marL="31750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#define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CS109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0x40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/*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0100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*/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015">
                <a:tc>
                  <a:txBody>
                    <a:bodyPr/>
                    <a:lstStyle/>
                    <a:p>
                      <a:pPr marL="31750">
                        <a:lnSpc>
                          <a:spcPts val="278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#define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8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CS161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85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0x80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8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/*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85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1000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85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78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*/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31140" y="4718811"/>
            <a:ext cx="588391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myClasses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...;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myClasses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myClasses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|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CS107;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31940" y="5099811"/>
            <a:ext cx="23691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Add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CS107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42160">
              <a:lnSpc>
                <a:spcPct val="100000"/>
              </a:lnSpc>
              <a:spcBef>
                <a:spcPts val="100"/>
              </a:spcBef>
            </a:pPr>
            <a:r>
              <a:rPr dirty="0"/>
              <a:t>Bit</a:t>
            </a:r>
            <a:r>
              <a:rPr spc="-20" dirty="0"/>
              <a:t> </a:t>
            </a:r>
            <a:r>
              <a:rPr spc="-10" dirty="0"/>
              <a:t>Masking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2089" y="1369632"/>
          <a:ext cx="7288526" cy="3045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6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7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04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66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66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00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marL="31750">
                        <a:lnSpc>
                          <a:spcPts val="26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#define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6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CS106A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6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0x1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6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/*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6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0001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6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*/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715">
                <a:tc>
                  <a:txBody>
                    <a:bodyPr/>
                    <a:lstStyle/>
                    <a:p>
                      <a:pPr marL="31750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#define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CS106B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0x2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/*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0010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*/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715">
                <a:tc>
                  <a:txBody>
                    <a:bodyPr/>
                    <a:lstStyle/>
                    <a:p>
                      <a:pPr marL="31750">
                        <a:lnSpc>
                          <a:spcPts val="278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#define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8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CS106X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85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0x4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8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/*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85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85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0100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78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*/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31750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#define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CS107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0x8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/*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1000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*/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31750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#define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CS110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0x10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/*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0001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*/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31750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#define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CS103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0x20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/*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0010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*/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715">
                <a:tc>
                  <a:txBody>
                    <a:bodyPr/>
                    <a:lstStyle/>
                    <a:p>
                      <a:pPr marL="31750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#define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CS109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0x40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/*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0100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40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*/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015">
                <a:tc>
                  <a:txBody>
                    <a:bodyPr/>
                    <a:lstStyle/>
                    <a:p>
                      <a:pPr marL="31750">
                        <a:lnSpc>
                          <a:spcPts val="278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#define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8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CS161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85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0x80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8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/*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85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1000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85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0000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78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*/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31140" y="4718811"/>
            <a:ext cx="4126229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myClasses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...;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myClasses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|=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CS107;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03140" y="5099811"/>
            <a:ext cx="23691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Add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CS107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23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42160">
              <a:lnSpc>
                <a:spcPct val="100000"/>
              </a:lnSpc>
              <a:spcBef>
                <a:spcPts val="100"/>
              </a:spcBef>
            </a:pPr>
            <a:r>
              <a:rPr dirty="0"/>
              <a:t>Bit</a:t>
            </a:r>
            <a:r>
              <a:rPr spc="-20" dirty="0"/>
              <a:t> </a:t>
            </a:r>
            <a:r>
              <a:rPr spc="-10" dirty="0"/>
              <a:t>Masking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265428"/>
            <a:ext cx="115366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Example: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update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vector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indicate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we’ve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taken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CS103?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99679" y="4756988"/>
            <a:ext cx="1701800" cy="0"/>
          </a:xfrm>
          <a:custGeom>
            <a:avLst/>
            <a:gdLst/>
            <a:ahLst/>
            <a:cxnLst/>
            <a:rect l="l" t="t" r="r" b="b"/>
            <a:pathLst>
              <a:path w="1701800">
                <a:moveTo>
                  <a:pt x="0" y="0"/>
                </a:moveTo>
                <a:lnTo>
                  <a:pt x="1701779" y="0"/>
                </a:lnTo>
              </a:path>
            </a:pathLst>
          </a:custGeom>
          <a:ln w="33782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61529" y="3606291"/>
            <a:ext cx="2152650" cy="1732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00100011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&amp;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11011111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00000011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025650" y="1974850"/>
          <a:ext cx="812800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 rot="18900000">
            <a:off x="9006087" y="292304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CS106A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 rot="18900000">
            <a:off x="7910292" y="295352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CS106B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 rot="18900000">
            <a:off x="6887952" y="295352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 rot="18900000">
            <a:off x="6021636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 rot="18900000">
            <a:off x="5057097" y="2900563"/>
            <a:ext cx="719283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CS110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 rot="18900000">
            <a:off x="3993611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CS103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 rot="18900000">
            <a:off x="2971273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CS109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 rot="18900000">
            <a:off x="2032515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CS161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5940" y="5840476"/>
            <a:ext cx="6078855" cy="885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myClasses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...;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myClasses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myClasses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&amp;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~CS103;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36740" y="6273291"/>
            <a:ext cx="29552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Remove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CS103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24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42160">
              <a:lnSpc>
                <a:spcPct val="100000"/>
              </a:lnSpc>
              <a:spcBef>
                <a:spcPts val="100"/>
              </a:spcBef>
            </a:pPr>
            <a:r>
              <a:rPr dirty="0"/>
              <a:t>Bit</a:t>
            </a:r>
            <a:r>
              <a:rPr spc="-20" dirty="0"/>
              <a:t> </a:t>
            </a:r>
            <a:r>
              <a:rPr spc="-10" dirty="0"/>
              <a:t>Masking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265428"/>
            <a:ext cx="115366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Example: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update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vector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indicate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we’ve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taken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CS103?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99679" y="4756988"/>
            <a:ext cx="1701800" cy="0"/>
          </a:xfrm>
          <a:custGeom>
            <a:avLst/>
            <a:gdLst/>
            <a:ahLst/>
            <a:cxnLst/>
            <a:rect l="l" t="t" r="r" b="b"/>
            <a:pathLst>
              <a:path w="1701800">
                <a:moveTo>
                  <a:pt x="0" y="0"/>
                </a:moveTo>
                <a:lnTo>
                  <a:pt x="1701779" y="0"/>
                </a:lnTo>
              </a:path>
            </a:pathLst>
          </a:custGeom>
          <a:ln w="33782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61529" y="3606291"/>
            <a:ext cx="2152650" cy="1732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00100011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&amp;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11011111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00000011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025650" y="1974850"/>
          <a:ext cx="812800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 rot="18900000">
            <a:off x="9006087" y="292304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CS106A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 rot="18900000">
            <a:off x="7910292" y="295352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CS106B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 rot="18900000">
            <a:off x="6887952" y="295352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 rot="18900000">
            <a:off x="6021636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 rot="18900000">
            <a:off x="5057097" y="2900563"/>
            <a:ext cx="719283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CS110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 rot="18900000">
            <a:off x="3993611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CS103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 rot="18900000">
            <a:off x="2971273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CS109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 rot="18900000">
            <a:off x="2032515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CS161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5940" y="5840476"/>
            <a:ext cx="4126229" cy="8851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14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myClasses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...;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myClasses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&amp;=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~CS103;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07940" y="6273291"/>
            <a:ext cx="29552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Remove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CS103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25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42160">
              <a:lnSpc>
                <a:spcPct val="100000"/>
              </a:lnSpc>
              <a:spcBef>
                <a:spcPts val="100"/>
              </a:spcBef>
            </a:pPr>
            <a:r>
              <a:rPr dirty="0"/>
              <a:t>Bit</a:t>
            </a:r>
            <a:r>
              <a:rPr spc="-20" dirty="0"/>
              <a:t> </a:t>
            </a:r>
            <a:r>
              <a:rPr spc="-10" dirty="0"/>
              <a:t>Masking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265428"/>
            <a:ext cx="75958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Example: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check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we’ve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taken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CS106B?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99679" y="4756988"/>
            <a:ext cx="1701800" cy="0"/>
          </a:xfrm>
          <a:custGeom>
            <a:avLst/>
            <a:gdLst/>
            <a:ahLst/>
            <a:cxnLst/>
            <a:rect l="l" t="t" r="r" b="b"/>
            <a:pathLst>
              <a:path w="1701800">
                <a:moveTo>
                  <a:pt x="0" y="0"/>
                </a:moveTo>
                <a:lnTo>
                  <a:pt x="1701779" y="0"/>
                </a:lnTo>
              </a:path>
            </a:pathLst>
          </a:custGeom>
          <a:ln w="33782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61529" y="3606291"/>
            <a:ext cx="2152650" cy="1732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00100011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&amp;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00000010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00000010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025650" y="1974850"/>
          <a:ext cx="812800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 rot="18900000">
            <a:off x="9006087" y="292304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CS106A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 rot="18900000">
            <a:off x="7910292" y="295352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CS106B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 rot="18900000">
            <a:off x="6887952" y="295352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 rot="18900000">
            <a:off x="6021636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 rot="18900000">
            <a:off x="5057097" y="2900563"/>
            <a:ext cx="719283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CS110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 rot="18900000">
            <a:off x="3993611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CS103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 rot="18900000">
            <a:off x="2971273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CS109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 rot="18900000">
            <a:off x="2032515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CS161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5940" y="5407659"/>
            <a:ext cx="5493385" cy="1315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myClasses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...;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(myClasses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&amp;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CS106B)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{...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taken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CS106B!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42160">
              <a:lnSpc>
                <a:spcPct val="100000"/>
              </a:lnSpc>
              <a:spcBef>
                <a:spcPts val="100"/>
              </a:spcBef>
            </a:pPr>
            <a:r>
              <a:rPr dirty="0"/>
              <a:t>Bit</a:t>
            </a:r>
            <a:r>
              <a:rPr spc="-20" dirty="0"/>
              <a:t> </a:t>
            </a:r>
            <a:r>
              <a:rPr spc="-10" dirty="0"/>
              <a:t>Masking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796670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Example: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check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we’ve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taken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CS107?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25650" y="1974850"/>
          <a:ext cx="812800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 rot="18900000">
            <a:off x="9006087" y="292304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CS106A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 rot="18900000">
            <a:off x="7910292" y="295352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CS106B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 rot="18900000">
            <a:off x="6887952" y="295352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 rot="18900000">
            <a:off x="6021636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5057097" y="2900563"/>
            <a:ext cx="719283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CS110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3993611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CS103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 rot="18900000">
            <a:off x="2971273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CS109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 rot="18900000">
            <a:off x="2032515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CS161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099679" y="4756988"/>
            <a:ext cx="1701800" cy="0"/>
          </a:xfrm>
          <a:custGeom>
            <a:avLst/>
            <a:gdLst/>
            <a:ahLst/>
            <a:cxnLst/>
            <a:rect l="l" t="t" r="r" b="b"/>
            <a:pathLst>
              <a:path w="1701800">
                <a:moveTo>
                  <a:pt x="0" y="0"/>
                </a:moveTo>
                <a:lnTo>
                  <a:pt x="1701779" y="0"/>
                </a:lnTo>
              </a:path>
            </a:pathLst>
          </a:custGeom>
          <a:ln w="33782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5940" y="3606291"/>
            <a:ext cx="6278245" cy="2683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00100011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&amp;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00001000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00000000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myClasses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...;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(!(myClasses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&amp;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CS107))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{...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0339" y="6358700"/>
            <a:ext cx="416559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36259" y="6358700"/>
            <a:ext cx="61150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not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17507" y="6358700"/>
            <a:ext cx="100266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taken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89414" y="6358700"/>
            <a:ext cx="119697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CS107!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42160">
              <a:lnSpc>
                <a:spcPct val="100000"/>
              </a:lnSpc>
              <a:spcBef>
                <a:spcPts val="100"/>
              </a:spcBef>
            </a:pPr>
            <a:r>
              <a:rPr dirty="0"/>
              <a:t>Bit</a:t>
            </a:r>
            <a:r>
              <a:rPr spc="-20" dirty="0"/>
              <a:t> </a:t>
            </a:r>
            <a:r>
              <a:rPr spc="-10" dirty="0"/>
              <a:t>Masking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450339" y="6358700"/>
            <a:ext cx="416559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36259" y="6358700"/>
            <a:ext cx="61150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not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17507" y="6358700"/>
            <a:ext cx="100266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taken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89414" y="6358700"/>
            <a:ext cx="119697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CS107!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796670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Example: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check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we’ve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taken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CS107?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25650" y="1974850"/>
          <a:ext cx="812800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b="1" dirty="0">
                          <a:latin typeface="Consolas"/>
                          <a:cs typeface="Consolas"/>
                        </a:rPr>
                        <a:t>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 rot="18900000">
            <a:off x="9006087" y="292304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CS106A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 rot="18900000">
            <a:off x="7910292" y="295352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CS106B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 rot="18900000">
            <a:off x="6887952" y="2953527"/>
            <a:ext cx="88107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CS106X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 rot="18900000">
            <a:off x="6021636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5057097" y="2900563"/>
            <a:ext cx="719283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CS110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3993611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CS103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 rot="18900000">
            <a:off x="2971273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CS109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 rot="18900000">
            <a:off x="2032515" y="2952494"/>
            <a:ext cx="73495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CS161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5940" y="5404611"/>
            <a:ext cx="7251065" cy="885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myClasses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...;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((myClasses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&amp;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CS107)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^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CS107)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{...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3492898" y="3680848"/>
          <a:ext cx="4659629" cy="1731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8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17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25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185"/>
                        </a:lnSpc>
                      </a:pPr>
                      <a:r>
                        <a:rPr sz="2800" spc="-20" dirty="0">
                          <a:latin typeface="Courier New"/>
                          <a:cs typeface="Courier New"/>
                        </a:rPr>
                        <a:t>00100011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20"/>
                        </a:lnSpc>
                      </a:pPr>
                      <a:r>
                        <a:rPr sz="2800" spc="-20" dirty="0">
                          <a:latin typeface="Courier New"/>
                          <a:cs typeface="Courier New"/>
                        </a:rPr>
                        <a:t>00000000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465">
                <a:tc>
                  <a:txBody>
                    <a:bodyPr/>
                    <a:lstStyle/>
                    <a:p>
                      <a:pPr marL="31750">
                        <a:lnSpc>
                          <a:spcPts val="3085"/>
                        </a:lnSpc>
                      </a:pPr>
                      <a:r>
                        <a:rPr sz="2800" dirty="0">
                          <a:latin typeface="Courier New"/>
                          <a:cs typeface="Courier New"/>
                        </a:rPr>
                        <a:t>&amp;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5"/>
                        </a:lnSpc>
                      </a:pPr>
                      <a:r>
                        <a:rPr sz="2800" spc="-20" dirty="0">
                          <a:latin typeface="Courier New"/>
                          <a:cs typeface="Courier New"/>
                        </a:rPr>
                        <a:t>00001000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B w="38100">
                      <a:solidFill>
                        <a:srgbClr val="000000"/>
                      </a:solidFill>
                      <a:prstDash val="dash"/>
                    </a:lnB>
                  </a:tcPr>
                </a:tc>
                <a:tc>
                  <a:txBody>
                    <a:bodyPr/>
                    <a:lstStyle/>
                    <a:p>
                      <a:pPr marL="373380">
                        <a:lnSpc>
                          <a:spcPts val="2845"/>
                        </a:lnSpc>
                      </a:pPr>
                      <a:r>
                        <a:rPr sz="2800" dirty="0">
                          <a:latin typeface="Courier New"/>
                          <a:cs typeface="Courier New"/>
                        </a:rPr>
                        <a:t>^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45"/>
                        </a:lnSpc>
                      </a:pPr>
                      <a:r>
                        <a:rPr sz="2800" spc="-20" dirty="0">
                          <a:latin typeface="Courier New"/>
                          <a:cs typeface="Courier New"/>
                        </a:rPr>
                        <a:t>00001000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B w="38100">
                      <a:solidFill>
                        <a:srgbClr val="000000"/>
                      </a:solidFill>
                      <a:prstDash val="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2800" spc="-20" dirty="0">
                          <a:latin typeface="Courier New"/>
                          <a:cs typeface="Courier New"/>
                        </a:rPr>
                        <a:t>00000000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142240" marB="0">
                    <a:lnT w="38100">
                      <a:solidFill>
                        <a:srgbClr val="000000"/>
                      </a:solidFill>
                      <a:prstDash val="dash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2800" spc="-20" dirty="0">
                          <a:latin typeface="Courier New"/>
                          <a:cs typeface="Courier New"/>
                        </a:rPr>
                        <a:t>00001000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142240" marB="0">
                    <a:lnT w="38100">
                      <a:solidFill>
                        <a:srgbClr val="000000"/>
                      </a:solidFill>
                      <a:prstDash val="dash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7025">
              <a:lnSpc>
                <a:spcPct val="100000"/>
              </a:lnSpc>
              <a:spcBef>
                <a:spcPts val="100"/>
              </a:spcBef>
            </a:pPr>
            <a:r>
              <a:rPr dirty="0"/>
              <a:t>Left</a:t>
            </a:r>
            <a:r>
              <a:rPr spc="-10" dirty="0"/>
              <a:t> </a:t>
            </a:r>
            <a:r>
              <a:rPr dirty="0"/>
              <a:t>Shift</a:t>
            </a:r>
            <a:r>
              <a:rPr spc="-10" dirty="0"/>
              <a:t> </a:t>
            </a:r>
            <a:r>
              <a:rPr spc="-20" dirty="0"/>
              <a:t>(&lt;&lt;)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536680" cy="12141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4612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LEFT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pattern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certain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positions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left.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New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lower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order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filled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0s,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shifted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lost.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5539" y="2977388"/>
            <a:ext cx="1372235" cy="812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75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1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&lt;&lt;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k;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&lt;&lt;=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k;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74339" y="2977388"/>
            <a:ext cx="7936865" cy="81216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evaluates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shifted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left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k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bits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shifts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left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k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bits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4350003"/>
            <a:ext cx="22364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8-bit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examples: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69290" y="4900368"/>
          <a:ext cx="5619748" cy="1090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2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7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54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24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00</a:t>
                      </a:r>
                      <a:r>
                        <a:rPr sz="24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110111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&lt;&lt;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60"/>
                        </a:lnSpc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2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results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6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in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60"/>
                        </a:lnSpc>
                      </a:pPr>
                      <a:r>
                        <a:rPr sz="24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110111</a:t>
                      </a:r>
                      <a:r>
                        <a:rPr sz="2400" i="1" spc="-10" dirty="0">
                          <a:latin typeface="Consolas"/>
                          <a:cs typeface="Consolas"/>
                        </a:rPr>
                        <a:t>00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065">
                <a:tc>
                  <a:txBody>
                    <a:bodyPr/>
                    <a:lstStyle/>
                    <a:p>
                      <a:pPr marL="31750">
                        <a:lnSpc>
                          <a:spcPts val="261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0110</a:t>
                      </a:r>
                      <a:r>
                        <a:rPr sz="24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0011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1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&lt;&lt;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10"/>
                        </a:lnSpc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4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61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results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1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in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610"/>
                        </a:lnSpc>
                      </a:pPr>
                      <a:r>
                        <a:rPr sz="24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0011</a:t>
                      </a:r>
                      <a:r>
                        <a:rPr sz="2400" i="1" spc="-10" dirty="0">
                          <a:latin typeface="Consolas"/>
                          <a:cs typeface="Consolas"/>
                        </a:rPr>
                        <a:t>0000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ts val="261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1001</a:t>
                      </a:r>
                      <a:r>
                        <a:rPr sz="24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0101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1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&lt;&lt;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10"/>
                        </a:lnSpc>
                      </a:pPr>
                      <a:r>
                        <a:rPr sz="2400" dirty="0">
                          <a:latin typeface="Consolas"/>
                          <a:cs typeface="Consolas"/>
                        </a:rPr>
                        <a:t>4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61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results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10"/>
                        </a:lnSpc>
                      </a:pPr>
                      <a:r>
                        <a:rPr sz="2400" spc="-25" dirty="0">
                          <a:latin typeface="Consolas"/>
                          <a:cs typeface="Consolas"/>
                        </a:rPr>
                        <a:t>in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610"/>
                        </a:lnSpc>
                      </a:pPr>
                      <a:r>
                        <a:rPr sz="24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0101</a:t>
                      </a:r>
                      <a:r>
                        <a:rPr sz="2400" i="1" spc="-10" dirty="0">
                          <a:latin typeface="Consolas"/>
                          <a:cs typeface="Consolas"/>
                        </a:rPr>
                        <a:t>0000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7475">
              <a:lnSpc>
                <a:spcPct val="100000"/>
              </a:lnSpc>
              <a:spcBef>
                <a:spcPts val="100"/>
              </a:spcBef>
            </a:pPr>
            <a:r>
              <a:rPr dirty="0"/>
              <a:t>Right</a:t>
            </a:r>
            <a:r>
              <a:rPr spc="-20" dirty="0"/>
              <a:t> </a:t>
            </a:r>
            <a:r>
              <a:rPr dirty="0"/>
              <a:t>Shift</a:t>
            </a:r>
            <a:r>
              <a:rPr spc="-15" dirty="0"/>
              <a:t> </a:t>
            </a:r>
            <a:r>
              <a:rPr spc="-20" dirty="0"/>
              <a:t>(&gt;&gt;)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21600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0304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RIGHT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pattern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certain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positions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to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right.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Bits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shifted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lost.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4239" y="2126995"/>
            <a:ext cx="13722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107950" defTabSz="914400" eaLnBrk="1" fontAlgn="auto" latinLnBrk="0" hangingPunct="1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1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&gt;&gt;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k;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&gt;&gt;=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k;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74339" y="2126995"/>
            <a:ext cx="8105140" cy="9398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evaluates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shifted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right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k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bits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shifts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right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k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bits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3557524"/>
            <a:ext cx="7882255" cy="104394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Question: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should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higher-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order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Idea: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let’s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follow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left-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fill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0s.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5093715"/>
            <a:ext cx="2369185" cy="1043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19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short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&gt;&gt;=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74339" y="5093715"/>
            <a:ext cx="4322445" cy="104394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0000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0000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0000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0010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0000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0000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0000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0001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140" y="6190995"/>
            <a:ext cx="44646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printf("%d\n",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800" b="1" i="0" u="none" strike="noStrike" kern="0" cap="none" spc="-4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7475">
              <a:lnSpc>
                <a:spcPct val="100000"/>
              </a:lnSpc>
              <a:spcBef>
                <a:spcPts val="100"/>
              </a:spcBef>
            </a:pPr>
            <a:r>
              <a:rPr dirty="0"/>
              <a:t>Right</a:t>
            </a:r>
            <a:r>
              <a:rPr spc="-20" dirty="0"/>
              <a:t> </a:t>
            </a:r>
            <a:r>
              <a:rPr dirty="0"/>
              <a:t>Shift</a:t>
            </a:r>
            <a:r>
              <a:rPr spc="-15" dirty="0"/>
              <a:t> </a:t>
            </a:r>
            <a:r>
              <a:rPr spc="-20" dirty="0"/>
              <a:t>(&gt;&gt;)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21600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0304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RIGHT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pattern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certain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positions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to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right.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Bits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shifted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lost.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4239" y="2126995"/>
            <a:ext cx="13722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107950" defTabSz="914400" eaLnBrk="1" fontAlgn="auto" latinLnBrk="0" hangingPunct="1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1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&gt;&gt;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k;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&gt;&gt;=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k;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74339" y="2126995"/>
            <a:ext cx="7936865" cy="9398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evaluates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shifted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right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k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bit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shifts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right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k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bits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3557524"/>
            <a:ext cx="7882255" cy="308610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Question: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should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higher-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order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Idea: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let’s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follow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left-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fill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0s.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short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-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r>
              <a:rPr kumimoji="0" sz="2800" b="1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1111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1111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1111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1110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>
                <a:tab pos="2755265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&gt;&gt;=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1;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//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0111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1111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1111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printf("%d\n",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800" b="1" i="0" u="none" strike="noStrike" kern="0" cap="none" spc="-4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32767!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7475">
              <a:lnSpc>
                <a:spcPct val="100000"/>
              </a:lnSpc>
              <a:spcBef>
                <a:spcPts val="100"/>
              </a:spcBef>
            </a:pPr>
            <a:r>
              <a:rPr dirty="0"/>
              <a:t>Right</a:t>
            </a:r>
            <a:r>
              <a:rPr spc="-20" dirty="0"/>
              <a:t> </a:t>
            </a:r>
            <a:r>
              <a:rPr dirty="0"/>
              <a:t>Shift</a:t>
            </a:r>
            <a:r>
              <a:rPr spc="-15" dirty="0"/>
              <a:t> </a:t>
            </a:r>
            <a:r>
              <a:rPr spc="-20" dirty="0"/>
              <a:t>(&gt;&gt;)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21600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0304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RIGHT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pattern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certain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positions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to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right.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Bits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shifted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lost.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2514" y="2620771"/>
            <a:ext cx="1372235" cy="964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73025" defTabSz="914400" eaLnBrk="1" fontAlgn="auto" latinLnBrk="0" hangingPunct="1">
              <a:lnSpc>
                <a:spcPct val="128299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1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&gt;&gt;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k;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&gt;&gt;=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k;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74339" y="2620771"/>
            <a:ext cx="7936865" cy="96456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evaluates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shifted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right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k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bit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shifts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right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k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bits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4069587"/>
            <a:ext cx="9965055" cy="154686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Question: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should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higher-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order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Problem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always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filling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zeros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means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may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sign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cs typeface="Calibri"/>
              </a:rPr>
              <a:t>Solution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let’s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fill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sign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7475">
              <a:lnSpc>
                <a:spcPct val="100000"/>
              </a:lnSpc>
              <a:spcBef>
                <a:spcPts val="100"/>
              </a:spcBef>
            </a:pPr>
            <a:r>
              <a:rPr dirty="0"/>
              <a:t>Right</a:t>
            </a:r>
            <a:r>
              <a:rPr spc="-20" dirty="0"/>
              <a:t> </a:t>
            </a:r>
            <a:r>
              <a:rPr dirty="0"/>
              <a:t>Shift</a:t>
            </a:r>
            <a:r>
              <a:rPr spc="-15" dirty="0"/>
              <a:t> </a:t>
            </a:r>
            <a:r>
              <a:rPr spc="-20" dirty="0"/>
              <a:t>(&gt;&gt;)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21600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0304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RIGHT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pattern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certain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positions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to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right.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Bits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shifted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lost.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2514" y="2126995"/>
            <a:ext cx="13722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73025" defTabSz="914400" eaLnBrk="1" fontAlgn="auto" latinLnBrk="0" hangingPunct="1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1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&gt;&gt;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k;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&gt;&gt;=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k;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74339" y="2126995"/>
            <a:ext cx="7936865" cy="9398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evaluates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shifted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right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k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bit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shifts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right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k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bits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3557524"/>
            <a:ext cx="7882255" cy="104394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Question: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should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higher-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order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cs typeface="Calibri"/>
              </a:rPr>
              <a:t>Solution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let’s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fill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sign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5093715"/>
            <a:ext cx="2369185" cy="1043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19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short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&gt;&gt;=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74339" y="5093715"/>
            <a:ext cx="4322445" cy="104394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0000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0000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0000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0010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Consolas"/>
                <a:cs typeface="Consolas"/>
              </a:rPr>
              <a:t>0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000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0000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0000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0001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140" y="6190995"/>
            <a:ext cx="44646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printf("%d\n",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800" b="1" i="0" u="none" strike="noStrike" kern="0" cap="none" spc="-4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7475">
              <a:lnSpc>
                <a:spcPct val="100000"/>
              </a:lnSpc>
              <a:spcBef>
                <a:spcPts val="100"/>
              </a:spcBef>
            </a:pPr>
            <a:r>
              <a:rPr dirty="0"/>
              <a:t>Right</a:t>
            </a:r>
            <a:r>
              <a:rPr spc="-20" dirty="0"/>
              <a:t> </a:t>
            </a:r>
            <a:r>
              <a:rPr dirty="0"/>
              <a:t>Shift</a:t>
            </a:r>
            <a:r>
              <a:rPr spc="-15" dirty="0"/>
              <a:t> </a:t>
            </a:r>
            <a:r>
              <a:rPr spc="-20" dirty="0"/>
              <a:t>(&gt;&gt;)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21600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0304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RIGHT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pattern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certain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positions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to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right.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Bits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shifted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lost.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2514" y="2126995"/>
            <a:ext cx="13722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73025" defTabSz="914400" eaLnBrk="1" fontAlgn="auto" latinLnBrk="0" hangingPunct="1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1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&gt;&gt;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k;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&gt;&gt;=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k;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74339" y="2126995"/>
            <a:ext cx="7936865" cy="9398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evaluates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shifted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right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k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bit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shifts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right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k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bits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3557524"/>
            <a:ext cx="7882255" cy="308610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Question: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should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higher-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order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cs typeface="Calibri"/>
              </a:rPr>
              <a:t>Solution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let’s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fill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sign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short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-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</a:t>
            </a:r>
            <a:r>
              <a:rPr kumimoji="0" sz="2800" b="1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1111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1111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1111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1110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>
                <a:tab pos="2755265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&gt;&gt;=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1;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//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Consolas"/>
                <a:cs typeface="Consolas"/>
              </a:rPr>
              <a:t>1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111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1111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1111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1111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printf("%d\n",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x);</a:t>
            </a:r>
            <a:r>
              <a:rPr kumimoji="0" sz="2800" b="1" i="0" u="none" strike="noStrike" kern="0" cap="none" spc="-4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-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7475">
              <a:lnSpc>
                <a:spcPct val="100000"/>
              </a:lnSpc>
              <a:spcBef>
                <a:spcPts val="100"/>
              </a:spcBef>
            </a:pPr>
            <a:r>
              <a:rPr dirty="0"/>
              <a:t>Right</a:t>
            </a:r>
            <a:r>
              <a:rPr spc="-20" dirty="0"/>
              <a:t> </a:t>
            </a:r>
            <a:r>
              <a:rPr dirty="0"/>
              <a:t>Shift</a:t>
            </a:r>
            <a:r>
              <a:rPr spc="-15" dirty="0"/>
              <a:t> </a:t>
            </a:r>
            <a:r>
              <a:rPr spc="-20" dirty="0"/>
              <a:t>(&gt;&gt;)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094085" cy="44145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159385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two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kinds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right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shifts,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depending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type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shifting: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Logical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Right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Shift: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order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0s.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Arithmetic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Right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Shift: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order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most-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significant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Unsigned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numbers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right-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shifted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using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Logical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Right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Shift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Signed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numbers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right-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shifted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Arithmetic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Right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Shift.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way,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sign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(if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applicable)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preserved!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9584">
              <a:lnSpc>
                <a:spcPct val="100000"/>
              </a:lnSpc>
              <a:spcBef>
                <a:spcPts val="100"/>
              </a:spcBef>
            </a:pPr>
            <a:r>
              <a:rPr dirty="0"/>
              <a:t>Shift</a:t>
            </a:r>
            <a:r>
              <a:rPr spc="-35" dirty="0"/>
              <a:t> </a:t>
            </a:r>
            <a:r>
              <a:rPr dirty="0"/>
              <a:t>Operation</a:t>
            </a:r>
            <a:r>
              <a:rPr spc="-20" dirty="0"/>
              <a:t> </a:t>
            </a:r>
            <a:r>
              <a:rPr spc="-10" dirty="0"/>
              <a:t>Pitfalls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580495" cy="45396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526415" marR="5080" lvl="0" indent="-513715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  <a:tab pos="6212840" algn="l"/>
              </a:tabLst>
              <a:defRPr/>
            </a:pP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Technically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standard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precisely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define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whether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right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signed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integers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logical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arithmetic.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However,</a:t>
            </a:r>
            <a:r>
              <a:rPr kumimoji="0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almost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compilers/machines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arithmetic,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most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likely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assume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26415" marR="0" lvl="0" indent="-513715" defTabSz="9144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6415" algn="l"/>
                <a:tab pos="527050" algn="l"/>
                <a:tab pos="578929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precedence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tricky!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For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example: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927100" marR="147320" lvl="0" indent="0" defTabSz="914400" eaLnBrk="1" fontAlgn="auto" latinLnBrk="0" hangingPunct="1">
              <a:lnSpc>
                <a:spcPct val="907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>
                <a:tab pos="7987665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1&lt;&lt;2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3&lt;&lt;4</a:t>
            </a:r>
            <a:r>
              <a:rPr kumimoji="0" sz="2800" b="1" i="0" u="none" strike="noStrike" kern="0" cap="none" spc="-2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means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&lt;&lt;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(2+3)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&lt;&lt;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4</a:t>
            </a:r>
            <a:r>
              <a:rPr kumimoji="0" sz="2800" b="1" i="0" u="none" strike="noStrike" kern="0" cap="none" spc="-9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because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addition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subtraction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have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higher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precedence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shifts!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Always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parentheses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sure: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7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9271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(1&lt;&lt;2)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(3&lt;&lt;4)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2335">
              <a:lnSpc>
                <a:spcPct val="100000"/>
              </a:lnSpc>
              <a:spcBef>
                <a:spcPts val="100"/>
              </a:spcBef>
            </a:pPr>
            <a:r>
              <a:rPr dirty="0"/>
              <a:t>Bit</a:t>
            </a:r>
            <a:r>
              <a:rPr spc="-30" dirty="0"/>
              <a:t> </a:t>
            </a:r>
            <a:r>
              <a:rPr dirty="0"/>
              <a:t>Operator</a:t>
            </a:r>
            <a:r>
              <a:rPr spc="-15" dirty="0"/>
              <a:t> </a:t>
            </a:r>
            <a:r>
              <a:rPr spc="-10" dirty="0"/>
              <a:t>Pitfalls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0949305" cy="449389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default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type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literal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code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Let’s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say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want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index-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32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sz="38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long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num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&lt;&lt;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32;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5080" lvl="0" indent="-228600" defTabSz="914400" eaLnBrk="1" fontAlgn="auto" latinLnBrk="0" hangingPunct="1">
              <a:lnSpc>
                <a:spcPts val="3000"/>
              </a:lnSpc>
              <a:spcBef>
                <a:spcPts val="17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3071495" algn="l"/>
                <a:tab pos="428498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doesn’t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work!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1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default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can’t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32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because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only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32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must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specify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long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long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num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Consolas"/>
                <a:cs typeface="Consolas"/>
              </a:rPr>
              <a:t>L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&lt;&lt;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32;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9695">
              <a:lnSpc>
                <a:spcPct val="100000"/>
              </a:lnSpc>
              <a:spcBef>
                <a:spcPts val="100"/>
              </a:spcBef>
            </a:pPr>
            <a:r>
              <a:rPr dirty="0"/>
              <a:t>Bitwise</a:t>
            </a:r>
            <a:r>
              <a:rPr spc="-40" dirty="0"/>
              <a:t> </a:t>
            </a:r>
            <a:r>
              <a:rPr spc="-10" dirty="0"/>
              <a:t>Warmup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7210425" cy="1506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bitmasks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+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bitwise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to…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461073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0b00001101</a:t>
            </a:r>
            <a:endParaRPr kumimoji="0" sz="3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3310635"/>
            <a:ext cx="359156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527050" marR="5080" lvl="0" indent="-51435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2641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1.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…turn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particular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bits?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458200" y="5644216"/>
            <a:ext cx="3472179" cy="695960"/>
            <a:chOff x="8458200" y="5644216"/>
            <a:chExt cx="3472179" cy="6959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44384" y="5654039"/>
              <a:ext cx="685800" cy="6858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458200" y="5658503"/>
              <a:ext cx="2743200" cy="0"/>
            </a:xfrm>
            <a:custGeom>
              <a:avLst/>
              <a:gdLst/>
              <a:ahLst/>
              <a:cxnLst/>
              <a:rect l="l" t="t" r="r" b="b"/>
              <a:pathLst>
                <a:path w="2743200">
                  <a:moveTo>
                    <a:pt x="0" y="0"/>
                  </a:moveTo>
                  <a:lnTo>
                    <a:pt x="2743200" y="1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30574" y="3310635"/>
            <a:ext cx="362648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527050" marR="5080" lvl="0" indent="-51435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2641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2.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…turn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off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particular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bits?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56906" y="3310635"/>
            <a:ext cx="298958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527050" marR="5080" lvl="0" indent="-51435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2641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3.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…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flip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particular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bits?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2621" y="4497323"/>
            <a:ext cx="226441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0b00001101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81741" y="4497323"/>
            <a:ext cx="226441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0b00001101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47061" y="4479035"/>
            <a:ext cx="226441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0b00001101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03760" y="5658503"/>
            <a:ext cx="2743200" cy="0"/>
          </a:xfrm>
          <a:custGeom>
            <a:avLst/>
            <a:gdLst/>
            <a:ahLst/>
            <a:cxnLst/>
            <a:rect l="l" t="t" r="r" b="b"/>
            <a:pathLst>
              <a:path w="2743200">
                <a:moveTo>
                  <a:pt x="0" y="0"/>
                </a:moveTo>
                <a:lnTo>
                  <a:pt x="2743200" y="1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92880" y="5658503"/>
            <a:ext cx="2743200" cy="0"/>
          </a:xfrm>
          <a:custGeom>
            <a:avLst/>
            <a:gdLst/>
            <a:ahLst/>
            <a:cxnLst/>
            <a:rect l="l" t="t" r="r" b="b"/>
            <a:pathLst>
              <a:path w="2743200">
                <a:moveTo>
                  <a:pt x="0" y="0"/>
                </a:moveTo>
                <a:lnTo>
                  <a:pt x="2743200" y="1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3023" y="5872916"/>
            <a:ext cx="2263775" cy="431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31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0b000011</a:t>
            </a:r>
            <a:r>
              <a:rPr kumimoji="0" sz="3200" b="0" i="0" u="heavy" strike="noStrike" kern="0" cap="none" spc="-1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>
                  <a:solidFill>
                    <a:srgbClr val="ED7D31"/>
                  </a:solidFill>
                </a:uFill>
                <a:latin typeface="Consolas"/>
                <a:cs typeface="Consolas"/>
              </a:rPr>
              <a:t>1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92144" y="5872916"/>
            <a:ext cx="2264410" cy="431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31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0b00001</a:t>
            </a:r>
            <a:r>
              <a:rPr kumimoji="0" sz="3200" b="0" i="0" u="heavy" strike="noStrike" kern="0" cap="none" spc="-1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>
                  <a:solidFill>
                    <a:srgbClr val="ED7D31"/>
                  </a:solidFill>
                </a:uFill>
                <a:latin typeface="Consolas"/>
                <a:cs typeface="Consolas"/>
              </a:rPr>
              <a:t>0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01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57464" y="5872916"/>
            <a:ext cx="2263775" cy="431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31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0b00001</a:t>
            </a:r>
            <a:r>
              <a:rPr kumimoji="0" sz="3200" b="0" i="0" u="heavy" strike="noStrike" kern="0" cap="none" spc="-1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>
                  <a:solidFill>
                    <a:srgbClr val="ED7D31"/>
                  </a:solidFill>
                </a:uFill>
                <a:latin typeface="Consolas"/>
                <a:cs typeface="Consolas"/>
              </a:rPr>
              <a:t>01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9695">
              <a:lnSpc>
                <a:spcPct val="100000"/>
              </a:lnSpc>
              <a:spcBef>
                <a:spcPts val="100"/>
              </a:spcBef>
            </a:pPr>
            <a:r>
              <a:rPr dirty="0"/>
              <a:t>Bitwise</a:t>
            </a:r>
            <a:r>
              <a:rPr spc="-40" dirty="0"/>
              <a:t> </a:t>
            </a:r>
            <a:r>
              <a:rPr spc="-10" dirty="0"/>
              <a:t>Warmup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7210425" cy="1506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bitmasks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+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bitwise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to…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461073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0b00001101</a:t>
            </a:r>
            <a:endParaRPr kumimoji="0" sz="3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3310635"/>
            <a:ext cx="35915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2641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1.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…turn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particular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5490" y="3691635"/>
            <a:ext cx="16084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bits?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30574" y="3310635"/>
            <a:ext cx="36264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2641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2.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…turn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off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particular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44924" y="3691635"/>
            <a:ext cx="16084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bits?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31506" y="3310635"/>
            <a:ext cx="304609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552450" marR="30480" lvl="0" indent="-51435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1815" algn="l"/>
                <a:tab pos="238442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3.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…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flip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particular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bits?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4200" b="1" i="0" u="none" strike="noStrike" kern="0" cap="none" spc="-82" normalizeH="0" baseline="-13888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cs typeface="Calibri"/>
              </a:rPr>
              <a:t>XOR</a:t>
            </a:r>
            <a:endParaRPr kumimoji="0" sz="4200" b="0" i="0" u="none" strike="noStrike" kern="0" cap="none" spc="0" normalizeH="0" baseline="-13888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73571" y="4596312"/>
          <a:ext cx="10806428" cy="8813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5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3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41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8309">
                <a:tc>
                  <a:txBody>
                    <a:bodyPr/>
                    <a:lstStyle/>
                    <a:p>
                      <a:pPr marL="31750">
                        <a:lnSpc>
                          <a:spcPts val="3160"/>
                        </a:lnSpc>
                      </a:pPr>
                      <a:r>
                        <a:rPr sz="3200" spc="-10" dirty="0">
                          <a:latin typeface="Consolas"/>
                          <a:cs typeface="Consolas"/>
                        </a:rPr>
                        <a:t>0b00001101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6680" algn="r">
                        <a:lnSpc>
                          <a:spcPts val="3160"/>
                        </a:lnSpc>
                      </a:pPr>
                      <a:r>
                        <a:rPr sz="3200" spc="-10" dirty="0">
                          <a:latin typeface="Consolas"/>
                          <a:cs typeface="Consolas"/>
                        </a:rPr>
                        <a:t>0b00001101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6680" algn="r">
                        <a:lnSpc>
                          <a:spcPts val="3015"/>
                        </a:lnSpc>
                      </a:pPr>
                      <a:r>
                        <a:rPr sz="3200" spc="-10" dirty="0">
                          <a:latin typeface="Consolas"/>
                          <a:cs typeface="Consolas"/>
                        </a:rPr>
                        <a:t>0b00001101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070">
                <a:tc>
                  <a:txBody>
                    <a:bodyPr/>
                    <a:lstStyle/>
                    <a:p>
                      <a:pPr marL="33655">
                        <a:lnSpc>
                          <a:spcPts val="3204"/>
                        </a:lnSpc>
                      </a:pPr>
                      <a:r>
                        <a:rPr sz="3200" spc="-10" dirty="0">
                          <a:latin typeface="Consolas"/>
                          <a:cs typeface="Consolas"/>
                        </a:rPr>
                        <a:t>0b00000010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3204"/>
                        </a:lnSpc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|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4139" algn="r">
                        <a:lnSpc>
                          <a:spcPts val="3229"/>
                        </a:lnSpc>
                      </a:pPr>
                      <a:r>
                        <a:rPr sz="3200" spc="-10" dirty="0">
                          <a:latin typeface="Consolas"/>
                          <a:cs typeface="Consolas"/>
                        </a:rPr>
                        <a:t>0b11111011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3229"/>
                        </a:lnSpc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&amp;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4139" algn="r">
                        <a:lnSpc>
                          <a:spcPts val="3229"/>
                        </a:lnSpc>
                      </a:pPr>
                      <a:r>
                        <a:rPr sz="3200" spc="-10" dirty="0">
                          <a:latin typeface="Consolas"/>
                          <a:cs typeface="Consolas"/>
                        </a:rPr>
                        <a:t>0b00000110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3229"/>
                        </a:lnSpc>
                      </a:pPr>
                      <a:r>
                        <a:rPr sz="3200" dirty="0">
                          <a:latin typeface="Consolas"/>
                          <a:cs typeface="Consolas"/>
                        </a:rPr>
                        <a:t>^</a:t>
                      </a:r>
                      <a:endParaRPr sz="3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403760" y="5658503"/>
            <a:ext cx="2743200" cy="0"/>
          </a:xfrm>
          <a:custGeom>
            <a:avLst/>
            <a:gdLst/>
            <a:ahLst/>
            <a:cxnLst/>
            <a:rect l="l" t="t" r="r" b="b"/>
            <a:pathLst>
              <a:path w="2743200">
                <a:moveTo>
                  <a:pt x="0" y="0"/>
                </a:moveTo>
                <a:lnTo>
                  <a:pt x="2743200" y="1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392880" y="5658503"/>
            <a:ext cx="2743200" cy="0"/>
          </a:xfrm>
          <a:custGeom>
            <a:avLst/>
            <a:gdLst/>
            <a:ahLst/>
            <a:cxnLst/>
            <a:rect l="l" t="t" r="r" b="b"/>
            <a:pathLst>
              <a:path w="2743200">
                <a:moveTo>
                  <a:pt x="0" y="0"/>
                </a:moveTo>
                <a:lnTo>
                  <a:pt x="2743200" y="1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458200" y="5658503"/>
            <a:ext cx="2743200" cy="0"/>
          </a:xfrm>
          <a:custGeom>
            <a:avLst/>
            <a:gdLst/>
            <a:ahLst/>
            <a:cxnLst/>
            <a:rect l="l" t="t" r="r" b="b"/>
            <a:pathLst>
              <a:path w="2743200">
                <a:moveTo>
                  <a:pt x="0" y="0"/>
                </a:moveTo>
                <a:lnTo>
                  <a:pt x="2743200" y="1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519" y="3780027"/>
            <a:ext cx="4648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3023" y="5872916"/>
            <a:ext cx="2263775" cy="431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31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0b000011</a:t>
            </a:r>
            <a:r>
              <a:rPr kumimoji="0" sz="3200" b="0" i="0" u="heavy" strike="noStrike" kern="0" cap="none" spc="-1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>
                  <a:solidFill>
                    <a:srgbClr val="ED7D31"/>
                  </a:solidFill>
                </a:uFill>
                <a:latin typeface="Consolas"/>
                <a:cs typeface="Consolas"/>
              </a:rPr>
              <a:t>1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92144" y="5872916"/>
            <a:ext cx="2264410" cy="431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31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0b00001</a:t>
            </a:r>
            <a:r>
              <a:rPr kumimoji="0" sz="3200" b="0" i="0" u="heavy" strike="noStrike" kern="0" cap="none" spc="-1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>
                  <a:solidFill>
                    <a:srgbClr val="ED7D31"/>
                  </a:solidFill>
                </a:uFill>
                <a:latin typeface="Consolas"/>
                <a:cs typeface="Consolas"/>
              </a:rPr>
              <a:t>0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01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57464" y="5872916"/>
            <a:ext cx="2263775" cy="431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31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0b00001</a:t>
            </a:r>
            <a:r>
              <a:rPr kumimoji="0" sz="3200" b="0" i="0" u="heavy" strike="noStrike" kern="0" cap="none" spc="-1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>
                  <a:solidFill>
                    <a:srgbClr val="ED7D31"/>
                  </a:solidFill>
                </a:uFill>
                <a:latin typeface="Consolas"/>
                <a:cs typeface="Consolas"/>
              </a:rPr>
              <a:t>01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09448" y="3780027"/>
            <a:ext cx="7010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8610">
              <a:lnSpc>
                <a:spcPct val="100000"/>
              </a:lnSpc>
              <a:spcBef>
                <a:spcPts val="100"/>
              </a:spcBef>
            </a:pPr>
            <a:r>
              <a:rPr dirty="0"/>
              <a:t>More</a:t>
            </a:r>
            <a:r>
              <a:rPr spc="-5" dirty="0"/>
              <a:t> </a:t>
            </a:r>
            <a:r>
              <a:rPr spc="-10" dirty="0"/>
              <a:t>Exercises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49999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Suppose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have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64-bit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1689100"/>
            <a:ext cx="11495405" cy="104394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constant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1L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-1L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to…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…design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mask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turns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(0,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1,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2,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…,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63)?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4325620"/>
            <a:ext cx="11452860" cy="845819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41300" marR="5080" lvl="0" indent="-228600" defTabSz="914400" eaLnBrk="1" fontAlgn="auto" latinLnBrk="0" hangingPunct="1">
              <a:lnSpc>
                <a:spcPts val="31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…design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mask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zeros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(i.e.,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turns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off)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bottom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keeps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rest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same)?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23968" y="1222755"/>
            <a:ext cx="37363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long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0b1010010;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8610">
              <a:lnSpc>
                <a:spcPct val="100000"/>
              </a:lnSpc>
              <a:spcBef>
                <a:spcPts val="100"/>
              </a:spcBef>
            </a:pPr>
            <a:r>
              <a:rPr dirty="0"/>
              <a:t>More</a:t>
            </a:r>
            <a:r>
              <a:rPr spc="-5" dirty="0"/>
              <a:t> </a:t>
            </a:r>
            <a:r>
              <a:rPr spc="-10" dirty="0"/>
              <a:t>Exercises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49999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Suppose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have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64-bit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1689100"/>
            <a:ext cx="11495405" cy="449707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constant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1L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-1L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to…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…design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mask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turns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(0,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1,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2,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…,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63)?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sz="38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x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|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(1L &lt;&lt;</a:t>
            </a:r>
            <a:r>
              <a:rPr kumimoji="0" sz="2800" b="0" i="0" u="none" strike="noStrike" kern="0" cap="none" spc="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i)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46990" lvl="0" indent="-228600" defTabSz="914400" eaLnBrk="1" fontAlgn="auto" latinLnBrk="0" hangingPunct="1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…design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mask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zeros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(i.e.,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turns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off)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bottom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keeps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rest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same)?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x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&amp;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(-1L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&lt;&lt;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i)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23968" y="1222755"/>
            <a:ext cx="37363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long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x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0b1010010;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935">
              <a:lnSpc>
                <a:spcPct val="100000"/>
              </a:lnSpc>
              <a:spcBef>
                <a:spcPts val="100"/>
              </a:spcBef>
            </a:pPr>
            <a:r>
              <a:rPr dirty="0"/>
              <a:t>On</a:t>
            </a:r>
            <a:r>
              <a:rPr spc="-20" dirty="0"/>
              <a:t> </a:t>
            </a:r>
            <a:r>
              <a:rPr dirty="0"/>
              <a:t>your </a:t>
            </a:r>
            <a:r>
              <a:rPr spc="-25" dirty="0"/>
              <a:t>own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689100"/>
            <a:ext cx="10170795" cy="360997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(in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binary,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hex)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result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left-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shifting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14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32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bits.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(in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binary,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hex)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result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subtracting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from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128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sz="37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&lt;&lt;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32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zero?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Compare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&lt;&lt;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31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hex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easier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count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zeros.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039" y="14144"/>
            <a:ext cx="12127961" cy="643832"/>
          </a:xfrm>
          <a:prstGeom prst="rect">
            <a:avLst/>
          </a:prstGeom>
        </p:spPr>
        <p:txBody>
          <a:bodyPr vert="horz" wrap="square" lIns="0" tIns="46166" rIns="0" bIns="0" rtlCol="0">
            <a:spAutoFit/>
          </a:bodyPr>
          <a:lstStyle/>
          <a:p>
            <a:pPr marL="2228365">
              <a:spcBef>
                <a:spcPts val="79"/>
              </a:spcBef>
            </a:pPr>
            <a:r>
              <a:rPr spc="-97" dirty="0"/>
              <a:t>References</a:t>
            </a:r>
            <a:r>
              <a:rPr spc="-170" dirty="0"/>
              <a:t> </a:t>
            </a:r>
            <a:r>
              <a:rPr dirty="0"/>
              <a:t>and</a:t>
            </a:r>
            <a:r>
              <a:rPr spc="-167" dirty="0"/>
              <a:t> </a:t>
            </a:r>
            <a:r>
              <a:rPr spc="-36" dirty="0"/>
              <a:t>Advanced</a:t>
            </a:r>
            <a:r>
              <a:rPr spc="-167" dirty="0"/>
              <a:t> </a:t>
            </a:r>
            <a:r>
              <a:rPr spc="-39" dirty="0"/>
              <a:t>Reading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8316" y="1388171"/>
            <a:ext cx="10611994" cy="4935608"/>
          </a:xfrm>
          <a:prstGeom prst="rect">
            <a:avLst/>
          </a:prstGeom>
        </p:spPr>
        <p:txBody>
          <a:bodyPr vert="horz" wrap="square" lIns="0" tIns="8471" rIns="0" bIns="0" rtlCol="0">
            <a:spAutoFit/>
          </a:bodyPr>
          <a:lstStyle/>
          <a:p>
            <a:pPr marL="121680" marR="0" lvl="0" indent="-114364" algn="l" defTabSz="554492" rtl="0" eaLnBrk="1" fontAlgn="auto" latinLnBrk="0" hangingPunct="1">
              <a:lnSpc>
                <a:spcPct val="100000"/>
              </a:lnSpc>
              <a:spcBef>
                <a:spcPts val="67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22065" algn="l"/>
              </a:tabLst>
              <a:defRPr/>
            </a:pPr>
            <a:r>
              <a:rPr kumimoji="0" sz="2244" b="1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References: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36044" marR="381598" lvl="1" indent="-114364" algn="l" defTabSz="554492" rtl="0" eaLnBrk="1" fontAlgn="auto" latinLnBrk="0" hangingPunct="1">
              <a:lnSpc>
                <a:spcPct val="102099"/>
              </a:lnSpc>
              <a:spcBef>
                <a:spcPts val="9"/>
              </a:spcBef>
              <a:spcAft>
                <a:spcPts val="0"/>
              </a:spcAft>
              <a:buClrTx/>
              <a:buSzPct val="97297"/>
              <a:buFontTx/>
              <a:buChar char="•"/>
              <a:tabLst>
                <a:tab pos="265309" algn="l"/>
              </a:tabLst>
              <a:defRPr/>
            </a:pPr>
            <a:r>
              <a:rPr kumimoji="0" sz="2244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Two's</a:t>
            </a:r>
            <a:r>
              <a:rPr kumimoji="0" sz="2244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complement</a:t>
            </a:r>
            <a:r>
              <a:rPr kumimoji="0" sz="2244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calculator:</a:t>
            </a:r>
            <a:r>
              <a:rPr kumimoji="0" sz="2244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  <a:hlinkClick r:id="rId2"/>
              </a:rPr>
              <a:t>http://www.convertforfree.com/twos-complement-</a:t>
            </a:r>
            <a:r>
              <a:rPr kumimoji="0" sz="2244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calculator/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36044" marR="2641154" lvl="1" indent="-114364" algn="l" defTabSz="554492" rtl="0" eaLnBrk="1" fontAlgn="auto" latinLnBrk="0" hangingPunct="1">
              <a:lnSpc>
                <a:spcPct val="102099"/>
              </a:lnSpc>
              <a:spcBef>
                <a:spcPts val="0"/>
              </a:spcBef>
              <a:spcAft>
                <a:spcPts val="0"/>
              </a:spcAft>
              <a:buClrTx/>
              <a:buSzPct val="97297"/>
              <a:buFontTx/>
              <a:buChar char="•"/>
              <a:tabLst>
                <a:tab pos="265309" algn="l"/>
              </a:tabLst>
              <a:defRPr/>
            </a:pPr>
            <a:r>
              <a:rPr kumimoji="0" sz="2244" b="0" i="0" u="none" strike="noStrike" kern="0" cap="none" spc="-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Wikipedia</a:t>
            </a:r>
            <a:r>
              <a:rPr kumimoji="0" sz="2244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</a:t>
            </a:r>
            <a:r>
              <a:rPr kumimoji="0" sz="2244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Two's</a:t>
            </a:r>
            <a:r>
              <a:rPr kumimoji="0" sz="2244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complement:</a:t>
            </a:r>
            <a:r>
              <a:rPr kumimoji="0" sz="2244" b="0" i="0" u="none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https://en.wikipedia.org/wiki/</a:t>
            </a:r>
            <a:r>
              <a:rPr kumimoji="0" sz="2244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Two%27s_complement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64924" marR="0" lvl="1" indent="-143628" algn="l" defTabSz="554492" rtl="0" eaLnBrk="1" fontAlgn="auto" latinLnBrk="0" hangingPunct="1">
              <a:lnSpc>
                <a:spcPct val="100000"/>
              </a:lnSpc>
              <a:spcBef>
                <a:spcPts val="94"/>
              </a:spcBef>
              <a:spcAft>
                <a:spcPts val="0"/>
              </a:spcAft>
              <a:buClrTx/>
              <a:buSzPct val="97297"/>
              <a:buFontTx/>
              <a:buChar char="•"/>
              <a:tabLst>
                <a:tab pos="265309" algn="l"/>
              </a:tabLst>
              <a:defRPr/>
            </a:pPr>
            <a:r>
              <a:rPr kumimoji="0" sz="2244" b="0" i="0" u="none" strike="noStrike" kern="0" cap="none" spc="-6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244" b="0" i="0" u="none" strike="noStrike" kern="0" cap="none" spc="-3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sizeof</a:t>
            </a:r>
            <a:r>
              <a:rPr kumimoji="0" sz="2244" b="0" i="0" u="none" strike="noStrike" kern="0" cap="none" spc="-72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ea typeface="+mn-ea"/>
                <a:cs typeface="Courier New"/>
              </a:rPr>
              <a:t> </a:t>
            </a:r>
            <a:r>
              <a:rPr kumimoji="0" sz="2244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operator:</a:t>
            </a:r>
            <a:r>
              <a:rPr kumimoji="0" sz="2244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3"/>
              </a:rPr>
              <a:t>http://www.geeksforgeeks.org/sizeof-</a:t>
            </a:r>
            <a:r>
              <a:rPr kumimoji="0" sz="2244" b="0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3"/>
              </a:rPr>
              <a:t>operator-</a:t>
            </a:r>
            <a:r>
              <a:rPr kumimoji="0" sz="2244" b="0" i="0" u="none" strike="noStrike" kern="0" cap="none" spc="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3"/>
              </a:rPr>
              <a:t>c/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1" indent="0" algn="l" defTabSz="554492" rtl="0" eaLnBrk="1" fontAlgn="auto" latinLnBrk="0" hangingPunct="1">
              <a:lnSpc>
                <a:spcPct val="100000"/>
              </a:lnSpc>
              <a:spcBef>
                <a:spcPts val="12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sz="245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1680" marR="0" lvl="0" indent="-114364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22065" algn="l"/>
              </a:tabLst>
              <a:defRPr/>
            </a:pPr>
            <a:r>
              <a:rPr kumimoji="0" sz="2244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Advanced</a:t>
            </a:r>
            <a:r>
              <a:rPr kumimoji="0" sz="2244" b="1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1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Reading: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36044" marR="546406" lvl="1" indent="-114364" algn="l" defTabSz="554492" rtl="0" eaLnBrk="1" fontAlgn="auto" latinLnBrk="0" hangingPunct="1">
              <a:lnSpc>
                <a:spcPct val="102099"/>
              </a:lnSpc>
              <a:spcBef>
                <a:spcPts val="9"/>
              </a:spcBef>
              <a:spcAft>
                <a:spcPts val="0"/>
              </a:spcAft>
              <a:buClrTx/>
              <a:buSzPct val="97297"/>
              <a:buFontTx/>
              <a:buChar char="•"/>
              <a:tabLst>
                <a:tab pos="265309" algn="l"/>
              </a:tabLst>
              <a:defRPr/>
            </a:pPr>
            <a:r>
              <a:rPr kumimoji="0" sz="2244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Signed</a:t>
            </a:r>
            <a:r>
              <a:rPr kumimoji="0" sz="2244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overflow:</a:t>
            </a:r>
            <a:r>
              <a:rPr kumimoji="0" sz="2244" b="0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https://stackoverflow.com/questions/16056758/c-</a:t>
            </a:r>
            <a:r>
              <a:rPr kumimoji="0" sz="2244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c-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unsigned-</a:t>
            </a:r>
            <a:r>
              <a:rPr kumimoji="0" sz="2244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integer-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overflow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36044" marR="1715460" lvl="1" indent="-114364" algn="l" defTabSz="554492" rtl="0" eaLnBrk="1" fontAlgn="auto" latinLnBrk="0" hangingPunct="1">
              <a:lnSpc>
                <a:spcPct val="102099"/>
              </a:lnSpc>
              <a:spcBef>
                <a:spcPts val="3"/>
              </a:spcBef>
              <a:spcAft>
                <a:spcPts val="0"/>
              </a:spcAft>
              <a:buClrTx/>
              <a:buSzPct val="97297"/>
              <a:buFontTx/>
              <a:buChar char="•"/>
              <a:tabLst>
                <a:tab pos="265309" algn="l"/>
              </a:tabLst>
              <a:defRPr/>
            </a:pPr>
            <a:r>
              <a:rPr kumimoji="0" sz="2244" b="0" i="0" u="none" strike="noStrike" kern="0" cap="none" spc="-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Integer</a:t>
            </a:r>
            <a:r>
              <a:rPr kumimoji="0" sz="2244" b="0" i="0" u="none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-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overflow</a:t>
            </a:r>
            <a:r>
              <a:rPr kumimoji="0" sz="2244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</a:t>
            </a:r>
            <a:r>
              <a:rPr kumimoji="0" sz="2244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C:</a:t>
            </a:r>
            <a:r>
              <a:rPr kumimoji="0" sz="2244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  <a:hlinkClick r:id="rId4"/>
              </a:rPr>
              <a:t>https://ww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w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  <a:hlinkClick r:id="rId4"/>
              </a:rPr>
              <a:t>.gnu.org/software/autoconf/manual/</a:t>
            </a:r>
            <a:r>
              <a:rPr kumimoji="0" sz="2244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autoconf-</a:t>
            </a:r>
            <a:r>
              <a:rPr kumimoji="0" sz="2244" b="0" i="0" u="sng" strike="noStrike" kern="0" cap="none" spc="-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2.62/html_node/Integer-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Overflow.html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36044" marR="3081" lvl="1" indent="-114364" algn="l" defTabSz="554492" rtl="0" eaLnBrk="1" fontAlgn="auto" latinLnBrk="0" hangingPunct="1">
              <a:lnSpc>
                <a:spcPct val="102099"/>
              </a:lnSpc>
              <a:spcBef>
                <a:spcPts val="0"/>
              </a:spcBef>
              <a:spcAft>
                <a:spcPts val="0"/>
              </a:spcAft>
              <a:buClrTx/>
              <a:buSzPct val="97297"/>
              <a:buFontTx/>
              <a:buChar char="•"/>
              <a:tabLst>
                <a:tab pos="265309" algn="l"/>
              </a:tabLst>
              <a:defRPr/>
            </a:pP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https://stackoverflow.com/questions/34885966/when-</a:t>
            </a:r>
            <a:r>
              <a:rPr kumimoji="0" sz="2244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an-int-is-cast-to-a-short-</a:t>
            </a:r>
            <a:r>
              <a:rPr kumimoji="0" sz="2244" b="0" i="0" u="sng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and-</a:t>
            </a:r>
            <a:r>
              <a:rPr kumimoji="0" sz="2244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truncated-</a:t>
            </a:r>
            <a:r>
              <a:rPr kumimoji="0" sz="2244" b="0" i="0" u="sng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how-</a:t>
            </a:r>
            <a:r>
              <a:rPr kumimoji="0" sz="2244" b="0" i="0" u="sng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is-</a:t>
            </a:r>
            <a:r>
              <a:rPr kumimoji="0" sz="2244" b="0" i="0" u="sng" strike="noStrike" kern="0" cap="none" spc="-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the-</a:t>
            </a:r>
            <a:r>
              <a:rPr kumimoji="0" sz="2244" b="0" i="0" u="sng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new-</a:t>
            </a:r>
            <a:r>
              <a:rPr kumimoji="0" sz="2244" b="0" i="0" u="sng" strike="noStrike" kern="0" cap="none" spc="-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value-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determined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4601" y="3108219"/>
            <a:ext cx="2884519" cy="0"/>
          </a:xfrm>
          <a:custGeom>
            <a:avLst/>
            <a:gdLst/>
            <a:ahLst/>
            <a:cxnLst/>
            <a:rect l="l" t="t" r="r" b="b"/>
            <a:pathLst>
              <a:path w="4756785">
                <a:moveTo>
                  <a:pt x="0" y="0"/>
                </a:moveTo>
                <a:lnTo>
                  <a:pt x="4756661" y="0"/>
                </a:lnTo>
              </a:path>
            </a:pathLst>
          </a:custGeom>
          <a:ln w="235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53212" y="3457445"/>
            <a:ext cx="6017789" cy="0"/>
          </a:xfrm>
          <a:custGeom>
            <a:avLst/>
            <a:gdLst/>
            <a:ahLst/>
            <a:cxnLst/>
            <a:rect l="l" t="t" r="r" b="b"/>
            <a:pathLst>
              <a:path w="9923780">
                <a:moveTo>
                  <a:pt x="0" y="0"/>
                </a:moveTo>
                <a:lnTo>
                  <a:pt x="9923725" y="0"/>
                </a:lnTo>
              </a:path>
            </a:pathLst>
          </a:custGeom>
          <a:ln w="235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039" y="14144"/>
            <a:ext cx="12127961" cy="643832"/>
          </a:xfrm>
          <a:prstGeom prst="rect">
            <a:avLst/>
          </a:prstGeom>
        </p:spPr>
        <p:txBody>
          <a:bodyPr vert="horz" wrap="square" lIns="0" tIns="46166" rIns="0" bIns="0" rtlCol="0">
            <a:spAutoFit/>
          </a:bodyPr>
          <a:lstStyle/>
          <a:p>
            <a:pPr marL="2228365">
              <a:spcBef>
                <a:spcPts val="79"/>
              </a:spcBef>
            </a:pPr>
            <a:r>
              <a:rPr spc="-97" dirty="0"/>
              <a:t>References</a:t>
            </a:r>
            <a:r>
              <a:rPr spc="-170" dirty="0"/>
              <a:t> </a:t>
            </a:r>
            <a:r>
              <a:rPr dirty="0"/>
              <a:t>and</a:t>
            </a:r>
            <a:r>
              <a:rPr spc="-167" dirty="0"/>
              <a:t> </a:t>
            </a:r>
            <a:r>
              <a:rPr spc="-36" dirty="0"/>
              <a:t>Advanced</a:t>
            </a:r>
            <a:r>
              <a:rPr spc="-167" dirty="0"/>
              <a:t> </a:t>
            </a:r>
            <a:r>
              <a:rPr spc="-39" dirty="0"/>
              <a:t>Reading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8315" y="1742125"/>
            <a:ext cx="10390197" cy="4296138"/>
          </a:xfrm>
          <a:prstGeom prst="rect">
            <a:avLst/>
          </a:prstGeom>
        </p:spPr>
        <p:txBody>
          <a:bodyPr vert="horz" wrap="square" lIns="0" tIns="8471" rIns="0" bIns="0" rtlCol="0">
            <a:spAutoFit/>
          </a:bodyPr>
          <a:lstStyle/>
          <a:p>
            <a:pPr marL="121680" marR="0" lvl="0" indent="-114364" algn="l" defTabSz="554492" rtl="0" eaLnBrk="1" fontAlgn="auto" latinLnBrk="0" hangingPunct="1">
              <a:lnSpc>
                <a:spcPct val="100000"/>
              </a:lnSpc>
              <a:spcBef>
                <a:spcPts val="67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22065" algn="l"/>
              </a:tabLst>
              <a:defRPr/>
            </a:pPr>
            <a:r>
              <a:rPr kumimoji="0" sz="2244" b="1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References: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64924" marR="0" lvl="1" indent="-143628" algn="l" defTabSz="554492" rtl="0" eaLnBrk="1" fontAlgn="auto" latinLnBrk="0" hangingPunct="1">
              <a:lnSpc>
                <a:spcPct val="100000"/>
              </a:lnSpc>
              <a:spcBef>
                <a:spcPts val="67"/>
              </a:spcBef>
              <a:spcAft>
                <a:spcPts val="0"/>
              </a:spcAft>
              <a:buClrTx/>
              <a:buSzPct val="97297"/>
              <a:buFontTx/>
              <a:buChar char="•"/>
              <a:tabLst>
                <a:tab pos="265309" algn="l"/>
              </a:tabLst>
              <a:defRPr/>
            </a:pPr>
            <a:r>
              <a:rPr kumimoji="0" sz="2244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argc</a:t>
            </a:r>
            <a:r>
              <a:rPr kumimoji="0" sz="2244" b="0" i="0" u="none" strike="noStrike" kern="0" cap="none" spc="-1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</a:t>
            </a:r>
            <a:r>
              <a:rPr kumimoji="0" sz="2244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argv:</a:t>
            </a:r>
            <a:r>
              <a:rPr kumimoji="0" sz="2244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  <a:hlinkClick r:id="rId2"/>
              </a:rPr>
              <a:t>http://crasseux.com/books/ctutorial/argc-and-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  <a:hlinkClick r:id="rId2"/>
              </a:rPr>
              <a:t>argv.html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64924" marR="0" lvl="1" indent="-143628" algn="l" defTabSz="554492" rtl="0" eaLnBrk="1" fontAlgn="auto" latinLnBrk="0" hangingPunct="1">
              <a:lnSpc>
                <a:spcPct val="100000"/>
              </a:lnSpc>
              <a:spcBef>
                <a:spcPts val="58"/>
              </a:spcBef>
              <a:spcAft>
                <a:spcPts val="0"/>
              </a:spcAft>
              <a:buClrTx/>
              <a:buSzPct val="97297"/>
              <a:buFontTx/>
              <a:buChar char="•"/>
              <a:tabLst>
                <a:tab pos="265309" algn="l"/>
              </a:tabLst>
              <a:defRPr/>
            </a:pPr>
            <a:r>
              <a:rPr kumimoji="0" sz="2244" b="0" i="0" u="none" strike="noStrike" kern="0" cap="none" spc="-6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244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2244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Language:</a:t>
            </a:r>
            <a:r>
              <a:rPr kumimoji="0" sz="2244" b="0" i="0" u="none" strike="noStrike" kern="0" cap="none" spc="-6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https://en.wikipedia.org/wiki/C_(programming_language)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64924" marR="0" lvl="1" indent="-143628" algn="l" defTabSz="554492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Pct val="97297"/>
              <a:buFontTx/>
              <a:buChar char="•"/>
              <a:tabLst>
                <a:tab pos="265309" algn="l"/>
              </a:tabLst>
              <a:defRPr/>
            </a:pPr>
            <a:r>
              <a:rPr kumimoji="0" sz="2244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Kernighan</a:t>
            </a:r>
            <a:r>
              <a:rPr kumimoji="0" sz="2244" b="0" i="0" u="none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</a:t>
            </a:r>
            <a:r>
              <a:rPr kumimoji="0" sz="2244" b="0" i="0" u="none" strike="noStrike" kern="0" cap="none" spc="-6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-3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Ritchie</a:t>
            </a:r>
            <a:r>
              <a:rPr kumimoji="0" sz="2244" b="0" i="0" u="none" strike="noStrike" kern="0" cap="none" spc="-6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-14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(K&amp;R)</a:t>
            </a:r>
            <a:r>
              <a:rPr kumimoji="0" sz="2244" b="0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C:</a:t>
            </a:r>
            <a:r>
              <a:rPr kumimoji="0" sz="2244" b="0" i="0" u="none" strike="noStrike" kern="0" cap="none" spc="-6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  <a:hlinkClick r:id="rId3"/>
              </a:rPr>
              <a:t>https://ww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w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  <a:hlinkClick r:id="rId3"/>
              </a:rPr>
              <a:t>.youtube.com/watch?v=de2Hsvxaf8M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64924" marR="0" lvl="1" indent="-143628" algn="l" defTabSz="554492" rtl="0" eaLnBrk="1" fontAlgn="auto" latinLnBrk="0" hangingPunct="1">
              <a:lnSpc>
                <a:spcPct val="100000"/>
              </a:lnSpc>
              <a:spcBef>
                <a:spcPts val="58"/>
              </a:spcBef>
              <a:spcAft>
                <a:spcPts val="0"/>
              </a:spcAft>
              <a:buClrTx/>
              <a:buSzPct val="97297"/>
              <a:buFontTx/>
              <a:buChar char="•"/>
              <a:tabLst>
                <a:tab pos="265309" algn="l"/>
              </a:tabLst>
              <a:defRPr/>
            </a:pPr>
            <a:r>
              <a:rPr kumimoji="0" sz="2244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2244" b="0" i="0" u="none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Standard</a:t>
            </a:r>
            <a:r>
              <a:rPr kumimoji="0" sz="2244" b="0" i="0" u="none" strike="noStrike" kern="0" cap="none" spc="-9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none" strike="noStrike" kern="0" cap="none" spc="-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Library:</a:t>
            </a:r>
            <a:r>
              <a:rPr kumimoji="0" sz="2244" b="0" i="0" u="none" strike="noStrike" kern="0" cap="none" spc="-9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  <a:hlinkClick r:id="rId4"/>
              </a:rPr>
              <a:t>http://www.cplusplus.com/reference/clibrary/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64924" marR="0" lvl="1" indent="-143628" algn="l" defTabSz="554492" rtl="0" eaLnBrk="1" fontAlgn="auto" latinLnBrk="0" hangingPunct="1">
              <a:lnSpc>
                <a:spcPct val="100000"/>
              </a:lnSpc>
              <a:spcBef>
                <a:spcPts val="58"/>
              </a:spcBef>
              <a:spcAft>
                <a:spcPts val="0"/>
              </a:spcAft>
              <a:buClrTx/>
              <a:buSzPct val="97297"/>
              <a:buFontTx/>
              <a:buChar char="•"/>
              <a:tabLst>
                <a:tab pos="265309" algn="l"/>
              </a:tabLst>
              <a:defRPr/>
            </a:pPr>
            <a:r>
              <a:rPr kumimoji="0" sz="2244" b="0" i="0" u="sng" strike="noStrike" kern="0" cap="none" spc="-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https://en.wikipedia.org/wiki/Bitwise_operations_in_C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64924" marR="0" lvl="1" indent="-143628" algn="l" defTabSz="554492" rtl="0" eaLnBrk="1" fontAlgn="auto" latinLnBrk="0" hangingPunct="1">
              <a:lnSpc>
                <a:spcPct val="100000"/>
              </a:lnSpc>
              <a:spcBef>
                <a:spcPts val="58"/>
              </a:spcBef>
              <a:spcAft>
                <a:spcPts val="0"/>
              </a:spcAft>
              <a:buClrTx/>
              <a:buSzPct val="97297"/>
              <a:buFontTx/>
              <a:buChar char="•"/>
              <a:tabLst>
                <a:tab pos="265309" algn="l"/>
              </a:tabLst>
              <a:defRPr/>
            </a:pP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  <a:hlinkClick r:id="rId5"/>
              </a:rPr>
              <a:t>http://en.cppreference.com/w/c/language/operator_precedence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1" indent="0" algn="l" defTabSz="554492" rtl="0" eaLnBrk="1" fontAlgn="auto" latinLnBrk="0" hangingPunct="1">
              <a:lnSpc>
                <a:spcPct val="100000"/>
              </a:lnSpc>
              <a:spcBef>
                <a:spcPts val="9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sz="242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1680" marR="0" lvl="0" indent="-114364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22065" algn="l"/>
              </a:tabLst>
              <a:defRPr/>
            </a:pPr>
            <a:r>
              <a:rPr kumimoji="0" sz="2244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Advanced</a:t>
            </a:r>
            <a:r>
              <a:rPr kumimoji="0" sz="2244" b="1" i="0" u="none" strike="noStrike" kern="0" cap="none" spc="-10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44" b="1" i="0" u="none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Reading: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64924" marR="0" lvl="1" indent="-143628" algn="l" defTabSz="554492" rtl="0" eaLnBrk="1" fontAlgn="auto" latinLnBrk="0" hangingPunct="1">
              <a:lnSpc>
                <a:spcPct val="100000"/>
              </a:lnSpc>
              <a:spcBef>
                <a:spcPts val="67"/>
              </a:spcBef>
              <a:spcAft>
                <a:spcPts val="0"/>
              </a:spcAft>
              <a:buClrTx/>
              <a:buSzPct val="97297"/>
              <a:buFontTx/>
              <a:buChar char="•"/>
              <a:tabLst>
                <a:tab pos="265309" algn="l"/>
              </a:tabLst>
              <a:defRPr/>
            </a:pPr>
            <a:r>
              <a:rPr kumimoji="0" sz="2244" b="0" i="0" u="sng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After</a:t>
            </a:r>
            <a:r>
              <a:rPr kumimoji="0" sz="2244" b="0" i="0" u="sng" strike="noStrike" kern="0" cap="none" spc="-1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All</a:t>
            </a:r>
            <a:r>
              <a:rPr kumimoji="0" sz="2244" b="0" i="0" u="sng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6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These</a:t>
            </a:r>
            <a:r>
              <a:rPr kumimoji="0" sz="2244" b="0" i="0" u="sng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9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Years,</a:t>
            </a:r>
            <a:r>
              <a:rPr kumimoji="0" sz="2244" b="0" i="0" u="sng" strike="noStrike" kern="0" cap="none" spc="-6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the</a:t>
            </a:r>
            <a:r>
              <a:rPr kumimoji="0" sz="2244" b="0" i="0" u="sng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World</a:t>
            </a:r>
            <a:r>
              <a:rPr kumimoji="0" sz="2244" b="0" i="0" u="sng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is</a:t>
            </a:r>
            <a:r>
              <a:rPr kumimoji="0" sz="2244" b="0" i="0" u="sng" strike="noStrike" kern="0" cap="none" spc="-9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Still</a:t>
            </a:r>
            <a:r>
              <a:rPr kumimoji="0" sz="2244" b="0" i="0" u="sng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2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Powered</a:t>
            </a:r>
            <a:r>
              <a:rPr kumimoji="0" sz="2244" b="0" i="0" u="sng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by</a:t>
            </a:r>
            <a:r>
              <a:rPr kumimoji="0" sz="2244" b="0" i="0" u="sng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C</a:t>
            </a:r>
            <a:r>
              <a:rPr kumimoji="0" sz="2244" b="0" i="0" u="sng" strike="noStrike" kern="0" cap="none" spc="-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Programming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64924" marR="0" lvl="1" indent="-143628" algn="l" defTabSz="554492" rtl="0" eaLnBrk="1" fontAlgn="auto" latinLnBrk="0" hangingPunct="1">
              <a:lnSpc>
                <a:spcPct val="100000"/>
              </a:lnSpc>
              <a:spcBef>
                <a:spcPts val="58"/>
              </a:spcBef>
              <a:spcAft>
                <a:spcPts val="0"/>
              </a:spcAft>
              <a:buClrTx/>
              <a:buSzPct val="97297"/>
              <a:buFontTx/>
              <a:buChar char="•"/>
              <a:tabLst>
                <a:tab pos="265309" algn="l"/>
              </a:tabLst>
              <a:defRPr/>
            </a:pPr>
            <a:r>
              <a:rPr kumimoji="0" sz="2244" b="0" i="0" u="sng" strike="noStrike" kern="0" cap="none" spc="-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Is</a:t>
            </a:r>
            <a:r>
              <a:rPr kumimoji="0" sz="2244" b="0" i="0" u="sng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C</a:t>
            </a:r>
            <a:r>
              <a:rPr kumimoji="0" sz="2244" b="0" i="0" u="sng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Still</a:t>
            </a:r>
            <a:r>
              <a:rPr kumimoji="0" sz="2244" b="0" i="0" u="sng" strike="noStrike" kern="0" cap="none" spc="-8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5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Relevant</a:t>
            </a:r>
            <a:r>
              <a:rPr kumimoji="0" sz="2244" b="0" i="0" u="sng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in</a:t>
            </a:r>
            <a:r>
              <a:rPr kumimoji="0" sz="2244" b="0" i="0" u="sng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the</a:t>
            </a:r>
            <a:r>
              <a:rPr kumimoji="0" sz="2244" b="0" i="0" u="sng" strike="noStrike" kern="0" cap="none" spc="-8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21st</a:t>
            </a:r>
            <a:r>
              <a:rPr kumimoji="0" sz="2244" b="0" i="0" u="sng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Century?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64924" marR="0" lvl="1" indent="-143628" algn="l" defTabSz="554492" rtl="0" eaLnBrk="1" fontAlgn="auto" latinLnBrk="0" hangingPunct="1">
              <a:lnSpc>
                <a:spcPct val="100000"/>
              </a:lnSpc>
              <a:spcBef>
                <a:spcPts val="58"/>
              </a:spcBef>
              <a:spcAft>
                <a:spcPts val="0"/>
              </a:spcAft>
              <a:buClrTx/>
              <a:buSzPct val="97297"/>
              <a:buFontTx/>
              <a:buChar char="•"/>
              <a:tabLst>
                <a:tab pos="265309" algn="l"/>
              </a:tabLst>
              <a:defRPr/>
            </a:pPr>
            <a:r>
              <a:rPr kumimoji="0" sz="2244" b="0" i="0" u="sng" strike="noStrike" kern="0" cap="none" spc="-3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Why</a:t>
            </a:r>
            <a:r>
              <a:rPr kumimoji="0" sz="2244" b="0" i="0" u="sng" strike="noStrike" kern="0" cap="none" spc="-118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7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Every</a:t>
            </a:r>
            <a:r>
              <a:rPr kumimoji="0" sz="2244" b="0" i="0" u="sng" strike="noStrike" kern="0" cap="none" spc="-7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Programmer</a:t>
            </a:r>
            <a:r>
              <a:rPr kumimoji="0" sz="2244" b="0" i="0" u="sng" strike="noStrike" kern="0" cap="none" spc="-11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21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Should</a:t>
            </a:r>
            <a:r>
              <a:rPr kumimoji="0" sz="2244" b="0" i="0" u="sng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3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Learn</a:t>
            </a:r>
            <a:r>
              <a:rPr kumimoji="0" sz="2244" b="0" i="0" u="sng" strike="noStrike" kern="0" cap="none" spc="-10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</a:t>
            </a:r>
            <a:r>
              <a:rPr kumimoji="0" sz="2244" b="0" i="0" u="sng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C</a:t>
            </a:r>
            <a:endParaRPr kumimoji="0" sz="2244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6539</Words>
  <Application>Microsoft Macintosh PowerPoint</Application>
  <PresentationFormat>Widescreen</PresentationFormat>
  <Paragraphs>1392</Paragraphs>
  <Slides>77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77</vt:i4>
      </vt:variant>
    </vt:vector>
  </HeadingPairs>
  <TitlesOfParts>
    <vt:vector size="96" baseType="lpstr">
      <vt:lpstr>Arial</vt:lpstr>
      <vt:lpstr>Calibri</vt:lpstr>
      <vt:lpstr>Consolas</vt:lpstr>
      <vt:lpstr>Courier</vt:lpstr>
      <vt:lpstr>Courier New</vt:lpstr>
      <vt:lpstr>Helvetica</vt:lpstr>
      <vt:lpstr>Helvetica Neue</vt:lpstr>
      <vt:lpstr>Helvetica Neue Light</vt:lpstr>
      <vt:lpstr>Helvetica Neue Medium</vt:lpstr>
      <vt:lpstr>Lucida Sans</vt:lpstr>
      <vt:lpstr>Tahoma</vt:lpstr>
      <vt:lpstr>Times New Roman</vt:lpstr>
      <vt:lpstr>Verdana</vt:lpstr>
      <vt:lpstr>1_Office Theme</vt:lpstr>
      <vt:lpstr>2_Office Theme</vt:lpstr>
      <vt:lpstr>4_Office Theme</vt:lpstr>
      <vt:lpstr>Office Theme</vt:lpstr>
      <vt:lpstr>5_Office Theme</vt:lpstr>
      <vt:lpstr>ModernPortfolio</vt:lpstr>
      <vt:lpstr>CS107 Lecture 3 Byte Ordering &amp; Bitwise Operators</vt:lpstr>
      <vt:lpstr>Where we left off</vt:lpstr>
      <vt:lpstr>Comparison between signed and unsigned integers</vt:lpstr>
      <vt:lpstr>Comparison between signed and unsigned integers</vt:lpstr>
      <vt:lpstr>Overflow</vt:lpstr>
      <vt:lpstr>Overflow</vt:lpstr>
      <vt:lpstr>Limits and Comparisons</vt:lpstr>
      <vt:lpstr>Limits and Comparisons</vt:lpstr>
      <vt:lpstr>The sizeof Operator</vt:lpstr>
      <vt:lpstr>MIN and MAX values for integers</vt:lpstr>
      <vt:lpstr>Min and Max Integer Values</vt:lpstr>
      <vt:lpstr>Expanding Bit Representations</vt:lpstr>
      <vt:lpstr>Expanding the bit representation of a number</vt:lpstr>
      <vt:lpstr>PowerPoint Presentation</vt:lpstr>
      <vt:lpstr>Truncating Numbers: Signed</vt:lpstr>
      <vt:lpstr>Truncating Numbers: Signed</vt:lpstr>
      <vt:lpstr>Truncating Numbers: Unsigned</vt:lpstr>
      <vt:lpstr>Overflow in Signed Addition</vt:lpstr>
      <vt:lpstr>Overflow In Practice: PSY</vt:lpstr>
      <vt:lpstr>Overflow in Signed Addition</vt:lpstr>
      <vt:lpstr>PowerPoint Presentation</vt:lpstr>
      <vt:lpstr>Overflow</vt:lpstr>
      <vt:lpstr>Overflow In Practice: Timestamps</vt:lpstr>
      <vt:lpstr>Overflow In Practice: Gandhi</vt:lpstr>
      <vt:lpstr>Overflow in Practice:</vt:lpstr>
      <vt:lpstr>printf and Integers</vt:lpstr>
      <vt:lpstr>Casting</vt:lpstr>
      <vt:lpstr>Casting</vt:lpstr>
      <vt:lpstr>Practice: Two’s Complement</vt:lpstr>
      <vt:lpstr>Practice: Two’s Complement</vt:lpstr>
      <vt:lpstr>Practice: Two’s Complement</vt:lpstr>
      <vt:lpstr>Addressing and Byte Ordering</vt:lpstr>
      <vt:lpstr>Addressing and Byte Ordering</vt:lpstr>
      <vt:lpstr>Addressing and Byte Ordering</vt:lpstr>
      <vt:lpstr>Addressing and Byte Ordering</vt:lpstr>
      <vt:lpstr>Addressing and Byte Ordering</vt:lpstr>
      <vt:lpstr>GDB as an Interpreter</vt:lpstr>
      <vt:lpstr>gdb on a program</vt:lpstr>
      <vt:lpstr>gdb: highly recommended</vt:lpstr>
      <vt:lpstr>gdb step, next, finish</vt:lpstr>
      <vt:lpstr>Bitwise Operations</vt:lpstr>
      <vt:lpstr>Bitwise Operators</vt:lpstr>
      <vt:lpstr>And (&amp;)</vt:lpstr>
      <vt:lpstr>Or (|)</vt:lpstr>
      <vt:lpstr>Not (~)</vt:lpstr>
      <vt:lpstr>Exclusive Or (^)</vt:lpstr>
      <vt:lpstr>Operators on Multiple Bits</vt:lpstr>
      <vt:lpstr>Operators on Multiple Bits</vt:lpstr>
      <vt:lpstr>Operators on Multiple Bits</vt:lpstr>
      <vt:lpstr>Operators on Multiple Bits</vt:lpstr>
      <vt:lpstr>Bit Vectors and Sets</vt:lpstr>
      <vt:lpstr>Bit Vectors and Sets</vt:lpstr>
      <vt:lpstr>Bit Vectors and Sets</vt:lpstr>
      <vt:lpstr>Bit Masking</vt:lpstr>
      <vt:lpstr>Bit Masking</vt:lpstr>
      <vt:lpstr>Bit Masking</vt:lpstr>
      <vt:lpstr>Bit Masking</vt:lpstr>
      <vt:lpstr>Bit Masking</vt:lpstr>
      <vt:lpstr>Bit Masking</vt:lpstr>
      <vt:lpstr>Bit Masking</vt:lpstr>
      <vt:lpstr>Bit Masking</vt:lpstr>
      <vt:lpstr>Left Shift (&lt;&lt;)</vt:lpstr>
      <vt:lpstr>Right Shift (&gt;&gt;)</vt:lpstr>
      <vt:lpstr>Right Shift (&gt;&gt;)</vt:lpstr>
      <vt:lpstr>Right Shift (&gt;&gt;)</vt:lpstr>
      <vt:lpstr>Right Shift (&gt;&gt;)</vt:lpstr>
      <vt:lpstr>Right Shift (&gt;&gt;)</vt:lpstr>
      <vt:lpstr>Right Shift (&gt;&gt;)</vt:lpstr>
      <vt:lpstr>Shift Operation Pitfalls</vt:lpstr>
      <vt:lpstr>Bit Operator Pitfalls</vt:lpstr>
      <vt:lpstr>Bitwise Warmup</vt:lpstr>
      <vt:lpstr>Bitwise Warmup</vt:lpstr>
      <vt:lpstr>More Exercises</vt:lpstr>
      <vt:lpstr>More Exercises</vt:lpstr>
      <vt:lpstr>On your own</vt:lpstr>
      <vt:lpstr>References and Advanced Reading</vt:lpstr>
      <vt:lpstr>References and Advanced Reading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CS107 Lecture 3 Byte Ordering; Boolean Algebra; Bitwise Operators; GDB &amp; Valgrind</dc:title>
  <dc:creator>Ascendant</dc:creator>
  <cp:lastModifiedBy>Joel Ramirez Jr</cp:lastModifiedBy>
  <cp:revision>14</cp:revision>
  <dcterms:created xsi:type="dcterms:W3CDTF">2023-06-12T23:03:11Z</dcterms:created>
  <dcterms:modified xsi:type="dcterms:W3CDTF">2023-06-30T21:02:57Z</dcterms:modified>
</cp:coreProperties>
</file>