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72" r:id="rId3"/>
  </p:sldMasterIdLst>
  <p:sldIdLst>
    <p:sldId id="257" r:id="rId4"/>
    <p:sldId id="258" r:id="rId5"/>
    <p:sldId id="259" r:id="rId6"/>
    <p:sldId id="260" r:id="rId7"/>
    <p:sldId id="261" r:id="rId8"/>
    <p:sldId id="376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381" r:id="rId27"/>
    <p:sldId id="377" r:id="rId28"/>
    <p:sldId id="378" r:id="rId29"/>
    <p:sldId id="379" r:id="rId30"/>
    <p:sldId id="380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309" r:id="rId62"/>
    <p:sldId id="310" r:id="rId63"/>
    <p:sldId id="311" r:id="rId64"/>
    <p:sldId id="312" r:id="rId65"/>
    <p:sldId id="313" r:id="rId66"/>
    <p:sldId id="314" r:id="rId67"/>
    <p:sldId id="315" r:id="rId68"/>
    <p:sldId id="316" r:id="rId69"/>
    <p:sldId id="317" r:id="rId70"/>
    <p:sldId id="318" r:id="rId71"/>
    <p:sldId id="319" r:id="rId72"/>
    <p:sldId id="320" r:id="rId73"/>
    <p:sldId id="321" r:id="rId74"/>
    <p:sldId id="322" r:id="rId75"/>
    <p:sldId id="323" r:id="rId76"/>
    <p:sldId id="324" r:id="rId77"/>
    <p:sldId id="325" r:id="rId78"/>
    <p:sldId id="326" r:id="rId79"/>
    <p:sldId id="327" r:id="rId80"/>
    <p:sldId id="328" r:id="rId81"/>
    <p:sldId id="329" r:id="rId82"/>
    <p:sldId id="330" r:id="rId83"/>
    <p:sldId id="331" r:id="rId84"/>
    <p:sldId id="332" r:id="rId85"/>
    <p:sldId id="333" r:id="rId86"/>
    <p:sldId id="334" r:id="rId87"/>
    <p:sldId id="335" r:id="rId88"/>
    <p:sldId id="336" r:id="rId89"/>
    <p:sldId id="337" r:id="rId90"/>
    <p:sldId id="338" r:id="rId91"/>
    <p:sldId id="339" r:id="rId92"/>
    <p:sldId id="340" r:id="rId93"/>
    <p:sldId id="341" r:id="rId94"/>
    <p:sldId id="342" r:id="rId95"/>
    <p:sldId id="343" r:id="rId96"/>
    <p:sldId id="344" r:id="rId97"/>
    <p:sldId id="345" r:id="rId98"/>
    <p:sldId id="346" r:id="rId99"/>
    <p:sldId id="347" r:id="rId100"/>
    <p:sldId id="348" r:id="rId101"/>
    <p:sldId id="349" r:id="rId102"/>
    <p:sldId id="350" r:id="rId103"/>
    <p:sldId id="351" r:id="rId104"/>
    <p:sldId id="352" r:id="rId105"/>
    <p:sldId id="353" r:id="rId106"/>
    <p:sldId id="354" r:id="rId107"/>
    <p:sldId id="355" r:id="rId108"/>
    <p:sldId id="362" r:id="rId109"/>
    <p:sldId id="382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3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viewProps" Target="viewProps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24" Type="http://schemas.openxmlformats.org/officeDocument/2006/relationships/theme" Target="theme/theme1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81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3453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44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3104">
              <a:spcBef>
                <a:spcPts val="36"/>
              </a:spcBef>
            </a:pPr>
            <a:fld id="{81D60167-4931-47E6-BA6A-407CBD079E47}" type="slidenum">
              <a:rPr lang="en-US" spc="-15" smtClean="0"/>
              <a:pPr marL="23104">
                <a:spcBef>
                  <a:spcPts val="36"/>
                </a:spcBef>
              </a:pPr>
              <a:t>‹#›</a:t>
            </a:fld>
            <a:endParaRPr lang="en-US" spc="-15" dirty="0"/>
          </a:p>
        </p:txBody>
      </p:sp>
    </p:spTree>
    <p:extLst>
      <p:ext uri="{BB962C8B-B14F-4D97-AF65-F5344CB8AC3E}">
        <p14:creationId xmlns:p14="http://schemas.microsoft.com/office/powerpoint/2010/main" val="981840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9677" y="29674"/>
            <a:ext cx="10872646" cy="597215"/>
          </a:xfrm>
        </p:spPr>
        <p:txBody>
          <a:bodyPr lIns="0" tIns="0" rIns="0" bIns="0"/>
          <a:lstStyle>
            <a:lvl1pPr>
              <a:defRPr sz="3881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7911" y="1567512"/>
            <a:ext cx="10358964" cy="345351"/>
          </a:xfrm>
        </p:spPr>
        <p:txBody>
          <a:bodyPr lIns="0" tIns="0" rIns="0" bIns="0"/>
          <a:lstStyle>
            <a:lvl1pPr>
              <a:defRPr sz="2244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3104">
              <a:spcBef>
                <a:spcPts val="36"/>
              </a:spcBef>
            </a:pPr>
            <a:fld id="{81D60167-4931-47E6-BA6A-407CBD079E47}" type="slidenum">
              <a:rPr lang="en-US" spc="-15" smtClean="0"/>
              <a:pPr marL="23104">
                <a:spcBef>
                  <a:spcPts val="36"/>
                </a:spcBef>
              </a:pPr>
              <a:t>‹#›</a:t>
            </a:fld>
            <a:endParaRPr lang="en-US" spc="-15" dirty="0"/>
          </a:p>
        </p:txBody>
      </p:sp>
    </p:spTree>
    <p:extLst>
      <p:ext uri="{BB962C8B-B14F-4D97-AF65-F5344CB8AC3E}">
        <p14:creationId xmlns:p14="http://schemas.microsoft.com/office/powerpoint/2010/main" val="3447755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9677" y="29674"/>
            <a:ext cx="10872646" cy="597215"/>
          </a:xfrm>
        </p:spPr>
        <p:txBody>
          <a:bodyPr lIns="0" tIns="0" rIns="0" bIns="0"/>
          <a:lstStyle>
            <a:lvl1pPr>
              <a:defRPr sz="3881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5693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5693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3104">
              <a:spcBef>
                <a:spcPts val="36"/>
              </a:spcBef>
            </a:pPr>
            <a:fld id="{81D60167-4931-47E6-BA6A-407CBD079E47}" type="slidenum">
              <a:rPr lang="en-US" spc="-15" smtClean="0"/>
              <a:pPr marL="23104">
                <a:spcBef>
                  <a:spcPts val="36"/>
                </a:spcBef>
              </a:pPr>
              <a:t>‹#›</a:t>
            </a:fld>
            <a:endParaRPr lang="en-US" spc="-15" dirty="0"/>
          </a:p>
        </p:txBody>
      </p:sp>
    </p:spTree>
    <p:extLst>
      <p:ext uri="{BB962C8B-B14F-4D97-AF65-F5344CB8AC3E}">
        <p14:creationId xmlns:p14="http://schemas.microsoft.com/office/powerpoint/2010/main" val="2449585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5261" y="5880909"/>
            <a:ext cx="986739" cy="97661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3047639"/>
            <a:ext cx="12192000" cy="762428"/>
          </a:xfrm>
          <a:custGeom>
            <a:avLst/>
            <a:gdLst/>
            <a:ahLst/>
            <a:cxnLst/>
            <a:rect l="l" t="t" r="r" b="b"/>
            <a:pathLst>
              <a:path w="20104100" h="1257300">
                <a:moveTo>
                  <a:pt x="0" y="0"/>
                </a:moveTo>
                <a:lnTo>
                  <a:pt x="0" y="1256989"/>
                </a:lnTo>
                <a:lnTo>
                  <a:pt x="20104099" y="1256989"/>
                </a:lnTo>
                <a:lnTo>
                  <a:pt x="20104099" y="0"/>
                </a:lnTo>
                <a:lnTo>
                  <a:pt x="0" y="0"/>
                </a:lnTo>
                <a:close/>
              </a:path>
            </a:pathLst>
          </a:custGeom>
          <a:solidFill>
            <a:srgbClr val="7F0325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9677" y="29674"/>
            <a:ext cx="10872646" cy="597215"/>
          </a:xfrm>
        </p:spPr>
        <p:txBody>
          <a:bodyPr lIns="0" tIns="0" rIns="0" bIns="0"/>
          <a:lstStyle>
            <a:lvl1pPr>
              <a:defRPr sz="3881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3104">
              <a:spcBef>
                <a:spcPts val="36"/>
              </a:spcBef>
            </a:pPr>
            <a:fld id="{81D60167-4931-47E6-BA6A-407CBD079E47}" type="slidenum">
              <a:rPr lang="en-US" spc="-15" smtClean="0"/>
              <a:pPr marL="23104">
                <a:spcBef>
                  <a:spcPts val="36"/>
                </a:spcBef>
              </a:pPr>
              <a:t>‹#›</a:t>
            </a:fld>
            <a:endParaRPr lang="en-US" spc="-15" dirty="0"/>
          </a:p>
        </p:txBody>
      </p:sp>
    </p:spTree>
    <p:extLst>
      <p:ext uri="{BB962C8B-B14F-4D97-AF65-F5344CB8AC3E}">
        <p14:creationId xmlns:p14="http://schemas.microsoft.com/office/powerpoint/2010/main" val="62522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5261" y="5880909"/>
            <a:ext cx="986739" cy="97661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3104">
              <a:spcBef>
                <a:spcPts val="36"/>
              </a:spcBef>
            </a:pPr>
            <a:fld id="{81D60167-4931-47E6-BA6A-407CBD079E47}" type="slidenum">
              <a:rPr lang="en-US" spc="-15" smtClean="0"/>
              <a:pPr marL="23104">
                <a:spcBef>
                  <a:spcPts val="36"/>
                </a:spcBef>
              </a:pPr>
              <a:t>‹#›</a:t>
            </a:fld>
            <a:endParaRPr lang="en-US" spc="-15" dirty="0"/>
          </a:p>
        </p:txBody>
      </p:sp>
    </p:spTree>
    <p:extLst>
      <p:ext uri="{BB962C8B-B14F-4D97-AF65-F5344CB8AC3E}">
        <p14:creationId xmlns:p14="http://schemas.microsoft.com/office/powerpoint/2010/main" val="2230211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350" y="6350"/>
            <a:ext cx="12185650" cy="1143000"/>
          </a:xfrm>
          <a:custGeom>
            <a:avLst/>
            <a:gdLst/>
            <a:ahLst/>
            <a:cxnLst/>
            <a:rect l="l" t="t" r="r" b="b"/>
            <a:pathLst>
              <a:path w="12185650" h="1143000">
                <a:moveTo>
                  <a:pt x="12185649" y="0"/>
                </a:moveTo>
                <a:lnTo>
                  <a:pt x="567" y="0"/>
                </a:lnTo>
                <a:lnTo>
                  <a:pt x="0" y="567"/>
                </a:lnTo>
                <a:lnTo>
                  <a:pt x="0" y="1142432"/>
                </a:lnTo>
                <a:lnTo>
                  <a:pt x="567" y="1143000"/>
                </a:lnTo>
                <a:lnTo>
                  <a:pt x="12185650" y="1143000"/>
                </a:lnTo>
                <a:lnTo>
                  <a:pt x="12185649" y="0"/>
                </a:lnTo>
                <a:close/>
              </a:path>
            </a:pathLst>
          </a:custGeom>
          <a:solidFill>
            <a:srgbClr val="8C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350" y="6350"/>
            <a:ext cx="12185650" cy="1143000"/>
          </a:xfrm>
          <a:custGeom>
            <a:avLst/>
            <a:gdLst/>
            <a:ahLst/>
            <a:cxnLst/>
            <a:rect l="l" t="t" r="r" b="b"/>
            <a:pathLst>
              <a:path w="12185650" h="1143000">
                <a:moveTo>
                  <a:pt x="0" y="1266"/>
                </a:moveTo>
                <a:lnTo>
                  <a:pt x="0" y="567"/>
                </a:lnTo>
                <a:lnTo>
                  <a:pt x="567" y="0"/>
                </a:lnTo>
                <a:lnTo>
                  <a:pt x="1266" y="0"/>
                </a:lnTo>
                <a:lnTo>
                  <a:pt x="12185650" y="0"/>
                </a:lnTo>
              </a:path>
              <a:path w="12185650" h="1143000">
                <a:moveTo>
                  <a:pt x="0" y="1266"/>
                </a:moveTo>
                <a:lnTo>
                  <a:pt x="0" y="567"/>
                </a:lnTo>
                <a:lnTo>
                  <a:pt x="567" y="0"/>
                </a:lnTo>
                <a:lnTo>
                  <a:pt x="1266" y="0"/>
                </a:lnTo>
                <a:lnTo>
                  <a:pt x="12185650" y="0"/>
                </a:lnTo>
              </a:path>
              <a:path w="12185650" h="1143000">
                <a:moveTo>
                  <a:pt x="12185650" y="1143000"/>
                </a:moveTo>
                <a:lnTo>
                  <a:pt x="1266" y="1143000"/>
                </a:lnTo>
                <a:lnTo>
                  <a:pt x="567" y="1143000"/>
                </a:lnTo>
                <a:lnTo>
                  <a:pt x="0" y="1142433"/>
                </a:lnTo>
                <a:lnTo>
                  <a:pt x="0" y="1141733"/>
                </a:lnTo>
                <a:lnTo>
                  <a:pt x="0" y="1266"/>
                </a:lnTo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180649" y="1981200"/>
            <a:ext cx="3830701" cy="1165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68510" y="4102100"/>
            <a:ext cx="6054978" cy="721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onsolas"/>
                <a:cs typeface="Consola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399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onsolas"/>
                <a:cs typeface="Consola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0769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55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83786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350" y="6350"/>
            <a:ext cx="12185650" cy="1143000"/>
          </a:xfrm>
          <a:custGeom>
            <a:avLst/>
            <a:gdLst/>
            <a:ahLst/>
            <a:cxnLst/>
            <a:rect l="l" t="t" r="r" b="b"/>
            <a:pathLst>
              <a:path w="12185650" h="1143000">
                <a:moveTo>
                  <a:pt x="12185649" y="0"/>
                </a:moveTo>
                <a:lnTo>
                  <a:pt x="567" y="0"/>
                </a:lnTo>
                <a:lnTo>
                  <a:pt x="0" y="567"/>
                </a:lnTo>
                <a:lnTo>
                  <a:pt x="0" y="1142432"/>
                </a:lnTo>
                <a:lnTo>
                  <a:pt x="567" y="1143000"/>
                </a:lnTo>
                <a:lnTo>
                  <a:pt x="12185650" y="1143000"/>
                </a:lnTo>
                <a:lnTo>
                  <a:pt x="12185649" y="0"/>
                </a:lnTo>
                <a:close/>
              </a:path>
            </a:pathLst>
          </a:custGeom>
          <a:solidFill>
            <a:srgbClr val="8C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350" y="6350"/>
            <a:ext cx="12185650" cy="1143000"/>
          </a:xfrm>
          <a:custGeom>
            <a:avLst/>
            <a:gdLst/>
            <a:ahLst/>
            <a:cxnLst/>
            <a:rect l="l" t="t" r="r" b="b"/>
            <a:pathLst>
              <a:path w="12185650" h="1143000">
                <a:moveTo>
                  <a:pt x="0" y="1266"/>
                </a:moveTo>
                <a:lnTo>
                  <a:pt x="0" y="567"/>
                </a:lnTo>
                <a:lnTo>
                  <a:pt x="567" y="0"/>
                </a:lnTo>
                <a:lnTo>
                  <a:pt x="1266" y="0"/>
                </a:lnTo>
                <a:lnTo>
                  <a:pt x="12185650" y="0"/>
                </a:lnTo>
              </a:path>
              <a:path w="12185650" h="1143000">
                <a:moveTo>
                  <a:pt x="12185650" y="1143000"/>
                </a:moveTo>
                <a:lnTo>
                  <a:pt x="1266" y="1143000"/>
                </a:lnTo>
                <a:lnTo>
                  <a:pt x="567" y="1143000"/>
                </a:lnTo>
                <a:lnTo>
                  <a:pt x="0" y="1142433"/>
                </a:lnTo>
                <a:lnTo>
                  <a:pt x="0" y="1141733"/>
                </a:lnTo>
                <a:lnTo>
                  <a:pt x="0" y="1266"/>
                </a:lnTo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40649" y="2853848"/>
            <a:ext cx="5435600" cy="76200"/>
          </a:xfrm>
          <a:custGeom>
            <a:avLst/>
            <a:gdLst/>
            <a:ahLst/>
            <a:cxnLst/>
            <a:rect l="l" t="t" r="r" b="b"/>
            <a:pathLst>
              <a:path w="5435600" h="76200">
                <a:moveTo>
                  <a:pt x="5435600" y="0"/>
                </a:moveTo>
                <a:lnTo>
                  <a:pt x="0" y="0"/>
                </a:lnTo>
                <a:lnTo>
                  <a:pt x="0" y="76200"/>
                </a:lnTo>
                <a:lnTo>
                  <a:pt x="5435600" y="76200"/>
                </a:lnTo>
                <a:lnTo>
                  <a:pt x="54356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264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46956" y="2187955"/>
            <a:ext cx="10098086" cy="1765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5127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4839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9345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30875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57541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205261" y="5880909"/>
            <a:ext cx="986739" cy="97661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758962"/>
          </a:xfrm>
          <a:custGeom>
            <a:avLst/>
            <a:gdLst/>
            <a:ahLst/>
            <a:cxnLst/>
            <a:rect l="l" t="t" r="r" b="b"/>
            <a:pathLst>
              <a:path w="20104100" h="1251585">
                <a:moveTo>
                  <a:pt x="0" y="1251301"/>
                </a:moveTo>
                <a:lnTo>
                  <a:pt x="20104099" y="1251301"/>
                </a:lnTo>
                <a:lnTo>
                  <a:pt x="20104099" y="0"/>
                </a:lnTo>
                <a:lnTo>
                  <a:pt x="0" y="0"/>
                </a:lnTo>
                <a:lnTo>
                  <a:pt x="0" y="1251301"/>
                </a:lnTo>
                <a:close/>
              </a:path>
            </a:pathLst>
          </a:custGeom>
          <a:solidFill>
            <a:srgbClr val="7F0325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9677" y="29674"/>
            <a:ext cx="10872646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7911" y="1567512"/>
            <a:ext cx="10358964" cy="5693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16755" y="6516631"/>
            <a:ext cx="181378" cy="1352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7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3104">
              <a:spcBef>
                <a:spcPts val="36"/>
              </a:spcBef>
            </a:pPr>
            <a:fld id="{81D60167-4931-47E6-BA6A-407CBD079E47}" type="slidenum">
              <a:rPr lang="en-US" spc="-15" smtClean="0"/>
              <a:pPr marL="23104">
                <a:spcBef>
                  <a:spcPts val="36"/>
                </a:spcBef>
              </a:pPr>
              <a:t>‹#›</a:t>
            </a:fld>
            <a:endParaRPr lang="en-US" spc="-15" dirty="0"/>
          </a:p>
        </p:txBody>
      </p:sp>
    </p:spTree>
    <p:extLst>
      <p:ext uri="{BB962C8B-B14F-4D97-AF65-F5344CB8AC3E}">
        <p14:creationId xmlns:p14="http://schemas.microsoft.com/office/powerpoint/2010/main" val="3788156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350" y="6350"/>
            <a:ext cx="12185650" cy="1143000"/>
          </a:xfrm>
          <a:custGeom>
            <a:avLst/>
            <a:gdLst/>
            <a:ahLst/>
            <a:cxnLst/>
            <a:rect l="l" t="t" r="r" b="b"/>
            <a:pathLst>
              <a:path w="12185650" h="1143000">
                <a:moveTo>
                  <a:pt x="12185649" y="0"/>
                </a:moveTo>
                <a:lnTo>
                  <a:pt x="567" y="0"/>
                </a:lnTo>
                <a:lnTo>
                  <a:pt x="0" y="567"/>
                </a:lnTo>
                <a:lnTo>
                  <a:pt x="0" y="1142432"/>
                </a:lnTo>
                <a:lnTo>
                  <a:pt x="567" y="1143000"/>
                </a:lnTo>
                <a:lnTo>
                  <a:pt x="12185650" y="1143000"/>
                </a:lnTo>
                <a:lnTo>
                  <a:pt x="12185649" y="0"/>
                </a:lnTo>
                <a:close/>
              </a:path>
            </a:pathLst>
          </a:custGeom>
          <a:solidFill>
            <a:srgbClr val="8C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350" y="6350"/>
            <a:ext cx="12185650" cy="1143000"/>
          </a:xfrm>
          <a:custGeom>
            <a:avLst/>
            <a:gdLst/>
            <a:ahLst/>
            <a:cxnLst/>
            <a:rect l="l" t="t" r="r" b="b"/>
            <a:pathLst>
              <a:path w="12185650" h="1143000">
                <a:moveTo>
                  <a:pt x="0" y="1266"/>
                </a:moveTo>
                <a:lnTo>
                  <a:pt x="0" y="567"/>
                </a:lnTo>
                <a:lnTo>
                  <a:pt x="567" y="0"/>
                </a:lnTo>
                <a:lnTo>
                  <a:pt x="1266" y="0"/>
                </a:lnTo>
                <a:lnTo>
                  <a:pt x="12185650" y="0"/>
                </a:lnTo>
              </a:path>
              <a:path w="12185650" h="1143000">
                <a:moveTo>
                  <a:pt x="12185650" y="1143000"/>
                </a:moveTo>
                <a:lnTo>
                  <a:pt x="1266" y="1143000"/>
                </a:lnTo>
                <a:lnTo>
                  <a:pt x="567" y="1143000"/>
                </a:lnTo>
                <a:lnTo>
                  <a:pt x="0" y="1142433"/>
                </a:lnTo>
                <a:lnTo>
                  <a:pt x="0" y="1141733"/>
                </a:lnTo>
                <a:lnTo>
                  <a:pt x="0" y="1266"/>
                </a:lnTo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53319" y="165100"/>
            <a:ext cx="9885361" cy="708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1140" y="1282700"/>
            <a:ext cx="11424920" cy="1381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onsolas"/>
                <a:cs typeface="Consola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60187" y="6526981"/>
            <a:ext cx="379729" cy="210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401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27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12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C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0" y="1266"/>
                </a:moveTo>
                <a:lnTo>
                  <a:pt x="0" y="567"/>
                </a:lnTo>
                <a:lnTo>
                  <a:pt x="567" y="0"/>
                </a:lnTo>
                <a:lnTo>
                  <a:pt x="1266" y="0"/>
                </a:lnTo>
                <a:lnTo>
                  <a:pt x="12190733" y="0"/>
                </a:lnTo>
                <a:lnTo>
                  <a:pt x="12191432" y="0"/>
                </a:lnTo>
                <a:lnTo>
                  <a:pt x="12192000" y="567"/>
                </a:lnTo>
                <a:lnTo>
                  <a:pt x="12192000" y="1266"/>
                </a:lnTo>
                <a:lnTo>
                  <a:pt x="12192000" y="1141733"/>
                </a:lnTo>
                <a:lnTo>
                  <a:pt x="12192000" y="1142433"/>
                </a:lnTo>
                <a:lnTo>
                  <a:pt x="12191432" y="1143000"/>
                </a:lnTo>
                <a:lnTo>
                  <a:pt x="12190733" y="1143000"/>
                </a:lnTo>
                <a:lnTo>
                  <a:pt x="1266" y="1143000"/>
                </a:lnTo>
                <a:lnTo>
                  <a:pt x="567" y="1143000"/>
                </a:lnTo>
                <a:lnTo>
                  <a:pt x="0" y="1142433"/>
                </a:lnTo>
                <a:lnTo>
                  <a:pt x="0" y="1141733"/>
                </a:lnTo>
                <a:lnTo>
                  <a:pt x="0" y="1266"/>
                </a:lnTo>
                <a:close/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2187" y="181356"/>
            <a:ext cx="10207624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1140" y="1186180"/>
            <a:ext cx="5488305" cy="3591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60187" y="6524441"/>
            <a:ext cx="379729" cy="210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231775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537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790" y="3422410"/>
            <a:ext cx="5000834" cy="0"/>
          </a:xfrm>
          <a:custGeom>
            <a:avLst/>
            <a:gdLst/>
            <a:ahLst/>
            <a:cxnLst/>
            <a:rect l="l" t="t" r="r" b="b"/>
            <a:pathLst>
              <a:path w="8246745">
                <a:moveTo>
                  <a:pt x="0" y="0"/>
                </a:moveTo>
                <a:lnTo>
                  <a:pt x="8246556" y="0"/>
                </a:lnTo>
              </a:path>
            </a:pathLst>
          </a:custGeom>
          <a:ln w="10470">
            <a:solidFill>
              <a:srgbClr val="9A9A9A"/>
            </a:solidFill>
          </a:ln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4903" y="5880909"/>
            <a:ext cx="986669" cy="97661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1487" y="2765108"/>
            <a:ext cx="3925733" cy="453308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 defTabSz="554492">
              <a:spcBef>
                <a:spcPts val="79"/>
              </a:spcBef>
            </a:pPr>
            <a:r>
              <a:rPr lang="en-US" sz="2880" kern="0" dirty="0">
                <a:solidFill>
                  <a:sysClr val="windowText" lastClr="000000"/>
                </a:solidFill>
                <a:latin typeface="Arial"/>
                <a:cs typeface="Arial"/>
              </a:rPr>
              <a:t>Monday, July 3</a:t>
            </a:r>
            <a:r>
              <a:rPr lang="en-US" sz="2880" kern="0" baseline="30000" dirty="0">
                <a:solidFill>
                  <a:sysClr val="windowText" lastClr="000000"/>
                </a:solidFill>
                <a:latin typeface="Arial"/>
                <a:cs typeface="Arial"/>
              </a:rPr>
              <a:t>rd </a:t>
            </a:r>
            <a:r>
              <a:rPr lang="en-US" sz="2880" kern="0" dirty="0">
                <a:solidFill>
                  <a:sysClr val="windowText" lastClr="000000"/>
                </a:solidFill>
                <a:latin typeface="Arial"/>
                <a:cs typeface="Arial"/>
              </a:rPr>
              <a:t>2023</a:t>
            </a:r>
            <a:endParaRPr sz="288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1487" y="3613602"/>
            <a:ext cx="5206458" cy="2220958"/>
          </a:xfrm>
          <a:prstGeom prst="rect">
            <a:avLst/>
          </a:prstGeom>
        </p:spPr>
        <p:txBody>
          <a:bodyPr vert="horz" wrap="square" lIns="0" tIns="8856" rIns="0" bIns="0" rtlCol="0">
            <a:spAutoFit/>
          </a:bodyPr>
          <a:lstStyle/>
          <a:p>
            <a:pPr marL="7701" marR="3224911" defTabSz="554492">
              <a:spcBef>
                <a:spcPts val="69"/>
              </a:spcBef>
            </a:pPr>
            <a:r>
              <a:rPr sz="1789" kern="0" dirty="0">
                <a:solidFill>
                  <a:srgbClr val="747474"/>
                </a:solidFill>
                <a:latin typeface="Arial"/>
                <a:cs typeface="Arial"/>
              </a:rPr>
              <a:t>Computer</a:t>
            </a:r>
            <a:r>
              <a:rPr sz="1789" kern="0" spc="154" dirty="0">
                <a:solidFill>
                  <a:srgbClr val="747474"/>
                </a:solidFill>
                <a:latin typeface="Arial"/>
                <a:cs typeface="Arial"/>
              </a:rPr>
              <a:t> </a:t>
            </a:r>
            <a:r>
              <a:rPr sz="1789" kern="0" spc="-6" dirty="0">
                <a:solidFill>
                  <a:srgbClr val="747474"/>
                </a:solidFill>
                <a:latin typeface="Arial"/>
                <a:cs typeface="Arial"/>
              </a:rPr>
              <a:t>Systems </a:t>
            </a:r>
            <a:r>
              <a:rPr lang="en-US" sz="1789" kern="0" dirty="0">
                <a:solidFill>
                  <a:srgbClr val="747474"/>
                </a:solidFill>
                <a:latin typeface="Arial"/>
                <a:cs typeface="Arial"/>
              </a:rPr>
              <a:t>Summer</a:t>
            </a:r>
            <a:r>
              <a:rPr sz="1789" kern="0" spc="3" dirty="0">
                <a:solidFill>
                  <a:srgbClr val="747474"/>
                </a:solidFill>
                <a:latin typeface="Arial"/>
                <a:cs typeface="Arial"/>
              </a:rPr>
              <a:t> </a:t>
            </a:r>
            <a:r>
              <a:rPr sz="1789" kern="0" spc="-12" dirty="0">
                <a:solidFill>
                  <a:srgbClr val="747474"/>
                </a:solidFill>
                <a:latin typeface="Arial"/>
                <a:cs typeface="Arial"/>
              </a:rPr>
              <a:t>2023 </a:t>
            </a:r>
            <a:r>
              <a:rPr sz="1789" kern="0" dirty="0">
                <a:solidFill>
                  <a:srgbClr val="747474"/>
                </a:solidFill>
                <a:latin typeface="Arial"/>
                <a:cs typeface="Arial"/>
              </a:rPr>
              <a:t>Stanford</a:t>
            </a:r>
            <a:r>
              <a:rPr sz="1789" kern="0" spc="91" dirty="0">
                <a:solidFill>
                  <a:srgbClr val="747474"/>
                </a:solidFill>
                <a:latin typeface="Arial"/>
                <a:cs typeface="Arial"/>
              </a:rPr>
              <a:t> </a:t>
            </a:r>
            <a:r>
              <a:rPr sz="1789" kern="0" spc="-6" dirty="0">
                <a:solidFill>
                  <a:srgbClr val="747474"/>
                </a:solidFill>
                <a:latin typeface="Arial"/>
                <a:cs typeface="Arial"/>
              </a:rPr>
              <a:t>University</a:t>
            </a:r>
            <a:endParaRPr sz="1789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7701" defTabSz="554492">
              <a:spcBef>
                <a:spcPts val="9"/>
              </a:spcBef>
            </a:pPr>
            <a:r>
              <a:rPr sz="1789" kern="0" dirty="0">
                <a:solidFill>
                  <a:srgbClr val="747474"/>
                </a:solidFill>
                <a:latin typeface="Arial"/>
                <a:cs typeface="Arial"/>
              </a:rPr>
              <a:t>Computer</a:t>
            </a:r>
            <a:r>
              <a:rPr sz="1789" kern="0" spc="106" dirty="0">
                <a:solidFill>
                  <a:srgbClr val="747474"/>
                </a:solidFill>
                <a:latin typeface="Arial"/>
                <a:cs typeface="Arial"/>
              </a:rPr>
              <a:t> </a:t>
            </a:r>
            <a:r>
              <a:rPr sz="1789" kern="0" dirty="0">
                <a:solidFill>
                  <a:srgbClr val="747474"/>
                </a:solidFill>
                <a:latin typeface="Arial"/>
                <a:cs typeface="Arial"/>
              </a:rPr>
              <a:t>Science</a:t>
            </a:r>
            <a:r>
              <a:rPr sz="1789" kern="0" spc="115" dirty="0">
                <a:solidFill>
                  <a:srgbClr val="747474"/>
                </a:solidFill>
                <a:latin typeface="Arial"/>
                <a:cs typeface="Arial"/>
              </a:rPr>
              <a:t> </a:t>
            </a:r>
            <a:r>
              <a:rPr sz="1789" kern="0" spc="-6" dirty="0">
                <a:solidFill>
                  <a:srgbClr val="747474"/>
                </a:solidFill>
                <a:latin typeface="Arial"/>
                <a:cs typeface="Arial"/>
              </a:rPr>
              <a:t>Department</a:t>
            </a:r>
            <a:endParaRPr sz="1789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554492">
              <a:spcBef>
                <a:spcPts val="27"/>
              </a:spcBef>
            </a:pPr>
            <a:endParaRPr sz="185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7701" marR="3081" defTabSz="554492"/>
            <a:r>
              <a:rPr sz="1789" kern="0" dirty="0">
                <a:solidFill>
                  <a:srgbClr val="747474"/>
                </a:solidFill>
                <a:latin typeface="Arial"/>
                <a:cs typeface="Arial"/>
              </a:rPr>
              <a:t>Reading:</a:t>
            </a:r>
            <a:r>
              <a:rPr sz="1789" kern="0" spc="-18" dirty="0">
                <a:solidFill>
                  <a:srgbClr val="747474"/>
                </a:solidFill>
                <a:latin typeface="Arial"/>
                <a:cs typeface="Arial"/>
              </a:rPr>
              <a:t> </a:t>
            </a:r>
            <a:r>
              <a:rPr sz="1789" kern="0" dirty="0">
                <a:solidFill>
                  <a:srgbClr val="747474"/>
                </a:solidFill>
                <a:latin typeface="Arial"/>
                <a:cs typeface="Arial"/>
              </a:rPr>
              <a:t>Reader:</a:t>
            </a:r>
            <a:r>
              <a:rPr sz="1789" kern="0" spc="-18" dirty="0">
                <a:solidFill>
                  <a:srgbClr val="747474"/>
                </a:solidFill>
                <a:latin typeface="Arial"/>
                <a:cs typeface="Arial"/>
              </a:rPr>
              <a:t> </a:t>
            </a:r>
            <a:r>
              <a:rPr sz="1789" kern="0" dirty="0">
                <a:solidFill>
                  <a:srgbClr val="747474"/>
                </a:solidFill>
                <a:latin typeface="Arial"/>
                <a:cs typeface="Arial"/>
              </a:rPr>
              <a:t>Ch</a:t>
            </a:r>
            <a:r>
              <a:rPr sz="1789" kern="0" spc="-15" dirty="0">
                <a:solidFill>
                  <a:srgbClr val="747474"/>
                </a:solidFill>
                <a:latin typeface="Arial"/>
                <a:cs typeface="Arial"/>
              </a:rPr>
              <a:t> </a:t>
            </a:r>
            <a:r>
              <a:rPr sz="1789" kern="0" dirty="0">
                <a:solidFill>
                  <a:srgbClr val="747474"/>
                </a:solidFill>
                <a:latin typeface="Arial"/>
                <a:cs typeface="Arial"/>
              </a:rPr>
              <a:t>4,</a:t>
            </a:r>
            <a:r>
              <a:rPr sz="1789" kern="0" spc="-18" dirty="0">
                <a:solidFill>
                  <a:srgbClr val="747474"/>
                </a:solidFill>
                <a:latin typeface="Arial"/>
                <a:cs typeface="Arial"/>
              </a:rPr>
              <a:t> </a:t>
            </a:r>
            <a:r>
              <a:rPr sz="1789" i="1" kern="0" dirty="0">
                <a:solidFill>
                  <a:srgbClr val="747474"/>
                </a:solidFill>
                <a:latin typeface="Arial"/>
                <a:cs typeface="Arial"/>
              </a:rPr>
              <a:t>C</a:t>
            </a:r>
            <a:r>
              <a:rPr sz="1789" i="1" kern="0" spc="-15" dirty="0">
                <a:solidFill>
                  <a:srgbClr val="747474"/>
                </a:solidFill>
                <a:latin typeface="Arial"/>
                <a:cs typeface="Arial"/>
              </a:rPr>
              <a:t> </a:t>
            </a:r>
            <a:r>
              <a:rPr sz="1789" i="1" kern="0" dirty="0">
                <a:solidFill>
                  <a:srgbClr val="747474"/>
                </a:solidFill>
                <a:latin typeface="Arial"/>
                <a:cs typeface="Arial"/>
              </a:rPr>
              <a:t>Primer</a:t>
            </a:r>
            <a:endParaRPr lang="en-US" sz="1789" i="1" kern="0" dirty="0">
              <a:solidFill>
                <a:srgbClr val="747474"/>
              </a:solidFill>
              <a:latin typeface="Arial"/>
              <a:cs typeface="Arial"/>
            </a:endParaRPr>
          </a:p>
          <a:p>
            <a:pPr marL="7701" marR="3081" defTabSz="554492"/>
            <a:endParaRPr lang="en-US" sz="1789" i="1" kern="0" dirty="0">
              <a:solidFill>
                <a:srgbClr val="747474"/>
              </a:solidFill>
              <a:latin typeface="Arial"/>
              <a:cs typeface="Arial"/>
            </a:endParaRPr>
          </a:p>
          <a:p>
            <a:pPr marL="7701" marR="3081" defTabSz="554492"/>
            <a:endParaRPr lang="en-US" sz="1789" i="1" kern="0" dirty="0">
              <a:solidFill>
                <a:srgbClr val="747474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35770" y="264594"/>
            <a:ext cx="4599981" cy="2310971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algn="ctr">
              <a:spcBef>
                <a:spcPts val="61"/>
              </a:spcBef>
            </a:pPr>
            <a:r>
              <a:rPr sz="5033" dirty="0">
                <a:solidFill>
                  <a:srgbClr val="7F0325"/>
                </a:solidFill>
              </a:rPr>
              <a:t>CS</a:t>
            </a:r>
            <a:r>
              <a:rPr sz="5033" spc="-282" dirty="0">
                <a:solidFill>
                  <a:srgbClr val="7F0325"/>
                </a:solidFill>
              </a:rPr>
              <a:t> </a:t>
            </a:r>
            <a:r>
              <a:rPr sz="5033" spc="-15" dirty="0">
                <a:solidFill>
                  <a:srgbClr val="7F0325"/>
                </a:solidFill>
              </a:rPr>
              <a:t>107</a:t>
            </a:r>
            <a:endParaRPr sz="5033" dirty="0"/>
          </a:p>
          <a:p>
            <a:pPr marL="7701" marR="3081" algn="ctr">
              <a:lnSpc>
                <a:spcPts val="6052"/>
              </a:lnSpc>
              <a:spcBef>
                <a:spcPts val="82"/>
              </a:spcBef>
            </a:pPr>
            <a:r>
              <a:rPr sz="5033" spc="-52" dirty="0">
                <a:solidFill>
                  <a:srgbClr val="7F0325"/>
                </a:solidFill>
              </a:rPr>
              <a:t>Lecture</a:t>
            </a:r>
            <a:r>
              <a:rPr sz="5033" spc="-143" dirty="0">
                <a:solidFill>
                  <a:srgbClr val="7F0325"/>
                </a:solidFill>
              </a:rPr>
              <a:t> </a:t>
            </a:r>
            <a:r>
              <a:rPr lang="en-US" sz="5033" spc="-143" dirty="0">
                <a:solidFill>
                  <a:srgbClr val="7F0325"/>
                </a:solidFill>
              </a:rPr>
              <a:t>4</a:t>
            </a:r>
            <a:r>
              <a:rPr sz="5033" dirty="0">
                <a:solidFill>
                  <a:srgbClr val="7F0325"/>
                </a:solidFill>
              </a:rPr>
              <a:t>:</a:t>
            </a:r>
            <a:r>
              <a:rPr sz="5033" spc="-136" dirty="0">
                <a:solidFill>
                  <a:srgbClr val="7F0325"/>
                </a:solidFill>
              </a:rPr>
              <a:t> </a:t>
            </a:r>
            <a:r>
              <a:rPr sz="5033" spc="-103" dirty="0">
                <a:solidFill>
                  <a:srgbClr val="7F0325"/>
                </a:solidFill>
              </a:rPr>
              <a:t>Chars </a:t>
            </a:r>
            <a:r>
              <a:rPr sz="5033" dirty="0">
                <a:solidFill>
                  <a:srgbClr val="7F0325"/>
                </a:solidFill>
              </a:rPr>
              <a:t>and</a:t>
            </a:r>
            <a:r>
              <a:rPr sz="5033" spc="-243" dirty="0">
                <a:solidFill>
                  <a:srgbClr val="7F0325"/>
                </a:solidFill>
              </a:rPr>
              <a:t> </a:t>
            </a:r>
            <a:r>
              <a:rPr sz="5033" spc="-85" dirty="0">
                <a:solidFill>
                  <a:srgbClr val="7F0325"/>
                </a:solidFill>
              </a:rPr>
              <a:t>C-</a:t>
            </a:r>
            <a:r>
              <a:rPr sz="5033" spc="-6" dirty="0">
                <a:solidFill>
                  <a:srgbClr val="7F0325"/>
                </a:solidFill>
              </a:rPr>
              <a:t>Strings</a:t>
            </a:r>
            <a:endParaRPr sz="5033" dirty="0"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978533" y="3076359"/>
          <a:ext cx="6089025" cy="6958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9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98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9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98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98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98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958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14"/>
                        </a:spcBef>
                      </a:pPr>
                      <a:r>
                        <a:rPr sz="2500" b="1" dirty="0">
                          <a:solidFill>
                            <a:srgbClr val="7F0325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155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C9C9C9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14"/>
                        </a:spcBef>
                      </a:pPr>
                      <a:r>
                        <a:rPr sz="2500" b="1" dirty="0">
                          <a:solidFill>
                            <a:srgbClr val="7F0325"/>
                          </a:solidFill>
                          <a:latin typeface="Arial"/>
                          <a:cs typeface="Arial"/>
                        </a:rPr>
                        <a:t>t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155180" marB="0">
                    <a:lnL w="12700">
                      <a:solidFill>
                        <a:srgbClr val="C9C9C9"/>
                      </a:solidFill>
                      <a:prstDash val="solid"/>
                    </a:lnL>
                    <a:lnR w="12700">
                      <a:solidFill>
                        <a:srgbClr val="C9C9C9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14"/>
                        </a:spcBef>
                      </a:pPr>
                      <a:r>
                        <a:rPr sz="2500" b="1" dirty="0">
                          <a:solidFill>
                            <a:srgbClr val="7F0325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155180" marB="0">
                    <a:lnL w="12700">
                      <a:solidFill>
                        <a:srgbClr val="C9C9C9"/>
                      </a:solidFill>
                      <a:prstDash val="solid"/>
                    </a:lnL>
                    <a:lnR w="12700">
                      <a:solidFill>
                        <a:srgbClr val="C9C9C9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14"/>
                        </a:spcBef>
                      </a:pPr>
                      <a:r>
                        <a:rPr sz="2500" b="1" dirty="0">
                          <a:solidFill>
                            <a:srgbClr val="7F0325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155180" marB="0">
                    <a:lnL w="12700">
                      <a:solidFill>
                        <a:srgbClr val="C9C9C9"/>
                      </a:solidFill>
                      <a:prstDash val="solid"/>
                    </a:lnL>
                    <a:lnR w="12700">
                      <a:solidFill>
                        <a:srgbClr val="C9C9C9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14"/>
                        </a:spcBef>
                      </a:pPr>
                      <a:r>
                        <a:rPr sz="2500" b="1" dirty="0">
                          <a:solidFill>
                            <a:srgbClr val="7F0325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155180" marB="0">
                    <a:lnL w="12700">
                      <a:solidFill>
                        <a:srgbClr val="C9C9C9"/>
                      </a:solidFill>
                      <a:prstDash val="solid"/>
                    </a:lnL>
                    <a:lnR w="12700">
                      <a:solidFill>
                        <a:srgbClr val="C9C9C9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14"/>
                        </a:spcBef>
                      </a:pPr>
                      <a:r>
                        <a:rPr sz="2500" b="1" dirty="0">
                          <a:solidFill>
                            <a:srgbClr val="7F0325"/>
                          </a:solidFill>
                          <a:latin typeface="Arial"/>
                          <a:cs typeface="Arial"/>
                        </a:rPr>
                        <a:t>g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155180" marB="0">
                    <a:lnL w="12700">
                      <a:solidFill>
                        <a:srgbClr val="C9C9C9"/>
                      </a:solidFill>
                      <a:prstDash val="solid"/>
                    </a:lnL>
                    <a:lnR w="12700">
                      <a:solidFill>
                        <a:srgbClr val="C9C9C9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4345">
                        <a:lnSpc>
                          <a:spcPct val="100000"/>
                        </a:lnSpc>
                        <a:spcBef>
                          <a:spcPts val="2014"/>
                        </a:spcBef>
                      </a:pPr>
                      <a:r>
                        <a:rPr sz="2500" b="1" spc="160" dirty="0">
                          <a:solidFill>
                            <a:srgbClr val="7F0325"/>
                          </a:solidFill>
                          <a:latin typeface="Arial"/>
                          <a:cs typeface="Arial"/>
                        </a:rPr>
                        <a:t>\0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155180" marB="0">
                    <a:lnL w="12700">
                      <a:solidFill>
                        <a:srgbClr val="C9C9C9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92145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88719"/>
            <a:ext cx="4174490" cy="3629199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Common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Operations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Comparing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Copying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Concatenating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Substrings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Practice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Diamond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38680" y="1188719"/>
            <a:ext cx="760889" cy="3629199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74650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16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7650" marR="0" lvl="0" indent="0" defTabSz="91440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19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7650" marR="0" lvl="0" indent="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7650" marR="0" lvl="0" indent="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79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7650" marR="0" lvl="0" indent="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90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105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231775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92145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88719"/>
            <a:ext cx="4174490" cy="41402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Common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Operations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Comparing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Copying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Concatenating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Substrings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Practice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Diamond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Live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Session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31244" y="1188719"/>
            <a:ext cx="568325" cy="41402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74650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16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7650" marR="0" lvl="0" indent="0" defTabSz="91440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19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7650" marR="0" lvl="0" indent="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21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7650" marR="0" lvl="0" indent="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79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7650" marR="0" lvl="0" indent="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90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99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105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231775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88155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Char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0156825" cy="5036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char</a:t>
            </a:r>
            <a:r>
              <a:rPr kumimoji="0" sz="2800" b="1" i="0" u="none" strike="noStrike" kern="0" cap="none" spc="-10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type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single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“glyph”.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5880735" lvl="0" indent="0" defTabSz="914400" eaLnBrk="1" fontAlgn="auto" latinLnBrk="0" hangingPunct="1">
              <a:lnSpc>
                <a:spcPct val="1196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char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letterA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'A'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;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char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plus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'+'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;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char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zero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'0'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;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char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space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;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char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newLine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'\n'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;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char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tab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'\t'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char</a:t>
            </a:r>
            <a:r>
              <a:rPr kumimoji="0" sz="2800" b="1" i="0" u="none" strike="noStrike" kern="0" cap="none" spc="-6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singleQuote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'\''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char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backSlash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'\\'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231775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1734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ASCII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0762615" cy="3004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Under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hood,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char</a:t>
            </a:r>
            <a:r>
              <a:rPr kumimoji="0" sz="2800" b="1" i="0" u="none" strike="noStrike" kern="0" cap="none" spc="-10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integer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(its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“ASCII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value”).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Uppercase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letters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sequentially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numbered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Lowercase</a:t>
            </a:r>
            <a:r>
              <a:rPr kumimoji="0" sz="2800" b="0" i="0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letters</a:t>
            </a:r>
            <a:r>
              <a:rPr kumimoji="0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sequentially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numbered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Digits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sequentially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numbered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Lowercase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letters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32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more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their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uppercase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equivalents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(bit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flip!)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95597"/>
              </p:ext>
            </p:extLst>
          </p:nvPr>
        </p:nvGraphicFramePr>
        <p:xfrm>
          <a:off x="212089" y="4910956"/>
          <a:ext cx="9560559" cy="1418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3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2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1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38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5295">
                <a:tc>
                  <a:txBody>
                    <a:bodyPr/>
                    <a:lstStyle/>
                    <a:p>
                      <a:pPr marL="31750">
                        <a:lnSpc>
                          <a:spcPts val="2890"/>
                        </a:lnSpc>
                      </a:pPr>
                      <a:r>
                        <a:rPr sz="2800" b="1" spc="-20" dirty="0">
                          <a:solidFill>
                            <a:srgbClr val="7030A0"/>
                          </a:solidFill>
                          <a:latin typeface="Courier New"/>
                          <a:cs typeface="Courier New"/>
                        </a:rPr>
                        <a:t>char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2890"/>
                        </a:lnSpc>
                      </a:pPr>
                      <a:r>
                        <a:rPr sz="2800" spc="-20" dirty="0">
                          <a:latin typeface="Courier New"/>
                          <a:cs typeface="Courier New"/>
                        </a:rPr>
                        <a:t>uppercaseA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890"/>
                        </a:lnSpc>
                      </a:pPr>
                      <a:r>
                        <a:rPr sz="2800" dirty="0">
                          <a:latin typeface="Courier New"/>
                          <a:cs typeface="Courier New"/>
                        </a:rPr>
                        <a:t>=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20419" algn="r">
                        <a:lnSpc>
                          <a:spcPts val="2890"/>
                        </a:lnSpc>
                      </a:pPr>
                      <a:r>
                        <a:rPr sz="2800" spc="-20" dirty="0">
                          <a:solidFill>
                            <a:srgbClr val="0432FF"/>
                          </a:solidFill>
                          <a:latin typeface="Courier New"/>
                          <a:cs typeface="Courier New"/>
                        </a:rPr>
                        <a:t>'A'</a:t>
                      </a:r>
                      <a:r>
                        <a:rPr sz="2800" spc="-20" dirty="0">
                          <a:latin typeface="Courier New"/>
                          <a:cs typeface="Courier New"/>
                        </a:rPr>
                        <a:t>;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ts val="2890"/>
                        </a:lnSpc>
                      </a:pPr>
                      <a:r>
                        <a:rPr sz="2800" b="1" spc="-25" dirty="0">
                          <a:solidFill>
                            <a:srgbClr val="00B050"/>
                          </a:solidFill>
                          <a:latin typeface="Courier New"/>
                          <a:cs typeface="Courier New"/>
                        </a:rPr>
                        <a:t>//</a:t>
                      </a:r>
                      <a:endParaRPr sz="28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ts val="2890"/>
                        </a:lnSpc>
                      </a:pPr>
                      <a:r>
                        <a:rPr lang="en-US" sz="2800" b="1" spc="-10" dirty="0">
                          <a:solidFill>
                            <a:srgbClr val="00B050"/>
                          </a:solidFill>
                          <a:latin typeface="Courier New"/>
                          <a:cs typeface="Courier New"/>
                        </a:rPr>
                        <a:t>Actually</a:t>
                      </a:r>
                      <a:endParaRPr sz="28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24130" indent="0" algn="r" defTabSz="914400" eaLnBrk="1" fontAlgn="auto" latinLnBrk="0" hangingPunct="1">
                        <a:lnSpc>
                          <a:spcPts val="28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2800" b="1" spc="-25" dirty="0">
                          <a:solidFill>
                            <a:srgbClr val="00B050"/>
                          </a:solidFill>
                          <a:latin typeface="Courier New"/>
                          <a:cs typeface="Courier New"/>
                        </a:rPr>
                        <a:t>65</a:t>
                      </a:r>
                      <a:endParaRPr sz="28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31750">
                        <a:lnSpc>
                          <a:spcPts val="3304"/>
                        </a:lnSpc>
                      </a:pPr>
                      <a:r>
                        <a:rPr sz="2800" b="1" spc="-20" dirty="0">
                          <a:solidFill>
                            <a:srgbClr val="7030A0"/>
                          </a:solidFill>
                          <a:latin typeface="Courier New"/>
                          <a:cs typeface="Courier New"/>
                        </a:rPr>
                        <a:t>char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3304"/>
                        </a:lnSpc>
                      </a:pPr>
                      <a:r>
                        <a:rPr sz="2800" spc="-20" dirty="0">
                          <a:latin typeface="Courier New"/>
                          <a:cs typeface="Courier New"/>
                        </a:rPr>
                        <a:t>lowercaseA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304"/>
                        </a:lnSpc>
                      </a:pPr>
                      <a:r>
                        <a:rPr sz="2800" dirty="0">
                          <a:latin typeface="Courier New"/>
                          <a:cs typeface="Courier New"/>
                        </a:rPr>
                        <a:t>=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20419" algn="r">
                        <a:lnSpc>
                          <a:spcPts val="3304"/>
                        </a:lnSpc>
                      </a:pPr>
                      <a:r>
                        <a:rPr sz="2800" spc="-20" dirty="0">
                          <a:solidFill>
                            <a:srgbClr val="0432FF"/>
                          </a:solidFill>
                          <a:latin typeface="Courier New"/>
                          <a:cs typeface="Courier New"/>
                        </a:rPr>
                        <a:t>'a'</a:t>
                      </a:r>
                      <a:r>
                        <a:rPr sz="2800" spc="-20" dirty="0">
                          <a:latin typeface="Courier New"/>
                          <a:cs typeface="Courier New"/>
                        </a:rPr>
                        <a:t>;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ts val="3304"/>
                        </a:lnSpc>
                      </a:pPr>
                      <a:r>
                        <a:rPr sz="2800" b="1" spc="-25" dirty="0">
                          <a:solidFill>
                            <a:srgbClr val="00B050"/>
                          </a:solidFill>
                          <a:latin typeface="Courier New"/>
                          <a:cs typeface="Courier New"/>
                        </a:rPr>
                        <a:t>//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ts val="3304"/>
                        </a:lnSpc>
                      </a:pPr>
                      <a:r>
                        <a:rPr sz="2800" b="1" spc="-10" dirty="0">
                          <a:solidFill>
                            <a:srgbClr val="00B050"/>
                          </a:solidFill>
                          <a:latin typeface="Courier New"/>
                          <a:cs typeface="Courier New"/>
                        </a:rPr>
                        <a:t>Actually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304"/>
                        </a:lnSpc>
                      </a:pPr>
                      <a:r>
                        <a:rPr sz="2800" b="1" spc="-25" dirty="0">
                          <a:solidFill>
                            <a:srgbClr val="00B050"/>
                          </a:solidFill>
                          <a:latin typeface="Courier New"/>
                          <a:cs typeface="Courier New"/>
                        </a:rPr>
                        <a:t>97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5295">
                <a:tc>
                  <a:txBody>
                    <a:bodyPr/>
                    <a:lstStyle/>
                    <a:p>
                      <a:pPr marL="31750">
                        <a:lnSpc>
                          <a:spcPts val="3304"/>
                        </a:lnSpc>
                      </a:pPr>
                      <a:r>
                        <a:rPr sz="2800" b="1" spc="-20" dirty="0">
                          <a:solidFill>
                            <a:srgbClr val="7030A0"/>
                          </a:solidFill>
                          <a:latin typeface="Courier New"/>
                          <a:cs typeface="Courier New"/>
                        </a:rPr>
                        <a:t>char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3304"/>
                        </a:lnSpc>
                      </a:pPr>
                      <a:r>
                        <a:rPr sz="2800" spc="-10" dirty="0">
                          <a:latin typeface="Courier New"/>
                          <a:cs typeface="Courier New"/>
                        </a:rPr>
                        <a:t>zeroDigit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>
                        <a:lnSpc>
                          <a:spcPts val="3304"/>
                        </a:lnSpc>
                      </a:pPr>
                      <a:r>
                        <a:rPr sz="2800" dirty="0">
                          <a:latin typeface="Courier New"/>
                          <a:cs typeface="Courier New"/>
                        </a:rPr>
                        <a:t>=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3304"/>
                        </a:lnSpc>
                      </a:pPr>
                      <a:r>
                        <a:rPr sz="2800" spc="-20" dirty="0">
                          <a:solidFill>
                            <a:srgbClr val="0432FF"/>
                          </a:solidFill>
                          <a:latin typeface="Courier New"/>
                          <a:cs typeface="Courier New"/>
                        </a:rPr>
                        <a:t>'0’</a:t>
                      </a:r>
                      <a:r>
                        <a:rPr sz="2800" spc="-20" dirty="0">
                          <a:latin typeface="Courier New"/>
                          <a:cs typeface="Courier New"/>
                        </a:rPr>
                        <a:t>;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ts val="3304"/>
                        </a:lnSpc>
                      </a:pPr>
                      <a:r>
                        <a:rPr sz="2800" b="1" spc="-25" dirty="0">
                          <a:solidFill>
                            <a:srgbClr val="00B050"/>
                          </a:solidFill>
                          <a:latin typeface="Courier New"/>
                          <a:cs typeface="Courier New"/>
                        </a:rPr>
                        <a:t>//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ts val="3304"/>
                        </a:lnSpc>
                      </a:pPr>
                      <a:r>
                        <a:rPr sz="2800" b="1" spc="-10" dirty="0">
                          <a:solidFill>
                            <a:srgbClr val="00B050"/>
                          </a:solidFill>
                          <a:latin typeface="Courier New"/>
                          <a:cs typeface="Courier New"/>
                        </a:rPr>
                        <a:t>Actually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ts val="3304"/>
                        </a:lnSpc>
                      </a:pPr>
                      <a:r>
                        <a:rPr sz="2800" b="1" spc="-25" dirty="0">
                          <a:solidFill>
                            <a:srgbClr val="00B050"/>
                          </a:solidFill>
                          <a:latin typeface="Courier New"/>
                          <a:cs typeface="Courier New"/>
                        </a:rPr>
                        <a:t>48</a:t>
                      </a:r>
                      <a:endParaRPr sz="28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231775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1734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ASCII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0762615" cy="3004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Under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hood,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char</a:t>
            </a:r>
            <a:r>
              <a:rPr kumimoji="0" sz="2800" b="1" i="0" u="none" strike="noStrike" kern="0" cap="none" spc="-10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integer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(its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“ASCII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value”).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Uppercase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letters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sequentially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numbered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Lowercase</a:t>
            </a:r>
            <a:r>
              <a:rPr kumimoji="0" sz="2800" b="0" i="0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letters</a:t>
            </a:r>
            <a:r>
              <a:rPr kumimoji="0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sequentially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numbered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Digits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sequentially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numbered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Lowercase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letters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32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more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their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uppercase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equivalents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(bit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flip!)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0663"/>
              </p:ext>
            </p:extLst>
          </p:nvPr>
        </p:nvGraphicFramePr>
        <p:xfrm>
          <a:off x="212089" y="4910956"/>
          <a:ext cx="9560559" cy="1418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3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2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1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38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5295">
                <a:tc>
                  <a:txBody>
                    <a:bodyPr/>
                    <a:lstStyle/>
                    <a:p>
                      <a:pPr marL="31750">
                        <a:lnSpc>
                          <a:spcPts val="2890"/>
                        </a:lnSpc>
                      </a:pPr>
                      <a:r>
                        <a:rPr sz="2800" b="1" spc="-20" dirty="0">
                          <a:solidFill>
                            <a:srgbClr val="7030A0"/>
                          </a:solidFill>
                          <a:latin typeface="Courier New"/>
                          <a:cs typeface="Courier New"/>
                        </a:rPr>
                        <a:t>char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2890"/>
                        </a:lnSpc>
                      </a:pPr>
                      <a:r>
                        <a:rPr sz="2800" spc="-20" dirty="0">
                          <a:latin typeface="Courier New"/>
                          <a:cs typeface="Courier New"/>
                        </a:rPr>
                        <a:t>uppercaseA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890"/>
                        </a:lnSpc>
                      </a:pPr>
                      <a:r>
                        <a:rPr sz="2800" dirty="0">
                          <a:latin typeface="Courier New"/>
                          <a:cs typeface="Courier New"/>
                        </a:rPr>
                        <a:t>=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20419" algn="r">
                        <a:lnSpc>
                          <a:spcPts val="2890"/>
                        </a:lnSpc>
                      </a:pPr>
                      <a:r>
                        <a:rPr sz="2800" spc="-20" dirty="0">
                          <a:solidFill>
                            <a:srgbClr val="0432FF"/>
                          </a:solidFill>
                          <a:latin typeface="Courier New"/>
                          <a:cs typeface="Courier New"/>
                        </a:rPr>
                        <a:t>'A'</a:t>
                      </a:r>
                      <a:r>
                        <a:rPr sz="2800" spc="-20" dirty="0">
                          <a:latin typeface="Courier New"/>
                          <a:cs typeface="Courier New"/>
                        </a:rPr>
                        <a:t>;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ts val="2890"/>
                        </a:lnSpc>
                      </a:pPr>
                      <a:r>
                        <a:rPr sz="2800" b="1" spc="-25" dirty="0">
                          <a:solidFill>
                            <a:srgbClr val="00B050"/>
                          </a:solidFill>
                          <a:latin typeface="Courier New"/>
                          <a:cs typeface="Courier New"/>
                        </a:rPr>
                        <a:t>//</a:t>
                      </a:r>
                      <a:endParaRPr sz="28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ts val="2890"/>
                        </a:lnSpc>
                      </a:pPr>
                      <a:r>
                        <a:rPr lang="en-US" sz="2800" b="1" spc="-10" dirty="0">
                          <a:solidFill>
                            <a:srgbClr val="00B050"/>
                          </a:solidFill>
                          <a:latin typeface="Courier New"/>
                          <a:cs typeface="Courier New"/>
                        </a:rPr>
                        <a:t>Actually</a:t>
                      </a:r>
                      <a:endParaRPr sz="28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24130" indent="0" algn="r" defTabSz="914400" eaLnBrk="1" fontAlgn="auto" latinLnBrk="0" hangingPunct="1">
                        <a:lnSpc>
                          <a:spcPts val="28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28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31750">
                        <a:lnSpc>
                          <a:spcPts val="3304"/>
                        </a:lnSpc>
                      </a:pPr>
                      <a:r>
                        <a:rPr sz="2800" b="1" spc="-20" dirty="0">
                          <a:solidFill>
                            <a:srgbClr val="7030A0"/>
                          </a:solidFill>
                          <a:latin typeface="Courier New"/>
                          <a:cs typeface="Courier New"/>
                        </a:rPr>
                        <a:t>char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3304"/>
                        </a:lnSpc>
                      </a:pPr>
                      <a:r>
                        <a:rPr sz="2800" spc="-20" dirty="0">
                          <a:latin typeface="Courier New"/>
                          <a:cs typeface="Courier New"/>
                        </a:rPr>
                        <a:t>lowercaseA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304"/>
                        </a:lnSpc>
                      </a:pPr>
                      <a:r>
                        <a:rPr sz="2800" dirty="0">
                          <a:latin typeface="Courier New"/>
                          <a:cs typeface="Courier New"/>
                        </a:rPr>
                        <a:t>=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20419" algn="r">
                        <a:lnSpc>
                          <a:spcPts val="3304"/>
                        </a:lnSpc>
                      </a:pPr>
                      <a:r>
                        <a:rPr sz="2800" spc="-20" dirty="0">
                          <a:solidFill>
                            <a:srgbClr val="0432FF"/>
                          </a:solidFill>
                          <a:latin typeface="Courier New"/>
                          <a:cs typeface="Courier New"/>
                        </a:rPr>
                        <a:t>'a'</a:t>
                      </a:r>
                      <a:r>
                        <a:rPr sz="2800" spc="-20" dirty="0">
                          <a:latin typeface="Courier New"/>
                          <a:cs typeface="Courier New"/>
                        </a:rPr>
                        <a:t>;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ts val="3304"/>
                        </a:lnSpc>
                      </a:pPr>
                      <a:r>
                        <a:rPr sz="2800" b="1" spc="-25" dirty="0">
                          <a:solidFill>
                            <a:srgbClr val="00B050"/>
                          </a:solidFill>
                          <a:latin typeface="Courier New"/>
                          <a:cs typeface="Courier New"/>
                        </a:rPr>
                        <a:t>//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ts val="3304"/>
                        </a:lnSpc>
                      </a:pPr>
                      <a:r>
                        <a:rPr sz="2800" b="1" spc="-10" dirty="0">
                          <a:solidFill>
                            <a:srgbClr val="00B050"/>
                          </a:solidFill>
                          <a:latin typeface="Courier New"/>
                          <a:cs typeface="Courier New"/>
                        </a:rPr>
                        <a:t>Actually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304"/>
                        </a:lnSpc>
                      </a:pPr>
                      <a:endParaRPr sz="28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5295">
                <a:tc>
                  <a:txBody>
                    <a:bodyPr/>
                    <a:lstStyle/>
                    <a:p>
                      <a:pPr marL="31750">
                        <a:lnSpc>
                          <a:spcPts val="3304"/>
                        </a:lnSpc>
                      </a:pPr>
                      <a:r>
                        <a:rPr sz="2800" b="1" spc="-20" dirty="0">
                          <a:solidFill>
                            <a:srgbClr val="7030A0"/>
                          </a:solidFill>
                          <a:latin typeface="Courier New"/>
                          <a:cs typeface="Courier New"/>
                        </a:rPr>
                        <a:t>char</a:t>
                      </a:r>
                      <a:endParaRPr sz="28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3304"/>
                        </a:lnSpc>
                      </a:pPr>
                      <a:r>
                        <a:rPr sz="2800" spc="-10" dirty="0">
                          <a:latin typeface="Courier New"/>
                          <a:cs typeface="Courier New"/>
                        </a:rPr>
                        <a:t>zeroDigit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>
                        <a:lnSpc>
                          <a:spcPts val="3304"/>
                        </a:lnSpc>
                      </a:pPr>
                      <a:r>
                        <a:rPr sz="2800" dirty="0">
                          <a:latin typeface="Courier New"/>
                          <a:cs typeface="Courier New"/>
                        </a:rPr>
                        <a:t>=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3304"/>
                        </a:lnSpc>
                      </a:pPr>
                      <a:r>
                        <a:rPr sz="2800" spc="-20" dirty="0">
                          <a:solidFill>
                            <a:srgbClr val="0432FF"/>
                          </a:solidFill>
                          <a:latin typeface="Courier New"/>
                          <a:cs typeface="Courier New"/>
                        </a:rPr>
                        <a:t>'0’</a:t>
                      </a:r>
                      <a:r>
                        <a:rPr sz="2800" spc="-20" dirty="0">
                          <a:latin typeface="Courier New"/>
                          <a:cs typeface="Courier New"/>
                        </a:rPr>
                        <a:t>;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ts val="3304"/>
                        </a:lnSpc>
                      </a:pPr>
                      <a:r>
                        <a:rPr sz="2800" b="1" spc="-25" dirty="0">
                          <a:solidFill>
                            <a:srgbClr val="00B050"/>
                          </a:solidFill>
                          <a:latin typeface="Courier New"/>
                          <a:cs typeface="Courier New"/>
                        </a:rPr>
                        <a:t>//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ts val="3304"/>
                        </a:lnSpc>
                      </a:pPr>
                      <a:r>
                        <a:rPr sz="2800" b="1" spc="-10" dirty="0">
                          <a:solidFill>
                            <a:srgbClr val="00B050"/>
                          </a:solidFill>
                          <a:latin typeface="Courier New"/>
                          <a:cs typeface="Courier New"/>
                        </a:rPr>
                        <a:t>Actually</a:t>
                      </a:r>
                      <a:endParaRPr sz="2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ts val="3304"/>
                        </a:lnSpc>
                      </a:pPr>
                      <a:r>
                        <a:rPr sz="2800" b="1" spc="-25" dirty="0">
                          <a:solidFill>
                            <a:srgbClr val="00B050"/>
                          </a:solidFill>
                          <a:latin typeface="Courier New"/>
                          <a:cs typeface="Courier New"/>
                        </a:rPr>
                        <a:t>48</a:t>
                      </a:r>
                      <a:endParaRPr sz="28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231775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D3A579-6938-44DD-E709-0FC9458C8A96}"/>
              </a:ext>
            </a:extLst>
          </p:cNvPr>
          <p:cNvSpPr txBox="1"/>
          <p:nvPr/>
        </p:nvSpPr>
        <p:spPr>
          <a:xfrm>
            <a:off x="9014229" y="4888226"/>
            <a:ext cx="2291024" cy="47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66675" algn="r">
              <a:lnSpc>
                <a:spcPts val="2890"/>
              </a:lnSpc>
            </a:pPr>
            <a:r>
              <a:rPr lang="en-US" sz="2800" b="1" spc="-10" dirty="0">
                <a:solidFill>
                  <a:srgbClr val="00B050"/>
                </a:solidFill>
                <a:latin typeface="Courier New"/>
                <a:cs typeface="Courier New"/>
              </a:rPr>
              <a:t>0b1000001 </a:t>
            </a:r>
            <a:endParaRPr lang="en-US" sz="2800" dirty="0">
              <a:latin typeface="Courier New"/>
              <a:cs typeface="Courier New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5F8536-5E62-DD52-538B-7B4F89CF0342}"/>
              </a:ext>
            </a:extLst>
          </p:cNvPr>
          <p:cNvSpPr txBox="1"/>
          <p:nvPr/>
        </p:nvSpPr>
        <p:spPr>
          <a:xfrm>
            <a:off x="9014229" y="5348511"/>
            <a:ext cx="2291024" cy="47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66675" algn="r">
              <a:lnSpc>
                <a:spcPts val="2890"/>
              </a:lnSpc>
            </a:pPr>
            <a:r>
              <a:rPr lang="en-US" sz="2800" b="1" spc="-10" dirty="0">
                <a:solidFill>
                  <a:srgbClr val="00B050"/>
                </a:solidFill>
                <a:latin typeface="Courier New"/>
                <a:cs typeface="Courier New"/>
              </a:rPr>
              <a:t>0b1100001 </a:t>
            </a:r>
            <a:endParaRPr lang="en-US" sz="28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982734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1734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ASCII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96354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take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advantage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representing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char</a:t>
            </a:r>
            <a:r>
              <a:rPr kumimoji="0" sz="2800" b="1" i="0" u="none" strike="noStrike" kern="0" cap="none" spc="-10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integer: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46340" y="2204720"/>
            <a:ext cx="1727200" cy="10414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//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true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//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false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2204720"/>
            <a:ext cx="6621145" cy="205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19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bool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areEqual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'A'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==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'A'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;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bool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earlierLetter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'f'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&lt;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'c'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;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char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uppercaseB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'A'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+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1;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int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diff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'c'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-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'a'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82840" y="3810000"/>
            <a:ext cx="8769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//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2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4249420"/>
            <a:ext cx="8747125" cy="15494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int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numLettersInAlphabet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'z'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–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'a'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+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1;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//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 or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int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numLettersInAlphabet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'Z'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–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'A'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+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1;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231775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1734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ASCII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9635490" cy="299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take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advantage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representing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char</a:t>
            </a:r>
            <a:r>
              <a:rPr kumimoji="0" sz="2800" b="1" i="0" u="none" strike="noStrike" kern="0" cap="none" spc="-10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integer: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1319530" lvl="0" indent="0" defTabSz="914400" eaLnBrk="1" fontAlgn="auto" latinLnBrk="0" hangingPunct="1">
              <a:lnSpc>
                <a:spcPct val="119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//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prints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out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every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lowercase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character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for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(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char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ch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'a'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;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ch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&lt;=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'z'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;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ch++)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{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9271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printf(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"%c"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,</a:t>
            </a:r>
            <a:r>
              <a:rPr kumimoji="0" sz="2800" b="0" i="0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ch);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231775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79262" y="6527800"/>
            <a:ext cx="122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9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87" y="1587"/>
            <a:ext cx="12195175" cy="1152525"/>
            <a:chOff x="1587" y="1587"/>
            <a:chExt cx="12195175" cy="1152525"/>
          </a:xfrm>
        </p:grpSpPr>
        <p:sp>
          <p:nvSpPr>
            <p:cNvPr id="4" name="object 4"/>
            <p:cNvSpPr/>
            <p:nvPr/>
          </p:nvSpPr>
          <p:spPr>
            <a:xfrm>
              <a:off x="6350" y="6350"/>
              <a:ext cx="12185650" cy="1143000"/>
            </a:xfrm>
            <a:custGeom>
              <a:avLst/>
              <a:gdLst/>
              <a:ahLst/>
              <a:cxnLst/>
              <a:rect l="l" t="t" r="r" b="b"/>
              <a:pathLst>
                <a:path w="12185650" h="1143000">
                  <a:moveTo>
                    <a:pt x="12185649" y="0"/>
                  </a:moveTo>
                  <a:lnTo>
                    <a:pt x="567" y="0"/>
                  </a:lnTo>
                  <a:lnTo>
                    <a:pt x="0" y="567"/>
                  </a:lnTo>
                  <a:lnTo>
                    <a:pt x="0" y="1142432"/>
                  </a:lnTo>
                  <a:lnTo>
                    <a:pt x="567" y="1143000"/>
                  </a:lnTo>
                  <a:lnTo>
                    <a:pt x="12185650" y="1143000"/>
                  </a:lnTo>
                  <a:lnTo>
                    <a:pt x="12185649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6350" y="6350"/>
              <a:ext cx="12185650" cy="1143000"/>
            </a:xfrm>
            <a:custGeom>
              <a:avLst/>
              <a:gdLst/>
              <a:ahLst/>
              <a:cxnLst/>
              <a:rect l="l" t="t" r="r" b="b"/>
              <a:pathLst>
                <a:path w="1218565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85650" y="0"/>
                  </a:lnTo>
                </a:path>
                <a:path w="12185650" h="1143000">
                  <a:moveTo>
                    <a:pt x="12185650" y="1143000"/>
                  </a:move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6010">
              <a:lnSpc>
                <a:spcPct val="100000"/>
              </a:lnSpc>
              <a:spcBef>
                <a:spcPts val="100"/>
              </a:spcBef>
            </a:pPr>
            <a:r>
              <a:rPr dirty="0"/>
              <a:t>Common</a:t>
            </a:r>
            <a:r>
              <a:rPr spc="-5" dirty="0"/>
              <a:t> </a:t>
            </a:r>
            <a:r>
              <a:rPr dirty="0">
                <a:latin typeface="Consolas"/>
                <a:cs typeface="Consolas"/>
              </a:rPr>
              <a:t>ctype.h</a:t>
            </a:r>
            <a:r>
              <a:rPr spc="-1110" dirty="0">
                <a:latin typeface="Consolas"/>
                <a:cs typeface="Consolas"/>
              </a:rPr>
              <a:t> </a:t>
            </a:r>
            <a:r>
              <a:rPr spc="-10" dirty="0"/>
              <a:t>Functions</a:t>
            </a: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597342" y="1357312"/>
          <a:ext cx="8968739" cy="4632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2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6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marL="457834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800" b="1" spc="-10" dirty="0">
                          <a:latin typeface="Calibri"/>
                          <a:cs typeface="Calibri"/>
                        </a:rPr>
                        <a:t>Function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800" b="1" spc="-10" dirty="0">
                          <a:latin typeface="Calibri"/>
                          <a:cs typeface="Calibri"/>
                        </a:rPr>
                        <a:t>Description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isalpha(</a:t>
                      </a:r>
                      <a:r>
                        <a:rPr sz="2400" b="1" i="1" spc="-10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)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true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240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onsolas"/>
                          <a:cs typeface="Consolas"/>
                        </a:rPr>
                        <a:t>'a'</a:t>
                      </a:r>
                      <a:r>
                        <a:rPr sz="2400" spc="-7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onsolas"/>
                          <a:cs typeface="Consolas"/>
                        </a:rPr>
                        <a:t>'z'</a:t>
                      </a:r>
                      <a:r>
                        <a:rPr sz="24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dirty="0">
                          <a:latin typeface="Consolas"/>
                          <a:cs typeface="Consolas"/>
                        </a:rPr>
                        <a:t>or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dirty="0">
                          <a:latin typeface="Consolas"/>
                          <a:cs typeface="Consolas"/>
                        </a:rPr>
                        <a:t>'A'</a:t>
                      </a:r>
                      <a:r>
                        <a:rPr sz="2400" spc="-7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onsolas"/>
                          <a:cs typeface="Consolas"/>
                        </a:rPr>
                        <a:t>'Z'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islower(</a:t>
                      </a:r>
                      <a:r>
                        <a:rPr sz="2400" b="1" i="1" spc="-10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)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true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240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onsolas"/>
                          <a:cs typeface="Consolas"/>
                        </a:rPr>
                        <a:t>'a'</a:t>
                      </a:r>
                      <a:r>
                        <a:rPr sz="2400" spc="-7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onsolas"/>
                          <a:cs typeface="Consolas"/>
                        </a:rPr>
                        <a:t>'z'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isupper(</a:t>
                      </a:r>
                      <a:r>
                        <a:rPr sz="2400" b="1" i="1" spc="-10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)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266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true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240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onsolas"/>
                          <a:cs typeface="Consolas"/>
                        </a:rPr>
                        <a:t>'A'</a:t>
                      </a:r>
                      <a:r>
                        <a:rPr sz="2400" spc="-7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onsolas"/>
                          <a:cs typeface="Consolas"/>
                        </a:rPr>
                        <a:t>'Z'</a:t>
                      </a:r>
                      <a:endParaRPr sz="2400" dirty="0">
                        <a:latin typeface="Consolas"/>
                        <a:cs typeface="Consolas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isspace(</a:t>
                      </a:r>
                      <a:r>
                        <a:rPr sz="2400" b="1" i="1" spc="-10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)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true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2400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space,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tab,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line,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etc.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isdigit(</a:t>
                      </a:r>
                      <a:r>
                        <a:rPr sz="2400" b="1" i="1" spc="-10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)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619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true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240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onsolas"/>
                          <a:cs typeface="Consolas"/>
                        </a:rPr>
                        <a:t>'0'</a:t>
                      </a:r>
                      <a:r>
                        <a:rPr sz="2400" spc="-7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onsolas"/>
                          <a:cs typeface="Consolas"/>
                        </a:rPr>
                        <a:t>'9'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toupper(</a:t>
                      </a:r>
                      <a:r>
                        <a:rPr sz="2400" b="1" i="1" spc="-10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)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uppercase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equivalent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letter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tolower(</a:t>
                      </a:r>
                      <a:r>
                        <a:rPr sz="2400" b="1" i="1" spc="-10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2400" spc="-10" dirty="0">
                          <a:latin typeface="Consolas"/>
                          <a:cs typeface="Consolas"/>
                        </a:rPr>
                        <a:t>)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2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lowercase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equivalent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letter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452499" y="6019800"/>
            <a:ext cx="9286875" cy="828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Remember: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these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600" b="1" i="0" u="none" strike="noStrike" kern="0" cap="none" spc="0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return</a:t>
            </a:r>
            <a:r>
              <a:rPr kumimoji="0" sz="2600" b="1" i="0" u="none" strike="noStrike" kern="0" cap="none" spc="-35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char;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they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cannot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modify</a:t>
            </a:r>
            <a:r>
              <a:rPr kumimoji="0" sz="2600" b="0" i="0" u="none" strike="noStrike" kern="0" cap="none" spc="-40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existing</a:t>
            </a:r>
            <a:r>
              <a:rPr kumimoji="0" sz="2600" b="0" i="0" u="none" strike="noStrike" kern="0" cap="none" spc="-30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rgbClr val="0027FF"/>
                </a:solidFill>
                <a:effectLst/>
                <a:uLnTx/>
                <a:uFillTx/>
                <a:latin typeface="Calibri"/>
                <a:cs typeface="Calibri"/>
              </a:rPr>
              <a:t>char!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More</a:t>
            </a:r>
            <a:r>
              <a:rPr kumimoji="0" sz="26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documentation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man</a:t>
            </a:r>
            <a:r>
              <a:rPr kumimoji="0" sz="26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isalpha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2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man</a:t>
            </a:r>
            <a:r>
              <a:rPr kumimoji="0" sz="2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tolower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6010">
              <a:lnSpc>
                <a:spcPct val="100000"/>
              </a:lnSpc>
              <a:spcBef>
                <a:spcPts val="100"/>
              </a:spcBef>
            </a:pPr>
            <a:r>
              <a:rPr dirty="0"/>
              <a:t>Common</a:t>
            </a:r>
            <a:r>
              <a:rPr spc="-5" dirty="0"/>
              <a:t> </a:t>
            </a:r>
            <a:r>
              <a:rPr dirty="0">
                <a:latin typeface="Consolas"/>
                <a:cs typeface="Consolas"/>
              </a:rPr>
              <a:t>ctype.h</a:t>
            </a:r>
            <a:r>
              <a:rPr spc="-1110" dirty="0">
                <a:latin typeface="Consolas"/>
                <a:cs typeface="Consolas"/>
              </a:rPr>
              <a:t> </a:t>
            </a:r>
            <a:r>
              <a:rPr spc="-10" dirty="0"/>
              <a:t>Functions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46340" y="1176019"/>
            <a:ext cx="1727200" cy="10414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//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true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//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false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1176019"/>
            <a:ext cx="6619875" cy="20701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20000"/>
              </a:lnSpc>
              <a:spcBef>
                <a:spcPts val="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bool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isLetter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isalpha(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'A'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);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bool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capital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isupper(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'f'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);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char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uppercaseB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toupper(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'b'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);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bool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isADigit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=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isdigit(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urier New"/>
                <a:cs typeface="Courier New"/>
              </a:rPr>
              <a:t>'4'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82840" y="2794000"/>
            <a:ext cx="15144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//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/>
                <a:cs typeface="Courier New"/>
              </a:rPr>
              <a:t>true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urier New"/>
              <a:cs typeface="Courier New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92145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88719"/>
            <a:ext cx="4174490" cy="3629199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Common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Operations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Comparing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Copying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Concatenating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Substrings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Practice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Diamon</a:t>
            </a:r>
            <a:r>
              <a:rPr kumimoji="0" lang="en-US" sz="28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d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38680" y="1188719"/>
            <a:ext cx="760889" cy="3629199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74650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16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7650" marR="0" lvl="0" indent="0" defTabSz="91440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19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7650" marR="0" lvl="0" indent="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7650" marR="0" lvl="0" indent="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79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7650" marR="0" lvl="0" indent="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90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-25" dirty="0">
                <a:solidFill>
                  <a:srgbClr val="A6A6A6"/>
                </a:solidFill>
                <a:latin typeface="Calibri"/>
                <a:cs typeface="Calibri"/>
              </a:rPr>
              <a:t>105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7285">
              <a:lnSpc>
                <a:spcPct val="100000"/>
              </a:lnSpc>
              <a:spcBef>
                <a:spcPts val="100"/>
              </a:spcBef>
            </a:pPr>
            <a:r>
              <a:rPr dirty="0"/>
              <a:t>C</a:t>
            </a:r>
            <a:r>
              <a:rPr spc="-5" dirty="0"/>
              <a:t> </a:t>
            </a:r>
            <a:r>
              <a:rPr spc="-10" dirty="0"/>
              <a:t>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57300"/>
            <a:ext cx="11452225" cy="9017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300"/>
              </a:lnSpc>
              <a:spcBef>
                <a:spcPts val="459"/>
              </a:spcBef>
              <a:spcAft>
                <a:spcPts val="0"/>
              </a:spcAft>
              <a:buClrTx/>
              <a:buSzTx/>
              <a:buFontTx/>
              <a:buNone/>
              <a:tabLst>
                <a:tab pos="6922770" algn="l"/>
              </a:tabLst>
              <a:defRPr/>
            </a:pP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30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has</a:t>
            </a:r>
            <a:r>
              <a:rPr kumimoji="0" sz="30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</a:t>
            </a:r>
            <a:r>
              <a:rPr kumimoji="0" sz="30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dedicated</a:t>
            </a:r>
            <a:r>
              <a:rPr kumimoji="0" sz="3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</a:t>
            </a:r>
            <a:r>
              <a:rPr kumimoji="0" sz="3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type</a:t>
            </a:r>
            <a:r>
              <a:rPr kumimoji="0" sz="3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30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strings.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Instead,</a:t>
            </a:r>
            <a:r>
              <a:rPr kumimoji="0" sz="30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30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30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 </a:t>
            </a:r>
            <a:r>
              <a:rPr kumimoji="0" sz="3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represented</a:t>
            </a:r>
            <a:r>
              <a:rPr kumimoji="0" sz="3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3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30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30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30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30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30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3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special</a:t>
            </a:r>
            <a:r>
              <a:rPr kumimoji="0" sz="30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ending</a:t>
            </a:r>
            <a:r>
              <a:rPr kumimoji="0" sz="3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sentinel</a:t>
            </a:r>
            <a:r>
              <a:rPr kumimoji="0" sz="30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value.</a:t>
            </a:r>
            <a:endParaRPr kumimoji="0" sz="3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4889500"/>
            <a:ext cx="1121346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r>
              <a:rPr kumimoji="0" sz="2800" b="0" i="0" u="none" strike="noStrike" kern="0" cap="none" spc="-9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null-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terminating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;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always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need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allocate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extra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space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21973" y="3213100"/>
            <a:ext cx="1203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"Hello"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2753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92055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41356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90657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39958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15764" y="2933700"/>
            <a:ext cx="1231900" cy="83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0" marR="5080" lvl="0" indent="-45085" defTabSz="914400" eaLnBrk="1" fontAlgn="auto" latinLnBrk="0" hangingPunct="1">
              <a:lnSpc>
                <a:spcPct val="133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90295" algn="l"/>
              </a:tabLst>
              <a:defRPr/>
            </a:pPr>
            <a:r>
              <a:rPr kumimoji="0" sz="20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index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5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 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4481509" y="3410742"/>
          <a:ext cx="4495800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32760">
              <a:lnSpc>
                <a:spcPct val="100000"/>
              </a:lnSpc>
              <a:spcBef>
                <a:spcPts val="100"/>
              </a:spcBef>
            </a:pPr>
            <a:r>
              <a:rPr dirty="0"/>
              <a:t>String</a:t>
            </a:r>
            <a:r>
              <a:rPr spc="-15" dirty="0"/>
              <a:t> </a:t>
            </a:r>
            <a:r>
              <a:rPr spc="-10" dirty="0"/>
              <a:t>Length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1352530" cy="40335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85240" algn="l"/>
                <a:tab pos="35052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not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objects.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They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embed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information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(e.g.,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 length).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We</a:t>
            </a:r>
            <a:r>
              <a:rPr kumimoji="0" sz="2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must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calculate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29565" marR="0" lvl="0" indent="0" defTabSz="91440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89050" algn="l"/>
                <a:tab pos="2040889" algn="l"/>
                <a:tab pos="2792730" algn="l"/>
                <a:tab pos="3544570" algn="l"/>
                <a:tab pos="4296410" algn="l"/>
                <a:tab pos="5048250" algn="l"/>
                <a:tab pos="5800090" algn="l"/>
                <a:tab pos="6551930" algn="l"/>
                <a:tab pos="7303770" algn="l"/>
                <a:tab pos="8055609" algn="l"/>
                <a:tab pos="8743315" algn="l"/>
                <a:tab pos="9495155" algn="l"/>
                <a:tab pos="10246995" algn="l"/>
                <a:tab pos="10998835" algn="l"/>
              </a:tabLst>
              <a:defRPr/>
            </a:pPr>
            <a:r>
              <a:rPr kumimoji="0" sz="20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index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5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5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5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5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5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5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5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5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5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5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25120" marR="0" lvl="0" indent="0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69215" lvl="0" indent="0" defTabSz="914400" eaLnBrk="1" fontAlgn="auto" latinLnBrk="0" hangingPunct="1">
              <a:lnSpc>
                <a:spcPts val="3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>
                <a:tab pos="1001077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provided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</a:t>
            </a:r>
            <a:r>
              <a:rPr kumimoji="0" sz="2800" b="1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calculate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length.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null-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terminating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does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count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towards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length.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Tx/>
              <a:buNone/>
              <a:tabLst>
                <a:tab pos="64128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strlen(myStr);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e.g.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13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194752" y="2759075"/>
          <a:ext cx="10525754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8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18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18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18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18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18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0" y="4940300"/>
            <a:ext cx="12153900" cy="1917700"/>
            <a:chOff x="0" y="4940300"/>
            <a:chExt cx="12153900" cy="19177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999" y="5003800"/>
              <a:ext cx="12001500" cy="18542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940300"/>
              <a:ext cx="12153899" cy="19177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44550" y="5721350"/>
            <a:ext cx="10515600" cy="1003300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26669" rIns="0" bIns="0" rtlCol="0">
            <a:spAutoFit/>
          </a:bodyPr>
          <a:lstStyle/>
          <a:p>
            <a:pPr marL="85090" marR="376555" lvl="0" indent="0" defTabSz="914400" eaLnBrk="1" fontAlgn="auto" latinLnBrk="0" hangingPunct="1">
              <a:lnSpc>
                <a:spcPct val="101200"/>
              </a:lnSpc>
              <a:spcBef>
                <a:spcPts val="20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Caution: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</a:t>
            </a:r>
            <a:r>
              <a:rPr kumimoji="0" sz="2800" b="0" i="0" u="none" strike="noStrike" kern="0" cap="none" spc="-7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is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O(N)</a:t>
            </a:r>
            <a:r>
              <a:rPr kumimoji="0" sz="2800" b="0" i="0" u="none" strike="noStrike" kern="0" cap="none" spc="-7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because</a:t>
            </a:r>
            <a:r>
              <a:rPr kumimoji="0" sz="28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it must scan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the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entire</a:t>
            </a:r>
            <a:r>
              <a:rPr kumimoji="0" sz="28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string!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We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should save the value if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we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plan to refer to the length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later.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9560">
              <a:lnSpc>
                <a:spcPct val="100000"/>
              </a:lnSpc>
              <a:spcBef>
                <a:spcPts val="100"/>
              </a:spcBef>
            </a:pPr>
            <a:r>
              <a:rPr dirty="0"/>
              <a:t>C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As</a:t>
            </a:r>
            <a:r>
              <a:rPr spc="-10" dirty="0"/>
              <a:t> Parameters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0806430" cy="44145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parameter,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passed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passes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rather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whole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doSomething(char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*str)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9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myString[6];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doSomething(myString);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7800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15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87" y="1587"/>
            <a:ext cx="12195175" cy="1152525"/>
            <a:chOff x="1587" y="1587"/>
            <a:chExt cx="12195175" cy="1152525"/>
          </a:xfrm>
        </p:grpSpPr>
        <p:sp>
          <p:nvSpPr>
            <p:cNvPr id="4" name="object 4"/>
            <p:cNvSpPr/>
            <p:nvPr/>
          </p:nvSpPr>
          <p:spPr>
            <a:xfrm>
              <a:off x="6350" y="6350"/>
              <a:ext cx="12185650" cy="1143000"/>
            </a:xfrm>
            <a:custGeom>
              <a:avLst/>
              <a:gdLst/>
              <a:ahLst/>
              <a:cxnLst/>
              <a:rect l="l" t="t" r="r" b="b"/>
              <a:pathLst>
                <a:path w="12185650" h="1143000">
                  <a:moveTo>
                    <a:pt x="12185649" y="0"/>
                  </a:moveTo>
                  <a:lnTo>
                    <a:pt x="567" y="0"/>
                  </a:lnTo>
                  <a:lnTo>
                    <a:pt x="0" y="567"/>
                  </a:lnTo>
                  <a:lnTo>
                    <a:pt x="0" y="1142432"/>
                  </a:lnTo>
                  <a:lnTo>
                    <a:pt x="567" y="1143000"/>
                  </a:lnTo>
                  <a:lnTo>
                    <a:pt x="12185650" y="1143000"/>
                  </a:lnTo>
                  <a:lnTo>
                    <a:pt x="12185649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6350" y="6350"/>
              <a:ext cx="12185650" cy="1143000"/>
            </a:xfrm>
            <a:custGeom>
              <a:avLst/>
              <a:gdLst/>
              <a:ahLst/>
              <a:cxnLst/>
              <a:rect l="l" t="t" r="r" b="b"/>
              <a:pathLst>
                <a:path w="1218565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85650" y="0"/>
                  </a:lnTo>
                </a:path>
                <a:path w="12185650" h="1143000">
                  <a:moveTo>
                    <a:pt x="12185650" y="1143000"/>
                  </a:move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9560">
              <a:lnSpc>
                <a:spcPct val="100000"/>
              </a:lnSpc>
              <a:spcBef>
                <a:spcPts val="100"/>
              </a:spcBef>
            </a:pPr>
            <a:r>
              <a:rPr dirty="0"/>
              <a:t>C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As</a:t>
            </a:r>
            <a:r>
              <a:rPr spc="-10" dirty="0"/>
              <a:t> Parameters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270000"/>
            <a:ext cx="10806430" cy="33858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parameter,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passed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passes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rather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whole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doSomething(char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*str)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1659255" lvl="0" indent="0" defTabSz="914400" eaLnBrk="1" fontAlgn="auto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984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str[0]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'c'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r>
              <a:rPr kumimoji="0" sz="28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modifies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original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string!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"%s\n"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str);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prints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cello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5151120"/>
            <a:ext cx="6798945" cy="15494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myString[6];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2646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...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e.g.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string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“Hello”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doSomething(myString);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210300" y="3759200"/>
            <a:ext cx="5981700" cy="2667000"/>
            <a:chOff x="6210300" y="3759200"/>
            <a:chExt cx="5981700" cy="26670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37300" y="3835400"/>
              <a:ext cx="5854700" cy="24892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0300" y="3759200"/>
              <a:ext cx="5981700" cy="266700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054850" y="4552950"/>
            <a:ext cx="4991100" cy="1003300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L="86360" marR="882015" lvl="0" indent="0" defTabSz="914400" eaLnBrk="1" fontAlgn="auto" latinLnBrk="0" hangingPunct="1">
              <a:lnSpc>
                <a:spcPct val="1012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still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same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char[].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92145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630023"/>
              </p:ext>
            </p:extLst>
          </p:nvPr>
        </p:nvGraphicFramePr>
        <p:xfrm>
          <a:off x="212089" y="1299716"/>
          <a:ext cx="11807824" cy="54406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06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2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0534">
                <a:tc>
                  <a:txBody>
                    <a:bodyPr/>
                    <a:lstStyle/>
                    <a:p>
                      <a:pPr marL="260350" indent="-228600">
                        <a:lnSpc>
                          <a:spcPts val="3225"/>
                        </a:lnSpc>
                        <a:buFont typeface="Arial"/>
                        <a:buChar char="•"/>
                        <a:tabLst>
                          <a:tab pos="260350" algn="l"/>
                        </a:tabLst>
                      </a:pPr>
                      <a:r>
                        <a:rPr sz="2800" spc="-10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Characters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225"/>
                        </a:lnSpc>
                      </a:pPr>
                      <a:r>
                        <a:rPr sz="2800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260350" indent="-228600">
                        <a:lnSpc>
                          <a:spcPct val="100000"/>
                        </a:lnSpc>
                        <a:spcBef>
                          <a:spcPts val="155"/>
                        </a:spcBef>
                        <a:buFont typeface="Arial"/>
                        <a:buChar char="•"/>
                        <a:tabLst>
                          <a:tab pos="260350" algn="l"/>
                        </a:tabLst>
                      </a:pPr>
                      <a:r>
                        <a:rPr sz="2800" spc="-10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Strings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1968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800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196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330">
                <a:tc>
                  <a:txBody>
                    <a:bodyPr/>
                    <a:lstStyle/>
                    <a:p>
                      <a:pPr marL="260350" indent="-228600">
                        <a:lnSpc>
                          <a:spcPct val="100000"/>
                        </a:lnSpc>
                        <a:spcBef>
                          <a:spcPts val="155"/>
                        </a:spcBef>
                        <a:buFont typeface="Arial"/>
                        <a:buChar char="•"/>
                        <a:tabLst>
                          <a:tab pos="260350" algn="l"/>
                        </a:tabLst>
                      </a:pPr>
                      <a:r>
                        <a:rPr sz="2800" dirty="0">
                          <a:latin typeface="Calibri"/>
                          <a:cs typeface="Calibri"/>
                        </a:rPr>
                        <a:t>Common</a:t>
                      </a:r>
                      <a:r>
                        <a:rPr sz="2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String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Operations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1968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800" spc="-25" dirty="0">
                          <a:latin typeface="Calibri"/>
                          <a:cs typeface="Calibri"/>
                        </a:rPr>
                        <a:t>16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196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065">
                <a:tc>
                  <a:txBody>
                    <a:bodyPr/>
                    <a:lstStyle/>
                    <a:p>
                      <a:pPr marL="717550" indent="-228600">
                        <a:lnSpc>
                          <a:spcPts val="2845"/>
                        </a:lnSpc>
                        <a:buFont typeface="Arial"/>
                        <a:buChar char="•"/>
                        <a:tabLst>
                          <a:tab pos="717550" algn="l"/>
                        </a:tabLst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Comparing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845"/>
                        </a:lnSpc>
                      </a:pPr>
                      <a:r>
                        <a:rPr sz="2400" spc="-25" dirty="0">
                          <a:latin typeface="Calibri"/>
                          <a:cs typeface="Calibri"/>
                        </a:rPr>
                        <a:t>19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717550" indent="-228600">
                        <a:lnSpc>
                          <a:spcPts val="2850"/>
                        </a:lnSpc>
                        <a:buFont typeface="Arial"/>
                        <a:buChar char="•"/>
                        <a:tabLst>
                          <a:tab pos="717550" algn="l"/>
                        </a:tabLst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Copying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850"/>
                        </a:lnSpc>
                      </a:pPr>
                      <a:r>
                        <a:rPr sz="2400" spc="-25" dirty="0">
                          <a:latin typeface="Calibri"/>
                          <a:cs typeface="Calibri"/>
                        </a:rPr>
                        <a:t>21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717550" indent="-228600">
                        <a:lnSpc>
                          <a:spcPts val="2850"/>
                        </a:lnSpc>
                        <a:buFont typeface="Arial"/>
                        <a:buChar char="•"/>
                        <a:tabLst>
                          <a:tab pos="717550" algn="l"/>
                        </a:tabLst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Concatenating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850"/>
                        </a:lnSpc>
                      </a:pPr>
                      <a:r>
                        <a:rPr sz="2400" spc="-25" dirty="0">
                          <a:latin typeface="Calibri"/>
                          <a:cs typeface="Calibri"/>
                        </a:rPr>
                        <a:t>79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734">
                <a:tc>
                  <a:txBody>
                    <a:bodyPr/>
                    <a:lstStyle/>
                    <a:p>
                      <a:pPr marL="717550" indent="-228600">
                        <a:lnSpc>
                          <a:spcPts val="2850"/>
                        </a:lnSpc>
                        <a:buFont typeface="Arial"/>
                        <a:buChar char="•"/>
                        <a:tabLst>
                          <a:tab pos="717550" algn="l"/>
                        </a:tabLst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Substrings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850"/>
                        </a:lnSpc>
                      </a:pPr>
                      <a:r>
                        <a:rPr sz="2400" spc="-25" dirty="0">
                          <a:latin typeface="Calibri"/>
                          <a:cs typeface="Calibri"/>
                        </a:rPr>
                        <a:t>90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260350" indent="-228600">
                        <a:lnSpc>
                          <a:spcPct val="100000"/>
                        </a:lnSpc>
                        <a:spcBef>
                          <a:spcPts val="160"/>
                        </a:spcBef>
                        <a:buFont typeface="Arial"/>
                        <a:buChar char="•"/>
                        <a:tabLst>
                          <a:tab pos="260350" algn="l"/>
                        </a:tabLst>
                      </a:pPr>
                      <a:r>
                        <a:rPr sz="2800" b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Practice</a:t>
                      </a:r>
                      <a:r>
                        <a:rPr sz="2800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:</a:t>
                      </a:r>
                      <a:r>
                        <a:rPr sz="2800" spc="-60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10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Diamond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en-US" sz="2800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105</a:t>
                      </a: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69975">
                <a:tc>
                  <a:txBody>
                    <a:bodyPr/>
                    <a:lstStyle/>
                    <a:p>
                      <a:pPr marL="260350" indent="-228600">
                        <a:lnSpc>
                          <a:spcPct val="100000"/>
                        </a:lnSpc>
                        <a:spcBef>
                          <a:spcPts val="155"/>
                        </a:spcBef>
                        <a:buFont typeface="Arial"/>
                        <a:buChar char="•"/>
                        <a:tabLst>
                          <a:tab pos="260350" algn="l"/>
                        </a:tabLst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1968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196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842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3810">
                        <a:lnSpc>
                          <a:spcPts val="1350"/>
                        </a:lnSpc>
                      </a:pPr>
                      <a:r>
                        <a:rPr sz="1200" spc="-25" dirty="0">
                          <a:solidFill>
                            <a:srgbClr val="424242"/>
                          </a:solidFill>
                          <a:latin typeface="Verdana"/>
                          <a:cs typeface="Verdana"/>
                        </a:rPr>
                        <a:t>16</a:t>
                      </a:r>
                      <a:endParaRPr sz="12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1705">
              <a:lnSpc>
                <a:spcPct val="100000"/>
              </a:lnSpc>
              <a:spcBef>
                <a:spcPts val="100"/>
              </a:spcBef>
            </a:pPr>
            <a:r>
              <a:rPr dirty="0"/>
              <a:t>Common </a:t>
            </a:r>
            <a:r>
              <a:rPr dirty="0">
                <a:latin typeface="Consolas"/>
                <a:cs typeface="Consolas"/>
              </a:rPr>
              <a:t>string.h</a:t>
            </a:r>
            <a:r>
              <a:rPr spc="-1110" dirty="0">
                <a:latin typeface="Consolas"/>
                <a:cs typeface="Consolas"/>
              </a:rPr>
              <a:t> </a:t>
            </a:r>
            <a:r>
              <a:rPr spc="-10" dirty="0"/>
              <a:t>Functions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90512" y="1204912"/>
          <a:ext cx="11691620" cy="5534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1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Function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4139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Description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strlen(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10350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#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chars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string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(before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null-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terminating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character).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0805" marR="1751330">
                        <a:lnSpc>
                          <a:spcPts val="2600"/>
                        </a:lnSpc>
                        <a:spcBef>
                          <a:spcPts val="2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strcmp(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str1,</a:t>
                      </a:r>
                      <a:r>
                        <a:rPr sz="1800" b="1" i="1" spc="-6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),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strncmp(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str1,</a:t>
                      </a:r>
                      <a:r>
                        <a:rPr sz="1800" b="1" i="1" spc="-5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str2,</a:t>
                      </a:r>
                      <a:r>
                        <a:rPr sz="1800" b="1" i="1" spc="-4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25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518159">
                        <a:lnSpc>
                          <a:spcPct val="995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compares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two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strings;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identical,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&lt;0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str1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comes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before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 alphabet,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&gt;0 if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str1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comes after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alphabet.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strncmp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stops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comparing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most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characters.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690">
                <a:tc>
                  <a:txBody>
                    <a:bodyPr/>
                    <a:lstStyle/>
                    <a:p>
                      <a:pPr marL="90805" marR="2503805">
                        <a:lnSpc>
                          <a:spcPts val="2600"/>
                        </a:lnSpc>
                        <a:spcBef>
                          <a:spcPts val="2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strchr(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str,</a:t>
                      </a:r>
                      <a:r>
                        <a:rPr sz="1800" b="1" i="1" spc="-5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25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)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strrchr(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str,</a:t>
                      </a:r>
                      <a:r>
                        <a:rPr sz="1800" b="1" i="1" spc="-6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25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395605">
                        <a:lnSpc>
                          <a:spcPts val="2100"/>
                        </a:lnSpc>
                        <a:spcBef>
                          <a:spcPts val="4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character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search: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pointer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first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occurrence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20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NULL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was not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found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strrchr</a:t>
                      </a:r>
                      <a:r>
                        <a:rPr sz="1800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find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last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occurrence.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strstr(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haystack,</a:t>
                      </a:r>
                      <a:r>
                        <a:rPr sz="1800" b="1" i="1" spc="-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needle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85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103505">
                        <a:lnSpc>
                          <a:spcPts val="2130"/>
                        </a:lnSpc>
                        <a:spcBef>
                          <a:spcPts val="2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string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search: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pointer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start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first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occurrence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of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0805" marR="103505">
                        <a:lnSpc>
                          <a:spcPts val="2130"/>
                        </a:lnSpc>
                      </a:pPr>
                      <a:r>
                        <a:rPr sz="1800" b="1" i="1" spc="-10" dirty="0">
                          <a:latin typeface="Consolas"/>
                          <a:cs typeface="Consolas"/>
                        </a:rPr>
                        <a:t>needle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haystack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 or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NULL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if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needle</a:t>
                      </a:r>
                      <a:r>
                        <a:rPr sz="1800" b="1" i="1" spc="-2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was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found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haystack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0805" marR="2002155">
                        <a:lnSpc>
                          <a:spcPts val="26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strcpy(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dst,</a:t>
                      </a:r>
                      <a:r>
                        <a:rPr sz="1800" b="1" i="1" spc="-5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src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),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strncpy(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dst,</a:t>
                      </a:r>
                      <a:r>
                        <a:rPr sz="1800" b="1" i="1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src,</a:t>
                      </a:r>
                      <a:r>
                        <a:rPr sz="1800" b="1" i="1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25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575310">
                        <a:lnSpc>
                          <a:spcPct val="99500"/>
                        </a:lnSpc>
                        <a:spcBef>
                          <a:spcPts val="29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copies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characters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src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null-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terminating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character.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Assumes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enough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space in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3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Strings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overlap.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onsolas"/>
                          <a:cs typeface="Consolas"/>
                        </a:rPr>
                        <a:t>strncpy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stops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most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chars,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does</a:t>
                      </a:r>
                      <a:r>
                        <a:rPr sz="180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null-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terminating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char.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4690">
                <a:tc>
                  <a:txBody>
                    <a:bodyPr/>
                    <a:lstStyle/>
                    <a:p>
                      <a:pPr marL="90805" marR="2002155">
                        <a:lnSpc>
                          <a:spcPts val="26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strcat(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dst,</a:t>
                      </a:r>
                      <a:r>
                        <a:rPr sz="1800" b="1" i="1" spc="-5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src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),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strncat(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dst,</a:t>
                      </a:r>
                      <a:r>
                        <a:rPr sz="1800" b="1" i="1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src,</a:t>
                      </a:r>
                      <a:r>
                        <a:rPr sz="1800" b="1" i="1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25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516255">
                        <a:lnSpc>
                          <a:spcPts val="2100"/>
                        </a:lnSpc>
                        <a:spcBef>
                          <a:spcPts val="40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concatenate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src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onto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end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onsolas"/>
                          <a:cs typeface="Consolas"/>
                        </a:rPr>
                        <a:t>strncat</a:t>
                      </a:r>
                      <a:r>
                        <a:rPr sz="1800" b="1" spc="-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stops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concatenating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most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b="1" i="1" spc="-22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characters.</a:t>
                      </a:r>
                      <a:r>
                        <a:rPr sz="1800" spc="3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Always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adds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null-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terminating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character.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strspn(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str,</a:t>
                      </a:r>
                      <a:r>
                        <a:rPr sz="1800" b="1" i="1" spc="-5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accept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),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strcspn(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str,</a:t>
                      </a:r>
                      <a:r>
                        <a:rPr sz="1800" b="1" i="1" spc="-6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reject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73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99500"/>
                        </a:lnSpc>
                        <a:spcBef>
                          <a:spcPts val="225"/>
                        </a:spcBef>
                        <a:tabLst>
                          <a:tab pos="6879590" algn="l"/>
                        </a:tabLst>
                      </a:pPr>
                      <a:r>
                        <a:rPr sz="1800" b="1" dirty="0">
                          <a:latin typeface="Consolas"/>
                          <a:cs typeface="Consolas"/>
                        </a:rPr>
                        <a:t>strspn</a:t>
                      </a:r>
                      <a:r>
                        <a:rPr sz="1800" b="1" spc="-4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 length of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 initial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part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which contains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only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characters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accept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onsolas"/>
                          <a:cs typeface="Consolas"/>
                        </a:rPr>
                        <a:t>strcspn</a:t>
                      </a:r>
                      <a:r>
                        <a:rPr sz="1800" b="1" spc="-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length of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initial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part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1800" b="1" i="1" spc="-59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does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contain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characters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reject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37" baseline="-18518" dirty="0">
                          <a:solidFill>
                            <a:srgbClr val="424242"/>
                          </a:solidFill>
                          <a:latin typeface="Verdana"/>
                          <a:cs typeface="Verdana"/>
                        </a:rPr>
                        <a:t>17</a:t>
                      </a:r>
                      <a:endParaRPr sz="1800" baseline="-18518">
                        <a:latin typeface="Verdana"/>
                        <a:cs typeface="Verdana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7800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18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87" y="1587"/>
            <a:ext cx="12195175" cy="1152525"/>
            <a:chOff x="1587" y="1587"/>
            <a:chExt cx="12195175" cy="1152525"/>
          </a:xfrm>
        </p:grpSpPr>
        <p:sp>
          <p:nvSpPr>
            <p:cNvPr id="4" name="object 4"/>
            <p:cNvSpPr/>
            <p:nvPr/>
          </p:nvSpPr>
          <p:spPr>
            <a:xfrm>
              <a:off x="6350" y="6350"/>
              <a:ext cx="12185650" cy="1143000"/>
            </a:xfrm>
            <a:custGeom>
              <a:avLst/>
              <a:gdLst/>
              <a:ahLst/>
              <a:cxnLst/>
              <a:rect l="l" t="t" r="r" b="b"/>
              <a:pathLst>
                <a:path w="12185650" h="1143000">
                  <a:moveTo>
                    <a:pt x="12185649" y="0"/>
                  </a:moveTo>
                  <a:lnTo>
                    <a:pt x="567" y="0"/>
                  </a:lnTo>
                  <a:lnTo>
                    <a:pt x="0" y="567"/>
                  </a:lnTo>
                  <a:lnTo>
                    <a:pt x="0" y="1142432"/>
                  </a:lnTo>
                  <a:lnTo>
                    <a:pt x="567" y="1143000"/>
                  </a:lnTo>
                  <a:lnTo>
                    <a:pt x="12185650" y="1143000"/>
                  </a:lnTo>
                  <a:lnTo>
                    <a:pt x="12185649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6350" y="6350"/>
              <a:ext cx="12185650" cy="1143000"/>
            </a:xfrm>
            <a:custGeom>
              <a:avLst/>
              <a:gdLst/>
              <a:ahLst/>
              <a:cxnLst/>
              <a:rect l="l" t="t" r="r" b="b"/>
              <a:pathLst>
                <a:path w="1218565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85650" y="0"/>
                  </a:lnTo>
                </a:path>
                <a:path w="12185650" h="1143000">
                  <a:moveTo>
                    <a:pt x="12185650" y="1143000"/>
                  </a:move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1705">
              <a:lnSpc>
                <a:spcPct val="100000"/>
              </a:lnSpc>
              <a:spcBef>
                <a:spcPts val="100"/>
              </a:spcBef>
            </a:pPr>
            <a:r>
              <a:rPr dirty="0"/>
              <a:t>Common </a:t>
            </a:r>
            <a:r>
              <a:rPr dirty="0">
                <a:latin typeface="Consolas"/>
                <a:cs typeface="Consolas"/>
              </a:rPr>
              <a:t>string.h</a:t>
            </a:r>
            <a:r>
              <a:rPr spc="-1110" dirty="0">
                <a:latin typeface="Consolas"/>
                <a:cs typeface="Consolas"/>
              </a:rPr>
              <a:t> </a:t>
            </a:r>
            <a:r>
              <a:rPr spc="-10" dirty="0"/>
              <a:t>Functions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276225" y="1190625"/>
            <a:ext cx="11639550" cy="5584825"/>
            <a:chOff x="276225" y="1190625"/>
            <a:chExt cx="11639550" cy="5584825"/>
          </a:xfrm>
        </p:grpSpPr>
        <p:sp>
          <p:nvSpPr>
            <p:cNvPr id="8" name="object 8"/>
            <p:cNvSpPr/>
            <p:nvPr/>
          </p:nvSpPr>
          <p:spPr>
            <a:xfrm>
              <a:off x="290513" y="1204912"/>
              <a:ext cx="11610975" cy="5556250"/>
            </a:xfrm>
            <a:custGeom>
              <a:avLst/>
              <a:gdLst/>
              <a:ahLst/>
              <a:cxnLst/>
              <a:rect l="l" t="t" r="r" b="b"/>
              <a:pathLst>
                <a:path w="11610975" h="5556250">
                  <a:moveTo>
                    <a:pt x="4624613" y="0"/>
                  </a:moveTo>
                  <a:lnTo>
                    <a:pt x="4624613" y="5555805"/>
                  </a:lnTo>
                </a:path>
                <a:path w="11610975" h="5556250">
                  <a:moveTo>
                    <a:pt x="0" y="410527"/>
                  </a:moveTo>
                  <a:lnTo>
                    <a:pt x="11610974" y="410527"/>
                  </a:lnTo>
                </a:path>
                <a:path w="11610975" h="5556250">
                  <a:moveTo>
                    <a:pt x="0" y="776287"/>
                  </a:moveTo>
                  <a:lnTo>
                    <a:pt x="11610974" y="776287"/>
                  </a:lnTo>
                </a:path>
                <a:path w="11610975" h="5556250">
                  <a:moveTo>
                    <a:pt x="0" y="1690687"/>
                  </a:moveTo>
                  <a:lnTo>
                    <a:pt x="11610974" y="1690687"/>
                  </a:lnTo>
                </a:path>
                <a:path w="11610975" h="5556250">
                  <a:moveTo>
                    <a:pt x="0" y="2385631"/>
                  </a:moveTo>
                  <a:lnTo>
                    <a:pt x="11610974" y="2385631"/>
                  </a:lnTo>
                </a:path>
                <a:path w="11610975" h="5556250">
                  <a:moveTo>
                    <a:pt x="0" y="3025711"/>
                  </a:moveTo>
                  <a:lnTo>
                    <a:pt x="11610974" y="302571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90513" y="5145024"/>
              <a:ext cx="11610975" cy="695325"/>
            </a:xfrm>
            <a:custGeom>
              <a:avLst/>
              <a:gdLst/>
              <a:ahLst/>
              <a:cxnLst/>
              <a:rect l="l" t="t" r="r" b="b"/>
              <a:pathLst>
                <a:path w="11610975" h="695325">
                  <a:moveTo>
                    <a:pt x="0" y="0"/>
                  </a:moveTo>
                  <a:lnTo>
                    <a:pt x="11610974" y="0"/>
                  </a:lnTo>
                </a:path>
                <a:path w="11610975" h="695325">
                  <a:moveTo>
                    <a:pt x="0" y="694944"/>
                  </a:moveTo>
                  <a:lnTo>
                    <a:pt x="11610974" y="69494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90513" y="1204912"/>
              <a:ext cx="11610975" cy="5556250"/>
            </a:xfrm>
            <a:custGeom>
              <a:avLst/>
              <a:gdLst/>
              <a:ahLst/>
              <a:cxnLst/>
              <a:rect l="l" t="t" r="r" b="b"/>
              <a:pathLst>
                <a:path w="11610975" h="5556250">
                  <a:moveTo>
                    <a:pt x="14287" y="0"/>
                  </a:moveTo>
                  <a:lnTo>
                    <a:pt x="14287" y="5555805"/>
                  </a:lnTo>
                </a:path>
                <a:path w="11610975" h="5556250">
                  <a:moveTo>
                    <a:pt x="11596687" y="0"/>
                  </a:moveTo>
                  <a:lnTo>
                    <a:pt x="11596687" y="5555805"/>
                  </a:lnTo>
                </a:path>
                <a:path w="11610975" h="5556250">
                  <a:moveTo>
                    <a:pt x="0" y="14287"/>
                  </a:moveTo>
                  <a:lnTo>
                    <a:pt x="11610974" y="14287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90513" y="6754368"/>
              <a:ext cx="11610975" cy="0"/>
            </a:xfrm>
            <a:custGeom>
              <a:avLst/>
              <a:gdLst/>
              <a:ahLst/>
              <a:cxnLst/>
              <a:rect l="l" t="t" r="r" b="b"/>
              <a:pathLst>
                <a:path w="11610975">
                  <a:moveTo>
                    <a:pt x="0" y="0"/>
                  </a:moveTo>
                  <a:lnTo>
                    <a:pt x="11610974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138475" y="1244600"/>
            <a:ext cx="68783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658485" algn="l"/>
              </a:tabLst>
              <a:defRPr/>
            </a:pP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Description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3540" y="1638300"/>
            <a:ext cx="1405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strlen(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93866" y="1638300"/>
            <a:ext cx="64985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#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(before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null-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terminating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character).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3540" y="1950720"/>
            <a:ext cx="2785110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204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strcmp(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str1,</a:t>
            </a:r>
            <a:r>
              <a:rPr kumimoji="0" sz="1800" b="1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),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strncmp(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str1,</a:t>
            </a:r>
            <a:r>
              <a:rPr kumimoji="0" sz="1800" b="1" i="1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str2,</a:t>
            </a:r>
            <a:r>
              <a:rPr kumimoji="0" sz="1800" b="1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1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93866" y="2006600"/>
            <a:ext cx="6489700" cy="8458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995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compares</a:t>
            </a:r>
            <a:r>
              <a:rPr kumimoji="0" sz="1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two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strings;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identical,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&lt;0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r>
              <a:rPr kumimoji="0" sz="1800" b="1" i="1" u="none" strike="noStrike" kern="0" cap="none" spc="-5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comes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before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r>
              <a:rPr kumimoji="0" sz="1800" b="1" i="1" u="none" strike="noStrike" kern="0" cap="none" spc="-5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 alphabet,</a:t>
            </a:r>
            <a:r>
              <a:rPr kumimoji="0" sz="1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&gt;0 if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r>
              <a:rPr kumimoji="0" sz="1800" b="1" i="1" u="none" strike="noStrike" kern="0" cap="none" spc="-5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comes after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r>
              <a:rPr kumimoji="0" sz="1800" b="1" i="1" u="none" strike="noStrike" kern="0" cap="none" spc="-5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alphabet.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strncmp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stops</a:t>
            </a:r>
            <a:r>
              <a:rPr kumimoji="0" sz="1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comparing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after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most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</a:t>
            </a:r>
            <a:r>
              <a:rPr kumimoji="0" sz="1800" b="1" i="1" u="none" strike="noStrike" kern="0" cap="none" spc="-5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3540" y="2865120"/>
            <a:ext cx="2032635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204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strchr(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str,</a:t>
            </a:r>
            <a:r>
              <a:rPr kumimoji="0" sz="1800" b="1" i="1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1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strrchr(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str,</a:t>
            </a:r>
            <a:r>
              <a:rPr kumimoji="0" sz="1800" b="1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1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93866" y="2921000"/>
            <a:ext cx="6612890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1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1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search: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occurrence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</a:t>
            </a:r>
            <a:r>
              <a:rPr kumimoji="0" sz="1800" b="1" i="1" u="none" strike="noStrike" kern="0" cap="none" spc="-5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NULL</a:t>
            </a:r>
            <a:r>
              <a:rPr kumimoji="0" sz="1800" b="1" i="1" u="none" strike="noStrike" kern="0" cap="none" spc="-5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1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</a:t>
            </a:r>
            <a:r>
              <a:rPr kumimoji="0" sz="1800" b="1" i="1" u="none" strike="noStrike" kern="0" cap="none" spc="-5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was not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found</a:t>
            </a:r>
            <a:r>
              <a:rPr kumimoji="0" sz="1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 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strrchr</a:t>
            </a:r>
            <a:r>
              <a:rPr kumimoji="0" sz="1800" b="0" i="0" u="none" strike="noStrike" kern="0" cap="none" spc="-5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find</a:t>
            </a:r>
            <a:r>
              <a:rPr kumimoji="0" sz="1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last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occurrence.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04292" y="3606800"/>
            <a:ext cx="1717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occurrence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28628" y="3873500"/>
            <a:ext cx="2160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ot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found in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haystack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3540" y="4254500"/>
            <a:ext cx="2157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dst,</a:t>
            </a:r>
            <a:r>
              <a:rPr kumimoji="0" sz="1800" b="1" i="1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),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3540" y="4584700"/>
            <a:ext cx="2534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dst,</a:t>
            </a:r>
            <a:r>
              <a:rPr kumimoji="0" sz="1800" b="1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src,</a:t>
            </a:r>
            <a:r>
              <a:rPr kumimoji="0" sz="1800" b="1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1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54038" y="3630438"/>
            <a:ext cx="6910705" cy="927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0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52040" algn="l"/>
              </a:tabLst>
              <a:defRPr/>
            </a:pP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eedle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search: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start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352040" marR="0" lvl="0" indent="0" defTabSz="914400" eaLnBrk="1" fontAlgn="auto" latinLnBrk="0" hangingPunct="1">
              <a:lnSpc>
                <a:spcPts val="21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needle</a:t>
            </a:r>
            <a:r>
              <a:rPr kumimoji="0" sz="1800" b="1" i="1" u="none" strike="noStrike" kern="0" cap="none" spc="-5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haystack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NULL</a:t>
            </a:r>
            <a:r>
              <a:rPr kumimoji="0" sz="1800" b="1" i="1" u="none" strike="noStrike" kern="0" cap="none" spc="-5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 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needle</a:t>
            </a:r>
            <a:r>
              <a:rPr kumimoji="0" sz="1800" b="1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was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352040" marR="0" lvl="0" indent="0" defTabSz="91440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copies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</a:t>
            </a:r>
            <a:r>
              <a:rPr kumimoji="0" sz="1800" b="1" i="1" u="none" strike="noStrike" kern="0" cap="none" spc="-5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dst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including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null-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538647" y="4254500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rminating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93866" y="4521200"/>
            <a:ext cx="6252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Assumes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enough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space in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dst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r>
              <a:rPr kumimoji="0" sz="1800" b="0" i="0" u="none" strike="noStrike" kern="0" cap="none" spc="3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must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overlap.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93866" y="4800600"/>
            <a:ext cx="6268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stops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after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most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</a:t>
            </a:r>
            <a:r>
              <a:rPr kumimoji="0" sz="1800" b="1" i="1" u="none" strike="noStrike" kern="0" cap="none" spc="-5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chars,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does</a:t>
            </a:r>
            <a:r>
              <a:rPr kumimoji="0" sz="1800" b="0" i="0" u="sng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1800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not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null-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terminating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char.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3540" y="5113020"/>
            <a:ext cx="2534285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204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strcat(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dst,</a:t>
            </a:r>
            <a:r>
              <a:rPr kumimoji="0" sz="1800" b="1" i="1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),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strncat(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dst,</a:t>
            </a:r>
            <a:r>
              <a:rPr kumimoji="0" sz="1800" b="1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src,</a:t>
            </a:r>
            <a:r>
              <a:rPr kumimoji="0" sz="1800" b="1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1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993866" y="5168900"/>
            <a:ext cx="6492240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1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concatenate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</a:t>
            </a:r>
            <a:r>
              <a:rPr kumimoji="0" sz="1800" b="1" i="1" u="none" strike="noStrike" kern="0" cap="none" spc="-5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onto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end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dst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strncat</a:t>
            </a:r>
            <a:r>
              <a:rPr kumimoji="0" sz="1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stops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concatenating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after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most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</a:t>
            </a:r>
            <a:r>
              <a:rPr kumimoji="0" sz="1800" b="1" i="1" u="none" strike="noStrike" kern="0" cap="none" spc="-2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characters.</a:t>
            </a:r>
            <a:r>
              <a:rPr kumimoji="0" sz="1800" b="0" i="0" u="none" strike="noStrike" kern="0" cap="none" spc="3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Always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adds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null-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terminating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3540" y="5798820"/>
            <a:ext cx="2534285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204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strspn(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str,</a:t>
            </a:r>
            <a:r>
              <a:rPr kumimoji="0" sz="1800" b="1" i="1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accept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),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strcspn(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str,</a:t>
            </a:r>
            <a:r>
              <a:rPr kumimoji="0" sz="1800" b="1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reject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93866" y="5854700"/>
            <a:ext cx="6755130" cy="8458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995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strspn</a:t>
            </a:r>
            <a:r>
              <a:rPr kumimoji="0" sz="1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length of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initial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1800" b="1" i="1" u="none" strike="noStrike" kern="0" cap="none" spc="-5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 contains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sng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only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accept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strcspn</a:t>
            </a:r>
            <a:r>
              <a:rPr kumimoji="0" sz="1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length of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initial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1800" b="1" i="1" u="none" strike="noStrike" kern="0" cap="none" spc="-5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does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not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contain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any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reject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790700" y="2717800"/>
            <a:ext cx="8724900" cy="2654300"/>
            <a:chOff x="1790700" y="2717800"/>
            <a:chExt cx="8724900" cy="2654300"/>
          </a:xfrm>
        </p:grpSpPr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17700" y="2781300"/>
              <a:ext cx="8420100" cy="247650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0700" y="2717800"/>
              <a:ext cx="8724900" cy="265430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635250" y="3498850"/>
              <a:ext cx="6934200" cy="990600"/>
            </a:xfrm>
            <a:custGeom>
              <a:avLst/>
              <a:gdLst/>
              <a:ahLst/>
              <a:cxnLst/>
              <a:rect l="l" t="t" r="r" b="b"/>
              <a:pathLst>
                <a:path w="6934200" h="990600">
                  <a:moveTo>
                    <a:pt x="69342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6934200" y="990600"/>
                  </a:lnTo>
                  <a:lnTo>
                    <a:pt x="6934200" y="0"/>
                  </a:lnTo>
                  <a:close/>
                </a:path>
              </a:pathLst>
            </a:custGeom>
            <a:solidFill>
              <a:srgbClr val="B4C7E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2635250" y="3498850"/>
              <a:ext cx="6934200" cy="990600"/>
            </a:xfrm>
            <a:custGeom>
              <a:avLst/>
              <a:gdLst/>
              <a:ahLst/>
              <a:cxnLst/>
              <a:rect l="l" t="t" r="r" b="b"/>
              <a:pathLst>
                <a:path w="6934200" h="990600">
                  <a:moveTo>
                    <a:pt x="0" y="0"/>
                  </a:moveTo>
                  <a:lnTo>
                    <a:pt x="6934200" y="0"/>
                  </a:lnTo>
                  <a:lnTo>
                    <a:pt x="6934200" y="990600"/>
                  </a:lnTo>
                  <a:lnTo>
                    <a:pt x="0" y="9906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58140" y="3517900"/>
            <a:ext cx="91147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0" i="0" u="none" strike="noStrike" kern="0" cap="none" spc="0" normalizeH="0" baseline="9259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strstr(</a:t>
            </a:r>
            <a:r>
              <a:rPr kumimoji="0" sz="2700" b="1" i="1" u="none" strike="noStrike" kern="0" cap="none" spc="0" normalizeH="0" baseline="9259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haystack,</a:t>
            </a:r>
            <a:r>
              <a:rPr kumimoji="0" sz="2700" b="1" i="1" u="none" strike="noStrike" kern="0" cap="none" spc="-37" normalizeH="0" baseline="9259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700" b="1" i="1" u="none" strike="noStrike" kern="0" cap="none" spc="0" normalizeH="0" baseline="9259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</a:t>
            </a:r>
            <a:r>
              <a:rPr kumimoji="0" sz="2700" b="1" i="1" u="none" strike="noStrike" kern="0" cap="none" spc="-644" normalizeH="0" baseline="9259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Many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string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functions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assume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valid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string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713031" y="3949700"/>
            <a:ext cx="55499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input;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i.e.,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ends in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null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terminator.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4260">
              <a:lnSpc>
                <a:spcPct val="100000"/>
              </a:lnSpc>
              <a:spcBef>
                <a:spcPts val="100"/>
              </a:spcBef>
            </a:pPr>
            <a:r>
              <a:rPr dirty="0"/>
              <a:t>Comparing</a:t>
            </a:r>
            <a:r>
              <a:rPr spc="-25" dirty="0"/>
              <a:t> </a:t>
            </a:r>
            <a:r>
              <a:rPr spc="-10" dirty="0"/>
              <a:t>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1255375" cy="27889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9838690" algn="l"/>
                <a:tab pos="1066101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cannot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compare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using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comparison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operators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like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==,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&lt;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or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&gt;.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compares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addresses!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ts val="3229"/>
              </a:lnSpc>
              <a:spcBef>
                <a:spcPts val="1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e.g.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0x7f42,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0x654d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3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doSomething(char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*str1,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*str2)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984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(str1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&gt;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str2)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…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compares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0x7f42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&gt;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0x654d!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Instead,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strcmp.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1986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35" dirty="0"/>
              <a:t> </a:t>
            </a:r>
            <a:r>
              <a:rPr dirty="0"/>
              <a:t>string</a:t>
            </a:r>
            <a:r>
              <a:rPr spc="-20" dirty="0"/>
              <a:t> </a:t>
            </a:r>
            <a:r>
              <a:rPr dirty="0"/>
              <a:t>library:</a:t>
            </a:r>
            <a:r>
              <a:rPr spc="-15" dirty="0"/>
              <a:t> </a:t>
            </a:r>
            <a:r>
              <a:rPr spc="-10" dirty="0">
                <a:latin typeface="Consolas"/>
                <a:cs typeface="Consolas"/>
              </a:rPr>
              <a:t>strcmp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88719"/>
            <a:ext cx="10038275" cy="545277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strcmp(str1,</a:t>
            </a:r>
            <a:r>
              <a:rPr kumimoji="0" sz="2800" b="1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str2)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compares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two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identical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&lt;0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r>
              <a:rPr kumimoji="0" sz="2800" b="1" i="1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comes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before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r>
              <a:rPr kumimoji="0" sz="2800" b="1" i="1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alphabet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&gt;0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r>
              <a:rPr kumimoji="0" sz="2800" b="1" i="1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comes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after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r>
              <a:rPr kumimoji="0" sz="2800" b="1" i="1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alphabet.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46100" marR="282575" lvl="0" indent="0" defTabSz="914400" eaLnBrk="1" fontAlgn="auto" latinLnBrk="0" hangingPunct="1">
              <a:lnSpc>
                <a:spcPts val="2800"/>
              </a:lnSpc>
              <a:spcBef>
                <a:spcPts val="1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compResult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strcmp(str1,</a:t>
            </a:r>
            <a:r>
              <a:rPr kumimoji="0" sz="2400" b="1" i="0" u="none" strike="noStrike" kern="0" cap="none" spc="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str2)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 </a:t>
            </a:r>
            <a:endParaRPr kumimoji="0" lang="en-US" sz="2400" b="0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46100" marR="282575" lvl="0" indent="0" defTabSz="914400" eaLnBrk="1" fontAlgn="auto" latinLnBrk="0" hangingPunct="1">
              <a:lnSpc>
                <a:spcPts val="2800"/>
              </a:lnSpc>
              <a:spcBef>
                <a:spcPts val="1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if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(compResult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0)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459865" marR="0" lvl="0" indent="0" defTabSz="914400" eaLnBrk="1" fontAlgn="auto" latinLnBrk="0" hangingPunct="1">
              <a:lnSpc>
                <a:spcPts val="28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equal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46100" marR="0" lvl="0" indent="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else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if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(compResult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&lt;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0)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459865" marR="0" lvl="0" indent="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comes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before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46100" marR="0" lvl="0" indent="0" defTabSz="914400" eaLnBrk="1" fontAlgn="auto" latinLnBrk="0" hangingPunct="1">
              <a:lnSpc>
                <a:spcPts val="284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  <a:r>
              <a:rPr kumimoji="0" sz="2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else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459865" marR="0" lvl="0" indent="0" defTabSz="91440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comes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after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46100" marR="0" lvl="0" indent="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28595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5" dirty="0"/>
              <a:t> </a:t>
            </a:r>
            <a:r>
              <a:rPr spc="-10" dirty="0"/>
              <a:t>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17600"/>
            <a:ext cx="8220709" cy="1407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499237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cannot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using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=.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This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copies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addresses!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20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e.g.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param1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0x7f42,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param2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0x654d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doSomething(char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*param1,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*param2)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42765" y="2463800"/>
            <a:ext cx="6926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1056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copies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0x</a:t>
            </a:r>
            <a:r>
              <a:rPr kumimoji="0" lang="en-US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7f42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	Points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same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string!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42765" y="2794000"/>
            <a:ext cx="60852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modifies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one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original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string!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2463800"/>
            <a:ext cx="3632835" cy="136652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9271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param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param</a:t>
            </a:r>
            <a:r>
              <a:rPr kumimoji="0" lang="en-US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param2[0]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'H'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Instead,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1986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35" dirty="0"/>
              <a:t> </a:t>
            </a:r>
            <a:r>
              <a:rPr dirty="0"/>
              <a:t>string</a:t>
            </a:r>
            <a:r>
              <a:rPr spc="-20" dirty="0"/>
              <a:t> </a:t>
            </a:r>
            <a:r>
              <a:rPr dirty="0"/>
              <a:t>library:</a:t>
            </a:r>
            <a:r>
              <a:rPr spc="-15" dirty="0"/>
              <a:t> </a:t>
            </a:r>
            <a:r>
              <a:rPr spc="-10" dirty="0">
                <a:latin typeface="Consolas"/>
                <a:cs typeface="Consolas"/>
              </a:rPr>
              <a:t>strcpy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1699875" cy="3929281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strcpy(dst,</a:t>
            </a:r>
            <a:r>
              <a:rPr kumimoji="0" sz="2800" b="1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copies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contents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src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dst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including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null</a:t>
            </a:r>
            <a:r>
              <a:rPr kumimoji="0" sz="2800" b="1" i="1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terminator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31900" marR="6163945" lvl="0" indent="0" defTabSz="91440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str1[6];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7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31900" marR="6749415" lvl="0" indent="0" defTabSz="914400" eaLnBrk="1" fontAlgn="auto" latinLnBrk="0" hangingPunct="1">
              <a:lnSpc>
                <a:spcPct val="99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str2[6];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str1);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str2[0]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'c'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431289" y="5565675"/>
          <a:ext cx="6588125" cy="834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72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5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55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7195">
                <a:tc>
                  <a:txBody>
                    <a:bodyPr/>
                    <a:lstStyle/>
                    <a:p>
                      <a:pPr marL="31750">
                        <a:lnSpc>
                          <a:spcPts val="313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printf(</a:t>
                      </a:r>
                      <a:r>
                        <a:rPr sz="28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"%s"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,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313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str1);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313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135"/>
                        </a:lnSpc>
                      </a:pPr>
                      <a:r>
                        <a:rPr sz="28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hello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195">
                <a:tc>
                  <a:txBody>
                    <a:bodyPr/>
                    <a:lstStyle/>
                    <a:p>
                      <a:pPr marL="31750">
                        <a:lnSpc>
                          <a:spcPts val="314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printf(</a:t>
                      </a:r>
                      <a:r>
                        <a:rPr sz="28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"%s"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,</a:t>
                      </a:r>
                      <a:endParaRPr sz="2800" dirty="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314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str2);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314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800" dirty="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145"/>
                        </a:lnSpc>
                      </a:pPr>
                      <a:r>
                        <a:rPr sz="28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cello</a:t>
                      </a:r>
                      <a:endParaRPr sz="2800" dirty="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019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3728085" cy="16992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str1[6];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2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9270" lvl="0" indent="0" defTabSz="91440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str2[6];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7327" y="34671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6449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92661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48873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05085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61297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17509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03894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'h'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60105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'e'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16318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72529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28740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'o'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15103" y="4808239"/>
            <a:ext cx="5588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01389" y="48006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42386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98599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54810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11023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67234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23447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3926987" y="3410742"/>
          <a:ext cx="4537709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/>
          <p:nvPr/>
        </p:nvSpPr>
        <p:spPr>
          <a:xfrm>
            <a:off x="4038600" y="4775200"/>
            <a:ext cx="4318000" cy="381000"/>
          </a:xfrm>
          <a:custGeom>
            <a:avLst/>
            <a:gdLst/>
            <a:ahLst/>
            <a:cxnLst/>
            <a:rect l="l" t="t" r="r" b="b"/>
            <a:pathLst>
              <a:path w="4318000" h="381000">
                <a:moveTo>
                  <a:pt x="533400" y="12700"/>
                </a:moveTo>
                <a:lnTo>
                  <a:pt x="0" y="12700"/>
                </a:lnTo>
                <a:lnTo>
                  <a:pt x="0" y="381000"/>
                </a:lnTo>
                <a:lnTo>
                  <a:pt x="533400" y="381000"/>
                </a:lnTo>
                <a:lnTo>
                  <a:pt x="533400" y="12700"/>
                </a:lnTo>
                <a:close/>
              </a:path>
              <a:path w="4318000" h="381000">
                <a:moveTo>
                  <a:pt x="1308100" y="0"/>
                </a:moveTo>
                <a:lnTo>
                  <a:pt x="774700" y="0"/>
                </a:lnTo>
                <a:lnTo>
                  <a:pt x="774700" y="368300"/>
                </a:lnTo>
                <a:lnTo>
                  <a:pt x="1308100" y="368300"/>
                </a:lnTo>
                <a:lnTo>
                  <a:pt x="1308100" y="0"/>
                </a:lnTo>
                <a:close/>
              </a:path>
              <a:path w="4318000" h="381000">
                <a:moveTo>
                  <a:pt x="2057400" y="0"/>
                </a:moveTo>
                <a:lnTo>
                  <a:pt x="1524000" y="0"/>
                </a:lnTo>
                <a:lnTo>
                  <a:pt x="1524000" y="368300"/>
                </a:lnTo>
                <a:lnTo>
                  <a:pt x="2057400" y="368300"/>
                </a:lnTo>
                <a:lnTo>
                  <a:pt x="2057400" y="0"/>
                </a:lnTo>
                <a:close/>
              </a:path>
              <a:path w="4318000" h="381000">
                <a:moveTo>
                  <a:pt x="2794000" y="12700"/>
                </a:moveTo>
                <a:lnTo>
                  <a:pt x="2260600" y="12700"/>
                </a:lnTo>
                <a:lnTo>
                  <a:pt x="2260600" y="381000"/>
                </a:lnTo>
                <a:lnTo>
                  <a:pt x="2794000" y="381000"/>
                </a:lnTo>
                <a:lnTo>
                  <a:pt x="2794000" y="12700"/>
                </a:lnTo>
                <a:close/>
              </a:path>
              <a:path w="4318000" h="381000">
                <a:moveTo>
                  <a:pt x="3556000" y="0"/>
                </a:moveTo>
                <a:lnTo>
                  <a:pt x="3022600" y="0"/>
                </a:lnTo>
                <a:lnTo>
                  <a:pt x="3022600" y="368300"/>
                </a:lnTo>
                <a:lnTo>
                  <a:pt x="3556000" y="368300"/>
                </a:lnTo>
                <a:lnTo>
                  <a:pt x="3556000" y="0"/>
                </a:lnTo>
                <a:close/>
              </a:path>
              <a:path w="4318000" h="381000">
                <a:moveTo>
                  <a:pt x="4318000" y="0"/>
                </a:moveTo>
                <a:lnTo>
                  <a:pt x="3784600" y="0"/>
                </a:lnTo>
                <a:lnTo>
                  <a:pt x="3784600" y="368300"/>
                </a:lnTo>
                <a:lnTo>
                  <a:pt x="4318000" y="368300"/>
                </a:lnTo>
                <a:lnTo>
                  <a:pt x="4318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464553"/>
              </p:ext>
            </p:extLst>
          </p:nvPr>
        </p:nvGraphicFramePr>
        <p:xfrm>
          <a:off x="3921050" y="4740275"/>
          <a:ext cx="4537709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825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'h'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?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?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?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?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?</a:t>
                      </a: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7" name="object 27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28" name="object 28"/>
            <p:cNvSpPr/>
            <p:nvPr/>
          </p:nvSpPr>
          <p:spPr>
            <a:xfrm>
              <a:off x="4187825" y="3968750"/>
              <a:ext cx="171450" cy="304800"/>
            </a:xfrm>
            <a:custGeom>
              <a:avLst/>
              <a:gdLst/>
              <a:ahLst/>
              <a:cxnLst/>
              <a:rect l="l" t="t" r="r" b="b"/>
              <a:pathLst>
                <a:path w="171450" h="304800">
                  <a:moveTo>
                    <a:pt x="57150" y="133350"/>
                  </a:moveTo>
                  <a:lnTo>
                    <a:pt x="0" y="133350"/>
                  </a:lnTo>
                  <a:lnTo>
                    <a:pt x="85726" y="304800"/>
                  </a:lnTo>
                  <a:lnTo>
                    <a:pt x="157162" y="161925"/>
                  </a:lnTo>
                  <a:lnTo>
                    <a:pt x="57150" y="161925"/>
                  </a:lnTo>
                  <a:lnTo>
                    <a:pt x="57150" y="133350"/>
                  </a:lnTo>
                  <a:close/>
                </a:path>
                <a:path w="171450" h="304800">
                  <a:moveTo>
                    <a:pt x="114300" y="0"/>
                  </a:moveTo>
                  <a:lnTo>
                    <a:pt x="57150" y="0"/>
                  </a:lnTo>
                  <a:lnTo>
                    <a:pt x="57150" y="161925"/>
                  </a:lnTo>
                  <a:lnTo>
                    <a:pt x="114300" y="161925"/>
                  </a:lnTo>
                  <a:lnTo>
                    <a:pt x="114300" y="0"/>
                  </a:lnTo>
                  <a:close/>
                </a:path>
                <a:path w="171450" h="304800">
                  <a:moveTo>
                    <a:pt x="171450" y="133350"/>
                  </a:moveTo>
                  <a:lnTo>
                    <a:pt x="114300" y="133350"/>
                  </a:lnTo>
                  <a:lnTo>
                    <a:pt x="114300" y="161925"/>
                  </a:lnTo>
                  <a:lnTo>
                    <a:pt x="157162" y="161925"/>
                  </a:lnTo>
                  <a:lnTo>
                    <a:pt x="171450" y="13335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019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3728085" cy="16992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str1[6];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2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9270" lvl="0" indent="0" defTabSz="91440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str2[6];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7327" y="34671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6449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92661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48873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05085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61297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17509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03894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'h'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60105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'e'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16318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72529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28740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'o'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15103" y="4808239"/>
            <a:ext cx="5588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01389" y="48006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42386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98599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54810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11023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67234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23447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3926987" y="3410742"/>
          <a:ext cx="4537709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/>
          <p:nvPr/>
        </p:nvSpPr>
        <p:spPr>
          <a:xfrm>
            <a:off x="4038600" y="4775200"/>
            <a:ext cx="4318000" cy="381000"/>
          </a:xfrm>
          <a:custGeom>
            <a:avLst/>
            <a:gdLst/>
            <a:ahLst/>
            <a:cxnLst/>
            <a:rect l="l" t="t" r="r" b="b"/>
            <a:pathLst>
              <a:path w="4318000" h="381000">
                <a:moveTo>
                  <a:pt x="533400" y="12700"/>
                </a:moveTo>
                <a:lnTo>
                  <a:pt x="0" y="12700"/>
                </a:lnTo>
                <a:lnTo>
                  <a:pt x="0" y="381000"/>
                </a:lnTo>
                <a:lnTo>
                  <a:pt x="533400" y="381000"/>
                </a:lnTo>
                <a:lnTo>
                  <a:pt x="533400" y="12700"/>
                </a:lnTo>
                <a:close/>
              </a:path>
              <a:path w="4318000" h="381000">
                <a:moveTo>
                  <a:pt x="1308100" y="0"/>
                </a:moveTo>
                <a:lnTo>
                  <a:pt x="774700" y="0"/>
                </a:lnTo>
                <a:lnTo>
                  <a:pt x="774700" y="368300"/>
                </a:lnTo>
                <a:lnTo>
                  <a:pt x="1308100" y="368300"/>
                </a:lnTo>
                <a:lnTo>
                  <a:pt x="1308100" y="0"/>
                </a:lnTo>
                <a:close/>
              </a:path>
              <a:path w="4318000" h="381000">
                <a:moveTo>
                  <a:pt x="2057400" y="0"/>
                </a:moveTo>
                <a:lnTo>
                  <a:pt x="1524000" y="0"/>
                </a:lnTo>
                <a:lnTo>
                  <a:pt x="1524000" y="368300"/>
                </a:lnTo>
                <a:lnTo>
                  <a:pt x="2057400" y="368300"/>
                </a:lnTo>
                <a:lnTo>
                  <a:pt x="2057400" y="0"/>
                </a:lnTo>
                <a:close/>
              </a:path>
              <a:path w="4318000" h="381000">
                <a:moveTo>
                  <a:pt x="2794000" y="12700"/>
                </a:moveTo>
                <a:lnTo>
                  <a:pt x="2260600" y="12700"/>
                </a:lnTo>
                <a:lnTo>
                  <a:pt x="2260600" y="381000"/>
                </a:lnTo>
                <a:lnTo>
                  <a:pt x="2794000" y="381000"/>
                </a:lnTo>
                <a:lnTo>
                  <a:pt x="2794000" y="12700"/>
                </a:lnTo>
                <a:close/>
              </a:path>
              <a:path w="4318000" h="381000">
                <a:moveTo>
                  <a:pt x="3556000" y="0"/>
                </a:moveTo>
                <a:lnTo>
                  <a:pt x="3022600" y="0"/>
                </a:lnTo>
                <a:lnTo>
                  <a:pt x="3022600" y="368300"/>
                </a:lnTo>
                <a:lnTo>
                  <a:pt x="3556000" y="368300"/>
                </a:lnTo>
                <a:lnTo>
                  <a:pt x="3556000" y="0"/>
                </a:lnTo>
                <a:close/>
              </a:path>
              <a:path w="4318000" h="381000">
                <a:moveTo>
                  <a:pt x="4318000" y="0"/>
                </a:moveTo>
                <a:lnTo>
                  <a:pt x="3784600" y="0"/>
                </a:lnTo>
                <a:lnTo>
                  <a:pt x="3784600" y="368300"/>
                </a:lnTo>
                <a:lnTo>
                  <a:pt x="4318000" y="368300"/>
                </a:lnTo>
                <a:lnTo>
                  <a:pt x="4318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3921050" y="4740275"/>
          <a:ext cx="4537709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825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'h'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'e'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?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?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?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?</a:t>
                      </a: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7" name="object 27"/>
          <p:cNvGrpSpPr/>
          <p:nvPr/>
        </p:nvGrpSpPr>
        <p:grpSpPr>
          <a:xfrm>
            <a:off x="10048" y="0"/>
            <a:ext cx="12192000" cy="6858000"/>
            <a:chOff x="0" y="0"/>
            <a:chExt cx="12192000" cy="6858000"/>
          </a:xfrm>
        </p:grpSpPr>
        <p:sp>
          <p:nvSpPr>
            <p:cNvPr id="28" name="object 28"/>
            <p:cNvSpPr/>
            <p:nvPr/>
          </p:nvSpPr>
          <p:spPr>
            <a:xfrm>
              <a:off x="4982237" y="3980258"/>
              <a:ext cx="171450" cy="304800"/>
            </a:xfrm>
            <a:custGeom>
              <a:avLst/>
              <a:gdLst/>
              <a:ahLst/>
              <a:cxnLst/>
              <a:rect l="l" t="t" r="r" b="b"/>
              <a:pathLst>
                <a:path w="171450" h="304800">
                  <a:moveTo>
                    <a:pt x="57150" y="133350"/>
                  </a:moveTo>
                  <a:lnTo>
                    <a:pt x="0" y="133350"/>
                  </a:lnTo>
                  <a:lnTo>
                    <a:pt x="85726" y="304800"/>
                  </a:lnTo>
                  <a:lnTo>
                    <a:pt x="157162" y="161925"/>
                  </a:lnTo>
                  <a:lnTo>
                    <a:pt x="57150" y="161925"/>
                  </a:lnTo>
                  <a:lnTo>
                    <a:pt x="57150" y="133350"/>
                  </a:lnTo>
                  <a:close/>
                </a:path>
                <a:path w="171450" h="304800">
                  <a:moveTo>
                    <a:pt x="114300" y="0"/>
                  </a:moveTo>
                  <a:lnTo>
                    <a:pt x="57150" y="0"/>
                  </a:lnTo>
                  <a:lnTo>
                    <a:pt x="57150" y="161925"/>
                  </a:lnTo>
                  <a:lnTo>
                    <a:pt x="114300" y="161925"/>
                  </a:lnTo>
                  <a:lnTo>
                    <a:pt x="114300" y="0"/>
                  </a:lnTo>
                  <a:close/>
                </a:path>
                <a:path w="171450" h="304800">
                  <a:moveTo>
                    <a:pt x="171450" y="133350"/>
                  </a:moveTo>
                  <a:lnTo>
                    <a:pt x="114300" y="133350"/>
                  </a:lnTo>
                  <a:lnTo>
                    <a:pt x="114300" y="161925"/>
                  </a:lnTo>
                  <a:lnTo>
                    <a:pt x="157162" y="161925"/>
                  </a:lnTo>
                  <a:lnTo>
                    <a:pt x="171450" y="13335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089792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019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3728085" cy="16992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str1[6];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2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9270" lvl="0" indent="0" defTabSz="91440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str2[6];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7327" y="34671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6449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92661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48873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05085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61297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17509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03894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'h'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60105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'e'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16318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72529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28740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'o'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15103" y="4808239"/>
            <a:ext cx="5588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01389" y="48006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42386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98599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54810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11023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67234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23447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3926987" y="3410742"/>
          <a:ext cx="4537709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/>
          <p:nvPr/>
        </p:nvSpPr>
        <p:spPr>
          <a:xfrm>
            <a:off x="4038600" y="4775200"/>
            <a:ext cx="4318000" cy="381000"/>
          </a:xfrm>
          <a:custGeom>
            <a:avLst/>
            <a:gdLst/>
            <a:ahLst/>
            <a:cxnLst/>
            <a:rect l="l" t="t" r="r" b="b"/>
            <a:pathLst>
              <a:path w="4318000" h="381000">
                <a:moveTo>
                  <a:pt x="533400" y="12700"/>
                </a:moveTo>
                <a:lnTo>
                  <a:pt x="0" y="12700"/>
                </a:lnTo>
                <a:lnTo>
                  <a:pt x="0" y="381000"/>
                </a:lnTo>
                <a:lnTo>
                  <a:pt x="533400" y="381000"/>
                </a:lnTo>
                <a:lnTo>
                  <a:pt x="533400" y="12700"/>
                </a:lnTo>
                <a:close/>
              </a:path>
              <a:path w="4318000" h="381000">
                <a:moveTo>
                  <a:pt x="1308100" y="0"/>
                </a:moveTo>
                <a:lnTo>
                  <a:pt x="774700" y="0"/>
                </a:lnTo>
                <a:lnTo>
                  <a:pt x="774700" y="368300"/>
                </a:lnTo>
                <a:lnTo>
                  <a:pt x="1308100" y="368300"/>
                </a:lnTo>
                <a:lnTo>
                  <a:pt x="1308100" y="0"/>
                </a:lnTo>
                <a:close/>
              </a:path>
              <a:path w="4318000" h="381000">
                <a:moveTo>
                  <a:pt x="2057400" y="0"/>
                </a:moveTo>
                <a:lnTo>
                  <a:pt x="1524000" y="0"/>
                </a:lnTo>
                <a:lnTo>
                  <a:pt x="1524000" y="368300"/>
                </a:lnTo>
                <a:lnTo>
                  <a:pt x="2057400" y="368300"/>
                </a:lnTo>
                <a:lnTo>
                  <a:pt x="2057400" y="0"/>
                </a:lnTo>
                <a:close/>
              </a:path>
              <a:path w="4318000" h="381000">
                <a:moveTo>
                  <a:pt x="2794000" y="12700"/>
                </a:moveTo>
                <a:lnTo>
                  <a:pt x="2260600" y="12700"/>
                </a:lnTo>
                <a:lnTo>
                  <a:pt x="2260600" y="381000"/>
                </a:lnTo>
                <a:lnTo>
                  <a:pt x="2794000" y="381000"/>
                </a:lnTo>
                <a:lnTo>
                  <a:pt x="2794000" y="12700"/>
                </a:lnTo>
                <a:close/>
              </a:path>
              <a:path w="4318000" h="381000">
                <a:moveTo>
                  <a:pt x="3556000" y="0"/>
                </a:moveTo>
                <a:lnTo>
                  <a:pt x="3022600" y="0"/>
                </a:lnTo>
                <a:lnTo>
                  <a:pt x="3022600" y="368300"/>
                </a:lnTo>
                <a:lnTo>
                  <a:pt x="3556000" y="368300"/>
                </a:lnTo>
                <a:lnTo>
                  <a:pt x="3556000" y="0"/>
                </a:lnTo>
                <a:close/>
              </a:path>
              <a:path w="4318000" h="381000">
                <a:moveTo>
                  <a:pt x="4318000" y="0"/>
                </a:moveTo>
                <a:lnTo>
                  <a:pt x="3784600" y="0"/>
                </a:lnTo>
                <a:lnTo>
                  <a:pt x="3784600" y="368300"/>
                </a:lnTo>
                <a:lnTo>
                  <a:pt x="4318000" y="368300"/>
                </a:lnTo>
                <a:lnTo>
                  <a:pt x="4318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663480"/>
              </p:ext>
            </p:extLst>
          </p:nvPr>
        </p:nvGraphicFramePr>
        <p:xfrm>
          <a:off x="3921050" y="4740275"/>
          <a:ext cx="4537709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825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'h'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'e'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'l'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?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?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?</a:t>
                      </a: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" name="object 28"/>
          <p:cNvSpPr/>
          <p:nvPr/>
        </p:nvSpPr>
        <p:spPr>
          <a:xfrm>
            <a:off x="5735271" y="397510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685966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019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3728085" cy="16992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str1[6];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2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9270" lvl="0" indent="0" defTabSz="91440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str2[6];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7327" y="34671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6449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92661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48873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05085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61297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17509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03894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'h'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60105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'e'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16318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72529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28740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'o'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15103" y="4808239"/>
            <a:ext cx="5588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01389" y="48006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42386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98599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54810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11023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67234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23447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3926987" y="3410742"/>
          <a:ext cx="4537709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/>
          <p:nvPr/>
        </p:nvSpPr>
        <p:spPr>
          <a:xfrm>
            <a:off x="4038600" y="4775200"/>
            <a:ext cx="4318000" cy="381000"/>
          </a:xfrm>
          <a:custGeom>
            <a:avLst/>
            <a:gdLst/>
            <a:ahLst/>
            <a:cxnLst/>
            <a:rect l="l" t="t" r="r" b="b"/>
            <a:pathLst>
              <a:path w="4318000" h="381000">
                <a:moveTo>
                  <a:pt x="533400" y="12700"/>
                </a:moveTo>
                <a:lnTo>
                  <a:pt x="0" y="12700"/>
                </a:lnTo>
                <a:lnTo>
                  <a:pt x="0" y="381000"/>
                </a:lnTo>
                <a:lnTo>
                  <a:pt x="533400" y="381000"/>
                </a:lnTo>
                <a:lnTo>
                  <a:pt x="533400" y="12700"/>
                </a:lnTo>
                <a:close/>
              </a:path>
              <a:path w="4318000" h="381000">
                <a:moveTo>
                  <a:pt x="1308100" y="0"/>
                </a:moveTo>
                <a:lnTo>
                  <a:pt x="774700" y="0"/>
                </a:lnTo>
                <a:lnTo>
                  <a:pt x="774700" y="368300"/>
                </a:lnTo>
                <a:lnTo>
                  <a:pt x="1308100" y="368300"/>
                </a:lnTo>
                <a:lnTo>
                  <a:pt x="1308100" y="0"/>
                </a:lnTo>
                <a:close/>
              </a:path>
              <a:path w="4318000" h="381000">
                <a:moveTo>
                  <a:pt x="2057400" y="0"/>
                </a:moveTo>
                <a:lnTo>
                  <a:pt x="1524000" y="0"/>
                </a:lnTo>
                <a:lnTo>
                  <a:pt x="1524000" y="368300"/>
                </a:lnTo>
                <a:lnTo>
                  <a:pt x="2057400" y="368300"/>
                </a:lnTo>
                <a:lnTo>
                  <a:pt x="2057400" y="0"/>
                </a:lnTo>
                <a:close/>
              </a:path>
              <a:path w="4318000" h="381000">
                <a:moveTo>
                  <a:pt x="2794000" y="12700"/>
                </a:moveTo>
                <a:lnTo>
                  <a:pt x="2260600" y="12700"/>
                </a:lnTo>
                <a:lnTo>
                  <a:pt x="2260600" y="381000"/>
                </a:lnTo>
                <a:lnTo>
                  <a:pt x="2794000" y="381000"/>
                </a:lnTo>
                <a:lnTo>
                  <a:pt x="2794000" y="12700"/>
                </a:lnTo>
                <a:close/>
              </a:path>
              <a:path w="4318000" h="381000">
                <a:moveTo>
                  <a:pt x="3556000" y="0"/>
                </a:moveTo>
                <a:lnTo>
                  <a:pt x="3022600" y="0"/>
                </a:lnTo>
                <a:lnTo>
                  <a:pt x="3022600" y="368300"/>
                </a:lnTo>
                <a:lnTo>
                  <a:pt x="3556000" y="368300"/>
                </a:lnTo>
                <a:lnTo>
                  <a:pt x="3556000" y="0"/>
                </a:lnTo>
                <a:close/>
              </a:path>
              <a:path w="4318000" h="381000">
                <a:moveTo>
                  <a:pt x="4318000" y="0"/>
                </a:moveTo>
                <a:lnTo>
                  <a:pt x="3784600" y="0"/>
                </a:lnTo>
                <a:lnTo>
                  <a:pt x="3784600" y="368300"/>
                </a:lnTo>
                <a:lnTo>
                  <a:pt x="4318000" y="368300"/>
                </a:lnTo>
                <a:lnTo>
                  <a:pt x="4318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089947"/>
              </p:ext>
            </p:extLst>
          </p:nvPr>
        </p:nvGraphicFramePr>
        <p:xfrm>
          <a:off x="3921050" y="4740275"/>
          <a:ext cx="4537709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825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'h'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'e'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'l'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1333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'l'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?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?</a:t>
                      </a: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" name="object 28"/>
          <p:cNvSpPr/>
          <p:nvPr/>
        </p:nvSpPr>
        <p:spPr>
          <a:xfrm>
            <a:off x="6465728" y="3950492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1295741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019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3728085" cy="16992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str1[6];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2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9270" lvl="0" indent="0" defTabSz="91440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str2[6];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7327" y="34671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6449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92661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48873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05085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61297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17509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03894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'h'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60105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'e'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16318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72529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28740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'o'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15103" y="4808239"/>
            <a:ext cx="5588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01389" y="48006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42386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98599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54810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11023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67234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23447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3926987" y="3410742"/>
          <a:ext cx="4537709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/>
          <p:nvPr/>
        </p:nvSpPr>
        <p:spPr>
          <a:xfrm>
            <a:off x="4038600" y="4775200"/>
            <a:ext cx="4318000" cy="381000"/>
          </a:xfrm>
          <a:custGeom>
            <a:avLst/>
            <a:gdLst/>
            <a:ahLst/>
            <a:cxnLst/>
            <a:rect l="l" t="t" r="r" b="b"/>
            <a:pathLst>
              <a:path w="4318000" h="381000">
                <a:moveTo>
                  <a:pt x="533400" y="12700"/>
                </a:moveTo>
                <a:lnTo>
                  <a:pt x="0" y="12700"/>
                </a:lnTo>
                <a:lnTo>
                  <a:pt x="0" y="381000"/>
                </a:lnTo>
                <a:lnTo>
                  <a:pt x="533400" y="381000"/>
                </a:lnTo>
                <a:lnTo>
                  <a:pt x="533400" y="12700"/>
                </a:lnTo>
                <a:close/>
              </a:path>
              <a:path w="4318000" h="381000">
                <a:moveTo>
                  <a:pt x="1308100" y="0"/>
                </a:moveTo>
                <a:lnTo>
                  <a:pt x="774700" y="0"/>
                </a:lnTo>
                <a:lnTo>
                  <a:pt x="774700" y="368300"/>
                </a:lnTo>
                <a:lnTo>
                  <a:pt x="1308100" y="368300"/>
                </a:lnTo>
                <a:lnTo>
                  <a:pt x="1308100" y="0"/>
                </a:lnTo>
                <a:close/>
              </a:path>
              <a:path w="4318000" h="381000">
                <a:moveTo>
                  <a:pt x="2057400" y="0"/>
                </a:moveTo>
                <a:lnTo>
                  <a:pt x="1524000" y="0"/>
                </a:lnTo>
                <a:lnTo>
                  <a:pt x="1524000" y="368300"/>
                </a:lnTo>
                <a:lnTo>
                  <a:pt x="2057400" y="368300"/>
                </a:lnTo>
                <a:lnTo>
                  <a:pt x="2057400" y="0"/>
                </a:lnTo>
                <a:close/>
              </a:path>
              <a:path w="4318000" h="381000">
                <a:moveTo>
                  <a:pt x="2794000" y="12700"/>
                </a:moveTo>
                <a:lnTo>
                  <a:pt x="2260600" y="12700"/>
                </a:lnTo>
                <a:lnTo>
                  <a:pt x="2260600" y="381000"/>
                </a:lnTo>
                <a:lnTo>
                  <a:pt x="2794000" y="381000"/>
                </a:lnTo>
                <a:lnTo>
                  <a:pt x="2794000" y="12700"/>
                </a:lnTo>
                <a:close/>
              </a:path>
              <a:path w="4318000" h="381000">
                <a:moveTo>
                  <a:pt x="3556000" y="0"/>
                </a:moveTo>
                <a:lnTo>
                  <a:pt x="3022600" y="0"/>
                </a:lnTo>
                <a:lnTo>
                  <a:pt x="3022600" y="368300"/>
                </a:lnTo>
                <a:lnTo>
                  <a:pt x="3556000" y="368300"/>
                </a:lnTo>
                <a:lnTo>
                  <a:pt x="3556000" y="0"/>
                </a:lnTo>
                <a:close/>
              </a:path>
              <a:path w="4318000" h="381000">
                <a:moveTo>
                  <a:pt x="4318000" y="0"/>
                </a:moveTo>
                <a:lnTo>
                  <a:pt x="3784600" y="0"/>
                </a:lnTo>
                <a:lnTo>
                  <a:pt x="3784600" y="368300"/>
                </a:lnTo>
                <a:lnTo>
                  <a:pt x="4318000" y="368300"/>
                </a:lnTo>
                <a:lnTo>
                  <a:pt x="4318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308912"/>
              </p:ext>
            </p:extLst>
          </p:nvPr>
        </p:nvGraphicFramePr>
        <p:xfrm>
          <a:off x="3921050" y="4740275"/>
          <a:ext cx="4537709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825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'h'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'e'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'l'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1333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'l'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317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'o'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?</a:t>
                      </a: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" name="object 28"/>
          <p:cNvSpPr/>
          <p:nvPr/>
        </p:nvSpPr>
        <p:spPr>
          <a:xfrm>
            <a:off x="7261464" y="40068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1041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019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3728085" cy="16992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str1[6];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2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9270" lvl="0" indent="0" defTabSz="91440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str2[6];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7327" y="34671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6449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92661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48873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05085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61297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17509" y="43688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03894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'h'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60105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'e'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16318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72529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'l'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28740" y="4808239"/>
            <a:ext cx="4191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'o'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15103" y="4808239"/>
            <a:ext cx="55880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01389" y="48006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42386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98599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54810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11023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67234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23447" y="30353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3926987" y="3410742"/>
          <a:ext cx="4537709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/>
          <p:nvPr/>
        </p:nvSpPr>
        <p:spPr>
          <a:xfrm>
            <a:off x="4038600" y="4775200"/>
            <a:ext cx="4318000" cy="381000"/>
          </a:xfrm>
          <a:custGeom>
            <a:avLst/>
            <a:gdLst/>
            <a:ahLst/>
            <a:cxnLst/>
            <a:rect l="l" t="t" r="r" b="b"/>
            <a:pathLst>
              <a:path w="4318000" h="381000">
                <a:moveTo>
                  <a:pt x="533400" y="12700"/>
                </a:moveTo>
                <a:lnTo>
                  <a:pt x="0" y="12700"/>
                </a:lnTo>
                <a:lnTo>
                  <a:pt x="0" y="381000"/>
                </a:lnTo>
                <a:lnTo>
                  <a:pt x="533400" y="381000"/>
                </a:lnTo>
                <a:lnTo>
                  <a:pt x="533400" y="12700"/>
                </a:lnTo>
                <a:close/>
              </a:path>
              <a:path w="4318000" h="381000">
                <a:moveTo>
                  <a:pt x="1308100" y="0"/>
                </a:moveTo>
                <a:lnTo>
                  <a:pt x="774700" y="0"/>
                </a:lnTo>
                <a:lnTo>
                  <a:pt x="774700" y="368300"/>
                </a:lnTo>
                <a:lnTo>
                  <a:pt x="1308100" y="368300"/>
                </a:lnTo>
                <a:lnTo>
                  <a:pt x="1308100" y="0"/>
                </a:lnTo>
                <a:close/>
              </a:path>
              <a:path w="4318000" h="381000">
                <a:moveTo>
                  <a:pt x="2057400" y="0"/>
                </a:moveTo>
                <a:lnTo>
                  <a:pt x="1524000" y="0"/>
                </a:lnTo>
                <a:lnTo>
                  <a:pt x="1524000" y="368300"/>
                </a:lnTo>
                <a:lnTo>
                  <a:pt x="2057400" y="368300"/>
                </a:lnTo>
                <a:lnTo>
                  <a:pt x="2057400" y="0"/>
                </a:lnTo>
                <a:close/>
              </a:path>
              <a:path w="4318000" h="381000">
                <a:moveTo>
                  <a:pt x="2794000" y="12700"/>
                </a:moveTo>
                <a:lnTo>
                  <a:pt x="2260600" y="12700"/>
                </a:lnTo>
                <a:lnTo>
                  <a:pt x="2260600" y="381000"/>
                </a:lnTo>
                <a:lnTo>
                  <a:pt x="2794000" y="381000"/>
                </a:lnTo>
                <a:lnTo>
                  <a:pt x="2794000" y="12700"/>
                </a:lnTo>
                <a:close/>
              </a:path>
              <a:path w="4318000" h="381000">
                <a:moveTo>
                  <a:pt x="3556000" y="0"/>
                </a:moveTo>
                <a:lnTo>
                  <a:pt x="3022600" y="0"/>
                </a:lnTo>
                <a:lnTo>
                  <a:pt x="3022600" y="368300"/>
                </a:lnTo>
                <a:lnTo>
                  <a:pt x="3556000" y="368300"/>
                </a:lnTo>
                <a:lnTo>
                  <a:pt x="3556000" y="0"/>
                </a:lnTo>
                <a:close/>
              </a:path>
              <a:path w="4318000" h="381000">
                <a:moveTo>
                  <a:pt x="4318000" y="0"/>
                </a:moveTo>
                <a:lnTo>
                  <a:pt x="3784600" y="0"/>
                </a:lnTo>
                <a:lnTo>
                  <a:pt x="3784600" y="368300"/>
                </a:lnTo>
                <a:lnTo>
                  <a:pt x="4318000" y="368300"/>
                </a:lnTo>
                <a:lnTo>
                  <a:pt x="4318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293058"/>
              </p:ext>
            </p:extLst>
          </p:nvPr>
        </p:nvGraphicFramePr>
        <p:xfrm>
          <a:off x="3921050" y="4740275"/>
          <a:ext cx="4537709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825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'h'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'e'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'l'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1333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'l'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317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5" dirty="0">
                          <a:latin typeface="Consolas"/>
                          <a:cs typeface="Consolas"/>
                        </a:rPr>
                        <a:t>'o'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20" dirty="0">
                          <a:latin typeface="Consolas"/>
                          <a:cs typeface="Consolas"/>
                        </a:rPr>
                        <a:t>'\0'</a:t>
                      </a:r>
                      <a:endParaRPr lang="en-US" sz="1800" dirty="0">
                        <a:latin typeface="Consolas"/>
                        <a:cs typeface="Consolas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" name="object 28"/>
          <p:cNvSpPr/>
          <p:nvPr/>
        </p:nvSpPr>
        <p:spPr>
          <a:xfrm>
            <a:off x="8071076" y="40068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775744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019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134745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must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sure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enough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space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destination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hold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entire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copy,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including</a:t>
            </a:r>
            <a:r>
              <a:rPr kumimoji="0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null-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terminating</a:t>
            </a:r>
            <a:r>
              <a:rPr kumimoji="0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5539" y="2374900"/>
            <a:ext cx="507428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str2[6];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world!"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31940" y="2374900"/>
            <a:ext cx="457009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not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enough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space!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overwrites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other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memory!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3352800"/>
            <a:ext cx="1070038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854583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Writing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bounds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called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“buffer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overflow”.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It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allow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security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vulnerabilities!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2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31140" y="1282700"/>
            <a:ext cx="11960860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str1[14];</a:t>
            </a:r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strcpy(str1,</a:t>
            </a:r>
            <a:r>
              <a:rPr spc="45" dirty="0"/>
              <a:t> </a:t>
            </a:r>
            <a:r>
              <a:rPr dirty="0">
                <a:solidFill>
                  <a:srgbClr val="0432FF"/>
                </a:solidFill>
              </a:rPr>
              <a:t>"hello,</a:t>
            </a:r>
            <a:r>
              <a:rPr spc="55" dirty="0">
                <a:solidFill>
                  <a:srgbClr val="0432FF"/>
                </a:solidFill>
              </a:rPr>
              <a:t> </a:t>
            </a:r>
            <a:r>
              <a:rPr spc="-10" dirty="0">
                <a:solidFill>
                  <a:srgbClr val="0432FF"/>
                </a:solidFill>
              </a:rPr>
              <a:t>world!"</a:t>
            </a:r>
            <a:r>
              <a:rPr spc="-10" dirty="0"/>
              <a:t>); </a:t>
            </a: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str2[6];</a:t>
            </a:r>
          </a:p>
          <a:p>
            <a:pPr marL="12700">
              <a:lnSpc>
                <a:spcPts val="2560"/>
              </a:lnSpc>
              <a:tabLst>
                <a:tab pos="3669665" algn="l"/>
              </a:tabLst>
            </a:pPr>
            <a:r>
              <a:rPr dirty="0"/>
              <a:t>strcpy(str2,</a:t>
            </a:r>
            <a:r>
              <a:rPr spc="65" dirty="0"/>
              <a:t> </a:t>
            </a:r>
            <a:r>
              <a:rPr spc="-10" dirty="0"/>
              <a:t>str1);</a:t>
            </a:r>
            <a:r>
              <a:rPr dirty="0"/>
              <a:t>	</a:t>
            </a:r>
            <a:r>
              <a:rPr dirty="0">
                <a:solidFill>
                  <a:srgbClr val="00B050"/>
                </a:solidFill>
              </a:rPr>
              <a:t>//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not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enough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space</a:t>
            </a:r>
            <a:r>
              <a:rPr spc="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-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overwrites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other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spc="-10" dirty="0">
                <a:solidFill>
                  <a:srgbClr val="00B050"/>
                </a:solidFill>
              </a:rPr>
              <a:t>memory!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831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2116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591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9713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53511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7308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134126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5873750" y="4997450"/>
            <a:ext cx="6096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2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31139" y="1282700"/>
            <a:ext cx="12037897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str1[14];</a:t>
            </a:r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strcpy(str1,</a:t>
            </a:r>
            <a:r>
              <a:rPr spc="45" dirty="0"/>
              <a:t> </a:t>
            </a:r>
            <a:r>
              <a:rPr dirty="0">
                <a:solidFill>
                  <a:srgbClr val="0432FF"/>
                </a:solidFill>
              </a:rPr>
              <a:t>"hello,</a:t>
            </a:r>
            <a:r>
              <a:rPr spc="55" dirty="0">
                <a:solidFill>
                  <a:srgbClr val="0432FF"/>
                </a:solidFill>
              </a:rPr>
              <a:t> </a:t>
            </a:r>
            <a:r>
              <a:rPr spc="-10" dirty="0">
                <a:solidFill>
                  <a:srgbClr val="0432FF"/>
                </a:solidFill>
              </a:rPr>
              <a:t>world!"</a:t>
            </a:r>
            <a:r>
              <a:rPr spc="-10" dirty="0"/>
              <a:t>); </a:t>
            </a: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str2[6];</a:t>
            </a:r>
          </a:p>
          <a:p>
            <a:pPr marL="12700">
              <a:lnSpc>
                <a:spcPts val="2560"/>
              </a:lnSpc>
              <a:tabLst>
                <a:tab pos="3669665" algn="l"/>
              </a:tabLst>
            </a:pPr>
            <a:r>
              <a:rPr dirty="0"/>
              <a:t>strcpy(str2,</a:t>
            </a:r>
            <a:r>
              <a:rPr spc="65" dirty="0"/>
              <a:t> </a:t>
            </a:r>
            <a:r>
              <a:rPr spc="-10" dirty="0"/>
              <a:t>str1);</a:t>
            </a:r>
            <a:r>
              <a:rPr dirty="0"/>
              <a:t>	</a:t>
            </a:r>
            <a:r>
              <a:rPr dirty="0">
                <a:solidFill>
                  <a:srgbClr val="00B050"/>
                </a:solidFill>
              </a:rPr>
              <a:t>//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not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enough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space</a:t>
            </a:r>
            <a:r>
              <a:rPr spc="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-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overwrites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other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spc="-10" dirty="0">
                <a:solidFill>
                  <a:srgbClr val="00B050"/>
                </a:solidFill>
              </a:rPr>
              <a:t>memory!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831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211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591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971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535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730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134127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4446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73750" y="4997450"/>
            <a:ext cx="6096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2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831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211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591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971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535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730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134127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2066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73750" y="4997450"/>
            <a:ext cx="6096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5" name="object 3">
            <a:extLst>
              <a:ext uri="{FF2B5EF4-FFF2-40B4-BE49-F238E27FC236}">
                <a16:creationId xmlns:a16="http://schemas.microsoft.com/office/drawing/2014/main" id="{5CE537D5-C8E4-1A62-4D1F-FC0F5835EA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31139" y="1282700"/>
            <a:ext cx="12037897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str1[14];</a:t>
            </a:r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strcpy(str1,</a:t>
            </a:r>
            <a:r>
              <a:rPr spc="45" dirty="0"/>
              <a:t> </a:t>
            </a:r>
            <a:r>
              <a:rPr dirty="0">
                <a:solidFill>
                  <a:srgbClr val="0432FF"/>
                </a:solidFill>
              </a:rPr>
              <a:t>"hello,</a:t>
            </a:r>
            <a:r>
              <a:rPr spc="55" dirty="0">
                <a:solidFill>
                  <a:srgbClr val="0432FF"/>
                </a:solidFill>
              </a:rPr>
              <a:t> </a:t>
            </a:r>
            <a:r>
              <a:rPr spc="-10" dirty="0">
                <a:solidFill>
                  <a:srgbClr val="0432FF"/>
                </a:solidFill>
              </a:rPr>
              <a:t>world!"</a:t>
            </a:r>
            <a:r>
              <a:rPr spc="-10" dirty="0"/>
              <a:t>); </a:t>
            </a: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str2[6];</a:t>
            </a:r>
          </a:p>
          <a:p>
            <a:pPr marL="12700">
              <a:lnSpc>
                <a:spcPts val="2560"/>
              </a:lnSpc>
              <a:tabLst>
                <a:tab pos="3669665" algn="l"/>
              </a:tabLst>
            </a:pPr>
            <a:r>
              <a:rPr dirty="0"/>
              <a:t>strcpy(str2,</a:t>
            </a:r>
            <a:r>
              <a:rPr spc="65" dirty="0"/>
              <a:t> </a:t>
            </a:r>
            <a:r>
              <a:rPr spc="-10" dirty="0"/>
              <a:t>str1);</a:t>
            </a:r>
            <a:r>
              <a:rPr dirty="0"/>
              <a:t>	</a:t>
            </a:r>
            <a:r>
              <a:rPr dirty="0">
                <a:solidFill>
                  <a:srgbClr val="00B050"/>
                </a:solidFill>
              </a:rPr>
              <a:t>//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not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enough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space</a:t>
            </a:r>
            <a:r>
              <a:rPr spc="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-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overwrites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other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spc="-10" dirty="0">
                <a:solidFill>
                  <a:srgbClr val="00B050"/>
                </a:solidFill>
              </a:rPr>
              <a:t>memory!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2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31139" y="1282700"/>
            <a:ext cx="12359445" cy="14106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str1[14];</a:t>
            </a:r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strcpy(str1,</a:t>
            </a:r>
            <a:r>
              <a:rPr spc="45" dirty="0"/>
              <a:t> </a:t>
            </a:r>
            <a:r>
              <a:rPr dirty="0">
                <a:solidFill>
                  <a:srgbClr val="0432FF"/>
                </a:solidFill>
              </a:rPr>
              <a:t>"hello,</a:t>
            </a:r>
            <a:r>
              <a:rPr spc="55" dirty="0">
                <a:solidFill>
                  <a:srgbClr val="0432FF"/>
                </a:solidFill>
              </a:rPr>
              <a:t> </a:t>
            </a:r>
            <a:r>
              <a:rPr spc="-10" dirty="0">
                <a:solidFill>
                  <a:srgbClr val="0432FF"/>
                </a:solidFill>
              </a:rPr>
              <a:t>world!"</a:t>
            </a:r>
            <a:r>
              <a:rPr spc="-10" dirty="0"/>
              <a:t>); </a:t>
            </a:r>
            <a:endParaRPr lang="en-US" spc="-10" dirty="0"/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str2[6];</a:t>
            </a:r>
          </a:p>
          <a:p>
            <a:pPr marL="12700">
              <a:lnSpc>
                <a:spcPts val="2560"/>
              </a:lnSpc>
              <a:tabLst>
                <a:tab pos="3669665" algn="l"/>
              </a:tabLst>
            </a:pPr>
            <a:r>
              <a:rPr dirty="0"/>
              <a:t>strcpy(str2,</a:t>
            </a:r>
            <a:r>
              <a:rPr spc="65" dirty="0"/>
              <a:t> </a:t>
            </a:r>
            <a:r>
              <a:rPr spc="-10" dirty="0"/>
              <a:t>str1);</a:t>
            </a:r>
            <a:r>
              <a:rPr dirty="0"/>
              <a:t>	</a:t>
            </a:r>
            <a:r>
              <a:rPr dirty="0">
                <a:solidFill>
                  <a:srgbClr val="00B050"/>
                </a:solidFill>
              </a:rPr>
              <a:t>//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not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enough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space</a:t>
            </a:r>
            <a:r>
              <a:rPr spc="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-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overwrites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other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spc="-10" dirty="0">
                <a:solidFill>
                  <a:srgbClr val="00B050"/>
                </a:solidFill>
              </a:rPr>
              <a:t>memory!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831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211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591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971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535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730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134127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0448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73750" y="4997450"/>
            <a:ext cx="6096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2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31139" y="1282700"/>
            <a:ext cx="12037897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str1[14];</a:t>
            </a:r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strcpy(str1,</a:t>
            </a:r>
            <a:r>
              <a:rPr spc="45" dirty="0"/>
              <a:t> </a:t>
            </a:r>
            <a:r>
              <a:rPr dirty="0">
                <a:solidFill>
                  <a:srgbClr val="0432FF"/>
                </a:solidFill>
              </a:rPr>
              <a:t>"hello,</a:t>
            </a:r>
            <a:r>
              <a:rPr spc="55" dirty="0">
                <a:solidFill>
                  <a:srgbClr val="0432FF"/>
                </a:solidFill>
              </a:rPr>
              <a:t> </a:t>
            </a:r>
            <a:r>
              <a:rPr spc="-10" dirty="0">
                <a:solidFill>
                  <a:srgbClr val="0432FF"/>
                </a:solidFill>
              </a:rPr>
              <a:t>world!"</a:t>
            </a:r>
            <a:r>
              <a:rPr spc="-10" dirty="0"/>
              <a:t>); </a:t>
            </a: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str2[6];</a:t>
            </a:r>
          </a:p>
          <a:p>
            <a:pPr marL="12700">
              <a:lnSpc>
                <a:spcPts val="2560"/>
              </a:lnSpc>
              <a:tabLst>
                <a:tab pos="3669665" algn="l"/>
              </a:tabLst>
            </a:pPr>
            <a:r>
              <a:rPr dirty="0"/>
              <a:t>strcpy(str2,</a:t>
            </a:r>
            <a:r>
              <a:rPr spc="65" dirty="0"/>
              <a:t> </a:t>
            </a:r>
            <a:r>
              <a:rPr spc="-10" dirty="0"/>
              <a:t>str1);</a:t>
            </a:r>
            <a:r>
              <a:rPr dirty="0"/>
              <a:t>	</a:t>
            </a:r>
            <a:r>
              <a:rPr dirty="0">
                <a:solidFill>
                  <a:srgbClr val="00B050"/>
                </a:solidFill>
              </a:rPr>
              <a:t>//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not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enough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space</a:t>
            </a:r>
            <a:r>
              <a:rPr spc="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-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overwrites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other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spc="-10" dirty="0">
                <a:solidFill>
                  <a:srgbClr val="00B050"/>
                </a:solidFill>
              </a:rPr>
              <a:t>memory!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831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211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591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971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535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730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134127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068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73750" y="4997450"/>
            <a:ext cx="6096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2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31140" y="1282700"/>
            <a:ext cx="12389590" cy="14106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str1[14];</a:t>
            </a:r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strcpy(str1,</a:t>
            </a:r>
            <a:r>
              <a:rPr spc="45" dirty="0"/>
              <a:t> </a:t>
            </a:r>
            <a:r>
              <a:rPr dirty="0">
                <a:solidFill>
                  <a:srgbClr val="0432FF"/>
                </a:solidFill>
              </a:rPr>
              <a:t>"hello,</a:t>
            </a:r>
            <a:r>
              <a:rPr spc="55" dirty="0">
                <a:solidFill>
                  <a:srgbClr val="0432FF"/>
                </a:solidFill>
              </a:rPr>
              <a:t> </a:t>
            </a:r>
            <a:r>
              <a:rPr spc="-10" dirty="0">
                <a:solidFill>
                  <a:srgbClr val="0432FF"/>
                </a:solidFill>
              </a:rPr>
              <a:t>world!"</a:t>
            </a:r>
            <a:r>
              <a:rPr spc="-10" dirty="0"/>
              <a:t>); </a:t>
            </a:r>
            <a:endParaRPr lang="en-US" spc="-10" dirty="0"/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str2[6];</a:t>
            </a:r>
          </a:p>
          <a:p>
            <a:pPr marL="12700">
              <a:lnSpc>
                <a:spcPts val="2560"/>
              </a:lnSpc>
              <a:tabLst>
                <a:tab pos="3669665" algn="l"/>
              </a:tabLst>
            </a:pPr>
            <a:r>
              <a:rPr dirty="0"/>
              <a:t>strcpy(str2,</a:t>
            </a:r>
            <a:r>
              <a:rPr spc="65" dirty="0"/>
              <a:t> </a:t>
            </a:r>
            <a:r>
              <a:rPr spc="-10" dirty="0"/>
              <a:t>str1);</a:t>
            </a:r>
            <a:r>
              <a:rPr dirty="0"/>
              <a:t>	</a:t>
            </a:r>
            <a:r>
              <a:rPr dirty="0">
                <a:solidFill>
                  <a:srgbClr val="00B050"/>
                </a:solidFill>
              </a:rPr>
              <a:t>//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not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enough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space</a:t>
            </a:r>
            <a:r>
              <a:rPr spc="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-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overwrites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other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spc="-10" dirty="0">
                <a:solidFill>
                  <a:srgbClr val="00B050"/>
                </a:solidFill>
              </a:rPr>
              <a:t>memory!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831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211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591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971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535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730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134127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5688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73750" y="4997450"/>
            <a:ext cx="6096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2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31139" y="1282700"/>
            <a:ext cx="12191999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str1[14];</a:t>
            </a:r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strcpy(str1,</a:t>
            </a:r>
            <a:r>
              <a:rPr spc="45" dirty="0"/>
              <a:t> </a:t>
            </a:r>
            <a:r>
              <a:rPr dirty="0">
                <a:solidFill>
                  <a:srgbClr val="0432FF"/>
                </a:solidFill>
              </a:rPr>
              <a:t>"hello,</a:t>
            </a:r>
            <a:r>
              <a:rPr spc="55" dirty="0">
                <a:solidFill>
                  <a:srgbClr val="0432FF"/>
                </a:solidFill>
              </a:rPr>
              <a:t> </a:t>
            </a:r>
            <a:r>
              <a:rPr spc="-10" dirty="0">
                <a:solidFill>
                  <a:srgbClr val="0432FF"/>
                </a:solidFill>
              </a:rPr>
              <a:t>world!"</a:t>
            </a:r>
            <a:r>
              <a:rPr spc="-10" dirty="0"/>
              <a:t>); </a:t>
            </a: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str2[6];</a:t>
            </a:r>
          </a:p>
          <a:p>
            <a:pPr marL="12700">
              <a:lnSpc>
                <a:spcPts val="2560"/>
              </a:lnSpc>
              <a:tabLst>
                <a:tab pos="3669665" algn="l"/>
              </a:tabLst>
            </a:pPr>
            <a:r>
              <a:rPr dirty="0"/>
              <a:t>strcpy(str2,</a:t>
            </a:r>
            <a:r>
              <a:rPr spc="65" dirty="0"/>
              <a:t> </a:t>
            </a:r>
            <a:r>
              <a:rPr spc="-10" dirty="0"/>
              <a:t>str1);</a:t>
            </a:r>
            <a:r>
              <a:rPr dirty="0"/>
              <a:t>	</a:t>
            </a:r>
            <a:r>
              <a:rPr dirty="0">
                <a:solidFill>
                  <a:srgbClr val="00B050"/>
                </a:solidFill>
              </a:rPr>
              <a:t>//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not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enough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space</a:t>
            </a:r>
            <a:r>
              <a:rPr spc="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-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overwrites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other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spc="-10" dirty="0">
                <a:solidFill>
                  <a:srgbClr val="00B050"/>
                </a:solidFill>
              </a:rPr>
              <a:t>memory!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831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211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591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971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535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730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134127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3308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73750" y="4997450"/>
            <a:ext cx="6096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73750" y="4997450"/>
            <a:ext cx="6096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93345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8164" algn="l"/>
              </a:tabLst>
              <a:defRPr/>
            </a:pP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' </a:t>
            </a:r>
            <a:r>
              <a:rPr kumimoji="0" sz="3000" b="0" i="0" u="none" strike="noStrike" kern="0" cap="none" spc="-75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2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231140" y="1282700"/>
            <a:ext cx="11722114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str1[14];</a:t>
            </a:r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strcpy(str1,</a:t>
            </a:r>
            <a:r>
              <a:rPr spc="45" dirty="0"/>
              <a:t> </a:t>
            </a:r>
            <a:r>
              <a:rPr dirty="0">
                <a:solidFill>
                  <a:srgbClr val="0432FF"/>
                </a:solidFill>
              </a:rPr>
              <a:t>"hello,</a:t>
            </a:r>
            <a:r>
              <a:rPr spc="55" dirty="0">
                <a:solidFill>
                  <a:srgbClr val="0432FF"/>
                </a:solidFill>
              </a:rPr>
              <a:t> </a:t>
            </a:r>
            <a:r>
              <a:rPr spc="-10" dirty="0">
                <a:solidFill>
                  <a:srgbClr val="0432FF"/>
                </a:solidFill>
              </a:rPr>
              <a:t>world!"</a:t>
            </a:r>
            <a:r>
              <a:rPr spc="-10" dirty="0"/>
              <a:t>); </a:t>
            </a: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str2[6];</a:t>
            </a:r>
          </a:p>
          <a:p>
            <a:pPr marL="12700">
              <a:lnSpc>
                <a:spcPts val="2560"/>
              </a:lnSpc>
              <a:tabLst>
                <a:tab pos="3669665" algn="l"/>
              </a:tabLst>
            </a:pPr>
            <a:r>
              <a:rPr dirty="0"/>
              <a:t>strcpy(str2,</a:t>
            </a:r>
            <a:r>
              <a:rPr spc="65" dirty="0"/>
              <a:t> </a:t>
            </a:r>
            <a:r>
              <a:rPr spc="-10" dirty="0"/>
              <a:t>str1);</a:t>
            </a:r>
            <a:r>
              <a:rPr dirty="0"/>
              <a:t>	</a:t>
            </a:r>
            <a:r>
              <a:rPr dirty="0">
                <a:solidFill>
                  <a:srgbClr val="00B050"/>
                </a:solidFill>
              </a:rPr>
              <a:t>//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not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enough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space</a:t>
            </a:r>
            <a:r>
              <a:rPr spc="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-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overwrites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other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spc="-10" dirty="0">
                <a:solidFill>
                  <a:srgbClr val="00B050"/>
                </a:solidFill>
              </a:rPr>
              <a:t>memory!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831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3211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0591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971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535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2730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134127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0928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73750" y="4997450"/>
            <a:ext cx="6096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93345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>
                <a:tab pos="864869" algn="l"/>
                <a:tab pos="1828164" algn="l"/>
              </a:tabLst>
              <a:defRPr/>
            </a:pP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 </a:t>
            </a:r>
            <a:r>
              <a:rPr kumimoji="0" sz="3000" b="0" i="0" u="none" strike="noStrike" kern="0" cap="none" spc="-7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3000" b="0" i="0" u="none" strike="noStrike" kern="0" cap="none" spc="-37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'w'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2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231140" y="1282700"/>
            <a:ext cx="11605818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str1[14];</a:t>
            </a:r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strcpy(str1,</a:t>
            </a:r>
            <a:r>
              <a:rPr spc="45" dirty="0"/>
              <a:t> </a:t>
            </a:r>
            <a:r>
              <a:rPr dirty="0">
                <a:solidFill>
                  <a:srgbClr val="0432FF"/>
                </a:solidFill>
              </a:rPr>
              <a:t>"hello,</a:t>
            </a:r>
            <a:r>
              <a:rPr spc="55" dirty="0">
                <a:solidFill>
                  <a:srgbClr val="0432FF"/>
                </a:solidFill>
              </a:rPr>
              <a:t> </a:t>
            </a:r>
            <a:r>
              <a:rPr spc="-10" dirty="0">
                <a:solidFill>
                  <a:srgbClr val="0432FF"/>
                </a:solidFill>
              </a:rPr>
              <a:t>world!"</a:t>
            </a:r>
            <a:r>
              <a:rPr spc="-10" dirty="0"/>
              <a:t>); </a:t>
            </a: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str2[6];</a:t>
            </a:r>
          </a:p>
          <a:p>
            <a:pPr marL="12700">
              <a:lnSpc>
                <a:spcPts val="2560"/>
              </a:lnSpc>
              <a:tabLst>
                <a:tab pos="3669665" algn="l"/>
              </a:tabLst>
            </a:pPr>
            <a:r>
              <a:rPr dirty="0"/>
              <a:t>strcpy(str2,</a:t>
            </a:r>
            <a:r>
              <a:rPr spc="65" dirty="0"/>
              <a:t> </a:t>
            </a:r>
            <a:r>
              <a:rPr spc="-10" dirty="0"/>
              <a:t>str1);</a:t>
            </a:r>
            <a:r>
              <a:rPr dirty="0"/>
              <a:t>	</a:t>
            </a:r>
            <a:r>
              <a:rPr dirty="0">
                <a:solidFill>
                  <a:srgbClr val="00B050"/>
                </a:solidFill>
              </a:rPr>
              <a:t>//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not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enough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space</a:t>
            </a:r>
            <a:r>
              <a:rPr spc="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-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overwrites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other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spc="-10" dirty="0">
                <a:solidFill>
                  <a:srgbClr val="00B050"/>
                </a:solidFill>
              </a:rPr>
              <a:t>memory!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831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3211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0591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971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535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2730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134127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8548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73750" y="4997450"/>
            <a:ext cx="6096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93345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>
                <a:tab pos="864869" algn="l"/>
                <a:tab pos="1636395" algn="l"/>
              </a:tabLst>
              <a:defRPr/>
            </a:pP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 </a:t>
            </a:r>
            <a:r>
              <a:rPr kumimoji="0" sz="3000" b="0" i="0" u="none" strike="noStrike" kern="0" cap="none" spc="-7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3000" b="0" i="0" u="none" strike="noStrike" kern="0" cap="none" spc="-37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'w'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3000" b="0" i="0" u="none" strike="noStrike" kern="0" cap="none" spc="-1035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o</a:t>
            </a:r>
            <a:r>
              <a:rPr kumimoji="0" sz="1800" b="0" i="0" u="none" strike="noStrike" kern="0" cap="none" spc="1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3000" b="0" i="0" u="none" strike="noStrike" kern="0" cap="none" spc="-1245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her program</a:t>
            </a:r>
            <a:r>
              <a:rPr kumimoji="0" sz="1800" b="0" i="0" u="none" strike="noStrike" kern="0" cap="none" spc="-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2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231139" y="1282700"/>
            <a:ext cx="11575673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str1[14];</a:t>
            </a:r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strcpy(str1,</a:t>
            </a:r>
            <a:r>
              <a:rPr spc="45" dirty="0"/>
              <a:t> </a:t>
            </a:r>
            <a:r>
              <a:rPr dirty="0">
                <a:solidFill>
                  <a:srgbClr val="0432FF"/>
                </a:solidFill>
              </a:rPr>
              <a:t>"hello,</a:t>
            </a:r>
            <a:r>
              <a:rPr spc="55" dirty="0">
                <a:solidFill>
                  <a:srgbClr val="0432FF"/>
                </a:solidFill>
              </a:rPr>
              <a:t> </a:t>
            </a:r>
            <a:r>
              <a:rPr spc="-10" dirty="0">
                <a:solidFill>
                  <a:srgbClr val="0432FF"/>
                </a:solidFill>
              </a:rPr>
              <a:t>world!"</a:t>
            </a:r>
            <a:r>
              <a:rPr spc="-10" dirty="0"/>
              <a:t>); </a:t>
            </a: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str2[6];</a:t>
            </a:r>
          </a:p>
          <a:p>
            <a:pPr marL="12700">
              <a:lnSpc>
                <a:spcPts val="2560"/>
              </a:lnSpc>
              <a:tabLst>
                <a:tab pos="3669665" algn="l"/>
              </a:tabLst>
            </a:pPr>
            <a:r>
              <a:rPr dirty="0"/>
              <a:t>strcpy(str2,</a:t>
            </a:r>
            <a:r>
              <a:rPr spc="65" dirty="0"/>
              <a:t> </a:t>
            </a:r>
            <a:r>
              <a:rPr spc="-10" dirty="0"/>
              <a:t>str1);</a:t>
            </a:r>
            <a:r>
              <a:rPr dirty="0"/>
              <a:t>	</a:t>
            </a:r>
            <a:r>
              <a:rPr dirty="0">
                <a:solidFill>
                  <a:srgbClr val="00B050"/>
                </a:solidFill>
              </a:rPr>
              <a:t>//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not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enough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space</a:t>
            </a:r>
            <a:r>
              <a:rPr spc="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-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overwrites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other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spc="-10" dirty="0">
                <a:solidFill>
                  <a:srgbClr val="00B050"/>
                </a:solidFill>
              </a:rPr>
              <a:t>memory!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831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3211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0591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971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535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2730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134127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6168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73750" y="4997450"/>
            <a:ext cx="6096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93345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>
                <a:tab pos="864869" algn="l"/>
                <a:tab pos="1636395" algn="l"/>
              </a:tabLst>
              <a:defRPr/>
            </a:pP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 </a:t>
            </a:r>
            <a:r>
              <a:rPr kumimoji="0" sz="3000" b="0" i="0" u="none" strike="noStrike" kern="0" cap="none" spc="-7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3000" b="0" i="0" u="none" strike="noStrike" kern="0" cap="none" spc="-37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'w'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'</a:t>
            </a:r>
            <a:r>
              <a:rPr kumimoji="0" sz="3000" b="0" i="0" u="none" strike="noStrike" kern="0" cap="none" spc="-103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</a:t>
            </a:r>
            <a:r>
              <a:rPr kumimoji="0" sz="1800" b="0" i="0" u="none" strike="noStrike" kern="0" cap="none" spc="1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3000" b="0" i="0" u="none" strike="noStrike" kern="0" cap="none" spc="-124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he</a:t>
            </a:r>
            <a:r>
              <a:rPr kumimoji="0" sz="1800" b="0" i="0" u="none" strike="noStrike" kern="0" cap="none" spc="-4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3000" b="0" i="0" u="none" strike="noStrike" kern="0" cap="none" spc="-405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-6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</a:t>
            </a:r>
            <a:r>
              <a:rPr kumimoji="0" sz="3000" b="0" i="0" u="none" strike="noStrike" kern="0" cap="none" spc="-630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r</a:t>
            </a:r>
            <a:r>
              <a:rPr kumimoji="0" sz="1800" b="0" i="0" u="none" strike="noStrike" kern="0" cap="none" spc="-2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3000" b="0" i="0" u="none" strike="noStrike" kern="0" cap="none" spc="-1387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og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2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231139" y="1282700"/>
            <a:ext cx="11487551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str1[14];</a:t>
            </a:r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strcpy(str1,</a:t>
            </a:r>
            <a:r>
              <a:rPr spc="45" dirty="0"/>
              <a:t> </a:t>
            </a:r>
            <a:r>
              <a:rPr dirty="0">
                <a:solidFill>
                  <a:srgbClr val="0432FF"/>
                </a:solidFill>
              </a:rPr>
              <a:t>"hello,</a:t>
            </a:r>
            <a:r>
              <a:rPr spc="55" dirty="0">
                <a:solidFill>
                  <a:srgbClr val="0432FF"/>
                </a:solidFill>
              </a:rPr>
              <a:t> </a:t>
            </a:r>
            <a:r>
              <a:rPr spc="-10" dirty="0">
                <a:solidFill>
                  <a:srgbClr val="0432FF"/>
                </a:solidFill>
              </a:rPr>
              <a:t>world!"</a:t>
            </a:r>
            <a:r>
              <a:rPr spc="-10" dirty="0"/>
              <a:t>); </a:t>
            </a: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str2[6];</a:t>
            </a:r>
          </a:p>
          <a:p>
            <a:pPr marL="12700">
              <a:lnSpc>
                <a:spcPts val="2560"/>
              </a:lnSpc>
              <a:tabLst>
                <a:tab pos="3669665" algn="l"/>
              </a:tabLst>
            </a:pPr>
            <a:r>
              <a:rPr dirty="0"/>
              <a:t>strcpy(str2,</a:t>
            </a:r>
            <a:r>
              <a:rPr spc="65" dirty="0"/>
              <a:t> </a:t>
            </a:r>
            <a:r>
              <a:rPr spc="-10" dirty="0"/>
              <a:t>str1);</a:t>
            </a:r>
            <a:r>
              <a:rPr dirty="0"/>
              <a:t>	</a:t>
            </a:r>
            <a:r>
              <a:rPr dirty="0">
                <a:solidFill>
                  <a:srgbClr val="00B050"/>
                </a:solidFill>
              </a:rPr>
              <a:t>//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not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enough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space</a:t>
            </a:r>
            <a:r>
              <a:rPr spc="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-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overwrites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other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spc="-10" dirty="0">
                <a:solidFill>
                  <a:srgbClr val="00B050"/>
                </a:solidFill>
              </a:rPr>
              <a:t>memory!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831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3211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0591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971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535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2730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134127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3788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73750" y="4997450"/>
            <a:ext cx="6096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93345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>
                <a:tab pos="864869" algn="l"/>
                <a:tab pos="1636395" algn="l"/>
              </a:tabLst>
              <a:defRPr/>
            </a:pP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 </a:t>
            </a:r>
            <a:r>
              <a:rPr kumimoji="0" sz="3000" b="0" i="0" u="none" strike="noStrike" kern="0" cap="none" spc="-7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3000" b="0" i="0" u="none" strike="noStrike" kern="0" cap="none" spc="-37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'w'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'</a:t>
            </a:r>
            <a:r>
              <a:rPr kumimoji="0" sz="3000" b="0" i="0" u="none" strike="noStrike" kern="0" cap="none" spc="-103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</a:t>
            </a:r>
            <a:r>
              <a:rPr kumimoji="0" sz="1800" b="0" i="0" u="none" strike="noStrike" kern="0" cap="none" spc="1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3000" b="0" i="0" u="none" strike="noStrike" kern="0" cap="none" spc="-124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he</a:t>
            </a:r>
            <a:r>
              <a:rPr kumimoji="0" sz="1800" b="0" i="0" u="none" strike="noStrike" kern="0" cap="none" spc="-4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3000" b="0" i="0" u="none" strike="noStrike" kern="0" cap="none" spc="-40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-6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</a:t>
            </a:r>
            <a:r>
              <a:rPr kumimoji="0" sz="3000" b="0" i="0" u="none" strike="noStrike" kern="0" cap="none" spc="-63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</a:t>
            </a:r>
            <a:r>
              <a:rPr kumimoji="0" sz="1800" b="0" i="0" u="none" strike="noStrike" kern="0" cap="none" spc="-2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3000" b="0" i="0" u="none" strike="noStrike" kern="0" cap="none" spc="-1387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og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800" b="0" i="0" u="none" strike="noStrike" kern="0" cap="none" spc="-9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3000" b="0" i="0" u="none" strike="noStrike" kern="0" cap="none" spc="-1207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l</a:t>
            </a:r>
            <a:r>
              <a:rPr kumimoji="0" sz="1800" b="0" i="0" u="none" strike="noStrike" kern="0" cap="none" spc="-6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3000" b="0" i="0" u="none" strike="noStrike" kern="0" cap="none" spc="-697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ory</a:t>
            </a:r>
            <a:r>
              <a:rPr kumimoji="0" sz="18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2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231140" y="1282700"/>
            <a:ext cx="11585722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str1[14];</a:t>
            </a:r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strcpy(str1,</a:t>
            </a:r>
            <a:r>
              <a:rPr spc="45" dirty="0"/>
              <a:t> </a:t>
            </a:r>
            <a:r>
              <a:rPr dirty="0">
                <a:solidFill>
                  <a:srgbClr val="0432FF"/>
                </a:solidFill>
              </a:rPr>
              <a:t>"hello,</a:t>
            </a:r>
            <a:r>
              <a:rPr spc="55" dirty="0">
                <a:solidFill>
                  <a:srgbClr val="0432FF"/>
                </a:solidFill>
              </a:rPr>
              <a:t> </a:t>
            </a:r>
            <a:r>
              <a:rPr spc="-10" dirty="0">
                <a:solidFill>
                  <a:srgbClr val="0432FF"/>
                </a:solidFill>
              </a:rPr>
              <a:t>world!"</a:t>
            </a:r>
            <a:r>
              <a:rPr spc="-10" dirty="0"/>
              <a:t>); </a:t>
            </a: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str2[6];</a:t>
            </a:r>
          </a:p>
          <a:p>
            <a:pPr marL="12700">
              <a:lnSpc>
                <a:spcPts val="2560"/>
              </a:lnSpc>
              <a:tabLst>
                <a:tab pos="3669665" algn="l"/>
              </a:tabLst>
            </a:pPr>
            <a:r>
              <a:rPr dirty="0"/>
              <a:t>strcpy(str2,</a:t>
            </a:r>
            <a:r>
              <a:rPr spc="65" dirty="0"/>
              <a:t> </a:t>
            </a:r>
            <a:r>
              <a:rPr spc="-10" dirty="0"/>
              <a:t>str1);</a:t>
            </a:r>
            <a:r>
              <a:rPr dirty="0"/>
              <a:t>	</a:t>
            </a:r>
            <a:r>
              <a:rPr dirty="0">
                <a:solidFill>
                  <a:srgbClr val="00B050"/>
                </a:solidFill>
              </a:rPr>
              <a:t>//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not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enough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space</a:t>
            </a:r>
            <a:r>
              <a:rPr spc="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-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overwrites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other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spc="-10" dirty="0">
                <a:solidFill>
                  <a:srgbClr val="00B050"/>
                </a:solidFill>
              </a:rPr>
              <a:t>memory!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831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3211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0591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971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535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2730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134127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1408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73750" y="4997450"/>
            <a:ext cx="6096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93345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>
                <a:tab pos="864869" algn="l"/>
                <a:tab pos="1636395" algn="l"/>
              </a:tabLst>
              <a:defRPr/>
            </a:pP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 </a:t>
            </a:r>
            <a:r>
              <a:rPr kumimoji="0" sz="3000" b="0" i="0" u="none" strike="noStrike" kern="0" cap="none" spc="-7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3000" b="0" i="0" u="none" strike="noStrike" kern="0" cap="none" spc="-37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'w'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'</a:t>
            </a:r>
            <a:r>
              <a:rPr kumimoji="0" sz="3000" b="0" i="0" u="none" strike="noStrike" kern="0" cap="none" spc="-103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</a:t>
            </a:r>
            <a:r>
              <a:rPr kumimoji="0" sz="1800" b="0" i="0" u="none" strike="noStrike" kern="0" cap="none" spc="1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3000" b="0" i="0" u="none" strike="noStrike" kern="0" cap="none" spc="-124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he</a:t>
            </a:r>
            <a:r>
              <a:rPr kumimoji="0" sz="1800" b="0" i="0" u="none" strike="noStrike" kern="0" cap="none" spc="-4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3000" b="0" i="0" u="none" strike="noStrike" kern="0" cap="none" spc="-40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-6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</a:t>
            </a:r>
            <a:r>
              <a:rPr kumimoji="0" sz="3000" b="0" i="0" u="none" strike="noStrike" kern="0" cap="none" spc="-63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</a:t>
            </a:r>
            <a:r>
              <a:rPr kumimoji="0" sz="1800" b="0" i="0" u="none" strike="noStrike" kern="0" cap="none" spc="-2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3000" b="0" i="0" u="none" strike="noStrike" kern="0" cap="none" spc="-1387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og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800" b="0" i="0" u="none" strike="noStrike" kern="0" cap="none" spc="-9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3000" b="0" i="0" u="none" strike="noStrike" kern="0" cap="none" spc="-1207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</a:t>
            </a:r>
            <a:r>
              <a:rPr kumimoji="0" sz="1800" b="0" i="0" u="none" strike="noStrike" kern="0" cap="none" spc="-6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3000" b="0" i="0" u="none" strike="noStrike" kern="0" cap="none" spc="-697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3000" b="0" i="0" u="none" strike="noStrike" kern="0" cap="none" spc="-1575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1800" b="0" i="0" u="none" strike="noStrike" kern="0" cap="none" spc="-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y</a:t>
            </a:r>
            <a:r>
              <a:rPr kumimoji="0" sz="3000" b="0" i="0" u="none" strike="noStrike" kern="0" cap="none" spc="-427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d</a:t>
            </a:r>
            <a:r>
              <a:rPr kumimoji="0" sz="1800" b="0" i="0" u="none" strike="noStrike" kern="0" cap="none" spc="-2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3000" b="0" i="0" u="none" strike="noStrike" kern="0" cap="none" spc="-75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endParaRPr kumimoji="0" sz="3000" b="0" i="0" u="none" strike="noStrike" kern="0" cap="none" spc="0" normalizeH="0" baseline="-2777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2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231139" y="1282700"/>
            <a:ext cx="11487551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str1[14];</a:t>
            </a:r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strcpy(str1,</a:t>
            </a:r>
            <a:r>
              <a:rPr spc="45" dirty="0"/>
              <a:t> </a:t>
            </a:r>
            <a:r>
              <a:rPr dirty="0">
                <a:solidFill>
                  <a:srgbClr val="0432FF"/>
                </a:solidFill>
              </a:rPr>
              <a:t>"hello,</a:t>
            </a:r>
            <a:r>
              <a:rPr spc="55" dirty="0">
                <a:solidFill>
                  <a:srgbClr val="0432FF"/>
                </a:solidFill>
              </a:rPr>
              <a:t> </a:t>
            </a:r>
            <a:r>
              <a:rPr spc="-10" dirty="0">
                <a:solidFill>
                  <a:srgbClr val="0432FF"/>
                </a:solidFill>
              </a:rPr>
              <a:t>world!"</a:t>
            </a:r>
            <a:r>
              <a:rPr spc="-10" dirty="0"/>
              <a:t>); </a:t>
            </a: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str2[6];</a:t>
            </a:r>
          </a:p>
          <a:p>
            <a:pPr marL="12700">
              <a:lnSpc>
                <a:spcPts val="2560"/>
              </a:lnSpc>
              <a:tabLst>
                <a:tab pos="3669665" algn="l"/>
              </a:tabLst>
            </a:pPr>
            <a:r>
              <a:rPr dirty="0"/>
              <a:t>strcpy(str2,</a:t>
            </a:r>
            <a:r>
              <a:rPr spc="65" dirty="0"/>
              <a:t> </a:t>
            </a:r>
            <a:r>
              <a:rPr spc="-10" dirty="0"/>
              <a:t>str1);</a:t>
            </a:r>
            <a:r>
              <a:rPr dirty="0"/>
              <a:t>	</a:t>
            </a:r>
            <a:r>
              <a:rPr dirty="0">
                <a:solidFill>
                  <a:srgbClr val="00B050"/>
                </a:solidFill>
              </a:rPr>
              <a:t>//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not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enough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space</a:t>
            </a:r>
            <a:r>
              <a:rPr spc="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-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overwrites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other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spc="-10" dirty="0">
                <a:solidFill>
                  <a:srgbClr val="00B050"/>
                </a:solidFill>
              </a:rPr>
              <a:t>memory!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831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3211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0591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971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535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2730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134127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9028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73750" y="4997450"/>
            <a:ext cx="6096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93345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>
                <a:tab pos="864869" algn="l"/>
                <a:tab pos="1636395" algn="l"/>
                <a:tab pos="4722495" algn="l"/>
              </a:tabLst>
              <a:defRPr/>
            </a:pP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 </a:t>
            </a:r>
            <a:r>
              <a:rPr kumimoji="0" sz="3000" b="0" i="0" u="none" strike="noStrike" kern="0" cap="none" spc="-7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3000" b="0" i="0" u="none" strike="noStrike" kern="0" cap="none" spc="-37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'w'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'</a:t>
            </a:r>
            <a:r>
              <a:rPr kumimoji="0" sz="3000" b="0" i="0" u="none" strike="noStrike" kern="0" cap="none" spc="-103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</a:t>
            </a:r>
            <a:r>
              <a:rPr kumimoji="0" sz="1800" b="0" i="0" u="none" strike="noStrike" kern="0" cap="none" spc="1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3000" b="0" i="0" u="none" strike="noStrike" kern="0" cap="none" spc="-124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he</a:t>
            </a:r>
            <a:r>
              <a:rPr kumimoji="0" sz="1800" b="0" i="0" u="none" strike="noStrike" kern="0" cap="none" spc="-4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3000" b="0" i="0" u="none" strike="noStrike" kern="0" cap="none" spc="-40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-6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</a:t>
            </a:r>
            <a:r>
              <a:rPr kumimoji="0" sz="3000" b="0" i="0" u="none" strike="noStrike" kern="0" cap="none" spc="-63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</a:t>
            </a:r>
            <a:r>
              <a:rPr kumimoji="0" sz="1800" b="0" i="0" u="none" strike="noStrike" kern="0" cap="none" spc="-2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3000" b="0" i="0" u="none" strike="noStrike" kern="0" cap="none" spc="-1387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og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800" b="0" i="0" u="none" strike="noStrike" kern="0" cap="none" spc="-9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3000" b="0" i="0" u="none" strike="noStrike" kern="0" cap="none" spc="-1207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</a:t>
            </a:r>
            <a:r>
              <a:rPr kumimoji="0" sz="1800" b="0" i="0" u="none" strike="noStrike" kern="0" cap="none" spc="-6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3000" b="0" i="0" u="none" strike="noStrike" kern="0" cap="none" spc="-697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3000" b="0" i="0" u="none" strike="noStrike" kern="0" cap="none" spc="-157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1800" b="0" i="0" u="none" strike="noStrike" kern="0" cap="none" spc="-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y</a:t>
            </a:r>
            <a:r>
              <a:rPr kumimoji="0" sz="3000" b="0" i="0" u="none" strike="noStrike" kern="0" cap="none" spc="-427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</a:t>
            </a:r>
            <a:r>
              <a:rPr kumimoji="0" sz="1800" b="0" i="0" u="none" strike="noStrike" kern="0" cap="none" spc="-2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3000" b="0" i="0" u="none" strike="noStrike" kern="0" cap="none" spc="-75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3000" b="0" i="0" u="none" strike="noStrike" kern="0" cap="none" spc="0" normalizeH="0" baseline="-2777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3000" b="0" i="0" u="none" strike="noStrike" kern="0" cap="none" spc="-37" normalizeH="0" baseline="-2777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'!'</a:t>
            </a:r>
            <a:endParaRPr kumimoji="0" sz="3000" b="0" i="0" u="none" strike="noStrike" kern="0" cap="none" spc="0" normalizeH="0" baseline="-2777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2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231140" y="1282700"/>
            <a:ext cx="11595770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str1[14];</a:t>
            </a:r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strcpy(str1,</a:t>
            </a:r>
            <a:r>
              <a:rPr spc="45" dirty="0"/>
              <a:t> </a:t>
            </a:r>
            <a:r>
              <a:rPr dirty="0">
                <a:solidFill>
                  <a:srgbClr val="0432FF"/>
                </a:solidFill>
              </a:rPr>
              <a:t>"hello,</a:t>
            </a:r>
            <a:r>
              <a:rPr spc="55" dirty="0">
                <a:solidFill>
                  <a:srgbClr val="0432FF"/>
                </a:solidFill>
              </a:rPr>
              <a:t> </a:t>
            </a:r>
            <a:r>
              <a:rPr spc="-10" dirty="0">
                <a:solidFill>
                  <a:srgbClr val="0432FF"/>
                </a:solidFill>
              </a:rPr>
              <a:t>world!"</a:t>
            </a:r>
            <a:r>
              <a:rPr spc="-10" dirty="0"/>
              <a:t>); </a:t>
            </a: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str2[6];</a:t>
            </a:r>
          </a:p>
          <a:p>
            <a:pPr marL="12700">
              <a:lnSpc>
                <a:spcPts val="2560"/>
              </a:lnSpc>
              <a:tabLst>
                <a:tab pos="3669665" algn="l"/>
              </a:tabLst>
            </a:pPr>
            <a:r>
              <a:rPr dirty="0"/>
              <a:t>strcpy(str2,</a:t>
            </a:r>
            <a:r>
              <a:rPr spc="65" dirty="0"/>
              <a:t> </a:t>
            </a:r>
            <a:r>
              <a:rPr spc="-10" dirty="0"/>
              <a:t>str1);</a:t>
            </a:r>
            <a:r>
              <a:rPr dirty="0"/>
              <a:t>	</a:t>
            </a:r>
            <a:r>
              <a:rPr dirty="0">
                <a:solidFill>
                  <a:srgbClr val="00B050"/>
                </a:solidFill>
              </a:rPr>
              <a:t>//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not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enough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space</a:t>
            </a:r>
            <a:r>
              <a:rPr spc="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-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overwrites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other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spc="-10" dirty="0">
                <a:solidFill>
                  <a:srgbClr val="00B050"/>
                </a:solidFill>
              </a:rPr>
              <a:t>memory!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831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3211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0591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971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535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2730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134127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6648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73750" y="4997450"/>
            <a:ext cx="6096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93345" marR="0" lvl="0" indent="0" defTabSz="91440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Tx/>
              <a:buSzTx/>
              <a:buFontTx/>
              <a:buNone/>
              <a:tabLst>
                <a:tab pos="864869" algn="l"/>
                <a:tab pos="1636395" algn="l"/>
                <a:tab pos="4722495" algn="l"/>
                <a:tab pos="542417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'w'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'</a:t>
            </a:r>
            <a:r>
              <a:rPr kumimoji="0" sz="2000" b="0" i="0" u="none" strike="noStrike" kern="0" cap="none" spc="-6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</a:t>
            </a:r>
            <a:r>
              <a:rPr kumimoji="0" sz="2700" b="0" i="0" u="none" strike="noStrike" kern="0" cap="none" spc="202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2000" b="0" i="0" u="none" strike="noStrike" kern="0" cap="none" spc="-8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700" b="0" i="0" u="none" strike="noStrike" kern="0" cap="none" spc="0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2700" b="0" i="0" u="none" strike="noStrike" kern="0" cap="none" spc="-7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</a:t>
            </a:r>
            <a:r>
              <a:rPr kumimoji="0" sz="2700" b="0" i="0" u="none" strike="noStrike" kern="0" cap="none" spc="0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he</a:t>
            </a:r>
            <a:r>
              <a:rPr kumimoji="0" sz="2700" b="0" i="0" u="none" strike="noStrike" kern="0" cap="none" spc="-637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2000" b="0" i="0" u="none" strike="noStrike" kern="0" cap="none" spc="-2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700" b="0" i="0" u="none" strike="noStrike" kern="0" cap="none" spc="-1019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</a:t>
            </a:r>
            <a:r>
              <a:rPr kumimoji="0" sz="2000" b="0" i="0" u="none" strike="noStrike" kern="0" cap="none" spc="-4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</a:t>
            </a:r>
            <a:r>
              <a:rPr kumimoji="0" sz="2700" b="0" i="0" u="none" strike="noStrike" kern="0" cap="none" spc="-315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2000" b="0" i="0" u="none" strike="noStrike" kern="0" cap="none" spc="-9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700" b="0" i="0" u="none" strike="noStrike" kern="0" cap="none" spc="0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og</a:t>
            </a:r>
            <a:r>
              <a:rPr kumimoji="0" sz="2700" b="0" i="0" u="none" strike="noStrike" kern="0" cap="none" spc="-67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2700" b="0" i="0" u="none" strike="noStrike" kern="0" cap="none" spc="-7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700" b="0" i="0" u="none" strike="noStrike" kern="0" cap="none" spc="-1485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000" b="0" i="0" u="none" strike="noStrike" kern="0" cap="none" spc="-8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</a:t>
            </a:r>
            <a:r>
              <a:rPr kumimoji="0" sz="2700" b="0" i="0" u="none" strike="noStrike" kern="0" cap="none" spc="-960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2000" b="0" i="0" u="none" strike="noStrike" kern="0" cap="none" spc="-4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700" b="0" i="0" u="none" strike="noStrike" kern="0" cap="none" spc="0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700" b="0" i="0" u="none" strike="noStrike" kern="0" cap="none" spc="-7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2700" b="0" i="0" u="none" strike="noStrike" kern="0" cap="none" spc="-75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2000" b="0" i="0" u="none" strike="noStrike" kern="0" cap="none" spc="-10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700" b="0" i="0" u="none" strike="noStrike" kern="0" cap="none" spc="0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2700" b="0" i="0" u="none" strike="noStrike" kern="0" cap="none" spc="-600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y</a:t>
            </a:r>
            <a:r>
              <a:rPr kumimoji="0" sz="2000" b="0" i="0" u="none" strike="noStrike" kern="0" cap="none" spc="-2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</a:t>
            </a:r>
            <a:r>
              <a:rPr kumimoji="0" sz="2700" b="0" i="0" u="none" strike="noStrike" kern="0" cap="none" spc="-405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'!'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2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231139" y="1282700"/>
            <a:ext cx="11487551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str1[14];</a:t>
            </a:r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strcpy(str1,</a:t>
            </a:r>
            <a:r>
              <a:rPr spc="45" dirty="0"/>
              <a:t> </a:t>
            </a:r>
            <a:r>
              <a:rPr dirty="0">
                <a:solidFill>
                  <a:srgbClr val="0432FF"/>
                </a:solidFill>
              </a:rPr>
              <a:t>"hello,</a:t>
            </a:r>
            <a:r>
              <a:rPr spc="55" dirty="0">
                <a:solidFill>
                  <a:srgbClr val="0432FF"/>
                </a:solidFill>
              </a:rPr>
              <a:t> </a:t>
            </a:r>
            <a:r>
              <a:rPr spc="-10" dirty="0">
                <a:solidFill>
                  <a:srgbClr val="0432FF"/>
                </a:solidFill>
              </a:rPr>
              <a:t>world!"</a:t>
            </a:r>
            <a:r>
              <a:rPr spc="-10" dirty="0"/>
              <a:t>); </a:t>
            </a: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str2[6];</a:t>
            </a:r>
          </a:p>
          <a:p>
            <a:pPr marL="12700">
              <a:lnSpc>
                <a:spcPts val="2560"/>
              </a:lnSpc>
              <a:tabLst>
                <a:tab pos="3669665" algn="l"/>
              </a:tabLst>
            </a:pPr>
            <a:r>
              <a:rPr dirty="0"/>
              <a:t>strcpy(str2,</a:t>
            </a:r>
            <a:r>
              <a:rPr spc="65" dirty="0"/>
              <a:t> </a:t>
            </a:r>
            <a:r>
              <a:rPr spc="-10" dirty="0"/>
              <a:t>str1);</a:t>
            </a:r>
            <a:r>
              <a:rPr dirty="0"/>
              <a:t>	</a:t>
            </a:r>
            <a:r>
              <a:rPr dirty="0">
                <a:solidFill>
                  <a:srgbClr val="00B050"/>
                </a:solidFill>
              </a:rPr>
              <a:t>//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not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enough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space</a:t>
            </a:r>
            <a:r>
              <a:rPr spc="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-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overwrites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other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spc="-10" dirty="0">
                <a:solidFill>
                  <a:srgbClr val="00B050"/>
                </a:solidFill>
              </a:rPr>
              <a:t>memory!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831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3211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0591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971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535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2730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134127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5030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73750" y="4997450"/>
            <a:ext cx="6096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93345" marR="0" lvl="0" indent="0" defTabSz="91440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Tx/>
              <a:buSzTx/>
              <a:buFontTx/>
              <a:buNone/>
              <a:tabLst>
                <a:tab pos="864869" algn="l"/>
                <a:tab pos="1636395" algn="l"/>
                <a:tab pos="4722495" algn="l"/>
                <a:tab pos="542417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'w'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'</a:t>
            </a:r>
            <a:r>
              <a:rPr kumimoji="0" sz="2000" b="0" i="0" u="none" strike="noStrike" kern="0" cap="none" spc="-6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o</a:t>
            </a:r>
            <a:r>
              <a:rPr kumimoji="0" sz="2700" b="0" i="0" u="none" strike="noStrike" kern="0" cap="none" spc="202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2000" b="0" i="0" u="none" strike="noStrike" kern="0" cap="none" spc="-8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700" b="0" i="0" u="none" strike="noStrike" kern="0" cap="none" spc="0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2700" b="0" i="0" u="none" strike="noStrike" kern="0" cap="none" spc="-7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</a:t>
            </a:r>
            <a:r>
              <a:rPr kumimoji="0" sz="2700" b="0" i="0" u="none" strike="noStrike" kern="0" cap="none" spc="0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he</a:t>
            </a:r>
            <a:r>
              <a:rPr kumimoji="0" sz="2700" b="0" i="0" u="none" strike="noStrike" kern="0" cap="none" spc="-637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2000" b="0" i="0" u="none" strike="noStrike" kern="0" cap="none" spc="-2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700" b="0" i="0" u="none" strike="noStrike" kern="0" cap="none" spc="-1019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</a:t>
            </a:r>
            <a:r>
              <a:rPr kumimoji="0" sz="2000" b="0" i="0" u="none" strike="noStrike" kern="0" cap="none" spc="-4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</a:t>
            </a:r>
            <a:r>
              <a:rPr kumimoji="0" sz="2700" b="0" i="0" u="none" strike="noStrike" kern="0" cap="none" spc="-315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2000" b="0" i="0" u="none" strike="noStrike" kern="0" cap="none" spc="-9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700" b="0" i="0" u="none" strike="noStrike" kern="0" cap="none" spc="0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og</a:t>
            </a:r>
            <a:r>
              <a:rPr kumimoji="0" sz="2700" b="0" i="0" u="none" strike="noStrike" kern="0" cap="none" spc="-67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2700" b="0" i="0" u="none" strike="noStrike" kern="0" cap="none" spc="-7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700" b="0" i="0" u="none" strike="noStrike" kern="0" cap="none" spc="-1485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000" b="0" i="0" u="none" strike="noStrike" kern="0" cap="none" spc="-8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</a:t>
            </a:r>
            <a:r>
              <a:rPr kumimoji="0" sz="2700" b="0" i="0" u="none" strike="noStrike" kern="0" cap="none" spc="-960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2000" b="0" i="0" u="none" strike="noStrike" kern="0" cap="none" spc="-4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700" b="0" i="0" u="none" strike="noStrike" kern="0" cap="none" spc="0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700" b="0" i="0" u="none" strike="noStrike" kern="0" cap="none" spc="-7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2700" b="0" i="0" u="none" strike="noStrike" kern="0" cap="none" spc="-75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2000" b="0" i="0" u="none" strike="noStrike" kern="0" cap="none" spc="-10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700" b="0" i="0" u="none" strike="noStrike" kern="0" cap="none" spc="0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</a:t>
            </a:r>
            <a:r>
              <a:rPr kumimoji="0" sz="2700" b="0" i="0" u="none" strike="noStrike" kern="0" cap="none" spc="-600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y</a:t>
            </a:r>
            <a:r>
              <a:rPr kumimoji="0" sz="2000" b="0" i="0" u="none" strike="noStrike" kern="0" cap="none" spc="-2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</a:t>
            </a:r>
            <a:r>
              <a:rPr kumimoji="0" sz="2700" b="0" i="0" u="none" strike="noStrike" kern="0" cap="none" spc="-405" normalizeH="0" baseline="3086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'!'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2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Buffer</a:t>
            </a:r>
            <a:r>
              <a:rPr spc="-10" dirty="0"/>
              <a:t> Overflows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231139" y="1282700"/>
            <a:ext cx="11487551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4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str1[14];</a:t>
            </a:r>
          </a:p>
          <a:p>
            <a:pPr marL="12700" marR="6355715">
              <a:lnSpc>
                <a:spcPts val="2600"/>
              </a:lnSpc>
              <a:spcBef>
                <a:spcPts val="180"/>
              </a:spcBef>
            </a:pPr>
            <a:r>
              <a:rPr dirty="0"/>
              <a:t>strcpy(str1,</a:t>
            </a:r>
            <a:r>
              <a:rPr spc="45" dirty="0"/>
              <a:t> </a:t>
            </a:r>
            <a:r>
              <a:rPr dirty="0">
                <a:solidFill>
                  <a:srgbClr val="0432FF"/>
                </a:solidFill>
              </a:rPr>
              <a:t>"hello,</a:t>
            </a:r>
            <a:r>
              <a:rPr spc="55" dirty="0">
                <a:solidFill>
                  <a:srgbClr val="0432FF"/>
                </a:solidFill>
              </a:rPr>
              <a:t> </a:t>
            </a:r>
            <a:r>
              <a:rPr spc="-10" dirty="0">
                <a:solidFill>
                  <a:srgbClr val="0432FF"/>
                </a:solidFill>
              </a:rPr>
              <a:t>world!"</a:t>
            </a:r>
            <a:r>
              <a:rPr spc="-10" dirty="0"/>
              <a:t>); </a:t>
            </a:r>
            <a:r>
              <a:rPr dirty="0"/>
              <a:t>char</a:t>
            </a:r>
            <a:r>
              <a:rPr spc="25" dirty="0"/>
              <a:t> </a:t>
            </a:r>
            <a:r>
              <a:rPr spc="-10" dirty="0"/>
              <a:t>str2[6];</a:t>
            </a:r>
          </a:p>
          <a:p>
            <a:pPr marL="12700">
              <a:lnSpc>
                <a:spcPts val="2560"/>
              </a:lnSpc>
              <a:tabLst>
                <a:tab pos="3669665" algn="l"/>
              </a:tabLst>
            </a:pPr>
            <a:r>
              <a:rPr dirty="0"/>
              <a:t>strcpy(str2,</a:t>
            </a:r>
            <a:r>
              <a:rPr spc="65" dirty="0"/>
              <a:t> </a:t>
            </a:r>
            <a:r>
              <a:rPr spc="-10" dirty="0"/>
              <a:t>str1);</a:t>
            </a:r>
            <a:r>
              <a:rPr dirty="0"/>
              <a:t>	</a:t>
            </a:r>
            <a:r>
              <a:rPr dirty="0">
                <a:solidFill>
                  <a:srgbClr val="00B050"/>
                </a:solidFill>
              </a:rPr>
              <a:t>//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not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enough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space</a:t>
            </a:r>
            <a:r>
              <a:rPr spc="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-</a:t>
            </a:r>
            <a:r>
              <a:rPr spc="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overwrites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other</a:t>
            </a:r>
            <a:r>
              <a:rPr spc="30" dirty="0">
                <a:solidFill>
                  <a:srgbClr val="00B050"/>
                </a:solidFill>
              </a:rPr>
              <a:t> </a:t>
            </a:r>
            <a:r>
              <a:rPr spc="-10" dirty="0">
                <a:solidFill>
                  <a:srgbClr val="00B050"/>
                </a:solidFill>
              </a:rPr>
              <a:t>memory!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831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3211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0591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971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535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2730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134127" y="4976812"/>
          <a:ext cx="4644387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1386185" cy="40208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strncpy(dst,</a:t>
            </a:r>
            <a:r>
              <a:rPr kumimoji="0" sz="2800" b="1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src,</a:t>
            </a:r>
            <a:r>
              <a:rPr kumimoji="0" sz="2800" b="1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n)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copies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most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bytes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from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src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dst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there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null-terminating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these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bytes,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dst</a:t>
            </a:r>
            <a:r>
              <a:rPr kumimoji="0" sz="2800" b="1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null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terminated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927100" marR="7421245" lvl="0" indent="0" defTabSz="914400" eaLnBrk="1" fontAlgn="auto" latinLnBrk="0" hangingPunct="1">
              <a:lnSpc>
                <a:spcPts val="2600"/>
              </a:lnSpc>
              <a:spcBef>
                <a:spcPts val="26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copying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"hello"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2726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world!"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doesn’t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copy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'\0'!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1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249554" lvl="0" indent="0" defTabSz="914400" eaLnBrk="1" fontAlgn="auto" latinLnBrk="0" hangingPunct="1">
              <a:lnSpc>
                <a:spcPct val="90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30847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there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null-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terminating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able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tell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where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anymore.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E.g.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may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continue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reading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search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6219902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world!",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565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118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796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64126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6219902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world!",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565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118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796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64126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4446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6099322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world!",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565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118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796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64126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2066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6169660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world!",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565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11810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796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6412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9686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6159612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world!",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5654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11810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796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6412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068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861523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world!",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565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118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796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64126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92625" y="4286250"/>
            <a:ext cx="171450" cy="304800"/>
          </a:xfrm>
          <a:custGeom>
            <a:avLst/>
            <a:gdLst/>
            <a:ahLst/>
            <a:cxnLst/>
            <a:rect l="l" t="t" r="r" b="b"/>
            <a:pathLst>
              <a:path w="171450" h="304800">
                <a:moveTo>
                  <a:pt x="57150" y="133350"/>
                </a:moveTo>
                <a:lnTo>
                  <a:pt x="0" y="133350"/>
                </a:lnTo>
                <a:lnTo>
                  <a:pt x="85726" y="304800"/>
                </a:lnTo>
                <a:lnTo>
                  <a:pt x="157162" y="161925"/>
                </a:lnTo>
                <a:lnTo>
                  <a:pt x="57150" y="161925"/>
                </a:lnTo>
                <a:lnTo>
                  <a:pt x="57150" y="133350"/>
                </a:lnTo>
                <a:close/>
              </a:path>
              <a:path w="171450" h="304800">
                <a:moveTo>
                  <a:pt x="114300" y="0"/>
                </a:moveTo>
                <a:lnTo>
                  <a:pt x="57150" y="0"/>
                </a:lnTo>
                <a:lnTo>
                  <a:pt x="57150" y="161925"/>
                </a:lnTo>
                <a:lnTo>
                  <a:pt x="114300" y="161925"/>
                </a:lnTo>
                <a:lnTo>
                  <a:pt x="114300" y="0"/>
                </a:lnTo>
                <a:close/>
              </a:path>
              <a:path w="171450" h="304800">
                <a:moveTo>
                  <a:pt x="171450" y="133350"/>
                </a:moveTo>
                <a:lnTo>
                  <a:pt x="114300" y="133350"/>
                </a:lnTo>
                <a:lnTo>
                  <a:pt x="114300" y="161925"/>
                </a:lnTo>
                <a:lnTo>
                  <a:pt x="157162" y="161925"/>
                </a:lnTo>
                <a:lnTo>
                  <a:pt x="171450" y="1333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6099322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world!",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565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118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796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64126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6119418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world!"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3565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118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8796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64126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object 24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6129467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world!"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44625" y="5568950"/>
            <a:ext cx="171450" cy="389255"/>
          </a:xfrm>
          <a:custGeom>
            <a:avLst/>
            <a:gdLst/>
            <a:ahLst/>
            <a:cxnLst/>
            <a:rect l="l" t="t" r="r" b="b"/>
            <a:pathLst>
              <a:path w="171450" h="389254">
                <a:moveTo>
                  <a:pt x="57150" y="171450"/>
                </a:moveTo>
                <a:lnTo>
                  <a:pt x="57150" y="388936"/>
                </a:lnTo>
                <a:lnTo>
                  <a:pt x="114300" y="388937"/>
                </a:lnTo>
                <a:lnTo>
                  <a:pt x="114300" y="171450"/>
                </a:lnTo>
                <a:lnTo>
                  <a:pt x="57150" y="171450"/>
                </a:lnTo>
                <a:close/>
              </a:path>
              <a:path w="171450" h="389254">
                <a:moveTo>
                  <a:pt x="157162" y="142875"/>
                </a:moveTo>
                <a:lnTo>
                  <a:pt x="57150" y="142875"/>
                </a:lnTo>
                <a:lnTo>
                  <a:pt x="114300" y="142875"/>
                </a:lnTo>
                <a:lnTo>
                  <a:pt x="114300" y="171450"/>
                </a:lnTo>
                <a:lnTo>
                  <a:pt x="171450" y="171450"/>
                </a:lnTo>
                <a:lnTo>
                  <a:pt x="157162" y="142875"/>
                </a:lnTo>
                <a:close/>
              </a:path>
              <a:path w="171450" h="389254">
                <a:moveTo>
                  <a:pt x="57150" y="142875"/>
                </a:moveTo>
                <a:lnTo>
                  <a:pt x="57150" y="171450"/>
                </a:lnTo>
                <a:lnTo>
                  <a:pt x="114300" y="171450"/>
                </a:lnTo>
                <a:lnTo>
                  <a:pt x="114300" y="142875"/>
                </a:lnTo>
                <a:lnTo>
                  <a:pt x="57150" y="142875"/>
                </a:lnTo>
                <a:close/>
              </a:path>
              <a:path w="171450" h="389254">
                <a:moveTo>
                  <a:pt x="85726" y="0"/>
                </a:moveTo>
                <a:lnTo>
                  <a:pt x="0" y="171449"/>
                </a:lnTo>
                <a:lnTo>
                  <a:pt x="57150" y="171450"/>
                </a:lnTo>
                <a:lnTo>
                  <a:pt x="57150" y="142875"/>
                </a:lnTo>
                <a:lnTo>
                  <a:pt x="157162" y="142875"/>
                </a:lnTo>
                <a:lnTo>
                  <a:pt x="85726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3565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118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8796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4126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861523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world!"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06625" y="5568950"/>
            <a:ext cx="171450" cy="389255"/>
          </a:xfrm>
          <a:custGeom>
            <a:avLst/>
            <a:gdLst/>
            <a:ahLst/>
            <a:cxnLst/>
            <a:rect l="l" t="t" r="r" b="b"/>
            <a:pathLst>
              <a:path w="171450" h="389254">
                <a:moveTo>
                  <a:pt x="57150" y="171450"/>
                </a:moveTo>
                <a:lnTo>
                  <a:pt x="57150" y="388936"/>
                </a:lnTo>
                <a:lnTo>
                  <a:pt x="114300" y="388937"/>
                </a:lnTo>
                <a:lnTo>
                  <a:pt x="114300" y="171450"/>
                </a:lnTo>
                <a:lnTo>
                  <a:pt x="57150" y="171450"/>
                </a:lnTo>
                <a:close/>
              </a:path>
              <a:path w="171450" h="389254">
                <a:moveTo>
                  <a:pt x="157162" y="142875"/>
                </a:moveTo>
                <a:lnTo>
                  <a:pt x="57150" y="142875"/>
                </a:lnTo>
                <a:lnTo>
                  <a:pt x="114300" y="142875"/>
                </a:lnTo>
                <a:lnTo>
                  <a:pt x="114300" y="171450"/>
                </a:lnTo>
                <a:lnTo>
                  <a:pt x="171450" y="171450"/>
                </a:lnTo>
                <a:lnTo>
                  <a:pt x="157162" y="142875"/>
                </a:lnTo>
                <a:close/>
              </a:path>
              <a:path w="171450" h="389254">
                <a:moveTo>
                  <a:pt x="57150" y="142875"/>
                </a:moveTo>
                <a:lnTo>
                  <a:pt x="57150" y="171450"/>
                </a:lnTo>
                <a:lnTo>
                  <a:pt x="114300" y="171450"/>
                </a:lnTo>
                <a:lnTo>
                  <a:pt x="114300" y="142875"/>
                </a:lnTo>
                <a:lnTo>
                  <a:pt x="57150" y="142875"/>
                </a:lnTo>
                <a:close/>
              </a:path>
              <a:path w="171450" h="389254">
                <a:moveTo>
                  <a:pt x="85726" y="0"/>
                </a:moveTo>
                <a:lnTo>
                  <a:pt x="0" y="171449"/>
                </a:lnTo>
                <a:lnTo>
                  <a:pt x="57150" y="171450"/>
                </a:lnTo>
                <a:lnTo>
                  <a:pt x="57150" y="142875"/>
                </a:lnTo>
                <a:lnTo>
                  <a:pt x="157162" y="142875"/>
                </a:lnTo>
                <a:lnTo>
                  <a:pt x="85726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3565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118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8796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4126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861523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world!"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68625" y="5568950"/>
            <a:ext cx="171450" cy="389255"/>
          </a:xfrm>
          <a:custGeom>
            <a:avLst/>
            <a:gdLst/>
            <a:ahLst/>
            <a:cxnLst/>
            <a:rect l="l" t="t" r="r" b="b"/>
            <a:pathLst>
              <a:path w="171450" h="389254">
                <a:moveTo>
                  <a:pt x="57150" y="171450"/>
                </a:moveTo>
                <a:lnTo>
                  <a:pt x="57150" y="388936"/>
                </a:lnTo>
                <a:lnTo>
                  <a:pt x="114300" y="388937"/>
                </a:lnTo>
                <a:lnTo>
                  <a:pt x="114300" y="171450"/>
                </a:lnTo>
                <a:lnTo>
                  <a:pt x="57150" y="171450"/>
                </a:lnTo>
                <a:close/>
              </a:path>
              <a:path w="171450" h="389254">
                <a:moveTo>
                  <a:pt x="157162" y="142875"/>
                </a:moveTo>
                <a:lnTo>
                  <a:pt x="57150" y="142875"/>
                </a:lnTo>
                <a:lnTo>
                  <a:pt x="114300" y="142875"/>
                </a:lnTo>
                <a:lnTo>
                  <a:pt x="114300" y="171450"/>
                </a:lnTo>
                <a:lnTo>
                  <a:pt x="171450" y="171450"/>
                </a:lnTo>
                <a:lnTo>
                  <a:pt x="157162" y="142875"/>
                </a:lnTo>
                <a:close/>
              </a:path>
              <a:path w="171450" h="389254">
                <a:moveTo>
                  <a:pt x="57150" y="142875"/>
                </a:moveTo>
                <a:lnTo>
                  <a:pt x="57150" y="171450"/>
                </a:lnTo>
                <a:lnTo>
                  <a:pt x="114300" y="171450"/>
                </a:lnTo>
                <a:lnTo>
                  <a:pt x="114300" y="142875"/>
                </a:lnTo>
                <a:lnTo>
                  <a:pt x="57150" y="142875"/>
                </a:lnTo>
                <a:close/>
              </a:path>
              <a:path w="171450" h="389254">
                <a:moveTo>
                  <a:pt x="85726" y="0"/>
                </a:moveTo>
                <a:lnTo>
                  <a:pt x="0" y="171449"/>
                </a:lnTo>
                <a:lnTo>
                  <a:pt x="57150" y="171450"/>
                </a:lnTo>
                <a:lnTo>
                  <a:pt x="57150" y="142875"/>
                </a:lnTo>
                <a:lnTo>
                  <a:pt x="157162" y="142875"/>
                </a:lnTo>
                <a:lnTo>
                  <a:pt x="85726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3565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118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8796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4126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861523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world!"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730625" y="5568950"/>
            <a:ext cx="171450" cy="389255"/>
          </a:xfrm>
          <a:custGeom>
            <a:avLst/>
            <a:gdLst/>
            <a:ahLst/>
            <a:cxnLst/>
            <a:rect l="l" t="t" r="r" b="b"/>
            <a:pathLst>
              <a:path w="171450" h="389254">
                <a:moveTo>
                  <a:pt x="57150" y="171450"/>
                </a:moveTo>
                <a:lnTo>
                  <a:pt x="57150" y="388936"/>
                </a:lnTo>
                <a:lnTo>
                  <a:pt x="114300" y="388937"/>
                </a:lnTo>
                <a:lnTo>
                  <a:pt x="114300" y="171450"/>
                </a:lnTo>
                <a:lnTo>
                  <a:pt x="57150" y="171450"/>
                </a:lnTo>
                <a:close/>
              </a:path>
              <a:path w="171450" h="389254">
                <a:moveTo>
                  <a:pt x="157162" y="142875"/>
                </a:moveTo>
                <a:lnTo>
                  <a:pt x="57150" y="142875"/>
                </a:lnTo>
                <a:lnTo>
                  <a:pt x="114300" y="142875"/>
                </a:lnTo>
                <a:lnTo>
                  <a:pt x="114300" y="171450"/>
                </a:lnTo>
                <a:lnTo>
                  <a:pt x="171450" y="171450"/>
                </a:lnTo>
                <a:lnTo>
                  <a:pt x="157162" y="142875"/>
                </a:lnTo>
                <a:close/>
              </a:path>
              <a:path w="171450" h="389254">
                <a:moveTo>
                  <a:pt x="57150" y="142875"/>
                </a:moveTo>
                <a:lnTo>
                  <a:pt x="57150" y="171450"/>
                </a:lnTo>
                <a:lnTo>
                  <a:pt x="114300" y="171450"/>
                </a:lnTo>
                <a:lnTo>
                  <a:pt x="114300" y="142875"/>
                </a:lnTo>
                <a:lnTo>
                  <a:pt x="57150" y="142875"/>
                </a:lnTo>
                <a:close/>
              </a:path>
              <a:path w="171450" h="389254">
                <a:moveTo>
                  <a:pt x="85726" y="0"/>
                </a:moveTo>
                <a:lnTo>
                  <a:pt x="0" y="171449"/>
                </a:lnTo>
                <a:lnTo>
                  <a:pt x="57150" y="171450"/>
                </a:lnTo>
                <a:lnTo>
                  <a:pt x="57150" y="142875"/>
                </a:lnTo>
                <a:lnTo>
                  <a:pt x="157162" y="142875"/>
                </a:lnTo>
                <a:lnTo>
                  <a:pt x="85726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3565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118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8796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4126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861523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world!"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68825" y="5568950"/>
            <a:ext cx="171450" cy="389255"/>
          </a:xfrm>
          <a:custGeom>
            <a:avLst/>
            <a:gdLst/>
            <a:ahLst/>
            <a:cxnLst/>
            <a:rect l="l" t="t" r="r" b="b"/>
            <a:pathLst>
              <a:path w="171450" h="389254">
                <a:moveTo>
                  <a:pt x="57150" y="171450"/>
                </a:moveTo>
                <a:lnTo>
                  <a:pt x="57150" y="388936"/>
                </a:lnTo>
                <a:lnTo>
                  <a:pt x="114300" y="388937"/>
                </a:lnTo>
                <a:lnTo>
                  <a:pt x="114300" y="171450"/>
                </a:lnTo>
                <a:lnTo>
                  <a:pt x="57150" y="171450"/>
                </a:lnTo>
                <a:close/>
              </a:path>
              <a:path w="171450" h="389254">
                <a:moveTo>
                  <a:pt x="157162" y="142875"/>
                </a:moveTo>
                <a:lnTo>
                  <a:pt x="57150" y="142875"/>
                </a:lnTo>
                <a:lnTo>
                  <a:pt x="114300" y="142875"/>
                </a:lnTo>
                <a:lnTo>
                  <a:pt x="114300" y="171450"/>
                </a:lnTo>
                <a:lnTo>
                  <a:pt x="171450" y="171450"/>
                </a:lnTo>
                <a:lnTo>
                  <a:pt x="157162" y="142875"/>
                </a:lnTo>
                <a:close/>
              </a:path>
              <a:path w="171450" h="389254">
                <a:moveTo>
                  <a:pt x="57150" y="142875"/>
                </a:moveTo>
                <a:lnTo>
                  <a:pt x="57150" y="171450"/>
                </a:lnTo>
                <a:lnTo>
                  <a:pt x="114300" y="171450"/>
                </a:lnTo>
                <a:lnTo>
                  <a:pt x="114300" y="142875"/>
                </a:lnTo>
                <a:lnTo>
                  <a:pt x="57150" y="142875"/>
                </a:lnTo>
                <a:close/>
              </a:path>
              <a:path w="171450" h="389254">
                <a:moveTo>
                  <a:pt x="85726" y="0"/>
                </a:moveTo>
                <a:lnTo>
                  <a:pt x="0" y="171449"/>
                </a:lnTo>
                <a:lnTo>
                  <a:pt x="57150" y="171450"/>
                </a:lnTo>
                <a:lnTo>
                  <a:pt x="57150" y="142875"/>
                </a:lnTo>
                <a:lnTo>
                  <a:pt x="157162" y="142875"/>
                </a:lnTo>
                <a:lnTo>
                  <a:pt x="85726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3565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118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8796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4126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861523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world!"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30825" y="5568950"/>
            <a:ext cx="171450" cy="389255"/>
          </a:xfrm>
          <a:custGeom>
            <a:avLst/>
            <a:gdLst/>
            <a:ahLst/>
            <a:cxnLst/>
            <a:rect l="l" t="t" r="r" b="b"/>
            <a:pathLst>
              <a:path w="171450" h="389254">
                <a:moveTo>
                  <a:pt x="57150" y="171450"/>
                </a:moveTo>
                <a:lnTo>
                  <a:pt x="57150" y="388936"/>
                </a:lnTo>
                <a:lnTo>
                  <a:pt x="114300" y="388937"/>
                </a:lnTo>
                <a:lnTo>
                  <a:pt x="114300" y="171450"/>
                </a:lnTo>
                <a:lnTo>
                  <a:pt x="57150" y="171450"/>
                </a:lnTo>
                <a:close/>
              </a:path>
              <a:path w="171450" h="389254">
                <a:moveTo>
                  <a:pt x="157162" y="142875"/>
                </a:moveTo>
                <a:lnTo>
                  <a:pt x="57150" y="142875"/>
                </a:lnTo>
                <a:lnTo>
                  <a:pt x="114300" y="142875"/>
                </a:lnTo>
                <a:lnTo>
                  <a:pt x="114300" y="171450"/>
                </a:lnTo>
                <a:lnTo>
                  <a:pt x="171450" y="171450"/>
                </a:lnTo>
                <a:lnTo>
                  <a:pt x="157162" y="142875"/>
                </a:lnTo>
                <a:close/>
              </a:path>
              <a:path w="171450" h="389254">
                <a:moveTo>
                  <a:pt x="57150" y="142875"/>
                </a:moveTo>
                <a:lnTo>
                  <a:pt x="57150" y="171450"/>
                </a:lnTo>
                <a:lnTo>
                  <a:pt x="114300" y="171450"/>
                </a:lnTo>
                <a:lnTo>
                  <a:pt x="114300" y="142875"/>
                </a:lnTo>
                <a:lnTo>
                  <a:pt x="57150" y="142875"/>
                </a:lnTo>
                <a:close/>
              </a:path>
              <a:path w="171450" h="389254">
                <a:moveTo>
                  <a:pt x="85726" y="0"/>
                </a:moveTo>
                <a:lnTo>
                  <a:pt x="0" y="171449"/>
                </a:lnTo>
                <a:lnTo>
                  <a:pt x="57150" y="171450"/>
                </a:lnTo>
                <a:lnTo>
                  <a:pt x="57150" y="142875"/>
                </a:lnTo>
                <a:lnTo>
                  <a:pt x="157162" y="142875"/>
                </a:lnTo>
                <a:lnTo>
                  <a:pt x="85726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3565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118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8796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4126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861523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world!"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92825" y="5568950"/>
            <a:ext cx="171450" cy="389255"/>
          </a:xfrm>
          <a:custGeom>
            <a:avLst/>
            <a:gdLst/>
            <a:ahLst/>
            <a:cxnLst/>
            <a:rect l="l" t="t" r="r" b="b"/>
            <a:pathLst>
              <a:path w="171450" h="389254">
                <a:moveTo>
                  <a:pt x="57150" y="171450"/>
                </a:moveTo>
                <a:lnTo>
                  <a:pt x="57150" y="388936"/>
                </a:lnTo>
                <a:lnTo>
                  <a:pt x="114300" y="388937"/>
                </a:lnTo>
                <a:lnTo>
                  <a:pt x="114300" y="171450"/>
                </a:lnTo>
                <a:lnTo>
                  <a:pt x="57150" y="171450"/>
                </a:lnTo>
                <a:close/>
              </a:path>
              <a:path w="171450" h="389254">
                <a:moveTo>
                  <a:pt x="157162" y="142875"/>
                </a:moveTo>
                <a:lnTo>
                  <a:pt x="57150" y="142875"/>
                </a:lnTo>
                <a:lnTo>
                  <a:pt x="114300" y="142875"/>
                </a:lnTo>
                <a:lnTo>
                  <a:pt x="114300" y="171450"/>
                </a:lnTo>
                <a:lnTo>
                  <a:pt x="171450" y="171450"/>
                </a:lnTo>
                <a:lnTo>
                  <a:pt x="157162" y="142875"/>
                </a:lnTo>
                <a:close/>
              </a:path>
              <a:path w="171450" h="389254">
                <a:moveTo>
                  <a:pt x="57150" y="142875"/>
                </a:moveTo>
                <a:lnTo>
                  <a:pt x="57150" y="171450"/>
                </a:lnTo>
                <a:lnTo>
                  <a:pt x="114300" y="171450"/>
                </a:lnTo>
                <a:lnTo>
                  <a:pt x="114300" y="142875"/>
                </a:lnTo>
                <a:lnTo>
                  <a:pt x="57150" y="142875"/>
                </a:lnTo>
                <a:close/>
              </a:path>
              <a:path w="171450" h="389254">
                <a:moveTo>
                  <a:pt x="85726" y="0"/>
                </a:moveTo>
                <a:lnTo>
                  <a:pt x="0" y="171449"/>
                </a:lnTo>
                <a:lnTo>
                  <a:pt x="57150" y="171450"/>
                </a:lnTo>
                <a:lnTo>
                  <a:pt x="57150" y="142875"/>
                </a:lnTo>
                <a:lnTo>
                  <a:pt x="157162" y="142875"/>
                </a:lnTo>
                <a:lnTo>
                  <a:pt x="85726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3565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118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8796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4126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861523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world!"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854825" y="5568950"/>
            <a:ext cx="171450" cy="389255"/>
          </a:xfrm>
          <a:custGeom>
            <a:avLst/>
            <a:gdLst/>
            <a:ahLst/>
            <a:cxnLst/>
            <a:rect l="l" t="t" r="r" b="b"/>
            <a:pathLst>
              <a:path w="171450" h="389254">
                <a:moveTo>
                  <a:pt x="57150" y="171450"/>
                </a:moveTo>
                <a:lnTo>
                  <a:pt x="57150" y="388936"/>
                </a:lnTo>
                <a:lnTo>
                  <a:pt x="114300" y="388937"/>
                </a:lnTo>
                <a:lnTo>
                  <a:pt x="114300" y="171450"/>
                </a:lnTo>
                <a:lnTo>
                  <a:pt x="57150" y="171450"/>
                </a:lnTo>
                <a:close/>
              </a:path>
              <a:path w="171450" h="389254">
                <a:moveTo>
                  <a:pt x="157162" y="142875"/>
                </a:moveTo>
                <a:lnTo>
                  <a:pt x="57150" y="142875"/>
                </a:lnTo>
                <a:lnTo>
                  <a:pt x="114300" y="142875"/>
                </a:lnTo>
                <a:lnTo>
                  <a:pt x="114300" y="171450"/>
                </a:lnTo>
                <a:lnTo>
                  <a:pt x="171450" y="171450"/>
                </a:lnTo>
                <a:lnTo>
                  <a:pt x="157162" y="142875"/>
                </a:lnTo>
                <a:close/>
              </a:path>
              <a:path w="171450" h="389254">
                <a:moveTo>
                  <a:pt x="57150" y="142875"/>
                </a:moveTo>
                <a:lnTo>
                  <a:pt x="57150" y="171450"/>
                </a:lnTo>
                <a:lnTo>
                  <a:pt x="114300" y="171450"/>
                </a:lnTo>
                <a:lnTo>
                  <a:pt x="114300" y="142875"/>
                </a:lnTo>
                <a:lnTo>
                  <a:pt x="57150" y="142875"/>
                </a:lnTo>
                <a:close/>
              </a:path>
              <a:path w="171450" h="389254">
                <a:moveTo>
                  <a:pt x="85726" y="0"/>
                </a:moveTo>
                <a:lnTo>
                  <a:pt x="0" y="171449"/>
                </a:lnTo>
                <a:lnTo>
                  <a:pt x="57150" y="171450"/>
                </a:lnTo>
                <a:lnTo>
                  <a:pt x="57150" y="142875"/>
                </a:lnTo>
                <a:lnTo>
                  <a:pt x="157162" y="142875"/>
                </a:lnTo>
                <a:lnTo>
                  <a:pt x="85726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3565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118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8796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4126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861523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world!"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strlen(str2);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2288" y="50673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693025" y="5568950"/>
            <a:ext cx="171450" cy="389255"/>
          </a:xfrm>
          <a:custGeom>
            <a:avLst/>
            <a:gdLst/>
            <a:ahLst/>
            <a:cxnLst/>
            <a:rect l="l" t="t" r="r" b="b"/>
            <a:pathLst>
              <a:path w="171450" h="389254">
                <a:moveTo>
                  <a:pt x="57150" y="171450"/>
                </a:moveTo>
                <a:lnTo>
                  <a:pt x="57150" y="388936"/>
                </a:lnTo>
                <a:lnTo>
                  <a:pt x="114300" y="388937"/>
                </a:lnTo>
                <a:lnTo>
                  <a:pt x="114300" y="171450"/>
                </a:lnTo>
                <a:lnTo>
                  <a:pt x="57150" y="171450"/>
                </a:lnTo>
                <a:close/>
              </a:path>
              <a:path w="171450" h="389254">
                <a:moveTo>
                  <a:pt x="157162" y="142875"/>
                </a:moveTo>
                <a:lnTo>
                  <a:pt x="57150" y="142875"/>
                </a:lnTo>
                <a:lnTo>
                  <a:pt x="114300" y="142875"/>
                </a:lnTo>
                <a:lnTo>
                  <a:pt x="114300" y="171450"/>
                </a:lnTo>
                <a:lnTo>
                  <a:pt x="171450" y="171450"/>
                </a:lnTo>
                <a:lnTo>
                  <a:pt x="157162" y="142875"/>
                </a:lnTo>
                <a:close/>
              </a:path>
              <a:path w="171450" h="389254">
                <a:moveTo>
                  <a:pt x="57150" y="142875"/>
                </a:moveTo>
                <a:lnTo>
                  <a:pt x="57150" y="171450"/>
                </a:lnTo>
                <a:lnTo>
                  <a:pt x="114300" y="171450"/>
                </a:lnTo>
                <a:lnTo>
                  <a:pt x="114300" y="142875"/>
                </a:lnTo>
                <a:lnTo>
                  <a:pt x="57150" y="142875"/>
                </a:lnTo>
                <a:close/>
              </a:path>
              <a:path w="171450" h="389254">
                <a:moveTo>
                  <a:pt x="85726" y="0"/>
                </a:moveTo>
                <a:lnTo>
                  <a:pt x="0" y="171449"/>
                </a:lnTo>
                <a:lnTo>
                  <a:pt x="57150" y="171450"/>
                </a:lnTo>
                <a:lnTo>
                  <a:pt x="57150" y="142875"/>
                </a:lnTo>
                <a:lnTo>
                  <a:pt x="157162" y="142875"/>
                </a:lnTo>
                <a:lnTo>
                  <a:pt x="85726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1459497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35655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11812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87969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4126" y="45974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134126" y="4976812"/>
          <a:ext cx="387984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5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5111750" y="4997450"/>
            <a:ext cx="6858000" cy="368300"/>
          </a:xfrm>
          <a:prstGeom prst="rect">
            <a:avLst/>
          </a:prstGeom>
          <a:solidFill>
            <a:srgbClr val="BFBFBF"/>
          </a:solidFill>
          <a:ln w="12700">
            <a:solidFill>
              <a:srgbClr val="2F528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memory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object 1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18" name="object 18"/>
            <p:cNvSpPr/>
            <p:nvPr/>
          </p:nvSpPr>
          <p:spPr>
            <a:xfrm>
              <a:off x="1444625" y="2673350"/>
              <a:ext cx="171450" cy="457200"/>
            </a:xfrm>
            <a:custGeom>
              <a:avLst/>
              <a:gdLst/>
              <a:ahLst/>
              <a:cxnLst/>
              <a:rect l="l" t="t" r="r" b="b"/>
              <a:pathLst>
                <a:path w="171450" h="457200">
                  <a:moveTo>
                    <a:pt x="57151" y="285751"/>
                  </a:moveTo>
                  <a:lnTo>
                    <a:pt x="0" y="285751"/>
                  </a:lnTo>
                  <a:lnTo>
                    <a:pt x="85726" y="457201"/>
                  </a:lnTo>
                  <a:lnTo>
                    <a:pt x="157162" y="314326"/>
                  </a:lnTo>
                  <a:lnTo>
                    <a:pt x="57151" y="314326"/>
                  </a:lnTo>
                  <a:lnTo>
                    <a:pt x="57151" y="285751"/>
                  </a:lnTo>
                  <a:close/>
                </a:path>
                <a:path w="171450" h="457200">
                  <a:moveTo>
                    <a:pt x="114300" y="0"/>
                  </a:moveTo>
                  <a:lnTo>
                    <a:pt x="57150" y="0"/>
                  </a:lnTo>
                  <a:lnTo>
                    <a:pt x="57151" y="314326"/>
                  </a:lnTo>
                  <a:lnTo>
                    <a:pt x="114301" y="314326"/>
                  </a:lnTo>
                  <a:lnTo>
                    <a:pt x="114300" y="0"/>
                  </a:lnTo>
                  <a:close/>
                </a:path>
                <a:path w="171450" h="457200">
                  <a:moveTo>
                    <a:pt x="171450" y="285751"/>
                  </a:moveTo>
                  <a:lnTo>
                    <a:pt x="114301" y="285751"/>
                  </a:lnTo>
                  <a:lnTo>
                    <a:pt x="114301" y="314326"/>
                  </a:lnTo>
                  <a:lnTo>
                    <a:pt x="157162" y="314326"/>
                  </a:lnTo>
                  <a:lnTo>
                    <a:pt x="171450" y="285751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18" name="object 18"/>
            <p:cNvSpPr/>
            <p:nvPr/>
          </p:nvSpPr>
          <p:spPr>
            <a:xfrm>
              <a:off x="2206625" y="2673350"/>
              <a:ext cx="171450" cy="457200"/>
            </a:xfrm>
            <a:custGeom>
              <a:avLst/>
              <a:gdLst/>
              <a:ahLst/>
              <a:cxnLst/>
              <a:rect l="l" t="t" r="r" b="b"/>
              <a:pathLst>
                <a:path w="171450" h="457200">
                  <a:moveTo>
                    <a:pt x="57151" y="285751"/>
                  </a:moveTo>
                  <a:lnTo>
                    <a:pt x="0" y="285751"/>
                  </a:lnTo>
                  <a:lnTo>
                    <a:pt x="85726" y="457201"/>
                  </a:lnTo>
                  <a:lnTo>
                    <a:pt x="157162" y="314326"/>
                  </a:lnTo>
                  <a:lnTo>
                    <a:pt x="57151" y="314326"/>
                  </a:lnTo>
                  <a:lnTo>
                    <a:pt x="57151" y="285751"/>
                  </a:lnTo>
                  <a:close/>
                </a:path>
                <a:path w="171450" h="457200">
                  <a:moveTo>
                    <a:pt x="114300" y="0"/>
                  </a:moveTo>
                  <a:lnTo>
                    <a:pt x="57150" y="0"/>
                  </a:lnTo>
                  <a:lnTo>
                    <a:pt x="57151" y="314326"/>
                  </a:lnTo>
                  <a:lnTo>
                    <a:pt x="114301" y="314326"/>
                  </a:lnTo>
                  <a:lnTo>
                    <a:pt x="114300" y="0"/>
                  </a:lnTo>
                  <a:close/>
                </a:path>
                <a:path w="171450" h="457200">
                  <a:moveTo>
                    <a:pt x="171450" y="285751"/>
                  </a:moveTo>
                  <a:lnTo>
                    <a:pt x="114301" y="285751"/>
                  </a:lnTo>
                  <a:lnTo>
                    <a:pt x="114301" y="314326"/>
                  </a:lnTo>
                  <a:lnTo>
                    <a:pt x="157162" y="314326"/>
                  </a:lnTo>
                  <a:lnTo>
                    <a:pt x="171450" y="285751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18" name="object 18"/>
            <p:cNvSpPr/>
            <p:nvPr/>
          </p:nvSpPr>
          <p:spPr>
            <a:xfrm>
              <a:off x="2968625" y="2673350"/>
              <a:ext cx="171450" cy="457200"/>
            </a:xfrm>
            <a:custGeom>
              <a:avLst/>
              <a:gdLst/>
              <a:ahLst/>
              <a:cxnLst/>
              <a:rect l="l" t="t" r="r" b="b"/>
              <a:pathLst>
                <a:path w="171450" h="457200">
                  <a:moveTo>
                    <a:pt x="57151" y="285751"/>
                  </a:moveTo>
                  <a:lnTo>
                    <a:pt x="0" y="285751"/>
                  </a:lnTo>
                  <a:lnTo>
                    <a:pt x="85726" y="457201"/>
                  </a:lnTo>
                  <a:lnTo>
                    <a:pt x="157162" y="314326"/>
                  </a:lnTo>
                  <a:lnTo>
                    <a:pt x="57151" y="314326"/>
                  </a:lnTo>
                  <a:lnTo>
                    <a:pt x="57151" y="285751"/>
                  </a:lnTo>
                  <a:close/>
                </a:path>
                <a:path w="171450" h="457200">
                  <a:moveTo>
                    <a:pt x="114300" y="0"/>
                  </a:moveTo>
                  <a:lnTo>
                    <a:pt x="57150" y="0"/>
                  </a:lnTo>
                  <a:lnTo>
                    <a:pt x="57151" y="314326"/>
                  </a:lnTo>
                  <a:lnTo>
                    <a:pt x="114301" y="314326"/>
                  </a:lnTo>
                  <a:lnTo>
                    <a:pt x="114300" y="0"/>
                  </a:lnTo>
                  <a:close/>
                </a:path>
                <a:path w="171450" h="457200">
                  <a:moveTo>
                    <a:pt x="171450" y="285751"/>
                  </a:moveTo>
                  <a:lnTo>
                    <a:pt x="114301" y="285751"/>
                  </a:lnTo>
                  <a:lnTo>
                    <a:pt x="114301" y="314326"/>
                  </a:lnTo>
                  <a:lnTo>
                    <a:pt x="157162" y="314326"/>
                  </a:lnTo>
                  <a:lnTo>
                    <a:pt x="171450" y="285751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18" name="object 18"/>
            <p:cNvSpPr/>
            <p:nvPr/>
          </p:nvSpPr>
          <p:spPr>
            <a:xfrm>
              <a:off x="3730625" y="2673350"/>
              <a:ext cx="171450" cy="457200"/>
            </a:xfrm>
            <a:custGeom>
              <a:avLst/>
              <a:gdLst/>
              <a:ahLst/>
              <a:cxnLst/>
              <a:rect l="l" t="t" r="r" b="b"/>
              <a:pathLst>
                <a:path w="171450" h="457200">
                  <a:moveTo>
                    <a:pt x="57151" y="285751"/>
                  </a:moveTo>
                  <a:lnTo>
                    <a:pt x="0" y="285751"/>
                  </a:lnTo>
                  <a:lnTo>
                    <a:pt x="85726" y="457201"/>
                  </a:lnTo>
                  <a:lnTo>
                    <a:pt x="157162" y="314326"/>
                  </a:lnTo>
                  <a:lnTo>
                    <a:pt x="57151" y="314326"/>
                  </a:lnTo>
                  <a:lnTo>
                    <a:pt x="57151" y="285751"/>
                  </a:lnTo>
                  <a:close/>
                </a:path>
                <a:path w="171450" h="457200">
                  <a:moveTo>
                    <a:pt x="114300" y="0"/>
                  </a:moveTo>
                  <a:lnTo>
                    <a:pt x="57150" y="0"/>
                  </a:lnTo>
                  <a:lnTo>
                    <a:pt x="57151" y="314326"/>
                  </a:lnTo>
                  <a:lnTo>
                    <a:pt x="114301" y="314326"/>
                  </a:lnTo>
                  <a:lnTo>
                    <a:pt x="114300" y="0"/>
                  </a:lnTo>
                  <a:close/>
                </a:path>
                <a:path w="171450" h="457200">
                  <a:moveTo>
                    <a:pt x="171450" y="285751"/>
                  </a:moveTo>
                  <a:lnTo>
                    <a:pt x="114301" y="285751"/>
                  </a:lnTo>
                  <a:lnTo>
                    <a:pt x="114301" y="314326"/>
                  </a:lnTo>
                  <a:lnTo>
                    <a:pt x="157162" y="314326"/>
                  </a:lnTo>
                  <a:lnTo>
                    <a:pt x="171450" y="285751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18" name="object 18"/>
            <p:cNvSpPr/>
            <p:nvPr/>
          </p:nvSpPr>
          <p:spPr>
            <a:xfrm>
              <a:off x="4568825" y="2673350"/>
              <a:ext cx="171450" cy="457200"/>
            </a:xfrm>
            <a:custGeom>
              <a:avLst/>
              <a:gdLst/>
              <a:ahLst/>
              <a:cxnLst/>
              <a:rect l="l" t="t" r="r" b="b"/>
              <a:pathLst>
                <a:path w="171450" h="457200">
                  <a:moveTo>
                    <a:pt x="57151" y="285751"/>
                  </a:moveTo>
                  <a:lnTo>
                    <a:pt x="0" y="285751"/>
                  </a:lnTo>
                  <a:lnTo>
                    <a:pt x="85726" y="457201"/>
                  </a:lnTo>
                  <a:lnTo>
                    <a:pt x="157162" y="314326"/>
                  </a:lnTo>
                  <a:lnTo>
                    <a:pt x="57151" y="314326"/>
                  </a:lnTo>
                  <a:lnTo>
                    <a:pt x="57151" y="285751"/>
                  </a:lnTo>
                  <a:close/>
                </a:path>
                <a:path w="171450" h="457200">
                  <a:moveTo>
                    <a:pt x="114300" y="0"/>
                  </a:moveTo>
                  <a:lnTo>
                    <a:pt x="57150" y="0"/>
                  </a:lnTo>
                  <a:lnTo>
                    <a:pt x="57151" y="314326"/>
                  </a:lnTo>
                  <a:lnTo>
                    <a:pt x="114301" y="314326"/>
                  </a:lnTo>
                  <a:lnTo>
                    <a:pt x="114300" y="0"/>
                  </a:lnTo>
                  <a:close/>
                </a:path>
                <a:path w="171450" h="457200">
                  <a:moveTo>
                    <a:pt x="171450" y="285751"/>
                  </a:moveTo>
                  <a:lnTo>
                    <a:pt x="114301" y="285751"/>
                  </a:lnTo>
                  <a:lnTo>
                    <a:pt x="114301" y="314326"/>
                  </a:lnTo>
                  <a:lnTo>
                    <a:pt x="157162" y="314326"/>
                  </a:lnTo>
                  <a:lnTo>
                    <a:pt x="171450" y="285751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object 1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printf("%s\n",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object 1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printf("%s\n",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18" name="object 18"/>
            <p:cNvSpPr/>
            <p:nvPr/>
          </p:nvSpPr>
          <p:spPr>
            <a:xfrm>
              <a:off x="1444625" y="4273550"/>
              <a:ext cx="171450" cy="389255"/>
            </a:xfrm>
            <a:custGeom>
              <a:avLst/>
              <a:gdLst/>
              <a:ahLst/>
              <a:cxnLst/>
              <a:rect l="l" t="t" r="r" b="b"/>
              <a:pathLst>
                <a:path w="171450" h="389254">
                  <a:moveTo>
                    <a:pt x="114300" y="142875"/>
                  </a:moveTo>
                  <a:lnTo>
                    <a:pt x="57150" y="142875"/>
                  </a:lnTo>
                  <a:lnTo>
                    <a:pt x="57150" y="388937"/>
                  </a:lnTo>
                  <a:lnTo>
                    <a:pt x="114300" y="388937"/>
                  </a:lnTo>
                  <a:lnTo>
                    <a:pt x="114300" y="142875"/>
                  </a:lnTo>
                  <a:close/>
                </a:path>
                <a:path w="171450" h="389254">
                  <a:moveTo>
                    <a:pt x="85726" y="0"/>
                  </a:moveTo>
                  <a:lnTo>
                    <a:pt x="0" y="171450"/>
                  </a:lnTo>
                  <a:lnTo>
                    <a:pt x="57150" y="171450"/>
                  </a:lnTo>
                  <a:lnTo>
                    <a:pt x="57150" y="142875"/>
                  </a:lnTo>
                  <a:lnTo>
                    <a:pt x="157162" y="142875"/>
                  </a:lnTo>
                  <a:lnTo>
                    <a:pt x="85726" y="0"/>
                  </a:lnTo>
                  <a:close/>
                </a:path>
                <a:path w="171450" h="389254">
                  <a:moveTo>
                    <a:pt x="157162" y="142875"/>
                  </a:moveTo>
                  <a:lnTo>
                    <a:pt x="114300" y="142875"/>
                  </a:lnTo>
                  <a:lnTo>
                    <a:pt x="114300" y="171450"/>
                  </a:lnTo>
                  <a:lnTo>
                    <a:pt x="171450" y="171450"/>
                  </a:lnTo>
                  <a:lnTo>
                    <a:pt x="157162" y="142875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printf("%s\n",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18" name="object 18"/>
            <p:cNvSpPr/>
            <p:nvPr/>
          </p:nvSpPr>
          <p:spPr>
            <a:xfrm>
              <a:off x="2206625" y="4273550"/>
              <a:ext cx="171450" cy="389255"/>
            </a:xfrm>
            <a:custGeom>
              <a:avLst/>
              <a:gdLst/>
              <a:ahLst/>
              <a:cxnLst/>
              <a:rect l="l" t="t" r="r" b="b"/>
              <a:pathLst>
                <a:path w="171450" h="389254">
                  <a:moveTo>
                    <a:pt x="114300" y="142875"/>
                  </a:moveTo>
                  <a:lnTo>
                    <a:pt x="57150" y="142875"/>
                  </a:lnTo>
                  <a:lnTo>
                    <a:pt x="57150" y="388937"/>
                  </a:lnTo>
                  <a:lnTo>
                    <a:pt x="114300" y="388937"/>
                  </a:lnTo>
                  <a:lnTo>
                    <a:pt x="114300" y="142875"/>
                  </a:lnTo>
                  <a:close/>
                </a:path>
                <a:path w="171450" h="389254">
                  <a:moveTo>
                    <a:pt x="85726" y="0"/>
                  </a:moveTo>
                  <a:lnTo>
                    <a:pt x="0" y="171450"/>
                  </a:lnTo>
                  <a:lnTo>
                    <a:pt x="57150" y="171450"/>
                  </a:lnTo>
                  <a:lnTo>
                    <a:pt x="57150" y="142875"/>
                  </a:lnTo>
                  <a:lnTo>
                    <a:pt x="157162" y="142875"/>
                  </a:lnTo>
                  <a:lnTo>
                    <a:pt x="85726" y="0"/>
                  </a:lnTo>
                  <a:close/>
                </a:path>
                <a:path w="171450" h="389254">
                  <a:moveTo>
                    <a:pt x="157162" y="142875"/>
                  </a:moveTo>
                  <a:lnTo>
                    <a:pt x="114300" y="142875"/>
                  </a:lnTo>
                  <a:lnTo>
                    <a:pt x="114300" y="171450"/>
                  </a:lnTo>
                  <a:lnTo>
                    <a:pt x="171450" y="171450"/>
                  </a:lnTo>
                  <a:lnTo>
                    <a:pt x="157162" y="142875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printf("%s\n",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18" name="object 18"/>
            <p:cNvSpPr/>
            <p:nvPr/>
          </p:nvSpPr>
          <p:spPr>
            <a:xfrm>
              <a:off x="3044825" y="4273550"/>
              <a:ext cx="171450" cy="389255"/>
            </a:xfrm>
            <a:custGeom>
              <a:avLst/>
              <a:gdLst/>
              <a:ahLst/>
              <a:cxnLst/>
              <a:rect l="l" t="t" r="r" b="b"/>
              <a:pathLst>
                <a:path w="171450" h="389254">
                  <a:moveTo>
                    <a:pt x="114300" y="142875"/>
                  </a:moveTo>
                  <a:lnTo>
                    <a:pt x="57150" y="142875"/>
                  </a:lnTo>
                  <a:lnTo>
                    <a:pt x="57150" y="388937"/>
                  </a:lnTo>
                  <a:lnTo>
                    <a:pt x="114300" y="388937"/>
                  </a:lnTo>
                  <a:lnTo>
                    <a:pt x="114300" y="142875"/>
                  </a:lnTo>
                  <a:close/>
                </a:path>
                <a:path w="171450" h="389254">
                  <a:moveTo>
                    <a:pt x="85726" y="0"/>
                  </a:moveTo>
                  <a:lnTo>
                    <a:pt x="0" y="171450"/>
                  </a:lnTo>
                  <a:lnTo>
                    <a:pt x="57150" y="171450"/>
                  </a:lnTo>
                  <a:lnTo>
                    <a:pt x="57150" y="142875"/>
                  </a:lnTo>
                  <a:lnTo>
                    <a:pt x="157162" y="142875"/>
                  </a:lnTo>
                  <a:lnTo>
                    <a:pt x="85726" y="0"/>
                  </a:lnTo>
                  <a:close/>
                </a:path>
                <a:path w="171450" h="389254">
                  <a:moveTo>
                    <a:pt x="157162" y="142875"/>
                  </a:moveTo>
                  <a:lnTo>
                    <a:pt x="114300" y="142875"/>
                  </a:lnTo>
                  <a:lnTo>
                    <a:pt x="114300" y="171450"/>
                  </a:lnTo>
                  <a:lnTo>
                    <a:pt x="171450" y="171450"/>
                  </a:lnTo>
                  <a:lnTo>
                    <a:pt x="157162" y="142875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printf("%s\n",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18" name="object 18"/>
            <p:cNvSpPr/>
            <p:nvPr/>
          </p:nvSpPr>
          <p:spPr>
            <a:xfrm>
              <a:off x="3730625" y="4273550"/>
              <a:ext cx="171450" cy="389255"/>
            </a:xfrm>
            <a:custGeom>
              <a:avLst/>
              <a:gdLst/>
              <a:ahLst/>
              <a:cxnLst/>
              <a:rect l="l" t="t" r="r" b="b"/>
              <a:pathLst>
                <a:path w="171450" h="389254">
                  <a:moveTo>
                    <a:pt x="114300" y="142875"/>
                  </a:moveTo>
                  <a:lnTo>
                    <a:pt x="57150" y="142875"/>
                  </a:lnTo>
                  <a:lnTo>
                    <a:pt x="57150" y="388937"/>
                  </a:lnTo>
                  <a:lnTo>
                    <a:pt x="114300" y="388937"/>
                  </a:lnTo>
                  <a:lnTo>
                    <a:pt x="114300" y="142875"/>
                  </a:lnTo>
                  <a:close/>
                </a:path>
                <a:path w="171450" h="389254">
                  <a:moveTo>
                    <a:pt x="85726" y="0"/>
                  </a:moveTo>
                  <a:lnTo>
                    <a:pt x="0" y="171450"/>
                  </a:lnTo>
                  <a:lnTo>
                    <a:pt x="57150" y="171450"/>
                  </a:lnTo>
                  <a:lnTo>
                    <a:pt x="57150" y="142875"/>
                  </a:lnTo>
                  <a:lnTo>
                    <a:pt x="157162" y="142875"/>
                  </a:lnTo>
                  <a:lnTo>
                    <a:pt x="85726" y="0"/>
                  </a:lnTo>
                  <a:close/>
                </a:path>
                <a:path w="171450" h="389254">
                  <a:moveTo>
                    <a:pt x="157162" y="142875"/>
                  </a:moveTo>
                  <a:lnTo>
                    <a:pt x="114300" y="142875"/>
                  </a:lnTo>
                  <a:lnTo>
                    <a:pt x="114300" y="171450"/>
                  </a:lnTo>
                  <a:lnTo>
                    <a:pt x="171450" y="171450"/>
                  </a:lnTo>
                  <a:lnTo>
                    <a:pt x="157162" y="142875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printf("%s\n",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18" name="object 18"/>
            <p:cNvSpPr/>
            <p:nvPr/>
          </p:nvSpPr>
          <p:spPr>
            <a:xfrm>
              <a:off x="4568825" y="4273550"/>
              <a:ext cx="171450" cy="389255"/>
            </a:xfrm>
            <a:custGeom>
              <a:avLst/>
              <a:gdLst/>
              <a:ahLst/>
              <a:cxnLst/>
              <a:rect l="l" t="t" r="r" b="b"/>
              <a:pathLst>
                <a:path w="171450" h="389254">
                  <a:moveTo>
                    <a:pt x="114300" y="142875"/>
                  </a:moveTo>
                  <a:lnTo>
                    <a:pt x="57150" y="142875"/>
                  </a:lnTo>
                  <a:lnTo>
                    <a:pt x="57150" y="388937"/>
                  </a:lnTo>
                  <a:lnTo>
                    <a:pt x="114300" y="388937"/>
                  </a:lnTo>
                  <a:lnTo>
                    <a:pt x="114300" y="142875"/>
                  </a:lnTo>
                  <a:close/>
                </a:path>
                <a:path w="171450" h="389254">
                  <a:moveTo>
                    <a:pt x="85726" y="0"/>
                  </a:moveTo>
                  <a:lnTo>
                    <a:pt x="0" y="171450"/>
                  </a:lnTo>
                  <a:lnTo>
                    <a:pt x="57150" y="171450"/>
                  </a:lnTo>
                  <a:lnTo>
                    <a:pt x="57150" y="142875"/>
                  </a:lnTo>
                  <a:lnTo>
                    <a:pt x="157162" y="142875"/>
                  </a:lnTo>
                  <a:lnTo>
                    <a:pt x="85726" y="0"/>
                  </a:lnTo>
                  <a:close/>
                </a:path>
                <a:path w="171450" h="389254">
                  <a:moveTo>
                    <a:pt x="157162" y="142875"/>
                  </a:moveTo>
                  <a:lnTo>
                    <a:pt x="114300" y="142875"/>
                  </a:lnTo>
                  <a:lnTo>
                    <a:pt x="114300" y="171450"/>
                  </a:lnTo>
                  <a:lnTo>
                    <a:pt x="171450" y="171450"/>
                  </a:lnTo>
                  <a:lnTo>
                    <a:pt x="157162" y="142875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printf("%s\n",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18" name="object 18"/>
            <p:cNvSpPr/>
            <p:nvPr/>
          </p:nvSpPr>
          <p:spPr>
            <a:xfrm>
              <a:off x="5330825" y="4273550"/>
              <a:ext cx="171450" cy="389255"/>
            </a:xfrm>
            <a:custGeom>
              <a:avLst/>
              <a:gdLst/>
              <a:ahLst/>
              <a:cxnLst/>
              <a:rect l="l" t="t" r="r" b="b"/>
              <a:pathLst>
                <a:path w="171450" h="389254">
                  <a:moveTo>
                    <a:pt x="114300" y="142875"/>
                  </a:moveTo>
                  <a:lnTo>
                    <a:pt x="57150" y="142875"/>
                  </a:lnTo>
                  <a:lnTo>
                    <a:pt x="57150" y="388937"/>
                  </a:lnTo>
                  <a:lnTo>
                    <a:pt x="114300" y="388937"/>
                  </a:lnTo>
                  <a:lnTo>
                    <a:pt x="114300" y="142875"/>
                  </a:lnTo>
                  <a:close/>
                </a:path>
                <a:path w="171450" h="389254">
                  <a:moveTo>
                    <a:pt x="85726" y="0"/>
                  </a:moveTo>
                  <a:lnTo>
                    <a:pt x="0" y="171450"/>
                  </a:lnTo>
                  <a:lnTo>
                    <a:pt x="57150" y="171450"/>
                  </a:lnTo>
                  <a:lnTo>
                    <a:pt x="57150" y="142875"/>
                  </a:lnTo>
                  <a:lnTo>
                    <a:pt x="157162" y="142875"/>
                  </a:lnTo>
                  <a:lnTo>
                    <a:pt x="85726" y="0"/>
                  </a:lnTo>
                  <a:close/>
                </a:path>
                <a:path w="171450" h="389254">
                  <a:moveTo>
                    <a:pt x="157162" y="142875"/>
                  </a:moveTo>
                  <a:lnTo>
                    <a:pt x="114300" y="142875"/>
                  </a:lnTo>
                  <a:lnTo>
                    <a:pt x="114300" y="171450"/>
                  </a:lnTo>
                  <a:lnTo>
                    <a:pt x="171450" y="171450"/>
                  </a:lnTo>
                  <a:lnTo>
                    <a:pt x="157162" y="142875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printf("%s\n",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18" name="object 18"/>
            <p:cNvSpPr/>
            <p:nvPr/>
          </p:nvSpPr>
          <p:spPr>
            <a:xfrm>
              <a:off x="6092825" y="4273550"/>
              <a:ext cx="171450" cy="389255"/>
            </a:xfrm>
            <a:custGeom>
              <a:avLst/>
              <a:gdLst/>
              <a:ahLst/>
              <a:cxnLst/>
              <a:rect l="l" t="t" r="r" b="b"/>
              <a:pathLst>
                <a:path w="171450" h="389254">
                  <a:moveTo>
                    <a:pt x="114300" y="142875"/>
                  </a:moveTo>
                  <a:lnTo>
                    <a:pt x="57150" y="142875"/>
                  </a:lnTo>
                  <a:lnTo>
                    <a:pt x="57150" y="388937"/>
                  </a:lnTo>
                  <a:lnTo>
                    <a:pt x="114300" y="388937"/>
                  </a:lnTo>
                  <a:lnTo>
                    <a:pt x="114300" y="142875"/>
                  </a:lnTo>
                  <a:close/>
                </a:path>
                <a:path w="171450" h="389254">
                  <a:moveTo>
                    <a:pt x="85726" y="0"/>
                  </a:moveTo>
                  <a:lnTo>
                    <a:pt x="0" y="171450"/>
                  </a:lnTo>
                  <a:lnTo>
                    <a:pt x="57150" y="171450"/>
                  </a:lnTo>
                  <a:lnTo>
                    <a:pt x="57150" y="142875"/>
                  </a:lnTo>
                  <a:lnTo>
                    <a:pt x="157162" y="142875"/>
                  </a:lnTo>
                  <a:lnTo>
                    <a:pt x="85726" y="0"/>
                  </a:lnTo>
                  <a:close/>
                </a:path>
                <a:path w="171450" h="389254">
                  <a:moveTo>
                    <a:pt x="157162" y="142875"/>
                  </a:moveTo>
                  <a:lnTo>
                    <a:pt x="114300" y="142875"/>
                  </a:lnTo>
                  <a:lnTo>
                    <a:pt x="114300" y="171450"/>
                  </a:lnTo>
                  <a:lnTo>
                    <a:pt x="171450" y="171450"/>
                  </a:lnTo>
                  <a:lnTo>
                    <a:pt x="157162" y="142875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printf("%s\n",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18" name="object 18"/>
            <p:cNvSpPr/>
            <p:nvPr/>
          </p:nvSpPr>
          <p:spPr>
            <a:xfrm>
              <a:off x="6854825" y="4273550"/>
              <a:ext cx="171450" cy="389255"/>
            </a:xfrm>
            <a:custGeom>
              <a:avLst/>
              <a:gdLst/>
              <a:ahLst/>
              <a:cxnLst/>
              <a:rect l="l" t="t" r="r" b="b"/>
              <a:pathLst>
                <a:path w="171450" h="389254">
                  <a:moveTo>
                    <a:pt x="114300" y="142875"/>
                  </a:moveTo>
                  <a:lnTo>
                    <a:pt x="57150" y="142875"/>
                  </a:lnTo>
                  <a:lnTo>
                    <a:pt x="57150" y="388937"/>
                  </a:lnTo>
                  <a:lnTo>
                    <a:pt x="114300" y="388937"/>
                  </a:lnTo>
                  <a:lnTo>
                    <a:pt x="114300" y="142875"/>
                  </a:lnTo>
                  <a:close/>
                </a:path>
                <a:path w="171450" h="389254">
                  <a:moveTo>
                    <a:pt x="85726" y="0"/>
                  </a:moveTo>
                  <a:lnTo>
                    <a:pt x="0" y="171450"/>
                  </a:lnTo>
                  <a:lnTo>
                    <a:pt x="57150" y="171450"/>
                  </a:lnTo>
                  <a:lnTo>
                    <a:pt x="57150" y="142875"/>
                  </a:lnTo>
                  <a:lnTo>
                    <a:pt x="157162" y="142875"/>
                  </a:lnTo>
                  <a:lnTo>
                    <a:pt x="85726" y="0"/>
                  </a:lnTo>
                  <a:close/>
                </a:path>
                <a:path w="171450" h="389254">
                  <a:moveTo>
                    <a:pt x="157162" y="142875"/>
                  </a:moveTo>
                  <a:lnTo>
                    <a:pt x="114300" y="142875"/>
                  </a:lnTo>
                  <a:lnTo>
                    <a:pt x="114300" y="171450"/>
                  </a:lnTo>
                  <a:lnTo>
                    <a:pt x="171450" y="171450"/>
                  </a:lnTo>
                  <a:lnTo>
                    <a:pt x="157162" y="142875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5410835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str1[14];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there"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printf("%s\n",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290" y="37338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766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0168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7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5166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7665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0164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26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65163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7661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159" y="3263900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18366" y="3263900"/>
            <a:ext cx="260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84860" algn="l"/>
                <a:tab pos="1557020" algn="l"/>
                <a:tab pos="232981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34126" y="3643312"/>
          <a:ext cx="10819128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object 17"/>
          <p:cNvSpPr/>
          <p:nvPr/>
        </p:nvSpPr>
        <p:spPr>
          <a:xfrm>
            <a:off x="996950" y="5238750"/>
            <a:ext cx="10210800" cy="1619250"/>
          </a:xfrm>
          <a:custGeom>
            <a:avLst/>
            <a:gdLst/>
            <a:ahLst/>
            <a:cxnLst/>
            <a:rect l="l" t="t" r="r" b="b"/>
            <a:pathLst>
              <a:path w="10210800" h="1619250">
                <a:moveTo>
                  <a:pt x="0" y="0"/>
                </a:moveTo>
                <a:lnTo>
                  <a:pt x="10210800" y="0"/>
                </a:lnTo>
                <a:lnTo>
                  <a:pt x="10210800" y="1619250"/>
                </a:lnTo>
              </a:path>
              <a:path w="10210800" h="1619250">
                <a:moveTo>
                  <a:pt x="0" y="1619250"/>
                </a:moveTo>
                <a:lnTo>
                  <a:pt x="0" y="0"/>
                </a:lnTo>
              </a:path>
            </a:pathLst>
          </a:custGeom>
          <a:ln w="63500">
            <a:solidFill>
              <a:srgbClr val="7F0325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30423" y="5232400"/>
            <a:ext cx="312801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hello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ymbol"/>
                <a:cs typeface="Segoe UI Symbol"/>
              </a:rPr>
              <a:t>⍰⍰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/>
                <a:cs typeface="Courier New"/>
              </a:rPr>
              <a:t>J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ymbol"/>
                <a:cs typeface="Segoe UI Symbol"/>
              </a:rPr>
              <a:t>⍰⍰⍰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 Symbol"/>
              <a:cs typeface="Segoe UI Symbo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6520">
              <a:lnSpc>
                <a:spcPct val="100000"/>
              </a:lnSpc>
              <a:spcBef>
                <a:spcPts val="100"/>
              </a:spcBef>
            </a:pPr>
            <a:r>
              <a:rPr dirty="0"/>
              <a:t>Copying</a:t>
            </a:r>
            <a:r>
              <a:rPr spc="-10" dirty="0"/>
              <a:t> </a:t>
            </a:r>
            <a:r>
              <a:rPr dirty="0"/>
              <a:t>Strings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strncpy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1139170" cy="2105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necessary,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null-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terminating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ourselves.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927100" marR="0" lvl="0" indent="0" defTabSz="914400" eaLnBrk="1" fontAlgn="auto" latinLnBrk="0" hangingPunct="1">
              <a:lnSpc>
                <a:spcPts val="2740"/>
              </a:lnSpc>
              <a:spcBef>
                <a:spcPts val="2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copying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"hello"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5080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>
                <a:tab pos="6412865" algn="l"/>
                <a:tab pos="732726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6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];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room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for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string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and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'\0'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world!"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5);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doesn’t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copy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'\0'!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add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null-terminating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20520">
              <a:lnSpc>
                <a:spcPct val="100000"/>
              </a:lnSpc>
              <a:spcBef>
                <a:spcPts val="100"/>
              </a:spcBef>
            </a:pPr>
            <a:r>
              <a:rPr dirty="0"/>
              <a:t>String</a:t>
            </a:r>
            <a:r>
              <a:rPr spc="-25" dirty="0"/>
              <a:t> </a:t>
            </a:r>
            <a:r>
              <a:rPr dirty="0"/>
              <a:t>Copying</a:t>
            </a:r>
            <a:r>
              <a:rPr spc="-15" dirty="0"/>
              <a:t> </a:t>
            </a:r>
            <a:r>
              <a:rPr spc="-10" dirty="0"/>
              <a:t>Exercise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88719"/>
            <a:ext cx="6213475" cy="35941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What</a:t>
            </a:r>
            <a:r>
              <a:rPr kumimoji="0" sz="2800" b="0" i="0" u="heavy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value</a:t>
            </a:r>
            <a:r>
              <a:rPr kumimoji="0" sz="2800" b="0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should</a:t>
            </a:r>
            <a:r>
              <a:rPr kumimoji="0" sz="2800" b="0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go</a:t>
            </a:r>
            <a:r>
              <a:rPr kumimoji="0" sz="2800" b="0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</a:t>
            </a:r>
            <a:r>
              <a:rPr kumimoji="0" sz="2800" b="0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</a:t>
            </a:r>
            <a:r>
              <a:rPr kumimoji="0" sz="2800" b="0" i="0" u="heavy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blank</a:t>
            </a:r>
            <a:r>
              <a:rPr kumimoji="0" sz="2800" b="0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at</a:t>
            </a:r>
            <a:r>
              <a:rPr kumimoji="0" sz="2800" b="0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right?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27050" marR="0" lvl="0" indent="-51435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526415" algn="l"/>
                <a:tab pos="52705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</a:p>
          <a:p>
            <a:pPr marL="527050" marR="0" lvl="0" indent="-51435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526415" algn="l"/>
                <a:tab pos="52705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</a:p>
          <a:p>
            <a:pPr marL="527050" marR="0" lvl="0" indent="-51435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526415" algn="l"/>
                <a:tab pos="52705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</a:p>
          <a:p>
            <a:pPr marL="526415" marR="0" lvl="0" indent="-513715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526415" algn="l"/>
                <a:tab pos="527050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26415" marR="0" lvl="0" indent="-513715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526415" algn="l"/>
                <a:tab pos="52705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strlen(“hello”)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26415" marR="0" lvl="0" indent="-513715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AutoNum type="alphaUcPeriod"/>
              <a:tabLst>
                <a:tab pos="526415" algn="l"/>
                <a:tab pos="527050" algn="l"/>
              </a:tabLst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 is lecture over again?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40550" y="1327150"/>
            <a:ext cx="4876800" cy="51816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5090" marR="0" lvl="0" indent="0" defTabSz="914400" eaLnBrk="1" fontAlgn="auto" latinLnBrk="0" hangingPunct="1">
              <a:lnSpc>
                <a:spcPts val="32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01371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str[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BF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];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8509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strcpy(str,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7180">
              <a:lnSpc>
                <a:spcPct val="100000"/>
              </a:lnSpc>
              <a:spcBef>
                <a:spcPts val="100"/>
              </a:spcBef>
            </a:pPr>
            <a:r>
              <a:rPr dirty="0"/>
              <a:t>String</a:t>
            </a:r>
            <a:r>
              <a:rPr spc="-25" dirty="0"/>
              <a:t> </a:t>
            </a:r>
            <a:r>
              <a:rPr spc="-10" dirty="0"/>
              <a:t>Exercise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66960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printed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following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program?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5538" y="1775460"/>
            <a:ext cx="10649142" cy="27648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5165" marR="172720" lvl="0" indent="-673100" defTabSz="914400" eaLnBrk="1" fontAlgn="auto" latinLnBrk="0" hangingPunct="1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main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argc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argv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[])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[9];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85165" marR="1254760" lvl="0" indent="-73025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"Hi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earth"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endParaRPr kumimoji="0" lang="en-US" sz="2400" b="0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685165" marR="1254760" lvl="0" indent="-73025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str[2]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lang="en-US" sz="2400" kern="0" dirty="0">
              <a:solidFill>
                <a:sysClr val="windowText" lastClr="000000"/>
              </a:solidFill>
              <a:latin typeface="Consolas"/>
              <a:cs typeface="Consolas"/>
            </a:endParaRPr>
          </a:p>
          <a:p>
            <a:pPr marL="685165" marR="1254760" lvl="0" indent="-73025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"str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%s,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len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%zu\n"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lang="en-US" sz="2400" kern="0" spc="-10" noProof="0" dirty="0">
                <a:solidFill>
                  <a:sysClr val="windowText" lastClr="000000"/>
                </a:solidFill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str,</a:t>
            </a:r>
            <a:r>
              <a:rPr lang="en-US" sz="2400" kern="0" spc="20" dirty="0">
                <a:solidFill>
                  <a:sysClr val="windowText" lastClr="000000"/>
                </a:solidFill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(str));</a:t>
            </a:r>
            <a:endParaRPr lang="en-US" sz="2400" kern="0" dirty="0">
              <a:solidFill>
                <a:sysClr val="windowText" lastClr="000000"/>
              </a:solidFill>
              <a:latin typeface="Consolas"/>
              <a:cs typeface="Consolas"/>
            </a:endParaRPr>
          </a:p>
          <a:p>
            <a:pPr marL="685165" marR="1254760" lvl="0" indent="-73025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return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0;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}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57084" y="5753100"/>
            <a:ext cx="685800" cy="6858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373810" y="4076700"/>
            <a:ext cx="4420870" cy="1851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7845" marR="0" lvl="0" indent="-525780" defTabSz="914400" eaLnBrk="1" fontAlgn="auto" latinLnBrk="0" hangingPunct="1">
              <a:lnSpc>
                <a:spcPts val="2840"/>
              </a:lnSpc>
              <a:spcBef>
                <a:spcPts val="100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lphaUcPeriod"/>
              <a:tabLst>
                <a:tab pos="537845" algn="l"/>
                <a:tab pos="53848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Hi,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len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8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37845" marR="0" lvl="0" indent="-525780" defTabSz="91440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lphaUcPeriod"/>
              <a:tabLst>
                <a:tab pos="537845" algn="l"/>
                <a:tab pos="53848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Hi,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len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37845" marR="0" lvl="0" indent="-52578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lphaUcPeriod"/>
              <a:tabLst>
                <a:tab pos="537845" algn="l"/>
                <a:tab pos="53848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Hi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earth,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len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8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37845" marR="0" lvl="0" indent="-52578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ED7D31"/>
              </a:buClr>
              <a:buSzTx/>
              <a:buFont typeface="Calibri"/>
              <a:buAutoNum type="alphaUcPeriod"/>
              <a:tabLst>
                <a:tab pos="537845" algn="l"/>
                <a:tab pos="53848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Hi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earth,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len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37845" marR="0" lvl="0" indent="-52578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AutoNum type="alphaUcPeriod"/>
              <a:tabLst>
                <a:tab pos="537845" algn="l"/>
                <a:tab pos="53848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None/other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100" y="1828800"/>
            <a:ext cx="622300" cy="365760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6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8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164">
              <a:lnSpc>
                <a:spcPct val="100000"/>
              </a:lnSpc>
              <a:spcBef>
                <a:spcPts val="100"/>
              </a:spcBef>
            </a:pPr>
            <a:r>
              <a:rPr dirty="0"/>
              <a:t>Concatenating</a:t>
            </a:r>
            <a:r>
              <a:rPr spc="-50" dirty="0"/>
              <a:t> </a:t>
            </a:r>
            <a:r>
              <a:rPr spc="-10" dirty="0"/>
              <a:t>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023619"/>
            <a:ext cx="11637645" cy="3162300"/>
          </a:xfrm>
          <a:prstGeom prst="rect">
            <a:avLst/>
          </a:prstGeom>
        </p:spPr>
        <p:txBody>
          <a:bodyPr vert="horz" wrap="square" lIns="0" tIns="25908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204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8520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cannot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concatenate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+</a:t>
            </a:r>
            <a:r>
              <a:rPr kumimoji="0" lang="en-US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like in python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This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adds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addresses!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ts val="3180"/>
              </a:lnSpc>
              <a:spcBef>
                <a:spcPts val="19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e.g.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param1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0x7f,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param2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0x65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3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void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doSomething(char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*param1,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*param2)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{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27100" marR="0" lvl="0" indent="0" defTabSz="914400" eaLnBrk="1" fontAlgn="auto" latinLnBrk="0" hangingPunct="1">
              <a:lnSpc>
                <a:spcPts val="322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2726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"%s"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param1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param2);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adds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0x7f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and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0x65!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9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Instead,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strcat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758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25" dirty="0"/>
              <a:t> </a:t>
            </a:r>
            <a:r>
              <a:rPr dirty="0"/>
              <a:t>string</a:t>
            </a:r>
            <a:r>
              <a:rPr spc="-20" dirty="0"/>
              <a:t> </a:t>
            </a:r>
            <a:r>
              <a:rPr dirty="0"/>
              <a:t>library:</a:t>
            </a:r>
            <a:r>
              <a:rPr spc="-15" dirty="0"/>
              <a:t> </a:t>
            </a:r>
            <a:r>
              <a:rPr spc="-10" dirty="0">
                <a:latin typeface="Consolas"/>
                <a:cs typeface="Consolas"/>
              </a:rPr>
              <a:t>str(n)cat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4939" y="1188719"/>
            <a:ext cx="10815955" cy="2047239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88900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strcat(dst,</a:t>
            </a:r>
            <a:r>
              <a:rPr kumimoji="0" sz="2800" b="1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src)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concatenates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contents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src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dst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889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strncat(dst,</a:t>
            </a:r>
            <a:r>
              <a:rPr kumimoji="0" sz="2800" b="1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src,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n)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same,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concats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most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bytes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from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src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6966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str1[13];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enough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space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for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strings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4939" y="3200400"/>
            <a:ext cx="3896360" cy="11277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0699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strcat(str1,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"world!"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"%s"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26940" y="3568700"/>
            <a:ext cx="6925309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removes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old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'\0',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adds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new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end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hello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world!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4939" y="5041900"/>
            <a:ext cx="10364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Both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strcat</a:t>
            </a:r>
            <a:r>
              <a:rPr kumimoji="0" sz="2400" b="1" i="0" u="none" strike="noStrike" kern="0" cap="none" spc="-6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and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strncat</a:t>
            </a:r>
            <a:r>
              <a:rPr kumimoji="0" sz="2400" b="1" i="0" u="none" strike="noStrike" kern="0" cap="none" spc="-6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remove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the old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'\0'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and add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new</a:t>
            </a:r>
            <a:r>
              <a:rPr kumimoji="0" sz="2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one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at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the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end.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164">
              <a:lnSpc>
                <a:spcPct val="100000"/>
              </a:lnSpc>
              <a:spcBef>
                <a:spcPts val="100"/>
              </a:spcBef>
            </a:pPr>
            <a:r>
              <a:rPr dirty="0"/>
              <a:t>Concatenating</a:t>
            </a:r>
            <a:r>
              <a:rPr spc="-50" dirty="0"/>
              <a:t> </a:t>
            </a:r>
            <a:r>
              <a:rPr spc="-10" dirty="0"/>
              <a:t>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3896360" cy="13817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str1[13];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str2[7];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"world!"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99389" y="2958107"/>
          <a:ext cx="11015338" cy="3060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02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308735">
                <a:tc gridSpan="2">
                  <a:txBody>
                    <a:bodyPr/>
                    <a:lstStyle/>
                    <a:p>
                      <a:pPr marL="44450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strcat(str1,</a:t>
                      </a:r>
                      <a:endParaRPr sz="2400" dirty="0">
                        <a:latin typeface="Consolas"/>
                        <a:cs typeface="Consolas"/>
                      </a:endParaRPr>
                    </a:p>
                    <a:p>
                      <a:pPr marR="2159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 dirty="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1590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9845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str2);</a:t>
                      </a:r>
                      <a:endParaRPr sz="2400" dirty="0">
                        <a:latin typeface="Consolas"/>
                        <a:cs typeface="Consola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 dirty="0">
                        <a:latin typeface="Times New Roman"/>
                        <a:cs typeface="Times New Roman"/>
                      </a:endParaRPr>
                    </a:p>
                    <a:p>
                      <a:pPr marL="61341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str1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'h'</a:t>
                      </a:r>
                      <a:endParaRPr sz="3000" baseline="5555" dirty="0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3765">
                <a:tc gridSpan="2"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2400" dirty="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2860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 dirty="0">
                        <a:latin typeface="Times New Roman"/>
                        <a:cs typeface="Times New Roman"/>
                      </a:endParaRPr>
                    </a:p>
                    <a:p>
                      <a:pPr marL="61214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275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'w'</a:t>
                      </a:r>
                      <a:endParaRPr sz="3000" baseline="5555" dirty="0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52BFA6-01CC-B600-D21F-E8CCE9CE69A4}"/>
              </a:ext>
            </a:extLst>
          </p:cNvPr>
          <p:cNvSpPr/>
          <p:nvPr/>
        </p:nvSpPr>
        <p:spPr>
          <a:xfrm>
            <a:off x="1286189" y="4260501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98F32C-7919-687A-ED6E-0B8F4AAD0711}"/>
              </a:ext>
            </a:extLst>
          </p:cNvPr>
          <p:cNvSpPr/>
          <p:nvPr/>
        </p:nvSpPr>
        <p:spPr>
          <a:xfrm>
            <a:off x="1286189" y="5591559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164">
              <a:lnSpc>
                <a:spcPct val="100000"/>
              </a:lnSpc>
              <a:spcBef>
                <a:spcPts val="100"/>
              </a:spcBef>
            </a:pPr>
            <a:r>
              <a:rPr dirty="0"/>
              <a:t>Concatenating</a:t>
            </a:r>
            <a:r>
              <a:rPr spc="-50" dirty="0"/>
              <a:t> </a:t>
            </a:r>
            <a:r>
              <a:rPr spc="-10" dirty="0"/>
              <a:t>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3896360" cy="13817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str1[13];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str2[7];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"world!"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99389" y="2958107"/>
          <a:ext cx="11015338" cy="3060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02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308735">
                <a:tc gridSpan="2">
                  <a:txBody>
                    <a:bodyPr/>
                    <a:lstStyle/>
                    <a:p>
                      <a:pPr marL="44450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strcat(str1,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R="2159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1590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9845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str2);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>
                        <a:latin typeface="Times New Roman"/>
                        <a:cs typeface="Times New Roman"/>
                      </a:endParaRPr>
                    </a:p>
                    <a:p>
                      <a:pPr marL="61341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str1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'h'</a:t>
                      </a:r>
                      <a:endParaRPr sz="3000" baseline="5555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3765">
                <a:tc gridSpan="2"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2860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1214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275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'w'</a:t>
                      </a:r>
                      <a:endParaRPr sz="3000" baseline="5555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6092825" y="3435350"/>
            <a:ext cx="171450" cy="373380"/>
          </a:xfrm>
          <a:custGeom>
            <a:avLst/>
            <a:gdLst/>
            <a:ahLst/>
            <a:cxnLst/>
            <a:rect l="l" t="t" r="r" b="b"/>
            <a:pathLst>
              <a:path w="171450" h="373379">
                <a:moveTo>
                  <a:pt x="57150" y="201612"/>
                </a:moveTo>
                <a:lnTo>
                  <a:pt x="0" y="201612"/>
                </a:lnTo>
                <a:lnTo>
                  <a:pt x="85726" y="373062"/>
                </a:lnTo>
                <a:lnTo>
                  <a:pt x="157162" y="230187"/>
                </a:lnTo>
                <a:lnTo>
                  <a:pt x="57150" y="230187"/>
                </a:lnTo>
                <a:lnTo>
                  <a:pt x="57150" y="201612"/>
                </a:lnTo>
                <a:close/>
              </a:path>
              <a:path w="171450" h="373379">
                <a:moveTo>
                  <a:pt x="114300" y="201611"/>
                </a:moveTo>
                <a:lnTo>
                  <a:pt x="57150" y="201612"/>
                </a:lnTo>
                <a:lnTo>
                  <a:pt x="57150" y="230187"/>
                </a:lnTo>
                <a:lnTo>
                  <a:pt x="114300" y="230187"/>
                </a:lnTo>
                <a:lnTo>
                  <a:pt x="114300" y="201611"/>
                </a:lnTo>
                <a:close/>
              </a:path>
              <a:path w="171450" h="373379">
                <a:moveTo>
                  <a:pt x="171450" y="201611"/>
                </a:moveTo>
                <a:lnTo>
                  <a:pt x="114300" y="201611"/>
                </a:lnTo>
                <a:lnTo>
                  <a:pt x="114300" y="230187"/>
                </a:lnTo>
                <a:lnTo>
                  <a:pt x="157162" y="230187"/>
                </a:lnTo>
                <a:lnTo>
                  <a:pt x="171450" y="201611"/>
                </a:lnTo>
                <a:close/>
              </a:path>
              <a:path w="171450" h="373379">
                <a:moveTo>
                  <a:pt x="114300" y="0"/>
                </a:moveTo>
                <a:lnTo>
                  <a:pt x="57150" y="0"/>
                </a:lnTo>
                <a:lnTo>
                  <a:pt x="57150" y="201612"/>
                </a:lnTo>
                <a:lnTo>
                  <a:pt x="114300" y="201611"/>
                </a:lnTo>
                <a:lnTo>
                  <a:pt x="11430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D26E67-783C-189F-B758-2806DBF1A643}"/>
              </a:ext>
            </a:extLst>
          </p:cNvPr>
          <p:cNvSpPr/>
          <p:nvPr/>
        </p:nvSpPr>
        <p:spPr>
          <a:xfrm>
            <a:off x="1286189" y="4260501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A89180-2BF3-C89C-312C-A464646CE816}"/>
              </a:ext>
            </a:extLst>
          </p:cNvPr>
          <p:cNvSpPr/>
          <p:nvPr/>
        </p:nvSpPr>
        <p:spPr>
          <a:xfrm>
            <a:off x="1286189" y="5591559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164">
              <a:lnSpc>
                <a:spcPct val="100000"/>
              </a:lnSpc>
              <a:spcBef>
                <a:spcPts val="100"/>
              </a:spcBef>
            </a:pPr>
            <a:r>
              <a:rPr dirty="0"/>
              <a:t>Concatenating</a:t>
            </a:r>
            <a:r>
              <a:rPr spc="-50" dirty="0"/>
              <a:t> </a:t>
            </a:r>
            <a:r>
              <a:rPr spc="-10" dirty="0"/>
              <a:t>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3896360" cy="13817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str1[13];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str2[7];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"world!"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883499"/>
              </p:ext>
            </p:extLst>
          </p:nvPr>
        </p:nvGraphicFramePr>
        <p:xfrm>
          <a:off x="199389" y="2958107"/>
          <a:ext cx="11015339" cy="3060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02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40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308735">
                <a:tc gridSpan="2">
                  <a:txBody>
                    <a:bodyPr/>
                    <a:lstStyle/>
                    <a:p>
                      <a:pPr marL="44450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strcat(str1,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R="2159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 dirty="0">
                        <a:latin typeface="Times New Roman"/>
                        <a:cs typeface="Times New Roman"/>
                      </a:endParaRPr>
                    </a:p>
                    <a:p>
                      <a:pPr marR="21590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9845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str2);</a:t>
                      </a:r>
                      <a:endParaRPr sz="2400" dirty="0">
                        <a:latin typeface="Consolas"/>
                        <a:cs typeface="Consola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 dirty="0">
                        <a:latin typeface="Times New Roman"/>
                        <a:cs typeface="Times New Roman"/>
                      </a:endParaRPr>
                    </a:p>
                    <a:p>
                      <a:pPr marL="61341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str1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'h'</a:t>
                      </a:r>
                      <a:endParaRPr sz="3000" baseline="5555" dirty="0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 dirty="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3765">
                <a:tc gridSpan="2"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2400" dirty="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2860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 dirty="0">
                        <a:latin typeface="Times New Roman"/>
                        <a:cs typeface="Times New Roman"/>
                      </a:endParaRPr>
                    </a:p>
                    <a:p>
                      <a:pPr marL="61214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275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'w'</a:t>
                      </a:r>
                      <a:endParaRPr sz="3000" baseline="5555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6854825" y="3435350"/>
            <a:ext cx="171450" cy="373380"/>
          </a:xfrm>
          <a:custGeom>
            <a:avLst/>
            <a:gdLst/>
            <a:ahLst/>
            <a:cxnLst/>
            <a:rect l="l" t="t" r="r" b="b"/>
            <a:pathLst>
              <a:path w="171450" h="373379">
                <a:moveTo>
                  <a:pt x="57150" y="201612"/>
                </a:moveTo>
                <a:lnTo>
                  <a:pt x="0" y="201612"/>
                </a:lnTo>
                <a:lnTo>
                  <a:pt x="85726" y="373062"/>
                </a:lnTo>
                <a:lnTo>
                  <a:pt x="157162" y="230187"/>
                </a:lnTo>
                <a:lnTo>
                  <a:pt x="57150" y="230187"/>
                </a:lnTo>
                <a:lnTo>
                  <a:pt x="57150" y="201612"/>
                </a:lnTo>
                <a:close/>
              </a:path>
              <a:path w="171450" h="373379">
                <a:moveTo>
                  <a:pt x="114300" y="201611"/>
                </a:moveTo>
                <a:lnTo>
                  <a:pt x="57150" y="201612"/>
                </a:lnTo>
                <a:lnTo>
                  <a:pt x="57150" y="230187"/>
                </a:lnTo>
                <a:lnTo>
                  <a:pt x="114300" y="230187"/>
                </a:lnTo>
                <a:lnTo>
                  <a:pt x="114300" y="201611"/>
                </a:lnTo>
                <a:close/>
              </a:path>
              <a:path w="171450" h="373379">
                <a:moveTo>
                  <a:pt x="171450" y="201611"/>
                </a:moveTo>
                <a:lnTo>
                  <a:pt x="114300" y="201611"/>
                </a:lnTo>
                <a:lnTo>
                  <a:pt x="114300" y="230187"/>
                </a:lnTo>
                <a:lnTo>
                  <a:pt x="157162" y="230187"/>
                </a:lnTo>
                <a:lnTo>
                  <a:pt x="171450" y="201611"/>
                </a:lnTo>
                <a:close/>
              </a:path>
              <a:path w="171450" h="373379">
                <a:moveTo>
                  <a:pt x="114300" y="0"/>
                </a:moveTo>
                <a:lnTo>
                  <a:pt x="57150" y="0"/>
                </a:lnTo>
                <a:lnTo>
                  <a:pt x="57150" y="201612"/>
                </a:lnTo>
                <a:lnTo>
                  <a:pt x="114300" y="201611"/>
                </a:lnTo>
                <a:lnTo>
                  <a:pt x="11430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20366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7506F5-C996-084F-6FE2-97B718C88055}"/>
              </a:ext>
            </a:extLst>
          </p:cNvPr>
          <p:cNvSpPr/>
          <p:nvPr/>
        </p:nvSpPr>
        <p:spPr>
          <a:xfrm>
            <a:off x="1286189" y="4260501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44F212-02EA-A48D-32A4-FC5F28B48724}"/>
              </a:ext>
            </a:extLst>
          </p:cNvPr>
          <p:cNvSpPr/>
          <p:nvPr/>
        </p:nvSpPr>
        <p:spPr>
          <a:xfrm>
            <a:off x="1286189" y="5591559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BDCD95-5E7F-6ABA-2A6F-D87C1CD62085}"/>
              </a:ext>
            </a:extLst>
          </p:cNvPr>
          <p:cNvSpPr/>
          <p:nvPr/>
        </p:nvSpPr>
        <p:spPr>
          <a:xfrm>
            <a:off x="1909188" y="4260501"/>
            <a:ext cx="80386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177DE5-B7A3-8898-A5DE-B296B9F4AEED}"/>
              </a:ext>
            </a:extLst>
          </p:cNvPr>
          <p:cNvSpPr/>
          <p:nvPr/>
        </p:nvSpPr>
        <p:spPr>
          <a:xfrm>
            <a:off x="1909187" y="5589884"/>
            <a:ext cx="80386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164">
              <a:lnSpc>
                <a:spcPct val="100000"/>
              </a:lnSpc>
              <a:spcBef>
                <a:spcPts val="100"/>
              </a:spcBef>
            </a:pPr>
            <a:r>
              <a:rPr dirty="0"/>
              <a:t>Concatenating</a:t>
            </a:r>
            <a:r>
              <a:rPr spc="-50" dirty="0"/>
              <a:t> </a:t>
            </a:r>
            <a:r>
              <a:rPr spc="-10" dirty="0"/>
              <a:t>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3896360" cy="13817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str1[13];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str2[7];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"world!"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99389" y="2958107"/>
          <a:ext cx="11015338" cy="3060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02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308735">
                <a:tc gridSpan="2">
                  <a:txBody>
                    <a:bodyPr/>
                    <a:lstStyle/>
                    <a:p>
                      <a:pPr marL="44450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strcat(str1,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R="2159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1590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9845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str2);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>
                        <a:latin typeface="Times New Roman"/>
                        <a:cs typeface="Times New Roman"/>
                      </a:endParaRPr>
                    </a:p>
                    <a:p>
                      <a:pPr marL="61341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str1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'h'</a:t>
                      </a:r>
                      <a:endParaRPr sz="3000" baseline="5555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3765">
                <a:tc gridSpan="2"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2860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1214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275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'w'</a:t>
                      </a:r>
                      <a:endParaRPr sz="3000" baseline="5555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7616825" y="3435350"/>
            <a:ext cx="171450" cy="373380"/>
          </a:xfrm>
          <a:custGeom>
            <a:avLst/>
            <a:gdLst/>
            <a:ahLst/>
            <a:cxnLst/>
            <a:rect l="l" t="t" r="r" b="b"/>
            <a:pathLst>
              <a:path w="171450" h="373379">
                <a:moveTo>
                  <a:pt x="57150" y="201612"/>
                </a:moveTo>
                <a:lnTo>
                  <a:pt x="0" y="201612"/>
                </a:lnTo>
                <a:lnTo>
                  <a:pt x="85726" y="373062"/>
                </a:lnTo>
                <a:lnTo>
                  <a:pt x="157162" y="230187"/>
                </a:lnTo>
                <a:lnTo>
                  <a:pt x="57150" y="230187"/>
                </a:lnTo>
                <a:lnTo>
                  <a:pt x="57150" y="201612"/>
                </a:lnTo>
                <a:close/>
              </a:path>
              <a:path w="171450" h="373379">
                <a:moveTo>
                  <a:pt x="114300" y="201611"/>
                </a:moveTo>
                <a:lnTo>
                  <a:pt x="57150" y="201612"/>
                </a:lnTo>
                <a:lnTo>
                  <a:pt x="57150" y="230187"/>
                </a:lnTo>
                <a:lnTo>
                  <a:pt x="114300" y="230187"/>
                </a:lnTo>
                <a:lnTo>
                  <a:pt x="114300" y="201611"/>
                </a:lnTo>
                <a:close/>
              </a:path>
              <a:path w="171450" h="373379">
                <a:moveTo>
                  <a:pt x="171450" y="201611"/>
                </a:moveTo>
                <a:lnTo>
                  <a:pt x="114300" y="201611"/>
                </a:lnTo>
                <a:lnTo>
                  <a:pt x="114300" y="230187"/>
                </a:lnTo>
                <a:lnTo>
                  <a:pt x="157162" y="230187"/>
                </a:lnTo>
                <a:lnTo>
                  <a:pt x="171450" y="201611"/>
                </a:lnTo>
                <a:close/>
              </a:path>
              <a:path w="171450" h="373379">
                <a:moveTo>
                  <a:pt x="114300" y="0"/>
                </a:moveTo>
                <a:lnTo>
                  <a:pt x="57150" y="0"/>
                </a:lnTo>
                <a:lnTo>
                  <a:pt x="57150" y="201612"/>
                </a:lnTo>
                <a:lnTo>
                  <a:pt x="114300" y="201611"/>
                </a:lnTo>
                <a:lnTo>
                  <a:pt x="11430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F6F49B-D729-290A-7670-BB7FCEB3D62A}"/>
              </a:ext>
            </a:extLst>
          </p:cNvPr>
          <p:cNvSpPr/>
          <p:nvPr/>
        </p:nvSpPr>
        <p:spPr>
          <a:xfrm>
            <a:off x="1286189" y="4260501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90C2CF-B19C-6B4C-1F31-97DBC7AADE80}"/>
              </a:ext>
            </a:extLst>
          </p:cNvPr>
          <p:cNvSpPr/>
          <p:nvPr/>
        </p:nvSpPr>
        <p:spPr>
          <a:xfrm>
            <a:off x="1286189" y="5591559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164">
              <a:lnSpc>
                <a:spcPct val="100000"/>
              </a:lnSpc>
              <a:spcBef>
                <a:spcPts val="100"/>
              </a:spcBef>
            </a:pPr>
            <a:r>
              <a:rPr dirty="0"/>
              <a:t>Concatenating</a:t>
            </a:r>
            <a:r>
              <a:rPr spc="-50" dirty="0"/>
              <a:t> </a:t>
            </a:r>
            <a:r>
              <a:rPr spc="-10" dirty="0"/>
              <a:t>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3896360" cy="13817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str1[13];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str2[7];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"world!"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99389" y="2958107"/>
          <a:ext cx="11015338" cy="3060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02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308735">
                <a:tc gridSpan="2">
                  <a:txBody>
                    <a:bodyPr/>
                    <a:lstStyle/>
                    <a:p>
                      <a:pPr marL="44450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strcat(str1,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R="2159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1590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9845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str2);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>
                        <a:latin typeface="Times New Roman"/>
                        <a:cs typeface="Times New Roman"/>
                      </a:endParaRPr>
                    </a:p>
                    <a:p>
                      <a:pPr marL="61341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str1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'h'</a:t>
                      </a:r>
                      <a:endParaRPr sz="3000" baseline="5555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3765">
                <a:tc gridSpan="2"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2860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1214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275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'w'</a:t>
                      </a:r>
                      <a:endParaRPr sz="3000" baseline="5555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8378825" y="3435350"/>
            <a:ext cx="171450" cy="373380"/>
          </a:xfrm>
          <a:custGeom>
            <a:avLst/>
            <a:gdLst/>
            <a:ahLst/>
            <a:cxnLst/>
            <a:rect l="l" t="t" r="r" b="b"/>
            <a:pathLst>
              <a:path w="171450" h="373379">
                <a:moveTo>
                  <a:pt x="57150" y="201612"/>
                </a:moveTo>
                <a:lnTo>
                  <a:pt x="0" y="201612"/>
                </a:lnTo>
                <a:lnTo>
                  <a:pt x="85726" y="373062"/>
                </a:lnTo>
                <a:lnTo>
                  <a:pt x="157162" y="230187"/>
                </a:lnTo>
                <a:lnTo>
                  <a:pt x="57150" y="230187"/>
                </a:lnTo>
                <a:lnTo>
                  <a:pt x="57150" y="201612"/>
                </a:lnTo>
                <a:close/>
              </a:path>
              <a:path w="171450" h="373379">
                <a:moveTo>
                  <a:pt x="114300" y="201611"/>
                </a:moveTo>
                <a:lnTo>
                  <a:pt x="57150" y="201612"/>
                </a:lnTo>
                <a:lnTo>
                  <a:pt x="57150" y="230187"/>
                </a:lnTo>
                <a:lnTo>
                  <a:pt x="114300" y="230187"/>
                </a:lnTo>
                <a:lnTo>
                  <a:pt x="114300" y="201611"/>
                </a:lnTo>
                <a:close/>
              </a:path>
              <a:path w="171450" h="373379">
                <a:moveTo>
                  <a:pt x="171450" y="201611"/>
                </a:moveTo>
                <a:lnTo>
                  <a:pt x="114300" y="201611"/>
                </a:lnTo>
                <a:lnTo>
                  <a:pt x="114300" y="230187"/>
                </a:lnTo>
                <a:lnTo>
                  <a:pt x="157162" y="230187"/>
                </a:lnTo>
                <a:lnTo>
                  <a:pt x="171450" y="201611"/>
                </a:lnTo>
                <a:close/>
              </a:path>
              <a:path w="171450" h="373379">
                <a:moveTo>
                  <a:pt x="114300" y="0"/>
                </a:moveTo>
                <a:lnTo>
                  <a:pt x="57150" y="0"/>
                </a:lnTo>
                <a:lnTo>
                  <a:pt x="57150" y="201612"/>
                </a:lnTo>
                <a:lnTo>
                  <a:pt x="114300" y="201611"/>
                </a:lnTo>
                <a:lnTo>
                  <a:pt x="11430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3F1570-7B10-EF9D-5DE0-B1C6A35752EA}"/>
              </a:ext>
            </a:extLst>
          </p:cNvPr>
          <p:cNvSpPr/>
          <p:nvPr/>
        </p:nvSpPr>
        <p:spPr>
          <a:xfrm>
            <a:off x="1286189" y="4260501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891BC5-7A45-3BCB-6712-E60238EC6F78}"/>
              </a:ext>
            </a:extLst>
          </p:cNvPr>
          <p:cNvSpPr/>
          <p:nvPr/>
        </p:nvSpPr>
        <p:spPr>
          <a:xfrm>
            <a:off x="1286189" y="5591559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164">
              <a:lnSpc>
                <a:spcPct val="100000"/>
              </a:lnSpc>
              <a:spcBef>
                <a:spcPts val="100"/>
              </a:spcBef>
            </a:pPr>
            <a:r>
              <a:rPr dirty="0"/>
              <a:t>Concatenating</a:t>
            </a:r>
            <a:r>
              <a:rPr spc="-50" dirty="0"/>
              <a:t> </a:t>
            </a:r>
            <a:r>
              <a:rPr spc="-10" dirty="0"/>
              <a:t>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3896360" cy="13817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str1[13];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str2[7];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"world!"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99389" y="2958107"/>
          <a:ext cx="11015338" cy="3060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02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308735">
                <a:tc gridSpan="2">
                  <a:txBody>
                    <a:bodyPr/>
                    <a:lstStyle/>
                    <a:p>
                      <a:pPr marL="44450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strcat(str1,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R="2159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1590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9845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str2);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>
                        <a:latin typeface="Times New Roman"/>
                        <a:cs typeface="Times New Roman"/>
                      </a:endParaRPr>
                    </a:p>
                    <a:p>
                      <a:pPr marL="61341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str1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'h'</a:t>
                      </a:r>
                      <a:endParaRPr sz="3000" baseline="5555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3765">
                <a:tc gridSpan="2"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2860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1214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275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'w'</a:t>
                      </a:r>
                      <a:endParaRPr sz="3000" baseline="5555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9140825" y="3435350"/>
            <a:ext cx="171450" cy="373380"/>
          </a:xfrm>
          <a:custGeom>
            <a:avLst/>
            <a:gdLst/>
            <a:ahLst/>
            <a:cxnLst/>
            <a:rect l="l" t="t" r="r" b="b"/>
            <a:pathLst>
              <a:path w="171450" h="373379">
                <a:moveTo>
                  <a:pt x="57150" y="201612"/>
                </a:moveTo>
                <a:lnTo>
                  <a:pt x="0" y="201612"/>
                </a:lnTo>
                <a:lnTo>
                  <a:pt x="85726" y="373062"/>
                </a:lnTo>
                <a:lnTo>
                  <a:pt x="157162" y="230187"/>
                </a:lnTo>
                <a:lnTo>
                  <a:pt x="57150" y="230187"/>
                </a:lnTo>
                <a:lnTo>
                  <a:pt x="57150" y="201612"/>
                </a:lnTo>
                <a:close/>
              </a:path>
              <a:path w="171450" h="373379">
                <a:moveTo>
                  <a:pt x="114300" y="201611"/>
                </a:moveTo>
                <a:lnTo>
                  <a:pt x="57150" y="201612"/>
                </a:lnTo>
                <a:lnTo>
                  <a:pt x="57150" y="230187"/>
                </a:lnTo>
                <a:lnTo>
                  <a:pt x="114300" y="230187"/>
                </a:lnTo>
                <a:lnTo>
                  <a:pt x="114300" y="201611"/>
                </a:lnTo>
                <a:close/>
              </a:path>
              <a:path w="171450" h="373379">
                <a:moveTo>
                  <a:pt x="171450" y="201611"/>
                </a:moveTo>
                <a:lnTo>
                  <a:pt x="114300" y="201611"/>
                </a:lnTo>
                <a:lnTo>
                  <a:pt x="114300" y="230187"/>
                </a:lnTo>
                <a:lnTo>
                  <a:pt x="157162" y="230187"/>
                </a:lnTo>
                <a:lnTo>
                  <a:pt x="171450" y="201611"/>
                </a:lnTo>
                <a:close/>
              </a:path>
              <a:path w="171450" h="373379">
                <a:moveTo>
                  <a:pt x="114300" y="0"/>
                </a:moveTo>
                <a:lnTo>
                  <a:pt x="57150" y="0"/>
                </a:lnTo>
                <a:lnTo>
                  <a:pt x="57150" y="201612"/>
                </a:lnTo>
                <a:lnTo>
                  <a:pt x="114300" y="201611"/>
                </a:lnTo>
                <a:lnTo>
                  <a:pt x="11430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6CEB57-7A94-7AE9-2D90-3C662FDDF188}"/>
              </a:ext>
            </a:extLst>
          </p:cNvPr>
          <p:cNvSpPr/>
          <p:nvPr/>
        </p:nvSpPr>
        <p:spPr>
          <a:xfrm>
            <a:off x="1286189" y="4260501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0297CD-9A3F-808E-D898-0B2C720C6B4F}"/>
              </a:ext>
            </a:extLst>
          </p:cNvPr>
          <p:cNvSpPr/>
          <p:nvPr/>
        </p:nvSpPr>
        <p:spPr>
          <a:xfrm>
            <a:off x="1286189" y="5591559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164">
              <a:lnSpc>
                <a:spcPct val="100000"/>
              </a:lnSpc>
              <a:spcBef>
                <a:spcPts val="100"/>
              </a:spcBef>
            </a:pPr>
            <a:r>
              <a:rPr dirty="0"/>
              <a:t>Concatenating</a:t>
            </a:r>
            <a:r>
              <a:rPr spc="-50" dirty="0"/>
              <a:t> </a:t>
            </a:r>
            <a:r>
              <a:rPr spc="-10" dirty="0"/>
              <a:t>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3896360" cy="13817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str1[13];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str2[7];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"world!"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99389" y="2958107"/>
          <a:ext cx="11015338" cy="3060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02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308735">
                <a:tc gridSpan="2">
                  <a:txBody>
                    <a:bodyPr/>
                    <a:lstStyle/>
                    <a:p>
                      <a:pPr marL="44450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strcat(str1,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R="2159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1590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9845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str2);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>
                        <a:latin typeface="Times New Roman"/>
                        <a:cs typeface="Times New Roman"/>
                      </a:endParaRPr>
                    </a:p>
                    <a:p>
                      <a:pPr marL="61341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str1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'h'</a:t>
                      </a:r>
                      <a:endParaRPr sz="3000" baseline="5555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?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3765">
                <a:tc gridSpan="2"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2860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1214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275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'w'</a:t>
                      </a:r>
                      <a:endParaRPr sz="3000" baseline="5555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9902825" y="3435350"/>
            <a:ext cx="171450" cy="373380"/>
          </a:xfrm>
          <a:custGeom>
            <a:avLst/>
            <a:gdLst/>
            <a:ahLst/>
            <a:cxnLst/>
            <a:rect l="l" t="t" r="r" b="b"/>
            <a:pathLst>
              <a:path w="171450" h="373379">
                <a:moveTo>
                  <a:pt x="57150" y="201612"/>
                </a:moveTo>
                <a:lnTo>
                  <a:pt x="0" y="201612"/>
                </a:lnTo>
                <a:lnTo>
                  <a:pt x="85726" y="373062"/>
                </a:lnTo>
                <a:lnTo>
                  <a:pt x="157162" y="230187"/>
                </a:lnTo>
                <a:lnTo>
                  <a:pt x="57150" y="230187"/>
                </a:lnTo>
                <a:lnTo>
                  <a:pt x="57150" y="201612"/>
                </a:lnTo>
                <a:close/>
              </a:path>
              <a:path w="171450" h="373379">
                <a:moveTo>
                  <a:pt x="114300" y="201611"/>
                </a:moveTo>
                <a:lnTo>
                  <a:pt x="57150" y="201612"/>
                </a:lnTo>
                <a:lnTo>
                  <a:pt x="57150" y="230187"/>
                </a:lnTo>
                <a:lnTo>
                  <a:pt x="114300" y="230187"/>
                </a:lnTo>
                <a:lnTo>
                  <a:pt x="114300" y="201611"/>
                </a:lnTo>
                <a:close/>
              </a:path>
              <a:path w="171450" h="373379">
                <a:moveTo>
                  <a:pt x="171450" y="201611"/>
                </a:moveTo>
                <a:lnTo>
                  <a:pt x="114300" y="201611"/>
                </a:lnTo>
                <a:lnTo>
                  <a:pt x="114300" y="230187"/>
                </a:lnTo>
                <a:lnTo>
                  <a:pt x="157162" y="230187"/>
                </a:lnTo>
                <a:lnTo>
                  <a:pt x="171450" y="201611"/>
                </a:lnTo>
                <a:close/>
              </a:path>
              <a:path w="171450" h="373379">
                <a:moveTo>
                  <a:pt x="114300" y="0"/>
                </a:moveTo>
                <a:lnTo>
                  <a:pt x="57150" y="0"/>
                </a:lnTo>
                <a:lnTo>
                  <a:pt x="57150" y="201612"/>
                </a:lnTo>
                <a:lnTo>
                  <a:pt x="114300" y="201611"/>
                </a:lnTo>
                <a:lnTo>
                  <a:pt x="11430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FCE606-4567-71A2-6BC0-747F75FF0FDC}"/>
              </a:ext>
            </a:extLst>
          </p:cNvPr>
          <p:cNvSpPr/>
          <p:nvPr/>
        </p:nvSpPr>
        <p:spPr>
          <a:xfrm>
            <a:off x="1286189" y="4260501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80562A-E296-6867-41C1-2A7AC3E8447E}"/>
              </a:ext>
            </a:extLst>
          </p:cNvPr>
          <p:cNvSpPr/>
          <p:nvPr/>
        </p:nvSpPr>
        <p:spPr>
          <a:xfrm>
            <a:off x="1286189" y="5591559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164">
              <a:lnSpc>
                <a:spcPct val="100000"/>
              </a:lnSpc>
              <a:spcBef>
                <a:spcPts val="100"/>
              </a:spcBef>
            </a:pPr>
            <a:r>
              <a:rPr dirty="0"/>
              <a:t>Concatenating</a:t>
            </a:r>
            <a:r>
              <a:rPr spc="-50" dirty="0"/>
              <a:t> </a:t>
            </a:r>
            <a:r>
              <a:rPr spc="-10" dirty="0"/>
              <a:t>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3896360" cy="13817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str1[13];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str2[7];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"world!"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99389" y="2958107"/>
          <a:ext cx="11015338" cy="3060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02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308735">
                <a:tc gridSpan="2">
                  <a:txBody>
                    <a:bodyPr/>
                    <a:lstStyle/>
                    <a:p>
                      <a:pPr marL="44450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strcat(str1,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R="2159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1590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9845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str2);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>
                        <a:latin typeface="Times New Roman"/>
                        <a:cs typeface="Times New Roman"/>
                      </a:endParaRPr>
                    </a:p>
                    <a:p>
                      <a:pPr marL="61341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str1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'h'</a:t>
                      </a:r>
                      <a:endParaRPr sz="3000" baseline="5555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solidFill>
                            <a:srgbClr val="C00000"/>
                          </a:solidFill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3765">
                <a:tc gridSpan="2"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2860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1214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275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'w'</a:t>
                      </a:r>
                      <a:endParaRPr sz="3000" baseline="5555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10741025" y="3435350"/>
            <a:ext cx="171450" cy="373380"/>
          </a:xfrm>
          <a:custGeom>
            <a:avLst/>
            <a:gdLst/>
            <a:ahLst/>
            <a:cxnLst/>
            <a:rect l="l" t="t" r="r" b="b"/>
            <a:pathLst>
              <a:path w="171450" h="373379">
                <a:moveTo>
                  <a:pt x="57150" y="201612"/>
                </a:moveTo>
                <a:lnTo>
                  <a:pt x="0" y="201612"/>
                </a:lnTo>
                <a:lnTo>
                  <a:pt x="85726" y="373062"/>
                </a:lnTo>
                <a:lnTo>
                  <a:pt x="157162" y="230187"/>
                </a:lnTo>
                <a:lnTo>
                  <a:pt x="57150" y="230187"/>
                </a:lnTo>
                <a:lnTo>
                  <a:pt x="57150" y="201612"/>
                </a:lnTo>
                <a:close/>
              </a:path>
              <a:path w="171450" h="373379">
                <a:moveTo>
                  <a:pt x="114300" y="201611"/>
                </a:moveTo>
                <a:lnTo>
                  <a:pt x="57150" y="201612"/>
                </a:lnTo>
                <a:lnTo>
                  <a:pt x="57150" y="230187"/>
                </a:lnTo>
                <a:lnTo>
                  <a:pt x="114300" y="230187"/>
                </a:lnTo>
                <a:lnTo>
                  <a:pt x="114300" y="201611"/>
                </a:lnTo>
                <a:close/>
              </a:path>
              <a:path w="171450" h="373379">
                <a:moveTo>
                  <a:pt x="171450" y="201611"/>
                </a:moveTo>
                <a:lnTo>
                  <a:pt x="114300" y="201611"/>
                </a:lnTo>
                <a:lnTo>
                  <a:pt x="114300" y="230187"/>
                </a:lnTo>
                <a:lnTo>
                  <a:pt x="157162" y="230187"/>
                </a:lnTo>
                <a:lnTo>
                  <a:pt x="171450" y="201611"/>
                </a:lnTo>
                <a:close/>
              </a:path>
              <a:path w="171450" h="373379">
                <a:moveTo>
                  <a:pt x="114300" y="0"/>
                </a:moveTo>
                <a:lnTo>
                  <a:pt x="57150" y="0"/>
                </a:lnTo>
                <a:lnTo>
                  <a:pt x="57150" y="201612"/>
                </a:lnTo>
                <a:lnTo>
                  <a:pt x="114300" y="201611"/>
                </a:lnTo>
                <a:lnTo>
                  <a:pt x="11430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A4AD88-C013-1BD9-0EC3-30F21980E59A}"/>
              </a:ext>
            </a:extLst>
          </p:cNvPr>
          <p:cNvSpPr/>
          <p:nvPr/>
        </p:nvSpPr>
        <p:spPr>
          <a:xfrm>
            <a:off x="1286189" y="4260501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962C57-D9AB-E8AC-74B1-33323B0B367C}"/>
              </a:ext>
            </a:extLst>
          </p:cNvPr>
          <p:cNvSpPr/>
          <p:nvPr/>
        </p:nvSpPr>
        <p:spPr>
          <a:xfrm>
            <a:off x="1286189" y="5591559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164">
              <a:lnSpc>
                <a:spcPct val="100000"/>
              </a:lnSpc>
              <a:spcBef>
                <a:spcPts val="100"/>
              </a:spcBef>
            </a:pPr>
            <a:r>
              <a:rPr dirty="0"/>
              <a:t>Concatenating</a:t>
            </a:r>
            <a:r>
              <a:rPr spc="-50" dirty="0"/>
              <a:t> </a:t>
            </a:r>
            <a:r>
              <a:rPr spc="-10" dirty="0"/>
              <a:t>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82700"/>
            <a:ext cx="3896360" cy="13817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str1[13];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str2[7];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strcpy(str2,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"world!"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99389" y="2958107"/>
          <a:ext cx="11015338" cy="3060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02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308735">
                <a:tc gridSpan="2">
                  <a:txBody>
                    <a:bodyPr/>
                    <a:lstStyle/>
                    <a:p>
                      <a:pPr marL="44450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strcat(str1,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 marR="2159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1590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9845">
                        <a:lnSpc>
                          <a:spcPts val="269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str2);</a:t>
                      </a:r>
                      <a:endParaRPr sz="2400">
                        <a:latin typeface="Consolas"/>
                        <a:cs typeface="Consola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0">
                        <a:latin typeface="Times New Roman"/>
                        <a:cs typeface="Times New Roman"/>
                      </a:endParaRPr>
                    </a:p>
                    <a:p>
                      <a:pPr marL="613410">
                        <a:lnSpc>
                          <a:spcPct val="100000"/>
                        </a:lnSpc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i="1" spc="-25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910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str1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'h'</a:t>
                      </a:r>
                      <a:endParaRPr sz="3000" baseline="5555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3765">
                <a:tc gridSpan="2"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270635" marR="2159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2860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1214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000" i="1" dirty="0">
                          <a:solidFill>
                            <a:srgbClr val="A6A6A6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168275" algn="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769620" algn="l"/>
                        </a:tabLst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	</a:t>
                      </a:r>
                      <a:r>
                        <a:rPr sz="3000" spc="-37" baseline="5555" dirty="0">
                          <a:latin typeface="Consolas"/>
                          <a:cs typeface="Consolas"/>
                        </a:rPr>
                        <a:t>'w'</a:t>
                      </a:r>
                      <a:endParaRPr sz="3000" baseline="5555">
                        <a:latin typeface="Consolas"/>
                        <a:cs typeface="Consolas"/>
                      </a:endParaRPr>
                    </a:p>
                  </a:txBody>
                  <a:tcPr marL="0" marR="0" marT="6350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EB03246B-FB44-052A-8547-F2BF5ABEB1E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9695CE-B82B-7E69-CB88-B3FB8FBBCD79}"/>
              </a:ext>
            </a:extLst>
          </p:cNvPr>
          <p:cNvSpPr/>
          <p:nvPr/>
        </p:nvSpPr>
        <p:spPr>
          <a:xfrm>
            <a:off x="1286189" y="4260501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3A724B-B2A5-37EC-7F06-3CBBB509888B}"/>
              </a:ext>
            </a:extLst>
          </p:cNvPr>
          <p:cNvSpPr/>
          <p:nvPr/>
        </p:nvSpPr>
        <p:spPr>
          <a:xfrm>
            <a:off x="1286189" y="5591559"/>
            <a:ext cx="622998" cy="4289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86585">
              <a:lnSpc>
                <a:spcPct val="100000"/>
              </a:lnSpc>
              <a:spcBef>
                <a:spcPts val="100"/>
              </a:spcBef>
            </a:pPr>
            <a:r>
              <a:rPr dirty="0"/>
              <a:t>Substrings</a:t>
            </a:r>
            <a:r>
              <a:rPr spc="-20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char</a:t>
            </a:r>
            <a:r>
              <a:rPr spc="-10" dirty="0"/>
              <a:t> </a:t>
            </a:r>
            <a:r>
              <a:rPr spc="-50" dirty="0"/>
              <a:t>*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1478260" cy="18618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also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yourself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within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existing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myString[3];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12089" y="3228875"/>
          <a:ext cx="3773804" cy="1431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77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5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1645">
                <a:tc>
                  <a:txBody>
                    <a:bodyPr/>
                    <a:lstStyle/>
                    <a:p>
                      <a:pPr marL="31750">
                        <a:lnSpc>
                          <a:spcPts val="313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myString[0]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135"/>
                        </a:lnSpc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=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3135"/>
                        </a:lnSpc>
                      </a:pPr>
                      <a:r>
                        <a:rPr sz="28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'H'</a:t>
                      </a:r>
                      <a:r>
                        <a:rPr sz="2800" spc="-20" dirty="0">
                          <a:latin typeface="Consolas"/>
                          <a:cs typeface="Consolas"/>
                        </a:rPr>
                        <a:t>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myString[1]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71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=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7145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28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'i'</a:t>
                      </a:r>
                      <a:r>
                        <a:rPr sz="2800" spc="-20" dirty="0">
                          <a:latin typeface="Consolas"/>
                          <a:cs typeface="Consolas"/>
                        </a:rPr>
                        <a:t>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64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myString[2]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71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=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7145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28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'\0'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31140" y="5232400"/>
            <a:ext cx="51028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*otherStr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myString;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17540" y="5232400"/>
            <a:ext cx="31508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points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'H'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6779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Substrings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0885805" cy="27508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81905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them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substrings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larger</a:t>
            </a:r>
            <a:r>
              <a:rPr kumimoji="0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7349490" lvl="0" indent="0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Want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just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"car"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chars[8];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983605" lvl="0" indent="0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strcpy(chars,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"racecar"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*str1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57133" y="4749800"/>
            <a:ext cx="47053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18794" y="4749800"/>
            <a:ext cx="47053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80456" y="4749800"/>
            <a:ext cx="47053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42118" y="4749800"/>
            <a:ext cx="47053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03781" y="4749800"/>
            <a:ext cx="47053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65443" y="4749800"/>
            <a:ext cx="47053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27105" y="4749800"/>
            <a:ext cx="47053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88767" y="4749800"/>
            <a:ext cx="47053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2996965" y="5129212"/>
          <a:ext cx="6090915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1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'a'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'c'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'c'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'a'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2218688" y="61341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982678" y="6029325"/>
            <a:ext cx="810895" cy="476250"/>
            <a:chOff x="2982678" y="6029325"/>
            <a:chExt cx="810895" cy="476250"/>
          </a:xfrm>
        </p:grpSpPr>
        <p:sp>
          <p:nvSpPr>
            <p:cNvPr id="15" name="object 15"/>
            <p:cNvSpPr/>
            <p:nvPr/>
          </p:nvSpPr>
          <p:spPr>
            <a:xfrm>
              <a:off x="2996965" y="6043613"/>
              <a:ext cx="782320" cy="447675"/>
            </a:xfrm>
            <a:custGeom>
              <a:avLst/>
              <a:gdLst/>
              <a:ahLst/>
              <a:cxnLst/>
              <a:rect l="l" t="t" r="r" b="b"/>
              <a:pathLst>
                <a:path w="782320" h="447675">
                  <a:moveTo>
                    <a:pt x="0" y="14287"/>
                  </a:moveTo>
                  <a:lnTo>
                    <a:pt x="782299" y="14287"/>
                  </a:lnTo>
                </a:path>
                <a:path w="782320" h="447675">
                  <a:moveTo>
                    <a:pt x="14287" y="0"/>
                  </a:moveTo>
                  <a:lnTo>
                    <a:pt x="14287" y="4476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3772914" y="6043613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996965" y="6477000"/>
              <a:ext cx="782320" cy="0"/>
            </a:xfrm>
            <a:custGeom>
              <a:avLst/>
              <a:gdLst/>
              <a:ahLst/>
              <a:cxnLst/>
              <a:rect l="l" t="t" r="r" b="b"/>
              <a:pathLst>
                <a:path w="782320">
                  <a:moveTo>
                    <a:pt x="0" y="0"/>
                  </a:moveTo>
                  <a:lnTo>
                    <a:pt x="78229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099983" y="6083300"/>
            <a:ext cx="5842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0xf1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44826" y="5581650"/>
            <a:ext cx="171450" cy="533400"/>
          </a:xfrm>
          <a:custGeom>
            <a:avLst/>
            <a:gdLst/>
            <a:ahLst/>
            <a:cxnLst/>
            <a:rect l="l" t="t" r="r" b="b"/>
            <a:pathLst>
              <a:path w="171450" h="533400">
                <a:moveTo>
                  <a:pt x="57149" y="171449"/>
                </a:moveTo>
                <a:lnTo>
                  <a:pt x="57148" y="533400"/>
                </a:lnTo>
                <a:lnTo>
                  <a:pt x="114298" y="533400"/>
                </a:lnTo>
                <a:lnTo>
                  <a:pt x="114299" y="171450"/>
                </a:lnTo>
                <a:lnTo>
                  <a:pt x="57149" y="171449"/>
                </a:lnTo>
                <a:close/>
              </a:path>
              <a:path w="171450" h="533400">
                <a:moveTo>
                  <a:pt x="157162" y="142874"/>
                </a:moveTo>
                <a:lnTo>
                  <a:pt x="57150" y="142874"/>
                </a:lnTo>
                <a:lnTo>
                  <a:pt x="114300" y="142875"/>
                </a:lnTo>
                <a:lnTo>
                  <a:pt x="114299" y="171450"/>
                </a:lnTo>
                <a:lnTo>
                  <a:pt x="171450" y="171450"/>
                </a:lnTo>
                <a:lnTo>
                  <a:pt x="157162" y="142874"/>
                </a:lnTo>
                <a:close/>
              </a:path>
              <a:path w="171450" h="533400">
                <a:moveTo>
                  <a:pt x="57150" y="142874"/>
                </a:moveTo>
                <a:lnTo>
                  <a:pt x="57149" y="171449"/>
                </a:lnTo>
                <a:lnTo>
                  <a:pt x="114299" y="171450"/>
                </a:lnTo>
                <a:lnTo>
                  <a:pt x="114300" y="142875"/>
                </a:lnTo>
                <a:lnTo>
                  <a:pt x="57150" y="142874"/>
                </a:lnTo>
                <a:close/>
              </a:path>
              <a:path w="171450" h="533400">
                <a:moveTo>
                  <a:pt x="85725" y="0"/>
                </a:moveTo>
                <a:lnTo>
                  <a:pt x="0" y="171449"/>
                </a:lnTo>
                <a:lnTo>
                  <a:pt x="57149" y="171449"/>
                </a:lnTo>
                <a:lnTo>
                  <a:pt x="57150" y="142874"/>
                </a:lnTo>
                <a:lnTo>
                  <a:pt x="157162" y="142874"/>
                </a:lnTo>
                <a:lnTo>
                  <a:pt x="8572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18688" y="5066538"/>
            <a:ext cx="1452880" cy="928369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3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964565" marR="0" lvl="0" indent="0" defTabSz="914400" eaLnBrk="1" fontAlgn="auto" latinLnBrk="0" hangingPunct="1">
              <a:lnSpc>
                <a:spcPct val="100000"/>
              </a:lnSpc>
              <a:spcBef>
                <a:spcPts val="1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0xee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6779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Substrings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0848340" cy="31445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Since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adjust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omit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beginning.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7312025" lvl="0" indent="0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Want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just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"car"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chars[8];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945505" lvl="0" indent="0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strcpy(chars,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"racecar"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*str1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30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*str2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4;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996965" y="5129212"/>
          <a:ext cx="6090915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1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'a'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'c'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'c'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'a'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6" name="object 6"/>
            <p:cNvSpPr/>
            <p:nvPr/>
          </p:nvSpPr>
          <p:spPr>
            <a:xfrm>
              <a:off x="2996965" y="6043613"/>
              <a:ext cx="782320" cy="447675"/>
            </a:xfrm>
            <a:custGeom>
              <a:avLst/>
              <a:gdLst/>
              <a:ahLst/>
              <a:cxnLst/>
              <a:rect l="l" t="t" r="r" b="b"/>
              <a:pathLst>
                <a:path w="782320" h="447675">
                  <a:moveTo>
                    <a:pt x="0" y="14287"/>
                  </a:moveTo>
                  <a:lnTo>
                    <a:pt x="782299" y="14287"/>
                  </a:lnTo>
                </a:path>
                <a:path w="782320" h="447675">
                  <a:moveTo>
                    <a:pt x="14287" y="0"/>
                  </a:moveTo>
                  <a:lnTo>
                    <a:pt x="14287" y="4476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772914" y="6043613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996965" y="6477000"/>
              <a:ext cx="782320" cy="0"/>
            </a:xfrm>
            <a:custGeom>
              <a:avLst/>
              <a:gdLst/>
              <a:ahLst/>
              <a:cxnLst/>
              <a:rect l="l" t="t" r="r" b="b"/>
              <a:pathLst>
                <a:path w="782320">
                  <a:moveTo>
                    <a:pt x="0" y="0"/>
                  </a:moveTo>
                  <a:lnTo>
                    <a:pt x="78229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044826" y="5581650"/>
              <a:ext cx="171450" cy="533400"/>
            </a:xfrm>
            <a:custGeom>
              <a:avLst/>
              <a:gdLst/>
              <a:ahLst/>
              <a:cxnLst/>
              <a:rect l="l" t="t" r="r" b="b"/>
              <a:pathLst>
                <a:path w="171450" h="533400">
                  <a:moveTo>
                    <a:pt x="57149" y="171449"/>
                  </a:moveTo>
                  <a:lnTo>
                    <a:pt x="57148" y="533400"/>
                  </a:lnTo>
                  <a:lnTo>
                    <a:pt x="114298" y="533400"/>
                  </a:lnTo>
                  <a:lnTo>
                    <a:pt x="114299" y="171450"/>
                  </a:lnTo>
                  <a:lnTo>
                    <a:pt x="57149" y="171449"/>
                  </a:lnTo>
                  <a:close/>
                </a:path>
                <a:path w="171450" h="533400">
                  <a:moveTo>
                    <a:pt x="157162" y="142874"/>
                  </a:moveTo>
                  <a:lnTo>
                    <a:pt x="57150" y="142874"/>
                  </a:lnTo>
                  <a:lnTo>
                    <a:pt x="114300" y="142875"/>
                  </a:lnTo>
                  <a:lnTo>
                    <a:pt x="114299" y="171450"/>
                  </a:lnTo>
                  <a:lnTo>
                    <a:pt x="171450" y="171450"/>
                  </a:lnTo>
                  <a:lnTo>
                    <a:pt x="157162" y="142874"/>
                  </a:lnTo>
                  <a:close/>
                </a:path>
                <a:path w="171450" h="533400">
                  <a:moveTo>
                    <a:pt x="57150" y="142874"/>
                  </a:moveTo>
                  <a:lnTo>
                    <a:pt x="57149" y="171449"/>
                  </a:lnTo>
                  <a:lnTo>
                    <a:pt x="114299" y="171450"/>
                  </a:lnTo>
                  <a:lnTo>
                    <a:pt x="114300" y="142875"/>
                  </a:lnTo>
                  <a:lnTo>
                    <a:pt x="57150" y="142874"/>
                  </a:lnTo>
                  <a:close/>
                </a:path>
                <a:path w="171450" h="533400">
                  <a:moveTo>
                    <a:pt x="85725" y="0"/>
                  </a:moveTo>
                  <a:lnTo>
                    <a:pt x="0" y="171449"/>
                  </a:lnTo>
                  <a:lnTo>
                    <a:pt x="57149" y="171449"/>
                  </a:lnTo>
                  <a:lnTo>
                    <a:pt x="57150" y="142874"/>
                  </a:lnTo>
                  <a:lnTo>
                    <a:pt x="157162" y="142874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091112" y="6043613"/>
              <a:ext cx="782320" cy="447675"/>
            </a:xfrm>
            <a:custGeom>
              <a:avLst/>
              <a:gdLst/>
              <a:ahLst/>
              <a:cxnLst/>
              <a:rect l="l" t="t" r="r" b="b"/>
              <a:pathLst>
                <a:path w="782320" h="447675">
                  <a:moveTo>
                    <a:pt x="0" y="14287"/>
                  </a:moveTo>
                  <a:lnTo>
                    <a:pt x="782299" y="14287"/>
                  </a:lnTo>
                </a:path>
                <a:path w="782320" h="447675">
                  <a:moveTo>
                    <a:pt x="14287" y="0"/>
                  </a:moveTo>
                  <a:lnTo>
                    <a:pt x="14287" y="4476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867062" y="6043613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091112" y="6477000"/>
              <a:ext cx="782320" cy="0"/>
            </a:xfrm>
            <a:custGeom>
              <a:avLst/>
              <a:gdLst/>
              <a:ahLst/>
              <a:cxnLst/>
              <a:rect l="l" t="t" r="r" b="b"/>
              <a:pathLst>
                <a:path w="782320">
                  <a:moveTo>
                    <a:pt x="0" y="0"/>
                  </a:moveTo>
                  <a:lnTo>
                    <a:pt x="78229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802346" y="5581650"/>
              <a:ext cx="603250" cy="626110"/>
            </a:xfrm>
            <a:custGeom>
              <a:avLst/>
              <a:gdLst/>
              <a:ahLst/>
              <a:cxnLst/>
              <a:rect l="l" t="t" r="r" b="b"/>
              <a:pathLst>
                <a:path w="603250" h="626110">
                  <a:moveTo>
                    <a:pt x="463431" y="103821"/>
                  </a:moveTo>
                  <a:lnTo>
                    <a:pt x="0" y="586069"/>
                  </a:lnTo>
                  <a:lnTo>
                    <a:pt x="41206" y="625668"/>
                  </a:lnTo>
                  <a:lnTo>
                    <a:pt x="504637" y="143420"/>
                  </a:lnTo>
                  <a:lnTo>
                    <a:pt x="463431" y="103821"/>
                  </a:lnTo>
                  <a:close/>
                </a:path>
                <a:path w="603250" h="626110">
                  <a:moveTo>
                    <a:pt x="576920" y="83217"/>
                  </a:moveTo>
                  <a:lnTo>
                    <a:pt x="483231" y="83217"/>
                  </a:lnTo>
                  <a:lnTo>
                    <a:pt x="524437" y="122817"/>
                  </a:lnTo>
                  <a:lnTo>
                    <a:pt x="504637" y="143420"/>
                  </a:lnTo>
                  <a:lnTo>
                    <a:pt x="545844" y="183019"/>
                  </a:lnTo>
                  <a:lnTo>
                    <a:pt x="576920" y="83217"/>
                  </a:lnTo>
                  <a:close/>
                </a:path>
                <a:path w="603250" h="626110">
                  <a:moveTo>
                    <a:pt x="483231" y="83217"/>
                  </a:moveTo>
                  <a:lnTo>
                    <a:pt x="463431" y="103821"/>
                  </a:lnTo>
                  <a:lnTo>
                    <a:pt x="504637" y="143420"/>
                  </a:lnTo>
                  <a:lnTo>
                    <a:pt x="524437" y="122817"/>
                  </a:lnTo>
                  <a:lnTo>
                    <a:pt x="483231" y="83217"/>
                  </a:lnTo>
                  <a:close/>
                </a:path>
                <a:path w="603250" h="626110">
                  <a:moveTo>
                    <a:pt x="602832" y="0"/>
                  </a:moveTo>
                  <a:lnTo>
                    <a:pt x="422224" y="64222"/>
                  </a:lnTo>
                  <a:lnTo>
                    <a:pt x="463431" y="103821"/>
                  </a:lnTo>
                  <a:lnTo>
                    <a:pt x="483231" y="83217"/>
                  </a:lnTo>
                  <a:lnTo>
                    <a:pt x="576920" y="83217"/>
                  </a:lnTo>
                  <a:lnTo>
                    <a:pt x="602832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157133" y="4761954"/>
            <a:ext cx="470534" cy="3359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18794" y="4761954"/>
            <a:ext cx="470534" cy="3359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80456" y="4761954"/>
            <a:ext cx="470534" cy="3359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42118" y="4761954"/>
            <a:ext cx="470534" cy="3359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03781" y="4761954"/>
            <a:ext cx="470534" cy="3359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65443" y="4761954"/>
            <a:ext cx="470534" cy="3359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27105" y="4761954"/>
            <a:ext cx="470534" cy="3359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88767" y="4761954"/>
            <a:ext cx="470534" cy="3359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18688" y="5238005"/>
            <a:ext cx="652780" cy="293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1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99983" y="5676354"/>
            <a:ext cx="584200" cy="7505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83185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0xee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0xf1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94131" y="5676354"/>
            <a:ext cx="584200" cy="7505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46355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0xd2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0xf5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18688" y="6152405"/>
            <a:ext cx="527050" cy="293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1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312837" y="6152405"/>
            <a:ext cx="527050" cy="293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1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6779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Substrings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0848340" cy="25857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Since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adjust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omit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beginning.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5945505" lvl="0" indent="0" defTabSz="914400" eaLnBrk="1" fontAlgn="auto" latinLnBrk="0" hangingPunct="1">
              <a:lnSpc>
                <a:spcPts val="3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chars[8];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strcpy(chars,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"racecar"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*str1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*str2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4;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12089" y="3876575"/>
          <a:ext cx="7502525" cy="847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63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2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6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3545">
                <a:tc>
                  <a:txBody>
                    <a:bodyPr/>
                    <a:lstStyle/>
                    <a:p>
                      <a:pPr marL="31750">
                        <a:lnSpc>
                          <a:spcPts val="313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printf(</a:t>
                      </a:r>
                      <a:r>
                        <a:rPr sz="28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"%s\n"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,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313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str1);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313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3135"/>
                        </a:lnSpc>
                      </a:pPr>
                      <a:r>
                        <a:rPr sz="28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racecar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545">
                <a:tc>
                  <a:txBody>
                    <a:bodyPr/>
                    <a:lstStyle/>
                    <a:p>
                      <a:pPr marL="31750">
                        <a:lnSpc>
                          <a:spcPts val="319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printf(</a:t>
                      </a:r>
                      <a:r>
                        <a:rPr sz="28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"%s\n"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,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319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str2);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319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319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car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996965" y="5129212"/>
          <a:ext cx="6090915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1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'a'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'c'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'c'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'a'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7" name="object 7"/>
            <p:cNvSpPr/>
            <p:nvPr/>
          </p:nvSpPr>
          <p:spPr>
            <a:xfrm>
              <a:off x="2996965" y="6043613"/>
              <a:ext cx="782320" cy="447675"/>
            </a:xfrm>
            <a:custGeom>
              <a:avLst/>
              <a:gdLst/>
              <a:ahLst/>
              <a:cxnLst/>
              <a:rect l="l" t="t" r="r" b="b"/>
              <a:pathLst>
                <a:path w="782320" h="447675">
                  <a:moveTo>
                    <a:pt x="0" y="14287"/>
                  </a:moveTo>
                  <a:lnTo>
                    <a:pt x="782299" y="14287"/>
                  </a:lnTo>
                </a:path>
                <a:path w="782320" h="447675">
                  <a:moveTo>
                    <a:pt x="14287" y="0"/>
                  </a:moveTo>
                  <a:lnTo>
                    <a:pt x="14287" y="4476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772914" y="6043613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996965" y="6477000"/>
              <a:ext cx="782320" cy="0"/>
            </a:xfrm>
            <a:custGeom>
              <a:avLst/>
              <a:gdLst/>
              <a:ahLst/>
              <a:cxnLst/>
              <a:rect l="l" t="t" r="r" b="b"/>
              <a:pathLst>
                <a:path w="782320">
                  <a:moveTo>
                    <a:pt x="0" y="0"/>
                  </a:moveTo>
                  <a:lnTo>
                    <a:pt x="78229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3044826" y="5581650"/>
              <a:ext cx="171450" cy="533400"/>
            </a:xfrm>
            <a:custGeom>
              <a:avLst/>
              <a:gdLst/>
              <a:ahLst/>
              <a:cxnLst/>
              <a:rect l="l" t="t" r="r" b="b"/>
              <a:pathLst>
                <a:path w="171450" h="533400">
                  <a:moveTo>
                    <a:pt x="57149" y="171449"/>
                  </a:moveTo>
                  <a:lnTo>
                    <a:pt x="57148" y="533400"/>
                  </a:lnTo>
                  <a:lnTo>
                    <a:pt x="114298" y="533400"/>
                  </a:lnTo>
                  <a:lnTo>
                    <a:pt x="114299" y="171450"/>
                  </a:lnTo>
                  <a:lnTo>
                    <a:pt x="57149" y="171449"/>
                  </a:lnTo>
                  <a:close/>
                </a:path>
                <a:path w="171450" h="533400">
                  <a:moveTo>
                    <a:pt x="157162" y="142874"/>
                  </a:moveTo>
                  <a:lnTo>
                    <a:pt x="57150" y="142874"/>
                  </a:lnTo>
                  <a:lnTo>
                    <a:pt x="114300" y="142875"/>
                  </a:lnTo>
                  <a:lnTo>
                    <a:pt x="114299" y="171450"/>
                  </a:lnTo>
                  <a:lnTo>
                    <a:pt x="171450" y="171450"/>
                  </a:lnTo>
                  <a:lnTo>
                    <a:pt x="157162" y="142874"/>
                  </a:lnTo>
                  <a:close/>
                </a:path>
                <a:path w="171450" h="533400">
                  <a:moveTo>
                    <a:pt x="57150" y="142874"/>
                  </a:moveTo>
                  <a:lnTo>
                    <a:pt x="57149" y="171449"/>
                  </a:lnTo>
                  <a:lnTo>
                    <a:pt x="114299" y="171450"/>
                  </a:lnTo>
                  <a:lnTo>
                    <a:pt x="114300" y="142875"/>
                  </a:lnTo>
                  <a:lnTo>
                    <a:pt x="57150" y="142874"/>
                  </a:lnTo>
                  <a:close/>
                </a:path>
                <a:path w="171450" h="533400">
                  <a:moveTo>
                    <a:pt x="85725" y="0"/>
                  </a:moveTo>
                  <a:lnTo>
                    <a:pt x="0" y="171449"/>
                  </a:lnTo>
                  <a:lnTo>
                    <a:pt x="57149" y="171449"/>
                  </a:lnTo>
                  <a:lnTo>
                    <a:pt x="57150" y="142874"/>
                  </a:lnTo>
                  <a:lnTo>
                    <a:pt x="157162" y="142874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091112" y="6043613"/>
              <a:ext cx="782320" cy="447675"/>
            </a:xfrm>
            <a:custGeom>
              <a:avLst/>
              <a:gdLst/>
              <a:ahLst/>
              <a:cxnLst/>
              <a:rect l="l" t="t" r="r" b="b"/>
              <a:pathLst>
                <a:path w="782320" h="447675">
                  <a:moveTo>
                    <a:pt x="0" y="14287"/>
                  </a:moveTo>
                  <a:lnTo>
                    <a:pt x="782299" y="14287"/>
                  </a:lnTo>
                </a:path>
                <a:path w="782320" h="447675">
                  <a:moveTo>
                    <a:pt x="14287" y="0"/>
                  </a:moveTo>
                  <a:lnTo>
                    <a:pt x="14287" y="4476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867062" y="6043613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091112" y="6477000"/>
              <a:ext cx="782320" cy="0"/>
            </a:xfrm>
            <a:custGeom>
              <a:avLst/>
              <a:gdLst/>
              <a:ahLst/>
              <a:cxnLst/>
              <a:rect l="l" t="t" r="r" b="b"/>
              <a:pathLst>
                <a:path w="782320">
                  <a:moveTo>
                    <a:pt x="0" y="0"/>
                  </a:moveTo>
                  <a:lnTo>
                    <a:pt x="78229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802346" y="5581650"/>
              <a:ext cx="603250" cy="626110"/>
            </a:xfrm>
            <a:custGeom>
              <a:avLst/>
              <a:gdLst/>
              <a:ahLst/>
              <a:cxnLst/>
              <a:rect l="l" t="t" r="r" b="b"/>
              <a:pathLst>
                <a:path w="603250" h="626110">
                  <a:moveTo>
                    <a:pt x="463431" y="103821"/>
                  </a:moveTo>
                  <a:lnTo>
                    <a:pt x="0" y="586069"/>
                  </a:lnTo>
                  <a:lnTo>
                    <a:pt x="41206" y="625668"/>
                  </a:lnTo>
                  <a:lnTo>
                    <a:pt x="504637" y="143420"/>
                  </a:lnTo>
                  <a:lnTo>
                    <a:pt x="463431" y="103821"/>
                  </a:lnTo>
                  <a:close/>
                </a:path>
                <a:path w="603250" h="626110">
                  <a:moveTo>
                    <a:pt x="576920" y="83217"/>
                  </a:moveTo>
                  <a:lnTo>
                    <a:pt x="483231" y="83217"/>
                  </a:lnTo>
                  <a:lnTo>
                    <a:pt x="524437" y="122817"/>
                  </a:lnTo>
                  <a:lnTo>
                    <a:pt x="504637" y="143420"/>
                  </a:lnTo>
                  <a:lnTo>
                    <a:pt x="545844" y="183019"/>
                  </a:lnTo>
                  <a:lnTo>
                    <a:pt x="576920" y="83217"/>
                  </a:lnTo>
                  <a:close/>
                </a:path>
                <a:path w="603250" h="626110">
                  <a:moveTo>
                    <a:pt x="483231" y="83217"/>
                  </a:moveTo>
                  <a:lnTo>
                    <a:pt x="463431" y="103821"/>
                  </a:lnTo>
                  <a:lnTo>
                    <a:pt x="504637" y="143420"/>
                  </a:lnTo>
                  <a:lnTo>
                    <a:pt x="524437" y="122817"/>
                  </a:lnTo>
                  <a:lnTo>
                    <a:pt x="483231" y="83217"/>
                  </a:lnTo>
                  <a:close/>
                </a:path>
                <a:path w="603250" h="626110">
                  <a:moveTo>
                    <a:pt x="602832" y="0"/>
                  </a:moveTo>
                  <a:lnTo>
                    <a:pt x="422224" y="64222"/>
                  </a:lnTo>
                  <a:lnTo>
                    <a:pt x="463431" y="103821"/>
                  </a:lnTo>
                  <a:lnTo>
                    <a:pt x="483231" y="83217"/>
                  </a:lnTo>
                  <a:lnTo>
                    <a:pt x="576920" y="83217"/>
                  </a:lnTo>
                  <a:lnTo>
                    <a:pt x="602832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157133" y="4761954"/>
            <a:ext cx="470534" cy="3359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18794" y="4761954"/>
            <a:ext cx="470534" cy="3359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80456" y="4761954"/>
            <a:ext cx="470534" cy="3359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42118" y="4761954"/>
            <a:ext cx="470534" cy="3359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03781" y="4761954"/>
            <a:ext cx="470534" cy="3359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65443" y="4761954"/>
            <a:ext cx="470534" cy="3359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27105" y="4761954"/>
            <a:ext cx="470534" cy="3359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88767" y="4761954"/>
            <a:ext cx="470534" cy="33591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18688" y="5238005"/>
            <a:ext cx="652780" cy="293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1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099983" y="5676354"/>
            <a:ext cx="584200" cy="7505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83185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0xee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0xf1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94131" y="5676354"/>
            <a:ext cx="584200" cy="75057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46355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0xd2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0xf5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18688" y="6152405"/>
            <a:ext cx="527050" cy="293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1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12837" y="6152405"/>
            <a:ext cx="527050" cy="293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1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7800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94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87" y="1587"/>
            <a:ext cx="12195175" cy="1152525"/>
            <a:chOff x="1587" y="1587"/>
            <a:chExt cx="12195175" cy="1152525"/>
          </a:xfrm>
        </p:grpSpPr>
        <p:sp>
          <p:nvSpPr>
            <p:cNvPr id="4" name="object 4"/>
            <p:cNvSpPr/>
            <p:nvPr/>
          </p:nvSpPr>
          <p:spPr>
            <a:xfrm>
              <a:off x="6350" y="6350"/>
              <a:ext cx="12185650" cy="1143000"/>
            </a:xfrm>
            <a:custGeom>
              <a:avLst/>
              <a:gdLst/>
              <a:ahLst/>
              <a:cxnLst/>
              <a:rect l="l" t="t" r="r" b="b"/>
              <a:pathLst>
                <a:path w="12185650" h="1143000">
                  <a:moveTo>
                    <a:pt x="12185649" y="0"/>
                  </a:moveTo>
                  <a:lnTo>
                    <a:pt x="567" y="0"/>
                  </a:lnTo>
                  <a:lnTo>
                    <a:pt x="0" y="567"/>
                  </a:lnTo>
                  <a:lnTo>
                    <a:pt x="0" y="1142432"/>
                  </a:lnTo>
                  <a:lnTo>
                    <a:pt x="567" y="1143000"/>
                  </a:lnTo>
                  <a:lnTo>
                    <a:pt x="12185650" y="1143000"/>
                  </a:lnTo>
                  <a:lnTo>
                    <a:pt x="12185649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6350" y="6350"/>
              <a:ext cx="12185650" cy="1143000"/>
            </a:xfrm>
            <a:custGeom>
              <a:avLst/>
              <a:gdLst/>
              <a:ahLst/>
              <a:cxnLst/>
              <a:rect l="l" t="t" r="r" b="b"/>
              <a:pathLst>
                <a:path w="1218565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85650" y="0"/>
                  </a:lnTo>
                </a:path>
                <a:path w="12185650" h="1143000">
                  <a:moveTo>
                    <a:pt x="12185650" y="1143000"/>
                  </a:move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6779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Substrings</a:t>
            </a: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996965" y="5434012"/>
          <a:ext cx="6090915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1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'a'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'c'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'f'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'a'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4312837" y="64389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076825" y="6334125"/>
            <a:ext cx="810895" cy="476250"/>
            <a:chOff x="5076825" y="6334125"/>
            <a:chExt cx="810895" cy="476250"/>
          </a:xfrm>
        </p:grpSpPr>
        <p:sp>
          <p:nvSpPr>
            <p:cNvPr id="10" name="object 10"/>
            <p:cNvSpPr/>
            <p:nvPr/>
          </p:nvSpPr>
          <p:spPr>
            <a:xfrm>
              <a:off x="5091112" y="6348413"/>
              <a:ext cx="782320" cy="447675"/>
            </a:xfrm>
            <a:custGeom>
              <a:avLst/>
              <a:gdLst/>
              <a:ahLst/>
              <a:cxnLst/>
              <a:rect l="l" t="t" r="r" b="b"/>
              <a:pathLst>
                <a:path w="782320" h="447675">
                  <a:moveTo>
                    <a:pt x="0" y="14287"/>
                  </a:moveTo>
                  <a:lnTo>
                    <a:pt x="782299" y="14287"/>
                  </a:lnTo>
                </a:path>
                <a:path w="782320" h="447675">
                  <a:moveTo>
                    <a:pt x="14287" y="0"/>
                  </a:moveTo>
                  <a:lnTo>
                    <a:pt x="14287" y="4476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867061" y="6348413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091112" y="6781800"/>
              <a:ext cx="782320" cy="0"/>
            </a:xfrm>
            <a:custGeom>
              <a:avLst/>
              <a:gdLst/>
              <a:ahLst/>
              <a:cxnLst/>
              <a:rect l="l" t="t" r="r" b="b"/>
              <a:pathLst>
                <a:path w="782320">
                  <a:moveTo>
                    <a:pt x="0" y="0"/>
                  </a:moveTo>
                  <a:lnTo>
                    <a:pt x="78229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228008" y="5969000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0xd2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94131" y="6388100"/>
            <a:ext cx="5842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0xf5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982678" y="5886450"/>
            <a:ext cx="3422650" cy="923925"/>
            <a:chOff x="2982678" y="5886450"/>
            <a:chExt cx="3422650" cy="923925"/>
          </a:xfrm>
        </p:grpSpPr>
        <p:sp>
          <p:nvSpPr>
            <p:cNvPr id="16" name="object 16"/>
            <p:cNvSpPr/>
            <p:nvPr/>
          </p:nvSpPr>
          <p:spPr>
            <a:xfrm>
              <a:off x="5802346" y="5886450"/>
              <a:ext cx="603250" cy="626110"/>
            </a:xfrm>
            <a:custGeom>
              <a:avLst/>
              <a:gdLst/>
              <a:ahLst/>
              <a:cxnLst/>
              <a:rect l="l" t="t" r="r" b="b"/>
              <a:pathLst>
                <a:path w="603250" h="626109">
                  <a:moveTo>
                    <a:pt x="463431" y="103821"/>
                  </a:moveTo>
                  <a:lnTo>
                    <a:pt x="0" y="586069"/>
                  </a:lnTo>
                  <a:lnTo>
                    <a:pt x="41206" y="625668"/>
                  </a:lnTo>
                  <a:lnTo>
                    <a:pt x="504637" y="143420"/>
                  </a:lnTo>
                  <a:lnTo>
                    <a:pt x="463431" y="103821"/>
                  </a:lnTo>
                  <a:close/>
                </a:path>
                <a:path w="603250" h="626109">
                  <a:moveTo>
                    <a:pt x="576920" y="83218"/>
                  </a:moveTo>
                  <a:lnTo>
                    <a:pt x="483231" y="83218"/>
                  </a:lnTo>
                  <a:lnTo>
                    <a:pt x="524437" y="122817"/>
                  </a:lnTo>
                  <a:lnTo>
                    <a:pt x="504637" y="143420"/>
                  </a:lnTo>
                  <a:lnTo>
                    <a:pt x="545844" y="183019"/>
                  </a:lnTo>
                  <a:lnTo>
                    <a:pt x="576920" y="83218"/>
                  </a:lnTo>
                  <a:close/>
                </a:path>
                <a:path w="603250" h="626109">
                  <a:moveTo>
                    <a:pt x="483231" y="83218"/>
                  </a:moveTo>
                  <a:lnTo>
                    <a:pt x="463431" y="103821"/>
                  </a:lnTo>
                  <a:lnTo>
                    <a:pt x="504637" y="143420"/>
                  </a:lnTo>
                  <a:lnTo>
                    <a:pt x="524437" y="122817"/>
                  </a:lnTo>
                  <a:lnTo>
                    <a:pt x="483231" y="83218"/>
                  </a:lnTo>
                  <a:close/>
                </a:path>
                <a:path w="603250" h="626109">
                  <a:moveTo>
                    <a:pt x="602832" y="0"/>
                  </a:moveTo>
                  <a:lnTo>
                    <a:pt x="422224" y="64222"/>
                  </a:lnTo>
                  <a:lnTo>
                    <a:pt x="463431" y="103821"/>
                  </a:lnTo>
                  <a:lnTo>
                    <a:pt x="483231" y="83218"/>
                  </a:lnTo>
                  <a:lnTo>
                    <a:pt x="576920" y="83218"/>
                  </a:lnTo>
                  <a:lnTo>
                    <a:pt x="602832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996965" y="6348413"/>
              <a:ext cx="782320" cy="447675"/>
            </a:xfrm>
            <a:custGeom>
              <a:avLst/>
              <a:gdLst/>
              <a:ahLst/>
              <a:cxnLst/>
              <a:rect l="l" t="t" r="r" b="b"/>
              <a:pathLst>
                <a:path w="782320" h="447675">
                  <a:moveTo>
                    <a:pt x="0" y="14287"/>
                  </a:moveTo>
                  <a:lnTo>
                    <a:pt x="782299" y="14287"/>
                  </a:lnTo>
                </a:path>
                <a:path w="782320" h="447675">
                  <a:moveTo>
                    <a:pt x="14287" y="0"/>
                  </a:moveTo>
                  <a:lnTo>
                    <a:pt x="14287" y="4476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3772914" y="6348413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996965" y="6781800"/>
              <a:ext cx="782320" cy="0"/>
            </a:xfrm>
            <a:custGeom>
              <a:avLst/>
              <a:gdLst/>
              <a:ahLst/>
              <a:cxnLst/>
              <a:rect l="l" t="t" r="r" b="b"/>
              <a:pathLst>
                <a:path w="782320">
                  <a:moveTo>
                    <a:pt x="0" y="0"/>
                  </a:moveTo>
                  <a:lnTo>
                    <a:pt x="78229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170849" y="5969000"/>
            <a:ext cx="501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0xee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99983" y="6388100"/>
            <a:ext cx="5842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0xf1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044826" y="5886450"/>
            <a:ext cx="171450" cy="533400"/>
          </a:xfrm>
          <a:custGeom>
            <a:avLst/>
            <a:gdLst/>
            <a:ahLst/>
            <a:cxnLst/>
            <a:rect l="l" t="t" r="r" b="b"/>
            <a:pathLst>
              <a:path w="171450" h="533400">
                <a:moveTo>
                  <a:pt x="57149" y="171449"/>
                </a:moveTo>
                <a:lnTo>
                  <a:pt x="57148" y="533400"/>
                </a:lnTo>
                <a:lnTo>
                  <a:pt x="114298" y="533400"/>
                </a:lnTo>
                <a:lnTo>
                  <a:pt x="114299" y="171450"/>
                </a:lnTo>
                <a:lnTo>
                  <a:pt x="57149" y="171449"/>
                </a:lnTo>
                <a:close/>
              </a:path>
              <a:path w="171450" h="533400">
                <a:moveTo>
                  <a:pt x="157162" y="142874"/>
                </a:moveTo>
                <a:lnTo>
                  <a:pt x="57150" y="142874"/>
                </a:lnTo>
                <a:lnTo>
                  <a:pt x="114300" y="142875"/>
                </a:lnTo>
                <a:lnTo>
                  <a:pt x="114299" y="171450"/>
                </a:lnTo>
                <a:lnTo>
                  <a:pt x="171450" y="171450"/>
                </a:lnTo>
                <a:lnTo>
                  <a:pt x="157162" y="142874"/>
                </a:lnTo>
                <a:close/>
              </a:path>
              <a:path w="171450" h="533400">
                <a:moveTo>
                  <a:pt x="57150" y="142874"/>
                </a:moveTo>
                <a:lnTo>
                  <a:pt x="57149" y="171449"/>
                </a:lnTo>
                <a:lnTo>
                  <a:pt x="114299" y="171450"/>
                </a:lnTo>
                <a:lnTo>
                  <a:pt x="114300" y="142875"/>
                </a:lnTo>
                <a:lnTo>
                  <a:pt x="57150" y="142874"/>
                </a:lnTo>
                <a:close/>
              </a:path>
              <a:path w="171450" h="533400">
                <a:moveTo>
                  <a:pt x="85725" y="0"/>
                </a:moveTo>
                <a:lnTo>
                  <a:pt x="0" y="171449"/>
                </a:lnTo>
                <a:lnTo>
                  <a:pt x="57149" y="171449"/>
                </a:lnTo>
                <a:lnTo>
                  <a:pt x="57150" y="142874"/>
                </a:lnTo>
                <a:lnTo>
                  <a:pt x="157162" y="142874"/>
                </a:lnTo>
                <a:lnTo>
                  <a:pt x="8572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18688" y="64389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1140" y="1270000"/>
            <a:ext cx="10848340" cy="45542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Since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adjust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omit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beginning.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NOTE: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still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refers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same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6620509" lvl="0" indent="0" defTabSz="914400" eaLnBrk="1" fontAlgn="auto" latinLnBrk="0" hangingPunct="1">
              <a:lnSpc>
                <a:spcPts val="2600"/>
              </a:lnSpc>
              <a:spcBef>
                <a:spcPts val="1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chars[8];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strcpy(chars,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"racecar"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*str1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*str2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4;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str2[0]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'f';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610225" lvl="0" indent="0" defTabSz="914400" eaLnBrk="1" fontAlgn="auto" latinLnBrk="0" hangingPunct="1">
              <a:lnSpc>
                <a:spcPts val="26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"%s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%s\n"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"%s\n"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2938145" marR="0" lvl="0" indent="0" defTabSz="914400" eaLnBrk="1" fontAlgn="auto" latinLnBrk="0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Tx/>
              <a:buNone/>
              <a:tabLst>
                <a:tab pos="3700145" algn="l"/>
                <a:tab pos="4461510" algn="l"/>
                <a:tab pos="5223510" algn="l"/>
                <a:tab pos="5984875" algn="l"/>
                <a:tab pos="6746875" algn="l"/>
                <a:tab pos="7508240" algn="l"/>
                <a:tab pos="8270240" algn="l"/>
              </a:tabLst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0xf3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0xf4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0xf5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0xf6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0xf7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99614" marR="0" lvl="0" indent="0" defTabSz="914400" eaLnBrk="1" fontAlgn="auto" latinLnBrk="0" hangingPunct="1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7800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cs typeface="Verdana"/>
              </a:rPr>
              <a:t>95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87" y="1587"/>
            <a:ext cx="12195175" cy="1152525"/>
            <a:chOff x="1587" y="1587"/>
            <a:chExt cx="12195175" cy="1152525"/>
          </a:xfrm>
        </p:grpSpPr>
        <p:sp>
          <p:nvSpPr>
            <p:cNvPr id="4" name="object 4"/>
            <p:cNvSpPr/>
            <p:nvPr/>
          </p:nvSpPr>
          <p:spPr>
            <a:xfrm>
              <a:off x="6350" y="6350"/>
              <a:ext cx="12185650" cy="1143000"/>
            </a:xfrm>
            <a:custGeom>
              <a:avLst/>
              <a:gdLst/>
              <a:ahLst/>
              <a:cxnLst/>
              <a:rect l="l" t="t" r="r" b="b"/>
              <a:pathLst>
                <a:path w="12185650" h="1143000">
                  <a:moveTo>
                    <a:pt x="12185649" y="0"/>
                  </a:moveTo>
                  <a:lnTo>
                    <a:pt x="567" y="0"/>
                  </a:lnTo>
                  <a:lnTo>
                    <a:pt x="0" y="567"/>
                  </a:lnTo>
                  <a:lnTo>
                    <a:pt x="0" y="1142432"/>
                  </a:lnTo>
                  <a:lnTo>
                    <a:pt x="567" y="1143000"/>
                  </a:lnTo>
                  <a:lnTo>
                    <a:pt x="12185650" y="1143000"/>
                  </a:lnTo>
                  <a:lnTo>
                    <a:pt x="12185649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6350" y="6350"/>
              <a:ext cx="12185650" cy="1143000"/>
            </a:xfrm>
            <a:custGeom>
              <a:avLst/>
              <a:gdLst/>
              <a:ahLst/>
              <a:cxnLst/>
              <a:rect l="l" t="t" r="r" b="b"/>
              <a:pathLst>
                <a:path w="1218565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85650" y="0"/>
                  </a:lnTo>
                </a:path>
                <a:path w="12185650" h="1143000">
                  <a:moveTo>
                    <a:pt x="12185650" y="1143000"/>
                  </a:move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6779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Substrings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270000"/>
            <a:ext cx="10848340" cy="308356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Since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adjust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omit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beginning.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NOTE: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still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refers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same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6620509" lvl="0" indent="0" defTabSz="914400" eaLnBrk="1" fontAlgn="auto" latinLnBrk="0" hangingPunct="1">
              <a:lnSpc>
                <a:spcPts val="2600"/>
              </a:lnSpc>
              <a:spcBef>
                <a:spcPts val="1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chars[8];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strcpy(chars,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"racecar"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*str1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*str2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4;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str2[0]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cs typeface="Consolas"/>
              </a:rPr>
              <a:t>'f';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4292600"/>
            <a:ext cx="5242560" cy="7213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"%s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%s\n"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"%s\n"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31940" y="4292600"/>
            <a:ext cx="315023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95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racefar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racefar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far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996965" y="5434012"/>
          <a:ext cx="6090915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1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13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'a'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'c'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'f'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'a'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4312837" y="64389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076825" y="6334125"/>
            <a:ext cx="810895" cy="476250"/>
            <a:chOff x="5076825" y="6334125"/>
            <a:chExt cx="810895" cy="476250"/>
          </a:xfrm>
        </p:grpSpPr>
        <p:sp>
          <p:nvSpPr>
            <p:cNvPr id="13" name="object 13"/>
            <p:cNvSpPr/>
            <p:nvPr/>
          </p:nvSpPr>
          <p:spPr>
            <a:xfrm>
              <a:off x="5091112" y="6348413"/>
              <a:ext cx="782320" cy="447675"/>
            </a:xfrm>
            <a:custGeom>
              <a:avLst/>
              <a:gdLst/>
              <a:ahLst/>
              <a:cxnLst/>
              <a:rect l="l" t="t" r="r" b="b"/>
              <a:pathLst>
                <a:path w="782320" h="447675">
                  <a:moveTo>
                    <a:pt x="0" y="14287"/>
                  </a:moveTo>
                  <a:lnTo>
                    <a:pt x="782299" y="14287"/>
                  </a:lnTo>
                </a:path>
                <a:path w="782320" h="447675">
                  <a:moveTo>
                    <a:pt x="14287" y="0"/>
                  </a:moveTo>
                  <a:lnTo>
                    <a:pt x="14287" y="4476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867061" y="6348413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091112" y="6781800"/>
              <a:ext cx="782320" cy="0"/>
            </a:xfrm>
            <a:custGeom>
              <a:avLst/>
              <a:gdLst/>
              <a:ahLst/>
              <a:cxnLst/>
              <a:rect l="l" t="t" r="r" b="b"/>
              <a:pathLst>
                <a:path w="782320">
                  <a:moveTo>
                    <a:pt x="0" y="0"/>
                  </a:moveTo>
                  <a:lnTo>
                    <a:pt x="78229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228008" y="5969000"/>
            <a:ext cx="516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0xd2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94131" y="6388100"/>
            <a:ext cx="5842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0xf5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982678" y="5886450"/>
            <a:ext cx="3422650" cy="923925"/>
            <a:chOff x="2982678" y="5886450"/>
            <a:chExt cx="3422650" cy="923925"/>
          </a:xfrm>
        </p:grpSpPr>
        <p:sp>
          <p:nvSpPr>
            <p:cNvPr id="19" name="object 19"/>
            <p:cNvSpPr/>
            <p:nvPr/>
          </p:nvSpPr>
          <p:spPr>
            <a:xfrm>
              <a:off x="5802346" y="5886450"/>
              <a:ext cx="603250" cy="626110"/>
            </a:xfrm>
            <a:custGeom>
              <a:avLst/>
              <a:gdLst/>
              <a:ahLst/>
              <a:cxnLst/>
              <a:rect l="l" t="t" r="r" b="b"/>
              <a:pathLst>
                <a:path w="603250" h="626109">
                  <a:moveTo>
                    <a:pt x="463431" y="103821"/>
                  </a:moveTo>
                  <a:lnTo>
                    <a:pt x="0" y="586069"/>
                  </a:lnTo>
                  <a:lnTo>
                    <a:pt x="41206" y="625668"/>
                  </a:lnTo>
                  <a:lnTo>
                    <a:pt x="504637" y="143420"/>
                  </a:lnTo>
                  <a:lnTo>
                    <a:pt x="463431" y="103821"/>
                  </a:lnTo>
                  <a:close/>
                </a:path>
                <a:path w="603250" h="626109">
                  <a:moveTo>
                    <a:pt x="576920" y="83218"/>
                  </a:moveTo>
                  <a:lnTo>
                    <a:pt x="483231" y="83218"/>
                  </a:lnTo>
                  <a:lnTo>
                    <a:pt x="524437" y="122817"/>
                  </a:lnTo>
                  <a:lnTo>
                    <a:pt x="504637" y="143420"/>
                  </a:lnTo>
                  <a:lnTo>
                    <a:pt x="545844" y="183019"/>
                  </a:lnTo>
                  <a:lnTo>
                    <a:pt x="576920" y="83218"/>
                  </a:lnTo>
                  <a:close/>
                </a:path>
                <a:path w="603250" h="626109">
                  <a:moveTo>
                    <a:pt x="483231" y="83218"/>
                  </a:moveTo>
                  <a:lnTo>
                    <a:pt x="463431" y="103821"/>
                  </a:lnTo>
                  <a:lnTo>
                    <a:pt x="504637" y="143420"/>
                  </a:lnTo>
                  <a:lnTo>
                    <a:pt x="524437" y="122817"/>
                  </a:lnTo>
                  <a:lnTo>
                    <a:pt x="483231" y="83218"/>
                  </a:lnTo>
                  <a:close/>
                </a:path>
                <a:path w="603250" h="626109">
                  <a:moveTo>
                    <a:pt x="602832" y="0"/>
                  </a:moveTo>
                  <a:lnTo>
                    <a:pt x="422224" y="64222"/>
                  </a:lnTo>
                  <a:lnTo>
                    <a:pt x="463431" y="103821"/>
                  </a:lnTo>
                  <a:lnTo>
                    <a:pt x="483231" y="83218"/>
                  </a:lnTo>
                  <a:lnTo>
                    <a:pt x="576920" y="83218"/>
                  </a:lnTo>
                  <a:lnTo>
                    <a:pt x="602832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996965" y="6348413"/>
              <a:ext cx="782320" cy="447675"/>
            </a:xfrm>
            <a:custGeom>
              <a:avLst/>
              <a:gdLst/>
              <a:ahLst/>
              <a:cxnLst/>
              <a:rect l="l" t="t" r="r" b="b"/>
              <a:pathLst>
                <a:path w="782320" h="447675">
                  <a:moveTo>
                    <a:pt x="0" y="14287"/>
                  </a:moveTo>
                  <a:lnTo>
                    <a:pt x="782299" y="14287"/>
                  </a:lnTo>
                </a:path>
                <a:path w="782320" h="447675">
                  <a:moveTo>
                    <a:pt x="14287" y="0"/>
                  </a:moveTo>
                  <a:lnTo>
                    <a:pt x="14287" y="4476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3772914" y="6348413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996965" y="6781800"/>
              <a:ext cx="782320" cy="0"/>
            </a:xfrm>
            <a:custGeom>
              <a:avLst/>
              <a:gdLst/>
              <a:ahLst/>
              <a:cxnLst/>
              <a:rect l="l" t="t" r="r" b="b"/>
              <a:pathLst>
                <a:path w="782320">
                  <a:moveTo>
                    <a:pt x="0" y="0"/>
                  </a:moveTo>
                  <a:lnTo>
                    <a:pt x="78229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170849" y="5969000"/>
            <a:ext cx="501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0xee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99983" y="6388100"/>
            <a:ext cx="5842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0xf1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044826" y="5886450"/>
            <a:ext cx="171450" cy="533400"/>
          </a:xfrm>
          <a:custGeom>
            <a:avLst/>
            <a:gdLst/>
            <a:ahLst/>
            <a:cxnLst/>
            <a:rect l="l" t="t" r="r" b="b"/>
            <a:pathLst>
              <a:path w="171450" h="533400">
                <a:moveTo>
                  <a:pt x="57149" y="171449"/>
                </a:moveTo>
                <a:lnTo>
                  <a:pt x="57148" y="533400"/>
                </a:lnTo>
                <a:lnTo>
                  <a:pt x="114298" y="533400"/>
                </a:lnTo>
                <a:lnTo>
                  <a:pt x="114299" y="171450"/>
                </a:lnTo>
                <a:lnTo>
                  <a:pt x="57149" y="171449"/>
                </a:lnTo>
                <a:close/>
              </a:path>
              <a:path w="171450" h="533400">
                <a:moveTo>
                  <a:pt x="157162" y="142874"/>
                </a:moveTo>
                <a:lnTo>
                  <a:pt x="57150" y="142874"/>
                </a:lnTo>
                <a:lnTo>
                  <a:pt x="114300" y="142875"/>
                </a:lnTo>
                <a:lnTo>
                  <a:pt x="114299" y="171450"/>
                </a:lnTo>
                <a:lnTo>
                  <a:pt x="171450" y="171450"/>
                </a:lnTo>
                <a:lnTo>
                  <a:pt x="157162" y="142874"/>
                </a:lnTo>
                <a:close/>
              </a:path>
              <a:path w="171450" h="533400">
                <a:moveTo>
                  <a:pt x="57150" y="142874"/>
                </a:moveTo>
                <a:lnTo>
                  <a:pt x="57149" y="171449"/>
                </a:lnTo>
                <a:lnTo>
                  <a:pt x="114299" y="171450"/>
                </a:lnTo>
                <a:lnTo>
                  <a:pt x="114300" y="142875"/>
                </a:lnTo>
                <a:lnTo>
                  <a:pt x="57150" y="142874"/>
                </a:lnTo>
                <a:close/>
              </a:path>
              <a:path w="171450" h="533400">
                <a:moveTo>
                  <a:pt x="85725" y="0"/>
                </a:moveTo>
                <a:lnTo>
                  <a:pt x="0" y="171449"/>
                </a:lnTo>
                <a:lnTo>
                  <a:pt x="57149" y="171449"/>
                </a:lnTo>
                <a:lnTo>
                  <a:pt x="57150" y="142874"/>
                </a:lnTo>
                <a:lnTo>
                  <a:pt x="157162" y="142874"/>
                </a:lnTo>
                <a:lnTo>
                  <a:pt x="8572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18688" y="64389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18688" y="5054600"/>
            <a:ext cx="6740525" cy="769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0594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12595" algn="l"/>
                <a:tab pos="2473960" algn="l"/>
                <a:tab pos="3235960" algn="l"/>
                <a:tab pos="3997325" algn="l"/>
                <a:tab pos="4759325" algn="l"/>
                <a:tab pos="5520690" algn="l"/>
                <a:tab pos="6282690" algn="l"/>
              </a:tabLst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0xf3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0xf4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0xf5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0xf6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0xf7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2235">
              <a:lnSpc>
                <a:spcPct val="100000"/>
              </a:lnSpc>
              <a:spcBef>
                <a:spcPts val="100"/>
              </a:spcBef>
            </a:pPr>
            <a:r>
              <a:rPr dirty="0"/>
              <a:t>char</a:t>
            </a:r>
            <a:r>
              <a:rPr spc="-5" dirty="0"/>
              <a:t> </a:t>
            </a:r>
            <a:r>
              <a:rPr dirty="0"/>
              <a:t>*</a:t>
            </a:r>
            <a:r>
              <a:rPr spc="-5" dirty="0"/>
              <a:t> </a:t>
            </a:r>
            <a:r>
              <a:rPr dirty="0"/>
              <a:t>vs.</a:t>
            </a:r>
            <a:r>
              <a:rPr spc="-5" dirty="0"/>
              <a:t> </a:t>
            </a:r>
            <a:r>
              <a:rPr spc="-10" dirty="0"/>
              <a:t>char[]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88719"/>
            <a:ext cx="11483340" cy="377444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68910" marR="0" lvl="0" indent="0" algn="ctr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myString[]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68910" marR="0" lvl="0" indent="0" algn="ctr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vs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68910" marR="0" lvl="0" indent="0" algn="ctr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*myString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1140"/>
              </a:spcBef>
              <a:spcAft>
                <a:spcPts val="0"/>
              </a:spcAft>
              <a:buClrTx/>
              <a:buSzTx/>
              <a:buFontTx/>
              <a:buNone/>
              <a:tabLst>
                <a:tab pos="7489825" algn="l"/>
              </a:tabLst>
              <a:defRPr/>
            </a:pP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existing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reassign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them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since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just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variables.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cannot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reassign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7087234" lvl="0" indent="0" defTabSz="914400" eaLnBrk="1" fontAlgn="auto" latinLnBrk="0" hangingPunct="1">
              <a:lnSpc>
                <a:spcPts val="2600"/>
              </a:lnSpc>
              <a:spcBef>
                <a:spcPts val="22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myString[6];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strcpy(myString,</a:t>
            </a:r>
            <a:r>
              <a:rPr kumimoji="0" sz="240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"Hello"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46340" y="4902200"/>
            <a:ext cx="2550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not</a:t>
            </a:r>
            <a:r>
              <a:rPr kumimoji="0" sz="2400" b="1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allowed!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4902200"/>
            <a:ext cx="5241290" cy="1369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sng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myString</a:t>
            </a:r>
            <a:r>
              <a:rPr kumimoji="0" sz="2400" b="0" i="0" u="none" strike="sng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sng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sng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sng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"Another</a:t>
            </a:r>
            <a:r>
              <a:rPr kumimoji="0" sz="2400" b="0" i="0" u="none" strike="sngStrike" kern="0" cap="none" spc="3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sng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string"</a:t>
            </a:r>
            <a:r>
              <a:rPr kumimoji="0" sz="2400" b="0" i="0" u="none" strike="sng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--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-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*myOtherString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myString;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myOtherString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somethingElse;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46340" y="5880100"/>
            <a:ext cx="867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ok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6779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Substrings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0977880" cy="26238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omit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end,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new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partial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the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original.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1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6270625" lvl="0" indent="0" defTabSz="914400" eaLnBrk="1" fontAlgn="auto" latinLnBrk="0" hangingPunct="1">
              <a:lnSpc>
                <a:spcPts val="3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Want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just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"race"</a:t>
            </a:r>
            <a:r>
              <a:rPr kumimoji="0" sz="2800" b="0" i="0" u="none" strike="noStrike" kern="0" cap="none" spc="70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str1[8];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"racecar"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4216400"/>
            <a:ext cx="4517390" cy="198882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90000"/>
              </a:lnSpc>
              <a:spcBef>
                <a:spcPts val="43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str2[5];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4);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str2[4]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"%s\n"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str1);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"%s\n"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17540" y="5359400"/>
            <a:ext cx="1978660" cy="845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3229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racecar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322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race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6779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Substrings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1095355" cy="26238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combine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arithmetic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copying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substrings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we’d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like.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1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7559040" lvl="0" indent="0" defTabSz="914400" eaLnBrk="1" fontAlgn="auto" latinLnBrk="0" hangingPunct="1">
              <a:lnSpc>
                <a:spcPts val="3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Want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just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"ace"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str1[8];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strcpy(str1,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"racecar"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4216400"/>
            <a:ext cx="5298440" cy="1988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str2[4];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ct val="903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strncpy(str2,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3);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str2[3]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'\0'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"%s\n"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str1);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"%s\n"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str2);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17540" y="5359400"/>
            <a:ext cx="1978660" cy="845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3229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racecar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322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ace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92145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88719"/>
            <a:ext cx="4174490" cy="3629199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Common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Operations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Comparing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Copying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Concatenating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Substrings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Practice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Diamond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38680" y="1188719"/>
            <a:ext cx="760889" cy="413703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74650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16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7650" marR="0" lvl="0" indent="0" defTabSz="91440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19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7650" marR="0" lvl="0" indent="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7650" marR="0" lvl="0" indent="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79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7650" marR="0" lvl="0" indent="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90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3675" marR="0" lvl="0" indent="0" defTabSz="91440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105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50185">
              <a:lnSpc>
                <a:spcPct val="100000"/>
              </a:lnSpc>
              <a:spcBef>
                <a:spcPts val="100"/>
              </a:spcBef>
            </a:pPr>
            <a:r>
              <a:rPr dirty="0"/>
              <a:t>String</a:t>
            </a:r>
            <a:r>
              <a:rPr spc="-15" dirty="0"/>
              <a:t> </a:t>
            </a:r>
            <a:r>
              <a:rPr spc="-10" dirty="0"/>
              <a:t>Diamond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11594465" cy="462026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lvl="0" indent="-22860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Write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diamond</a:t>
            </a:r>
            <a:r>
              <a:rPr kumimoji="0" sz="2800" b="1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accepts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prints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letters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"diamond"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format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shown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below.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example,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diamond("DAISY")</a:t>
            </a:r>
            <a:r>
              <a:rPr kumimoji="0" sz="2400" b="0" i="0" u="none" strike="noStrike" kern="0" cap="none" spc="-7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should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print: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469900" marR="10611485" lvl="0" indent="0" defTabSz="914400" eaLnBrk="1" fontAlgn="auto" latinLnBrk="0" hangingPunct="1">
              <a:lnSpc>
                <a:spcPts val="2800"/>
              </a:lnSpc>
              <a:spcBef>
                <a:spcPts val="14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DA DAI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469900" marR="10274935" lvl="0" indent="0" defTabSz="91440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DAIS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DAISY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806450" marR="10274935" lvl="0" indent="-168275" algn="r" defTabSz="914400" eaLnBrk="1" fontAlgn="auto" latinLnBrk="0" hangingPunct="1">
              <a:lnSpc>
                <a:spcPts val="2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AISY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ISY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10274935" lvl="0" indent="0" algn="r" defTabSz="914400" eaLnBrk="1" fontAlgn="auto" latinLnBrk="0" hangingPunct="1">
              <a:lnSpc>
                <a:spcPts val="2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SY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10275570" lvl="0" indent="0" algn="r" defTabSz="91440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Y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7490">
              <a:lnSpc>
                <a:spcPct val="100000"/>
              </a:lnSpc>
              <a:spcBef>
                <a:spcPts val="100"/>
              </a:spcBef>
            </a:pPr>
            <a:r>
              <a:rPr dirty="0"/>
              <a:t>Key</a:t>
            </a:r>
            <a:r>
              <a:rPr spc="-10" dirty="0"/>
              <a:t> Takeaways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54238" y="4457700"/>
            <a:ext cx="137223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 marR="0" lvl="0" indent="0" defTabSz="914400" eaLnBrk="1" fontAlgn="auto" latinLnBrk="0" hangingPunct="1">
              <a:lnSpc>
                <a:spcPts val="27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5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Hello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0813" y="3797300"/>
            <a:ext cx="4232910" cy="23596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678180" lvl="0" indent="0" defTabSz="914400" eaLnBrk="1" fontAlgn="auto" latinLnBrk="0" hangingPunct="1">
              <a:lnSpc>
                <a:spcPts val="26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[6];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strcpy(str,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"Hello"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80" lvl="0" indent="0" defTabSz="91440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length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strlen(str);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%s\n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845819" lvl="0" indent="0" defTabSz="914400" eaLnBrk="1" fontAlgn="auto" latinLnBrk="0" hangingPunct="1">
              <a:lnSpc>
                <a:spcPts val="2600"/>
              </a:lnSpc>
              <a:spcBef>
                <a:spcPts val="2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*ptr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%s\n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ptr);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54238" y="5765800"/>
            <a:ext cx="1203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ello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25897" y="1574800"/>
            <a:ext cx="47053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75197" y="1574800"/>
            <a:ext cx="47053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24497" y="1574800"/>
            <a:ext cx="47053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73797" y="1574800"/>
            <a:ext cx="47053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23097" y="1574800"/>
            <a:ext cx="47053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72397" y="1574800"/>
            <a:ext cx="47053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3871909" y="1954445"/>
          <a:ext cx="4495800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8465404" y="1460500"/>
            <a:ext cx="82105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lvl="0" indent="-170815" defTabSz="914400" eaLnBrk="1" fontAlgn="auto" latinLnBrk="0" hangingPunct="1">
              <a:lnSpc>
                <a:spcPct val="1375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 </a:t>
            </a: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03349" y="2044700"/>
            <a:ext cx="40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870137" y="3162267"/>
            <a:ext cx="782320" cy="447675"/>
            <a:chOff x="3870137" y="3162267"/>
            <a:chExt cx="782320" cy="447675"/>
          </a:xfrm>
        </p:grpSpPr>
        <p:sp>
          <p:nvSpPr>
            <p:cNvPr id="16" name="object 16"/>
            <p:cNvSpPr/>
            <p:nvPr/>
          </p:nvSpPr>
          <p:spPr>
            <a:xfrm>
              <a:off x="3870137" y="3162267"/>
              <a:ext cx="782320" cy="447675"/>
            </a:xfrm>
            <a:custGeom>
              <a:avLst/>
              <a:gdLst/>
              <a:ahLst/>
              <a:cxnLst/>
              <a:rect l="l" t="t" r="r" b="b"/>
              <a:pathLst>
                <a:path w="782320" h="447675">
                  <a:moveTo>
                    <a:pt x="0" y="14287"/>
                  </a:moveTo>
                  <a:lnTo>
                    <a:pt x="782299" y="14287"/>
                  </a:lnTo>
                </a:path>
                <a:path w="782320" h="447675">
                  <a:moveTo>
                    <a:pt x="14287" y="0"/>
                  </a:moveTo>
                  <a:lnTo>
                    <a:pt x="14287" y="4476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646086" y="3162267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3870137" y="3595654"/>
              <a:ext cx="782320" cy="0"/>
            </a:xfrm>
            <a:custGeom>
              <a:avLst/>
              <a:gdLst/>
              <a:ahLst/>
              <a:cxnLst/>
              <a:rect l="l" t="t" r="r" b="b"/>
              <a:pathLst>
                <a:path w="782320">
                  <a:moveTo>
                    <a:pt x="0" y="0"/>
                  </a:moveTo>
                  <a:lnTo>
                    <a:pt x="78229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343549" y="2781300"/>
            <a:ext cx="1201420" cy="769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3105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0xee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ptr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21" name="object 21"/>
            <p:cNvSpPr/>
            <p:nvPr/>
          </p:nvSpPr>
          <p:spPr>
            <a:xfrm>
              <a:off x="4250490" y="2393950"/>
              <a:ext cx="785495" cy="1058545"/>
            </a:xfrm>
            <a:custGeom>
              <a:avLst/>
              <a:gdLst/>
              <a:ahLst/>
              <a:cxnLst/>
              <a:rect l="l" t="t" r="r" b="b"/>
              <a:pathLst>
                <a:path w="785495" h="1058545">
                  <a:moveTo>
                    <a:pt x="660742" y="121477"/>
                  </a:moveTo>
                  <a:lnTo>
                    <a:pt x="0" y="1024290"/>
                  </a:lnTo>
                  <a:lnTo>
                    <a:pt x="46118" y="1058043"/>
                  </a:lnTo>
                  <a:lnTo>
                    <a:pt x="706860" y="155230"/>
                  </a:lnTo>
                  <a:lnTo>
                    <a:pt x="660742" y="121477"/>
                  </a:lnTo>
                  <a:close/>
                </a:path>
                <a:path w="785495" h="1058545">
                  <a:moveTo>
                    <a:pt x="768352" y="98418"/>
                  </a:moveTo>
                  <a:lnTo>
                    <a:pt x="677618" y="98418"/>
                  </a:lnTo>
                  <a:lnTo>
                    <a:pt x="723737" y="132171"/>
                  </a:lnTo>
                  <a:lnTo>
                    <a:pt x="706860" y="155230"/>
                  </a:lnTo>
                  <a:lnTo>
                    <a:pt x="752979" y="188983"/>
                  </a:lnTo>
                  <a:lnTo>
                    <a:pt x="768352" y="98418"/>
                  </a:lnTo>
                  <a:close/>
                </a:path>
                <a:path w="785495" h="1058545">
                  <a:moveTo>
                    <a:pt x="677618" y="98418"/>
                  </a:moveTo>
                  <a:lnTo>
                    <a:pt x="660742" y="121477"/>
                  </a:lnTo>
                  <a:lnTo>
                    <a:pt x="706860" y="155230"/>
                  </a:lnTo>
                  <a:lnTo>
                    <a:pt x="723737" y="132171"/>
                  </a:lnTo>
                  <a:lnTo>
                    <a:pt x="677618" y="98418"/>
                  </a:lnTo>
                  <a:close/>
                </a:path>
                <a:path w="785495" h="1058545">
                  <a:moveTo>
                    <a:pt x="785059" y="0"/>
                  </a:moveTo>
                  <a:lnTo>
                    <a:pt x="614624" y="87725"/>
                  </a:lnTo>
                  <a:lnTo>
                    <a:pt x="660742" y="121477"/>
                  </a:lnTo>
                  <a:lnTo>
                    <a:pt x="677618" y="98418"/>
                  </a:lnTo>
                  <a:lnTo>
                    <a:pt x="768352" y="98418"/>
                  </a:lnTo>
                  <a:lnTo>
                    <a:pt x="785059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31140" y="1188719"/>
            <a:ext cx="11507470" cy="3508653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We’ll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talk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more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about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char[]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lecture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lang="en-US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useful</a:t>
            </a:r>
            <a:r>
              <a:rPr kumimoji="0" lang="en-US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distinctions</a:t>
            </a:r>
            <a:r>
              <a:rPr kumimoji="0" lang="en-US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lang="en-US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lang="en-US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meantime: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lang="en-US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lang="en-US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8-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byte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lang="en-US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lang="en-US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stores</a:t>
            </a:r>
            <a:r>
              <a:rPr kumimoji="0" lang="en-US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lang="en-US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lang="en-US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0" lvl="1" indent="-228600" defTabSz="914400" eaLnBrk="1" fontAlgn="auto" latinLnBrk="0" hangingPunct="1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char[]</a:t>
            </a:r>
            <a:r>
              <a:rPr kumimoji="0" lang="en-US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lang="en-US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lang="en-US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</a:t>
            </a:r>
            <a:r>
              <a:rPr kumimoji="0" lang="en-US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lang="en-US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lang="en-US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lang="en-US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stores</a:t>
            </a:r>
            <a:r>
              <a:rPr kumimoji="0" lang="en-US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actual</a:t>
            </a:r>
            <a:r>
              <a:rPr kumimoji="0" lang="en-US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lang="en-US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lang="en-US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lang="en-US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98500" marR="5080" lvl="1" indent="-228600" defTabSz="914400" eaLnBrk="1" fontAlgn="auto" latinLnBrk="0" hangingPunct="1">
              <a:lnSpc>
                <a:spcPts val="26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When</a:t>
            </a:r>
            <a:r>
              <a:rPr kumimoji="0" lang="en-US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you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</a:t>
            </a:r>
            <a:r>
              <a:rPr kumimoji="0" lang="en-US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char[]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lang="en-US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parameter,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lang="en-US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lang="en-US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automatically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passed</a:t>
            </a:r>
            <a:r>
              <a:rPr kumimoji="0" lang="en-US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lang="en-US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</a:t>
            </a:r>
            <a:r>
              <a:rPr kumimoji="0" lang="en-US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(pointer</a:t>
            </a:r>
            <a:r>
              <a:rPr kumimoji="0" lang="en-US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its</a:t>
            </a:r>
            <a:r>
              <a:rPr kumimoji="0" lang="en-US" sz="2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lang="en-US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character)</a:t>
            </a: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Also, Labs this week!</a:t>
            </a:r>
          </a:p>
          <a:p>
            <a:pPr marL="698500" lvl="1" indent="-228600">
              <a:spcBef>
                <a:spcPts val="640"/>
              </a:spcBef>
              <a:buFont typeface="Arial"/>
              <a:buChar char="•"/>
              <a:tabLst>
                <a:tab pos="241300" algn="l"/>
              </a:tabLst>
              <a:defRPr/>
            </a:pPr>
            <a:r>
              <a:rPr kumimoji="0" lang="en-US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Wednesday and Friday, 12:30 – 2:20, in Hewlett 101!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86DB397-4211-FCB6-1E4E-93A7E9C9E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319" y="165100"/>
            <a:ext cx="9885361" cy="677108"/>
          </a:xfrm>
        </p:spPr>
        <p:txBody>
          <a:bodyPr/>
          <a:lstStyle/>
          <a:p>
            <a:pPr algn="ctr"/>
            <a:r>
              <a:rPr lang="en-US" dirty="0"/>
              <a:t>That’s it!</a:t>
            </a:r>
          </a:p>
        </p:txBody>
      </p:sp>
    </p:spTree>
    <p:extLst>
      <p:ext uri="{BB962C8B-B14F-4D97-AF65-F5344CB8AC3E}">
        <p14:creationId xmlns:p14="http://schemas.microsoft.com/office/powerpoint/2010/main" val="127281290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65605">
              <a:lnSpc>
                <a:spcPct val="100000"/>
              </a:lnSpc>
              <a:spcBef>
                <a:spcPts val="100"/>
              </a:spcBef>
            </a:pPr>
            <a:r>
              <a:rPr dirty="0"/>
              <a:t>String</a:t>
            </a:r>
            <a:r>
              <a:rPr spc="-25" dirty="0"/>
              <a:t> </a:t>
            </a:r>
            <a:r>
              <a:rPr dirty="0"/>
              <a:t>copying</a:t>
            </a:r>
            <a:r>
              <a:rPr spc="-10" dirty="0"/>
              <a:t> exercise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09264" y="1548407"/>
            <a:ext cx="167640" cy="3575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6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9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5539" y="1419860"/>
            <a:ext cx="4064635" cy="27559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241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>
                <a:tab pos="236791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buf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strcpy(buf,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"Potatoes"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"%s\n"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word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strncpy(word,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"mat"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"%s\n"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93740" y="1346200"/>
            <a:ext cx="61245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Line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1: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should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blank?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93740" y="3517900"/>
            <a:ext cx="34480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Line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6: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printed?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100" y="1524000"/>
            <a:ext cx="622300" cy="274320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6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753100"/>
            <a:ext cx="685800" cy="6858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793740" y="1841500"/>
            <a:ext cx="734695" cy="1115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3720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A.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84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3720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B.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8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3720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C.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9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3740" y="4076700"/>
            <a:ext cx="1744980" cy="1115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720" marR="0" lvl="0" indent="-541655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ED7D31"/>
              </a:buClr>
              <a:buSzTx/>
              <a:buFont typeface="Arial"/>
              <a:buAutoNum type="alphaUcPeriod"/>
              <a:tabLst>
                <a:tab pos="553720" algn="l"/>
                <a:tab pos="554355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matoes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53720" marR="0" lvl="0" indent="-541655" defTabSz="914400" eaLnBrk="1" fontAlgn="auto" latinLnBrk="0" hangingPunct="1">
              <a:lnSpc>
                <a:spcPts val="2840"/>
              </a:lnSpc>
              <a:spcBef>
                <a:spcPts val="20"/>
              </a:spcBef>
              <a:spcAft>
                <a:spcPts val="0"/>
              </a:spcAft>
              <a:buClr>
                <a:srgbClr val="ED7D31"/>
              </a:buClr>
              <a:buSzTx/>
              <a:buFont typeface="Arial"/>
              <a:buAutoNum type="alphaUcPeriod"/>
              <a:tabLst>
                <a:tab pos="553720" algn="l"/>
                <a:tab pos="554355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mattoes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53720" marR="0" lvl="0" indent="-541655" defTabSz="91440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 typeface="Arial"/>
              <a:buAutoNum type="alphaUcPeriod"/>
              <a:tabLst>
                <a:tab pos="553720" algn="l"/>
                <a:tab pos="554355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Pomat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79740" y="1841500"/>
            <a:ext cx="3596004" cy="1115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720" marR="0" lvl="0" indent="-541655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ED7D31"/>
              </a:buClr>
              <a:buSzTx/>
              <a:buFont typeface="Arial"/>
              <a:buAutoNum type="alphaUcPeriod" startAt="4"/>
              <a:tabLst>
                <a:tab pos="553720" algn="l"/>
                <a:tab pos="554355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53720" marR="0" lvl="0" indent="-541655" defTabSz="914400" eaLnBrk="1" fontAlgn="auto" latinLnBrk="0" hangingPunct="1">
              <a:lnSpc>
                <a:spcPts val="2840"/>
              </a:lnSpc>
              <a:spcBef>
                <a:spcPts val="20"/>
              </a:spcBef>
              <a:spcAft>
                <a:spcPts val="0"/>
              </a:spcAft>
              <a:buClr>
                <a:srgbClr val="ED7D31"/>
              </a:buClr>
              <a:buSzTx/>
              <a:buFont typeface="Arial"/>
              <a:buAutoNum type="alphaUcPeriod" startAt="4"/>
              <a:tabLst>
                <a:tab pos="553720" algn="l"/>
                <a:tab pos="554355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strlen("Potatoes")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37845" marR="0" lvl="0" indent="-525780" defTabSz="91440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AutoNum type="alphaUcPeriod" startAt="4"/>
              <a:tabLst>
                <a:tab pos="537845" algn="l"/>
                <a:tab pos="53848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Something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else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79740" y="4076700"/>
            <a:ext cx="2441575" cy="1115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720" marR="0" lvl="0" indent="-541655" defTabSz="914400" eaLnBrk="1" fontAlgn="auto" latinLnBrk="0" hangingPunct="1">
              <a:lnSpc>
                <a:spcPts val="2840"/>
              </a:lnSpc>
              <a:spcBef>
                <a:spcPts val="100"/>
              </a:spcBef>
              <a:spcAft>
                <a:spcPts val="0"/>
              </a:spcAft>
              <a:buClr>
                <a:srgbClr val="ED7D31"/>
              </a:buClr>
              <a:buSzTx/>
              <a:buFont typeface="Arial"/>
              <a:buAutoNum type="alphaUcPeriod" startAt="4"/>
              <a:tabLst>
                <a:tab pos="553720" algn="l"/>
                <a:tab pos="554355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Pomatoes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37845" marR="0" lvl="0" indent="-525780" defTabSz="91440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AutoNum type="alphaUcPeriod" startAt="4"/>
              <a:tabLst>
                <a:tab pos="537845" algn="l"/>
                <a:tab pos="53848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Something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else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37845" marR="0" lvl="0" indent="-52578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AutoNum type="alphaUcPeriod" startAt="4"/>
              <a:tabLst>
                <a:tab pos="537845" algn="l"/>
                <a:tab pos="53848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Compile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error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14" name="object 14"/>
            <p:cNvSpPr/>
            <p:nvPr/>
          </p:nvSpPr>
          <p:spPr>
            <a:xfrm>
              <a:off x="2721099" y="1576184"/>
              <a:ext cx="673100" cy="368300"/>
            </a:xfrm>
            <a:custGeom>
              <a:avLst/>
              <a:gdLst/>
              <a:ahLst/>
              <a:cxnLst/>
              <a:rect l="l" t="t" r="r" b="b"/>
              <a:pathLst>
                <a:path w="673100" h="368300">
                  <a:moveTo>
                    <a:pt x="673100" y="0"/>
                  </a:moveTo>
                  <a:lnTo>
                    <a:pt x="0" y="0"/>
                  </a:lnTo>
                  <a:lnTo>
                    <a:pt x="0" y="368300"/>
                  </a:lnTo>
                  <a:lnTo>
                    <a:pt x="673100" y="368300"/>
                  </a:lnTo>
                  <a:lnTo>
                    <a:pt x="67310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721099" y="1906490"/>
              <a:ext cx="673735" cy="21590"/>
            </a:xfrm>
            <a:custGeom>
              <a:avLst/>
              <a:gdLst/>
              <a:ahLst/>
              <a:cxnLst/>
              <a:rect l="l" t="t" r="r" b="b"/>
              <a:pathLst>
                <a:path w="673735" h="21589">
                  <a:moveTo>
                    <a:pt x="0" y="21431"/>
                  </a:moveTo>
                  <a:lnTo>
                    <a:pt x="673120" y="21431"/>
                  </a:lnTo>
                  <a:lnTo>
                    <a:pt x="673120" y="0"/>
                  </a:lnTo>
                  <a:lnTo>
                    <a:pt x="0" y="0"/>
                  </a:lnTo>
                  <a:lnTo>
                    <a:pt x="0" y="21431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65605">
              <a:lnSpc>
                <a:spcPct val="100000"/>
              </a:lnSpc>
              <a:spcBef>
                <a:spcPts val="100"/>
              </a:spcBef>
            </a:pPr>
            <a:r>
              <a:rPr dirty="0"/>
              <a:t>String</a:t>
            </a:r>
            <a:r>
              <a:rPr spc="-25" dirty="0"/>
              <a:t> </a:t>
            </a:r>
            <a:r>
              <a:rPr dirty="0"/>
              <a:t>copying</a:t>
            </a:r>
            <a:r>
              <a:rPr spc="-10" dirty="0"/>
              <a:t> exercise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5539" y="1419860"/>
            <a:ext cx="4064635" cy="27559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241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>
                <a:tab pos="1863089" algn="l"/>
                <a:tab pos="236791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buf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9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];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strcpy(buf,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"Potatoes"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"%s\n"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buf);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word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strncpy(word,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"mat"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printf(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"%s\n"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93740" y="1346200"/>
            <a:ext cx="61245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Line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1: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should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blank?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93740" y="3517900"/>
            <a:ext cx="34480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Line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6: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What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printed?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9100" y="1524000"/>
            <a:ext cx="622300" cy="274320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3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5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398145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6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93740" y="1841500"/>
            <a:ext cx="734695" cy="1115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3720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A.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7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84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3720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B.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8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53720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C.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9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93740" y="4076700"/>
            <a:ext cx="1744980" cy="1115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720" marR="0" lvl="0" indent="-541655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ED7D31"/>
              </a:buClr>
              <a:buSzTx/>
              <a:buFont typeface="Arial"/>
              <a:buAutoNum type="alphaUcPeriod"/>
              <a:tabLst>
                <a:tab pos="553720" algn="l"/>
                <a:tab pos="554355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matoes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53720" marR="0" lvl="0" indent="-541655" defTabSz="914400" eaLnBrk="1" fontAlgn="auto" latinLnBrk="0" hangingPunct="1">
              <a:lnSpc>
                <a:spcPts val="2840"/>
              </a:lnSpc>
              <a:spcBef>
                <a:spcPts val="20"/>
              </a:spcBef>
              <a:spcAft>
                <a:spcPts val="0"/>
              </a:spcAft>
              <a:buClr>
                <a:srgbClr val="ED7D31"/>
              </a:buClr>
              <a:buSzTx/>
              <a:buFont typeface="Arial"/>
              <a:buAutoNum type="alphaUcPeriod"/>
              <a:tabLst>
                <a:tab pos="553720" algn="l"/>
                <a:tab pos="554355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mattoes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53720" marR="0" lvl="0" indent="-541655" defTabSz="91440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 typeface="Arial"/>
              <a:buAutoNum type="alphaUcPeriod"/>
              <a:tabLst>
                <a:tab pos="553720" algn="l"/>
                <a:tab pos="554355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Pomat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79740" y="1841500"/>
            <a:ext cx="3596004" cy="1115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720" marR="0" lvl="0" indent="-541655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ED7D31"/>
              </a:buClr>
              <a:buSzTx/>
              <a:buFont typeface="Arial"/>
              <a:buAutoNum type="alphaUcPeriod" startAt="4"/>
              <a:tabLst>
                <a:tab pos="553720" algn="l"/>
                <a:tab pos="554355" algn="l"/>
              </a:tabLst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12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53720" marR="0" lvl="0" indent="-541655" defTabSz="914400" eaLnBrk="1" fontAlgn="auto" latinLnBrk="0" hangingPunct="1">
              <a:lnSpc>
                <a:spcPts val="2840"/>
              </a:lnSpc>
              <a:spcBef>
                <a:spcPts val="20"/>
              </a:spcBef>
              <a:spcAft>
                <a:spcPts val="0"/>
              </a:spcAft>
              <a:buClr>
                <a:srgbClr val="ED7D31"/>
              </a:buClr>
              <a:buSzTx/>
              <a:buFont typeface="Arial"/>
              <a:buAutoNum type="alphaUcPeriod" startAt="4"/>
              <a:tabLst>
                <a:tab pos="553720" algn="l"/>
                <a:tab pos="554355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strlen("Potatoes")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37845" marR="0" lvl="0" indent="-525780" defTabSz="91440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AutoNum type="alphaUcPeriod" startAt="4"/>
              <a:tabLst>
                <a:tab pos="537845" algn="l"/>
                <a:tab pos="53848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Something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else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79740" y="4076700"/>
            <a:ext cx="2441575" cy="1115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3720" marR="0" lvl="0" indent="-541655" defTabSz="914400" eaLnBrk="1" fontAlgn="auto" latinLnBrk="0" hangingPunct="1">
              <a:lnSpc>
                <a:spcPts val="2840"/>
              </a:lnSpc>
              <a:spcBef>
                <a:spcPts val="100"/>
              </a:spcBef>
              <a:spcAft>
                <a:spcPts val="0"/>
              </a:spcAft>
              <a:buClr>
                <a:srgbClr val="ED7D31"/>
              </a:buClr>
              <a:buSzTx/>
              <a:buFont typeface="Arial"/>
              <a:buAutoNum type="alphaUcPeriod" startAt="4"/>
              <a:tabLst>
                <a:tab pos="553720" algn="l"/>
                <a:tab pos="554355" algn="l"/>
              </a:tabLst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Pomatoes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537845" marR="0" lvl="0" indent="-525780" defTabSz="91440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AutoNum type="alphaUcPeriod" startAt="4"/>
              <a:tabLst>
                <a:tab pos="537845" algn="l"/>
                <a:tab pos="53848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Something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else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37845" marR="0" lvl="0" indent="-52578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AutoNum type="alphaUcPeriod" startAt="4"/>
              <a:tabLst>
                <a:tab pos="537845" algn="l"/>
                <a:tab pos="53848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Compile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error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969250" y="4044950"/>
            <a:ext cx="2247900" cy="469900"/>
          </a:xfrm>
          <a:custGeom>
            <a:avLst/>
            <a:gdLst/>
            <a:ahLst/>
            <a:cxnLst/>
            <a:rect l="l" t="t" r="r" b="b"/>
            <a:pathLst>
              <a:path w="2247900" h="469900">
                <a:moveTo>
                  <a:pt x="0" y="234950"/>
                </a:moveTo>
                <a:lnTo>
                  <a:pt x="21072" y="189437"/>
                </a:lnTo>
                <a:lnTo>
                  <a:pt x="57299" y="160687"/>
                </a:lnTo>
                <a:lnTo>
                  <a:pt x="109888" y="133500"/>
                </a:lnTo>
                <a:lnTo>
                  <a:pt x="177653" y="108123"/>
                </a:lnTo>
                <a:lnTo>
                  <a:pt x="216857" y="96191"/>
                </a:lnTo>
                <a:lnTo>
                  <a:pt x="259410" y="84804"/>
                </a:lnTo>
                <a:lnTo>
                  <a:pt x="305165" y="73994"/>
                </a:lnTo>
                <a:lnTo>
                  <a:pt x="353974" y="63791"/>
                </a:lnTo>
                <a:lnTo>
                  <a:pt x="405688" y="54227"/>
                </a:lnTo>
                <a:lnTo>
                  <a:pt x="460159" y="45331"/>
                </a:lnTo>
                <a:lnTo>
                  <a:pt x="517240" y="37136"/>
                </a:lnTo>
                <a:lnTo>
                  <a:pt x="576782" y="29672"/>
                </a:lnTo>
                <a:lnTo>
                  <a:pt x="638637" y="22971"/>
                </a:lnTo>
                <a:lnTo>
                  <a:pt x="702657" y="17062"/>
                </a:lnTo>
                <a:lnTo>
                  <a:pt x="768694" y="11977"/>
                </a:lnTo>
                <a:lnTo>
                  <a:pt x="836600" y="7748"/>
                </a:lnTo>
                <a:lnTo>
                  <a:pt x="906227" y="4404"/>
                </a:lnTo>
                <a:lnTo>
                  <a:pt x="977426" y="1978"/>
                </a:lnTo>
                <a:lnTo>
                  <a:pt x="1050049" y="499"/>
                </a:lnTo>
                <a:lnTo>
                  <a:pt x="1123950" y="0"/>
                </a:lnTo>
                <a:lnTo>
                  <a:pt x="1197849" y="499"/>
                </a:lnTo>
                <a:lnTo>
                  <a:pt x="1270473" y="1978"/>
                </a:lnTo>
                <a:lnTo>
                  <a:pt x="1341672" y="4404"/>
                </a:lnTo>
                <a:lnTo>
                  <a:pt x="1411299" y="7748"/>
                </a:lnTo>
                <a:lnTo>
                  <a:pt x="1479204" y="11977"/>
                </a:lnTo>
                <a:lnTo>
                  <a:pt x="1545241" y="17062"/>
                </a:lnTo>
                <a:lnTo>
                  <a:pt x="1609262" y="22971"/>
                </a:lnTo>
                <a:lnTo>
                  <a:pt x="1671117" y="29672"/>
                </a:lnTo>
                <a:lnTo>
                  <a:pt x="1730659" y="37136"/>
                </a:lnTo>
                <a:lnTo>
                  <a:pt x="1787740" y="45331"/>
                </a:lnTo>
                <a:lnTo>
                  <a:pt x="1842211" y="54227"/>
                </a:lnTo>
                <a:lnTo>
                  <a:pt x="1893925" y="63791"/>
                </a:lnTo>
                <a:lnTo>
                  <a:pt x="1942734" y="73994"/>
                </a:lnTo>
                <a:lnTo>
                  <a:pt x="1988489" y="84804"/>
                </a:lnTo>
                <a:lnTo>
                  <a:pt x="2031042" y="96191"/>
                </a:lnTo>
                <a:lnTo>
                  <a:pt x="2070246" y="108123"/>
                </a:lnTo>
                <a:lnTo>
                  <a:pt x="2138011" y="133500"/>
                </a:lnTo>
                <a:lnTo>
                  <a:pt x="2190600" y="160687"/>
                </a:lnTo>
                <a:lnTo>
                  <a:pt x="2226827" y="189437"/>
                </a:lnTo>
                <a:lnTo>
                  <a:pt x="2247900" y="234950"/>
                </a:lnTo>
                <a:lnTo>
                  <a:pt x="2245509" y="250398"/>
                </a:lnTo>
                <a:lnTo>
                  <a:pt x="2210833" y="295017"/>
                </a:lnTo>
                <a:lnTo>
                  <a:pt x="2166276" y="323016"/>
                </a:lnTo>
                <a:lnTo>
                  <a:pt x="2105951" y="349329"/>
                </a:lnTo>
                <a:lnTo>
                  <a:pt x="2031042" y="373708"/>
                </a:lnTo>
                <a:lnTo>
                  <a:pt x="1988489" y="385095"/>
                </a:lnTo>
                <a:lnTo>
                  <a:pt x="1942734" y="395905"/>
                </a:lnTo>
                <a:lnTo>
                  <a:pt x="1893925" y="406108"/>
                </a:lnTo>
                <a:lnTo>
                  <a:pt x="1842211" y="415672"/>
                </a:lnTo>
                <a:lnTo>
                  <a:pt x="1787740" y="424568"/>
                </a:lnTo>
                <a:lnTo>
                  <a:pt x="1730659" y="432763"/>
                </a:lnTo>
                <a:lnTo>
                  <a:pt x="1671117" y="440227"/>
                </a:lnTo>
                <a:lnTo>
                  <a:pt x="1609262" y="446928"/>
                </a:lnTo>
                <a:lnTo>
                  <a:pt x="1545241" y="452837"/>
                </a:lnTo>
                <a:lnTo>
                  <a:pt x="1479204" y="457922"/>
                </a:lnTo>
                <a:lnTo>
                  <a:pt x="1411299" y="462151"/>
                </a:lnTo>
                <a:lnTo>
                  <a:pt x="1341672" y="465495"/>
                </a:lnTo>
                <a:lnTo>
                  <a:pt x="1270473" y="467921"/>
                </a:lnTo>
                <a:lnTo>
                  <a:pt x="1197849" y="469400"/>
                </a:lnTo>
                <a:lnTo>
                  <a:pt x="1123950" y="469900"/>
                </a:lnTo>
                <a:lnTo>
                  <a:pt x="1050049" y="469400"/>
                </a:lnTo>
                <a:lnTo>
                  <a:pt x="977426" y="467921"/>
                </a:lnTo>
                <a:lnTo>
                  <a:pt x="906227" y="465495"/>
                </a:lnTo>
                <a:lnTo>
                  <a:pt x="836600" y="462151"/>
                </a:lnTo>
                <a:lnTo>
                  <a:pt x="768694" y="457922"/>
                </a:lnTo>
                <a:lnTo>
                  <a:pt x="702657" y="452837"/>
                </a:lnTo>
                <a:lnTo>
                  <a:pt x="638637" y="446928"/>
                </a:lnTo>
                <a:lnTo>
                  <a:pt x="576782" y="440227"/>
                </a:lnTo>
                <a:lnTo>
                  <a:pt x="517240" y="432763"/>
                </a:lnTo>
                <a:lnTo>
                  <a:pt x="460159" y="424568"/>
                </a:lnTo>
                <a:lnTo>
                  <a:pt x="405688" y="415672"/>
                </a:lnTo>
                <a:lnTo>
                  <a:pt x="353974" y="406108"/>
                </a:lnTo>
                <a:lnTo>
                  <a:pt x="305165" y="395905"/>
                </a:lnTo>
                <a:lnTo>
                  <a:pt x="259410" y="385095"/>
                </a:lnTo>
                <a:lnTo>
                  <a:pt x="216857" y="373708"/>
                </a:lnTo>
                <a:lnTo>
                  <a:pt x="177653" y="361776"/>
                </a:lnTo>
                <a:lnTo>
                  <a:pt x="109888" y="336399"/>
                </a:lnTo>
                <a:lnTo>
                  <a:pt x="57299" y="309212"/>
                </a:lnTo>
                <a:lnTo>
                  <a:pt x="21072" y="280462"/>
                </a:lnTo>
                <a:lnTo>
                  <a:pt x="0" y="23495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79505" y="5664200"/>
            <a:ext cx="5080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0xe0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56539" y="5664200"/>
            <a:ext cx="5080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0xe1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33572" y="5664200"/>
            <a:ext cx="5080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0xe2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10605" y="5664200"/>
            <a:ext cx="5080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0xe3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87638" y="5664200"/>
            <a:ext cx="5080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0xe4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64671" y="5664200"/>
            <a:ext cx="5080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0xe5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41704" y="5664200"/>
            <a:ext cx="5080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0xe6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18738" y="5664200"/>
            <a:ext cx="5080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0xe7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85537" y="5664200"/>
            <a:ext cx="5080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0xe8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1180480" y="6042471"/>
          <a:ext cx="6271893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6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9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9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9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9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69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69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66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'P'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't'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'a'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't'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's'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2" name="object 22"/>
          <p:cNvGrpSpPr/>
          <p:nvPr/>
        </p:nvGrpSpPr>
        <p:grpSpPr>
          <a:xfrm>
            <a:off x="1180480" y="4968875"/>
            <a:ext cx="782320" cy="447675"/>
            <a:chOff x="1180480" y="4968875"/>
            <a:chExt cx="782320" cy="447675"/>
          </a:xfrm>
        </p:grpSpPr>
        <p:sp>
          <p:nvSpPr>
            <p:cNvPr id="23" name="object 23"/>
            <p:cNvSpPr/>
            <p:nvPr/>
          </p:nvSpPr>
          <p:spPr>
            <a:xfrm>
              <a:off x="1180480" y="4968875"/>
              <a:ext cx="782320" cy="447675"/>
            </a:xfrm>
            <a:custGeom>
              <a:avLst/>
              <a:gdLst/>
              <a:ahLst/>
              <a:cxnLst/>
              <a:rect l="l" t="t" r="r" b="b"/>
              <a:pathLst>
                <a:path w="782319" h="447675">
                  <a:moveTo>
                    <a:pt x="0" y="14287"/>
                  </a:moveTo>
                  <a:lnTo>
                    <a:pt x="782299" y="14287"/>
                  </a:lnTo>
                </a:path>
                <a:path w="782319" h="447675">
                  <a:moveTo>
                    <a:pt x="14287" y="0"/>
                  </a:moveTo>
                  <a:lnTo>
                    <a:pt x="14287" y="44767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1956429" y="4968875"/>
              <a:ext cx="0" cy="447675"/>
            </a:xfrm>
            <a:custGeom>
              <a:avLst/>
              <a:gdLst/>
              <a:ahLst/>
              <a:cxnLst/>
              <a:rect l="l" t="t" r="r" b="b"/>
              <a:pathLst>
                <a:path h="447675">
                  <a:moveTo>
                    <a:pt x="0" y="0"/>
                  </a:moveTo>
                  <a:lnTo>
                    <a:pt x="0" y="44767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180480" y="5402262"/>
              <a:ext cx="782320" cy="0"/>
            </a:xfrm>
            <a:custGeom>
              <a:avLst/>
              <a:gdLst/>
              <a:ahLst/>
              <a:cxnLst/>
              <a:rect l="l" t="t" r="r" b="b"/>
              <a:pathLst>
                <a:path w="782319">
                  <a:moveTo>
                    <a:pt x="0" y="0"/>
                  </a:moveTo>
                  <a:lnTo>
                    <a:pt x="782299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369223" y="4597400"/>
            <a:ext cx="47053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0xf0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8842" y="5054600"/>
            <a:ext cx="527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word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53892" y="6121400"/>
            <a:ext cx="40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30" name="object 30"/>
            <p:cNvSpPr/>
            <p:nvPr/>
          </p:nvSpPr>
          <p:spPr>
            <a:xfrm>
              <a:off x="1589496" y="5241222"/>
              <a:ext cx="1160145" cy="873125"/>
            </a:xfrm>
            <a:custGeom>
              <a:avLst/>
              <a:gdLst/>
              <a:ahLst/>
              <a:cxnLst/>
              <a:rect l="l" t="t" r="r" b="b"/>
              <a:pathLst>
                <a:path w="1160145" h="873125">
                  <a:moveTo>
                    <a:pt x="1005431" y="793706"/>
                  </a:moveTo>
                  <a:lnTo>
                    <a:pt x="971323" y="839561"/>
                  </a:lnTo>
                  <a:lnTo>
                    <a:pt x="1160053" y="873102"/>
                  </a:lnTo>
                  <a:lnTo>
                    <a:pt x="1128572" y="810759"/>
                  </a:lnTo>
                  <a:lnTo>
                    <a:pt x="1028359" y="810759"/>
                  </a:lnTo>
                  <a:lnTo>
                    <a:pt x="1005431" y="793706"/>
                  </a:lnTo>
                  <a:close/>
                </a:path>
                <a:path w="1160145" h="873125">
                  <a:moveTo>
                    <a:pt x="1039540" y="747849"/>
                  </a:moveTo>
                  <a:lnTo>
                    <a:pt x="1005431" y="793706"/>
                  </a:lnTo>
                  <a:lnTo>
                    <a:pt x="1028359" y="810759"/>
                  </a:lnTo>
                  <a:lnTo>
                    <a:pt x="1062468" y="764903"/>
                  </a:lnTo>
                  <a:lnTo>
                    <a:pt x="1039540" y="747849"/>
                  </a:lnTo>
                  <a:close/>
                </a:path>
                <a:path w="1160145" h="873125">
                  <a:moveTo>
                    <a:pt x="1073647" y="701994"/>
                  </a:moveTo>
                  <a:lnTo>
                    <a:pt x="1039540" y="747849"/>
                  </a:lnTo>
                  <a:lnTo>
                    <a:pt x="1062468" y="764903"/>
                  </a:lnTo>
                  <a:lnTo>
                    <a:pt x="1028359" y="810759"/>
                  </a:lnTo>
                  <a:lnTo>
                    <a:pt x="1128572" y="810759"/>
                  </a:lnTo>
                  <a:lnTo>
                    <a:pt x="1073647" y="701994"/>
                  </a:lnTo>
                  <a:close/>
                </a:path>
                <a:path w="1160145" h="873125">
                  <a:moveTo>
                    <a:pt x="34107" y="0"/>
                  </a:moveTo>
                  <a:lnTo>
                    <a:pt x="0" y="45854"/>
                  </a:lnTo>
                  <a:lnTo>
                    <a:pt x="1005431" y="793706"/>
                  </a:lnTo>
                  <a:lnTo>
                    <a:pt x="1039540" y="747849"/>
                  </a:lnTo>
                  <a:lnTo>
                    <a:pt x="34107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9845">
              <a:lnSpc>
                <a:spcPct val="100000"/>
              </a:lnSpc>
              <a:spcBef>
                <a:spcPts val="100"/>
              </a:spcBef>
            </a:pPr>
            <a:r>
              <a:rPr dirty="0"/>
              <a:t>Copycat</a:t>
            </a:r>
            <a:r>
              <a:rPr spc="-15" dirty="0"/>
              <a:t> </a:t>
            </a:r>
            <a:r>
              <a:rPr spc="-10" dirty="0"/>
              <a:t>exercise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8258175" cy="242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Challenge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implement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strcat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using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88900" marR="0" lvl="0" indent="0" defTabSz="91440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src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[9];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889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strcpy(src,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"We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Climb"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88900" marR="2439035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11721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dst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[200];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lots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of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space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strcpy(dst,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"The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Hill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4203700"/>
            <a:ext cx="28867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strcat(dst,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57084" y="5753100"/>
            <a:ext cx="685800" cy="6858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416550" y="3816350"/>
            <a:ext cx="4572000" cy="1257300"/>
          </a:xfrm>
          <a:prstGeom prst="rect">
            <a:avLst/>
          </a:prstGeom>
          <a:ln w="38100">
            <a:solidFill>
              <a:srgbClr val="ED7D31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89535" marR="94615" lvl="0" indent="0" defTabSz="914400" eaLnBrk="1" fontAlgn="auto" latinLnBrk="0" hangingPunct="1">
              <a:lnSpc>
                <a:spcPts val="3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How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could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replace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call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to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strcat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call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strcpy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instead?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6350" y="-6350"/>
            <a:ext cx="12204700" cy="6870700"/>
            <a:chOff x="-6350" y="-6350"/>
            <a:chExt cx="12204700" cy="6870700"/>
          </a:xfrm>
        </p:grpSpPr>
        <p:sp>
          <p:nvSpPr>
            <p:cNvPr id="8" name="object 8"/>
            <p:cNvSpPr/>
            <p:nvPr/>
          </p:nvSpPr>
          <p:spPr>
            <a:xfrm>
              <a:off x="3505200" y="4360863"/>
              <a:ext cx="1910080" cy="142875"/>
            </a:xfrm>
            <a:custGeom>
              <a:avLst/>
              <a:gdLst/>
              <a:ahLst/>
              <a:cxnLst/>
              <a:rect l="l" t="t" r="r" b="b"/>
              <a:pathLst>
                <a:path w="1910079" h="142875">
                  <a:moveTo>
                    <a:pt x="142875" y="0"/>
                  </a:moveTo>
                  <a:lnTo>
                    <a:pt x="0" y="71437"/>
                  </a:lnTo>
                  <a:lnTo>
                    <a:pt x="142875" y="142875"/>
                  </a:lnTo>
                  <a:lnTo>
                    <a:pt x="142875" y="85725"/>
                  </a:lnTo>
                  <a:lnTo>
                    <a:pt x="128587" y="85725"/>
                  </a:lnTo>
                  <a:lnTo>
                    <a:pt x="128587" y="57150"/>
                  </a:lnTo>
                  <a:lnTo>
                    <a:pt x="142875" y="57149"/>
                  </a:lnTo>
                  <a:lnTo>
                    <a:pt x="142875" y="0"/>
                  </a:lnTo>
                  <a:close/>
                </a:path>
                <a:path w="1910079" h="142875">
                  <a:moveTo>
                    <a:pt x="142875" y="57149"/>
                  </a:moveTo>
                  <a:lnTo>
                    <a:pt x="128587" y="57150"/>
                  </a:lnTo>
                  <a:lnTo>
                    <a:pt x="128587" y="85725"/>
                  </a:lnTo>
                  <a:lnTo>
                    <a:pt x="142875" y="85724"/>
                  </a:lnTo>
                  <a:lnTo>
                    <a:pt x="142875" y="57149"/>
                  </a:lnTo>
                  <a:close/>
                </a:path>
                <a:path w="1910079" h="142875">
                  <a:moveTo>
                    <a:pt x="142875" y="85724"/>
                  </a:moveTo>
                  <a:lnTo>
                    <a:pt x="128587" y="85725"/>
                  </a:lnTo>
                  <a:lnTo>
                    <a:pt x="142875" y="85725"/>
                  </a:lnTo>
                  <a:close/>
                </a:path>
                <a:path w="1910079" h="142875">
                  <a:moveTo>
                    <a:pt x="1909481" y="57148"/>
                  </a:moveTo>
                  <a:lnTo>
                    <a:pt x="142875" y="57149"/>
                  </a:lnTo>
                  <a:lnTo>
                    <a:pt x="142875" y="85724"/>
                  </a:lnTo>
                  <a:lnTo>
                    <a:pt x="1909481" y="85723"/>
                  </a:lnTo>
                  <a:lnTo>
                    <a:pt x="1909481" y="57148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9845">
              <a:lnSpc>
                <a:spcPct val="100000"/>
              </a:lnSpc>
              <a:spcBef>
                <a:spcPts val="100"/>
              </a:spcBef>
            </a:pPr>
            <a:r>
              <a:rPr dirty="0"/>
              <a:t>Copycat</a:t>
            </a:r>
            <a:r>
              <a:rPr spc="-15" dirty="0"/>
              <a:t> </a:t>
            </a:r>
            <a:r>
              <a:rPr spc="-10" dirty="0"/>
              <a:t>exercise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0000"/>
            <a:ext cx="8258175" cy="242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Challenge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implement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strcat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using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other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functions.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88900" marR="0" lvl="0" indent="0" defTabSz="914400" eaLnBrk="1" fontAlgn="auto" latinLnBrk="0" hangingPunct="1">
              <a:lnSpc>
                <a:spcPct val="100000"/>
              </a:lnSpc>
              <a:spcBef>
                <a:spcPts val="1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src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[9];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88900" marR="0" lvl="0" indent="0" defTabSz="91440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strcpy(src,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"We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Climb"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88900" marR="2439035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11721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onsolas"/>
                <a:cs typeface="Consolas"/>
              </a:rPr>
              <a:t>dst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[200];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lots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of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space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strcpy(dst,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"The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Hill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olas"/>
                <a:cs typeface="Consolas"/>
              </a:rPr>
              <a:t>"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4203700"/>
            <a:ext cx="28867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strcat(dst,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32200" y="4348162"/>
            <a:ext cx="1723389" cy="142875"/>
          </a:xfrm>
          <a:custGeom>
            <a:avLst/>
            <a:gdLst/>
            <a:ahLst/>
            <a:cxnLst/>
            <a:rect l="l" t="t" r="r" b="b"/>
            <a:pathLst>
              <a:path w="1723389" h="142875">
                <a:moveTo>
                  <a:pt x="142875" y="1"/>
                </a:moveTo>
                <a:lnTo>
                  <a:pt x="0" y="71438"/>
                </a:lnTo>
                <a:lnTo>
                  <a:pt x="142875" y="142876"/>
                </a:lnTo>
                <a:lnTo>
                  <a:pt x="142875" y="85726"/>
                </a:lnTo>
                <a:lnTo>
                  <a:pt x="128587" y="85726"/>
                </a:lnTo>
                <a:lnTo>
                  <a:pt x="128587" y="57151"/>
                </a:lnTo>
                <a:lnTo>
                  <a:pt x="142875" y="57151"/>
                </a:lnTo>
                <a:lnTo>
                  <a:pt x="142875" y="1"/>
                </a:lnTo>
                <a:close/>
              </a:path>
              <a:path w="1723389" h="142875">
                <a:moveTo>
                  <a:pt x="1694511" y="57150"/>
                </a:moveTo>
                <a:lnTo>
                  <a:pt x="1594498" y="57150"/>
                </a:lnTo>
                <a:lnTo>
                  <a:pt x="1594498" y="85725"/>
                </a:lnTo>
                <a:lnTo>
                  <a:pt x="1580211" y="85725"/>
                </a:lnTo>
                <a:lnTo>
                  <a:pt x="1580211" y="142875"/>
                </a:lnTo>
                <a:lnTo>
                  <a:pt x="1723086" y="71437"/>
                </a:lnTo>
                <a:lnTo>
                  <a:pt x="1694511" y="57150"/>
                </a:lnTo>
                <a:close/>
              </a:path>
              <a:path w="1723389" h="142875">
                <a:moveTo>
                  <a:pt x="142875" y="57151"/>
                </a:moveTo>
                <a:lnTo>
                  <a:pt x="128587" y="57151"/>
                </a:lnTo>
                <a:lnTo>
                  <a:pt x="128587" y="85726"/>
                </a:lnTo>
                <a:lnTo>
                  <a:pt x="142875" y="85726"/>
                </a:lnTo>
                <a:lnTo>
                  <a:pt x="142875" y="57151"/>
                </a:lnTo>
                <a:close/>
              </a:path>
              <a:path w="1723389" h="142875">
                <a:moveTo>
                  <a:pt x="142875" y="85726"/>
                </a:moveTo>
                <a:lnTo>
                  <a:pt x="128587" y="85726"/>
                </a:lnTo>
                <a:lnTo>
                  <a:pt x="142875" y="85726"/>
                </a:lnTo>
                <a:close/>
              </a:path>
              <a:path w="1723389" h="142875">
                <a:moveTo>
                  <a:pt x="1580211" y="57150"/>
                </a:moveTo>
                <a:lnTo>
                  <a:pt x="142875" y="57151"/>
                </a:lnTo>
                <a:lnTo>
                  <a:pt x="142875" y="85726"/>
                </a:lnTo>
                <a:lnTo>
                  <a:pt x="1580211" y="85725"/>
                </a:lnTo>
                <a:lnTo>
                  <a:pt x="1580211" y="57150"/>
                </a:lnTo>
                <a:close/>
              </a:path>
              <a:path w="1723389" h="142875">
                <a:moveTo>
                  <a:pt x="1594498" y="57150"/>
                </a:moveTo>
                <a:lnTo>
                  <a:pt x="1580211" y="57150"/>
                </a:lnTo>
                <a:lnTo>
                  <a:pt x="1580211" y="85725"/>
                </a:lnTo>
                <a:lnTo>
                  <a:pt x="1594498" y="85725"/>
                </a:lnTo>
                <a:lnTo>
                  <a:pt x="1594498" y="57150"/>
                </a:lnTo>
                <a:close/>
              </a:path>
              <a:path w="1723389" h="142875">
                <a:moveTo>
                  <a:pt x="1580211" y="0"/>
                </a:moveTo>
                <a:lnTo>
                  <a:pt x="1580211" y="57150"/>
                </a:lnTo>
                <a:lnTo>
                  <a:pt x="1694511" y="57150"/>
                </a:lnTo>
                <a:lnTo>
                  <a:pt x="1580211" y="0"/>
                </a:lnTo>
                <a:close/>
              </a:path>
            </a:pathLst>
          </a:custGeom>
          <a:solidFill>
            <a:srgbClr val="ED7D3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04205" y="4178300"/>
            <a:ext cx="52425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strcpy(dst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strlen(dst),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src);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92155" y="4051300"/>
            <a:ext cx="11131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equivalent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77440">
              <a:lnSpc>
                <a:spcPct val="100000"/>
              </a:lnSpc>
              <a:spcBef>
                <a:spcPts val="100"/>
              </a:spcBef>
            </a:pPr>
            <a:r>
              <a:rPr dirty="0"/>
              <a:t>Initializing</a:t>
            </a:r>
            <a:r>
              <a:rPr spc="-60" dirty="0"/>
              <a:t> </a:t>
            </a:r>
            <a:r>
              <a:rPr spc="-10" dirty="0"/>
              <a:t>strings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320800"/>
            <a:ext cx="8273415" cy="5140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8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create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space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for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array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first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509905" lvl="0" indent="0" defTabSz="914400" eaLnBrk="1" fontAlgn="auto" latinLnBrk="0" hangingPunct="1">
              <a:lnSpc>
                <a:spcPts val="29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then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use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string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function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copy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in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content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/>
                <a:cs typeface="Consolas"/>
              </a:rPr>
              <a:t>buf1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[6];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strcpy(buf1,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"hello");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24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initialize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array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to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exactly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size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that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fits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3708400" lvl="0" indent="0" defTabSz="914400" eaLnBrk="1" fontAlgn="auto" latinLnBrk="0" hangingPunct="1">
              <a:lnSpc>
                <a:spcPct val="1006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string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+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null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terminator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/>
                <a:cs typeface="Consolas"/>
              </a:rPr>
              <a:t>buf2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[]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"hello";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4381500" lvl="0" indent="0" defTabSz="914400" eaLnBrk="1" fontAlgn="auto" latinLnBrk="0" hangingPunct="1">
              <a:lnSpc>
                <a:spcPct val="100699"/>
              </a:lnSpc>
              <a:spcBef>
                <a:spcPts val="2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will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not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work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(why?)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/>
                <a:cs typeface="Consolas"/>
              </a:rPr>
              <a:t>buf3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[6];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buf3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"hello";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37940">
              <a:lnSpc>
                <a:spcPct val="100000"/>
              </a:lnSpc>
              <a:spcBef>
                <a:spcPts val="100"/>
              </a:spcBef>
            </a:pPr>
            <a:r>
              <a:rPr dirty="0"/>
              <a:t>C</a:t>
            </a:r>
            <a:r>
              <a:rPr spc="-5" dirty="0"/>
              <a:t> </a:t>
            </a:r>
            <a:r>
              <a:rPr spc="-10" dirty="0"/>
              <a:t>Strings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231775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113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3315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arrays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ending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null-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terminating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'\0'.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3816603"/>
            <a:ext cx="11485245" cy="186372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such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null-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terminating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find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end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string.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586345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Side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note: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strlen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get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length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Don’t use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sizeof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4194" y="2275332"/>
            <a:ext cx="11182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3810" defTabSz="914400" eaLnBrk="1" fontAlgn="auto" latinLnBrk="0" hangingPunct="1">
              <a:lnSpc>
                <a:spcPct val="135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975994" algn="l"/>
              </a:tabLst>
              <a:defRPr/>
            </a:pPr>
            <a:r>
              <a:rPr kumimoji="0" sz="20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index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5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0 </a:t>
            </a:r>
            <a:r>
              <a:rPr kumimoji="0" sz="20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value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194752" y="2759075"/>
          <a:ext cx="10525754" cy="41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8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18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18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18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18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18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'H'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'e'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','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' </a:t>
                      </a:r>
                      <a:r>
                        <a:rPr sz="2000" spc="-50" dirty="0">
                          <a:latin typeface="Consolas"/>
                          <a:cs typeface="Consolas"/>
                        </a:rPr>
                        <a:t>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'w'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'o'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'r'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'l'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'd'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'!'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'\0'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2259806" y="2382011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11646" y="2382011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63486" y="2382011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15326" y="2382011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67166" y="2382011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19006" y="2382011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70844" y="2382011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22686" y="2382011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74525" y="2382011"/>
            <a:ext cx="154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62072" y="2382011"/>
            <a:ext cx="25387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63905" algn="l"/>
                <a:tab pos="1515745" algn="l"/>
                <a:tab pos="2267585" algn="l"/>
              </a:tabLst>
              <a:defRPr/>
            </a:pP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11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12</a:t>
            </a:r>
            <a:r>
              <a:rPr kumimoji="0" sz="2000" b="0" i="1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000" b="0" i="1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02995">
              <a:lnSpc>
                <a:spcPct val="100000"/>
              </a:lnSpc>
              <a:spcBef>
                <a:spcPts val="100"/>
              </a:spcBef>
            </a:pPr>
            <a:r>
              <a:rPr dirty="0"/>
              <a:t>Common </a:t>
            </a:r>
            <a:r>
              <a:rPr dirty="0">
                <a:latin typeface="Consolas"/>
                <a:cs typeface="Consolas"/>
              </a:rPr>
              <a:t>string.h</a:t>
            </a:r>
            <a:r>
              <a:rPr spc="-1110" dirty="0">
                <a:latin typeface="Consolas"/>
                <a:cs typeface="Consolas"/>
              </a:rPr>
              <a:t> </a:t>
            </a:r>
            <a:r>
              <a:rPr spc="-10" dirty="0"/>
              <a:t>Functions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231775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90512" y="1204912"/>
          <a:ext cx="11581765" cy="5534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1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1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Function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Description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strlen(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#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chars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string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(before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null-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terminating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character).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strcmp(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str1,</a:t>
                      </a:r>
                      <a:r>
                        <a:rPr sz="1800" b="1" i="1" spc="-6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),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strncmp(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str1,</a:t>
                      </a:r>
                      <a:r>
                        <a:rPr sz="1800" b="1" i="1" spc="-5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str2,</a:t>
                      </a:r>
                      <a:r>
                        <a:rPr sz="1800" b="1" i="1" spc="-4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25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408305">
                        <a:lnSpc>
                          <a:spcPct val="99400"/>
                        </a:lnSpc>
                        <a:spcBef>
                          <a:spcPts val="27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compares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two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strings;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identical,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&lt;0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str1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comes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before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 alphabet,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&gt;0 if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str1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comes after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str2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alphabet.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strncmp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stops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comparing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most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characters.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69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strchr(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str,</a:t>
                      </a:r>
                      <a:r>
                        <a:rPr sz="1800" b="1" i="1" spc="-5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25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strrchr(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str,</a:t>
                      </a:r>
                      <a:r>
                        <a:rPr sz="1800" b="1" i="1" spc="-6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25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285750">
                        <a:lnSpc>
                          <a:spcPts val="209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character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search: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pointer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first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occurrence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20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NULL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ch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was not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found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strrchr</a:t>
                      </a:r>
                      <a:r>
                        <a:rPr sz="1800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find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last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occurrence.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strstr(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haystack,</a:t>
                      </a:r>
                      <a:r>
                        <a:rPr sz="1800" b="1" i="1" spc="-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needle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125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string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search: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pointer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start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first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occurrence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of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0805">
                        <a:lnSpc>
                          <a:spcPts val="2125"/>
                        </a:lnSpc>
                      </a:pPr>
                      <a:r>
                        <a:rPr sz="1800" b="1" i="1" spc="-10" dirty="0">
                          <a:latin typeface="Consolas"/>
                          <a:cs typeface="Consolas"/>
                        </a:rPr>
                        <a:t>needle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haystack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 or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NULL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if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needle</a:t>
                      </a:r>
                      <a:r>
                        <a:rPr sz="1800" b="1" i="1" spc="-2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was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found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haystack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strcpy(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dst,</a:t>
                      </a:r>
                      <a:r>
                        <a:rPr sz="1800" b="1" i="1" spc="-5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src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),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strncpy(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dst,</a:t>
                      </a:r>
                      <a:r>
                        <a:rPr sz="1800" b="1" i="1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src,</a:t>
                      </a:r>
                      <a:r>
                        <a:rPr sz="1800" b="1" i="1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25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465455">
                        <a:lnSpc>
                          <a:spcPct val="99400"/>
                        </a:lnSpc>
                        <a:spcBef>
                          <a:spcPts val="27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copies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characters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src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null-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terminating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character.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Assumes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enough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space in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3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Strings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overlap.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onsolas"/>
                          <a:cs typeface="Consolas"/>
                        </a:rPr>
                        <a:t>strncpy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stops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most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chars,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does</a:t>
                      </a:r>
                      <a:r>
                        <a:rPr sz="180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null-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terminating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char.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469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strcat(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dst,</a:t>
                      </a:r>
                      <a:r>
                        <a:rPr sz="1800" b="1" i="1" spc="-5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src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),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strncat(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dst,</a:t>
                      </a:r>
                      <a:r>
                        <a:rPr sz="1800" b="1" i="1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src,</a:t>
                      </a:r>
                      <a:r>
                        <a:rPr sz="1800" b="1" i="1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25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406400">
                        <a:lnSpc>
                          <a:spcPts val="2090"/>
                        </a:lnSpc>
                        <a:spcBef>
                          <a:spcPts val="39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concatenate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src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onto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end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dst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onsolas"/>
                          <a:cs typeface="Consolas"/>
                        </a:rPr>
                        <a:t>strncat</a:t>
                      </a:r>
                      <a:r>
                        <a:rPr sz="1800" b="1" spc="-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stops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concatenating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most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n</a:t>
                      </a:r>
                      <a:r>
                        <a:rPr sz="1800" b="1" i="1" spc="-22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characters.</a:t>
                      </a:r>
                      <a:r>
                        <a:rPr sz="1800" spc="3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Always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adds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null-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terminating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character.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strspn(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str,</a:t>
                      </a:r>
                      <a:r>
                        <a:rPr sz="1800" b="1" i="1" spc="-5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accept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),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strcspn(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str,</a:t>
                      </a:r>
                      <a:r>
                        <a:rPr sz="1800" b="1" i="1" spc="-6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reject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 marR="144145">
                        <a:lnSpc>
                          <a:spcPct val="99400"/>
                        </a:lnSpc>
                        <a:spcBef>
                          <a:spcPts val="275"/>
                        </a:spcBef>
                      </a:pPr>
                      <a:r>
                        <a:rPr sz="1800" b="1" dirty="0">
                          <a:latin typeface="Consolas"/>
                          <a:cs typeface="Consolas"/>
                        </a:rPr>
                        <a:t>strspn</a:t>
                      </a:r>
                      <a:r>
                        <a:rPr sz="1800" b="1" spc="-4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 length of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 initial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part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1800" b="1" i="1" spc="-58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which contains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only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characters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dirty="0">
                          <a:latin typeface="Consolas"/>
                          <a:cs typeface="Consolas"/>
                        </a:rPr>
                        <a:t>accept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onsolas"/>
                          <a:cs typeface="Consolas"/>
                        </a:rPr>
                        <a:t>strcspn</a:t>
                      </a:r>
                      <a:r>
                        <a:rPr sz="1800" b="1" spc="-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returns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length of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initial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part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str</a:t>
                      </a:r>
                      <a:r>
                        <a:rPr sz="1800" b="1" i="1" spc="-59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does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contain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characters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0" dirty="0">
                          <a:latin typeface="Consolas"/>
                          <a:cs typeface="Consolas"/>
                        </a:rPr>
                        <a:t>reject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8040">
              <a:lnSpc>
                <a:spcPct val="100000"/>
              </a:lnSpc>
              <a:spcBef>
                <a:spcPts val="100"/>
              </a:spcBef>
            </a:pPr>
            <a:r>
              <a:rPr dirty="0"/>
              <a:t>Searching</a:t>
            </a:r>
            <a:r>
              <a:rPr spc="-10" dirty="0"/>
              <a:t> </a:t>
            </a:r>
            <a:r>
              <a:rPr dirty="0"/>
              <a:t>For</a:t>
            </a:r>
            <a:r>
              <a:rPr spc="-5" dirty="0"/>
              <a:t> </a:t>
            </a:r>
            <a:r>
              <a:rPr spc="-10" dirty="0"/>
              <a:t>Letters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04455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strchr</a:t>
            </a:r>
            <a:r>
              <a:rPr kumimoji="0" sz="2800" b="0" i="0" u="none" strike="noStrike" kern="0" cap="none" spc="-9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occurrence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or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NULL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12089" y="2652840"/>
          <a:ext cx="8036558" cy="1891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7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9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45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marL="31750">
                        <a:lnSpc>
                          <a:spcPts val="2640"/>
                        </a:lnSpc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char</a:t>
                      </a:r>
                      <a:r>
                        <a:rPr sz="2800" spc="-2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daisy[6];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31750" marR="3175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strcpy(daisy,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740"/>
                        </a:lnSpc>
                      </a:pPr>
                      <a:r>
                        <a:rPr sz="28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"Daisy"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);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31750" marR="3175">
                        <a:lnSpc>
                          <a:spcPts val="2740"/>
                        </a:lnSpc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char</a:t>
                      </a:r>
                      <a:r>
                        <a:rPr sz="2800" spc="-2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*letterA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740"/>
                        </a:lnSpc>
                      </a:pPr>
                      <a:r>
                        <a:rPr sz="2800" dirty="0">
                          <a:latin typeface="Consolas"/>
                          <a:cs typeface="Consolas"/>
                        </a:rPr>
                        <a:t>=</a:t>
                      </a:r>
                      <a:r>
                        <a:rPr sz="2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strchr(daisy,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8580" algn="r">
                        <a:lnSpc>
                          <a:spcPts val="2740"/>
                        </a:lnSpc>
                      </a:pPr>
                      <a:r>
                        <a:rPr sz="28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'a'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);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715">
                <a:tc>
                  <a:txBody>
                    <a:bodyPr/>
                    <a:lstStyle/>
                    <a:p>
                      <a:pPr marL="31750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printf(</a:t>
                      </a:r>
                      <a:r>
                        <a:rPr sz="28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"%s\n"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,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daisy);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1125" algn="r">
                        <a:lnSpc>
                          <a:spcPts val="27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740"/>
                        </a:lnSpc>
                      </a:pPr>
                      <a:r>
                        <a:rPr sz="28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Daisy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015">
                <a:tc>
                  <a:txBody>
                    <a:bodyPr/>
                    <a:lstStyle/>
                    <a:p>
                      <a:pPr marL="31750">
                        <a:lnSpc>
                          <a:spcPts val="278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printf(</a:t>
                      </a:r>
                      <a:r>
                        <a:rPr sz="28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"%s\n"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,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ts val="278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letterA);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1125" algn="r">
                        <a:lnSpc>
                          <a:spcPts val="278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785"/>
                        </a:lnSpc>
                      </a:pPr>
                      <a:r>
                        <a:rPr sz="28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aisy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31140" y="4846827"/>
            <a:ext cx="11320145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there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multiple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occurrences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letter,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strchr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61135" algn="l"/>
              </a:tabLst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800" b="0" i="1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one.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Use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</a:t>
            </a:r>
            <a:r>
              <a:rPr kumimoji="0" sz="2800" b="1" i="0" u="heavy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onsolas"/>
                <a:cs typeface="Consolas"/>
              </a:rPr>
              <a:t>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chr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obtain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last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occurrence.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231775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9785">
              <a:lnSpc>
                <a:spcPct val="100000"/>
              </a:lnSpc>
              <a:spcBef>
                <a:spcPts val="100"/>
              </a:spcBef>
            </a:pPr>
            <a:r>
              <a:rPr dirty="0"/>
              <a:t>Searching</a:t>
            </a:r>
            <a:r>
              <a:rPr spc="-20" dirty="0"/>
              <a:t> </a:t>
            </a:r>
            <a:r>
              <a:rPr dirty="0"/>
              <a:t>For</a:t>
            </a:r>
            <a:r>
              <a:rPr spc="-5" dirty="0"/>
              <a:t> </a:t>
            </a:r>
            <a:r>
              <a:rPr spc="-10" dirty="0"/>
              <a:t>Strings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231775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581130" cy="249745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strstr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occurrence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second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NULL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cannot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found.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6288405" lvl="0" indent="0" defTabSz="914400" eaLnBrk="1" fontAlgn="auto" latinLnBrk="0" hangingPunct="1">
              <a:lnSpc>
                <a:spcPts val="3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daisy[10];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strcpy(daisy,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"Daisy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Dog"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*substr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strstr(daisy,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"Dog"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12089" y="3795840"/>
          <a:ext cx="8806813" cy="748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63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4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2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1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50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4015">
                <a:tc>
                  <a:txBody>
                    <a:bodyPr/>
                    <a:lstStyle/>
                    <a:p>
                      <a:pPr marL="31750">
                        <a:lnSpc>
                          <a:spcPts val="26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printf(</a:t>
                      </a:r>
                      <a:r>
                        <a:rPr sz="28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"%s\n"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,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6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daisy);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6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640"/>
                        </a:lnSpc>
                      </a:pPr>
                      <a:r>
                        <a:rPr sz="28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Daisy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640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Dog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015">
                <a:tc>
                  <a:txBody>
                    <a:bodyPr/>
                    <a:lstStyle/>
                    <a:p>
                      <a:pPr marL="31750">
                        <a:lnSpc>
                          <a:spcPts val="278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printf(</a:t>
                      </a:r>
                      <a:r>
                        <a:rPr sz="28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"%s\n"</a:t>
                      </a:r>
                      <a:r>
                        <a:rPr sz="2800" spc="-10" dirty="0">
                          <a:latin typeface="Consolas"/>
                          <a:cs typeface="Consolas"/>
                        </a:rPr>
                        <a:t>,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8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substr);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ts val="278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85"/>
                        </a:lnSpc>
                      </a:pPr>
                      <a:r>
                        <a:rPr sz="28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Dog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31140" y="4846827"/>
            <a:ext cx="11383645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there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multiple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occurrences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strstr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pointer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the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800" b="0" i="1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25495">
              <a:lnSpc>
                <a:spcPct val="100000"/>
              </a:lnSpc>
              <a:spcBef>
                <a:spcPts val="100"/>
              </a:spcBef>
            </a:pPr>
            <a:r>
              <a:rPr dirty="0"/>
              <a:t>String</a:t>
            </a:r>
            <a:r>
              <a:rPr spc="-15" dirty="0"/>
              <a:t> </a:t>
            </a:r>
            <a:r>
              <a:rPr spc="-10" dirty="0"/>
              <a:t>Spans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231775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10424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strspn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length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initial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contains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only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second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2548635"/>
            <a:ext cx="7835900" cy="12141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2543175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daisy[10];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strcpy(daisy,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"Daisy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Dog"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spanLength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strspn(daisy,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"aDeoi"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75140" y="3310635"/>
            <a:ext cx="8070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5375148"/>
            <a:ext cx="9838690" cy="998219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82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0" cap="none" spc="18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“How</a:t>
            </a:r>
            <a:r>
              <a:rPr kumimoji="0" sz="3200" b="1" i="0" u="none" strike="noStrike" kern="0" cap="none" spc="2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many</a:t>
            </a:r>
            <a:r>
              <a:rPr kumimoji="0" sz="3200" b="1" i="0" u="none" strike="noStrike" kern="0" cap="none" spc="229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6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places</a:t>
            </a:r>
            <a:r>
              <a:rPr kumimoji="0" sz="3200" b="1" i="0" u="none" strike="noStrike" kern="0" cap="none" spc="229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10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3200" b="1" i="0" u="none" strike="noStrike" kern="0" cap="none" spc="2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3200" b="1" i="0" u="none" strike="noStrike" kern="0" cap="none" spc="2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6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go</a:t>
            </a:r>
            <a:r>
              <a:rPr kumimoji="0" sz="3200" b="1" i="0" u="none" strike="noStrike" kern="0" cap="none" spc="2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7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3200" b="1" i="0" u="none" strike="noStrike" kern="0" cap="none" spc="2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3200" b="1" i="0" u="none" strike="noStrike" kern="0" cap="none" spc="2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3200" b="1" i="0" u="none" strike="noStrike" kern="0" cap="none" spc="229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3200" b="1" i="0" u="none" strike="noStrike" kern="0" cap="none" spc="2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before</a:t>
            </a:r>
            <a:r>
              <a:rPr kumimoji="0" sz="3200" b="1" i="0" u="none" strike="noStrike" kern="0" cap="none" spc="229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1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I </a:t>
            </a:r>
            <a:r>
              <a:rPr kumimoji="0" sz="3200" b="1" i="0" u="none" strike="noStrike" kern="0" cap="none" spc="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encounter</a:t>
            </a:r>
            <a:r>
              <a:rPr kumimoji="0" sz="3200" b="1" i="0" u="none" strike="noStrike" kern="0" cap="none" spc="17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3200" b="1" i="0" u="none" strike="noStrike" kern="0" cap="none" spc="17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6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3200" b="1" i="0" u="none" strike="noStrike" kern="0" cap="none" spc="17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heavy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432FF"/>
                  </a:solidFill>
                </a:uFill>
                <a:latin typeface="Calibri"/>
                <a:cs typeface="Calibri"/>
              </a:rPr>
              <a:t>not</a:t>
            </a:r>
            <a:r>
              <a:rPr kumimoji="0" sz="3200" b="1" i="0" u="heavy" strike="noStrike" kern="0" cap="none" spc="17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432FF"/>
                  </a:solidFill>
                </a:uFill>
                <a:latin typeface="Calibri"/>
                <a:cs typeface="Calibri"/>
              </a:rPr>
              <a:t> </a:t>
            </a:r>
            <a:r>
              <a:rPr kumimoji="0" sz="3200" b="1" i="0" u="heavy" strike="noStrike" kern="0" cap="none" spc="7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432FF"/>
                  </a:solidFill>
                </a:uFill>
                <a:latin typeface="Calibri"/>
                <a:cs typeface="Calibri"/>
              </a:rPr>
              <a:t>in</a:t>
            </a:r>
            <a:r>
              <a:rPr kumimoji="0" sz="3200" b="1" i="0" u="none" strike="noStrike" kern="0" cap="none" spc="17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3200" b="1" i="0" u="none" strike="noStrike" kern="0" cap="none" spc="17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5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second</a:t>
            </a:r>
            <a:r>
              <a:rPr kumimoji="0" sz="3200" b="1" i="0" u="none" strike="noStrike" kern="0" cap="none" spc="16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string?”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25495">
              <a:lnSpc>
                <a:spcPct val="100000"/>
              </a:lnSpc>
              <a:spcBef>
                <a:spcPts val="100"/>
              </a:spcBef>
            </a:pPr>
            <a:r>
              <a:rPr dirty="0"/>
              <a:t>String</a:t>
            </a:r>
            <a:r>
              <a:rPr spc="-15" dirty="0"/>
              <a:t> </a:t>
            </a:r>
            <a:r>
              <a:rPr spc="-10" dirty="0"/>
              <a:t>Spans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5940" y="5891885"/>
            <a:ext cx="7912734" cy="5086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36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0" cap="none" spc="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encounter</a:t>
            </a:r>
            <a:r>
              <a:rPr kumimoji="0" sz="3200" b="1" i="0" u="none" strike="noStrike" kern="0" cap="none" spc="16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3200" b="1" i="0" u="none" strike="noStrike" kern="0" cap="none" spc="16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6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character</a:t>
            </a:r>
            <a:r>
              <a:rPr kumimoji="0" sz="3200" b="1" i="0" u="none" strike="noStrike" kern="0" cap="none" spc="17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heavy" strike="noStrike" kern="0" cap="none" spc="7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>
                  <a:solidFill>
                    <a:srgbClr val="0432FF"/>
                  </a:solidFill>
                </a:uFill>
                <a:latin typeface="Calibri"/>
                <a:cs typeface="Calibri"/>
              </a:rPr>
              <a:t>in</a:t>
            </a:r>
            <a:r>
              <a:rPr kumimoji="0" sz="3200" b="1" i="0" u="none" strike="noStrike" kern="0" cap="none" spc="16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3200" b="1" i="0" u="none" strike="noStrike" kern="0" cap="none" spc="16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5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second</a:t>
            </a:r>
            <a:r>
              <a:rPr kumimoji="0" sz="3200" b="1" i="0" u="none" strike="noStrike" kern="0" cap="none" spc="16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string?”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231775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08011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strcspn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(c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=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“complement”)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returns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length</a:t>
            </a:r>
            <a:r>
              <a:rPr kumimoji="0" sz="2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initial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contains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only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characters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not</a:t>
            </a:r>
            <a:r>
              <a:rPr kumimoji="0" sz="2800" b="0" i="0" u="heavy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second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string.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2548635"/>
            <a:ext cx="8031480" cy="12141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2738755" lvl="0" indent="0" defTabSz="91440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char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daisy[10];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strcpy(daisy,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"Daisy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Dog"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  <a:p>
            <a:pPr marL="12700" marR="0" lvl="0" indent="0" defTabSz="914400" eaLnBrk="1" fontAlgn="auto" latinLnBrk="0" hangingPunct="1">
              <a:lnSpc>
                <a:spcPts val="2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int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spanLength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=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strcspn(daisy,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/>
                <a:cs typeface="Consolas"/>
              </a:rPr>
              <a:t>"driso"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cs typeface="Consolas"/>
              </a:rPr>
              <a:t>);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75140" y="3310635"/>
            <a:ext cx="8070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//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cs typeface="Consolas"/>
              </a:rPr>
              <a:t>2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5375148"/>
            <a:ext cx="98386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0" cap="none" spc="18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“How</a:t>
            </a:r>
            <a:r>
              <a:rPr kumimoji="0" sz="3200" b="1" i="0" u="none" strike="noStrike" kern="0" cap="none" spc="2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many</a:t>
            </a:r>
            <a:r>
              <a:rPr kumimoji="0" sz="3200" b="1" i="0" u="none" strike="noStrike" kern="0" cap="none" spc="229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6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places</a:t>
            </a:r>
            <a:r>
              <a:rPr kumimoji="0" sz="3200" b="1" i="0" u="none" strike="noStrike" kern="0" cap="none" spc="229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10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3200" b="1" i="0" u="none" strike="noStrike" kern="0" cap="none" spc="2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3200" b="1" i="0" u="none" strike="noStrike" kern="0" cap="none" spc="2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6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go</a:t>
            </a:r>
            <a:r>
              <a:rPr kumimoji="0" sz="3200" b="1" i="0" u="none" strike="noStrike" kern="0" cap="none" spc="2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7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3200" b="1" i="0" u="none" strike="noStrike" kern="0" cap="none" spc="2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3200" b="1" i="0" u="none" strike="noStrike" kern="0" cap="none" spc="2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first</a:t>
            </a:r>
            <a:r>
              <a:rPr kumimoji="0" sz="3200" b="1" i="0" u="none" strike="noStrike" kern="0" cap="none" spc="229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string</a:t>
            </a:r>
            <a:r>
              <a:rPr kumimoji="0" sz="3200" b="1" i="0" u="none" strike="noStrike" kern="0" cap="none" spc="225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before</a:t>
            </a:r>
            <a:r>
              <a:rPr kumimoji="0" sz="3200" b="1" i="0" u="none" strike="noStrike" kern="0" cap="none" spc="229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200" b="1" i="0" u="none" strike="noStrike" kern="0" cap="none" spc="15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/>
                <a:cs typeface="Calibri"/>
              </a:rPr>
              <a:t>I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10188</Words>
  <Application>Microsoft Macintosh PowerPoint</Application>
  <PresentationFormat>Widescreen</PresentationFormat>
  <Paragraphs>3726</Paragraphs>
  <Slides>118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118</vt:i4>
      </vt:variant>
    </vt:vector>
  </HeadingPairs>
  <TitlesOfParts>
    <vt:vector size="129" baseType="lpstr">
      <vt:lpstr>Arial</vt:lpstr>
      <vt:lpstr>Calibri</vt:lpstr>
      <vt:lpstr>Consolas</vt:lpstr>
      <vt:lpstr>Courier New</vt:lpstr>
      <vt:lpstr>Segoe UI Symbol</vt:lpstr>
      <vt:lpstr>Tahoma</vt:lpstr>
      <vt:lpstr>Times New Roman</vt:lpstr>
      <vt:lpstr>Verdana</vt:lpstr>
      <vt:lpstr>1_Office Theme</vt:lpstr>
      <vt:lpstr>Office Theme</vt:lpstr>
      <vt:lpstr>2_Office Theme</vt:lpstr>
      <vt:lpstr>CS 107 Lecture 4: Chars and C-Strings</vt:lpstr>
      <vt:lpstr>Lecture Plan</vt:lpstr>
      <vt:lpstr>Lecture Plan</vt:lpstr>
      <vt:lpstr>Char</vt:lpstr>
      <vt:lpstr>ASCII</vt:lpstr>
      <vt:lpstr>ASCII</vt:lpstr>
      <vt:lpstr>ASCII</vt:lpstr>
      <vt:lpstr>ASCII</vt:lpstr>
      <vt:lpstr>Common ctype.h Functions</vt:lpstr>
      <vt:lpstr>Common ctype.h Functions</vt:lpstr>
      <vt:lpstr>Lecture Plan</vt:lpstr>
      <vt:lpstr>C Strings</vt:lpstr>
      <vt:lpstr>String Length</vt:lpstr>
      <vt:lpstr>C Strings As Parameters</vt:lpstr>
      <vt:lpstr>C Strings As Parameters</vt:lpstr>
      <vt:lpstr>Lecture Plan</vt:lpstr>
      <vt:lpstr>Common string.h Functions</vt:lpstr>
      <vt:lpstr>Common string.h Functions</vt:lpstr>
      <vt:lpstr>Comparing Strings</vt:lpstr>
      <vt:lpstr>The string library: strcmp</vt:lpstr>
      <vt:lpstr>Copying Strings</vt:lpstr>
      <vt:lpstr>The string library: strcpy</vt:lpstr>
      <vt:lpstr>Copying Strings - strcpy</vt:lpstr>
      <vt:lpstr>Copying Strings - strcpy</vt:lpstr>
      <vt:lpstr>Copying Strings - strcpy</vt:lpstr>
      <vt:lpstr>Copying Strings - strcpy</vt:lpstr>
      <vt:lpstr>Copying Strings - strcpy</vt:lpstr>
      <vt:lpstr>Copying Strings - strcpy</vt:lpstr>
      <vt:lpstr>Copying Strings - strcpy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String Copying Exercise</vt:lpstr>
      <vt:lpstr>String Exercise</vt:lpstr>
      <vt:lpstr>Concatenating Strings</vt:lpstr>
      <vt:lpstr>The string library: str(n)cat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Substrings and char *</vt:lpstr>
      <vt:lpstr>Substrings</vt:lpstr>
      <vt:lpstr>Substrings</vt:lpstr>
      <vt:lpstr>Substrings</vt:lpstr>
      <vt:lpstr>Substrings</vt:lpstr>
      <vt:lpstr>Substrings</vt:lpstr>
      <vt:lpstr>char * vs. char[]</vt:lpstr>
      <vt:lpstr>Substrings</vt:lpstr>
      <vt:lpstr>Substrings</vt:lpstr>
      <vt:lpstr>Lecture Plan</vt:lpstr>
      <vt:lpstr>String Diamond</vt:lpstr>
      <vt:lpstr>Key Takeaways</vt:lpstr>
      <vt:lpstr>That’s it!</vt:lpstr>
      <vt:lpstr>String copying exercise</vt:lpstr>
      <vt:lpstr>String copying exercise</vt:lpstr>
      <vt:lpstr>Copycat exercise</vt:lpstr>
      <vt:lpstr>Copycat exercise</vt:lpstr>
      <vt:lpstr>Initializing strings</vt:lpstr>
      <vt:lpstr>C Strings</vt:lpstr>
      <vt:lpstr>Common string.h Functions</vt:lpstr>
      <vt:lpstr>Searching For Letters</vt:lpstr>
      <vt:lpstr>Searching For Strings</vt:lpstr>
      <vt:lpstr>String Spans</vt:lpstr>
      <vt:lpstr>String Spans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107 Lecture 3: Chars and C-Strings</dc:title>
  <dc:creator>Ascendant</dc:creator>
  <cp:lastModifiedBy>Joel Ramirez Jr</cp:lastModifiedBy>
  <cp:revision>5</cp:revision>
  <dcterms:created xsi:type="dcterms:W3CDTF">2023-06-12T23:35:49Z</dcterms:created>
  <dcterms:modified xsi:type="dcterms:W3CDTF">2023-07-03T16:28:13Z</dcterms:modified>
</cp:coreProperties>
</file>