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1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481" r:id="rId21"/>
    <p:sldId id="275" r:id="rId22"/>
    <p:sldId id="276" r:id="rId23"/>
    <p:sldId id="277" r:id="rId24"/>
    <p:sldId id="812" r:id="rId25"/>
    <p:sldId id="827" r:id="rId26"/>
    <p:sldId id="811" r:id="rId27"/>
    <p:sldId id="814" r:id="rId28"/>
    <p:sldId id="439" r:id="rId29"/>
    <p:sldId id="441" r:id="rId30"/>
    <p:sldId id="442" r:id="rId31"/>
    <p:sldId id="803" r:id="rId32"/>
    <p:sldId id="401" r:id="rId33"/>
    <p:sldId id="831" r:id="rId34"/>
    <p:sldId id="832" r:id="rId35"/>
    <p:sldId id="794" r:id="rId36"/>
    <p:sldId id="297" r:id="rId37"/>
    <p:sldId id="490" r:id="rId38"/>
    <p:sldId id="492" r:id="rId39"/>
    <p:sldId id="493" r:id="rId40"/>
    <p:sldId id="497" r:id="rId41"/>
    <p:sldId id="635" r:id="rId42"/>
    <p:sldId id="636" r:id="rId43"/>
    <p:sldId id="448" r:id="rId44"/>
    <p:sldId id="449" r:id="rId45"/>
    <p:sldId id="461" r:id="rId46"/>
    <p:sldId id="462" r:id="rId47"/>
    <p:sldId id="463" r:id="rId48"/>
    <p:sldId id="633" r:id="rId49"/>
    <p:sldId id="467" r:id="rId50"/>
    <p:sldId id="468" r:id="rId51"/>
    <p:sldId id="634" r:id="rId52"/>
    <p:sldId id="872" r:id="rId53"/>
    <p:sldId id="312" r:id="rId54"/>
    <p:sldId id="400" r:id="rId55"/>
    <p:sldId id="438" r:id="rId56"/>
    <p:sldId id="444" r:id="rId57"/>
    <p:sldId id="505" r:id="rId58"/>
    <p:sldId id="506" r:id="rId59"/>
    <p:sldId id="621" r:id="rId60"/>
    <p:sldId id="688" r:id="rId61"/>
    <p:sldId id="321" r:id="rId62"/>
    <p:sldId id="517" r:id="rId63"/>
    <p:sldId id="518" r:id="rId64"/>
    <p:sldId id="873" r:id="rId65"/>
    <p:sldId id="325" r:id="rId66"/>
    <p:sldId id="434" r:id="rId67"/>
    <p:sldId id="435" r:id="rId68"/>
    <p:sldId id="516" r:id="rId69"/>
    <p:sldId id="406" r:id="rId70"/>
    <p:sldId id="515" r:id="rId71"/>
    <p:sldId id="512" r:id="rId72"/>
    <p:sldId id="513"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2" r:id="rId99"/>
    <p:sldId id="556" r:id="rId100"/>
    <p:sldId id="668" r:id="rId101"/>
    <p:sldId id="681" r:id="rId102"/>
    <p:sldId id="682" r:id="rId103"/>
    <p:sldId id="683" r:id="rId104"/>
    <p:sldId id="742" r:id="rId105"/>
    <p:sldId id="743" r:id="rId106"/>
    <p:sldId id="753" r:id="rId107"/>
    <p:sldId id="702" r:id="rId108"/>
    <p:sldId id="713" r:id="rId109"/>
    <p:sldId id="740" r:id="rId110"/>
    <p:sldId id="741" r:id="rId111"/>
    <p:sldId id="706" r:id="rId112"/>
    <p:sldId id="756" r:id="rId113"/>
    <p:sldId id="374" r:id="rId114"/>
    <p:sldId id="375" r:id="rId115"/>
    <p:sldId id="376" r:id="rId116"/>
    <p:sldId id="377" r:id="rId117"/>
    <p:sldId id="378" r:id="rId118"/>
    <p:sldId id="379" r:id="rId119"/>
    <p:sldId id="380" r:id="rId120"/>
    <p:sldId id="381" r:id="rId121"/>
  </p:sldIdLst>
  <p:sldSz cx="12192000" cy="6858000"/>
  <p:notesSz cx="6858000" cy="9144000"/>
  <p:embeddedFontLst>
    <p:embeddedFont>
      <p:font typeface="Andale Mono" panose="020B0509000000000004" pitchFamily="49" charset="0"/>
      <p:regular r:id="rId123"/>
    </p:embeddedFont>
    <p:embeddedFont>
      <p:font typeface="Calibri" panose="020F0502020204030204" pitchFamily="34" charset="0"/>
      <p:regular r:id="rId124"/>
      <p:bold r:id="rId125"/>
      <p:italic r:id="rId126"/>
      <p:boldItalic r:id="rId127"/>
    </p:embeddedFont>
    <p:embeddedFont>
      <p:font typeface="Calibri Light" panose="020F0302020204030204" pitchFamily="34" charset="0"/>
      <p:regular r:id="rId128"/>
      <p:italic r:id="rId129"/>
    </p:embeddedFont>
    <p:embeddedFont>
      <p:font typeface="Cambria" panose="02040503050406030204" pitchFamily="18" charset="0"/>
      <p:regular r:id="rId130"/>
      <p:bold r:id="rId131"/>
      <p:italic r:id="rId132"/>
      <p:boldItalic r:id="rId133"/>
    </p:embeddedFont>
    <p:embeddedFont>
      <p:font typeface="Consolas" panose="020B0609020204030204" pitchFamily="49" charset="0"/>
      <p:regular r:id="rId134"/>
      <p:bold r:id="rId135"/>
      <p:italic r:id="rId136"/>
      <p:boldItalic r:id="rId137"/>
    </p:embeddedFont>
    <p:embeddedFont>
      <p:font typeface="Tahoma" panose="020B0604030504040204" pitchFamily="34" charset="0"/>
      <p:regular r:id="rId138"/>
      <p:bold r:id="rId139"/>
    </p:embeddedFont>
    <p:embeddedFont>
      <p:font typeface="Verdana" panose="020B0604030504040204" pitchFamily="34" charset="0"/>
      <p:regular r:id="rId140"/>
      <p:bold r:id="rId141"/>
      <p:italic r:id="rId142"/>
      <p:boldItalic r:id="rId1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4" roundtripDataSignature="AMtx7miy9rETHB05fQ2nvOWaOHIC216cw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7616F1-CE5B-484E-AE98-E7BE73765DD2}">
  <a:tblStyle styleId="{BC7616F1-CE5B-484E-AE98-E7BE73765DD2}"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3169"/>
  </p:normalViewPr>
  <p:slideViewPr>
    <p:cSldViewPr snapToGrid="0">
      <p:cViewPr varScale="1">
        <p:scale>
          <a:sx n="90" d="100"/>
          <a:sy n="90" d="100"/>
        </p:scale>
        <p:origin x="232" y="4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font" Target="fonts/font16.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font" Target="fonts/font6.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font" Target="fonts/font12.fntdata"/><Relationship Id="rId139" Type="http://schemas.openxmlformats.org/officeDocument/2006/relationships/font" Target="fonts/font17.fntdata"/><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2.fntdata"/><Relationship Id="rId129" Type="http://schemas.openxmlformats.org/officeDocument/2006/relationships/font" Target="fonts/font7.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font" Target="fonts/font18.fntdata"/><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8.fntdata"/><Relationship Id="rId135" Type="http://schemas.openxmlformats.org/officeDocument/2006/relationships/font" Target="fonts/font13.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font" Target="fonts/font3.fntdata"/><Relationship Id="rId141" Type="http://schemas.openxmlformats.org/officeDocument/2006/relationships/font" Target="fonts/font19.fntdata"/><Relationship Id="rId14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9.fntdata"/><Relationship Id="rId136" Type="http://schemas.openxmlformats.org/officeDocument/2006/relationships/font" Target="fonts/font14.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4.fntdata"/><Relationship Id="rId14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font" Target="fonts/font20.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font" Target="fonts/font10.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5.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143" Type="http://schemas.openxmlformats.org/officeDocument/2006/relationships/font" Target="fonts/font21.fntdata"/><Relationship Id="rId14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font" Target="fonts/font11.fntdata"/><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fntdata"/><Relationship Id="rId14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 name="Google Shape;4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 name="Google Shape;6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 name="Google Shape;7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19</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91266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23</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24005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24</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49120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25</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60045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26</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56027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27</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46839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30</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68938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segment stores string literals to potentially reduce duplicate memory</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31</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25159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32</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718287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33</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42640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3" name="Google Shape;60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40</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50018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42</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672496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43</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03563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44</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38959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45</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3549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46</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68537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47</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500865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48</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770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49</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97392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50</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320824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51</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59240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5" name="Google Shape;1065;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p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3" name="Google Shape;1283;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8" name="Google Shape;1348;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65</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89049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66</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42201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67</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228823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68</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765097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69</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317373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9"/>
        <p:cNvGrpSpPr/>
        <p:nvPr/>
      </p:nvGrpSpPr>
      <p:grpSpPr>
        <a:xfrm>
          <a:off x="0" y="0"/>
          <a:ext cx="0" cy="0"/>
          <a:chOff x="0" y="0"/>
          <a:chExt cx="0" cy="0"/>
        </a:xfrm>
      </p:grpSpPr>
      <p:sp>
        <p:nvSpPr>
          <p:cNvPr id="1560" name="Google Shape;1560;p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1" name="Google Shape;1561;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p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1" name="Google Shape;1571;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6"/>
        <p:cNvGrpSpPr/>
        <p:nvPr/>
      </p:nvGrpSpPr>
      <p:grpSpPr>
        <a:xfrm>
          <a:off x="0" y="0"/>
          <a:ext cx="0" cy="0"/>
          <a:chOff x="0" y="0"/>
          <a:chExt cx="0" cy="0"/>
        </a:xfrm>
      </p:grpSpPr>
      <p:sp>
        <p:nvSpPr>
          <p:cNvPr id="1577" name="Google Shape;1577;p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8" name="Google Shape;1578;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p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5" name="Google Shape;1585;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0"/>
        <p:cNvGrpSpPr/>
        <p:nvPr/>
      </p:nvGrpSpPr>
      <p:grpSpPr>
        <a:xfrm>
          <a:off x="0" y="0"/>
          <a:ext cx="0" cy="0"/>
          <a:chOff x="0" y="0"/>
          <a:chExt cx="0" cy="0"/>
        </a:xfrm>
      </p:grpSpPr>
      <p:sp>
        <p:nvSpPr>
          <p:cNvPr id="1591" name="Google Shape;1591;p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2" name="Google Shape;1592;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p:cNvGrpSpPr/>
        <p:nvPr/>
      </p:nvGrpSpPr>
      <p:grpSpPr>
        <a:xfrm>
          <a:off x="0" y="0"/>
          <a:ext cx="0" cy="0"/>
          <a:chOff x="0" y="0"/>
          <a:chExt cx="0" cy="0"/>
        </a:xfrm>
      </p:grpSpPr>
      <p:sp>
        <p:nvSpPr>
          <p:cNvPr id="1598" name="Google Shape;1598;p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9" name="Google Shape;1599;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p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6" name="Google Shape;1606;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1"/>
        <p:cNvGrpSpPr/>
        <p:nvPr/>
      </p:nvGrpSpPr>
      <p:grpSpPr>
        <a:xfrm>
          <a:off x="0" y="0"/>
          <a:ext cx="0" cy="0"/>
          <a:chOff x="0" y="0"/>
          <a:chExt cx="0" cy="0"/>
        </a:xfrm>
      </p:grpSpPr>
      <p:sp>
        <p:nvSpPr>
          <p:cNvPr id="1612" name="Google Shape;1612;p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3" name="Google Shape;1613;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5"/>
        <p:cNvGrpSpPr/>
        <p:nvPr/>
      </p:nvGrpSpPr>
      <p:grpSpPr>
        <a:xfrm>
          <a:off x="0" y="0"/>
          <a:ext cx="0" cy="0"/>
          <a:chOff x="0" y="0"/>
          <a:chExt cx="0" cy="0"/>
        </a:xfrm>
      </p:grpSpPr>
      <p:sp>
        <p:nvSpPr>
          <p:cNvPr id="1626" name="Google Shape;1626;p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7" name="Google Shape;1627;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4"/>
        <p:cNvGrpSpPr/>
        <p:nvPr/>
      </p:nvGrpSpPr>
      <p:grpSpPr>
        <a:xfrm>
          <a:off x="0" y="0"/>
          <a:ext cx="0" cy="0"/>
          <a:chOff x="0" y="0"/>
          <a:chExt cx="0" cy="0"/>
        </a:xfrm>
      </p:grpSpPr>
      <p:sp>
        <p:nvSpPr>
          <p:cNvPr id="1635" name="Google Shape;1635;p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6" name="Google Shape;1636;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1"/>
        <p:cNvGrpSpPr/>
        <p:nvPr/>
      </p:nvGrpSpPr>
      <p:grpSpPr>
        <a:xfrm>
          <a:off x="0" y="0"/>
          <a:ext cx="0" cy="0"/>
          <a:chOff x="0" y="0"/>
          <a:chExt cx="0" cy="0"/>
        </a:xfrm>
      </p:grpSpPr>
      <p:sp>
        <p:nvSpPr>
          <p:cNvPr id="1642" name="Google Shape;1642;p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3" name="Google Shape;1643;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8"/>
        <p:cNvGrpSpPr/>
        <p:nvPr/>
      </p:nvGrpSpPr>
      <p:grpSpPr>
        <a:xfrm>
          <a:off x="0" y="0"/>
          <a:ext cx="0" cy="0"/>
          <a:chOff x="0" y="0"/>
          <a:chExt cx="0" cy="0"/>
        </a:xfrm>
      </p:grpSpPr>
      <p:sp>
        <p:nvSpPr>
          <p:cNvPr id="1649" name="Google Shape;1649;p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0" name="Google Shape;1650;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p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7" name="Google Shape;1657;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p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4" name="Google Shape;1664;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p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3" name="Google Shape;1673;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p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0" name="Google Shape;1680;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p:cNvGrpSpPr/>
        <p:nvPr/>
      </p:nvGrpSpPr>
      <p:grpSpPr>
        <a:xfrm>
          <a:off x="0" y="0"/>
          <a:ext cx="0" cy="0"/>
          <a:chOff x="0" y="0"/>
          <a:chExt cx="0" cy="0"/>
        </a:xfrm>
      </p:grpSpPr>
      <p:sp>
        <p:nvSpPr>
          <p:cNvPr id="1686" name="Google Shape;1686;p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7" name="Google Shape;1687;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2"/>
        <p:cNvGrpSpPr/>
        <p:nvPr/>
      </p:nvGrpSpPr>
      <p:grpSpPr>
        <a:xfrm>
          <a:off x="0" y="0"/>
          <a:ext cx="0" cy="0"/>
          <a:chOff x="0" y="0"/>
          <a:chExt cx="0" cy="0"/>
        </a:xfrm>
      </p:grpSpPr>
      <p:sp>
        <p:nvSpPr>
          <p:cNvPr id="1693" name="Google Shape;1693;p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4" name="Google Shape;1694;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6" name="Google Shape;1706;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2"/>
        <p:cNvGrpSpPr/>
        <p:nvPr/>
      </p:nvGrpSpPr>
      <p:grpSpPr>
        <a:xfrm>
          <a:off x="0" y="0"/>
          <a:ext cx="0" cy="0"/>
          <a:chOff x="0" y="0"/>
          <a:chExt cx="0" cy="0"/>
        </a:xfrm>
      </p:grpSpPr>
      <p:sp>
        <p:nvSpPr>
          <p:cNvPr id="1713" name="Google Shape;1713;p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4" name="Google Shape;1714;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p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7" name="Google Shape;1727;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p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0" name="Google Shape;1780;p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2"/>
        <p:cNvGrpSpPr/>
        <p:nvPr/>
      </p:nvGrpSpPr>
      <p:grpSpPr>
        <a:xfrm>
          <a:off x="0" y="0"/>
          <a:ext cx="0" cy="0"/>
          <a:chOff x="0" y="0"/>
          <a:chExt cx="0" cy="0"/>
        </a:xfrm>
      </p:grpSpPr>
      <p:sp>
        <p:nvSpPr>
          <p:cNvPr id="1793" name="Google Shape;1793;p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4" name="Google Shape;1794;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9" name="Google Shape;1809;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6"/>
        <p:cNvGrpSpPr/>
        <p:nvPr/>
      </p:nvGrpSpPr>
      <p:grpSpPr>
        <a:xfrm>
          <a:off x="0" y="0"/>
          <a:ext cx="0" cy="0"/>
          <a:chOff x="0" y="0"/>
          <a:chExt cx="0" cy="0"/>
        </a:xfrm>
      </p:grpSpPr>
      <p:sp>
        <p:nvSpPr>
          <p:cNvPr id="1847" name="Google Shape;1847;p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8" name="Google Shape;1848;p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4"/>
        <p:cNvGrpSpPr/>
        <p:nvPr/>
      </p:nvGrpSpPr>
      <p:grpSpPr>
        <a:xfrm>
          <a:off x="0" y="0"/>
          <a:ext cx="0" cy="0"/>
          <a:chOff x="0" y="0"/>
          <a:chExt cx="0" cy="0"/>
        </a:xfrm>
      </p:grpSpPr>
      <p:sp>
        <p:nvSpPr>
          <p:cNvPr id="1975" name="Google Shape;1975;p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6" name="Google Shape;1976;p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99</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779182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100</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849864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play around with this code in </a:t>
            </a:r>
            <a:r>
              <a:rPr lang="en-US" dirty="0" err="1"/>
              <a:t>gdb</a:t>
            </a:r>
            <a:r>
              <a:rPr lang="en-US" dirty="0"/>
              <a:t>, I encourage you to! It’s located in this </a:t>
            </a:r>
            <a:r>
              <a:rPr lang="en-US" dirty="0" err="1"/>
              <a:t>arrptr.c</a:t>
            </a:r>
            <a:r>
              <a:rPr lang="en-US" dirty="0"/>
              <a:t>. </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105</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595735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I’ve always found pointers difficult because there are really two use cases for the star operator. One of them happens when you are creating the variable, and the other one is when you actually access the variable. Let’s talk about the first one.</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106</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115020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that was variable declaration. When you first make the metaphorical box that has the metaphorical arrow pointing to a metaphorical other box.</a:t>
            </a:r>
          </a:p>
          <a:p>
            <a:endParaRPr lang="en-US" dirty="0"/>
          </a:p>
          <a:p>
            <a:r>
              <a:rPr lang="en-US" dirty="0"/>
              <a:t>The second case to use the star (asterisk) is when you are reading/writing values. This is called dereferencing.</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107</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782297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line here, declare the pointer variable. Okay. Now, the second line dereferences to read and also dereferences to write.</a:t>
            </a:r>
          </a:p>
          <a:p>
            <a:r>
              <a:rPr lang="en-US" dirty="0"/>
              <a:t>Read the value. From where? From the address that </a:t>
            </a:r>
            <a:r>
              <a:rPr lang="en-US" dirty="0" err="1"/>
              <a:t>cptr</a:t>
            </a:r>
            <a:r>
              <a:rPr lang="en-US" dirty="0"/>
              <a:t> points to. ‘s’. + 1. ‘t’.</a:t>
            </a:r>
          </a:p>
          <a:p>
            <a:r>
              <a:rPr lang="en-US" dirty="0"/>
              <a:t>Store the value. To where? To the address that </a:t>
            </a:r>
            <a:r>
              <a:rPr lang="en-US" dirty="0" err="1"/>
              <a:t>cptr</a:t>
            </a:r>
            <a:r>
              <a:rPr lang="en-US" dirty="0"/>
              <a:t> points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108</a:t>
            </a:fld>
            <a:endParaRPr lang="en-US" altLang="x-none"/>
          </a:p>
        </p:txBody>
      </p:sp>
    </p:spTree>
    <p:extLst>
      <p:ext uri="{BB962C8B-B14F-4D97-AF65-F5344CB8AC3E}">
        <p14:creationId xmlns:p14="http://schemas.microsoft.com/office/powerpoint/2010/main" val="36029683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exact same thing happens with double pointers.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109</a:t>
            </a:fld>
            <a:endParaRPr lang="en-US" altLang="x-none"/>
          </a:p>
        </p:txBody>
      </p:sp>
    </p:spTree>
    <p:extLst>
      <p:ext uri="{BB962C8B-B14F-4D97-AF65-F5344CB8AC3E}">
        <p14:creationId xmlns:p14="http://schemas.microsoft.com/office/powerpoint/2010/main" val="36153763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110</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89064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AA742258-FB98-3F4C-92C7-D00F89B753B5}" type="slidenum">
              <a:rPr kumimoji="0" lang="en-US" altLang="x-non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111</a:t>
            </a:fld>
            <a:endParaRPr kumimoji="0" lang="en-US" altLang="x-none"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978408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4"/>
        <p:cNvGrpSpPr/>
        <p:nvPr/>
      </p:nvGrpSpPr>
      <p:grpSpPr>
        <a:xfrm>
          <a:off x="0" y="0"/>
          <a:ext cx="0" cy="0"/>
          <a:chOff x="0" y="0"/>
          <a:chExt cx="0" cy="0"/>
        </a:xfrm>
      </p:grpSpPr>
      <p:sp>
        <p:nvSpPr>
          <p:cNvPr id="2375" name="Google Shape;2375;p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6" name="Google Shape;2376;p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1"/>
        <p:cNvGrpSpPr/>
        <p:nvPr/>
      </p:nvGrpSpPr>
      <p:grpSpPr>
        <a:xfrm>
          <a:off x="0" y="0"/>
          <a:ext cx="0" cy="0"/>
          <a:chOff x="0" y="0"/>
          <a:chExt cx="0" cy="0"/>
        </a:xfrm>
      </p:grpSpPr>
      <p:sp>
        <p:nvSpPr>
          <p:cNvPr id="2392" name="Google Shape;2392;p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3" name="Google Shape;2393;p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0"/>
        <p:cNvGrpSpPr/>
        <p:nvPr/>
      </p:nvGrpSpPr>
      <p:grpSpPr>
        <a:xfrm>
          <a:off x="0" y="0"/>
          <a:ext cx="0" cy="0"/>
          <a:chOff x="0" y="0"/>
          <a:chExt cx="0" cy="0"/>
        </a:xfrm>
      </p:grpSpPr>
      <p:sp>
        <p:nvSpPr>
          <p:cNvPr id="2401" name="Google Shape;2401;p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2" name="Google Shape;2402;p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5"/>
        <p:cNvGrpSpPr/>
        <p:nvPr/>
      </p:nvGrpSpPr>
      <p:grpSpPr>
        <a:xfrm>
          <a:off x="0" y="0"/>
          <a:ext cx="0" cy="0"/>
          <a:chOff x="0" y="0"/>
          <a:chExt cx="0" cy="0"/>
        </a:xfrm>
      </p:grpSpPr>
      <p:sp>
        <p:nvSpPr>
          <p:cNvPr id="2416" name="Google Shape;2416;p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7" name="Google Shape;2417;p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1"/>
        <p:cNvGrpSpPr/>
        <p:nvPr/>
      </p:nvGrpSpPr>
      <p:grpSpPr>
        <a:xfrm>
          <a:off x="0" y="0"/>
          <a:ext cx="0" cy="0"/>
          <a:chOff x="0" y="0"/>
          <a:chExt cx="0" cy="0"/>
        </a:xfrm>
      </p:grpSpPr>
      <p:sp>
        <p:nvSpPr>
          <p:cNvPr id="2432" name="Google Shape;2432;p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3" name="Google Shape;2433;p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9"/>
        <p:cNvGrpSpPr/>
        <p:nvPr/>
      </p:nvGrpSpPr>
      <p:grpSpPr>
        <a:xfrm>
          <a:off x="0" y="0"/>
          <a:ext cx="0" cy="0"/>
          <a:chOff x="0" y="0"/>
          <a:chExt cx="0" cy="0"/>
        </a:xfrm>
      </p:grpSpPr>
      <p:sp>
        <p:nvSpPr>
          <p:cNvPr id="2450" name="Google Shape;2450;p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1" name="Google Shape;2451;p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8"/>
        <p:cNvGrpSpPr/>
        <p:nvPr/>
      </p:nvGrpSpPr>
      <p:grpSpPr>
        <a:xfrm>
          <a:off x="0" y="0"/>
          <a:ext cx="0" cy="0"/>
          <a:chOff x="0" y="0"/>
          <a:chExt cx="0" cy="0"/>
        </a:xfrm>
      </p:grpSpPr>
      <p:sp>
        <p:nvSpPr>
          <p:cNvPr id="2469" name="Google Shape;2469;p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0" name="Google Shape;2470;p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8"/>
        <p:cNvGrpSpPr/>
        <p:nvPr/>
      </p:nvGrpSpPr>
      <p:grpSpPr>
        <a:xfrm>
          <a:off x="0" y="0"/>
          <a:ext cx="0" cy="0"/>
          <a:chOff x="0" y="0"/>
          <a:chExt cx="0" cy="0"/>
        </a:xfrm>
      </p:grpSpPr>
      <p:sp>
        <p:nvSpPr>
          <p:cNvPr id="2489" name="Google Shape;2489;p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0" name="Google Shape;2490;p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obj">
  <p:cSld name="OBJECT">
    <p:bg>
      <p:bgPr>
        <a:solidFill>
          <a:schemeClr val="lt1"/>
        </a:solidFill>
        <a:effectLst/>
      </p:bgPr>
    </p:bg>
    <p:spTree>
      <p:nvGrpSpPr>
        <p:cNvPr id="1" name="Shape 13"/>
        <p:cNvGrpSpPr/>
        <p:nvPr/>
      </p:nvGrpSpPr>
      <p:grpSpPr>
        <a:xfrm>
          <a:off x="0" y="0"/>
          <a:ext cx="0" cy="0"/>
          <a:chOff x="0" y="0"/>
          <a:chExt cx="0" cy="0"/>
        </a:xfrm>
      </p:grpSpPr>
      <p:sp>
        <p:nvSpPr>
          <p:cNvPr id="14" name="Google Shape;14;p128"/>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128"/>
          <p:cNvSpPr txBox="1">
            <a:spLocks noGrp="1"/>
          </p:cNvSpPr>
          <p:nvPr>
            <p:ph type="ctrTitle"/>
          </p:nvPr>
        </p:nvSpPr>
        <p:spPr>
          <a:xfrm>
            <a:off x="3805396" y="1979676"/>
            <a:ext cx="4581207" cy="116458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400" b="1" i="0">
                <a:solidFill>
                  <a:schemeClr val="lt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28"/>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2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2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28"/>
          <p:cNvSpPr txBox="1">
            <a:spLocks noGrp="1"/>
          </p:cNvSpPr>
          <p:nvPr>
            <p:ph type="sldNum" idx="12"/>
          </p:nvPr>
        </p:nvSpPr>
        <p:spPr>
          <a:xfrm>
            <a:off x="11660187" y="6524441"/>
            <a:ext cx="379729" cy="210820"/>
          </a:xfrm>
          <a:prstGeom prst="rect">
            <a:avLst/>
          </a:prstGeom>
          <a:noFill/>
          <a:ln>
            <a:noFill/>
          </a:ln>
        </p:spPr>
        <p:txBody>
          <a:bodyPr spcFirstLastPara="1" wrap="square" lIns="0" tIns="0" rIns="0" bIns="0" anchor="t" anchorCtr="0">
            <a:spAutoFit/>
          </a:bodyPr>
          <a:lstStyle>
            <a:lvl1pPr marL="231775" marR="0" lvl="0" indent="0" algn="l">
              <a:lnSpc>
                <a:spcPct val="100000"/>
              </a:lnSpc>
              <a:spcBef>
                <a:spcPts val="0"/>
              </a:spcBef>
              <a:buNone/>
              <a:defRPr sz="1200" b="0" i="0">
                <a:solidFill>
                  <a:srgbClr val="424242"/>
                </a:solidFill>
                <a:latin typeface="Verdana"/>
                <a:ea typeface="Verdana"/>
                <a:cs typeface="Verdana"/>
                <a:sym typeface="Verdana"/>
              </a:defRPr>
            </a:lvl1pPr>
            <a:lvl2pPr marL="231775" marR="0" lvl="1" indent="0" algn="l">
              <a:lnSpc>
                <a:spcPct val="100000"/>
              </a:lnSpc>
              <a:spcBef>
                <a:spcPts val="0"/>
              </a:spcBef>
              <a:buNone/>
              <a:defRPr sz="1200" b="0" i="0">
                <a:solidFill>
                  <a:srgbClr val="424242"/>
                </a:solidFill>
                <a:latin typeface="Verdana"/>
                <a:ea typeface="Verdana"/>
                <a:cs typeface="Verdana"/>
                <a:sym typeface="Verdana"/>
              </a:defRPr>
            </a:lvl2pPr>
            <a:lvl3pPr marL="231775" marR="0" lvl="2" indent="0" algn="l">
              <a:lnSpc>
                <a:spcPct val="100000"/>
              </a:lnSpc>
              <a:spcBef>
                <a:spcPts val="0"/>
              </a:spcBef>
              <a:buNone/>
              <a:defRPr sz="1200" b="0" i="0">
                <a:solidFill>
                  <a:srgbClr val="424242"/>
                </a:solidFill>
                <a:latin typeface="Verdana"/>
                <a:ea typeface="Verdana"/>
                <a:cs typeface="Verdana"/>
                <a:sym typeface="Verdana"/>
              </a:defRPr>
            </a:lvl3pPr>
            <a:lvl4pPr marL="231775" marR="0" lvl="3" indent="0" algn="l">
              <a:lnSpc>
                <a:spcPct val="100000"/>
              </a:lnSpc>
              <a:spcBef>
                <a:spcPts val="0"/>
              </a:spcBef>
              <a:buNone/>
              <a:defRPr sz="1200" b="0" i="0">
                <a:solidFill>
                  <a:srgbClr val="424242"/>
                </a:solidFill>
                <a:latin typeface="Verdana"/>
                <a:ea typeface="Verdana"/>
                <a:cs typeface="Verdana"/>
                <a:sym typeface="Verdana"/>
              </a:defRPr>
            </a:lvl4pPr>
            <a:lvl5pPr marL="231775" marR="0" lvl="4" indent="0" algn="l">
              <a:lnSpc>
                <a:spcPct val="100000"/>
              </a:lnSpc>
              <a:spcBef>
                <a:spcPts val="0"/>
              </a:spcBef>
              <a:buNone/>
              <a:defRPr sz="1200" b="0" i="0">
                <a:solidFill>
                  <a:srgbClr val="424242"/>
                </a:solidFill>
                <a:latin typeface="Verdana"/>
                <a:ea typeface="Verdana"/>
                <a:cs typeface="Verdana"/>
                <a:sym typeface="Verdana"/>
              </a:defRPr>
            </a:lvl5pPr>
            <a:lvl6pPr marL="231775" marR="0" lvl="5" indent="0" algn="l">
              <a:lnSpc>
                <a:spcPct val="100000"/>
              </a:lnSpc>
              <a:spcBef>
                <a:spcPts val="0"/>
              </a:spcBef>
              <a:buNone/>
              <a:defRPr sz="1200" b="0" i="0">
                <a:solidFill>
                  <a:srgbClr val="424242"/>
                </a:solidFill>
                <a:latin typeface="Verdana"/>
                <a:ea typeface="Verdana"/>
                <a:cs typeface="Verdana"/>
                <a:sym typeface="Verdana"/>
              </a:defRPr>
            </a:lvl6pPr>
            <a:lvl7pPr marL="231775" marR="0" lvl="6" indent="0" algn="l">
              <a:lnSpc>
                <a:spcPct val="100000"/>
              </a:lnSpc>
              <a:spcBef>
                <a:spcPts val="0"/>
              </a:spcBef>
              <a:buNone/>
              <a:defRPr sz="1200" b="0" i="0">
                <a:solidFill>
                  <a:srgbClr val="424242"/>
                </a:solidFill>
                <a:latin typeface="Verdana"/>
                <a:ea typeface="Verdana"/>
                <a:cs typeface="Verdana"/>
                <a:sym typeface="Verdana"/>
              </a:defRPr>
            </a:lvl7pPr>
            <a:lvl8pPr marL="231775" marR="0" lvl="7" indent="0" algn="l">
              <a:lnSpc>
                <a:spcPct val="100000"/>
              </a:lnSpc>
              <a:spcBef>
                <a:spcPts val="0"/>
              </a:spcBef>
              <a:buNone/>
              <a:defRPr sz="1200" b="0" i="0">
                <a:solidFill>
                  <a:srgbClr val="424242"/>
                </a:solidFill>
                <a:latin typeface="Verdana"/>
                <a:ea typeface="Verdana"/>
                <a:cs typeface="Verdana"/>
                <a:sym typeface="Verdana"/>
              </a:defRPr>
            </a:lvl8pPr>
            <a:lvl9pPr marL="231775" marR="0" lvl="8" indent="0" algn="l">
              <a:lnSpc>
                <a:spcPct val="100000"/>
              </a:lnSpc>
              <a:spcBef>
                <a:spcPts val="0"/>
              </a:spcBef>
              <a:buNone/>
              <a:defRPr sz="1200" b="0" i="0">
                <a:solidFill>
                  <a:srgbClr val="424242"/>
                </a:solidFill>
                <a:latin typeface="Verdana"/>
                <a:ea typeface="Verdana"/>
                <a:cs typeface="Verdana"/>
                <a:sym typeface="Verdana"/>
              </a:defRPr>
            </a:lvl9pPr>
          </a:lstStyle>
          <a:p>
            <a:pPr marL="23177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0"/>
        <p:cNvGrpSpPr/>
        <p:nvPr/>
      </p:nvGrpSpPr>
      <p:grpSpPr>
        <a:xfrm>
          <a:off x="0" y="0"/>
          <a:ext cx="0" cy="0"/>
          <a:chOff x="0" y="0"/>
          <a:chExt cx="0" cy="0"/>
        </a:xfrm>
      </p:grpSpPr>
      <p:sp>
        <p:nvSpPr>
          <p:cNvPr id="21" name="Google Shape;21;p12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2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29"/>
          <p:cNvSpPr txBox="1">
            <a:spLocks noGrp="1"/>
          </p:cNvSpPr>
          <p:nvPr>
            <p:ph type="sldNum" idx="12"/>
          </p:nvPr>
        </p:nvSpPr>
        <p:spPr>
          <a:xfrm>
            <a:off x="11660187" y="6524441"/>
            <a:ext cx="379729" cy="210820"/>
          </a:xfrm>
          <a:prstGeom prst="rect">
            <a:avLst/>
          </a:prstGeom>
          <a:noFill/>
          <a:ln>
            <a:noFill/>
          </a:ln>
        </p:spPr>
        <p:txBody>
          <a:bodyPr spcFirstLastPara="1" wrap="square" lIns="0" tIns="0" rIns="0" bIns="0" anchor="t" anchorCtr="0">
            <a:spAutoFit/>
          </a:bodyPr>
          <a:lstStyle>
            <a:lvl1pPr marL="231775" marR="0" lvl="0" indent="0" algn="l">
              <a:lnSpc>
                <a:spcPct val="100000"/>
              </a:lnSpc>
              <a:spcBef>
                <a:spcPts val="0"/>
              </a:spcBef>
              <a:buNone/>
              <a:defRPr sz="1200" b="0" i="0">
                <a:solidFill>
                  <a:srgbClr val="424242"/>
                </a:solidFill>
                <a:latin typeface="Verdana"/>
                <a:ea typeface="Verdana"/>
                <a:cs typeface="Verdana"/>
                <a:sym typeface="Verdana"/>
              </a:defRPr>
            </a:lvl1pPr>
            <a:lvl2pPr marL="231775" marR="0" lvl="1" indent="0" algn="l">
              <a:lnSpc>
                <a:spcPct val="100000"/>
              </a:lnSpc>
              <a:spcBef>
                <a:spcPts val="0"/>
              </a:spcBef>
              <a:buNone/>
              <a:defRPr sz="1200" b="0" i="0">
                <a:solidFill>
                  <a:srgbClr val="424242"/>
                </a:solidFill>
                <a:latin typeface="Verdana"/>
                <a:ea typeface="Verdana"/>
                <a:cs typeface="Verdana"/>
                <a:sym typeface="Verdana"/>
              </a:defRPr>
            </a:lvl2pPr>
            <a:lvl3pPr marL="231775" marR="0" lvl="2" indent="0" algn="l">
              <a:lnSpc>
                <a:spcPct val="100000"/>
              </a:lnSpc>
              <a:spcBef>
                <a:spcPts val="0"/>
              </a:spcBef>
              <a:buNone/>
              <a:defRPr sz="1200" b="0" i="0">
                <a:solidFill>
                  <a:srgbClr val="424242"/>
                </a:solidFill>
                <a:latin typeface="Verdana"/>
                <a:ea typeface="Verdana"/>
                <a:cs typeface="Verdana"/>
                <a:sym typeface="Verdana"/>
              </a:defRPr>
            </a:lvl3pPr>
            <a:lvl4pPr marL="231775" marR="0" lvl="3" indent="0" algn="l">
              <a:lnSpc>
                <a:spcPct val="100000"/>
              </a:lnSpc>
              <a:spcBef>
                <a:spcPts val="0"/>
              </a:spcBef>
              <a:buNone/>
              <a:defRPr sz="1200" b="0" i="0">
                <a:solidFill>
                  <a:srgbClr val="424242"/>
                </a:solidFill>
                <a:latin typeface="Verdana"/>
                <a:ea typeface="Verdana"/>
                <a:cs typeface="Verdana"/>
                <a:sym typeface="Verdana"/>
              </a:defRPr>
            </a:lvl4pPr>
            <a:lvl5pPr marL="231775" marR="0" lvl="4" indent="0" algn="l">
              <a:lnSpc>
                <a:spcPct val="100000"/>
              </a:lnSpc>
              <a:spcBef>
                <a:spcPts val="0"/>
              </a:spcBef>
              <a:buNone/>
              <a:defRPr sz="1200" b="0" i="0">
                <a:solidFill>
                  <a:srgbClr val="424242"/>
                </a:solidFill>
                <a:latin typeface="Verdana"/>
                <a:ea typeface="Verdana"/>
                <a:cs typeface="Verdana"/>
                <a:sym typeface="Verdana"/>
              </a:defRPr>
            </a:lvl5pPr>
            <a:lvl6pPr marL="231775" marR="0" lvl="5" indent="0" algn="l">
              <a:lnSpc>
                <a:spcPct val="100000"/>
              </a:lnSpc>
              <a:spcBef>
                <a:spcPts val="0"/>
              </a:spcBef>
              <a:buNone/>
              <a:defRPr sz="1200" b="0" i="0">
                <a:solidFill>
                  <a:srgbClr val="424242"/>
                </a:solidFill>
                <a:latin typeface="Verdana"/>
                <a:ea typeface="Verdana"/>
                <a:cs typeface="Verdana"/>
                <a:sym typeface="Verdana"/>
              </a:defRPr>
            </a:lvl6pPr>
            <a:lvl7pPr marL="231775" marR="0" lvl="6" indent="0" algn="l">
              <a:lnSpc>
                <a:spcPct val="100000"/>
              </a:lnSpc>
              <a:spcBef>
                <a:spcPts val="0"/>
              </a:spcBef>
              <a:buNone/>
              <a:defRPr sz="1200" b="0" i="0">
                <a:solidFill>
                  <a:srgbClr val="424242"/>
                </a:solidFill>
                <a:latin typeface="Verdana"/>
                <a:ea typeface="Verdana"/>
                <a:cs typeface="Verdana"/>
                <a:sym typeface="Verdana"/>
              </a:defRPr>
            </a:lvl7pPr>
            <a:lvl8pPr marL="231775" marR="0" lvl="7" indent="0" algn="l">
              <a:lnSpc>
                <a:spcPct val="100000"/>
              </a:lnSpc>
              <a:spcBef>
                <a:spcPts val="0"/>
              </a:spcBef>
              <a:buNone/>
              <a:defRPr sz="1200" b="0" i="0">
                <a:solidFill>
                  <a:srgbClr val="424242"/>
                </a:solidFill>
                <a:latin typeface="Verdana"/>
                <a:ea typeface="Verdana"/>
                <a:cs typeface="Verdana"/>
                <a:sym typeface="Verdana"/>
              </a:defRPr>
            </a:lvl8pPr>
            <a:lvl9pPr marL="231775" marR="0" lvl="8" indent="0" algn="l">
              <a:lnSpc>
                <a:spcPct val="100000"/>
              </a:lnSpc>
              <a:spcBef>
                <a:spcPts val="0"/>
              </a:spcBef>
              <a:buNone/>
              <a:defRPr sz="1200" b="0" i="0">
                <a:solidFill>
                  <a:srgbClr val="424242"/>
                </a:solidFill>
                <a:latin typeface="Verdana"/>
                <a:ea typeface="Verdana"/>
                <a:cs typeface="Verdana"/>
                <a:sym typeface="Verdana"/>
              </a:defRPr>
            </a:lvl9pPr>
          </a:lstStyle>
          <a:p>
            <a:pPr marL="23177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4"/>
        <p:cNvGrpSpPr/>
        <p:nvPr/>
      </p:nvGrpSpPr>
      <p:grpSpPr>
        <a:xfrm>
          <a:off x="0" y="0"/>
          <a:ext cx="0" cy="0"/>
          <a:chOff x="0" y="0"/>
          <a:chExt cx="0" cy="0"/>
        </a:xfrm>
      </p:grpSpPr>
      <p:sp>
        <p:nvSpPr>
          <p:cNvPr id="25" name="Google Shape;25;p130"/>
          <p:cNvSpPr txBox="1">
            <a:spLocks noGrp="1"/>
          </p:cNvSpPr>
          <p:nvPr>
            <p:ph type="title"/>
          </p:nvPr>
        </p:nvSpPr>
        <p:spPr>
          <a:xfrm>
            <a:off x="1504950" y="169163"/>
            <a:ext cx="9182100" cy="708152"/>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400" b="1" i="0">
                <a:solidFill>
                  <a:schemeClr val="lt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30"/>
          <p:cNvSpPr txBox="1">
            <a:spLocks noGrp="1"/>
          </p:cNvSpPr>
          <p:nvPr>
            <p:ph type="body" idx="1"/>
          </p:nvPr>
        </p:nvSpPr>
        <p:spPr>
          <a:xfrm>
            <a:off x="231140" y="1186180"/>
            <a:ext cx="5791200" cy="359156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800" b="0" i="0">
                <a:solidFill>
                  <a:schemeClr val="dk1"/>
                </a:solidFill>
                <a:latin typeface="Calibri"/>
                <a:ea typeface="Calibri"/>
                <a:cs typeface="Calibri"/>
                <a:sym typeface="Calibri"/>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 name="Google Shape;27;p13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30"/>
          <p:cNvSpPr txBox="1">
            <a:spLocks noGrp="1"/>
          </p:cNvSpPr>
          <p:nvPr>
            <p:ph type="sldNum" idx="12"/>
          </p:nvPr>
        </p:nvSpPr>
        <p:spPr>
          <a:xfrm>
            <a:off x="11660187" y="6524441"/>
            <a:ext cx="379729" cy="210820"/>
          </a:xfrm>
          <a:prstGeom prst="rect">
            <a:avLst/>
          </a:prstGeom>
          <a:noFill/>
          <a:ln>
            <a:noFill/>
          </a:ln>
        </p:spPr>
        <p:txBody>
          <a:bodyPr spcFirstLastPara="1" wrap="square" lIns="0" tIns="0" rIns="0" bIns="0" anchor="t" anchorCtr="0">
            <a:spAutoFit/>
          </a:bodyPr>
          <a:lstStyle>
            <a:lvl1pPr marL="231775" marR="0" lvl="0" indent="0" algn="l">
              <a:lnSpc>
                <a:spcPct val="100000"/>
              </a:lnSpc>
              <a:spcBef>
                <a:spcPts val="0"/>
              </a:spcBef>
              <a:buNone/>
              <a:defRPr sz="1200" b="0" i="0">
                <a:solidFill>
                  <a:srgbClr val="424242"/>
                </a:solidFill>
                <a:latin typeface="Verdana"/>
                <a:ea typeface="Verdana"/>
                <a:cs typeface="Verdana"/>
                <a:sym typeface="Verdana"/>
              </a:defRPr>
            </a:lvl1pPr>
            <a:lvl2pPr marL="231775" marR="0" lvl="1" indent="0" algn="l">
              <a:lnSpc>
                <a:spcPct val="100000"/>
              </a:lnSpc>
              <a:spcBef>
                <a:spcPts val="0"/>
              </a:spcBef>
              <a:buNone/>
              <a:defRPr sz="1200" b="0" i="0">
                <a:solidFill>
                  <a:srgbClr val="424242"/>
                </a:solidFill>
                <a:latin typeface="Verdana"/>
                <a:ea typeface="Verdana"/>
                <a:cs typeface="Verdana"/>
                <a:sym typeface="Verdana"/>
              </a:defRPr>
            </a:lvl2pPr>
            <a:lvl3pPr marL="231775" marR="0" lvl="2" indent="0" algn="l">
              <a:lnSpc>
                <a:spcPct val="100000"/>
              </a:lnSpc>
              <a:spcBef>
                <a:spcPts val="0"/>
              </a:spcBef>
              <a:buNone/>
              <a:defRPr sz="1200" b="0" i="0">
                <a:solidFill>
                  <a:srgbClr val="424242"/>
                </a:solidFill>
                <a:latin typeface="Verdana"/>
                <a:ea typeface="Verdana"/>
                <a:cs typeface="Verdana"/>
                <a:sym typeface="Verdana"/>
              </a:defRPr>
            </a:lvl3pPr>
            <a:lvl4pPr marL="231775" marR="0" lvl="3" indent="0" algn="l">
              <a:lnSpc>
                <a:spcPct val="100000"/>
              </a:lnSpc>
              <a:spcBef>
                <a:spcPts val="0"/>
              </a:spcBef>
              <a:buNone/>
              <a:defRPr sz="1200" b="0" i="0">
                <a:solidFill>
                  <a:srgbClr val="424242"/>
                </a:solidFill>
                <a:latin typeface="Verdana"/>
                <a:ea typeface="Verdana"/>
                <a:cs typeface="Verdana"/>
                <a:sym typeface="Verdana"/>
              </a:defRPr>
            </a:lvl4pPr>
            <a:lvl5pPr marL="231775" marR="0" lvl="4" indent="0" algn="l">
              <a:lnSpc>
                <a:spcPct val="100000"/>
              </a:lnSpc>
              <a:spcBef>
                <a:spcPts val="0"/>
              </a:spcBef>
              <a:buNone/>
              <a:defRPr sz="1200" b="0" i="0">
                <a:solidFill>
                  <a:srgbClr val="424242"/>
                </a:solidFill>
                <a:latin typeface="Verdana"/>
                <a:ea typeface="Verdana"/>
                <a:cs typeface="Verdana"/>
                <a:sym typeface="Verdana"/>
              </a:defRPr>
            </a:lvl5pPr>
            <a:lvl6pPr marL="231775" marR="0" lvl="5" indent="0" algn="l">
              <a:lnSpc>
                <a:spcPct val="100000"/>
              </a:lnSpc>
              <a:spcBef>
                <a:spcPts val="0"/>
              </a:spcBef>
              <a:buNone/>
              <a:defRPr sz="1200" b="0" i="0">
                <a:solidFill>
                  <a:srgbClr val="424242"/>
                </a:solidFill>
                <a:latin typeface="Verdana"/>
                <a:ea typeface="Verdana"/>
                <a:cs typeface="Verdana"/>
                <a:sym typeface="Verdana"/>
              </a:defRPr>
            </a:lvl6pPr>
            <a:lvl7pPr marL="231775" marR="0" lvl="6" indent="0" algn="l">
              <a:lnSpc>
                <a:spcPct val="100000"/>
              </a:lnSpc>
              <a:spcBef>
                <a:spcPts val="0"/>
              </a:spcBef>
              <a:buNone/>
              <a:defRPr sz="1200" b="0" i="0">
                <a:solidFill>
                  <a:srgbClr val="424242"/>
                </a:solidFill>
                <a:latin typeface="Verdana"/>
                <a:ea typeface="Verdana"/>
                <a:cs typeface="Verdana"/>
                <a:sym typeface="Verdana"/>
              </a:defRPr>
            </a:lvl7pPr>
            <a:lvl8pPr marL="231775" marR="0" lvl="7" indent="0" algn="l">
              <a:lnSpc>
                <a:spcPct val="100000"/>
              </a:lnSpc>
              <a:spcBef>
                <a:spcPts val="0"/>
              </a:spcBef>
              <a:buNone/>
              <a:defRPr sz="1200" b="0" i="0">
                <a:solidFill>
                  <a:srgbClr val="424242"/>
                </a:solidFill>
                <a:latin typeface="Verdana"/>
                <a:ea typeface="Verdana"/>
                <a:cs typeface="Verdana"/>
                <a:sym typeface="Verdana"/>
              </a:defRPr>
            </a:lvl8pPr>
            <a:lvl9pPr marL="231775" marR="0" lvl="8" indent="0" algn="l">
              <a:lnSpc>
                <a:spcPct val="100000"/>
              </a:lnSpc>
              <a:spcBef>
                <a:spcPts val="0"/>
              </a:spcBef>
              <a:buNone/>
              <a:defRPr sz="1200" b="0" i="0">
                <a:solidFill>
                  <a:srgbClr val="424242"/>
                </a:solidFill>
                <a:latin typeface="Verdana"/>
                <a:ea typeface="Verdana"/>
                <a:cs typeface="Verdana"/>
                <a:sym typeface="Verdana"/>
              </a:defRPr>
            </a:lvl9pPr>
          </a:lstStyle>
          <a:p>
            <a:pPr marL="23177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5"/>
        <p:cNvGrpSpPr/>
        <p:nvPr/>
      </p:nvGrpSpPr>
      <p:grpSpPr>
        <a:xfrm>
          <a:off x="0" y="0"/>
          <a:ext cx="0" cy="0"/>
          <a:chOff x="0" y="0"/>
          <a:chExt cx="0" cy="0"/>
        </a:xfrm>
      </p:grpSpPr>
      <p:sp>
        <p:nvSpPr>
          <p:cNvPr id="36" name="Google Shape;36;p132"/>
          <p:cNvSpPr txBox="1">
            <a:spLocks noGrp="1"/>
          </p:cNvSpPr>
          <p:nvPr>
            <p:ph type="title"/>
          </p:nvPr>
        </p:nvSpPr>
        <p:spPr>
          <a:xfrm>
            <a:off x="1504950" y="169163"/>
            <a:ext cx="9182100" cy="708152"/>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400" b="1" i="0">
                <a:solidFill>
                  <a:schemeClr val="lt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32"/>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132"/>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9" name="Google Shape;39;p13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3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32"/>
          <p:cNvSpPr txBox="1">
            <a:spLocks noGrp="1"/>
          </p:cNvSpPr>
          <p:nvPr>
            <p:ph type="sldNum" idx="12"/>
          </p:nvPr>
        </p:nvSpPr>
        <p:spPr>
          <a:xfrm>
            <a:off x="11660187" y="6524441"/>
            <a:ext cx="379729" cy="210820"/>
          </a:xfrm>
          <a:prstGeom prst="rect">
            <a:avLst/>
          </a:prstGeom>
          <a:noFill/>
          <a:ln>
            <a:noFill/>
          </a:ln>
        </p:spPr>
        <p:txBody>
          <a:bodyPr spcFirstLastPara="1" wrap="square" lIns="0" tIns="0" rIns="0" bIns="0" anchor="t" anchorCtr="0">
            <a:spAutoFit/>
          </a:bodyPr>
          <a:lstStyle>
            <a:lvl1pPr marL="231775" marR="0" lvl="0" indent="0" algn="l">
              <a:lnSpc>
                <a:spcPct val="100000"/>
              </a:lnSpc>
              <a:spcBef>
                <a:spcPts val="0"/>
              </a:spcBef>
              <a:buNone/>
              <a:defRPr sz="1200" b="0" i="0">
                <a:solidFill>
                  <a:srgbClr val="424242"/>
                </a:solidFill>
                <a:latin typeface="Verdana"/>
                <a:ea typeface="Verdana"/>
                <a:cs typeface="Verdana"/>
                <a:sym typeface="Verdana"/>
              </a:defRPr>
            </a:lvl1pPr>
            <a:lvl2pPr marL="231775" marR="0" lvl="1" indent="0" algn="l">
              <a:lnSpc>
                <a:spcPct val="100000"/>
              </a:lnSpc>
              <a:spcBef>
                <a:spcPts val="0"/>
              </a:spcBef>
              <a:buNone/>
              <a:defRPr sz="1200" b="0" i="0">
                <a:solidFill>
                  <a:srgbClr val="424242"/>
                </a:solidFill>
                <a:latin typeface="Verdana"/>
                <a:ea typeface="Verdana"/>
                <a:cs typeface="Verdana"/>
                <a:sym typeface="Verdana"/>
              </a:defRPr>
            </a:lvl2pPr>
            <a:lvl3pPr marL="231775" marR="0" lvl="2" indent="0" algn="l">
              <a:lnSpc>
                <a:spcPct val="100000"/>
              </a:lnSpc>
              <a:spcBef>
                <a:spcPts val="0"/>
              </a:spcBef>
              <a:buNone/>
              <a:defRPr sz="1200" b="0" i="0">
                <a:solidFill>
                  <a:srgbClr val="424242"/>
                </a:solidFill>
                <a:latin typeface="Verdana"/>
                <a:ea typeface="Verdana"/>
                <a:cs typeface="Verdana"/>
                <a:sym typeface="Verdana"/>
              </a:defRPr>
            </a:lvl3pPr>
            <a:lvl4pPr marL="231775" marR="0" lvl="3" indent="0" algn="l">
              <a:lnSpc>
                <a:spcPct val="100000"/>
              </a:lnSpc>
              <a:spcBef>
                <a:spcPts val="0"/>
              </a:spcBef>
              <a:buNone/>
              <a:defRPr sz="1200" b="0" i="0">
                <a:solidFill>
                  <a:srgbClr val="424242"/>
                </a:solidFill>
                <a:latin typeface="Verdana"/>
                <a:ea typeface="Verdana"/>
                <a:cs typeface="Verdana"/>
                <a:sym typeface="Verdana"/>
              </a:defRPr>
            </a:lvl4pPr>
            <a:lvl5pPr marL="231775" marR="0" lvl="4" indent="0" algn="l">
              <a:lnSpc>
                <a:spcPct val="100000"/>
              </a:lnSpc>
              <a:spcBef>
                <a:spcPts val="0"/>
              </a:spcBef>
              <a:buNone/>
              <a:defRPr sz="1200" b="0" i="0">
                <a:solidFill>
                  <a:srgbClr val="424242"/>
                </a:solidFill>
                <a:latin typeface="Verdana"/>
                <a:ea typeface="Verdana"/>
                <a:cs typeface="Verdana"/>
                <a:sym typeface="Verdana"/>
              </a:defRPr>
            </a:lvl5pPr>
            <a:lvl6pPr marL="231775" marR="0" lvl="5" indent="0" algn="l">
              <a:lnSpc>
                <a:spcPct val="100000"/>
              </a:lnSpc>
              <a:spcBef>
                <a:spcPts val="0"/>
              </a:spcBef>
              <a:buNone/>
              <a:defRPr sz="1200" b="0" i="0">
                <a:solidFill>
                  <a:srgbClr val="424242"/>
                </a:solidFill>
                <a:latin typeface="Verdana"/>
                <a:ea typeface="Verdana"/>
                <a:cs typeface="Verdana"/>
                <a:sym typeface="Verdana"/>
              </a:defRPr>
            </a:lvl6pPr>
            <a:lvl7pPr marL="231775" marR="0" lvl="6" indent="0" algn="l">
              <a:lnSpc>
                <a:spcPct val="100000"/>
              </a:lnSpc>
              <a:spcBef>
                <a:spcPts val="0"/>
              </a:spcBef>
              <a:buNone/>
              <a:defRPr sz="1200" b="0" i="0">
                <a:solidFill>
                  <a:srgbClr val="424242"/>
                </a:solidFill>
                <a:latin typeface="Verdana"/>
                <a:ea typeface="Verdana"/>
                <a:cs typeface="Verdana"/>
                <a:sym typeface="Verdana"/>
              </a:defRPr>
            </a:lvl7pPr>
            <a:lvl8pPr marL="231775" marR="0" lvl="7" indent="0" algn="l">
              <a:lnSpc>
                <a:spcPct val="100000"/>
              </a:lnSpc>
              <a:spcBef>
                <a:spcPts val="0"/>
              </a:spcBef>
              <a:buNone/>
              <a:defRPr sz="1200" b="0" i="0">
                <a:solidFill>
                  <a:srgbClr val="424242"/>
                </a:solidFill>
                <a:latin typeface="Verdana"/>
                <a:ea typeface="Verdana"/>
                <a:cs typeface="Verdana"/>
                <a:sym typeface="Verdana"/>
              </a:defRPr>
            </a:lvl8pPr>
            <a:lvl9pPr marL="231775" marR="0" lvl="8" indent="0" algn="l">
              <a:lnSpc>
                <a:spcPct val="100000"/>
              </a:lnSpc>
              <a:spcBef>
                <a:spcPts val="0"/>
              </a:spcBef>
              <a:buNone/>
              <a:defRPr sz="1200" b="0" i="0">
                <a:solidFill>
                  <a:srgbClr val="424242"/>
                </a:solidFill>
                <a:latin typeface="Verdana"/>
                <a:ea typeface="Verdana"/>
                <a:cs typeface="Verdana"/>
                <a:sym typeface="Verdana"/>
              </a:defRPr>
            </a:lvl9pPr>
          </a:lstStyle>
          <a:p>
            <a:pPr marL="23177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1390153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061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187211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7340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427481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112666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4305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033413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229335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7187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08912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1321805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0083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825802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571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4085765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603907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96065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544912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61766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885507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522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9958272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31138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3827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6627106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481525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473904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41830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4737055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32196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8025629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10573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717830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3793151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143053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1806315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4275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theme" Target="../theme/theme2.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8" Type="http://schemas.openxmlformats.org/officeDocument/2006/relationships/slideLayout" Target="../slideLayouts/slideLayout12.xml"/><Relationship Id="rId3"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7"/>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7;p127"/>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8;p127"/>
          <p:cNvSpPr txBox="1">
            <a:spLocks noGrp="1"/>
          </p:cNvSpPr>
          <p:nvPr>
            <p:ph type="title"/>
          </p:nvPr>
        </p:nvSpPr>
        <p:spPr>
          <a:xfrm>
            <a:off x="1504950" y="169163"/>
            <a:ext cx="9182100" cy="708152"/>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4400" b="1" i="0" u="none" strike="noStrike" cap="none">
                <a:solidFill>
                  <a:schemeClr val="lt1"/>
                </a:solidFill>
                <a:latin typeface="Tahoma"/>
                <a:ea typeface="Tahoma"/>
                <a:cs typeface="Tahoma"/>
                <a:sym typeface="Tahom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27"/>
          <p:cNvSpPr txBox="1">
            <a:spLocks noGrp="1"/>
          </p:cNvSpPr>
          <p:nvPr>
            <p:ph type="body" idx="1"/>
          </p:nvPr>
        </p:nvSpPr>
        <p:spPr>
          <a:xfrm>
            <a:off x="231140" y="1186180"/>
            <a:ext cx="5791200" cy="359156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0" name="Google Shape;10;p12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127"/>
          <p:cNvSpPr txBox="1">
            <a:spLocks noGrp="1"/>
          </p:cNvSpPr>
          <p:nvPr>
            <p:ph type="sldNum" idx="12"/>
          </p:nvPr>
        </p:nvSpPr>
        <p:spPr>
          <a:xfrm>
            <a:off x="11660187" y="6524441"/>
            <a:ext cx="379729" cy="210820"/>
          </a:xfrm>
          <a:prstGeom prst="rect">
            <a:avLst/>
          </a:prstGeom>
          <a:noFill/>
          <a:ln>
            <a:noFill/>
          </a:ln>
        </p:spPr>
        <p:txBody>
          <a:bodyPr spcFirstLastPara="1" wrap="square" lIns="0" tIns="0" rIns="0" bIns="0" anchor="t" anchorCtr="0">
            <a:spAutoFit/>
          </a:bodyPr>
          <a:lstStyle>
            <a:lvl1pPr marL="231775" marR="0" lvl="0" indent="0" algn="l" rtl="0">
              <a:lnSpc>
                <a:spcPct val="100000"/>
              </a:lnSpc>
              <a:spcBef>
                <a:spcPts val="0"/>
              </a:spcBef>
              <a:buNone/>
              <a:defRPr sz="1200" b="0" i="0" u="none">
                <a:solidFill>
                  <a:srgbClr val="424242"/>
                </a:solidFill>
                <a:latin typeface="Verdana"/>
                <a:ea typeface="Verdana"/>
                <a:cs typeface="Verdana"/>
                <a:sym typeface="Verdana"/>
              </a:defRPr>
            </a:lvl1pPr>
            <a:lvl2pPr marL="231775" marR="0" lvl="1" indent="0" algn="l" rtl="0">
              <a:lnSpc>
                <a:spcPct val="100000"/>
              </a:lnSpc>
              <a:spcBef>
                <a:spcPts val="0"/>
              </a:spcBef>
              <a:buNone/>
              <a:defRPr sz="1200" b="0" i="0" u="none">
                <a:solidFill>
                  <a:srgbClr val="424242"/>
                </a:solidFill>
                <a:latin typeface="Verdana"/>
                <a:ea typeface="Verdana"/>
                <a:cs typeface="Verdana"/>
                <a:sym typeface="Verdana"/>
              </a:defRPr>
            </a:lvl2pPr>
            <a:lvl3pPr marL="231775" marR="0" lvl="2" indent="0" algn="l" rtl="0">
              <a:lnSpc>
                <a:spcPct val="100000"/>
              </a:lnSpc>
              <a:spcBef>
                <a:spcPts val="0"/>
              </a:spcBef>
              <a:buNone/>
              <a:defRPr sz="1200" b="0" i="0" u="none">
                <a:solidFill>
                  <a:srgbClr val="424242"/>
                </a:solidFill>
                <a:latin typeface="Verdana"/>
                <a:ea typeface="Verdana"/>
                <a:cs typeface="Verdana"/>
                <a:sym typeface="Verdana"/>
              </a:defRPr>
            </a:lvl3pPr>
            <a:lvl4pPr marL="231775" marR="0" lvl="3" indent="0" algn="l" rtl="0">
              <a:lnSpc>
                <a:spcPct val="100000"/>
              </a:lnSpc>
              <a:spcBef>
                <a:spcPts val="0"/>
              </a:spcBef>
              <a:buNone/>
              <a:defRPr sz="1200" b="0" i="0" u="none">
                <a:solidFill>
                  <a:srgbClr val="424242"/>
                </a:solidFill>
                <a:latin typeface="Verdana"/>
                <a:ea typeface="Verdana"/>
                <a:cs typeface="Verdana"/>
                <a:sym typeface="Verdana"/>
              </a:defRPr>
            </a:lvl4pPr>
            <a:lvl5pPr marL="231775" marR="0" lvl="4" indent="0" algn="l" rtl="0">
              <a:lnSpc>
                <a:spcPct val="100000"/>
              </a:lnSpc>
              <a:spcBef>
                <a:spcPts val="0"/>
              </a:spcBef>
              <a:buNone/>
              <a:defRPr sz="1200" b="0" i="0" u="none">
                <a:solidFill>
                  <a:srgbClr val="424242"/>
                </a:solidFill>
                <a:latin typeface="Verdana"/>
                <a:ea typeface="Verdana"/>
                <a:cs typeface="Verdana"/>
                <a:sym typeface="Verdana"/>
              </a:defRPr>
            </a:lvl5pPr>
            <a:lvl6pPr marL="231775" marR="0" lvl="5" indent="0" algn="l" rtl="0">
              <a:lnSpc>
                <a:spcPct val="100000"/>
              </a:lnSpc>
              <a:spcBef>
                <a:spcPts val="0"/>
              </a:spcBef>
              <a:buNone/>
              <a:defRPr sz="1200" b="0" i="0" u="none">
                <a:solidFill>
                  <a:srgbClr val="424242"/>
                </a:solidFill>
                <a:latin typeface="Verdana"/>
                <a:ea typeface="Verdana"/>
                <a:cs typeface="Verdana"/>
                <a:sym typeface="Verdana"/>
              </a:defRPr>
            </a:lvl6pPr>
            <a:lvl7pPr marL="231775" marR="0" lvl="6" indent="0" algn="l" rtl="0">
              <a:lnSpc>
                <a:spcPct val="100000"/>
              </a:lnSpc>
              <a:spcBef>
                <a:spcPts val="0"/>
              </a:spcBef>
              <a:buNone/>
              <a:defRPr sz="1200" b="0" i="0" u="none">
                <a:solidFill>
                  <a:srgbClr val="424242"/>
                </a:solidFill>
                <a:latin typeface="Verdana"/>
                <a:ea typeface="Verdana"/>
                <a:cs typeface="Verdana"/>
                <a:sym typeface="Verdana"/>
              </a:defRPr>
            </a:lvl7pPr>
            <a:lvl8pPr marL="231775" marR="0" lvl="7" indent="0" algn="l" rtl="0">
              <a:lnSpc>
                <a:spcPct val="100000"/>
              </a:lnSpc>
              <a:spcBef>
                <a:spcPts val="0"/>
              </a:spcBef>
              <a:buNone/>
              <a:defRPr sz="1200" b="0" i="0" u="none">
                <a:solidFill>
                  <a:srgbClr val="424242"/>
                </a:solidFill>
                <a:latin typeface="Verdana"/>
                <a:ea typeface="Verdana"/>
                <a:cs typeface="Verdana"/>
                <a:sym typeface="Verdana"/>
              </a:defRPr>
            </a:lvl8pPr>
            <a:lvl9pPr marL="231775" marR="0" lvl="8" indent="0" algn="l" rtl="0">
              <a:lnSpc>
                <a:spcPct val="100000"/>
              </a:lnSpc>
              <a:spcBef>
                <a:spcPts val="0"/>
              </a:spcBef>
              <a:buNone/>
              <a:defRPr sz="1200" b="0" i="0" u="none">
                <a:solidFill>
                  <a:srgbClr val="424242"/>
                </a:solidFill>
                <a:latin typeface="Verdana"/>
                <a:ea typeface="Verdana"/>
                <a:cs typeface="Verdana"/>
                <a:sym typeface="Verdana"/>
              </a:defRPr>
            </a:lvl9pPr>
          </a:lstStyle>
          <a:p>
            <a:pPr marL="231775"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800006593"/>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 id="2147483683" r:id="rId29"/>
    <p:sldLayoutId id="2147483684" r:id="rId30"/>
    <p:sldLayoutId id="2147483685" r:id="rId31"/>
    <p:sldLayoutId id="2147483686" r:id="rId32"/>
    <p:sldLayoutId id="2147483687" r:id="rId33"/>
    <p:sldLayoutId id="2147483688" r:id="rId34"/>
    <p:sldLayoutId id="2147483689" r:id="rId35"/>
    <p:sldLayoutId id="2147483690" r:id="rId36"/>
    <p:sldLayoutId id="2147483691" r:id="rId37"/>
    <p:sldLayoutId id="2147483692"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76.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9.pn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0.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2.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3.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0.png"/></Relationships>
</file>

<file path=ppt/slides/_rels/slide1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4.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46" name="Google Shape;46;p1"/>
          <p:cNvGrpSpPr/>
          <p:nvPr/>
        </p:nvGrpSpPr>
        <p:grpSpPr>
          <a:xfrm>
            <a:off x="0" y="0"/>
            <a:ext cx="12192000" cy="1143000"/>
            <a:chOff x="0" y="0"/>
            <a:chExt cx="12192000" cy="1143000"/>
          </a:xfrm>
        </p:grpSpPr>
        <p:sp>
          <p:nvSpPr>
            <p:cNvPr id="47" name="Google Shape;47;p1"/>
            <p:cNvSpPr/>
            <p:nvPr/>
          </p:nvSpPr>
          <p:spPr>
            <a:xfrm>
              <a:off x="0" y="0"/>
              <a:ext cx="12192000" cy="1270"/>
            </a:xfrm>
            <a:custGeom>
              <a:avLst/>
              <a:gdLst/>
              <a:ahLst/>
              <a:cxnLst/>
              <a:rect l="l" t="t" r="r" b="b"/>
              <a:pathLst>
                <a:path w="12192000" h="1270" extrusionOk="0">
                  <a:moveTo>
                    <a:pt x="0" y="1270"/>
                  </a:moveTo>
                  <a:lnTo>
                    <a:pt x="12192000" y="1270"/>
                  </a:lnTo>
                  <a:lnTo>
                    <a:pt x="12192000" y="0"/>
                  </a:lnTo>
                  <a:lnTo>
                    <a:pt x="0" y="0"/>
                  </a:lnTo>
                  <a:lnTo>
                    <a:pt x="0" y="1270"/>
                  </a:lnTo>
                  <a:close/>
                </a:path>
              </a:pathLst>
            </a:custGeom>
            <a:solidFill>
              <a:srgbClr val="8C151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8" name="Google Shape;48;p1"/>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49" name="Google Shape;49;p1"/>
          <p:cNvSpPr txBox="1"/>
          <p:nvPr/>
        </p:nvSpPr>
        <p:spPr>
          <a:xfrm>
            <a:off x="2689225" y="6320027"/>
            <a:ext cx="6814184" cy="281940"/>
          </a:xfrm>
          <a:prstGeom prst="rect">
            <a:avLst/>
          </a:prstGeom>
          <a:noFill/>
          <a:ln>
            <a:noFill/>
          </a:ln>
        </p:spPr>
        <p:txBody>
          <a:bodyPr spcFirstLastPara="1" wrap="square" lIns="0" tIns="18400" rIns="0" bIns="0" anchor="t" anchorCtr="0">
            <a:spAutoFit/>
          </a:bodyPr>
          <a:lstStyle/>
          <a:p>
            <a:pPr marL="0" marR="0" lvl="0" indent="0" algn="ctr" rtl="0">
              <a:lnSpc>
                <a:spcPct val="100000"/>
              </a:lnSpc>
              <a:spcBef>
                <a:spcPts val="0"/>
              </a:spcBef>
              <a:spcAft>
                <a:spcPts val="0"/>
              </a:spcAft>
              <a:buClr>
                <a:srgbClr val="000000"/>
              </a:buClr>
              <a:buSzPts val="800"/>
              <a:buFont typeface="Calibri"/>
              <a:buNone/>
            </a:pPr>
            <a:r>
              <a:rPr lang="en-US" sz="800" b="0" i="0" u="none" strike="noStrike" cap="none">
                <a:solidFill>
                  <a:srgbClr val="000000"/>
                </a:solidFill>
                <a:latin typeface="Calibri"/>
                <a:ea typeface="Calibri"/>
                <a:cs typeface="Calibri"/>
                <a:sym typeface="Calibri"/>
              </a:rPr>
              <a:t>This document is copyright (C) Stanford Computer Science, Lisa Yan, and Nick Troccoli, licensed under Creative Commons Attribution 2.5 License. All rights reserved.</a:t>
            </a:r>
            <a:endParaRPr sz="800" b="0" i="0" u="none" strike="noStrike" cap="none">
              <a:solidFill>
                <a:srgbClr val="000000"/>
              </a:solidFill>
              <a:latin typeface="Calibri"/>
              <a:ea typeface="Calibri"/>
              <a:cs typeface="Calibri"/>
              <a:sym typeface="Calibri"/>
            </a:endParaRPr>
          </a:p>
          <a:p>
            <a:pPr marL="0" marR="0" lvl="0" indent="0" algn="ctr" rtl="0">
              <a:lnSpc>
                <a:spcPct val="100000"/>
              </a:lnSpc>
              <a:spcBef>
                <a:spcPts val="50"/>
              </a:spcBef>
              <a:spcAft>
                <a:spcPts val="0"/>
              </a:spcAft>
              <a:buClr>
                <a:srgbClr val="000000"/>
              </a:buClr>
              <a:buSzPts val="800"/>
              <a:buFont typeface="Calibri"/>
              <a:buNone/>
            </a:pPr>
            <a:r>
              <a:rPr lang="en-US" sz="800" b="0" i="0" u="none" strike="noStrike" cap="none">
                <a:solidFill>
                  <a:srgbClr val="000000"/>
                </a:solidFill>
                <a:latin typeface="Calibri"/>
                <a:ea typeface="Calibri"/>
                <a:cs typeface="Calibri"/>
                <a:sym typeface="Calibri"/>
              </a:rPr>
              <a:t>Based on slides created by Marty Stepp, Cynthia Lee, Chris Gregg, Lisa Yan, Jerry Cain and others.</a:t>
            </a:r>
            <a:endParaRPr sz="800" b="0" i="0" u="none" strike="noStrike" cap="none">
              <a:solidFill>
                <a:srgbClr val="000000"/>
              </a:solidFill>
              <a:latin typeface="Calibri"/>
              <a:ea typeface="Calibri"/>
              <a:cs typeface="Calibri"/>
              <a:sym typeface="Calibri"/>
            </a:endParaRPr>
          </a:p>
        </p:txBody>
      </p:sp>
      <p:sp>
        <p:nvSpPr>
          <p:cNvPr id="50" name="Google Shape;50;p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231775"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a:t>
            </a:fld>
            <a:endParaRPr sz="1200" b="0" i="0" u="none" strike="noStrike" cap="none">
              <a:solidFill>
                <a:srgbClr val="424242"/>
              </a:solidFill>
              <a:latin typeface="Verdana"/>
              <a:ea typeface="Verdana"/>
              <a:cs typeface="Verdana"/>
              <a:sym typeface="Verdana"/>
            </a:endParaRPr>
          </a:p>
        </p:txBody>
      </p:sp>
      <p:sp>
        <p:nvSpPr>
          <p:cNvPr id="51" name="Google Shape;51;p1"/>
          <p:cNvSpPr txBox="1">
            <a:spLocks noGrp="1"/>
          </p:cNvSpPr>
          <p:nvPr>
            <p:ph type="ctrTitle"/>
          </p:nvPr>
        </p:nvSpPr>
        <p:spPr>
          <a:xfrm>
            <a:off x="3691016" y="2064625"/>
            <a:ext cx="4809967" cy="1394741"/>
          </a:xfrm>
          <a:prstGeom prst="rect">
            <a:avLst/>
          </a:prstGeom>
          <a:noFill/>
          <a:ln>
            <a:noFill/>
          </a:ln>
        </p:spPr>
        <p:txBody>
          <a:bodyPr spcFirstLastPara="1" wrap="square" lIns="0" tIns="12700" rIns="0" bIns="0" anchor="t" anchorCtr="0">
            <a:spAutoFit/>
          </a:bodyPr>
          <a:lstStyle/>
          <a:p>
            <a:pPr marL="0" lvl="0" indent="0" algn="ctr" rtl="0">
              <a:lnSpc>
                <a:spcPct val="115568"/>
              </a:lnSpc>
              <a:spcBef>
                <a:spcPts val="0"/>
              </a:spcBef>
              <a:spcAft>
                <a:spcPts val="0"/>
              </a:spcAft>
              <a:buNone/>
            </a:pPr>
            <a:r>
              <a:rPr lang="en-US" dirty="0">
                <a:solidFill>
                  <a:srgbClr val="000000"/>
                </a:solidFill>
                <a:latin typeface="Calibri"/>
                <a:ea typeface="Calibri"/>
                <a:cs typeface="Calibri"/>
                <a:sym typeface="Calibri"/>
              </a:rPr>
              <a:t>CS107, Lecture 6</a:t>
            </a:r>
            <a:endParaRPr dirty="0"/>
          </a:p>
          <a:p>
            <a:pPr marL="0" lvl="0" indent="0" algn="ctr" rtl="0">
              <a:lnSpc>
                <a:spcPct val="114264"/>
              </a:lnSpc>
              <a:spcBef>
                <a:spcPts val="0"/>
              </a:spcBef>
              <a:spcAft>
                <a:spcPts val="0"/>
              </a:spcAft>
              <a:buNone/>
            </a:pPr>
            <a:r>
              <a:rPr lang="en-US" sz="3400" dirty="0">
                <a:solidFill>
                  <a:srgbClr val="000000"/>
                </a:solidFill>
                <a:latin typeface="Calibri"/>
                <a:ea typeface="Calibri"/>
                <a:cs typeface="Calibri"/>
                <a:sym typeface="Calibri"/>
              </a:rPr>
              <a:t>More Pointers and Arrays</a:t>
            </a:r>
            <a:endParaRPr sz="3400" dirty="0">
              <a:latin typeface="Calibri"/>
              <a:ea typeface="Calibri"/>
              <a:cs typeface="Calibri"/>
              <a:sym typeface="Calibri"/>
            </a:endParaRPr>
          </a:p>
        </p:txBody>
      </p:sp>
      <p:sp>
        <p:nvSpPr>
          <p:cNvPr id="52" name="Google Shape;52;p1"/>
          <p:cNvSpPr txBox="1"/>
          <p:nvPr/>
        </p:nvSpPr>
        <p:spPr>
          <a:xfrm>
            <a:off x="3239420" y="4096004"/>
            <a:ext cx="571436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Reading: K&amp;R (5.2-5.5) or Essential C section 6</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2"/>
          <p:cNvSpPr/>
          <p:nvPr/>
        </p:nvSpPr>
        <p:spPr>
          <a:xfrm>
            <a:off x="810450" y="2853848"/>
            <a:ext cx="5422900" cy="76200"/>
          </a:xfrm>
          <a:custGeom>
            <a:avLst/>
            <a:gdLst/>
            <a:ahLst/>
            <a:cxnLst/>
            <a:rect l="l" t="t" r="r" b="b"/>
            <a:pathLst>
              <a:path w="5422900" h="76200" extrusionOk="0">
                <a:moveTo>
                  <a:pt x="5422900" y="0"/>
                </a:moveTo>
                <a:lnTo>
                  <a:pt x="0" y="0"/>
                </a:lnTo>
                <a:lnTo>
                  <a:pt x="0" y="76200"/>
                </a:lnTo>
                <a:lnTo>
                  <a:pt x="5422900" y="76200"/>
                </a:lnTo>
                <a:lnTo>
                  <a:pt x="5422900" y="0"/>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8" name="Google Shape;58;p2"/>
          <p:cNvSpPr txBox="1"/>
          <p:nvPr/>
        </p:nvSpPr>
        <p:spPr>
          <a:xfrm>
            <a:off x="722312" y="2029459"/>
            <a:ext cx="10746740" cy="3415029"/>
          </a:xfrm>
          <a:prstGeom prst="rect">
            <a:avLst/>
          </a:prstGeom>
          <a:noFill/>
          <a:ln>
            <a:noFill/>
          </a:ln>
        </p:spPr>
        <p:txBody>
          <a:bodyPr spcFirstLastPara="1" wrap="square" lIns="0" tIns="102225" rIns="0" bIns="0" anchor="t" anchorCtr="0">
            <a:spAutoFit/>
          </a:bodyPr>
          <a:lstStyle/>
          <a:p>
            <a:pPr marL="12700" marR="5080" lvl="0" indent="-635" algn="ctr" rtl="0">
              <a:lnSpc>
                <a:spcPct val="90200"/>
              </a:lnSpc>
              <a:spcBef>
                <a:spcPts val="0"/>
              </a:spcBef>
              <a:spcAft>
                <a:spcPts val="0"/>
              </a:spcAft>
              <a:buClr>
                <a:srgbClr val="000000"/>
              </a:buClr>
              <a:buSzPts val="6000"/>
              <a:buFont typeface="Tahoma"/>
              <a:buNone/>
            </a:pPr>
            <a:r>
              <a:rPr lang="en-US" sz="6000" b="1" i="0" u="none" strike="noStrike" cap="none">
                <a:solidFill>
                  <a:srgbClr val="000000"/>
                </a:solidFill>
                <a:latin typeface="Tahoma"/>
                <a:ea typeface="Tahoma"/>
                <a:cs typeface="Tahoma"/>
                <a:sym typeface="Tahoma"/>
              </a:rPr>
              <a:t>CS107 Topic 3: How can we effectively manage all types of memory in our programs?</a:t>
            </a:r>
            <a:endParaRPr sz="6000" b="0" i="0" u="none" strike="noStrike" cap="none">
              <a:solidFill>
                <a:srgbClr val="000000"/>
              </a:solidFill>
              <a:latin typeface="Tahoma"/>
              <a:ea typeface="Tahoma"/>
              <a:cs typeface="Tahoma"/>
              <a:sym typeface="Tahoma"/>
            </a:endParaRPr>
          </a:p>
        </p:txBody>
      </p:sp>
      <p:sp>
        <p:nvSpPr>
          <p:cNvPr id="59" name="Google Shape;59;p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231775"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2</a:t>
            </a:fld>
            <a:endParaRPr sz="1200" b="0" i="0" u="none" strike="noStrike" cap="none">
              <a:solidFill>
                <a:srgbClr val="424242"/>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65" name="Google Shape;65;p3"/>
          <p:cNvSpPr txBox="1">
            <a:spLocks noGrp="1"/>
          </p:cNvSpPr>
          <p:nvPr>
            <p:ph type="body" idx="1"/>
          </p:nvPr>
        </p:nvSpPr>
        <p:spPr>
          <a:xfrm>
            <a:off x="231140" y="1186180"/>
            <a:ext cx="5791200" cy="3591560"/>
          </a:xfrm>
          <a:prstGeom prst="rect">
            <a:avLst/>
          </a:prstGeom>
          <a:noFill/>
          <a:ln>
            <a:noFill/>
          </a:ln>
        </p:spPr>
        <p:txBody>
          <a:bodyPr spcFirstLastPara="1" wrap="square" lIns="0" tIns="91425" rIns="0" bIns="0" anchor="t" anchorCtr="0">
            <a:spAutoFit/>
          </a:bodyPr>
          <a:lstStyle/>
          <a:p>
            <a:pPr marL="241300" lvl="0" indent="-228600" algn="l" rtl="0">
              <a:lnSpc>
                <a:spcPct val="100000"/>
              </a:lnSpc>
              <a:spcBef>
                <a:spcPts val="0"/>
              </a:spcBef>
              <a:spcAft>
                <a:spcPts val="0"/>
              </a:spcAft>
              <a:buClr>
                <a:schemeClr val="dk1"/>
              </a:buClr>
              <a:buSzPts val="2800"/>
              <a:buFont typeface="Arial"/>
              <a:buChar char="•"/>
            </a:pPr>
            <a:r>
              <a:rPr lang="en-US" dirty="0"/>
              <a:t>Pointers and Parameters</a:t>
            </a:r>
            <a:endParaRPr dirty="0"/>
          </a:p>
          <a:p>
            <a:pPr marL="241300" lvl="0" indent="-228600" algn="l" rtl="0">
              <a:lnSpc>
                <a:spcPct val="100000"/>
              </a:lnSpc>
              <a:spcBef>
                <a:spcPts val="625"/>
              </a:spcBef>
              <a:spcAft>
                <a:spcPts val="0"/>
              </a:spcAft>
              <a:buClr>
                <a:schemeClr val="dk1"/>
              </a:buClr>
              <a:buSzPts val="2800"/>
              <a:buFont typeface="Arial"/>
              <a:buChar char="•"/>
            </a:pPr>
            <a:r>
              <a:rPr lang="en-US" dirty="0"/>
              <a:t>Double Pointers</a:t>
            </a:r>
            <a:endParaRPr dirty="0"/>
          </a:p>
          <a:p>
            <a:pPr marL="241300" lvl="0" indent="-228600" algn="l" rtl="0">
              <a:lnSpc>
                <a:spcPct val="100000"/>
              </a:lnSpc>
              <a:spcBef>
                <a:spcPts val="650"/>
              </a:spcBef>
              <a:spcAft>
                <a:spcPts val="0"/>
              </a:spcAft>
              <a:buClr>
                <a:schemeClr val="dk1"/>
              </a:buClr>
              <a:buSzPts val="2800"/>
              <a:buFont typeface="Arial"/>
              <a:buChar char="•"/>
            </a:pPr>
            <a:r>
              <a:rPr lang="en-US" dirty="0"/>
              <a:t>Arrays in Memory</a:t>
            </a:r>
            <a:endParaRPr dirty="0"/>
          </a:p>
          <a:p>
            <a:pPr marL="241300" lvl="0" indent="-228600" algn="l" rtl="0">
              <a:lnSpc>
                <a:spcPct val="100000"/>
              </a:lnSpc>
              <a:spcBef>
                <a:spcPts val="745"/>
              </a:spcBef>
              <a:spcAft>
                <a:spcPts val="0"/>
              </a:spcAft>
              <a:buClr>
                <a:schemeClr val="dk1"/>
              </a:buClr>
              <a:buSzPts val="2800"/>
              <a:buFont typeface="Arial"/>
              <a:buChar char="•"/>
            </a:pPr>
            <a:r>
              <a:rPr lang="en-US" dirty="0"/>
              <a:t>Arrays of Pointers</a:t>
            </a:r>
            <a:endParaRPr dirty="0"/>
          </a:p>
          <a:p>
            <a:pPr marL="241300" lvl="0" indent="-228600" algn="l" rtl="0">
              <a:lnSpc>
                <a:spcPct val="100000"/>
              </a:lnSpc>
              <a:spcBef>
                <a:spcPts val="645"/>
              </a:spcBef>
              <a:spcAft>
                <a:spcPts val="0"/>
              </a:spcAft>
              <a:buClr>
                <a:schemeClr val="dk1"/>
              </a:buClr>
              <a:buSzPts val="2800"/>
              <a:buFont typeface="Arial"/>
              <a:buChar char="•"/>
            </a:pPr>
            <a:r>
              <a:rPr lang="en-US" dirty="0"/>
              <a:t>Pointer Arithmetic</a:t>
            </a:r>
            <a:endParaRPr dirty="0"/>
          </a:p>
          <a:p>
            <a:pPr marL="241300" lvl="0" indent="-228600" algn="l" rtl="0">
              <a:lnSpc>
                <a:spcPct val="100000"/>
              </a:lnSpc>
              <a:spcBef>
                <a:spcPts val="625"/>
              </a:spcBef>
              <a:spcAft>
                <a:spcPts val="0"/>
              </a:spcAft>
              <a:buClr>
                <a:schemeClr val="dk1"/>
              </a:buClr>
              <a:buSzPts val="2800"/>
              <a:buFont typeface="Arial"/>
              <a:buChar char="•"/>
            </a:pPr>
            <a:r>
              <a:rPr lang="en-US" dirty="0"/>
              <a:t>Other topics: </a:t>
            </a:r>
            <a:r>
              <a:rPr lang="en-US" b="1" dirty="0">
                <a:latin typeface="Calibri"/>
                <a:ea typeface="Calibri"/>
                <a:cs typeface="Calibri"/>
                <a:sym typeface="Calibri"/>
              </a:rPr>
              <a:t>const</a:t>
            </a:r>
            <a:r>
              <a:rPr lang="en-US" dirty="0"/>
              <a:t>, </a:t>
            </a:r>
            <a:r>
              <a:rPr lang="en-US" b="1" dirty="0">
                <a:latin typeface="Calibri"/>
                <a:ea typeface="Calibri"/>
                <a:cs typeface="Calibri"/>
                <a:sym typeface="Calibri"/>
              </a:rPr>
              <a:t>struct </a:t>
            </a:r>
            <a:r>
              <a:rPr lang="en-US" dirty="0"/>
              <a:t>and ternary</a:t>
            </a:r>
            <a:endParaRPr dirty="0"/>
          </a:p>
        </p:txBody>
      </p:sp>
      <p:sp>
        <p:nvSpPr>
          <p:cNvPr id="67" name="Google Shape;67;p3"/>
          <p:cNvSpPr/>
          <p:nvPr/>
        </p:nvSpPr>
        <p:spPr>
          <a:xfrm>
            <a:off x="2964373" y="6394703"/>
            <a:ext cx="6136640" cy="369570"/>
          </a:xfrm>
          <a:custGeom>
            <a:avLst/>
            <a:gdLst/>
            <a:ahLst/>
            <a:cxnLst/>
            <a:rect l="l" t="t" r="r" b="b"/>
            <a:pathLst>
              <a:path w="6136640" h="369570" extrusionOk="0">
                <a:moveTo>
                  <a:pt x="0" y="0"/>
                </a:moveTo>
                <a:lnTo>
                  <a:pt x="6136616" y="0"/>
                </a:lnTo>
                <a:lnTo>
                  <a:pt x="6136616" y="369332"/>
                </a:lnTo>
                <a:lnTo>
                  <a:pt x="0" y="369332"/>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8" name="Google Shape;68;p3"/>
          <p:cNvSpPr txBox="1"/>
          <p:nvPr/>
        </p:nvSpPr>
        <p:spPr>
          <a:xfrm>
            <a:off x="3101850" y="6474356"/>
            <a:ext cx="5920740" cy="254000"/>
          </a:xfrm>
          <a:prstGeom prst="rect">
            <a:avLst/>
          </a:prstGeom>
          <a:noFill/>
          <a:ln>
            <a:noFill/>
          </a:ln>
        </p:spPr>
        <p:txBody>
          <a:bodyPr spcFirstLastPara="1" wrap="square" lIns="0" tIns="0" rIns="0" bIns="0" anchor="t" anchorCtr="0">
            <a:spAutoFit/>
          </a:bodyPr>
          <a:lstStyle/>
          <a:p>
            <a:pPr marL="12700" marR="0" lvl="0" indent="0" algn="l" rtl="0">
              <a:lnSpc>
                <a:spcPct val="99722"/>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69" name="Google Shape;69;p3"/>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231775"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3</a:t>
            </a:fld>
            <a:endParaRPr sz="1200" b="0" i="0" u="none" strike="noStrike" cap="none">
              <a:solidFill>
                <a:srgbClr val="424242"/>
              </a:solidFill>
              <a:latin typeface="Verdana"/>
              <a:ea typeface="Verdana"/>
              <a:cs typeface="Verdana"/>
              <a:sym typeface="Verdana"/>
            </a:endParaRPr>
          </a:p>
        </p:txBody>
      </p:sp>
      <p:sp>
        <p:nvSpPr>
          <p:cNvPr id="3" name="Google Shape;1352;p70">
            <a:extLst>
              <a:ext uri="{FF2B5EF4-FFF2-40B4-BE49-F238E27FC236}">
                <a16:creationId xmlns:a16="http://schemas.microsoft.com/office/drawing/2014/main" id="{9D27A648-C991-2013-F4DF-703A65E7D747}"/>
              </a:ext>
            </a:extLst>
          </p:cNvPr>
          <p:cNvSpPr txBox="1"/>
          <p:nvPr/>
        </p:nvSpPr>
        <p:spPr>
          <a:xfrm>
            <a:off x="11346815" y="1186180"/>
            <a:ext cx="387350" cy="359156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dirty="0">
                <a:latin typeface="Calibri"/>
                <a:ea typeface="Calibri"/>
                <a:cs typeface="Calibri"/>
                <a:sym typeface="Calibri"/>
              </a:rPr>
              <a:t>64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dirty="0">
                <a:latin typeface="Calibri"/>
                <a:ea typeface="Calibri"/>
                <a:cs typeface="Calibri"/>
                <a:sym typeface="Calibri"/>
              </a:rPr>
              <a:t>72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4"/>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75" name="Google Shape;75;p4"/>
          <p:cNvSpPr txBox="1">
            <a:spLocks noGrp="1"/>
          </p:cNvSpPr>
          <p:nvPr>
            <p:ph type="body" idx="1"/>
          </p:nvPr>
        </p:nvSpPr>
        <p:spPr>
          <a:xfrm>
            <a:off x="231140" y="1186180"/>
            <a:ext cx="5791200" cy="3518897"/>
          </a:xfrm>
          <a:prstGeom prst="rect">
            <a:avLst/>
          </a:prstGeom>
          <a:noFill/>
          <a:ln>
            <a:noFill/>
          </a:ln>
        </p:spPr>
        <p:txBody>
          <a:bodyPr spcFirstLastPara="1" wrap="square" lIns="0" tIns="91425" rIns="0" bIns="0" anchor="t" anchorCtr="0">
            <a:spAutoFit/>
          </a:bodyPr>
          <a:lstStyle/>
          <a:p>
            <a:pPr marL="241300" lvl="0" indent="-228600" algn="l" rtl="0">
              <a:lnSpc>
                <a:spcPct val="100000"/>
              </a:lnSpc>
              <a:spcBef>
                <a:spcPts val="0"/>
              </a:spcBef>
              <a:spcAft>
                <a:spcPts val="0"/>
              </a:spcAft>
              <a:buClr>
                <a:srgbClr val="C00000"/>
              </a:buClr>
              <a:buSzPts val="2800"/>
              <a:buFont typeface="Arial"/>
              <a:buChar char="•"/>
            </a:pPr>
            <a:r>
              <a:rPr lang="en-US" b="1" dirty="0">
                <a:solidFill>
                  <a:srgbClr val="C00000"/>
                </a:solidFill>
                <a:latin typeface="Calibri"/>
                <a:ea typeface="Calibri"/>
                <a:cs typeface="Calibri"/>
                <a:sym typeface="Calibri"/>
              </a:rPr>
              <a:t>Pointers and Parameters</a:t>
            </a:r>
            <a:endParaRPr dirty="0"/>
          </a:p>
          <a:p>
            <a:pPr marL="241300" lvl="0" indent="-228600" algn="l" rtl="0">
              <a:lnSpc>
                <a:spcPct val="100000"/>
              </a:lnSpc>
              <a:spcBef>
                <a:spcPts val="625"/>
              </a:spcBef>
              <a:spcAft>
                <a:spcPts val="0"/>
              </a:spcAft>
              <a:buClr>
                <a:schemeClr val="dk1"/>
              </a:buClr>
              <a:buSzPts val="2800"/>
              <a:buFont typeface="Arial"/>
              <a:buChar char="•"/>
            </a:pPr>
            <a:r>
              <a:rPr lang="en-US" dirty="0"/>
              <a:t>Double Pointers</a:t>
            </a:r>
            <a:endParaRPr dirty="0"/>
          </a:p>
          <a:p>
            <a:pPr marL="241300" lvl="0" indent="-228600" algn="l" rtl="0">
              <a:lnSpc>
                <a:spcPct val="100000"/>
              </a:lnSpc>
              <a:spcBef>
                <a:spcPts val="650"/>
              </a:spcBef>
              <a:spcAft>
                <a:spcPts val="0"/>
              </a:spcAft>
              <a:buClr>
                <a:schemeClr val="dk1"/>
              </a:buClr>
              <a:buSzPts val="2800"/>
              <a:buFont typeface="Arial"/>
              <a:buChar char="•"/>
            </a:pPr>
            <a:r>
              <a:rPr lang="en-US" dirty="0"/>
              <a:t>Arrays in Memory</a:t>
            </a:r>
            <a:endParaRPr dirty="0"/>
          </a:p>
          <a:p>
            <a:pPr marL="241300" lvl="0" indent="-228600" algn="l" rtl="0">
              <a:lnSpc>
                <a:spcPct val="100000"/>
              </a:lnSpc>
              <a:spcBef>
                <a:spcPts val="745"/>
              </a:spcBef>
              <a:spcAft>
                <a:spcPts val="0"/>
              </a:spcAft>
              <a:buClr>
                <a:schemeClr val="dk1"/>
              </a:buClr>
              <a:buSzPts val="2800"/>
              <a:buFont typeface="Arial"/>
              <a:buChar char="•"/>
            </a:pPr>
            <a:r>
              <a:rPr lang="en-US" dirty="0"/>
              <a:t>Arrays of Pointers</a:t>
            </a:r>
            <a:endParaRPr dirty="0"/>
          </a:p>
          <a:p>
            <a:pPr marL="241300" lvl="0" indent="-228600" algn="l" rtl="0">
              <a:lnSpc>
                <a:spcPct val="100000"/>
              </a:lnSpc>
              <a:spcBef>
                <a:spcPts val="645"/>
              </a:spcBef>
              <a:spcAft>
                <a:spcPts val="0"/>
              </a:spcAft>
              <a:buClr>
                <a:schemeClr val="dk1"/>
              </a:buClr>
              <a:buSzPts val="2800"/>
              <a:buFont typeface="Arial"/>
              <a:buChar char="•"/>
            </a:pPr>
            <a:r>
              <a:rPr lang="en-US" dirty="0"/>
              <a:t>Pointer Arithmetic</a:t>
            </a:r>
            <a:endParaRPr dirty="0"/>
          </a:p>
          <a:p>
            <a:pPr marL="241300" lvl="0" indent="-228600" algn="l" rtl="0">
              <a:lnSpc>
                <a:spcPct val="100000"/>
              </a:lnSpc>
              <a:spcBef>
                <a:spcPts val="625"/>
              </a:spcBef>
              <a:spcAft>
                <a:spcPts val="0"/>
              </a:spcAft>
              <a:buClr>
                <a:schemeClr val="dk1"/>
              </a:buClr>
              <a:buSzPts val="2800"/>
              <a:buFont typeface="Arial"/>
              <a:buChar char="•"/>
            </a:pPr>
            <a:r>
              <a:rPr lang="en-US" dirty="0"/>
              <a:t>Other topics: </a:t>
            </a:r>
            <a:r>
              <a:rPr lang="en-US" b="1" dirty="0">
                <a:latin typeface="Calibri"/>
                <a:ea typeface="Calibri"/>
                <a:cs typeface="Calibri"/>
                <a:sym typeface="Calibri"/>
              </a:rPr>
              <a:t>const</a:t>
            </a:r>
            <a:r>
              <a:rPr lang="en-US" dirty="0"/>
              <a:t>, </a:t>
            </a:r>
            <a:r>
              <a:rPr lang="en-US" b="1" dirty="0">
                <a:latin typeface="Calibri"/>
                <a:ea typeface="Calibri"/>
                <a:cs typeface="Calibri"/>
                <a:sym typeface="Calibri"/>
              </a:rPr>
              <a:t>struct </a:t>
            </a:r>
            <a:r>
              <a:rPr lang="en-US" dirty="0"/>
              <a:t>and ternary</a:t>
            </a:r>
            <a:endParaRPr dirty="0"/>
          </a:p>
        </p:txBody>
      </p:sp>
      <p:sp>
        <p:nvSpPr>
          <p:cNvPr id="77" name="Google Shape;77;p4"/>
          <p:cNvSpPr/>
          <p:nvPr/>
        </p:nvSpPr>
        <p:spPr>
          <a:xfrm>
            <a:off x="2964373" y="6394703"/>
            <a:ext cx="6136640" cy="369570"/>
          </a:xfrm>
          <a:custGeom>
            <a:avLst/>
            <a:gdLst/>
            <a:ahLst/>
            <a:cxnLst/>
            <a:rect l="l" t="t" r="r" b="b"/>
            <a:pathLst>
              <a:path w="6136640" h="369570" extrusionOk="0">
                <a:moveTo>
                  <a:pt x="0" y="0"/>
                </a:moveTo>
                <a:lnTo>
                  <a:pt x="6136616" y="0"/>
                </a:lnTo>
                <a:lnTo>
                  <a:pt x="6136616" y="369332"/>
                </a:lnTo>
                <a:lnTo>
                  <a:pt x="0" y="369332"/>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8" name="Google Shape;78;p4"/>
          <p:cNvSpPr txBox="1"/>
          <p:nvPr/>
        </p:nvSpPr>
        <p:spPr>
          <a:xfrm>
            <a:off x="3101850" y="6474356"/>
            <a:ext cx="5920740" cy="254000"/>
          </a:xfrm>
          <a:prstGeom prst="rect">
            <a:avLst/>
          </a:prstGeom>
          <a:noFill/>
          <a:ln>
            <a:noFill/>
          </a:ln>
        </p:spPr>
        <p:txBody>
          <a:bodyPr spcFirstLastPara="1" wrap="square" lIns="0" tIns="0" rIns="0" bIns="0" anchor="t" anchorCtr="0">
            <a:spAutoFit/>
          </a:bodyPr>
          <a:lstStyle/>
          <a:p>
            <a:pPr marL="12700" marR="0" lvl="0" indent="0" algn="l" rtl="0">
              <a:lnSpc>
                <a:spcPct val="99722"/>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79" name="Google Shape;79;p4"/>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231775"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4</a:t>
            </a:fld>
            <a:endParaRPr sz="1200" b="0" i="0" u="none" strike="noStrike" cap="none">
              <a:solidFill>
                <a:srgbClr val="424242"/>
              </a:solidFill>
              <a:latin typeface="Verdana"/>
              <a:ea typeface="Verdana"/>
              <a:cs typeface="Verdana"/>
              <a:sym typeface="Verdana"/>
            </a:endParaRPr>
          </a:p>
        </p:txBody>
      </p:sp>
      <p:sp>
        <p:nvSpPr>
          <p:cNvPr id="2" name="Google Shape;1352;p70">
            <a:extLst>
              <a:ext uri="{FF2B5EF4-FFF2-40B4-BE49-F238E27FC236}">
                <a16:creationId xmlns:a16="http://schemas.microsoft.com/office/drawing/2014/main" id="{6E7160F0-FDEC-E2D8-C3E4-00F91D61D6F0}"/>
              </a:ext>
            </a:extLst>
          </p:cNvPr>
          <p:cNvSpPr txBox="1"/>
          <p:nvPr/>
        </p:nvSpPr>
        <p:spPr>
          <a:xfrm>
            <a:off x="11346815" y="1186180"/>
            <a:ext cx="387350" cy="359156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1" i="0" u="none" strike="noStrike" cap="none" dirty="0">
                <a:solidFill>
                  <a:srgbClr val="000000"/>
                </a:solidFill>
                <a:latin typeface="Calibri"/>
                <a:ea typeface="Calibri"/>
                <a:cs typeface="Calibri"/>
                <a:sym typeface="Calibri"/>
              </a:rPr>
              <a:t>4</a:t>
            </a:r>
            <a:endParaRPr sz="2800" b="1"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dirty="0">
                <a:latin typeface="Calibri"/>
                <a:ea typeface="Calibri"/>
                <a:cs typeface="Calibri"/>
                <a:sym typeface="Calibri"/>
              </a:rPr>
              <a:t>64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dirty="0">
                <a:latin typeface="Calibri"/>
                <a:ea typeface="Calibri"/>
                <a:cs typeface="Calibri"/>
                <a:sym typeface="Calibri"/>
              </a:rPr>
              <a:t>72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5"/>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85" name="Google Shape;85;p5"/>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5</a:t>
            </a:fld>
            <a:endParaRPr sz="1200" b="0" i="0" u="none" strike="noStrike" cap="none">
              <a:solidFill>
                <a:srgbClr val="424242"/>
              </a:solidFill>
              <a:latin typeface="Verdana"/>
              <a:ea typeface="Verdana"/>
              <a:cs typeface="Verdana"/>
              <a:sym typeface="Verdana"/>
            </a:endParaRPr>
          </a:p>
        </p:txBody>
      </p:sp>
      <p:sp>
        <p:nvSpPr>
          <p:cNvPr id="86" name="Google Shape;86;p5"/>
          <p:cNvSpPr txBox="1"/>
          <p:nvPr/>
        </p:nvSpPr>
        <p:spPr>
          <a:xfrm>
            <a:off x="231140" y="1186180"/>
            <a:ext cx="11182985" cy="3731895"/>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A </a:t>
            </a:r>
            <a:r>
              <a:rPr lang="en-US" sz="2800" b="0" i="1" u="none" strike="noStrike" cap="none">
                <a:solidFill>
                  <a:srgbClr val="000000"/>
                </a:solidFill>
                <a:latin typeface="Calibri"/>
                <a:ea typeface="Calibri"/>
                <a:cs typeface="Calibri"/>
                <a:sym typeface="Calibri"/>
              </a:rPr>
              <a:t>pointer </a:t>
            </a:r>
            <a:r>
              <a:rPr lang="en-US" sz="2800" b="0" i="0" u="none" strike="noStrike" cap="none">
                <a:solidFill>
                  <a:srgbClr val="000000"/>
                </a:solidFill>
                <a:latin typeface="Calibri"/>
                <a:ea typeface="Calibri"/>
                <a:cs typeface="Calibri"/>
                <a:sym typeface="Calibri"/>
              </a:rPr>
              <a:t>is a variable that stores a memory address.</a:t>
            </a:r>
            <a:endParaRPr sz="2800" b="0" i="0" u="none" strike="noStrike" cap="none">
              <a:solidFill>
                <a:srgbClr val="000000"/>
              </a:solidFill>
              <a:latin typeface="Calibri"/>
              <a:ea typeface="Calibri"/>
              <a:cs typeface="Calibri"/>
              <a:sym typeface="Calibri"/>
            </a:endParaRPr>
          </a:p>
          <a:p>
            <a:pPr marL="241300" marR="369570" lvl="0" indent="-228600" algn="l" rtl="0">
              <a:lnSpc>
                <a:spcPct val="91100"/>
              </a:lnSpc>
              <a:spcBef>
                <a:spcPts val="92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Because there is no pass-by-reference in C like in C++, pointers let us pass around the address of one instance of memory, instead of making many copies.</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One (8 byte) pointer can represent any size memory location!</a:t>
            </a:r>
            <a:endParaRPr sz="2800" b="0" i="0" u="none" strike="noStrike" cap="none">
              <a:solidFill>
                <a:srgbClr val="000000"/>
              </a:solidFill>
              <a:latin typeface="Calibri"/>
              <a:ea typeface="Calibri"/>
              <a:cs typeface="Calibri"/>
              <a:sym typeface="Calibri"/>
            </a:endParaRPr>
          </a:p>
          <a:p>
            <a:pPr marL="241300" marR="5080" lvl="0" indent="-228600" algn="l" rtl="0">
              <a:lnSpc>
                <a:spcPct val="107142"/>
              </a:lnSpc>
              <a:spcBef>
                <a:spcPts val="105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Pointers are also essential for allocating memory on the heap, which we will cover later.</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70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Pointers also let us refer to memory generically, which we will cover later.</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6"/>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54400" lvl="0" indent="0" algn="l" rtl="0">
              <a:lnSpc>
                <a:spcPct val="100000"/>
              </a:lnSpc>
              <a:spcBef>
                <a:spcPts val="0"/>
              </a:spcBef>
              <a:spcAft>
                <a:spcPts val="0"/>
              </a:spcAft>
              <a:buNone/>
            </a:pPr>
            <a:r>
              <a:rPr lang="en-US"/>
              <a:t>Memory</a:t>
            </a:r>
            <a:endParaRPr/>
          </a:p>
        </p:txBody>
      </p:sp>
      <p:sp>
        <p:nvSpPr>
          <p:cNvPr id="92" name="Google Shape;92;p6"/>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6</a:t>
            </a:fld>
            <a:endParaRPr sz="1200" b="0" i="0" u="none" strike="noStrike" cap="none">
              <a:solidFill>
                <a:srgbClr val="424242"/>
              </a:solidFill>
              <a:latin typeface="Verdana"/>
              <a:ea typeface="Verdana"/>
              <a:cs typeface="Verdana"/>
              <a:sym typeface="Verdana"/>
            </a:endParaRPr>
          </a:p>
        </p:txBody>
      </p:sp>
      <p:sp>
        <p:nvSpPr>
          <p:cNvPr id="93" name="Google Shape;93;p6"/>
          <p:cNvSpPr txBox="1"/>
          <p:nvPr/>
        </p:nvSpPr>
        <p:spPr>
          <a:xfrm>
            <a:off x="231140" y="1186180"/>
            <a:ext cx="7341870" cy="1939925"/>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Memory is a big array of bytes.</a:t>
            </a:r>
            <a:endParaRPr sz="2800" b="0" i="0" u="none" strike="noStrike" cap="none">
              <a:solidFill>
                <a:srgbClr val="000000"/>
              </a:solidFill>
              <a:latin typeface="Calibri"/>
              <a:ea typeface="Calibri"/>
              <a:cs typeface="Calibri"/>
              <a:sym typeface="Calibri"/>
            </a:endParaRPr>
          </a:p>
          <a:p>
            <a:pPr marL="241300" marR="674370" lvl="0" indent="-228600" algn="l" rtl="0">
              <a:lnSpc>
                <a:spcPct val="107142"/>
              </a:lnSpc>
              <a:spcBef>
                <a:spcPts val="102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Each byte has a unique numeric index that is commonly written in hexadecimal.</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70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A pointer stores one of these memory addresses.</a:t>
            </a:r>
            <a:endParaRPr sz="2800" b="0" i="0" u="none" strike="noStrike" cap="none">
              <a:solidFill>
                <a:srgbClr val="000000"/>
              </a:solidFill>
              <a:latin typeface="Calibri"/>
              <a:ea typeface="Calibri"/>
              <a:cs typeface="Calibri"/>
              <a:sym typeface="Calibri"/>
            </a:endParaRPr>
          </a:p>
        </p:txBody>
      </p:sp>
      <p:graphicFrame>
        <p:nvGraphicFramePr>
          <p:cNvPr id="94" name="Google Shape;94;p6"/>
          <p:cNvGraphicFramePr/>
          <p:nvPr/>
        </p:nvGraphicFramePr>
        <p:xfrm>
          <a:off x="8528050" y="1864783"/>
          <a:ext cx="2743200" cy="4602400"/>
        </p:xfrm>
        <a:graphic>
          <a:graphicData uri="http://schemas.openxmlformats.org/drawingml/2006/table">
            <a:tbl>
              <a:tblPr firstRow="1" bandRow="1">
                <a:noFill/>
                <a:tableStyleId>{BC7616F1-CE5B-484E-AE98-E7BE73765DD2}</a:tableStyleId>
              </a:tblPr>
              <a:tblGrid>
                <a:gridCol w="1628775">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tblGrid>
              <a:tr h="575300">
                <a:tc rowSpan="8">
                  <a:txBody>
                    <a:bodyPr/>
                    <a:lstStyle/>
                    <a:p>
                      <a:pPr marL="0" marR="0" lvl="0" indent="0" algn="l" rtl="0">
                        <a:lnSpc>
                          <a:spcPct val="100000"/>
                        </a:lnSpc>
                        <a:spcBef>
                          <a:spcPts val="0"/>
                        </a:spcBef>
                        <a:spcAft>
                          <a:spcPts val="0"/>
                        </a:spcAft>
                        <a:buNone/>
                      </a:pPr>
                      <a:endParaRPr sz="2400" u="none" strike="noStrike" cap="none">
                        <a:latin typeface="Times New Roman"/>
                        <a:ea typeface="Times New Roman"/>
                        <a:cs typeface="Times New Roman"/>
                        <a:sym typeface="Times New Roman"/>
                      </a:endParaRPr>
                    </a:p>
                    <a:p>
                      <a:pPr marL="0" marR="0" lvl="0" indent="0" algn="l" rtl="0">
                        <a:lnSpc>
                          <a:spcPct val="100000"/>
                        </a:lnSpc>
                        <a:spcBef>
                          <a:spcPts val="20"/>
                        </a:spcBef>
                        <a:spcAft>
                          <a:spcPts val="0"/>
                        </a:spcAft>
                        <a:buNone/>
                      </a:pPr>
                      <a:endParaRPr sz="2550" u="none" strike="noStrike" cap="none">
                        <a:latin typeface="Times New Roman"/>
                        <a:ea typeface="Times New Roman"/>
                        <a:cs typeface="Times New Roman"/>
                        <a:sym typeface="Times New Roman"/>
                      </a:endParaRPr>
                    </a:p>
                    <a:p>
                      <a:pPr marL="694690" marR="0" lvl="0" indent="0" algn="l" rtl="0">
                        <a:lnSpc>
                          <a:spcPct val="100000"/>
                        </a:lnSpc>
                        <a:spcBef>
                          <a:spcPts val="0"/>
                        </a:spcBef>
                        <a:spcAft>
                          <a:spcPts val="0"/>
                        </a:spcAft>
                        <a:buNone/>
                      </a:pPr>
                      <a:r>
                        <a:rPr lang="en-US" sz="2400" u="none" strike="noStrike" cap="none">
                          <a:solidFill>
                            <a:srgbClr val="7F7F7F"/>
                          </a:solidFill>
                          <a:latin typeface="Consolas"/>
                          <a:ea typeface="Consolas"/>
                          <a:cs typeface="Consolas"/>
                          <a:sym typeface="Consolas"/>
                        </a:rPr>
                        <a:t>0x105</a:t>
                      </a:r>
                      <a:endParaRPr sz="2400" u="none" strike="noStrike" cap="none">
                        <a:latin typeface="Consolas"/>
                        <a:ea typeface="Consolas"/>
                        <a:cs typeface="Consolas"/>
                        <a:sym typeface="Consolas"/>
                      </a:endParaRPr>
                    </a:p>
                    <a:p>
                      <a:pPr marL="694690"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0x104</a:t>
                      </a:r>
                      <a:endParaRPr sz="2400" u="none" strike="noStrike" cap="none">
                        <a:latin typeface="Consolas"/>
                        <a:ea typeface="Consolas"/>
                        <a:cs typeface="Consolas"/>
                        <a:sym typeface="Consolas"/>
                      </a:endParaRPr>
                    </a:p>
                    <a:p>
                      <a:pPr marL="694690" marR="0" lvl="0" indent="0" algn="l" rtl="0">
                        <a:lnSpc>
                          <a:spcPct val="100000"/>
                        </a:lnSpc>
                        <a:spcBef>
                          <a:spcPts val="1660"/>
                        </a:spcBef>
                        <a:spcAft>
                          <a:spcPts val="0"/>
                        </a:spcAft>
                        <a:buNone/>
                      </a:pPr>
                      <a:r>
                        <a:rPr lang="en-US" sz="2400" u="none" strike="noStrike" cap="none">
                          <a:solidFill>
                            <a:srgbClr val="7F7F7F"/>
                          </a:solidFill>
                          <a:latin typeface="Consolas"/>
                          <a:ea typeface="Consolas"/>
                          <a:cs typeface="Consolas"/>
                          <a:sym typeface="Consolas"/>
                        </a:rPr>
                        <a:t>0x103</a:t>
                      </a:r>
                      <a:endParaRPr sz="2400" u="none" strike="noStrike" cap="none">
                        <a:latin typeface="Consolas"/>
                        <a:ea typeface="Consolas"/>
                        <a:cs typeface="Consolas"/>
                        <a:sym typeface="Consolas"/>
                      </a:endParaRPr>
                    </a:p>
                    <a:p>
                      <a:pPr marL="694690"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0x102</a:t>
                      </a:r>
                      <a:endParaRPr sz="2400" u="none" strike="noStrike" cap="none">
                        <a:latin typeface="Consolas"/>
                        <a:ea typeface="Consolas"/>
                        <a:cs typeface="Consolas"/>
                        <a:sym typeface="Consolas"/>
                      </a:endParaRPr>
                    </a:p>
                    <a:p>
                      <a:pPr marL="694690"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0x101</a:t>
                      </a:r>
                      <a:endParaRPr sz="2400" u="none" strike="noStrike" cap="none">
                        <a:latin typeface="Consolas"/>
                        <a:ea typeface="Consolas"/>
                        <a:cs typeface="Consolas"/>
                        <a:sym typeface="Consolas"/>
                      </a:endParaRPr>
                    </a:p>
                    <a:p>
                      <a:pPr marL="694690"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0x100</a:t>
                      </a:r>
                      <a:endParaRPr sz="2400" u="none" strike="noStrike" cap="none">
                        <a:latin typeface="Consolas"/>
                        <a:ea typeface="Consolas"/>
                        <a:cs typeface="Consolas"/>
                        <a:sym typeface="Consolas"/>
                      </a:endParaRPr>
                    </a:p>
                  </a:txBody>
                  <a:tcPr marL="0" marR="0" marT="0" marB="0">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a:t>
                      </a:r>
                      <a:endParaRPr sz="2400" u="none" strike="noStrike" cap="none">
                        <a:latin typeface="Consolas"/>
                        <a:ea typeface="Consolas"/>
                        <a:cs typeface="Consolas"/>
                        <a:sym typeface="Consolas"/>
                      </a:endParaRPr>
                    </a:p>
                  </a:txBody>
                  <a:tcPr marL="0" marR="0" marT="914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'\0'</a:t>
                      </a:r>
                      <a:endParaRPr sz="2400" u="none" strike="noStrike" cap="none">
                        <a:latin typeface="Consolas"/>
                        <a:ea typeface="Consolas"/>
                        <a:cs typeface="Consolas"/>
                        <a:sym typeface="Consolas"/>
                      </a:endParaRPr>
                    </a:p>
                  </a:txBody>
                  <a:tcPr marL="0" marR="0" marT="920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'e'</a:t>
                      </a:r>
                      <a:endParaRPr sz="2400" u="none" strike="noStrike" cap="none">
                        <a:latin typeface="Consolas"/>
                        <a:ea typeface="Consolas"/>
                        <a:cs typeface="Consolas"/>
                        <a:sym typeface="Consolas"/>
                      </a:endParaRPr>
                    </a:p>
                  </a:txBody>
                  <a:tcPr marL="0" marR="0" marT="920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'l'</a:t>
                      </a:r>
                      <a:endParaRPr sz="2400" u="none" strike="noStrike" cap="none">
                        <a:latin typeface="Consolas"/>
                        <a:ea typeface="Consolas"/>
                        <a:cs typeface="Consolas"/>
                        <a:sym typeface="Consolas"/>
                      </a:endParaRPr>
                    </a:p>
                  </a:txBody>
                  <a:tcPr marL="0" marR="0" marT="927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'p'</a:t>
                      </a:r>
                      <a:endParaRPr sz="2400" u="none" strike="noStrike" cap="none">
                        <a:latin typeface="Consolas"/>
                        <a:ea typeface="Consolas"/>
                        <a:cs typeface="Consolas"/>
                        <a:sym typeface="Consolas"/>
                      </a:endParaRPr>
                    </a:p>
                  </a:txBody>
                  <a:tcPr marL="0" marR="0" marT="927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'p'</a:t>
                      </a:r>
                      <a:endParaRPr sz="2400" u="none" strike="noStrike" cap="none">
                        <a:latin typeface="Consolas"/>
                        <a:ea typeface="Consolas"/>
                        <a:cs typeface="Consolas"/>
                        <a:sym typeface="Consolas"/>
                      </a:endParaRPr>
                    </a:p>
                  </a:txBody>
                  <a:tcPr marL="0" marR="0" marT="933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'a'</a:t>
                      </a:r>
                      <a:endParaRPr sz="2400" u="none" strike="noStrike" cap="none">
                        <a:latin typeface="Consolas"/>
                        <a:ea typeface="Consolas"/>
                        <a:cs typeface="Consolas"/>
                        <a:sym typeface="Consolas"/>
                      </a:endParaRPr>
                    </a:p>
                  </a:txBody>
                  <a:tcPr marL="0" marR="0" marT="908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a:t>
                      </a:r>
                      <a:endParaRPr sz="2400" u="none" strike="noStrike" cap="none">
                        <a:latin typeface="Consolas"/>
                        <a:ea typeface="Consolas"/>
                        <a:cs typeface="Consolas"/>
                        <a:sym typeface="Consolas"/>
                      </a:endParaRPr>
                    </a:p>
                  </a:txBody>
                  <a:tcPr marL="0" marR="0" marT="908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95" name="Google Shape;95;p6"/>
          <p:cNvSpPr txBox="1"/>
          <p:nvPr/>
        </p:nvSpPr>
        <p:spPr>
          <a:xfrm>
            <a:off x="8747125" y="1374140"/>
            <a:ext cx="120396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Address</a:t>
            </a:r>
            <a:endParaRPr sz="2400" b="0" i="0" u="none" strike="noStrike" cap="none">
              <a:solidFill>
                <a:srgbClr val="000000"/>
              </a:solidFill>
              <a:latin typeface="Consolas"/>
              <a:ea typeface="Consolas"/>
              <a:cs typeface="Consolas"/>
              <a:sym typeface="Consolas"/>
            </a:endParaRPr>
          </a:p>
        </p:txBody>
      </p:sp>
      <p:sp>
        <p:nvSpPr>
          <p:cNvPr id="96" name="Google Shape;96;p6"/>
          <p:cNvSpPr txBox="1"/>
          <p:nvPr/>
        </p:nvSpPr>
        <p:spPr>
          <a:xfrm>
            <a:off x="10287000" y="1374140"/>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Value</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7"/>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54400" lvl="0" indent="0" algn="l" rtl="0">
              <a:lnSpc>
                <a:spcPct val="100000"/>
              </a:lnSpc>
              <a:spcBef>
                <a:spcPts val="0"/>
              </a:spcBef>
              <a:spcAft>
                <a:spcPts val="0"/>
              </a:spcAft>
              <a:buNone/>
            </a:pPr>
            <a:r>
              <a:rPr lang="en-US"/>
              <a:t>Memory</a:t>
            </a:r>
            <a:endParaRPr/>
          </a:p>
        </p:txBody>
      </p:sp>
      <p:sp>
        <p:nvSpPr>
          <p:cNvPr id="102" name="Google Shape;102;p7"/>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a:t>
            </a:fld>
            <a:endParaRPr sz="1200" b="0" i="0" u="none" strike="noStrike" cap="none">
              <a:solidFill>
                <a:srgbClr val="424242"/>
              </a:solidFill>
              <a:latin typeface="Verdana"/>
              <a:ea typeface="Verdana"/>
              <a:cs typeface="Verdana"/>
              <a:sym typeface="Verdana"/>
            </a:endParaRPr>
          </a:p>
        </p:txBody>
      </p:sp>
      <p:sp>
        <p:nvSpPr>
          <p:cNvPr id="103" name="Google Shape;103;p7"/>
          <p:cNvSpPr txBox="1"/>
          <p:nvPr/>
        </p:nvSpPr>
        <p:spPr>
          <a:xfrm>
            <a:off x="231140" y="1186180"/>
            <a:ext cx="7341870" cy="1939925"/>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Memory is a big array of bytes.</a:t>
            </a:r>
            <a:endParaRPr sz="2800" b="0" i="0" u="none" strike="noStrike" cap="none">
              <a:solidFill>
                <a:srgbClr val="000000"/>
              </a:solidFill>
              <a:latin typeface="Calibri"/>
              <a:ea typeface="Calibri"/>
              <a:cs typeface="Calibri"/>
              <a:sym typeface="Calibri"/>
            </a:endParaRPr>
          </a:p>
          <a:p>
            <a:pPr marL="241300" marR="674370" lvl="0" indent="-228600" algn="l" rtl="0">
              <a:lnSpc>
                <a:spcPct val="107142"/>
              </a:lnSpc>
              <a:spcBef>
                <a:spcPts val="102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Each byte has a unique numeric index that is commonly written in hexadecimal.</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70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A pointer stores one of these memory addresses.</a:t>
            </a:r>
            <a:endParaRPr sz="2800" b="0" i="0" u="none" strike="noStrike" cap="none">
              <a:solidFill>
                <a:srgbClr val="000000"/>
              </a:solidFill>
              <a:latin typeface="Calibri"/>
              <a:ea typeface="Calibri"/>
              <a:cs typeface="Calibri"/>
              <a:sym typeface="Calibri"/>
            </a:endParaRPr>
          </a:p>
        </p:txBody>
      </p:sp>
      <p:graphicFrame>
        <p:nvGraphicFramePr>
          <p:cNvPr id="104" name="Google Shape;104;p7"/>
          <p:cNvGraphicFramePr/>
          <p:nvPr/>
        </p:nvGraphicFramePr>
        <p:xfrm>
          <a:off x="8528050" y="1864783"/>
          <a:ext cx="2743200" cy="4602400"/>
        </p:xfrm>
        <a:graphic>
          <a:graphicData uri="http://schemas.openxmlformats.org/drawingml/2006/table">
            <a:tbl>
              <a:tblPr firstRow="1" bandRow="1">
                <a:noFill/>
                <a:tableStyleId>{BC7616F1-CE5B-484E-AE98-E7BE73765DD2}</a:tableStyleId>
              </a:tblPr>
              <a:tblGrid>
                <a:gridCol w="1628775">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tblGrid>
              <a:tr h="575300">
                <a:tc rowSpan="8">
                  <a:txBody>
                    <a:bodyPr/>
                    <a:lstStyle/>
                    <a:p>
                      <a:pPr marL="0" marR="0" lvl="0" indent="0" algn="l" rtl="0">
                        <a:lnSpc>
                          <a:spcPct val="100000"/>
                        </a:lnSpc>
                        <a:spcBef>
                          <a:spcPts val="0"/>
                        </a:spcBef>
                        <a:spcAft>
                          <a:spcPts val="0"/>
                        </a:spcAft>
                        <a:buNone/>
                      </a:pPr>
                      <a:endParaRPr sz="2400" u="none" strike="noStrike" cap="none">
                        <a:latin typeface="Times New Roman"/>
                        <a:ea typeface="Times New Roman"/>
                        <a:cs typeface="Times New Roman"/>
                        <a:sym typeface="Times New Roman"/>
                      </a:endParaRPr>
                    </a:p>
                    <a:p>
                      <a:pPr marL="0" marR="0" lvl="0" indent="0" algn="l" rtl="0">
                        <a:lnSpc>
                          <a:spcPct val="100000"/>
                        </a:lnSpc>
                        <a:spcBef>
                          <a:spcPts val="20"/>
                        </a:spcBef>
                        <a:spcAft>
                          <a:spcPts val="0"/>
                        </a:spcAft>
                        <a:buNone/>
                      </a:pPr>
                      <a:endParaRPr sz="2550" u="none" strike="noStrike" cap="none">
                        <a:latin typeface="Times New Roman"/>
                        <a:ea typeface="Times New Roman"/>
                        <a:cs typeface="Times New Roman"/>
                        <a:sym typeface="Times New Roman"/>
                      </a:endParaRPr>
                    </a:p>
                    <a:p>
                      <a:pPr marL="1031239" marR="0" lvl="0" indent="0" algn="l" rtl="0">
                        <a:lnSpc>
                          <a:spcPct val="100000"/>
                        </a:lnSpc>
                        <a:spcBef>
                          <a:spcPts val="0"/>
                        </a:spcBef>
                        <a:spcAft>
                          <a:spcPts val="0"/>
                        </a:spcAft>
                        <a:buNone/>
                      </a:pPr>
                      <a:r>
                        <a:rPr lang="en-US" sz="2400" u="none" strike="noStrike" cap="none">
                          <a:solidFill>
                            <a:srgbClr val="7F7F7F"/>
                          </a:solidFill>
                          <a:latin typeface="Consolas"/>
                          <a:ea typeface="Consolas"/>
                          <a:cs typeface="Consolas"/>
                          <a:sym typeface="Consolas"/>
                        </a:rPr>
                        <a:t>261</a:t>
                      </a:r>
                      <a:endParaRPr sz="2400" u="none" strike="noStrike" cap="none">
                        <a:latin typeface="Consolas"/>
                        <a:ea typeface="Consolas"/>
                        <a:cs typeface="Consolas"/>
                        <a:sym typeface="Consolas"/>
                      </a:endParaRPr>
                    </a:p>
                    <a:p>
                      <a:pPr marL="1031239"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260</a:t>
                      </a:r>
                      <a:endParaRPr sz="2400" u="none" strike="noStrike" cap="none">
                        <a:latin typeface="Consolas"/>
                        <a:ea typeface="Consolas"/>
                        <a:cs typeface="Consolas"/>
                        <a:sym typeface="Consolas"/>
                      </a:endParaRPr>
                    </a:p>
                    <a:p>
                      <a:pPr marL="1031239" marR="0" lvl="0" indent="0" algn="l" rtl="0">
                        <a:lnSpc>
                          <a:spcPct val="100000"/>
                        </a:lnSpc>
                        <a:spcBef>
                          <a:spcPts val="1660"/>
                        </a:spcBef>
                        <a:spcAft>
                          <a:spcPts val="0"/>
                        </a:spcAft>
                        <a:buNone/>
                      </a:pPr>
                      <a:r>
                        <a:rPr lang="en-US" sz="2400" u="none" strike="noStrike" cap="none">
                          <a:solidFill>
                            <a:srgbClr val="7F7F7F"/>
                          </a:solidFill>
                          <a:latin typeface="Consolas"/>
                          <a:ea typeface="Consolas"/>
                          <a:cs typeface="Consolas"/>
                          <a:sym typeface="Consolas"/>
                        </a:rPr>
                        <a:t>259</a:t>
                      </a:r>
                      <a:endParaRPr sz="2400" u="none" strike="noStrike" cap="none">
                        <a:latin typeface="Consolas"/>
                        <a:ea typeface="Consolas"/>
                        <a:cs typeface="Consolas"/>
                        <a:sym typeface="Consolas"/>
                      </a:endParaRPr>
                    </a:p>
                    <a:p>
                      <a:pPr marL="1031239"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258</a:t>
                      </a:r>
                      <a:endParaRPr sz="2400" u="none" strike="noStrike" cap="none">
                        <a:latin typeface="Consolas"/>
                        <a:ea typeface="Consolas"/>
                        <a:cs typeface="Consolas"/>
                        <a:sym typeface="Consolas"/>
                      </a:endParaRPr>
                    </a:p>
                    <a:p>
                      <a:pPr marL="1031239"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257</a:t>
                      </a:r>
                      <a:endParaRPr sz="2400" u="none" strike="noStrike" cap="none">
                        <a:latin typeface="Consolas"/>
                        <a:ea typeface="Consolas"/>
                        <a:cs typeface="Consolas"/>
                        <a:sym typeface="Consolas"/>
                      </a:endParaRPr>
                    </a:p>
                    <a:p>
                      <a:pPr marL="1031239" marR="0" lvl="0" indent="0" algn="l" rtl="0">
                        <a:lnSpc>
                          <a:spcPct val="100000"/>
                        </a:lnSpc>
                        <a:spcBef>
                          <a:spcPts val="1655"/>
                        </a:spcBef>
                        <a:spcAft>
                          <a:spcPts val="0"/>
                        </a:spcAft>
                        <a:buNone/>
                      </a:pPr>
                      <a:r>
                        <a:rPr lang="en-US" sz="2400" u="none" strike="noStrike" cap="none">
                          <a:solidFill>
                            <a:srgbClr val="7F7F7F"/>
                          </a:solidFill>
                          <a:latin typeface="Consolas"/>
                          <a:ea typeface="Consolas"/>
                          <a:cs typeface="Consolas"/>
                          <a:sym typeface="Consolas"/>
                        </a:rPr>
                        <a:t>256</a:t>
                      </a:r>
                      <a:endParaRPr sz="2400" u="none" strike="noStrike" cap="none">
                        <a:latin typeface="Consolas"/>
                        <a:ea typeface="Consolas"/>
                        <a:cs typeface="Consolas"/>
                        <a:sym typeface="Consolas"/>
                      </a:endParaRPr>
                    </a:p>
                  </a:txBody>
                  <a:tcPr marL="0" marR="0" marT="0" marB="0">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a:t>
                      </a:r>
                      <a:endParaRPr sz="2400" u="none" strike="noStrike" cap="none">
                        <a:latin typeface="Consolas"/>
                        <a:ea typeface="Consolas"/>
                        <a:cs typeface="Consolas"/>
                        <a:sym typeface="Consolas"/>
                      </a:endParaRPr>
                    </a:p>
                  </a:txBody>
                  <a:tcPr marL="0" marR="0" marT="914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'\0'</a:t>
                      </a:r>
                      <a:endParaRPr sz="2400" u="none" strike="noStrike" cap="none">
                        <a:latin typeface="Consolas"/>
                        <a:ea typeface="Consolas"/>
                        <a:cs typeface="Consolas"/>
                        <a:sym typeface="Consolas"/>
                      </a:endParaRPr>
                    </a:p>
                  </a:txBody>
                  <a:tcPr marL="0" marR="0" marT="920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'e'</a:t>
                      </a:r>
                      <a:endParaRPr sz="2400" u="none" strike="noStrike" cap="none">
                        <a:latin typeface="Consolas"/>
                        <a:ea typeface="Consolas"/>
                        <a:cs typeface="Consolas"/>
                        <a:sym typeface="Consolas"/>
                      </a:endParaRPr>
                    </a:p>
                  </a:txBody>
                  <a:tcPr marL="0" marR="0" marT="920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'l'</a:t>
                      </a:r>
                      <a:endParaRPr sz="2400" u="none" strike="noStrike" cap="none">
                        <a:latin typeface="Consolas"/>
                        <a:ea typeface="Consolas"/>
                        <a:cs typeface="Consolas"/>
                        <a:sym typeface="Consolas"/>
                      </a:endParaRPr>
                    </a:p>
                  </a:txBody>
                  <a:tcPr marL="0" marR="0" marT="927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'p'</a:t>
                      </a:r>
                      <a:endParaRPr sz="2400" u="none" strike="noStrike" cap="none">
                        <a:latin typeface="Consolas"/>
                        <a:ea typeface="Consolas"/>
                        <a:cs typeface="Consolas"/>
                        <a:sym typeface="Consolas"/>
                      </a:endParaRPr>
                    </a:p>
                  </a:txBody>
                  <a:tcPr marL="0" marR="0" marT="927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'p'</a:t>
                      </a:r>
                      <a:endParaRPr sz="2400" u="none" strike="noStrike" cap="none">
                        <a:latin typeface="Consolas"/>
                        <a:ea typeface="Consolas"/>
                        <a:cs typeface="Consolas"/>
                        <a:sym typeface="Consolas"/>
                      </a:endParaRPr>
                    </a:p>
                  </a:txBody>
                  <a:tcPr marL="0" marR="0" marT="933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'a'</a:t>
                      </a:r>
                      <a:endParaRPr sz="2400" u="none" strike="noStrike" cap="none">
                        <a:latin typeface="Consolas"/>
                        <a:ea typeface="Consolas"/>
                        <a:cs typeface="Consolas"/>
                        <a:sym typeface="Consolas"/>
                      </a:endParaRPr>
                    </a:p>
                  </a:txBody>
                  <a:tcPr marL="0" marR="0" marT="908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a:t>
                      </a:r>
                      <a:endParaRPr sz="2400" u="none" strike="noStrike" cap="none">
                        <a:latin typeface="Consolas"/>
                        <a:ea typeface="Consolas"/>
                        <a:cs typeface="Consolas"/>
                        <a:sym typeface="Consolas"/>
                      </a:endParaRPr>
                    </a:p>
                  </a:txBody>
                  <a:tcPr marL="0" marR="0" marT="908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05" name="Google Shape;105;p7"/>
          <p:cNvSpPr txBox="1"/>
          <p:nvPr/>
        </p:nvSpPr>
        <p:spPr>
          <a:xfrm>
            <a:off x="8747125" y="1374140"/>
            <a:ext cx="120396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Address</a:t>
            </a:r>
            <a:endParaRPr sz="2400" b="0" i="0" u="none" strike="noStrike" cap="none">
              <a:solidFill>
                <a:srgbClr val="000000"/>
              </a:solidFill>
              <a:latin typeface="Consolas"/>
              <a:ea typeface="Consolas"/>
              <a:cs typeface="Consolas"/>
              <a:sym typeface="Consolas"/>
            </a:endParaRPr>
          </a:p>
        </p:txBody>
      </p:sp>
      <p:sp>
        <p:nvSpPr>
          <p:cNvPr id="106" name="Google Shape;106;p7"/>
          <p:cNvSpPr txBox="1"/>
          <p:nvPr/>
        </p:nvSpPr>
        <p:spPr>
          <a:xfrm>
            <a:off x="10287000" y="1374140"/>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Value</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8"/>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112" name="Google Shape;112;p8"/>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a:t>
            </a:fld>
            <a:endParaRPr sz="1200" b="0" i="0" u="none" strike="noStrike" cap="none">
              <a:solidFill>
                <a:srgbClr val="424242"/>
              </a:solidFill>
              <a:latin typeface="Verdana"/>
              <a:ea typeface="Verdana"/>
              <a:cs typeface="Verdana"/>
              <a:sym typeface="Verdana"/>
            </a:endParaRPr>
          </a:p>
        </p:txBody>
      </p:sp>
      <p:sp>
        <p:nvSpPr>
          <p:cNvPr id="113" name="Google Shape;113;p8"/>
          <p:cNvSpPr txBox="1"/>
          <p:nvPr/>
        </p:nvSpPr>
        <p:spPr>
          <a:xfrm>
            <a:off x="231140" y="1265428"/>
            <a:ext cx="9595485" cy="453961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int x = 2;</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40"/>
              </a:spcBef>
              <a:spcAft>
                <a:spcPts val="0"/>
              </a:spcAft>
              <a:buClr>
                <a:schemeClr val="dk1"/>
              </a:buClr>
              <a:buSzPts val="4000"/>
              <a:buFont typeface="Calibri"/>
              <a:buNone/>
            </a:pPr>
            <a:endParaRPr sz="40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5"/>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Make a pointer that stores the </a:t>
            </a:r>
            <a:r>
              <a:rPr lang="en-US" sz="2800" b="0" i="0" u="sng" strike="noStrike" cap="none">
                <a:solidFill>
                  <a:srgbClr val="00B050"/>
                </a:solidFill>
                <a:latin typeface="Consolas"/>
                <a:ea typeface="Consolas"/>
                <a:cs typeface="Consolas"/>
                <a:sym typeface="Consolas"/>
              </a:rPr>
              <a:t>address</a:t>
            </a:r>
            <a:r>
              <a:rPr lang="en-US" sz="2800" b="0" i="0" u="none" strike="noStrike" cap="none">
                <a:solidFill>
                  <a:srgbClr val="00B050"/>
                </a:solidFill>
                <a:latin typeface="Consolas"/>
                <a:ea typeface="Consolas"/>
                <a:cs typeface="Consolas"/>
                <a:sym typeface="Consolas"/>
              </a:rPr>
              <a:t> of x.</a:t>
            </a:r>
            <a:endParaRPr sz="2800" b="0" i="0" u="none" strike="noStrike" cap="none">
              <a:solidFill>
                <a:srgbClr val="000000"/>
              </a:solidFill>
              <a:latin typeface="Consolas"/>
              <a:ea typeface="Consolas"/>
              <a:cs typeface="Consolas"/>
              <a:sym typeface="Consolas"/>
            </a:endParaRPr>
          </a:p>
          <a:p>
            <a:pPr marL="12700" marR="4692015" lvl="0" indent="0" algn="l" rtl="0">
              <a:lnSpc>
                <a:spcPct val="119300"/>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(&amp; means "address of") </a:t>
            </a:r>
            <a:r>
              <a:rPr lang="en-US" sz="2800" b="0" i="0" u="none" strike="noStrike" cap="none">
                <a:solidFill>
                  <a:srgbClr val="000000"/>
                </a:solidFill>
                <a:latin typeface="Consolas"/>
                <a:ea typeface="Consolas"/>
                <a:cs typeface="Consolas"/>
                <a:sym typeface="Consolas"/>
              </a:rPr>
              <a:t>int *xPtr = &amp;x;</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5"/>
              </a:spcBef>
              <a:spcAft>
                <a:spcPts val="0"/>
              </a:spcAft>
              <a:buClr>
                <a:schemeClr val="dk1"/>
              </a:buClr>
              <a:buSzPts val="3950"/>
              <a:buFont typeface="Calibri"/>
              <a:buNone/>
            </a:pPr>
            <a:endParaRPr sz="395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Dereference the pointer to go to that address.</a:t>
            </a:r>
            <a:endParaRPr sz="2800" b="0" i="0" u="none" strike="noStrike" cap="none">
              <a:solidFill>
                <a:srgbClr val="000000"/>
              </a:solidFill>
              <a:latin typeface="Consolas"/>
              <a:ea typeface="Consolas"/>
              <a:cs typeface="Consolas"/>
              <a:sym typeface="Consolas"/>
            </a:endParaRPr>
          </a:p>
          <a:p>
            <a:pPr marL="12700" marR="2854325" lvl="0" indent="0" algn="l" rtl="0">
              <a:lnSpc>
                <a:spcPct val="118600"/>
              </a:lnSpc>
              <a:spcBef>
                <a:spcPts val="12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 means "dereference") </a:t>
            </a:r>
            <a:r>
              <a:rPr lang="en-US" sz="2800" b="0" i="0" u="none" strike="noStrike" cap="none">
                <a:solidFill>
                  <a:srgbClr val="000000"/>
                </a:solidFill>
                <a:latin typeface="Consolas"/>
                <a:ea typeface="Consolas"/>
                <a:cs typeface="Consolas"/>
                <a:sym typeface="Consolas"/>
              </a:rPr>
              <a:t>printf(</a:t>
            </a:r>
            <a:r>
              <a:rPr lang="en-US" sz="2800" b="0" i="0" u="none" strike="noStrike" cap="none">
                <a:solidFill>
                  <a:srgbClr val="0432FF"/>
                </a:solidFill>
                <a:latin typeface="Consolas"/>
                <a:ea typeface="Consolas"/>
                <a:cs typeface="Consolas"/>
                <a:sym typeface="Consolas"/>
              </a:rPr>
              <a:t>"%d"</a:t>
            </a:r>
            <a:r>
              <a:rPr lang="en-US" sz="2800" b="0" i="0" u="none" strike="noStrike" cap="none">
                <a:solidFill>
                  <a:srgbClr val="000000"/>
                </a:solidFill>
                <a:latin typeface="Consolas"/>
                <a:ea typeface="Consolas"/>
                <a:cs typeface="Consolas"/>
                <a:sym typeface="Consolas"/>
              </a:rPr>
              <a:t>, *xPtr);	</a:t>
            </a:r>
            <a:r>
              <a:rPr lang="en-US" sz="2800" b="0" i="0" u="none" strike="noStrike" cap="none">
                <a:solidFill>
                  <a:srgbClr val="00B050"/>
                </a:solidFill>
                <a:latin typeface="Consolas"/>
                <a:ea typeface="Consolas"/>
                <a:cs typeface="Consolas"/>
                <a:sym typeface="Consolas"/>
              </a:rPr>
              <a:t>// prints 2</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9"/>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119" name="Google Shape;119;p9"/>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120" name="Google Shape;120;p9"/>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121" name="Google Shape;121;p9"/>
          <p:cNvSpPr txBox="1"/>
          <p:nvPr/>
        </p:nvSpPr>
        <p:spPr>
          <a:xfrm>
            <a:off x="231152" y="3945625"/>
            <a:ext cx="7236900" cy="2596200"/>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main(int argc, char *argv[]) { </a:t>
            </a:r>
            <a:endParaRPr sz="2600" b="0" i="0" u="none" strike="noStrike" cap="none">
              <a:solidFill>
                <a:srgbClr val="000000"/>
              </a:solidFill>
              <a:latin typeface="Consolas"/>
              <a:ea typeface="Consolas"/>
              <a:cs typeface="Consolas"/>
              <a:sym typeface="Consolas"/>
            </a:endParaRPr>
          </a:p>
          <a:p>
            <a:pPr marL="18415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FF0000"/>
                </a:solidFill>
                <a:latin typeface="Consolas"/>
                <a:ea typeface="Consolas"/>
                <a:cs typeface="Consolas"/>
                <a:sym typeface="Consolas"/>
              </a:rPr>
              <a:t>int x = 2;</a:t>
            </a:r>
            <a:endParaRPr sz="2600" b="0" i="0" u="none" strike="noStrike" cap="none">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myFunc(&amp;x);</a:t>
            </a:r>
            <a:endParaRPr sz="2600" b="0" i="0" u="none" strike="noStrike" cap="none">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printf(</a:t>
            </a:r>
            <a:r>
              <a:rPr lang="en-US" sz="2600" b="0" i="0" u="none" strike="noStrike" cap="none">
                <a:solidFill>
                  <a:srgbClr val="0432FF"/>
                </a:solidFill>
                <a:latin typeface="Consolas"/>
                <a:ea typeface="Consolas"/>
                <a:cs typeface="Consolas"/>
                <a:sym typeface="Consolas"/>
              </a:rPr>
              <a:t>"%d"</a:t>
            </a:r>
            <a:r>
              <a:rPr lang="en-US" sz="2600" b="0" i="0" u="none" strike="noStrike" cap="none">
                <a:solidFill>
                  <a:srgbClr val="000000"/>
                </a:solidFill>
                <a:latin typeface="Consolas"/>
                <a:ea typeface="Consolas"/>
                <a:cs typeface="Consolas"/>
                <a:sym typeface="Consolas"/>
              </a:rPr>
              <a:t>, x);	</a:t>
            </a:r>
            <a:r>
              <a:rPr lang="en-US" sz="2600" b="0" i="0" u="none" strike="noStrike" cap="none">
                <a:solidFill>
                  <a:srgbClr val="00B050"/>
                </a:solidFill>
                <a:latin typeface="Consolas"/>
                <a:ea typeface="Consolas"/>
                <a:cs typeface="Consolas"/>
                <a:sym typeface="Consolas"/>
              </a:rPr>
              <a:t>// 3!</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graphicFrame>
        <p:nvGraphicFramePr>
          <p:cNvPr id="123" name="Google Shape;123;p9"/>
          <p:cNvGraphicFramePr/>
          <p:nvPr>
            <p:extLst>
              <p:ext uri="{D42A27DB-BD31-4B8C-83A1-F6EECF244321}">
                <p14:modId xmlns:p14="http://schemas.microsoft.com/office/powerpoint/2010/main" val="2485105893"/>
              </p:ext>
            </p:extLst>
          </p:nvPr>
        </p:nvGraphicFramePr>
        <p:xfrm>
          <a:off x="9213850" y="1864783"/>
          <a:ext cx="2743200" cy="1123950"/>
        </p:xfrm>
        <a:graphic>
          <a:graphicData uri="http://schemas.openxmlformats.org/drawingml/2006/table">
            <a:tbl>
              <a:tblPr firstRow="1" bandRow="1">
                <a:noFill/>
                <a:tableStyleId>{BC7616F1-CE5B-484E-AE98-E7BE73765DD2}</a:tableStyleId>
              </a:tblPr>
              <a:tblGrid>
                <a:gridCol w="1628775">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tblGrid>
              <a:tr h="274325">
                <a:tc rowSpan="3">
                  <a:txBody>
                    <a:bodyPr/>
                    <a:lstStyle/>
                    <a:p>
                      <a:pPr marL="222250" marR="0" lvl="0" indent="0" algn="l" rtl="0">
                        <a:lnSpc>
                          <a:spcPct val="100000"/>
                        </a:lnSpc>
                        <a:spcBef>
                          <a:spcPts val="0"/>
                        </a:spcBef>
                        <a:spcAft>
                          <a:spcPts val="0"/>
                        </a:spcAft>
                        <a:buNone/>
                      </a:pPr>
                      <a:endParaRPr lang="en-US" sz="2900" u="none" strike="noStrike" cap="none" baseline="0" dirty="0">
                        <a:latin typeface="Times New Roman"/>
                        <a:ea typeface="Consolas"/>
                        <a:cs typeface="Times New Roman"/>
                        <a:sym typeface="Times New Roman"/>
                      </a:endParaRPr>
                    </a:p>
                    <a:p>
                      <a:pPr marL="222250" marR="0" lvl="0" indent="0" algn="l" rtl="0">
                        <a:lnSpc>
                          <a:spcPct val="100000"/>
                        </a:lnSpc>
                        <a:spcBef>
                          <a:spcPts val="0"/>
                        </a:spcBef>
                        <a:spcAft>
                          <a:spcPts val="0"/>
                        </a:spcAft>
                        <a:buNone/>
                      </a:pPr>
                      <a:r>
                        <a:rPr lang="en-US" sz="3600" u="none" strike="noStrike" cap="none" baseline="-25000" dirty="0">
                          <a:latin typeface="Consolas"/>
                          <a:ea typeface="Consolas"/>
                          <a:cs typeface="Consolas"/>
                          <a:sym typeface="Consolas"/>
                        </a:rPr>
                        <a:t>X </a:t>
                      </a:r>
                      <a:r>
                        <a:rPr lang="en-US" sz="2400" u="none" strike="noStrike" cap="none" dirty="0">
                          <a:solidFill>
                            <a:srgbClr val="7F7F7F"/>
                          </a:solidFill>
                          <a:latin typeface="Consolas"/>
                          <a:ea typeface="Consolas"/>
                          <a:cs typeface="Consolas"/>
                          <a:sym typeface="Consolas"/>
                        </a:rPr>
                        <a:t>0x1f0</a:t>
                      </a:r>
                      <a:endParaRPr sz="2400" u="none" strike="noStrike" cap="none" dirty="0">
                        <a:latin typeface="Consolas"/>
                        <a:ea typeface="Consolas"/>
                        <a:cs typeface="Consolas"/>
                        <a:sym typeface="Consolas"/>
                      </a:endParaRPr>
                    </a:p>
                  </a:txBody>
                  <a:tcPr marL="0" marR="0" marT="3175" marB="0">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US" sz="1200" u="none" strike="noStrike" cap="none">
                          <a:latin typeface="Consolas"/>
                          <a:ea typeface="Consolas"/>
                          <a:cs typeface="Consolas"/>
                          <a:sym typeface="Consolas"/>
                        </a:rPr>
                        <a:t>…</a:t>
                      </a:r>
                      <a:endParaRPr sz="1200" u="none" strike="noStrike" cap="none">
                        <a:latin typeface="Consolas"/>
                        <a:ea typeface="Consolas"/>
                        <a:cs typeface="Consolas"/>
                        <a:sym typeface="Consolas"/>
                      </a:endParaRPr>
                    </a:p>
                  </a:txBody>
                  <a:tcPr marL="0" marR="0" marT="336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0"/>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2</a:t>
                      </a:r>
                      <a:endParaRPr sz="2400" u="none" strike="noStrike" cap="none">
                        <a:latin typeface="Consolas"/>
                        <a:ea typeface="Consolas"/>
                        <a:cs typeface="Consolas"/>
                        <a:sym typeface="Consolas"/>
                      </a:endParaRPr>
                    </a:p>
                  </a:txBody>
                  <a:tcPr marL="0" marR="0" marT="914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000"/>
                    </a:solidFill>
                  </a:tcPr>
                </a:tc>
                <a:extLst>
                  <a:ext uri="{0D108BD9-81ED-4DB2-BD59-A6C34878D82A}">
                    <a16:rowId xmlns:a16="http://schemas.microsoft.com/office/drawing/2014/main" val="10001"/>
                  </a:ext>
                </a:extLst>
              </a:tr>
              <a:tr h="274325">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u="none" strike="noStrike" cap="none" dirty="0">
                          <a:latin typeface="Consolas"/>
                          <a:ea typeface="Consolas"/>
                          <a:cs typeface="Consolas"/>
                          <a:sym typeface="Consolas"/>
                        </a:rPr>
                        <a:t>…</a:t>
                      </a:r>
                      <a:endParaRPr sz="1200" u="none" strike="noStrike" cap="none" dirty="0">
                        <a:latin typeface="Consolas"/>
                        <a:ea typeface="Consolas"/>
                        <a:cs typeface="Consolas"/>
                        <a:sym typeface="Consolas"/>
                      </a:endParaRPr>
                    </a:p>
                  </a:txBody>
                  <a:tcPr marL="0" marR="0" marT="343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2"/>
                  </a:ext>
                </a:extLst>
              </a:tr>
            </a:tbl>
          </a:graphicData>
        </a:graphic>
      </p:graphicFrame>
      <p:sp>
        <p:nvSpPr>
          <p:cNvPr id="124" name="Google Shape;124;p9"/>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125" name="Google Shape;125;p9"/>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26" name="Google Shape;126;p9"/>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a:t>
            </a:fld>
            <a:endParaRPr sz="1200" b="0" i="0" u="none" strike="noStrike" cap="none">
              <a:solidFill>
                <a:srgbClr val="424242"/>
              </a:solidFill>
              <a:latin typeface="Verdana"/>
              <a:ea typeface="Verdana"/>
              <a:cs typeface="Verdana"/>
              <a:sym typeface="Verdana"/>
            </a:endParaRPr>
          </a:p>
        </p:txBody>
      </p:sp>
      <p:sp>
        <p:nvSpPr>
          <p:cNvPr id="2" name="Google Shape;158;p11">
            <a:extLst>
              <a:ext uri="{FF2B5EF4-FFF2-40B4-BE49-F238E27FC236}">
                <a16:creationId xmlns:a16="http://schemas.microsoft.com/office/drawing/2014/main" id="{F3002EB3-DB7D-1C26-499D-C9DB9678CCAC}"/>
              </a:ext>
            </a:extLst>
          </p:cNvPr>
          <p:cNvSpPr txBox="1"/>
          <p:nvPr/>
        </p:nvSpPr>
        <p:spPr>
          <a:xfrm>
            <a:off x="9432925" y="1209547"/>
            <a:ext cx="275907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132" name="Google Shape;132;p10"/>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133" name="Google Shape;133;p10"/>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134" name="Google Shape;134;p10"/>
          <p:cNvSpPr txBox="1"/>
          <p:nvPr/>
        </p:nvSpPr>
        <p:spPr>
          <a:xfrm>
            <a:off x="231153" y="3945625"/>
            <a:ext cx="7761600" cy="2596200"/>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main(int argc, char *argv[]) { </a:t>
            </a:r>
            <a:endParaRPr sz="2600" b="0" i="0" u="none" strike="noStrike" cap="none">
              <a:solidFill>
                <a:srgbClr val="000000"/>
              </a:solidFill>
              <a:latin typeface="Consolas"/>
              <a:ea typeface="Consolas"/>
              <a:cs typeface="Consolas"/>
              <a:sym typeface="Consolas"/>
            </a:endParaRPr>
          </a:p>
          <a:p>
            <a:pPr marL="18415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x = 2;</a:t>
            </a:r>
            <a:endParaRPr sz="2600" b="0" i="0" u="none" strike="noStrike" cap="none">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FF0000"/>
              </a:buClr>
              <a:buSzPts val="2600"/>
              <a:buFont typeface="Consolas"/>
              <a:buNone/>
            </a:pPr>
            <a:r>
              <a:rPr lang="en-US" sz="2600" b="0" i="0" u="none" strike="noStrike" cap="none">
                <a:solidFill>
                  <a:srgbClr val="FF0000"/>
                </a:solidFill>
                <a:latin typeface="Consolas"/>
                <a:ea typeface="Consolas"/>
                <a:cs typeface="Consolas"/>
                <a:sym typeface="Consolas"/>
              </a:rPr>
              <a:t>myFunc(&amp;x);</a:t>
            </a:r>
            <a:endParaRPr sz="2600" b="0" i="0" u="none" strike="noStrike" cap="none">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printf(</a:t>
            </a:r>
            <a:r>
              <a:rPr lang="en-US" sz="2600" b="0" i="0" u="none" strike="noStrike" cap="none">
                <a:solidFill>
                  <a:srgbClr val="0432FF"/>
                </a:solidFill>
                <a:latin typeface="Consolas"/>
                <a:ea typeface="Consolas"/>
                <a:cs typeface="Consolas"/>
                <a:sym typeface="Consolas"/>
              </a:rPr>
              <a:t>"%d"</a:t>
            </a:r>
            <a:r>
              <a:rPr lang="en-US" sz="2600" b="0" i="0" u="none" strike="noStrike" cap="none">
                <a:solidFill>
                  <a:srgbClr val="000000"/>
                </a:solidFill>
                <a:latin typeface="Consolas"/>
                <a:ea typeface="Consolas"/>
                <a:cs typeface="Consolas"/>
                <a:sym typeface="Consolas"/>
              </a:rPr>
              <a:t>, x);	</a:t>
            </a:r>
            <a:r>
              <a:rPr lang="en-US" sz="2600" b="0" i="0" u="none" strike="noStrike" cap="none">
                <a:solidFill>
                  <a:srgbClr val="00B050"/>
                </a:solidFill>
                <a:latin typeface="Consolas"/>
                <a:ea typeface="Consolas"/>
                <a:cs typeface="Consolas"/>
                <a:sym typeface="Consolas"/>
              </a:rPr>
              <a:t>// 3!</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135" name="Google Shape;135;p10"/>
          <p:cNvSpPr/>
          <p:nvPr/>
        </p:nvSpPr>
        <p:spPr>
          <a:xfrm>
            <a:off x="9220200" y="1871133"/>
            <a:ext cx="2749550" cy="0"/>
          </a:xfrm>
          <a:custGeom>
            <a:avLst/>
            <a:gdLst/>
            <a:ahLst/>
            <a:cxnLst/>
            <a:rect l="l" t="t" r="r" b="b"/>
            <a:pathLst>
              <a:path w="2749550" h="120000" extrusionOk="0">
                <a:moveTo>
                  <a:pt x="0" y="0"/>
                </a:moveTo>
                <a:lnTo>
                  <a:pt x="2749550" y="0"/>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37" name="Google Shape;137;p10"/>
          <p:cNvSpPr txBox="1"/>
          <p:nvPr/>
        </p:nvSpPr>
        <p:spPr>
          <a:xfrm>
            <a:off x="10848975" y="1871133"/>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39" name="Google Shape;139;p10"/>
          <p:cNvSpPr txBox="1"/>
          <p:nvPr/>
        </p:nvSpPr>
        <p:spPr>
          <a:xfrm>
            <a:off x="10848975" y="2145452"/>
            <a:ext cx="1114425" cy="575945"/>
          </a:xfrm>
          <a:prstGeom prst="rect">
            <a:avLst/>
          </a:prstGeom>
          <a:solidFill>
            <a:srgbClr val="FFC000"/>
          </a:solidFill>
          <a:ln w="12700" cap="flat" cmpd="sng">
            <a:solidFill>
              <a:srgbClr val="000000"/>
            </a:solidFill>
            <a:prstDash val="solid"/>
            <a:round/>
            <a:headEnd type="none" w="sm" len="sm"/>
            <a:tailEnd type="none" w="sm" len="sm"/>
          </a:ln>
        </p:spPr>
        <p:txBody>
          <a:bodyPr spcFirstLastPara="1" wrap="square" lIns="0" tIns="91425" rIns="0" bIns="0" anchor="t" anchorCtr="0">
            <a:spAutoFit/>
          </a:bodyPr>
          <a:lstStyle/>
          <a:p>
            <a:pPr marL="0" marR="0" lvl="0" indent="0" algn="ctr"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2</a:t>
            </a:r>
            <a:endParaRPr sz="2400" b="0" i="0" u="none" strike="noStrike" cap="none">
              <a:solidFill>
                <a:srgbClr val="000000"/>
              </a:solidFill>
              <a:latin typeface="Consolas"/>
              <a:ea typeface="Consolas"/>
              <a:cs typeface="Consolas"/>
              <a:sym typeface="Consolas"/>
            </a:endParaRPr>
          </a:p>
        </p:txBody>
      </p:sp>
      <p:sp>
        <p:nvSpPr>
          <p:cNvPr id="140" name="Google Shape;140;p10"/>
          <p:cNvSpPr txBox="1"/>
          <p:nvPr/>
        </p:nvSpPr>
        <p:spPr>
          <a:xfrm>
            <a:off x="10848975" y="2721186"/>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4275"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42" name="Google Shape;142;p10"/>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143" name="Google Shape;143;p10"/>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44" name="Google Shape;144;p1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10</a:t>
            </a:fld>
            <a:endParaRPr sz="1200" b="0" i="0" u="none" strike="noStrike" cap="none">
              <a:solidFill>
                <a:srgbClr val="424242"/>
              </a:solidFill>
              <a:latin typeface="Verdana"/>
              <a:ea typeface="Verdana"/>
              <a:cs typeface="Verdana"/>
              <a:sym typeface="Verdana"/>
            </a:endParaRPr>
          </a:p>
        </p:txBody>
      </p:sp>
      <p:sp>
        <p:nvSpPr>
          <p:cNvPr id="2" name="Google Shape;160;p11">
            <a:extLst>
              <a:ext uri="{FF2B5EF4-FFF2-40B4-BE49-F238E27FC236}">
                <a16:creationId xmlns:a16="http://schemas.microsoft.com/office/drawing/2014/main" id="{D15C947C-0490-9F3E-DF90-C0F13A2A9532}"/>
              </a:ext>
            </a:extLst>
          </p:cNvPr>
          <p:cNvSpPr txBox="1"/>
          <p:nvPr/>
        </p:nvSpPr>
        <p:spPr>
          <a:xfrm>
            <a:off x="9902190" y="2285491"/>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0x1f0</a:t>
            </a:r>
            <a:endParaRPr sz="2400" b="0" i="0" u="none" strike="noStrike" cap="none" dirty="0">
              <a:solidFill>
                <a:srgbClr val="000000"/>
              </a:solidFill>
              <a:latin typeface="Consolas"/>
              <a:ea typeface="Consolas"/>
              <a:cs typeface="Consolas"/>
              <a:sym typeface="Consolas"/>
            </a:endParaRPr>
          </a:p>
        </p:txBody>
      </p:sp>
      <p:sp>
        <p:nvSpPr>
          <p:cNvPr id="3" name="Google Shape;166;p11">
            <a:extLst>
              <a:ext uri="{FF2B5EF4-FFF2-40B4-BE49-F238E27FC236}">
                <a16:creationId xmlns:a16="http://schemas.microsoft.com/office/drawing/2014/main" id="{377A66A6-83DA-63E0-3C37-728A30663874}"/>
              </a:ext>
            </a:extLst>
          </p:cNvPr>
          <p:cNvSpPr txBox="1"/>
          <p:nvPr/>
        </p:nvSpPr>
        <p:spPr>
          <a:xfrm>
            <a:off x="9430283" y="2300732"/>
            <a:ext cx="19304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dirty="0">
                <a:solidFill>
                  <a:srgbClr val="000000"/>
                </a:solidFill>
                <a:latin typeface="Consolas"/>
                <a:ea typeface="Consolas"/>
                <a:cs typeface="Consolas"/>
                <a:sym typeface="Consolas"/>
              </a:rPr>
              <a:t>x</a:t>
            </a:r>
            <a:endParaRPr sz="2400" b="0" i="0" u="none" strike="noStrike" cap="none" dirty="0">
              <a:solidFill>
                <a:srgbClr val="000000"/>
              </a:solidFill>
              <a:latin typeface="Consolas"/>
              <a:ea typeface="Consolas"/>
              <a:cs typeface="Consolas"/>
              <a:sym typeface="Consolas"/>
            </a:endParaRPr>
          </a:p>
        </p:txBody>
      </p:sp>
      <p:sp>
        <p:nvSpPr>
          <p:cNvPr id="4" name="Google Shape;158;p11">
            <a:extLst>
              <a:ext uri="{FF2B5EF4-FFF2-40B4-BE49-F238E27FC236}">
                <a16:creationId xmlns:a16="http://schemas.microsoft.com/office/drawing/2014/main" id="{C4545409-6C61-4173-CE4F-17DBF549E11D}"/>
              </a:ext>
            </a:extLst>
          </p:cNvPr>
          <p:cNvSpPr txBox="1"/>
          <p:nvPr/>
        </p:nvSpPr>
        <p:spPr>
          <a:xfrm>
            <a:off x="9432925" y="1209547"/>
            <a:ext cx="275907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1"/>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150" name="Google Shape;150;p11"/>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151" name="Google Shape;151;p11"/>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152" name="Google Shape;152;p11"/>
          <p:cNvSpPr txBox="1"/>
          <p:nvPr/>
        </p:nvSpPr>
        <p:spPr>
          <a:xfrm>
            <a:off x="231152" y="3945625"/>
            <a:ext cx="7310100" cy="2596200"/>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main(int argc, char *argv[]) { </a:t>
            </a:r>
            <a:endParaRPr sz="2600" b="0" i="0" u="none" strike="noStrike" cap="none">
              <a:solidFill>
                <a:srgbClr val="000000"/>
              </a:solidFill>
              <a:latin typeface="Consolas"/>
              <a:ea typeface="Consolas"/>
              <a:cs typeface="Consolas"/>
              <a:sym typeface="Consolas"/>
            </a:endParaRPr>
          </a:p>
          <a:p>
            <a:pPr marL="18415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x = 2;</a:t>
            </a:r>
            <a:endParaRPr sz="2600" b="0" i="0" u="none" strike="noStrike" cap="none">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FF0000"/>
              </a:buClr>
              <a:buSzPts val="2600"/>
              <a:buFont typeface="Consolas"/>
              <a:buNone/>
            </a:pPr>
            <a:r>
              <a:rPr lang="en-US" sz="2600" b="0" i="0" u="none" strike="noStrike" cap="none">
                <a:solidFill>
                  <a:srgbClr val="FF0000"/>
                </a:solidFill>
                <a:latin typeface="Consolas"/>
                <a:ea typeface="Consolas"/>
                <a:cs typeface="Consolas"/>
                <a:sym typeface="Consolas"/>
              </a:rPr>
              <a:t>myFunc(&amp;x);</a:t>
            </a:r>
            <a:endParaRPr sz="2600" b="0" i="0" u="none" strike="noStrike" cap="none">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printf(</a:t>
            </a:r>
            <a:r>
              <a:rPr lang="en-US" sz="2600" b="0" i="0" u="none" strike="noStrike" cap="none">
                <a:solidFill>
                  <a:srgbClr val="0432FF"/>
                </a:solidFill>
                <a:latin typeface="Consolas"/>
                <a:ea typeface="Consolas"/>
                <a:cs typeface="Consolas"/>
                <a:sym typeface="Consolas"/>
              </a:rPr>
              <a:t>"%d"</a:t>
            </a:r>
            <a:r>
              <a:rPr lang="en-US" sz="2600" b="0" i="0" u="none" strike="noStrike" cap="none">
                <a:solidFill>
                  <a:srgbClr val="000000"/>
                </a:solidFill>
                <a:latin typeface="Consolas"/>
                <a:ea typeface="Consolas"/>
                <a:cs typeface="Consolas"/>
                <a:sym typeface="Consolas"/>
              </a:rPr>
              <a:t>, x);	</a:t>
            </a:r>
            <a:r>
              <a:rPr lang="en-US" sz="2600" b="0" i="0" u="none" strike="noStrike" cap="none">
                <a:solidFill>
                  <a:srgbClr val="00B050"/>
                </a:solidFill>
                <a:latin typeface="Consolas"/>
                <a:ea typeface="Consolas"/>
                <a:cs typeface="Consolas"/>
                <a:sym typeface="Consolas"/>
              </a:rPr>
              <a:t>// 3!</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grpSp>
        <p:nvGrpSpPr>
          <p:cNvPr id="153" name="Google Shape;153;p11"/>
          <p:cNvGrpSpPr/>
          <p:nvPr/>
        </p:nvGrpSpPr>
        <p:grpSpPr>
          <a:xfrm>
            <a:off x="9220200" y="1864783"/>
            <a:ext cx="2749550" cy="1987550"/>
            <a:chOff x="9220200" y="1864783"/>
            <a:chExt cx="2749550" cy="1987550"/>
          </a:xfrm>
        </p:grpSpPr>
        <p:sp>
          <p:nvSpPr>
            <p:cNvPr id="154" name="Google Shape;154;p11"/>
            <p:cNvSpPr/>
            <p:nvPr/>
          </p:nvSpPr>
          <p:spPr>
            <a:xfrm>
              <a:off x="10848975" y="2145452"/>
              <a:ext cx="1114425" cy="575945"/>
            </a:xfrm>
            <a:custGeom>
              <a:avLst/>
              <a:gdLst/>
              <a:ahLst/>
              <a:cxnLst/>
              <a:rect l="l" t="t" r="r" b="b"/>
              <a:pathLst>
                <a:path w="1114425" h="575944" extrusionOk="0">
                  <a:moveTo>
                    <a:pt x="1114425" y="0"/>
                  </a:moveTo>
                  <a:lnTo>
                    <a:pt x="0" y="0"/>
                  </a:lnTo>
                  <a:lnTo>
                    <a:pt x="0" y="575733"/>
                  </a:lnTo>
                  <a:lnTo>
                    <a:pt x="1114425" y="575733"/>
                  </a:lnTo>
                  <a:lnTo>
                    <a:pt x="1114425" y="0"/>
                  </a:lnTo>
                  <a:close/>
                </a:path>
              </a:pathLst>
            </a:custGeom>
            <a:solidFill>
              <a:srgbClr val="FFC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5" name="Google Shape;155;p11"/>
            <p:cNvSpPr/>
            <p:nvPr/>
          </p:nvSpPr>
          <p:spPr>
            <a:xfrm>
              <a:off x="10848975" y="2721185"/>
              <a:ext cx="1114425" cy="274320"/>
            </a:xfrm>
            <a:custGeom>
              <a:avLst/>
              <a:gdLst/>
              <a:ahLst/>
              <a:cxnLst/>
              <a:rect l="l" t="t" r="r" b="b"/>
              <a:pathLst>
                <a:path w="1114425" h="274319" extrusionOk="0">
                  <a:moveTo>
                    <a:pt x="1114425" y="0"/>
                  </a:moveTo>
                  <a:lnTo>
                    <a:pt x="0" y="0"/>
                  </a:lnTo>
                  <a:lnTo>
                    <a:pt x="0" y="274320"/>
                  </a:lnTo>
                  <a:lnTo>
                    <a:pt x="1114425" y="274320"/>
                  </a:lnTo>
                  <a:lnTo>
                    <a:pt x="1114425" y="0"/>
                  </a:lnTo>
                  <a:close/>
                </a:path>
              </a:pathLst>
            </a:custGeom>
            <a:solidFill>
              <a:srgbClr val="BFBFB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6" name="Google Shape;156;p11"/>
            <p:cNvSpPr/>
            <p:nvPr/>
          </p:nvSpPr>
          <p:spPr>
            <a:xfrm>
              <a:off x="10848975" y="2995505"/>
              <a:ext cx="1114425" cy="575945"/>
            </a:xfrm>
            <a:custGeom>
              <a:avLst/>
              <a:gdLst/>
              <a:ahLst/>
              <a:cxnLst/>
              <a:rect l="l" t="t" r="r" b="b"/>
              <a:pathLst>
                <a:path w="1114425" h="575945" extrusionOk="0">
                  <a:moveTo>
                    <a:pt x="1114425" y="0"/>
                  </a:moveTo>
                  <a:lnTo>
                    <a:pt x="0" y="0"/>
                  </a:lnTo>
                  <a:lnTo>
                    <a:pt x="0" y="575733"/>
                  </a:lnTo>
                  <a:lnTo>
                    <a:pt x="1114425" y="575733"/>
                  </a:lnTo>
                  <a:lnTo>
                    <a:pt x="1114425" y="0"/>
                  </a:lnTo>
                  <a:close/>
                </a:path>
              </a:pathLst>
            </a:custGeom>
            <a:solidFill>
              <a:srgbClr val="70AD4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7" name="Google Shape;157;p11"/>
            <p:cNvSpPr/>
            <p:nvPr/>
          </p:nvSpPr>
          <p:spPr>
            <a:xfrm>
              <a:off x="9220200" y="1864783"/>
              <a:ext cx="2749550" cy="1987550"/>
            </a:xfrm>
            <a:custGeom>
              <a:avLst/>
              <a:gdLst/>
              <a:ahLst/>
              <a:cxnLst/>
              <a:rect l="l" t="t" r="r" b="b"/>
              <a:pathLst>
                <a:path w="2749550" h="1987550" extrusionOk="0">
                  <a:moveTo>
                    <a:pt x="1628775" y="0"/>
                  </a:moveTo>
                  <a:lnTo>
                    <a:pt x="1628775" y="1987126"/>
                  </a:lnTo>
                </a:path>
                <a:path w="2749550" h="1987550" extrusionOk="0">
                  <a:moveTo>
                    <a:pt x="0" y="6350"/>
                  </a:moveTo>
                  <a:lnTo>
                    <a:pt x="2749550" y="6350"/>
                  </a:lnTo>
                </a:path>
                <a:path w="2749550" h="1987550" extrusionOk="0">
                  <a:moveTo>
                    <a:pt x="1622425" y="280670"/>
                  </a:moveTo>
                  <a:lnTo>
                    <a:pt x="2749550" y="280670"/>
                  </a:lnTo>
                </a:path>
                <a:path w="2749550" h="1987550" extrusionOk="0">
                  <a:moveTo>
                    <a:pt x="1622425" y="856403"/>
                  </a:moveTo>
                  <a:lnTo>
                    <a:pt x="2749550" y="856403"/>
                  </a:lnTo>
                </a:path>
                <a:path w="2749550" h="1987550" extrusionOk="0">
                  <a:moveTo>
                    <a:pt x="1622425" y="1130723"/>
                  </a:moveTo>
                  <a:lnTo>
                    <a:pt x="2749550" y="1130723"/>
                  </a:lnTo>
                </a:path>
                <a:path w="2749550" h="1987550" extrusionOk="0">
                  <a:moveTo>
                    <a:pt x="2743200" y="0"/>
                  </a:moveTo>
                  <a:lnTo>
                    <a:pt x="2743200" y="1987126"/>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58" name="Google Shape;158;p11"/>
          <p:cNvSpPr txBox="1"/>
          <p:nvPr/>
        </p:nvSpPr>
        <p:spPr>
          <a:xfrm>
            <a:off x="9432925" y="1209547"/>
            <a:ext cx="275907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
        <p:nvSpPr>
          <p:cNvPr id="159" name="Google Shape;159;p11"/>
          <p:cNvSpPr txBox="1"/>
          <p:nvPr/>
        </p:nvSpPr>
        <p:spPr>
          <a:xfrm>
            <a:off x="10848975" y="1871133"/>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60" name="Google Shape;160;p11"/>
          <p:cNvSpPr txBox="1"/>
          <p:nvPr/>
        </p:nvSpPr>
        <p:spPr>
          <a:xfrm>
            <a:off x="9902190" y="2285491"/>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0x1f0</a:t>
            </a:r>
            <a:endParaRPr sz="2400" b="0" i="0" u="none" strike="noStrike" cap="none" dirty="0">
              <a:solidFill>
                <a:srgbClr val="000000"/>
              </a:solidFill>
              <a:latin typeface="Consolas"/>
              <a:ea typeface="Consolas"/>
              <a:cs typeface="Consolas"/>
              <a:sym typeface="Consolas"/>
            </a:endParaRPr>
          </a:p>
        </p:txBody>
      </p:sp>
      <p:sp>
        <p:nvSpPr>
          <p:cNvPr id="161" name="Google Shape;161;p11"/>
          <p:cNvSpPr txBox="1"/>
          <p:nvPr/>
        </p:nvSpPr>
        <p:spPr>
          <a:xfrm>
            <a:off x="10855325" y="2224532"/>
            <a:ext cx="1101725" cy="391160"/>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2</a:t>
            </a:r>
            <a:endParaRPr sz="2400" b="0" i="0" u="none" strike="noStrike" cap="none">
              <a:solidFill>
                <a:srgbClr val="000000"/>
              </a:solidFill>
              <a:latin typeface="Consolas"/>
              <a:ea typeface="Consolas"/>
              <a:cs typeface="Consolas"/>
              <a:sym typeface="Consolas"/>
            </a:endParaRPr>
          </a:p>
        </p:txBody>
      </p:sp>
      <p:sp>
        <p:nvSpPr>
          <p:cNvPr id="162" name="Google Shape;162;p11"/>
          <p:cNvSpPr txBox="1"/>
          <p:nvPr/>
        </p:nvSpPr>
        <p:spPr>
          <a:xfrm>
            <a:off x="10855325" y="2742691"/>
            <a:ext cx="1101725" cy="208279"/>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63" name="Google Shape;163;p11"/>
          <p:cNvSpPr txBox="1"/>
          <p:nvPr/>
        </p:nvSpPr>
        <p:spPr>
          <a:xfrm>
            <a:off x="10070465" y="3132835"/>
            <a:ext cx="6991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0x10</a:t>
            </a:r>
            <a:endParaRPr sz="2400" b="0" i="0" u="none" strike="noStrike" cap="none">
              <a:solidFill>
                <a:srgbClr val="000000"/>
              </a:solidFill>
              <a:latin typeface="Consolas"/>
              <a:ea typeface="Consolas"/>
              <a:cs typeface="Consolas"/>
              <a:sym typeface="Consolas"/>
            </a:endParaRPr>
          </a:p>
        </p:txBody>
      </p:sp>
      <p:sp>
        <p:nvSpPr>
          <p:cNvPr id="164" name="Google Shape;164;p11"/>
          <p:cNvSpPr txBox="1"/>
          <p:nvPr/>
        </p:nvSpPr>
        <p:spPr>
          <a:xfrm>
            <a:off x="10855325" y="3074923"/>
            <a:ext cx="1101725" cy="391160"/>
          </a:xfrm>
          <a:prstGeom prst="rect">
            <a:avLst/>
          </a:prstGeom>
          <a:noFill/>
          <a:ln>
            <a:noFill/>
          </a:ln>
        </p:spPr>
        <p:txBody>
          <a:bodyPr spcFirstLastPara="1" wrap="square" lIns="0" tIns="12700" rIns="0" bIns="0" anchor="t" anchorCtr="0">
            <a:spAutoFit/>
          </a:bodyPr>
          <a:lstStyle/>
          <a:p>
            <a:pPr marL="129539"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0x1f0</a:t>
            </a:r>
            <a:endParaRPr sz="2400" b="0" i="0" u="none" strike="noStrike" cap="none">
              <a:solidFill>
                <a:srgbClr val="000000"/>
              </a:solidFill>
              <a:latin typeface="Consolas"/>
              <a:ea typeface="Consolas"/>
              <a:cs typeface="Consolas"/>
              <a:sym typeface="Consolas"/>
            </a:endParaRPr>
          </a:p>
        </p:txBody>
      </p:sp>
      <p:sp>
        <p:nvSpPr>
          <p:cNvPr id="165" name="Google Shape;165;p11"/>
          <p:cNvSpPr txBox="1"/>
          <p:nvPr/>
        </p:nvSpPr>
        <p:spPr>
          <a:xfrm>
            <a:off x="10848975" y="3571238"/>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110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66" name="Google Shape;166;p11"/>
          <p:cNvSpPr txBox="1"/>
          <p:nvPr/>
        </p:nvSpPr>
        <p:spPr>
          <a:xfrm>
            <a:off x="9430283" y="2300732"/>
            <a:ext cx="19304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dirty="0">
                <a:solidFill>
                  <a:srgbClr val="000000"/>
                </a:solidFill>
                <a:latin typeface="Consolas"/>
                <a:ea typeface="Consolas"/>
                <a:cs typeface="Consolas"/>
                <a:sym typeface="Consolas"/>
              </a:rPr>
              <a:t>x</a:t>
            </a:r>
            <a:endParaRPr sz="2400" b="0" i="0" u="none" strike="noStrike" cap="none" dirty="0">
              <a:solidFill>
                <a:srgbClr val="000000"/>
              </a:solidFill>
              <a:latin typeface="Consolas"/>
              <a:ea typeface="Consolas"/>
              <a:cs typeface="Consolas"/>
              <a:sym typeface="Consolas"/>
            </a:endParaRPr>
          </a:p>
        </p:txBody>
      </p:sp>
      <p:sp>
        <p:nvSpPr>
          <p:cNvPr id="167" name="Google Shape;167;p11"/>
          <p:cNvSpPr txBox="1"/>
          <p:nvPr/>
        </p:nvSpPr>
        <p:spPr>
          <a:xfrm>
            <a:off x="8867876" y="31450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intPtr</a:t>
            </a:r>
            <a:endParaRPr sz="2400" b="0" i="0" u="none" strike="noStrike" cap="none">
              <a:solidFill>
                <a:srgbClr val="000000"/>
              </a:solidFill>
              <a:latin typeface="Consolas"/>
              <a:ea typeface="Consolas"/>
              <a:cs typeface="Consolas"/>
              <a:sym typeface="Consolas"/>
            </a:endParaRPr>
          </a:p>
        </p:txBody>
      </p:sp>
      <p:sp>
        <p:nvSpPr>
          <p:cNvPr id="168" name="Google Shape;168;p11"/>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169" name="Google Shape;169;p11"/>
          <p:cNvSpPr txBox="1"/>
          <p:nvPr/>
        </p:nvSpPr>
        <p:spPr>
          <a:xfrm>
            <a:off x="6892561" y="3068828"/>
            <a:ext cx="13722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myFunc()</a:t>
            </a:r>
            <a:endParaRPr sz="2400" b="0" i="0" u="none" strike="noStrike" cap="none">
              <a:solidFill>
                <a:srgbClr val="000000"/>
              </a:solidFill>
              <a:latin typeface="Consolas"/>
              <a:ea typeface="Consolas"/>
              <a:cs typeface="Consolas"/>
              <a:sym typeface="Consolas"/>
            </a:endParaRPr>
          </a:p>
        </p:txBody>
      </p:sp>
      <p:sp>
        <p:nvSpPr>
          <p:cNvPr id="170" name="Google Shape;170;p11"/>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1" name="Google Shape;171;p11"/>
          <p:cNvSpPr/>
          <p:nvPr/>
        </p:nvSpPr>
        <p:spPr>
          <a:xfrm>
            <a:off x="8555212" y="2976264"/>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 name="Google Shape;172;p11"/>
          <p:cNvSpPr/>
          <p:nvPr/>
        </p:nvSpPr>
        <p:spPr>
          <a:xfrm>
            <a:off x="10647900" y="2438401"/>
            <a:ext cx="412115" cy="1023619"/>
          </a:xfrm>
          <a:custGeom>
            <a:avLst/>
            <a:gdLst/>
            <a:ahLst/>
            <a:cxnLst/>
            <a:rect l="l" t="t" r="r" b="b"/>
            <a:pathLst>
              <a:path w="412115" h="1023620" extrusionOk="0">
                <a:moveTo>
                  <a:pt x="199743" y="164318"/>
                </a:moveTo>
                <a:lnTo>
                  <a:pt x="154484" y="231467"/>
                </a:lnTo>
                <a:lnTo>
                  <a:pt x="128378" y="272822"/>
                </a:lnTo>
                <a:lnTo>
                  <a:pt x="103935" y="313716"/>
                </a:lnTo>
                <a:lnTo>
                  <a:pt x="81397" y="354095"/>
                </a:lnTo>
                <a:lnTo>
                  <a:pt x="61019" y="393915"/>
                </a:lnTo>
                <a:lnTo>
                  <a:pt x="43056" y="433147"/>
                </a:lnTo>
                <a:lnTo>
                  <a:pt x="27778" y="471775"/>
                </a:lnTo>
                <a:lnTo>
                  <a:pt x="15477" y="509804"/>
                </a:lnTo>
                <a:lnTo>
                  <a:pt x="6479" y="547248"/>
                </a:lnTo>
                <a:lnTo>
                  <a:pt x="0" y="620358"/>
                </a:lnTo>
                <a:lnTo>
                  <a:pt x="3330" y="655443"/>
                </a:lnTo>
                <a:lnTo>
                  <a:pt x="22693" y="721032"/>
                </a:lnTo>
                <a:lnTo>
                  <a:pt x="56255" y="779746"/>
                </a:lnTo>
                <a:lnTo>
                  <a:pt x="100730" y="832166"/>
                </a:lnTo>
                <a:lnTo>
                  <a:pt x="153456" y="879581"/>
                </a:lnTo>
                <a:lnTo>
                  <a:pt x="212275" y="923302"/>
                </a:lnTo>
                <a:lnTo>
                  <a:pt x="307574" y="984308"/>
                </a:lnTo>
                <a:lnTo>
                  <a:pt x="373144" y="1023338"/>
                </a:lnTo>
                <a:lnTo>
                  <a:pt x="412120" y="957860"/>
                </a:lnTo>
                <a:lnTo>
                  <a:pt x="346910" y="919044"/>
                </a:lnTo>
                <a:lnTo>
                  <a:pt x="285452" y="880593"/>
                </a:lnTo>
                <a:lnTo>
                  <a:pt x="284407" y="879939"/>
                </a:lnTo>
                <a:lnTo>
                  <a:pt x="256145" y="860973"/>
                </a:lnTo>
                <a:lnTo>
                  <a:pt x="255175" y="860323"/>
                </a:lnTo>
                <a:lnTo>
                  <a:pt x="228317" y="841108"/>
                </a:lnTo>
                <a:lnTo>
                  <a:pt x="227117" y="840251"/>
                </a:lnTo>
                <a:lnTo>
                  <a:pt x="202205" y="820953"/>
                </a:lnTo>
                <a:lnTo>
                  <a:pt x="200766" y="819840"/>
                </a:lnTo>
                <a:lnTo>
                  <a:pt x="178058" y="800482"/>
                </a:lnTo>
                <a:lnTo>
                  <a:pt x="176375" y="799052"/>
                </a:lnTo>
                <a:lnTo>
                  <a:pt x="156110" y="779678"/>
                </a:lnTo>
                <a:lnTo>
                  <a:pt x="154194" y="777854"/>
                </a:lnTo>
                <a:lnTo>
                  <a:pt x="136565" y="758535"/>
                </a:lnTo>
                <a:lnTo>
                  <a:pt x="136403" y="758535"/>
                </a:lnTo>
                <a:lnTo>
                  <a:pt x="134453" y="756235"/>
                </a:lnTo>
                <a:lnTo>
                  <a:pt x="134605" y="756235"/>
                </a:lnTo>
                <a:lnTo>
                  <a:pt x="119593" y="737043"/>
                </a:lnTo>
                <a:lnTo>
                  <a:pt x="119389" y="737043"/>
                </a:lnTo>
                <a:lnTo>
                  <a:pt x="117359" y="734185"/>
                </a:lnTo>
                <a:lnTo>
                  <a:pt x="117551" y="734185"/>
                </a:lnTo>
                <a:lnTo>
                  <a:pt x="105313" y="715162"/>
                </a:lnTo>
                <a:lnTo>
                  <a:pt x="105064" y="715162"/>
                </a:lnTo>
                <a:lnTo>
                  <a:pt x="103081" y="711694"/>
                </a:lnTo>
                <a:lnTo>
                  <a:pt x="103316" y="711694"/>
                </a:lnTo>
                <a:lnTo>
                  <a:pt x="93794" y="692798"/>
                </a:lnTo>
                <a:lnTo>
                  <a:pt x="93504" y="692798"/>
                </a:lnTo>
                <a:lnTo>
                  <a:pt x="91741" y="688726"/>
                </a:lnTo>
                <a:lnTo>
                  <a:pt x="92016" y="688726"/>
                </a:lnTo>
                <a:lnTo>
                  <a:pt x="85089" y="669763"/>
                </a:lnTo>
                <a:lnTo>
                  <a:pt x="84772" y="669763"/>
                </a:lnTo>
                <a:lnTo>
                  <a:pt x="83417" y="665184"/>
                </a:lnTo>
                <a:lnTo>
                  <a:pt x="83725" y="665184"/>
                </a:lnTo>
                <a:lnTo>
                  <a:pt x="79285" y="645768"/>
                </a:lnTo>
                <a:lnTo>
                  <a:pt x="78955" y="645768"/>
                </a:lnTo>
                <a:lnTo>
                  <a:pt x="78168" y="640878"/>
                </a:lnTo>
                <a:lnTo>
                  <a:pt x="78491" y="640878"/>
                </a:lnTo>
                <a:lnTo>
                  <a:pt x="76541" y="620358"/>
                </a:lnTo>
                <a:lnTo>
                  <a:pt x="76233" y="620358"/>
                </a:lnTo>
                <a:lnTo>
                  <a:pt x="76082" y="615523"/>
                </a:lnTo>
                <a:lnTo>
                  <a:pt x="76390" y="615523"/>
                </a:lnTo>
                <a:lnTo>
                  <a:pt x="77123" y="592890"/>
                </a:lnTo>
                <a:lnTo>
                  <a:pt x="76890" y="592890"/>
                </a:lnTo>
                <a:lnTo>
                  <a:pt x="77260" y="588691"/>
                </a:lnTo>
                <a:lnTo>
                  <a:pt x="77495" y="588691"/>
                </a:lnTo>
                <a:lnTo>
                  <a:pt x="81148" y="563332"/>
                </a:lnTo>
                <a:lnTo>
                  <a:pt x="80983" y="563332"/>
                </a:lnTo>
                <a:lnTo>
                  <a:pt x="81647" y="559864"/>
                </a:lnTo>
                <a:lnTo>
                  <a:pt x="81817" y="559864"/>
                </a:lnTo>
                <a:lnTo>
                  <a:pt x="88546" y="531860"/>
                </a:lnTo>
                <a:lnTo>
                  <a:pt x="89224" y="529036"/>
                </a:lnTo>
                <a:lnTo>
                  <a:pt x="99165" y="498671"/>
                </a:lnTo>
                <a:lnTo>
                  <a:pt x="99905" y="496384"/>
                </a:lnTo>
                <a:lnTo>
                  <a:pt x="112815" y="463956"/>
                </a:lnTo>
                <a:lnTo>
                  <a:pt x="113546" y="462107"/>
                </a:lnTo>
                <a:lnTo>
                  <a:pt x="129271" y="427889"/>
                </a:lnTo>
                <a:lnTo>
                  <a:pt x="129956" y="426393"/>
                </a:lnTo>
                <a:lnTo>
                  <a:pt x="148298" y="390632"/>
                </a:lnTo>
                <a:lnTo>
                  <a:pt x="148918" y="389421"/>
                </a:lnTo>
                <a:lnTo>
                  <a:pt x="169649" y="352327"/>
                </a:lnTo>
                <a:lnTo>
                  <a:pt x="170196" y="351348"/>
                </a:lnTo>
                <a:lnTo>
                  <a:pt x="193074" y="313107"/>
                </a:lnTo>
                <a:lnTo>
                  <a:pt x="218322" y="273091"/>
                </a:lnTo>
                <a:lnTo>
                  <a:pt x="244903" y="232754"/>
                </a:lnTo>
                <a:lnTo>
                  <a:pt x="245463" y="231903"/>
                </a:lnTo>
                <a:lnTo>
                  <a:pt x="261819" y="208516"/>
                </a:lnTo>
                <a:lnTo>
                  <a:pt x="199743" y="164318"/>
                </a:lnTo>
                <a:close/>
              </a:path>
              <a:path w="412115" h="1023620" extrusionOk="0">
                <a:moveTo>
                  <a:pt x="347278" y="919263"/>
                </a:moveTo>
                <a:lnTo>
                  <a:pt x="347626" y="919481"/>
                </a:lnTo>
                <a:lnTo>
                  <a:pt x="347278" y="919263"/>
                </a:lnTo>
                <a:close/>
              </a:path>
              <a:path w="412115" h="1023620" extrusionOk="0">
                <a:moveTo>
                  <a:pt x="346928" y="919044"/>
                </a:moveTo>
                <a:lnTo>
                  <a:pt x="347278" y="919263"/>
                </a:lnTo>
                <a:lnTo>
                  <a:pt x="346928" y="919044"/>
                </a:lnTo>
                <a:close/>
              </a:path>
              <a:path w="412115" h="1023620" extrusionOk="0">
                <a:moveTo>
                  <a:pt x="284913" y="880256"/>
                </a:moveTo>
                <a:lnTo>
                  <a:pt x="285416" y="880593"/>
                </a:lnTo>
                <a:lnTo>
                  <a:pt x="284913" y="880256"/>
                </a:lnTo>
                <a:close/>
              </a:path>
              <a:path w="412115" h="1023620" extrusionOk="0">
                <a:moveTo>
                  <a:pt x="284441" y="879939"/>
                </a:moveTo>
                <a:lnTo>
                  <a:pt x="284913" y="880256"/>
                </a:lnTo>
                <a:lnTo>
                  <a:pt x="284441" y="879939"/>
                </a:lnTo>
                <a:close/>
              </a:path>
              <a:path w="412115" h="1023620" extrusionOk="0">
                <a:moveTo>
                  <a:pt x="255657" y="860646"/>
                </a:moveTo>
                <a:lnTo>
                  <a:pt x="256115" y="860973"/>
                </a:lnTo>
                <a:lnTo>
                  <a:pt x="255657" y="860646"/>
                </a:lnTo>
                <a:close/>
              </a:path>
              <a:path w="412115" h="1023620" extrusionOk="0">
                <a:moveTo>
                  <a:pt x="255205" y="860323"/>
                </a:moveTo>
                <a:lnTo>
                  <a:pt x="255657" y="860646"/>
                </a:lnTo>
                <a:lnTo>
                  <a:pt x="255205" y="860323"/>
                </a:lnTo>
                <a:close/>
              </a:path>
              <a:path w="412115" h="1023620" extrusionOk="0">
                <a:moveTo>
                  <a:pt x="227117" y="840251"/>
                </a:moveTo>
                <a:lnTo>
                  <a:pt x="228270" y="841108"/>
                </a:lnTo>
                <a:lnTo>
                  <a:pt x="227704" y="840670"/>
                </a:lnTo>
                <a:lnTo>
                  <a:pt x="227117" y="840251"/>
                </a:lnTo>
                <a:close/>
              </a:path>
              <a:path w="412115" h="1023620" extrusionOk="0">
                <a:moveTo>
                  <a:pt x="227704" y="840670"/>
                </a:moveTo>
                <a:lnTo>
                  <a:pt x="228270" y="841108"/>
                </a:lnTo>
                <a:lnTo>
                  <a:pt x="227704" y="840670"/>
                </a:lnTo>
                <a:close/>
              </a:path>
              <a:path w="412115" h="1023620" extrusionOk="0">
                <a:moveTo>
                  <a:pt x="227162" y="840251"/>
                </a:moveTo>
                <a:lnTo>
                  <a:pt x="227704" y="840670"/>
                </a:lnTo>
                <a:lnTo>
                  <a:pt x="227162" y="840251"/>
                </a:lnTo>
                <a:close/>
              </a:path>
              <a:path w="412115" h="1023620" extrusionOk="0">
                <a:moveTo>
                  <a:pt x="200766" y="819840"/>
                </a:moveTo>
                <a:lnTo>
                  <a:pt x="202137" y="820953"/>
                </a:lnTo>
                <a:lnTo>
                  <a:pt x="201462" y="820379"/>
                </a:lnTo>
                <a:lnTo>
                  <a:pt x="200766" y="819840"/>
                </a:lnTo>
                <a:close/>
              </a:path>
              <a:path w="412115" h="1023620" extrusionOk="0">
                <a:moveTo>
                  <a:pt x="201462" y="820379"/>
                </a:moveTo>
                <a:lnTo>
                  <a:pt x="202137" y="820953"/>
                </a:lnTo>
                <a:lnTo>
                  <a:pt x="201462" y="820379"/>
                </a:lnTo>
                <a:close/>
              </a:path>
              <a:path w="412115" h="1023620" extrusionOk="0">
                <a:moveTo>
                  <a:pt x="200829" y="819840"/>
                </a:moveTo>
                <a:lnTo>
                  <a:pt x="201462" y="820379"/>
                </a:lnTo>
                <a:lnTo>
                  <a:pt x="200829" y="819840"/>
                </a:lnTo>
                <a:close/>
              </a:path>
              <a:path w="412115" h="1023620" extrusionOk="0">
                <a:moveTo>
                  <a:pt x="176375" y="799052"/>
                </a:moveTo>
                <a:lnTo>
                  <a:pt x="177965" y="800482"/>
                </a:lnTo>
                <a:lnTo>
                  <a:pt x="177196" y="799749"/>
                </a:lnTo>
                <a:lnTo>
                  <a:pt x="176375" y="799052"/>
                </a:lnTo>
                <a:close/>
              </a:path>
              <a:path w="412115" h="1023620" extrusionOk="0">
                <a:moveTo>
                  <a:pt x="177196" y="799749"/>
                </a:moveTo>
                <a:lnTo>
                  <a:pt x="177965" y="800482"/>
                </a:lnTo>
                <a:lnTo>
                  <a:pt x="177196" y="799749"/>
                </a:lnTo>
                <a:close/>
              </a:path>
              <a:path w="412115" h="1023620" extrusionOk="0">
                <a:moveTo>
                  <a:pt x="176463" y="799052"/>
                </a:moveTo>
                <a:lnTo>
                  <a:pt x="177196" y="799749"/>
                </a:lnTo>
                <a:lnTo>
                  <a:pt x="176463" y="799052"/>
                </a:lnTo>
                <a:close/>
              </a:path>
              <a:path w="412115" h="1023620" extrusionOk="0">
                <a:moveTo>
                  <a:pt x="154194" y="777854"/>
                </a:moveTo>
                <a:lnTo>
                  <a:pt x="155986" y="779678"/>
                </a:lnTo>
                <a:lnTo>
                  <a:pt x="155123" y="778739"/>
                </a:lnTo>
                <a:lnTo>
                  <a:pt x="154194" y="777854"/>
                </a:lnTo>
                <a:close/>
              </a:path>
              <a:path w="412115" h="1023620" extrusionOk="0">
                <a:moveTo>
                  <a:pt x="155123" y="778739"/>
                </a:moveTo>
                <a:lnTo>
                  <a:pt x="155986" y="779678"/>
                </a:lnTo>
                <a:lnTo>
                  <a:pt x="155123" y="778739"/>
                </a:lnTo>
                <a:close/>
              </a:path>
              <a:path w="412115" h="1023620" extrusionOk="0">
                <a:moveTo>
                  <a:pt x="154310" y="777854"/>
                </a:moveTo>
                <a:lnTo>
                  <a:pt x="155123" y="778739"/>
                </a:lnTo>
                <a:lnTo>
                  <a:pt x="154310" y="777854"/>
                </a:lnTo>
                <a:close/>
              </a:path>
              <a:path w="412115" h="1023620" extrusionOk="0">
                <a:moveTo>
                  <a:pt x="134453" y="756235"/>
                </a:moveTo>
                <a:lnTo>
                  <a:pt x="136403" y="758535"/>
                </a:lnTo>
                <a:lnTo>
                  <a:pt x="135475" y="757348"/>
                </a:lnTo>
                <a:lnTo>
                  <a:pt x="134453" y="756235"/>
                </a:lnTo>
                <a:close/>
              </a:path>
              <a:path w="412115" h="1023620" extrusionOk="0">
                <a:moveTo>
                  <a:pt x="135475" y="757348"/>
                </a:moveTo>
                <a:lnTo>
                  <a:pt x="136403" y="758535"/>
                </a:lnTo>
                <a:lnTo>
                  <a:pt x="136565" y="758535"/>
                </a:lnTo>
                <a:lnTo>
                  <a:pt x="135475" y="757348"/>
                </a:lnTo>
                <a:close/>
              </a:path>
              <a:path w="412115" h="1023620" extrusionOk="0">
                <a:moveTo>
                  <a:pt x="134605" y="756235"/>
                </a:moveTo>
                <a:lnTo>
                  <a:pt x="134453" y="756235"/>
                </a:lnTo>
                <a:lnTo>
                  <a:pt x="135475" y="757348"/>
                </a:lnTo>
                <a:lnTo>
                  <a:pt x="134605" y="756235"/>
                </a:lnTo>
                <a:close/>
              </a:path>
              <a:path w="412115" h="1023620" extrusionOk="0">
                <a:moveTo>
                  <a:pt x="117359" y="734185"/>
                </a:moveTo>
                <a:lnTo>
                  <a:pt x="119389" y="737043"/>
                </a:lnTo>
                <a:lnTo>
                  <a:pt x="118443" y="735571"/>
                </a:lnTo>
                <a:lnTo>
                  <a:pt x="117359" y="734185"/>
                </a:lnTo>
                <a:close/>
              </a:path>
              <a:path w="412115" h="1023620" extrusionOk="0">
                <a:moveTo>
                  <a:pt x="118443" y="735571"/>
                </a:moveTo>
                <a:lnTo>
                  <a:pt x="119389" y="737043"/>
                </a:lnTo>
                <a:lnTo>
                  <a:pt x="119593" y="737043"/>
                </a:lnTo>
                <a:lnTo>
                  <a:pt x="118443" y="735571"/>
                </a:lnTo>
                <a:close/>
              </a:path>
              <a:path w="412115" h="1023620" extrusionOk="0">
                <a:moveTo>
                  <a:pt x="117551" y="734185"/>
                </a:moveTo>
                <a:lnTo>
                  <a:pt x="117359" y="734185"/>
                </a:lnTo>
                <a:lnTo>
                  <a:pt x="118443" y="735571"/>
                </a:lnTo>
                <a:lnTo>
                  <a:pt x="117551" y="734185"/>
                </a:lnTo>
                <a:close/>
              </a:path>
              <a:path w="412115" h="1023620" extrusionOk="0">
                <a:moveTo>
                  <a:pt x="103081" y="711694"/>
                </a:moveTo>
                <a:lnTo>
                  <a:pt x="105064" y="715162"/>
                </a:lnTo>
                <a:lnTo>
                  <a:pt x="104164" y="713377"/>
                </a:lnTo>
                <a:lnTo>
                  <a:pt x="103081" y="711694"/>
                </a:lnTo>
                <a:close/>
              </a:path>
              <a:path w="412115" h="1023620" extrusionOk="0">
                <a:moveTo>
                  <a:pt x="104164" y="713377"/>
                </a:moveTo>
                <a:lnTo>
                  <a:pt x="105064" y="715162"/>
                </a:lnTo>
                <a:lnTo>
                  <a:pt x="105313" y="715162"/>
                </a:lnTo>
                <a:lnTo>
                  <a:pt x="104164" y="713377"/>
                </a:lnTo>
                <a:close/>
              </a:path>
              <a:path w="412115" h="1023620" extrusionOk="0">
                <a:moveTo>
                  <a:pt x="103316" y="711694"/>
                </a:moveTo>
                <a:lnTo>
                  <a:pt x="103081" y="711694"/>
                </a:lnTo>
                <a:lnTo>
                  <a:pt x="104164" y="713377"/>
                </a:lnTo>
                <a:lnTo>
                  <a:pt x="103316" y="711694"/>
                </a:lnTo>
                <a:close/>
              </a:path>
              <a:path w="412115" h="1023620" extrusionOk="0">
                <a:moveTo>
                  <a:pt x="91741" y="688726"/>
                </a:moveTo>
                <a:lnTo>
                  <a:pt x="93504" y="692798"/>
                </a:lnTo>
                <a:lnTo>
                  <a:pt x="92741" y="690709"/>
                </a:lnTo>
                <a:lnTo>
                  <a:pt x="91741" y="688726"/>
                </a:lnTo>
                <a:close/>
              </a:path>
              <a:path w="412115" h="1023620" extrusionOk="0">
                <a:moveTo>
                  <a:pt x="92741" y="690709"/>
                </a:moveTo>
                <a:lnTo>
                  <a:pt x="93504" y="692798"/>
                </a:lnTo>
                <a:lnTo>
                  <a:pt x="93794" y="692798"/>
                </a:lnTo>
                <a:lnTo>
                  <a:pt x="92741" y="690709"/>
                </a:lnTo>
                <a:close/>
              </a:path>
              <a:path w="412115" h="1023620" extrusionOk="0">
                <a:moveTo>
                  <a:pt x="92016" y="688726"/>
                </a:moveTo>
                <a:lnTo>
                  <a:pt x="91741" y="688726"/>
                </a:lnTo>
                <a:lnTo>
                  <a:pt x="92741" y="690709"/>
                </a:lnTo>
                <a:lnTo>
                  <a:pt x="92016" y="688726"/>
                </a:lnTo>
                <a:close/>
              </a:path>
              <a:path w="412115" h="1023620" extrusionOk="0">
                <a:moveTo>
                  <a:pt x="83417" y="665184"/>
                </a:moveTo>
                <a:lnTo>
                  <a:pt x="84772" y="669763"/>
                </a:lnTo>
                <a:lnTo>
                  <a:pt x="84240" y="667438"/>
                </a:lnTo>
                <a:lnTo>
                  <a:pt x="83417" y="665184"/>
                </a:lnTo>
                <a:close/>
              </a:path>
              <a:path w="412115" h="1023620" extrusionOk="0">
                <a:moveTo>
                  <a:pt x="84240" y="667438"/>
                </a:moveTo>
                <a:lnTo>
                  <a:pt x="84772" y="669763"/>
                </a:lnTo>
                <a:lnTo>
                  <a:pt x="85089" y="669763"/>
                </a:lnTo>
                <a:lnTo>
                  <a:pt x="84240" y="667438"/>
                </a:lnTo>
                <a:close/>
              </a:path>
              <a:path w="412115" h="1023620" extrusionOk="0">
                <a:moveTo>
                  <a:pt x="83725" y="665184"/>
                </a:moveTo>
                <a:lnTo>
                  <a:pt x="83417" y="665184"/>
                </a:lnTo>
                <a:lnTo>
                  <a:pt x="84240" y="667438"/>
                </a:lnTo>
                <a:lnTo>
                  <a:pt x="83725" y="665184"/>
                </a:lnTo>
                <a:close/>
              </a:path>
              <a:path w="412115" h="1023620" extrusionOk="0">
                <a:moveTo>
                  <a:pt x="78168" y="640878"/>
                </a:moveTo>
                <a:lnTo>
                  <a:pt x="78955" y="645768"/>
                </a:lnTo>
                <a:lnTo>
                  <a:pt x="78720" y="643295"/>
                </a:lnTo>
                <a:lnTo>
                  <a:pt x="78168" y="640878"/>
                </a:lnTo>
                <a:close/>
              </a:path>
              <a:path w="412115" h="1023620" extrusionOk="0">
                <a:moveTo>
                  <a:pt x="78720" y="643295"/>
                </a:moveTo>
                <a:lnTo>
                  <a:pt x="78955" y="645768"/>
                </a:lnTo>
                <a:lnTo>
                  <a:pt x="79285" y="645768"/>
                </a:lnTo>
                <a:lnTo>
                  <a:pt x="78720" y="643295"/>
                </a:lnTo>
                <a:close/>
              </a:path>
              <a:path w="412115" h="1023620" extrusionOk="0">
                <a:moveTo>
                  <a:pt x="78491" y="640878"/>
                </a:moveTo>
                <a:lnTo>
                  <a:pt x="78168" y="640878"/>
                </a:lnTo>
                <a:lnTo>
                  <a:pt x="78720" y="643295"/>
                </a:lnTo>
                <a:lnTo>
                  <a:pt x="78491" y="640878"/>
                </a:lnTo>
                <a:close/>
              </a:path>
              <a:path w="412115" h="1023620" extrusionOk="0">
                <a:moveTo>
                  <a:pt x="76082" y="615523"/>
                </a:moveTo>
                <a:lnTo>
                  <a:pt x="76233" y="620358"/>
                </a:lnTo>
                <a:lnTo>
                  <a:pt x="76312" y="617939"/>
                </a:lnTo>
                <a:lnTo>
                  <a:pt x="76082" y="615523"/>
                </a:lnTo>
                <a:close/>
              </a:path>
              <a:path w="412115" h="1023620" extrusionOk="0">
                <a:moveTo>
                  <a:pt x="76312" y="617939"/>
                </a:moveTo>
                <a:lnTo>
                  <a:pt x="76233" y="620358"/>
                </a:lnTo>
                <a:lnTo>
                  <a:pt x="76541" y="620358"/>
                </a:lnTo>
                <a:lnTo>
                  <a:pt x="76312" y="617939"/>
                </a:lnTo>
                <a:close/>
              </a:path>
              <a:path w="412115" h="1023620" extrusionOk="0">
                <a:moveTo>
                  <a:pt x="76390" y="615523"/>
                </a:moveTo>
                <a:lnTo>
                  <a:pt x="76082" y="615523"/>
                </a:lnTo>
                <a:lnTo>
                  <a:pt x="76312" y="617939"/>
                </a:lnTo>
                <a:lnTo>
                  <a:pt x="76390" y="615523"/>
                </a:lnTo>
                <a:close/>
              </a:path>
              <a:path w="412115" h="1023620" extrusionOk="0">
                <a:moveTo>
                  <a:pt x="77260" y="588691"/>
                </a:moveTo>
                <a:lnTo>
                  <a:pt x="76890" y="592890"/>
                </a:lnTo>
                <a:lnTo>
                  <a:pt x="77191" y="590799"/>
                </a:lnTo>
                <a:lnTo>
                  <a:pt x="77260" y="588691"/>
                </a:lnTo>
                <a:close/>
              </a:path>
              <a:path w="412115" h="1023620" extrusionOk="0">
                <a:moveTo>
                  <a:pt x="77191" y="590799"/>
                </a:moveTo>
                <a:lnTo>
                  <a:pt x="76890" y="592890"/>
                </a:lnTo>
                <a:lnTo>
                  <a:pt x="77123" y="592890"/>
                </a:lnTo>
                <a:lnTo>
                  <a:pt x="77191" y="590799"/>
                </a:lnTo>
                <a:close/>
              </a:path>
              <a:path w="412115" h="1023620" extrusionOk="0">
                <a:moveTo>
                  <a:pt x="77495" y="588691"/>
                </a:moveTo>
                <a:lnTo>
                  <a:pt x="77260" y="588691"/>
                </a:lnTo>
                <a:lnTo>
                  <a:pt x="77191" y="590799"/>
                </a:lnTo>
                <a:lnTo>
                  <a:pt x="77495" y="588691"/>
                </a:lnTo>
                <a:close/>
              </a:path>
              <a:path w="412115" h="1023620" extrusionOk="0">
                <a:moveTo>
                  <a:pt x="81647" y="559864"/>
                </a:moveTo>
                <a:lnTo>
                  <a:pt x="80983" y="563332"/>
                </a:lnTo>
                <a:lnTo>
                  <a:pt x="81394" y="561622"/>
                </a:lnTo>
                <a:lnTo>
                  <a:pt x="81647" y="559864"/>
                </a:lnTo>
                <a:close/>
              </a:path>
              <a:path w="412115" h="1023620" extrusionOk="0">
                <a:moveTo>
                  <a:pt x="81394" y="561622"/>
                </a:moveTo>
                <a:lnTo>
                  <a:pt x="80983" y="563332"/>
                </a:lnTo>
                <a:lnTo>
                  <a:pt x="81148" y="563332"/>
                </a:lnTo>
                <a:lnTo>
                  <a:pt x="81394" y="561622"/>
                </a:lnTo>
                <a:close/>
              </a:path>
              <a:path w="412115" h="1023620" extrusionOk="0">
                <a:moveTo>
                  <a:pt x="81817" y="559864"/>
                </a:moveTo>
                <a:lnTo>
                  <a:pt x="81647" y="559864"/>
                </a:lnTo>
                <a:lnTo>
                  <a:pt x="81394" y="561622"/>
                </a:lnTo>
                <a:lnTo>
                  <a:pt x="81817" y="559864"/>
                </a:lnTo>
                <a:close/>
              </a:path>
              <a:path w="412115" h="1023620" extrusionOk="0">
                <a:moveTo>
                  <a:pt x="89224" y="529036"/>
                </a:moveTo>
                <a:lnTo>
                  <a:pt x="88429" y="531860"/>
                </a:lnTo>
                <a:lnTo>
                  <a:pt x="88882" y="530462"/>
                </a:lnTo>
                <a:lnTo>
                  <a:pt x="89224" y="529036"/>
                </a:lnTo>
                <a:close/>
              </a:path>
              <a:path w="412115" h="1023620" extrusionOk="0">
                <a:moveTo>
                  <a:pt x="88882" y="530462"/>
                </a:moveTo>
                <a:lnTo>
                  <a:pt x="88429" y="531860"/>
                </a:lnTo>
                <a:lnTo>
                  <a:pt x="88882" y="530462"/>
                </a:lnTo>
                <a:close/>
              </a:path>
              <a:path w="412115" h="1023620" extrusionOk="0">
                <a:moveTo>
                  <a:pt x="89343" y="529036"/>
                </a:moveTo>
                <a:lnTo>
                  <a:pt x="88882" y="530462"/>
                </a:lnTo>
                <a:lnTo>
                  <a:pt x="89343" y="529036"/>
                </a:lnTo>
                <a:close/>
              </a:path>
              <a:path w="412115" h="1023620" extrusionOk="0">
                <a:moveTo>
                  <a:pt x="99905" y="496384"/>
                </a:moveTo>
                <a:lnTo>
                  <a:pt x="99084" y="498671"/>
                </a:lnTo>
                <a:lnTo>
                  <a:pt x="99527" y="497553"/>
                </a:lnTo>
                <a:lnTo>
                  <a:pt x="99905" y="496384"/>
                </a:lnTo>
                <a:close/>
              </a:path>
              <a:path w="412115" h="1023620" extrusionOk="0">
                <a:moveTo>
                  <a:pt x="99527" y="497553"/>
                </a:moveTo>
                <a:lnTo>
                  <a:pt x="99084" y="498671"/>
                </a:lnTo>
                <a:lnTo>
                  <a:pt x="99527" y="497553"/>
                </a:lnTo>
                <a:close/>
              </a:path>
              <a:path w="412115" h="1023620" extrusionOk="0">
                <a:moveTo>
                  <a:pt x="99989" y="496384"/>
                </a:moveTo>
                <a:lnTo>
                  <a:pt x="99527" y="497553"/>
                </a:lnTo>
                <a:lnTo>
                  <a:pt x="99989" y="496384"/>
                </a:lnTo>
                <a:close/>
              </a:path>
              <a:path w="412115" h="1023620" extrusionOk="0">
                <a:moveTo>
                  <a:pt x="113546" y="462107"/>
                </a:moveTo>
                <a:lnTo>
                  <a:pt x="112757" y="463956"/>
                </a:lnTo>
                <a:lnTo>
                  <a:pt x="113178" y="463036"/>
                </a:lnTo>
                <a:lnTo>
                  <a:pt x="113546" y="462107"/>
                </a:lnTo>
                <a:close/>
              </a:path>
              <a:path w="412115" h="1023620" extrusionOk="0">
                <a:moveTo>
                  <a:pt x="113178" y="463036"/>
                </a:moveTo>
                <a:lnTo>
                  <a:pt x="112757" y="463956"/>
                </a:lnTo>
                <a:lnTo>
                  <a:pt x="113178" y="463036"/>
                </a:lnTo>
                <a:close/>
              </a:path>
              <a:path w="412115" h="1023620" extrusionOk="0">
                <a:moveTo>
                  <a:pt x="113604" y="462107"/>
                </a:moveTo>
                <a:lnTo>
                  <a:pt x="113178" y="463036"/>
                </a:lnTo>
                <a:lnTo>
                  <a:pt x="113604" y="462107"/>
                </a:lnTo>
                <a:close/>
              </a:path>
              <a:path w="412115" h="1023620" extrusionOk="0">
                <a:moveTo>
                  <a:pt x="129956" y="426393"/>
                </a:moveTo>
                <a:lnTo>
                  <a:pt x="129232" y="427889"/>
                </a:lnTo>
                <a:lnTo>
                  <a:pt x="129601" y="427167"/>
                </a:lnTo>
                <a:lnTo>
                  <a:pt x="129956" y="426393"/>
                </a:lnTo>
                <a:close/>
              </a:path>
              <a:path w="412115" h="1023620" extrusionOk="0">
                <a:moveTo>
                  <a:pt x="129601" y="427167"/>
                </a:moveTo>
                <a:lnTo>
                  <a:pt x="129232" y="427889"/>
                </a:lnTo>
                <a:lnTo>
                  <a:pt x="129601" y="427167"/>
                </a:lnTo>
                <a:close/>
              </a:path>
              <a:path w="412115" h="1023620" extrusionOk="0">
                <a:moveTo>
                  <a:pt x="129997" y="426393"/>
                </a:moveTo>
                <a:lnTo>
                  <a:pt x="129601" y="427167"/>
                </a:lnTo>
                <a:lnTo>
                  <a:pt x="129997" y="426393"/>
                </a:lnTo>
                <a:close/>
              </a:path>
              <a:path w="412115" h="1023620" extrusionOk="0">
                <a:moveTo>
                  <a:pt x="148603" y="390036"/>
                </a:moveTo>
                <a:lnTo>
                  <a:pt x="148270" y="390632"/>
                </a:lnTo>
                <a:lnTo>
                  <a:pt x="148603" y="390036"/>
                </a:lnTo>
                <a:close/>
              </a:path>
              <a:path w="412115" h="1023620" extrusionOk="0">
                <a:moveTo>
                  <a:pt x="148947" y="389421"/>
                </a:moveTo>
                <a:lnTo>
                  <a:pt x="148603" y="390036"/>
                </a:lnTo>
                <a:lnTo>
                  <a:pt x="148947" y="389421"/>
                </a:lnTo>
                <a:close/>
              </a:path>
              <a:path w="412115" h="1023620" extrusionOk="0">
                <a:moveTo>
                  <a:pt x="169912" y="351856"/>
                </a:moveTo>
                <a:lnTo>
                  <a:pt x="169630" y="352327"/>
                </a:lnTo>
                <a:lnTo>
                  <a:pt x="169912" y="351856"/>
                </a:lnTo>
                <a:close/>
              </a:path>
              <a:path w="412115" h="1023620" extrusionOk="0">
                <a:moveTo>
                  <a:pt x="170216" y="351348"/>
                </a:moveTo>
                <a:lnTo>
                  <a:pt x="169912" y="351856"/>
                </a:lnTo>
                <a:lnTo>
                  <a:pt x="170216" y="351348"/>
                </a:lnTo>
                <a:close/>
              </a:path>
              <a:path w="412115" h="1023620" extrusionOk="0">
                <a:moveTo>
                  <a:pt x="342243" y="133363"/>
                </a:moveTo>
                <a:lnTo>
                  <a:pt x="221369" y="133363"/>
                </a:lnTo>
                <a:lnTo>
                  <a:pt x="283835" y="177003"/>
                </a:lnTo>
                <a:lnTo>
                  <a:pt x="261819" y="208516"/>
                </a:lnTo>
                <a:lnTo>
                  <a:pt x="323615" y="252515"/>
                </a:lnTo>
                <a:lnTo>
                  <a:pt x="342243" y="133363"/>
                </a:lnTo>
                <a:close/>
              </a:path>
              <a:path w="412115" h="1023620" extrusionOk="0">
                <a:moveTo>
                  <a:pt x="245186" y="232324"/>
                </a:moveTo>
                <a:lnTo>
                  <a:pt x="244886" y="232754"/>
                </a:lnTo>
                <a:lnTo>
                  <a:pt x="245186" y="232324"/>
                </a:lnTo>
                <a:close/>
              </a:path>
              <a:path w="412115" h="1023620" extrusionOk="0">
                <a:moveTo>
                  <a:pt x="245480" y="231903"/>
                </a:moveTo>
                <a:lnTo>
                  <a:pt x="245186" y="232324"/>
                </a:lnTo>
                <a:lnTo>
                  <a:pt x="245480" y="231903"/>
                </a:lnTo>
                <a:close/>
              </a:path>
              <a:path w="412115" h="1023620" extrusionOk="0">
                <a:moveTo>
                  <a:pt x="221369" y="133363"/>
                </a:moveTo>
                <a:lnTo>
                  <a:pt x="199743" y="164318"/>
                </a:lnTo>
                <a:lnTo>
                  <a:pt x="261819" y="208516"/>
                </a:lnTo>
                <a:lnTo>
                  <a:pt x="283835" y="177003"/>
                </a:lnTo>
                <a:lnTo>
                  <a:pt x="221369" y="133363"/>
                </a:lnTo>
                <a:close/>
              </a:path>
              <a:path w="412115" h="1023620" extrusionOk="0">
                <a:moveTo>
                  <a:pt x="363092" y="0"/>
                </a:moveTo>
                <a:lnTo>
                  <a:pt x="137394" y="119926"/>
                </a:lnTo>
                <a:lnTo>
                  <a:pt x="199743" y="164318"/>
                </a:lnTo>
                <a:lnTo>
                  <a:pt x="221369" y="133363"/>
                </a:lnTo>
                <a:lnTo>
                  <a:pt x="342243" y="133363"/>
                </a:lnTo>
                <a:lnTo>
                  <a:pt x="363092" y="0"/>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3" name="Google Shape;173;p1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a:t>
            </a:fld>
            <a:endParaRPr sz="1200" b="0" i="0" u="none" strike="noStrike" cap="none">
              <a:solidFill>
                <a:srgbClr val="424242"/>
              </a:solidFill>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179" name="Google Shape;179;p12"/>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180" name="Google Shape;180;p12"/>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FF0000"/>
              </a:buClr>
              <a:buSzPts val="2600"/>
              <a:buFont typeface="Consolas"/>
              <a:buNone/>
            </a:pPr>
            <a:r>
              <a:rPr lang="en-US" sz="2600" b="0" i="0" u="none" strike="noStrike" cap="none">
                <a:solidFill>
                  <a:srgbClr val="FF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181" name="Google Shape;181;p12"/>
          <p:cNvSpPr txBox="1"/>
          <p:nvPr/>
        </p:nvSpPr>
        <p:spPr>
          <a:xfrm>
            <a:off x="231151" y="3945625"/>
            <a:ext cx="6822000" cy="2596200"/>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main(int argc, char *argv[]) { int x = 2;</a:t>
            </a:r>
            <a:endParaRPr sz="2600" b="0" i="0" u="none" strike="noStrike" cap="none">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myFunc(&amp;x);</a:t>
            </a:r>
            <a:endParaRPr sz="2600" b="0" i="0" u="none" strike="noStrike" cap="none">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printf(</a:t>
            </a:r>
            <a:r>
              <a:rPr lang="en-US" sz="2600" b="0" i="0" u="none" strike="noStrike" cap="none">
                <a:solidFill>
                  <a:srgbClr val="0432FF"/>
                </a:solidFill>
                <a:latin typeface="Consolas"/>
                <a:ea typeface="Consolas"/>
                <a:cs typeface="Consolas"/>
                <a:sym typeface="Consolas"/>
              </a:rPr>
              <a:t>"%d"</a:t>
            </a:r>
            <a:r>
              <a:rPr lang="en-US" sz="2600" b="0" i="0" u="none" strike="noStrike" cap="none">
                <a:solidFill>
                  <a:srgbClr val="000000"/>
                </a:solidFill>
                <a:latin typeface="Consolas"/>
                <a:ea typeface="Consolas"/>
                <a:cs typeface="Consolas"/>
                <a:sym typeface="Consolas"/>
              </a:rPr>
              <a:t>, x);	</a:t>
            </a:r>
            <a:r>
              <a:rPr lang="en-US" sz="2600" b="0" i="0" u="none" strike="noStrike" cap="none">
                <a:solidFill>
                  <a:srgbClr val="00B050"/>
                </a:solidFill>
                <a:latin typeface="Consolas"/>
                <a:ea typeface="Consolas"/>
                <a:cs typeface="Consolas"/>
                <a:sym typeface="Consolas"/>
              </a:rPr>
              <a:t>// 3!</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grpSp>
        <p:nvGrpSpPr>
          <p:cNvPr id="182" name="Google Shape;182;p12"/>
          <p:cNvGrpSpPr/>
          <p:nvPr/>
        </p:nvGrpSpPr>
        <p:grpSpPr>
          <a:xfrm>
            <a:off x="9220200" y="1864783"/>
            <a:ext cx="2749550" cy="1987550"/>
            <a:chOff x="9220200" y="1864783"/>
            <a:chExt cx="2749550" cy="1987550"/>
          </a:xfrm>
        </p:grpSpPr>
        <p:sp>
          <p:nvSpPr>
            <p:cNvPr id="183" name="Google Shape;183;p12"/>
            <p:cNvSpPr/>
            <p:nvPr/>
          </p:nvSpPr>
          <p:spPr>
            <a:xfrm>
              <a:off x="10848975" y="2145452"/>
              <a:ext cx="1114425" cy="575945"/>
            </a:xfrm>
            <a:custGeom>
              <a:avLst/>
              <a:gdLst/>
              <a:ahLst/>
              <a:cxnLst/>
              <a:rect l="l" t="t" r="r" b="b"/>
              <a:pathLst>
                <a:path w="1114425" h="575944" extrusionOk="0">
                  <a:moveTo>
                    <a:pt x="1114425" y="0"/>
                  </a:moveTo>
                  <a:lnTo>
                    <a:pt x="0" y="0"/>
                  </a:lnTo>
                  <a:lnTo>
                    <a:pt x="0" y="575733"/>
                  </a:lnTo>
                  <a:lnTo>
                    <a:pt x="1114425" y="575733"/>
                  </a:lnTo>
                  <a:lnTo>
                    <a:pt x="1114425" y="0"/>
                  </a:lnTo>
                  <a:close/>
                </a:path>
              </a:pathLst>
            </a:custGeom>
            <a:solidFill>
              <a:srgbClr val="FFC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4" name="Google Shape;184;p12"/>
            <p:cNvSpPr/>
            <p:nvPr/>
          </p:nvSpPr>
          <p:spPr>
            <a:xfrm>
              <a:off x="10848975" y="2721185"/>
              <a:ext cx="1114425" cy="274320"/>
            </a:xfrm>
            <a:custGeom>
              <a:avLst/>
              <a:gdLst/>
              <a:ahLst/>
              <a:cxnLst/>
              <a:rect l="l" t="t" r="r" b="b"/>
              <a:pathLst>
                <a:path w="1114425" h="274319" extrusionOk="0">
                  <a:moveTo>
                    <a:pt x="1114425" y="0"/>
                  </a:moveTo>
                  <a:lnTo>
                    <a:pt x="0" y="0"/>
                  </a:lnTo>
                  <a:lnTo>
                    <a:pt x="0" y="274320"/>
                  </a:lnTo>
                  <a:lnTo>
                    <a:pt x="1114425" y="274320"/>
                  </a:lnTo>
                  <a:lnTo>
                    <a:pt x="1114425" y="0"/>
                  </a:lnTo>
                  <a:close/>
                </a:path>
              </a:pathLst>
            </a:custGeom>
            <a:solidFill>
              <a:srgbClr val="BFBFB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5" name="Google Shape;185;p12"/>
            <p:cNvSpPr/>
            <p:nvPr/>
          </p:nvSpPr>
          <p:spPr>
            <a:xfrm>
              <a:off x="10848975" y="2995505"/>
              <a:ext cx="1114425" cy="575945"/>
            </a:xfrm>
            <a:custGeom>
              <a:avLst/>
              <a:gdLst/>
              <a:ahLst/>
              <a:cxnLst/>
              <a:rect l="l" t="t" r="r" b="b"/>
              <a:pathLst>
                <a:path w="1114425" h="575945" extrusionOk="0">
                  <a:moveTo>
                    <a:pt x="1114425" y="0"/>
                  </a:moveTo>
                  <a:lnTo>
                    <a:pt x="0" y="0"/>
                  </a:lnTo>
                  <a:lnTo>
                    <a:pt x="0" y="575733"/>
                  </a:lnTo>
                  <a:lnTo>
                    <a:pt x="1114425" y="575733"/>
                  </a:lnTo>
                  <a:lnTo>
                    <a:pt x="1114425" y="0"/>
                  </a:lnTo>
                  <a:close/>
                </a:path>
              </a:pathLst>
            </a:custGeom>
            <a:solidFill>
              <a:srgbClr val="70AD4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6" name="Google Shape;186;p12"/>
            <p:cNvSpPr/>
            <p:nvPr/>
          </p:nvSpPr>
          <p:spPr>
            <a:xfrm>
              <a:off x="9220200" y="1864783"/>
              <a:ext cx="2749550" cy="1987550"/>
            </a:xfrm>
            <a:custGeom>
              <a:avLst/>
              <a:gdLst/>
              <a:ahLst/>
              <a:cxnLst/>
              <a:rect l="l" t="t" r="r" b="b"/>
              <a:pathLst>
                <a:path w="2749550" h="1987550" extrusionOk="0">
                  <a:moveTo>
                    <a:pt x="1628775" y="0"/>
                  </a:moveTo>
                  <a:lnTo>
                    <a:pt x="1628775" y="1987126"/>
                  </a:lnTo>
                </a:path>
                <a:path w="2749550" h="1987550" extrusionOk="0">
                  <a:moveTo>
                    <a:pt x="0" y="6350"/>
                  </a:moveTo>
                  <a:lnTo>
                    <a:pt x="2749550" y="6350"/>
                  </a:lnTo>
                </a:path>
                <a:path w="2749550" h="1987550" extrusionOk="0">
                  <a:moveTo>
                    <a:pt x="1622425" y="280670"/>
                  </a:moveTo>
                  <a:lnTo>
                    <a:pt x="2749550" y="280670"/>
                  </a:lnTo>
                </a:path>
                <a:path w="2749550" h="1987550" extrusionOk="0">
                  <a:moveTo>
                    <a:pt x="1622425" y="856403"/>
                  </a:moveTo>
                  <a:lnTo>
                    <a:pt x="2749550" y="856403"/>
                  </a:lnTo>
                </a:path>
                <a:path w="2749550" h="1987550" extrusionOk="0">
                  <a:moveTo>
                    <a:pt x="1622425" y="1130723"/>
                  </a:moveTo>
                  <a:lnTo>
                    <a:pt x="2749550" y="1130723"/>
                  </a:lnTo>
                </a:path>
                <a:path w="2749550" h="1987550" extrusionOk="0">
                  <a:moveTo>
                    <a:pt x="2743200" y="0"/>
                  </a:moveTo>
                  <a:lnTo>
                    <a:pt x="2743200" y="1987126"/>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8" name="Google Shape;188;p12"/>
          <p:cNvSpPr txBox="1"/>
          <p:nvPr/>
        </p:nvSpPr>
        <p:spPr>
          <a:xfrm>
            <a:off x="10848975" y="1871133"/>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89" name="Google Shape;189;p12"/>
          <p:cNvSpPr txBox="1"/>
          <p:nvPr/>
        </p:nvSpPr>
        <p:spPr>
          <a:xfrm>
            <a:off x="9902190" y="2285491"/>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0x1f0</a:t>
            </a:r>
            <a:endParaRPr sz="2400" b="0" i="0" u="none" strike="noStrike" cap="none">
              <a:solidFill>
                <a:srgbClr val="000000"/>
              </a:solidFill>
              <a:latin typeface="Consolas"/>
              <a:ea typeface="Consolas"/>
              <a:cs typeface="Consolas"/>
              <a:sym typeface="Consolas"/>
            </a:endParaRPr>
          </a:p>
        </p:txBody>
      </p:sp>
      <p:sp>
        <p:nvSpPr>
          <p:cNvPr id="190" name="Google Shape;190;p12"/>
          <p:cNvSpPr txBox="1"/>
          <p:nvPr/>
        </p:nvSpPr>
        <p:spPr>
          <a:xfrm>
            <a:off x="10855325" y="2224532"/>
            <a:ext cx="1101725" cy="391160"/>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2</a:t>
            </a:r>
            <a:endParaRPr sz="2400" b="0" i="0" u="none" strike="noStrike" cap="none">
              <a:solidFill>
                <a:srgbClr val="000000"/>
              </a:solidFill>
              <a:latin typeface="Consolas"/>
              <a:ea typeface="Consolas"/>
              <a:cs typeface="Consolas"/>
              <a:sym typeface="Consolas"/>
            </a:endParaRPr>
          </a:p>
        </p:txBody>
      </p:sp>
      <p:sp>
        <p:nvSpPr>
          <p:cNvPr id="191" name="Google Shape;191;p12"/>
          <p:cNvSpPr txBox="1"/>
          <p:nvPr/>
        </p:nvSpPr>
        <p:spPr>
          <a:xfrm>
            <a:off x="10855325" y="2742691"/>
            <a:ext cx="1101725" cy="208279"/>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92" name="Google Shape;192;p12"/>
          <p:cNvSpPr txBox="1"/>
          <p:nvPr/>
        </p:nvSpPr>
        <p:spPr>
          <a:xfrm>
            <a:off x="10070465" y="3132835"/>
            <a:ext cx="6991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0x10</a:t>
            </a:r>
            <a:endParaRPr sz="2400" b="0" i="0" u="none" strike="noStrike" cap="none">
              <a:solidFill>
                <a:srgbClr val="000000"/>
              </a:solidFill>
              <a:latin typeface="Consolas"/>
              <a:ea typeface="Consolas"/>
              <a:cs typeface="Consolas"/>
              <a:sym typeface="Consolas"/>
            </a:endParaRPr>
          </a:p>
        </p:txBody>
      </p:sp>
      <p:sp>
        <p:nvSpPr>
          <p:cNvPr id="193" name="Google Shape;193;p12"/>
          <p:cNvSpPr txBox="1"/>
          <p:nvPr/>
        </p:nvSpPr>
        <p:spPr>
          <a:xfrm>
            <a:off x="10855325" y="3074923"/>
            <a:ext cx="1101725" cy="391160"/>
          </a:xfrm>
          <a:prstGeom prst="rect">
            <a:avLst/>
          </a:prstGeom>
          <a:noFill/>
          <a:ln>
            <a:noFill/>
          </a:ln>
        </p:spPr>
        <p:txBody>
          <a:bodyPr spcFirstLastPara="1" wrap="square" lIns="0" tIns="12700" rIns="0" bIns="0" anchor="t" anchorCtr="0">
            <a:spAutoFit/>
          </a:bodyPr>
          <a:lstStyle/>
          <a:p>
            <a:pPr marL="129539"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0x1f0</a:t>
            </a:r>
            <a:endParaRPr sz="2400" b="0" i="0" u="none" strike="noStrike" cap="none">
              <a:solidFill>
                <a:srgbClr val="000000"/>
              </a:solidFill>
              <a:latin typeface="Consolas"/>
              <a:ea typeface="Consolas"/>
              <a:cs typeface="Consolas"/>
              <a:sym typeface="Consolas"/>
            </a:endParaRPr>
          </a:p>
        </p:txBody>
      </p:sp>
      <p:sp>
        <p:nvSpPr>
          <p:cNvPr id="194" name="Google Shape;194;p12"/>
          <p:cNvSpPr txBox="1"/>
          <p:nvPr/>
        </p:nvSpPr>
        <p:spPr>
          <a:xfrm>
            <a:off x="10848975" y="3571238"/>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110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195" name="Google Shape;195;p12"/>
          <p:cNvSpPr txBox="1"/>
          <p:nvPr/>
        </p:nvSpPr>
        <p:spPr>
          <a:xfrm>
            <a:off x="9430283" y="2300732"/>
            <a:ext cx="19304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x</a:t>
            </a:r>
            <a:endParaRPr sz="2400" b="0" i="0" u="none" strike="noStrike" cap="none">
              <a:solidFill>
                <a:srgbClr val="000000"/>
              </a:solidFill>
              <a:latin typeface="Consolas"/>
              <a:ea typeface="Consolas"/>
              <a:cs typeface="Consolas"/>
              <a:sym typeface="Consolas"/>
            </a:endParaRPr>
          </a:p>
        </p:txBody>
      </p:sp>
      <p:sp>
        <p:nvSpPr>
          <p:cNvPr id="196" name="Google Shape;196;p12"/>
          <p:cNvSpPr txBox="1"/>
          <p:nvPr/>
        </p:nvSpPr>
        <p:spPr>
          <a:xfrm>
            <a:off x="8867876" y="31450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intPtr</a:t>
            </a:r>
            <a:endParaRPr sz="2400" b="0" i="0" u="none" strike="noStrike" cap="none">
              <a:solidFill>
                <a:srgbClr val="000000"/>
              </a:solidFill>
              <a:latin typeface="Consolas"/>
              <a:ea typeface="Consolas"/>
              <a:cs typeface="Consolas"/>
              <a:sym typeface="Consolas"/>
            </a:endParaRPr>
          </a:p>
        </p:txBody>
      </p:sp>
      <p:sp>
        <p:nvSpPr>
          <p:cNvPr id="197" name="Google Shape;197;p12"/>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198" name="Google Shape;198;p12"/>
          <p:cNvSpPr txBox="1"/>
          <p:nvPr/>
        </p:nvSpPr>
        <p:spPr>
          <a:xfrm>
            <a:off x="6892561" y="3068828"/>
            <a:ext cx="13722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myFunc()</a:t>
            </a:r>
            <a:endParaRPr sz="2400" b="0" i="0" u="none" strike="noStrike" cap="none">
              <a:solidFill>
                <a:srgbClr val="000000"/>
              </a:solidFill>
              <a:latin typeface="Consolas"/>
              <a:ea typeface="Consolas"/>
              <a:cs typeface="Consolas"/>
              <a:sym typeface="Consolas"/>
            </a:endParaRPr>
          </a:p>
        </p:txBody>
      </p:sp>
      <p:sp>
        <p:nvSpPr>
          <p:cNvPr id="199" name="Google Shape;199;p12"/>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0" name="Google Shape;200;p12"/>
          <p:cNvSpPr/>
          <p:nvPr/>
        </p:nvSpPr>
        <p:spPr>
          <a:xfrm>
            <a:off x="8555212" y="2976264"/>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1" name="Google Shape;201;p12"/>
          <p:cNvSpPr/>
          <p:nvPr/>
        </p:nvSpPr>
        <p:spPr>
          <a:xfrm>
            <a:off x="10647900" y="2438401"/>
            <a:ext cx="412115" cy="1023619"/>
          </a:xfrm>
          <a:custGeom>
            <a:avLst/>
            <a:gdLst/>
            <a:ahLst/>
            <a:cxnLst/>
            <a:rect l="l" t="t" r="r" b="b"/>
            <a:pathLst>
              <a:path w="412115" h="1023620" extrusionOk="0">
                <a:moveTo>
                  <a:pt x="199743" y="164318"/>
                </a:moveTo>
                <a:lnTo>
                  <a:pt x="154484" y="231467"/>
                </a:lnTo>
                <a:lnTo>
                  <a:pt x="128378" y="272822"/>
                </a:lnTo>
                <a:lnTo>
                  <a:pt x="103935" y="313716"/>
                </a:lnTo>
                <a:lnTo>
                  <a:pt x="81397" y="354095"/>
                </a:lnTo>
                <a:lnTo>
                  <a:pt x="61019" y="393915"/>
                </a:lnTo>
                <a:lnTo>
                  <a:pt x="43056" y="433147"/>
                </a:lnTo>
                <a:lnTo>
                  <a:pt x="27778" y="471775"/>
                </a:lnTo>
                <a:lnTo>
                  <a:pt x="15477" y="509804"/>
                </a:lnTo>
                <a:lnTo>
                  <a:pt x="6479" y="547248"/>
                </a:lnTo>
                <a:lnTo>
                  <a:pt x="0" y="620358"/>
                </a:lnTo>
                <a:lnTo>
                  <a:pt x="3330" y="655443"/>
                </a:lnTo>
                <a:lnTo>
                  <a:pt x="22693" y="721032"/>
                </a:lnTo>
                <a:lnTo>
                  <a:pt x="56255" y="779746"/>
                </a:lnTo>
                <a:lnTo>
                  <a:pt x="100730" y="832166"/>
                </a:lnTo>
                <a:lnTo>
                  <a:pt x="153456" y="879581"/>
                </a:lnTo>
                <a:lnTo>
                  <a:pt x="212275" y="923302"/>
                </a:lnTo>
                <a:lnTo>
                  <a:pt x="307574" y="984308"/>
                </a:lnTo>
                <a:lnTo>
                  <a:pt x="373144" y="1023338"/>
                </a:lnTo>
                <a:lnTo>
                  <a:pt x="412120" y="957860"/>
                </a:lnTo>
                <a:lnTo>
                  <a:pt x="346910" y="919044"/>
                </a:lnTo>
                <a:lnTo>
                  <a:pt x="285452" y="880593"/>
                </a:lnTo>
                <a:lnTo>
                  <a:pt x="284407" y="879939"/>
                </a:lnTo>
                <a:lnTo>
                  <a:pt x="256145" y="860973"/>
                </a:lnTo>
                <a:lnTo>
                  <a:pt x="255175" y="860323"/>
                </a:lnTo>
                <a:lnTo>
                  <a:pt x="228317" y="841108"/>
                </a:lnTo>
                <a:lnTo>
                  <a:pt x="227117" y="840251"/>
                </a:lnTo>
                <a:lnTo>
                  <a:pt x="202205" y="820953"/>
                </a:lnTo>
                <a:lnTo>
                  <a:pt x="200766" y="819840"/>
                </a:lnTo>
                <a:lnTo>
                  <a:pt x="178058" y="800482"/>
                </a:lnTo>
                <a:lnTo>
                  <a:pt x="176375" y="799052"/>
                </a:lnTo>
                <a:lnTo>
                  <a:pt x="156110" y="779678"/>
                </a:lnTo>
                <a:lnTo>
                  <a:pt x="154194" y="777854"/>
                </a:lnTo>
                <a:lnTo>
                  <a:pt x="136565" y="758535"/>
                </a:lnTo>
                <a:lnTo>
                  <a:pt x="136403" y="758535"/>
                </a:lnTo>
                <a:lnTo>
                  <a:pt x="134453" y="756235"/>
                </a:lnTo>
                <a:lnTo>
                  <a:pt x="134605" y="756235"/>
                </a:lnTo>
                <a:lnTo>
                  <a:pt x="119593" y="737043"/>
                </a:lnTo>
                <a:lnTo>
                  <a:pt x="119389" y="737043"/>
                </a:lnTo>
                <a:lnTo>
                  <a:pt x="117359" y="734185"/>
                </a:lnTo>
                <a:lnTo>
                  <a:pt x="117551" y="734185"/>
                </a:lnTo>
                <a:lnTo>
                  <a:pt x="105313" y="715162"/>
                </a:lnTo>
                <a:lnTo>
                  <a:pt x="105064" y="715162"/>
                </a:lnTo>
                <a:lnTo>
                  <a:pt x="103081" y="711694"/>
                </a:lnTo>
                <a:lnTo>
                  <a:pt x="103316" y="711694"/>
                </a:lnTo>
                <a:lnTo>
                  <a:pt x="93794" y="692798"/>
                </a:lnTo>
                <a:lnTo>
                  <a:pt x="93504" y="692798"/>
                </a:lnTo>
                <a:lnTo>
                  <a:pt x="91741" y="688726"/>
                </a:lnTo>
                <a:lnTo>
                  <a:pt x="92016" y="688726"/>
                </a:lnTo>
                <a:lnTo>
                  <a:pt x="85089" y="669763"/>
                </a:lnTo>
                <a:lnTo>
                  <a:pt x="84772" y="669763"/>
                </a:lnTo>
                <a:lnTo>
                  <a:pt x="83417" y="665184"/>
                </a:lnTo>
                <a:lnTo>
                  <a:pt x="83725" y="665184"/>
                </a:lnTo>
                <a:lnTo>
                  <a:pt x="79285" y="645768"/>
                </a:lnTo>
                <a:lnTo>
                  <a:pt x="78955" y="645768"/>
                </a:lnTo>
                <a:lnTo>
                  <a:pt x="78168" y="640878"/>
                </a:lnTo>
                <a:lnTo>
                  <a:pt x="78491" y="640878"/>
                </a:lnTo>
                <a:lnTo>
                  <a:pt x="76541" y="620358"/>
                </a:lnTo>
                <a:lnTo>
                  <a:pt x="76233" y="620358"/>
                </a:lnTo>
                <a:lnTo>
                  <a:pt x="76082" y="615523"/>
                </a:lnTo>
                <a:lnTo>
                  <a:pt x="76390" y="615523"/>
                </a:lnTo>
                <a:lnTo>
                  <a:pt x="77123" y="592890"/>
                </a:lnTo>
                <a:lnTo>
                  <a:pt x="76890" y="592890"/>
                </a:lnTo>
                <a:lnTo>
                  <a:pt x="77260" y="588691"/>
                </a:lnTo>
                <a:lnTo>
                  <a:pt x="77495" y="588691"/>
                </a:lnTo>
                <a:lnTo>
                  <a:pt x="81148" y="563332"/>
                </a:lnTo>
                <a:lnTo>
                  <a:pt x="80983" y="563332"/>
                </a:lnTo>
                <a:lnTo>
                  <a:pt x="81647" y="559864"/>
                </a:lnTo>
                <a:lnTo>
                  <a:pt x="81817" y="559864"/>
                </a:lnTo>
                <a:lnTo>
                  <a:pt x="88546" y="531860"/>
                </a:lnTo>
                <a:lnTo>
                  <a:pt x="89224" y="529036"/>
                </a:lnTo>
                <a:lnTo>
                  <a:pt x="99165" y="498671"/>
                </a:lnTo>
                <a:lnTo>
                  <a:pt x="99905" y="496384"/>
                </a:lnTo>
                <a:lnTo>
                  <a:pt x="112815" y="463956"/>
                </a:lnTo>
                <a:lnTo>
                  <a:pt x="113546" y="462107"/>
                </a:lnTo>
                <a:lnTo>
                  <a:pt x="129271" y="427889"/>
                </a:lnTo>
                <a:lnTo>
                  <a:pt x="129956" y="426393"/>
                </a:lnTo>
                <a:lnTo>
                  <a:pt x="148298" y="390632"/>
                </a:lnTo>
                <a:lnTo>
                  <a:pt x="148918" y="389421"/>
                </a:lnTo>
                <a:lnTo>
                  <a:pt x="169649" y="352327"/>
                </a:lnTo>
                <a:lnTo>
                  <a:pt x="170196" y="351348"/>
                </a:lnTo>
                <a:lnTo>
                  <a:pt x="193074" y="313107"/>
                </a:lnTo>
                <a:lnTo>
                  <a:pt x="218322" y="273091"/>
                </a:lnTo>
                <a:lnTo>
                  <a:pt x="244903" y="232754"/>
                </a:lnTo>
                <a:lnTo>
                  <a:pt x="245463" y="231903"/>
                </a:lnTo>
                <a:lnTo>
                  <a:pt x="261819" y="208516"/>
                </a:lnTo>
                <a:lnTo>
                  <a:pt x="199743" y="164318"/>
                </a:lnTo>
                <a:close/>
              </a:path>
              <a:path w="412115" h="1023620" extrusionOk="0">
                <a:moveTo>
                  <a:pt x="347278" y="919263"/>
                </a:moveTo>
                <a:lnTo>
                  <a:pt x="347626" y="919481"/>
                </a:lnTo>
                <a:lnTo>
                  <a:pt x="347278" y="919263"/>
                </a:lnTo>
                <a:close/>
              </a:path>
              <a:path w="412115" h="1023620" extrusionOk="0">
                <a:moveTo>
                  <a:pt x="346928" y="919044"/>
                </a:moveTo>
                <a:lnTo>
                  <a:pt x="347278" y="919263"/>
                </a:lnTo>
                <a:lnTo>
                  <a:pt x="346928" y="919044"/>
                </a:lnTo>
                <a:close/>
              </a:path>
              <a:path w="412115" h="1023620" extrusionOk="0">
                <a:moveTo>
                  <a:pt x="284913" y="880256"/>
                </a:moveTo>
                <a:lnTo>
                  <a:pt x="285416" y="880593"/>
                </a:lnTo>
                <a:lnTo>
                  <a:pt x="284913" y="880256"/>
                </a:lnTo>
                <a:close/>
              </a:path>
              <a:path w="412115" h="1023620" extrusionOk="0">
                <a:moveTo>
                  <a:pt x="284441" y="879939"/>
                </a:moveTo>
                <a:lnTo>
                  <a:pt x="284913" y="880256"/>
                </a:lnTo>
                <a:lnTo>
                  <a:pt x="284441" y="879939"/>
                </a:lnTo>
                <a:close/>
              </a:path>
              <a:path w="412115" h="1023620" extrusionOk="0">
                <a:moveTo>
                  <a:pt x="255657" y="860646"/>
                </a:moveTo>
                <a:lnTo>
                  <a:pt x="256115" y="860973"/>
                </a:lnTo>
                <a:lnTo>
                  <a:pt x="255657" y="860646"/>
                </a:lnTo>
                <a:close/>
              </a:path>
              <a:path w="412115" h="1023620" extrusionOk="0">
                <a:moveTo>
                  <a:pt x="255205" y="860323"/>
                </a:moveTo>
                <a:lnTo>
                  <a:pt x="255657" y="860646"/>
                </a:lnTo>
                <a:lnTo>
                  <a:pt x="255205" y="860323"/>
                </a:lnTo>
                <a:close/>
              </a:path>
              <a:path w="412115" h="1023620" extrusionOk="0">
                <a:moveTo>
                  <a:pt x="227117" y="840251"/>
                </a:moveTo>
                <a:lnTo>
                  <a:pt x="228270" y="841108"/>
                </a:lnTo>
                <a:lnTo>
                  <a:pt x="227704" y="840670"/>
                </a:lnTo>
                <a:lnTo>
                  <a:pt x="227117" y="840251"/>
                </a:lnTo>
                <a:close/>
              </a:path>
              <a:path w="412115" h="1023620" extrusionOk="0">
                <a:moveTo>
                  <a:pt x="227704" y="840670"/>
                </a:moveTo>
                <a:lnTo>
                  <a:pt x="228270" y="841108"/>
                </a:lnTo>
                <a:lnTo>
                  <a:pt x="227704" y="840670"/>
                </a:lnTo>
                <a:close/>
              </a:path>
              <a:path w="412115" h="1023620" extrusionOk="0">
                <a:moveTo>
                  <a:pt x="227162" y="840251"/>
                </a:moveTo>
                <a:lnTo>
                  <a:pt x="227704" y="840670"/>
                </a:lnTo>
                <a:lnTo>
                  <a:pt x="227162" y="840251"/>
                </a:lnTo>
                <a:close/>
              </a:path>
              <a:path w="412115" h="1023620" extrusionOk="0">
                <a:moveTo>
                  <a:pt x="200766" y="819840"/>
                </a:moveTo>
                <a:lnTo>
                  <a:pt x="202137" y="820953"/>
                </a:lnTo>
                <a:lnTo>
                  <a:pt x="201462" y="820379"/>
                </a:lnTo>
                <a:lnTo>
                  <a:pt x="200766" y="819840"/>
                </a:lnTo>
                <a:close/>
              </a:path>
              <a:path w="412115" h="1023620" extrusionOk="0">
                <a:moveTo>
                  <a:pt x="201462" y="820379"/>
                </a:moveTo>
                <a:lnTo>
                  <a:pt x="202137" y="820953"/>
                </a:lnTo>
                <a:lnTo>
                  <a:pt x="201462" y="820379"/>
                </a:lnTo>
                <a:close/>
              </a:path>
              <a:path w="412115" h="1023620" extrusionOk="0">
                <a:moveTo>
                  <a:pt x="200829" y="819840"/>
                </a:moveTo>
                <a:lnTo>
                  <a:pt x="201462" y="820379"/>
                </a:lnTo>
                <a:lnTo>
                  <a:pt x="200829" y="819840"/>
                </a:lnTo>
                <a:close/>
              </a:path>
              <a:path w="412115" h="1023620" extrusionOk="0">
                <a:moveTo>
                  <a:pt x="176375" y="799052"/>
                </a:moveTo>
                <a:lnTo>
                  <a:pt x="177965" y="800482"/>
                </a:lnTo>
                <a:lnTo>
                  <a:pt x="177196" y="799749"/>
                </a:lnTo>
                <a:lnTo>
                  <a:pt x="176375" y="799052"/>
                </a:lnTo>
                <a:close/>
              </a:path>
              <a:path w="412115" h="1023620" extrusionOk="0">
                <a:moveTo>
                  <a:pt x="177196" y="799749"/>
                </a:moveTo>
                <a:lnTo>
                  <a:pt x="177965" y="800482"/>
                </a:lnTo>
                <a:lnTo>
                  <a:pt x="177196" y="799749"/>
                </a:lnTo>
                <a:close/>
              </a:path>
              <a:path w="412115" h="1023620" extrusionOk="0">
                <a:moveTo>
                  <a:pt x="176463" y="799052"/>
                </a:moveTo>
                <a:lnTo>
                  <a:pt x="177196" y="799749"/>
                </a:lnTo>
                <a:lnTo>
                  <a:pt x="176463" y="799052"/>
                </a:lnTo>
                <a:close/>
              </a:path>
              <a:path w="412115" h="1023620" extrusionOk="0">
                <a:moveTo>
                  <a:pt x="154194" y="777854"/>
                </a:moveTo>
                <a:lnTo>
                  <a:pt x="155986" y="779678"/>
                </a:lnTo>
                <a:lnTo>
                  <a:pt x="155123" y="778739"/>
                </a:lnTo>
                <a:lnTo>
                  <a:pt x="154194" y="777854"/>
                </a:lnTo>
                <a:close/>
              </a:path>
              <a:path w="412115" h="1023620" extrusionOk="0">
                <a:moveTo>
                  <a:pt x="155123" y="778739"/>
                </a:moveTo>
                <a:lnTo>
                  <a:pt x="155986" y="779678"/>
                </a:lnTo>
                <a:lnTo>
                  <a:pt x="155123" y="778739"/>
                </a:lnTo>
                <a:close/>
              </a:path>
              <a:path w="412115" h="1023620" extrusionOk="0">
                <a:moveTo>
                  <a:pt x="154310" y="777854"/>
                </a:moveTo>
                <a:lnTo>
                  <a:pt x="155123" y="778739"/>
                </a:lnTo>
                <a:lnTo>
                  <a:pt x="154310" y="777854"/>
                </a:lnTo>
                <a:close/>
              </a:path>
              <a:path w="412115" h="1023620" extrusionOk="0">
                <a:moveTo>
                  <a:pt x="134453" y="756235"/>
                </a:moveTo>
                <a:lnTo>
                  <a:pt x="136403" y="758535"/>
                </a:lnTo>
                <a:lnTo>
                  <a:pt x="135475" y="757348"/>
                </a:lnTo>
                <a:lnTo>
                  <a:pt x="134453" y="756235"/>
                </a:lnTo>
                <a:close/>
              </a:path>
              <a:path w="412115" h="1023620" extrusionOk="0">
                <a:moveTo>
                  <a:pt x="135475" y="757348"/>
                </a:moveTo>
                <a:lnTo>
                  <a:pt x="136403" y="758535"/>
                </a:lnTo>
                <a:lnTo>
                  <a:pt x="136565" y="758535"/>
                </a:lnTo>
                <a:lnTo>
                  <a:pt x="135475" y="757348"/>
                </a:lnTo>
                <a:close/>
              </a:path>
              <a:path w="412115" h="1023620" extrusionOk="0">
                <a:moveTo>
                  <a:pt x="134605" y="756235"/>
                </a:moveTo>
                <a:lnTo>
                  <a:pt x="134453" y="756235"/>
                </a:lnTo>
                <a:lnTo>
                  <a:pt x="135475" y="757348"/>
                </a:lnTo>
                <a:lnTo>
                  <a:pt x="134605" y="756235"/>
                </a:lnTo>
                <a:close/>
              </a:path>
              <a:path w="412115" h="1023620" extrusionOk="0">
                <a:moveTo>
                  <a:pt x="117359" y="734185"/>
                </a:moveTo>
                <a:lnTo>
                  <a:pt x="119389" y="737043"/>
                </a:lnTo>
                <a:lnTo>
                  <a:pt x="118443" y="735571"/>
                </a:lnTo>
                <a:lnTo>
                  <a:pt x="117359" y="734185"/>
                </a:lnTo>
                <a:close/>
              </a:path>
              <a:path w="412115" h="1023620" extrusionOk="0">
                <a:moveTo>
                  <a:pt x="118443" y="735571"/>
                </a:moveTo>
                <a:lnTo>
                  <a:pt x="119389" y="737043"/>
                </a:lnTo>
                <a:lnTo>
                  <a:pt x="119593" y="737043"/>
                </a:lnTo>
                <a:lnTo>
                  <a:pt x="118443" y="735571"/>
                </a:lnTo>
                <a:close/>
              </a:path>
              <a:path w="412115" h="1023620" extrusionOk="0">
                <a:moveTo>
                  <a:pt x="117551" y="734185"/>
                </a:moveTo>
                <a:lnTo>
                  <a:pt x="117359" y="734185"/>
                </a:lnTo>
                <a:lnTo>
                  <a:pt x="118443" y="735571"/>
                </a:lnTo>
                <a:lnTo>
                  <a:pt x="117551" y="734185"/>
                </a:lnTo>
                <a:close/>
              </a:path>
              <a:path w="412115" h="1023620" extrusionOk="0">
                <a:moveTo>
                  <a:pt x="103081" y="711694"/>
                </a:moveTo>
                <a:lnTo>
                  <a:pt x="105064" y="715162"/>
                </a:lnTo>
                <a:lnTo>
                  <a:pt x="104164" y="713377"/>
                </a:lnTo>
                <a:lnTo>
                  <a:pt x="103081" y="711694"/>
                </a:lnTo>
                <a:close/>
              </a:path>
              <a:path w="412115" h="1023620" extrusionOk="0">
                <a:moveTo>
                  <a:pt x="104164" y="713377"/>
                </a:moveTo>
                <a:lnTo>
                  <a:pt x="105064" y="715162"/>
                </a:lnTo>
                <a:lnTo>
                  <a:pt x="105313" y="715162"/>
                </a:lnTo>
                <a:lnTo>
                  <a:pt x="104164" y="713377"/>
                </a:lnTo>
                <a:close/>
              </a:path>
              <a:path w="412115" h="1023620" extrusionOk="0">
                <a:moveTo>
                  <a:pt x="103316" y="711694"/>
                </a:moveTo>
                <a:lnTo>
                  <a:pt x="103081" y="711694"/>
                </a:lnTo>
                <a:lnTo>
                  <a:pt x="104164" y="713377"/>
                </a:lnTo>
                <a:lnTo>
                  <a:pt x="103316" y="711694"/>
                </a:lnTo>
                <a:close/>
              </a:path>
              <a:path w="412115" h="1023620" extrusionOk="0">
                <a:moveTo>
                  <a:pt x="91741" y="688726"/>
                </a:moveTo>
                <a:lnTo>
                  <a:pt x="93504" y="692798"/>
                </a:lnTo>
                <a:lnTo>
                  <a:pt x="92741" y="690709"/>
                </a:lnTo>
                <a:lnTo>
                  <a:pt x="91741" y="688726"/>
                </a:lnTo>
                <a:close/>
              </a:path>
              <a:path w="412115" h="1023620" extrusionOk="0">
                <a:moveTo>
                  <a:pt x="92741" y="690709"/>
                </a:moveTo>
                <a:lnTo>
                  <a:pt x="93504" y="692798"/>
                </a:lnTo>
                <a:lnTo>
                  <a:pt x="93794" y="692798"/>
                </a:lnTo>
                <a:lnTo>
                  <a:pt x="92741" y="690709"/>
                </a:lnTo>
                <a:close/>
              </a:path>
              <a:path w="412115" h="1023620" extrusionOk="0">
                <a:moveTo>
                  <a:pt x="92016" y="688726"/>
                </a:moveTo>
                <a:lnTo>
                  <a:pt x="91741" y="688726"/>
                </a:lnTo>
                <a:lnTo>
                  <a:pt x="92741" y="690709"/>
                </a:lnTo>
                <a:lnTo>
                  <a:pt x="92016" y="688726"/>
                </a:lnTo>
                <a:close/>
              </a:path>
              <a:path w="412115" h="1023620" extrusionOk="0">
                <a:moveTo>
                  <a:pt x="83417" y="665184"/>
                </a:moveTo>
                <a:lnTo>
                  <a:pt x="84772" y="669763"/>
                </a:lnTo>
                <a:lnTo>
                  <a:pt x="84240" y="667438"/>
                </a:lnTo>
                <a:lnTo>
                  <a:pt x="83417" y="665184"/>
                </a:lnTo>
                <a:close/>
              </a:path>
              <a:path w="412115" h="1023620" extrusionOk="0">
                <a:moveTo>
                  <a:pt x="84240" y="667438"/>
                </a:moveTo>
                <a:lnTo>
                  <a:pt x="84772" y="669763"/>
                </a:lnTo>
                <a:lnTo>
                  <a:pt x="85089" y="669763"/>
                </a:lnTo>
                <a:lnTo>
                  <a:pt x="84240" y="667438"/>
                </a:lnTo>
                <a:close/>
              </a:path>
              <a:path w="412115" h="1023620" extrusionOk="0">
                <a:moveTo>
                  <a:pt x="83725" y="665184"/>
                </a:moveTo>
                <a:lnTo>
                  <a:pt x="83417" y="665184"/>
                </a:lnTo>
                <a:lnTo>
                  <a:pt x="84240" y="667438"/>
                </a:lnTo>
                <a:lnTo>
                  <a:pt x="83725" y="665184"/>
                </a:lnTo>
                <a:close/>
              </a:path>
              <a:path w="412115" h="1023620" extrusionOk="0">
                <a:moveTo>
                  <a:pt x="78168" y="640878"/>
                </a:moveTo>
                <a:lnTo>
                  <a:pt x="78955" y="645768"/>
                </a:lnTo>
                <a:lnTo>
                  <a:pt x="78720" y="643295"/>
                </a:lnTo>
                <a:lnTo>
                  <a:pt x="78168" y="640878"/>
                </a:lnTo>
                <a:close/>
              </a:path>
              <a:path w="412115" h="1023620" extrusionOk="0">
                <a:moveTo>
                  <a:pt x="78720" y="643295"/>
                </a:moveTo>
                <a:lnTo>
                  <a:pt x="78955" y="645768"/>
                </a:lnTo>
                <a:lnTo>
                  <a:pt x="79285" y="645768"/>
                </a:lnTo>
                <a:lnTo>
                  <a:pt x="78720" y="643295"/>
                </a:lnTo>
                <a:close/>
              </a:path>
              <a:path w="412115" h="1023620" extrusionOk="0">
                <a:moveTo>
                  <a:pt x="78491" y="640878"/>
                </a:moveTo>
                <a:lnTo>
                  <a:pt x="78168" y="640878"/>
                </a:lnTo>
                <a:lnTo>
                  <a:pt x="78720" y="643295"/>
                </a:lnTo>
                <a:lnTo>
                  <a:pt x="78491" y="640878"/>
                </a:lnTo>
                <a:close/>
              </a:path>
              <a:path w="412115" h="1023620" extrusionOk="0">
                <a:moveTo>
                  <a:pt x="76082" y="615523"/>
                </a:moveTo>
                <a:lnTo>
                  <a:pt x="76233" y="620358"/>
                </a:lnTo>
                <a:lnTo>
                  <a:pt x="76312" y="617939"/>
                </a:lnTo>
                <a:lnTo>
                  <a:pt x="76082" y="615523"/>
                </a:lnTo>
                <a:close/>
              </a:path>
              <a:path w="412115" h="1023620" extrusionOk="0">
                <a:moveTo>
                  <a:pt x="76312" y="617939"/>
                </a:moveTo>
                <a:lnTo>
                  <a:pt x="76233" y="620358"/>
                </a:lnTo>
                <a:lnTo>
                  <a:pt x="76541" y="620358"/>
                </a:lnTo>
                <a:lnTo>
                  <a:pt x="76312" y="617939"/>
                </a:lnTo>
                <a:close/>
              </a:path>
              <a:path w="412115" h="1023620" extrusionOk="0">
                <a:moveTo>
                  <a:pt x="76390" y="615523"/>
                </a:moveTo>
                <a:lnTo>
                  <a:pt x="76082" y="615523"/>
                </a:lnTo>
                <a:lnTo>
                  <a:pt x="76312" y="617939"/>
                </a:lnTo>
                <a:lnTo>
                  <a:pt x="76390" y="615523"/>
                </a:lnTo>
                <a:close/>
              </a:path>
              <a:path w="412115" h="1023620" extrusionOk="0">
                <a:moveTo>
                  <a:pt x="77260" y="588691"/>
                </a:moveTo>
                <a:lnTo>
                  <a:pt x="76890" y="592890"/>
                </a:lnTo>
                <a:lnTo>
                  <a:pt x="77191" y="590799"/>
                </a:lnTo>
                <a:lnTo>
                  <a:pt x="77260" y="588691"/>
                </a:lnTo>
                <a:close/>
              </a:path>
              <a:path w="412115" h="1023620" extrusionOk="0">
                <a:moveTo>
                  <a:pt x="77191" y="590799"/>
                </a:moveTo>
                <a:lnTo>
                  <a:pt x="76890" y="592890"/>
                </a:lnTo>
                <a:lnTo>
                  <a:pt x="77123" y="592890"/>
                </a:lnTo>
                <a:lnTo>
                  <a:pt x="77191" y="590799"/>
                </a:lnTo>
                <a:close/>
              </a:path>
              <a:path w="412115" h="1023620" extrusionOk="0">
                <a:moveTo>
                  <a:pt x="77495" y="588691"/>
                </a:moveTo>
                <a:lnTo>
                  <a:pt x="77260" y="588691"/>
                </a:lnTo>
                <a:lnTo>
                  <a:pt x="77191" y="590799"/>
                </a:lnTo>
                <a:lnTo>
                  <a:pt x="77495" y="588691"/>
                </a:lnTo>
                <a:close/>
              </a:path>
              <a:path w="412115" h="1023620" extrusionOk="0">
                <a:moveTo>
                  <a:pt x="81647" y="559864"/>
                </a:moveTo>
                <a:lnTo>
                  <a:pt x="80983" y="563332"/>
                </a:lnTo>
                <a:lnTo>
                  <a:pt x="81394" y="561622"/>
                </a:lnTo>
                <a:lnTo>
                  <a:pt x="81647" y="559864"/>
                </a:lnTo>
                <a:close/>
              </a:path>
              <a:path w="412115" h="1023620" extrusionOk="0">
                <a:moveTo>
                  <a:pt x="81394" y="561622"/>
                </a:moveTo>
                <a:lnTo>
                  <a:pt x="80983" y="563332"/>
                </a:lnTo>
                <a:lnTo>
                  <a:pt x="81148" y="563332"/>
                </a:lnTo>
                <a:lnTo>
                  <a:pt x="81394" y="561622"/>
                </a:lnTo>
                <a:close/>
              </a:path>
              <a:path w="412115" h="1023620" extrusionOk="0">
                <a:moveTo>
                  <a:pt x="81817" y="559864"/>
                </a:moveTo>
                <a:lnTo>
                  <a:pt x="81647" y="559864"/>
                </a:lnTo>
                <a:lnTo>
                  <a:pt x="81394" y="561622"/>
                </a:lnTo>
                <a:lnTo>
                  <a:pt x="81817" y="559864"/>
                </a:lnTo>
                <a:close/>
              </a:path>
              <a:path w="412115" h="1023620" extrusionOk="0">
                <a:moveTo>
                  <a:pt x="89224" y="529036"/>
                </a:moveTo>
                <a:lnTo>
                  <a:pt x="88429" y="531860"/>
                </a:lnTo>
                <a:lnTo>
                  <a:pt x="88882" y="530462"/>
                </a:lnTo>
                <a:lnTo>
                  <a:pt x="89224" y="529036"/>
                </a:lnTo>
                <a:close/>
              </a:path>
              <a:path w="412115" h="1023620" extrusionOk="0">
                <a:moveTo>
                  <a:pt x="88882" y="530462"/>
                </a:moveTo>
                <a:lnTo>
                  <a:pt x="88429" y="531860"/>
                </a:lnTo>
                <a:lnTo>
                  <a:pt x="88882" y="530462"/>
                </a:lnTo>
                <a:close/>
              </a:path>
              <a:path w="412115" h="1023620" extrusionOk="0">
                <a:moveTo>
                  <a:pt x="89343" y="529036"/>
                </a:moveTo>
                <a:lnTo>
                  <a:pt x="88882" y="530462"/>
                </a:lnTo>
                <a:lnTo>
                  <a:pt x="89343" y="529036"/>
                </a:lnTo>
                <a:close/>
              </a:path>
              <a:path w="412115" h="1023620" extrusionOk="0">
                <a:moveTo>
                  <a:pt x="99905" y="496384"/>
                </a:moveTo>
                <a:lnTo>
                  <a:pt x="99084" y="498671"/>
                </a:lnTo>
                <a:lnTo>
                  <a:pt x="99527" y="497553"/>
                </a:lnTo>
                <a:lnTo>
                  <a:pt x="99905" y="496384"/>
                </a:lnTo>
                <a:close/>
              </a:path>
              <a:path w="412115" h="1023620" extrusionOk="0">
                <a:moveTo>
                  <a:pt x="99527" y="497553"/>
                </a:moveTo>
                <a:lnTo>
                  <a:pt x="99084" y="498671"/>
                </a:lnTo>
                <a:lnTo>
                  <a:pt x="99527" y="497553"/>
                </a:lnTo>
                <a:close/>
              </a:path>
              <a:path w="412115" h="1023620" extrusionOk="0">
                <a:moveTo>
                  <a:pt x="99989" y="496384"/>
                </a:moveTo>
                <a:lnTo>
                  <a:pt x="99527" y="497553"/>
                </a:lnTo>
                <a:lnTo>
                  <a:pt x="99989" y="496384"/>
                </a:lnTo>
                <a:close/>
              </a:path>
              <a:path w="412115" h="1023620" extrusionOk="0">
                <a:moveTo>
                  <a:pt x="113546" y="462107"/>
                </a:moveTo>
                <a:lnTo>
                  <a:pt x="112757" y="463956"/>
                </a:lnTo>
                <a:lnTo>
                  <a:pt x="113178" y="463036"/>
                </a:lnTo>
                <a:lnTo>
                  <a:pt x="113546" y="462107"/>
                </a:lnTo>
                <a:close/>
              </a:path>
              <a:path w="412115" h="1023620" extrusionOk="0">
                <a:moveTo>
                  <a:pt x="113178" y="463036"/>
                </a:moveTo>
                <a:lnTo>
                  <a:pt x="112757" y="463956"/>
                </a:lnTo>
                <a:lnTo>
                  <a:pt x="113178" y="463036"/>
                </a:lnTo>
                <a:close/>
              </a:path>
              <a:path w="412115" h="1023620" extrusionOk="0">
                <a:moveTo>
                  <a:pt x="113604" y="462107"/>
                </a:moveTo>
                <a:lnTo>
                  <a:pt x="113178" y="463036"/>
                </a:lnTo>
                <a:lnTo>
                  <a:pt x="113604" y="462107"/>
                </a:lnTo>
                <a:close/>
              </a:path>
              <a:path w="412115" h="1023620" extrusionOk="0">
                <a:moveTo>
                  <a:pt x="129956" y="426393"/>
                </a:moveTo>
                <a:lnTo>
                  <a:pt x="129232" y="427889"/>
                </a:lnTo>
                <a:lnTo>
                  <a:pt x="129601" y="427167"/>
                </a:lnTo>
                <a:lnTo>
                  <a:pt x="129956" y="426393"/>
                </a:lnTo>
                <a:close/>
              </a:path>
              <a:path w="412115" h="1023620" extrusionOk="0">
                <a:moveTo>
                  <a:pt x="129601" y="427167"/>
                </a:moveTo>
                <a:lnTo>
                  <a:pt x="129232" y="427889"/>
                </a:lnTo>
                <a:lnTo>
                  <a:pt x="129601" y="427167"/>
                </a:lnTo>
                <a:close/>
              </a:path>
              <a:path w="412115" h="1023620" extrusionOk="0">
                <a:moveTo>
                  <a:pt x="129997" y="426393"/>
                </a:moveTo>
                <a:lnTo>
                  <a:pt x="129601" y="427167"/>
                </a:lnTo>
                <a:lnTo>
                  <a:pt x="129997" y="426393"/>
                </a:lnTo>
                <a:close/>
              </a:path>
              <a:path w="412115" h="1023620" extrusionOk="0">
                <a:moveTo>
                  <a:pt x="148603" y="390036"/>
                </a:moveTo>
                <a:lnTo>
                  <a:pt x="148270" y="390632"/>
                </a:lnTo>
                <a:lnTo>
                  <a:pt x="148603" y="390036"/>
                </a:lnTo>
                <a:close/>
              </a:path>
              <a:path w="412115" h="1023620" extrusionOk="0">
                <a:moveTo>
                  <a:pt x="148947" y="389421"/>
                </a:moveTo>
                <a:lnTo>
                  <a:pt x="148603" y="390036"/>
                </a:lnTo>
                <a:lnTo>
                  <a:pt x="148947" y="389421"/>
                </a:lnTo>
                <a:close/>
              </a:path>
              <a:path w="412115" h="1023620" extrusionOk="0">
                <a:moveTo>
                  <a:pt x="169912" y="351856"/>
                </a:moveTo>
                <a:lnTo>
                  <a:pt x="169630" y="352327"/>
                </a:lnTo>
                <a:lnTo>
                  <a:pt x="169912" y="351856"/>
                </a:lnTo>
                <a:close/>
              </a:path>
              <a:path w="412115" h="1023620" extrusionOk="0">
                <a:moveTo>
                  <a:pt x="170216" y="351348"/>
                </a:moveTo>
                <a:lnTo>
                  <a:pt x="169912" y="351856"/>
                </a:lnTo>
                <a:lnTo>
                  <a:pt x="170216" y="351348"/>
                </a:lnTo>
                <a:close/>
              </a:path>
              <a:path w="412115" h="1023620" extrusionOk="0">
                <a:moveTo>
                  <a:pt x="342243" y="133363"/>
                </a:moveTo>
                <a:lnTo>
                  <a:pt x="221369" y="133363"/>
                </a:lnTo>
                <a:lnTo>
                  <a:pt x="283835" y="177003"/>
                </a:lnTo>
                <a:lnTo>
                  <a:pt x="261819" y="208516"/>
                </a:lnTo>
                <a:lnTo>
                  <a:pt x="323615" y="252515"/>
                </a:lnTo>
                <a:lnTo>
                  <a:pt x="342243" y="133363"/>
                </a:lnTo>
                <a:close/>
              </a:path>
              <a:path w="412115" h="1023620" extrusionOk="0">
                <a:moveTo>
                  <a:pt x="245186" y="232324"/>
                </a:moveTo>
                <a:lnTo>
                  <a:pt x="244886" y="232754"/>
                </a:lnTo>
                <a:lnTo>
                  <a:pt x="245186" y="232324"/>
                </a:lnTo>
                <a:close/>
              </a:path>
              <a:path w="412115" h="1023620" extrusionOk="0">
                <a:moveTo>
                  <a:pt x="245480" y="231903"/>
                </a:moveTo>
                <a:lnTo>
                  <a:pt x="245186" y="232324"/>
                </a:lnTo>
                <a:lnTo>
                  <a:pt x="245480" y="231903"/>
                </a:lnTo>
                <a:close/>
              </a:path>
              <a:path w="412115" h="1023620" extrusionOk="0">
                <a:moveTo>
                  <a:pt x="221369" y="133363"/>
                </a:moveTo>
                <a:lnTo>
                  <a:pt x="199743" y="164318"/>
                </a:lnTo>
                <a:lnTo>
                  <a:pt x="261819" y="208516"/>
                </a:lnTo>
                <a:lnTo>
                  <a:pt x="283835" y="177003"/>
                </a:lnTo>
                <a:lnTo>
                  <a:pt x="221369" y="133363"/>
                </a:lnTo>
                <a:close/>
              </a:path>
              <a:path w="412115" h="1023620" extrusionOk="0">
                <a:moveTo>
                  <a:pt x="363092" y="0"/>
                </a:moveTo>
                <a:lnTo>
                  <a:pt x="137394" y="119926"/>
                </a:lnTo>
                <a:lnTo>
                  <a:pt x="199743" y="164318"/>
                </a:lnTo>
                <a:lnTo>
                  <a:pt x="221369" y="133363"/>
                </a:lnTo>
                <a:lnTo>
                  <a:pt x="342243" y="133363"/>
                </a:lnTo>
                <a:lnTo>
                  <a:pt x="363092" y="0"/>
                </a:lnTo>
                <a:close/>
              </a:path>
            </a:pathLst>
          </a:custGeom>
          <a:solidFill>
            <a:srgbClr val="FF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p1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12</a:t>
            </a:fld>
            <a:endParaRPr sz="1200" b="0" i="0" u="none" strike="noStrike" cap="none">
              <a:solidFill>
                <a:srgbClr val="424242"/>
              </a:solidFill>
              <a:latin typeface="Verdana"/>
              <a:ea typeface="Verdana"/>
              <a:cs typeface="Verdana"/>
              <a:sym typeface="Verdana"/>
            </a:endParaRPr>
          </a:p>
        </p:txBody>
      </p:sp>
      <p:sp>
        <p:nvSpPr>
          <p:cNvPr id="2" name="Google Shape;158;p11">
            <a:extLst>
              <a:ext uri="{FF2B5EF4-FFF2-40B4-BE49-F238E27FC236}">
                <a16:creationId xmlns:a16="http://schemas.microsoft.com/office/drawing/2014/main" id="{C5AB3DD0-73EA-1937-8772-0CDF39FABB27}"/>
              </a:ext>
            </a:extLst>
          </p:cNvPr>
          <p:cNvSpPr txBox="1"/>
          <p:nvPr/>
        </p:nvSpPr>
        <p:spPr>
          <a:xfrm>
            <a:off x="9432925" y="1209547"/>
            <a:ext cx="275907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3"/>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208" name="Google Shape;208;p13"/>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209" name="Google Shape;209;p13"/>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FF0000"/>
              </a:buClr>
              <a:buSzPts val="2600"/>
              <a:buFont typeface="Consolas"/>
              <a:buNone/>
            </a:pPr>
            <a:r>
              <a:rPr lang="en-US" sz="2600" b="0" i="0" u="none" strike="noStrike" cap="none">
                <a:solidFill>
                  <a:srgbClr val="FF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210" name="Google Shape;210;p13"/>
          <p:cNvSpPr txBox="1"/>
          <p:nvPr/>
        </p:nvSpPr>
        <p:spPr>
          <a:xfrm>
            <a:off x="231151" y="3945625"/>
            <a:ext cx="6907500" cy="2653675"/>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dirty="0">
                <a:solidFill>
                  <a:srgbClr val="000000"/>
                </a:solidFill>
                <a:latin typeface="Consolas"/>
                <a:ea typeface="Consolas"/>
                <a:cs typeface="Consolas"/>
                <a:sym typeface="Consolas"/>
              </a:rPr>
              <a:t>int main(int </a:t>
            </a:r>
            <a:r>
              <a:rPr lang="en-US" sz="2600" b="0" i="0" u="none" strike="noStrike" cap="none" dirty="0" err="1">
                <a:solidFill>
                  <a:srgbClr val="000000"/>
                </a:solidFill>
                <a:latin typeface="Consolas"/>
                <a:ea typeface="Consolas"/>
                <a:cs typeface="Consolas"/>
                <a:sym typeface="Consolas"/>
              </a:rPr>
              <a:t>argc</a:t>
            </a:r>
            <a:r>
              <a:rPr lang="en-US" sz="2600" b="0" i="0" u="none" strike="noStrike" cap="none" dirty="0">
                <a:solidFill>
                  <a:srgbClr val="000000"/>
                </a:solidFill>
                <a:latin typeface="Consolas"/>
                <a:ea typeface="Consolas"/>
                <a:cs typeface="Consolas"/>
                <a:sym typeface="Consolas"/>
              </a:rPr>
              <a:t>, char *</a:t>
            </a:r>
            <a:r>
              <a:rPr lang="en-US" sz="2600" b="0" i="0" u="none" strike="noStrike" cap="none" dirty="0" err="1">
                <a:solidFill>
                  <a:srgbClr val="000000"/>
                </a:solidFill>
                <a:latin typeface="Consolas"/>
                <a:ea typeface="Consolas"/>
                <a:cs typeface="Consolas"/>
                <a:sym typeface="Consolas"/>
              </a:rPr>
              <a:t>argv</a:t>
            </a:r>
            <a:r>
              <a:rPr lang="en-US" sz="2600" b="0" i="0" u="none" strike="noStrike" cap="none" dirty="0">
                <a:solidFill>
                  <a:srgbClr val="000000"/>
                </a:solidFill>
                <a:latin typeface="Consolas"/>
                <a:ea typeface="Consolas"/>
                <a:cs typeface="Consolas"/>
                <a:sym typeface="Consolas"/>
              </a:rPr>
              <a:t>[]) { </a:t>
            </a:r>
          </a:p>
          <a:p>
            <a:pPr marL="927100" marR="5080" lvl="0" indent="-914400" algn="l" rtl="0">
              <a:lnSpc>
                <a:spcPct val="106923"/>
              </a:lnSpc>
              <a:spcBef>
                <a:spcPts val="0"/>
              </a:spcBef>
              <a:spcAft>
                <a:spcPts val="0"/>
              </a:spcAft>
              <a:buClr>
                <a:srgbClr val="000000"/>
              </a:buClr>
              <a:buSzPts val="2600"/>
              <a:buFont typeface="Consolas"/>
              <a:buNone/>
            </a:pPr>
            <a:r>
              <a:rPr lang="en-US" sz="2600" dirty="0">
                <a:latin typeface="Consolas"/>
                <a:ea typeface="Consolas"/>
                <a:cs typeface="Consolas"/>
                <a:sym typeface="Consolas"/>
              </a:rPr>
              <a:t>	</a:t>
            </a:r>
            <a:r>
              <a:rPr lang="en-US" sz="2600" b="0" i="0" u="none" strike="noStrike" cap="none" dirty="0">
                <a:solidFill>
                  <a:srgbClr val="000000"/>
                </a:solidFill>
                <a:latin typeface="Consolas"/>
                <a:ea typeface="Consolas"/>
                <a:cs typeface="Consolas"/>
                <a:sym typeface="Consolas"/>
              </a:rPr>
              <a:t>int x = 2;</a:t>
            </a:r>
            <a:endParaRPr sz="2600" b="0" i="0" u="none" strike="noStrike" cap="none" dirty="0">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000000"/>
              </a:buClr>
              <a:buSzPts val="2600"/>
              <a:buFont typeface="Consolas"/>
              <a:buNone/>
            </a:pPr>
            <a:r>
              <a:rPr lang="en-US" sz="2600" b="0" i="0" u="none" strike="noStrike" cap="none" dirty="0" err="1">
                <a:solidFill>
                  <a:srgbClr val="000000"/>
                </a:solidFill>
                <a:latin typeface="Consolas"/>
                <a:ea typeface="Consolas"/>
                <a:cs typeface="Consolas"/>
                <a:sym typeface="Consolas"/>
              </a:rPr>
              <a:t>myFunc</a:t>
            </a:r>
            <a:r>
              <a:rPr lang="en-US" sz="2600" b="0" i="0" u="none" strike="noStrike" cap="none" dirty="0">
                <a:solidFill>
                  <a:srgbClr val="000000"/>
                </a:solidFill>
                <a:latin typeface="Consolas"/>
                <a:ea typeface="Consolas"/>
                <a:cs typeface="Consolas"/>
                <a:sym typeface="Consolas"/>
              </a:rPr>
              <a:t>(&amp;x);</a:t>
            </a:r>
            <a:endParaRPr sz="2600" b="0" i="0" u="none" strike="noStrike" cap="none" dirty="0">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000000"/>
              </a:buClr>
              <a:buSzPts val="2600"/>
              <a:buFont typeface="Consolas"/>
              <a:buNone/>
            </a:pPr>
            <a:r>
              <a:rPr lang="en-US" sz="2600" b="0" i="0" u="none" strike="noStrike" cap="none" dirty="0" err="1">
                <a:solidFill>
                  <a:srgbClr val="000000"/>
                </a:solidFill>
                <a:latin typeface="Consolas"/>
                <a:ea typeface="Consolas"/>
                <a:cs typeface="Consolas"/>
                <a:sym typeface="Consolas"/>
              </a:rPr>
              <a:t>printf</a:t>
            </a:r>
            <a:r>
              <a:rPr lang="en-US" sz="2600" b="0" i="0" u="none" strike="noStrike" cap="none" dirty="0">
                <a:solidFill>
                  <a:srgbClr val="000000"/>
                </a:solidFill>
                <a:latin typeface="Consolas"/>
                <a:ea typeface="Consolas"/>
                <a:cs typeface="Consolas"/>
                <a:sym typeface="Consolas"/>
              </a:rPr>
              <a:t>(</a:t>
            </a:r>
            <a:r>
              <a:rPr lang="en-US" sz="2600" b="0" i="0" u="none" strike="noStrike" cap="none" dirty="0">
                <a:solidFill>
                  <a:srgbClr val="0432FF"/>
                </a:solidFill>
                <a:latin typeface="Consolas"/>
                <a:ea typeface="Consolas"/>
                <a:cs typeface="Consolas"/>
                <a:sym typeface="Consolas"/>
              </a:rPr>
              <a:t>"%d"</a:t>
            </a:r>
            <a:r>
              <a:rPr lang="en-US" sz="2600" b="0" i="0" u="none" strike="noStrike" cap="none" dirty="0">
                <a:solidFill>
                  <a:srgbClr val="000000"/>
                </a:solidFill>
                <a:latin typeface="Consolas"/>
                <a:ea typeface="Consolas"/>
                <a:cs typeface="Consolas"/>
                <a:sym typeface="Consolas"/>
              </a:rPr>
              <a:t>, x);	</a:t>
            </a:r>
            <a:r>
              <a:rPr lang="en-US" sz="2600" b="0" i="0" u="none" strike="noStrike" cap="none" dirty="0">
                <a:solidFill>
                  <a:srgbClr val="00B050"/>
                </a:solidFill>
                <a:latin typeface="Consolas"/>
                <a:ea typeface="Consolas"/>
                <a:cs typeface="Consolas"/>
                <a:sym typeface="Consolas"/>
              </a:rPr>
              <a:t>// 3!</a:t>
            </a:r>
            <a:endParaRPr sz="2600" b="0" i="0" u="none" strike="noStrike" cap="none" dirty="0">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dirty="0">
                <a:solidFill>
                  <a:srgbClr val="000000"/>
                </a:solidFill>
                <a:latin typeface="Consolas"/>
                <a:ea typeface="Consolas"/>
                <a:cs typeface="Consolas"/>
                <a:sym typeface="Consolas"/>
              </a:rPr>
              <a:t>...</a:t>
            </a:r>
            <a:endParaRPr sz="2600" b="0" i="0" u="none" strike="noStrike" cap="none" dirty="0">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dirty="0">
                <a:solidFill>
                  <a:srgbClr val="000000"/>
                </a:solidFill>
                <a:latin typeface="Consolas"/>
                <a:ea typeface="Consolas"/>
                <a:cs typeface="Consolas"/>
                <a:sym typeface="Consolas"/>
              </a:rPr>
              <a:t>}</a:t>
            </a:r>
            <a:endParaRPr sz="2600" b="0" i="0" u="none" strike="noStrike" cap="none" dirty="0">
              <a:solidFill>
                <a:srgbClr val="000000"/>
              </a:solidFill>
              <a:latin typeface="Consolas"/>
              <a:ea typeface="Consolas"/>
              <a:cs typeface="Consolas"/>
              <a:sym typeface="Consolas"/>
            </a:endParaRPr>
          </a:p>
        </p:txBody>
      </p:sp>
      <p:grpSp>
        <p:nvGrpSpPr>
          <p:cNvPr id="211" name="Google Shape;211;p13"/>
          <p:cNvGrpSpPr/>
          <p:nvPr/>
        </p:nvGrpSpPr>
        <p:grpSpPr>
          <a:xfrm>
            <a:off x="9220200" y="1864783"/>
            <a:ext cx="2749550" cy="1987550"/>
            <a:chOff x="9220200" y="1864783"/>
            <a:chExt cx="2749550" cy="1987550"/>
          </a:xfrm>
        </p:grpSpPr>
        <p:sp>
          <p:nvSpPr>
            <p:cNvPr id="212" name="Google Shape;212;p13"/>
            <p:cNvSpPr/>
            <p:nvPr/>
          </p:nvSpPr>
          <p:spPr>
            <a:xfrm>
              <a:off x="10848975" y="2145452"/>
              <a:ext cx="1114425" cy="575945"/>
            </a:xfrm>
            <a:custGeom>
              <a:avLst/>
              <a:gdLst/>
              <a:ahLst/>
              <a:cxnLst/>
              <a:rect l="l" t="t" r="r" b="b"/>
              <a:pathLst>
                <a:path w="1114425" h="575944" extrusionOk="0">
                  <a:moveTo>
                    <a:pt x="1114425" y="0"/>
                  </a:moveTo>
                  <a:lnTo>
                    <a:pt x="0" y="0"/>
                  </a:lnTo>
                  <a:lnTo>
                    <a:pt x="0" y="575733"/>
                  </a:lnTo>
                  <a:lnTo>
                    <a:pt x="1114425" y="575733"/>
                  </a:lnTo>
                  <a:lnTo>
                    <a:pt x="1114425" y="0"/>
                  </a:lnTo>
                  <a:close/>
                </a:path>
              </a:pathLst>
            </a:custGeom>
            <a:solidFill>
              <a:srgbClr val="FFC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3" name="Google Shape;213;p13"/>
            <p:cNvSpPr/>
            <p:nvPr/>
          </p:nvSpPr>
          <p:spPr>
            <a:xfrm>
              <a:off x="10848975" y="2721185"/>
              <a:ext cx="1114425" cy="274320"/>
            </a:xfrm>
            <a:custGeom>
              <a:avLst/>
              <a:gdLst/>
              <a:ahLst/>
              <a:cxnLst/>
              <a:rect l="l" t="t" r="r" b="b"/>
              <a:pathLst>
                <a:path w="1114425" h="274319" extrusionOk="0">
                  <a:moveTo>
                    <a:pt x="1114425" y="0"/>
                  </a:moveTo>
                  <a:lnTo>
                    <a:pt x="0" y="0"/>
                  </a:lnTo>
                  <a:lnTo>
                    <a:pt x="0" y="274320"/>
                  </a:lnTo>
                  <a:lnTo>
                    <a:pt x="1114425" y="274320"/>
                  </a:lnTo>
                  <a:lnTo>
                    <a:pt x="1114425" y="0"/>
                  </a:lnTo>
                  <a:close/>
                </a:path>
              </a:pathLst>
            </a:custGeom>
            <a:solidFill>
              <a:srgbClr val="BFBFB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4" name="Google Shape;214;p13"/>
            <p:cNvSpPr/>
            <p:nvPr/>
          </p:nvSpPr>
          <p:spPr>
            <a:xfrm>
              <a:off x="10848975" y="2995505"/>
              <a:ext cx="1114425" cy="575945"/>
            </a:xfrm>
            <a:custGeom>
              <a:avLst/>
              <a:gdLst/>
              <a:ahLst/>
              <a:cxnLst/>
              <a:rect l="l" t="t" r="r" b="b"/>
              <a:pathLst>
                <a:path w="1114425" h="575945" extrusionOk="0">
                  <a:moveTo>
                    <a:pt x="1114425" y="0"/>
                  </a:moveTo>
                  <a:lnTo>
                    <a:pt x="0" y="0"/>
                  </a:lnTo>
                  <a:lnTo>
                    <a:pt x="0" y="575733"/>
                  </a:lnTo>
                  <a:lnTo>
                    <a:pt x="1114425" y="575733"/>
                  </a:lnTo>
                  <a:lnTo>
                    <a:pt x="1114425" y="0"/>
                  </a:lnTo>
                  <a:close/>
                </a:path>
              </a:pathLst>
            </a:custGeom>
            <a:solidFill>
              <a:srgbClr val="70AD4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5" name="Google Shape;215;p13"/>
            <p:cNvSpPr/>
            <p:nvPr/>
          </p:nvSpPr>
          <p:spPr>
            <a:xfrm>
              <a:off x="9220200" y="1864783"/>
              <a:ext cx="2749550" cy="1987550"/>
            </a:xfrm>
            <a:custGeom>
              <a:avLst/>
              <a:gdLst/>
              <a:ahLst/>
              <a:cxnLst/>
              <a:rect l="l" t="t" r="r" b="b"/>
              <a:pathLst>
                <a:path w="2749550" h="1987550" extrusionOk="0">
                  <a:moveTo>
                    <a:pt x="1628775" y="0"/>
                  </a:moveTo>
                  <a:lnTo>
                    <a:pt x="1628775" y="1987126"/>
                  </a:lnTo>
                </a:path>
                <a:path w="2749550" h="1987550" extrusionOk="0">
                  <a:moveTo>
                    <a:pt x="0" y="6350"/>
                  </a:moveTo>
                  <a:lnTo>
                    <a:pt x="2749550" y="6350"/>
                  </a:lnTo>
                </a:path>
                <a:path w="2749550" h="1987550" extrusionOk="0">
                  <a:moveTo>
                    <a:pt x="1622425" y="280670"/>
                  </a:moveTo>
                  <a:lnTo>
                    <a:pt x="2749550" y="280670"/>
                  </a:lnTo>
                </a:path>
                <a:path w="2749550" h="1987550" extrusionOk="0">
                  <a:moveTo>
                    <a:pt x="1622425" y="856403"/>
                  </a:moveTo>
                  <a:lnTo>
                    <a:pt x="2749550" y="856403"/>
                  </a:lnTo>
                </a:path>
                <a:path w="2749550" h="1987550" extrusionOk="0">
                  <a:moveTo>
                    <a:pt x="1622425" y="1130723"/>
                  </a:moveTo>
                  <a:lnTo>
                    <a:pt x="2749550" y="1130723"/>
                  </a:lnTo>
                </a:path>
                <a:path w="2749550" h="1987550" extrusionOk="0">
                  <a:moveTo>
                    <a:pt x="2743200" y="0"/>
                  </a:moveTo>
                  <a:lnTo>
                    <a:pt x="2743200" y="1987126"/>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217" name="Google Shape;217;p13"/>
          <p:cNvSpPr txBox="1"/>
          <p:nvPr/>
        </p:nvSpPr>
        <p:spPr>
          <a:xfrm>
            <a:off x="10848975" y="1871133"/>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218" name="Google Shape;218;p13"/>
          <p:cNvSpPr txBox="1"/>
          <p:nvPr/>
        </p:nvSpPr>
        <p:spPr>
          <a:xfrm>
            <a:off x="9902190" y="2285491"/>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0x1f0</a:t>
            </a:r>
            <a:endParaRPr sz="2400" b="0" i="0" u="none" strike="noStrike" cap="none">
              <a:solidFill>
                <a:srgbClr val="000000"/>
              </a:solidFill>
              <a:latin typeface="Consolas"/>
              <a:ea typeface="Consolas"/>
              <a:cs typeface="Consolas"/>
              <a:sym typeface="Consolas"/>
            </a:endParaRPr>
          </a:p>
        </p:txBody>
      </p:sp>
      <p:sp>
        <p:nvSpPr>
          <p:cNvPr id="219" name="Google Shape;219;p13"/>
          <p:cNvSpPr txBox="1"/>
          <p:nvPr/>
        </p:nvSpPr>
        <p:spPr>
          <a:xfrm>
            <a:off x="10855325" y="2224532"/>
            <a:ext cx="1101725" cy="391160"/>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FF0000"/>
              </a:buClr>
              <a:buSzPts val="2400"/>
              <a:buFont typeface="Consolas"/>
              <a:buNone/>
            </a:pPr>
            <a:r>
              <a:rPr lang="en-US" sz="2400" b="1" i="0" u="none" strike="noStrike" cap="none">
                <a:solidFill>
                  <a:srgbClr val="FF0000"/>
                </a:solidFill>
                <a:latin typeface="Consolas"/>
                <a:ea typeface="Consolas"/>
                <a:cs typeface="Consolas"/>
                <a:sym typeface="Consolas"/>
              </a:rPr>
              <a:t>3</a:t>
            </a:r>
            <a:endParaRPr sz="2400" b="0" i="0" u="none" strike="noStrike" cap="none">
              <a:solidFill>
                <a:srgbClr val="000000"/>
              </a:solidFill>
              <a:latin typeface="Consolas"/>
              <a:ea typeface="Consolas"/>
              <a:cs typeface="Consolas"/>
              <a:sym typeface="Consolas"/>
            </a:endParaRPr>
          </a:p>
        </p:txBody>
      </p:sp>
      <p:sp>
        <p:nvSpPr>
          <p:cNvPr id="220" name="Google Shape;220;p13"/>
          <p:cNvSpPr txBox="1"/>
          <p:nvPr/>
        </p:nvSpPr>
        <p:spPr>
          <a:xfrm>
            <a:off x="10855325" y="2742691"/>
            <a:ext cx="1101725" cy="208279"/>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221" name="Google Shape;221;p13"/>
          <p:cNvSpPr txBox="1"/>
          <p:nvPr/>
        </p:nvSpPr>
        <p:spPr>
          <a:xfrm>
            <a:off x="10070465" y="3132835"/>
            <a:ext cx="6991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0x10</a:t>
            </a:r>
            <a:endParaRPr sz="2400" b="0" i="0" u="none" strike="noStrike" cap="none">
              <a:solidFill>
                <a:srgbClr val="000000"/>
              </a:solidFill>
              <a:latin typeface="Consolas"/>
              <a:ea typeface="Consolas"/>
              <a:cs typeface="Consolas"/>
              <a:sym typeface="Consolas"/>
            </a:endParaRPr>
          </a:p>
        </p:txBody>
      </p:sp>
      <p:sp>
        <p:nvSpPr>
          <p:cNvPr id="222" name="Google Shape;222;p13"/>
          <p:cNvSpPr txBox="1"/>
          <p:nvPr/>
        </p:nvSpPr>
        <p:spPr>
          <a:xfrm>
            <a:off x="10855325" y="3074923"/>
            <a:ext cx="1101725" cy="391160"/>
          </a:xfrm>
          <a:prstGeom prst="rect">
            <a:avLst/>
          </a:prstGeom>
          <a:noFill/>
          <a:ln>
            <a:noFill/>
          </a:ln>
        </p:spPr>
        <p:txBody>
          <a:bodyPr spcFirstLastPara="1" wrap="square" lIns="0" tIns="12700" rIns="0" bIns="0" anchor="t" anchorCtr="0">
            <a:spAutoFit/>
          </a:bodyPr>
          <a:lstStyle/>
          <a:p>
            <a:pPr marL="129539"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0x1f0</a:t>
            </a:r>
            <a:endParaRPr sz="2400" b="0" i="0" u="none" strike="noStrike" cap="none">
              <a:solidFill>
                <a:srgbClr val="000000"/>
              </a:solidFill>
              <a:latin typeface="Consolas"/>
              <a:ea typeface="Consolas"/>
              <a:cs typeface="Consolas"/>
              <a:sym typeface="Consolas"/>
            </a:endParaRPr>
          </a:p>
        </p:txBody>
      </p:sp>
      <p:sp>
        <p:nvSpPr>
          <p:cNvPr id="223" name="Google Shape;223;p13"/>
          <p:cNvSpPr txBox="1"/>
          <p:nvPr/>
        </p:nvSpPr>
        <p:spPr>
          <a:xfrm>
            <a:off x="10848975" y="3571238"/>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110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224" name="Google Shape;224;p13"/>
          <p:cNvSpPr txBox="1"/>
          <p:nvPr/>
        </p:nvSpPr>
        <p:spPr>
          <a:xfrm>
            <a:off x="9430283" y="2300732"/>
            <a:ext cx="19304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x</a:t>
            </a:r>
            <a:endParaRPr sz="2400" b="0" i="0" u="none" strike="noStrike" cap="none">
              <a:solidFill>
                <a:srgbClr val="000000"/>
              </a:solidFill>
              <a:latin typeface="Consolas"/>
              <a:ea typeface="Consolas"/>
              <a:cs typeface="Consolas"/>
              <a:sym typeface="Consolas"/>
            </a:endParaRPr>
          </a:p>
        </p:txBody>
      </p:sp>
      <p:sp>
        <p:nvSpPr>
          <p:cNvPr id="225" name="Google Shape;225;p13"/>
          <p:cNvSpPr txBox="1"/>
          <p:nvPr/>
        </p:nvSpPr>
        <p:spPr>
          <a:xfrm>
            <a:off x="8867876" y="31450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intPtr</a:t>
            </a:r>
            <a:endParaRPr sz="2400" b="0" i="0" u="none" strike="noStrike" cap="none">
              <a:solidFill>
                <a:srgbClr val="000000"/>
              </a:solidFill>
              <a:latin typeface="Consolas"/>
              <a:ea typeface="Consolas"/>
              <a:cs typeface="Consolas"/>
              <a:sym typeface="Consolas"/>
            </a:endParaRPr>
          </a:p>
        </p:txBody>
      </p:sp>
      <p:sp>
        <p:nvSpPr>
          <p:cNvPr id="226" name="Google Shape;226;p13"/>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227" name="Google Shape;227;p13"/>
          <p:cNvSpPr txBox="1"/>
          <p:nvPr/>
        </p:nvSpPr>
        <p:spPr>
          <a:xfrm>
            <a:off x="6892561" y="3068828"/>
            <a:ext cx="13722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myFunc()</a:t>
            </a:r>
            <a:endParaRPr sz="2400" b="0" i="0" u="none" strike="noStrike" cap="none">
              <a:solidFill>
                <a:srgbClr val="000000"/>
              </a:solidFill>
              <a:latin typeface="Consolas"/>
              <a:ea typeface="Consolas"/>
              <a:cs typeface="Consolas"/>
              <a:sym typeface="Consolas"/>
            </a:endParaRPr>
          </a:p>
        </p:txBody>
      </p:sp>
      <p:sp>
        <p:nvSpPr>
          <p:cNvPr id="228" name="Google Shape;228;p13"/>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9" name="Google Shape;229;p13"/>
          <p:cNvSpPr/>
          <p:nvPr/>
        </p:nvSpPr>
        <p:spPr>
          <a:xfrm>
            <a:off x="8555212" y="2976264"/>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0" name="Google Shape;230;p13"/>
          <p:cNvSpPr/>
          <p:nvPr/>
        </p:nvSpPr>
        <p:spPr>
          <a:xfrm>
            <a:off x="10647900" y="2438401"/>
            <a:ext cx="412115" cy="1023619"/>
          </a:xfrm>
          <a:custGeom>
            <a:avLst/>
            <a:gdLst/>
            <a:ahLst/>
            <a:cxnLst/>
            <a:rect l="l" t="t" r="r" b="b"/>
            <a:pathLst>
              <a:path w="412115" h="1023620" extrusionOk="0">
                <a:moveTo>
                  <a:pt x="199743" y="164318"/>
                </a:moveTo>
                <a:lnTo>
                  <a:pt x="154484" y="231467"/>
                </a:lnTo>
                <a:lnTo>
                  <a:pt x="128378" y="272822"/>
                </a:lnTo>
                <a:lnTo>
                  <a:pt x="103935" y="313716"/>
                </a:lnTo>
                <a:lnTo>
                  <a:pt x="81397" y="354095"/>
                </a:lnTo>
                <a:lnTo>
                  <a:pt x="61019" y="393915"/>
                </a:lnTo>
                <a:lnTo>
                  <a:pt x="43056" y="433147"/>
                </a:lnTo>
                <a:lnTo>
                  <a:pt x="27778" y="471775"/>
                </a:lnTo>
                <a:lnTo>
                  <a:pt x="15477" y="509804"/>
                </a:lnTo>
                <a:lnTo>
                  <a:pt x="6479" y="547248"/>
                </a:lnTo>
                <a:lnTo>
                  <a:pt x="0" y="620358"/>
                </a:lnTo>
                <a:lnTo>
                  <a:pt x="3330" y="655443"/>
                </a:lnTo>
                <a:lnTo>
                  <a:pt x="22693" y="721032"/>
                </a:lnTo>
                <a:lnTo>
                  <a:pt x="56255" y="779746"/>
                </a:lnTo>
                <a:lnTo>
                  <a:pt x="100730" y="832166"/>
                </a:lnTo>
                <a:lnTo>
                  <a:pt x="153456" y="879581"/>
                </a:lnTo>
                <a:lnTo>
                  <a:pt x="212275" y="923302"/>
                </a:lnTo>
                <a:lnTo>
                  <a:pt x="307574" y="984308"/>
                </a:lnTo>
                <a:lnTo>
                  <a:pt x="373144" y="1023338"/>
                </a:lnTo>
                <a:lnTo>
                  <a:pt x="412120" y="957860"/>
                </a:lnTo>
                <a:lnTo>
                  <a:pt x="346910" y="919044"/>
                </a:lnTo>
                <a:lnTo>
                  <a:pt x="285452" y="880593"/>
                </a:lnTo>
                <a:lnTo>
                  <a:pt x="284407" y="879939"/>
                </a:lnTo>
                <a:lnTo>
                  <a:pt x="256145" y="860973"/>
                </a:lnTo>
                <a:lnTo>
                  <a:pt x="255175" y="860323"/>
                </a:lnTo>
                <a:lnTo>
                  <a:pt x="228317" y="841108"/>
                </a:lnTo>
                <a:lnTo>
                  <a:pt x="227117" y="840251"/>
                </a:lnTo>
                <a:lnTo>
                  <a:pt x="202205" y="820953"/>
                </a:lnTo>
                <a:lnTo>
                  <a:pt x="200766" y="819840"/>
                </a:lnTo>
                <a:lnTo>
                  <a:pt x="178058" y="800482"/>
                </a:lnTo>
                <a:lnTo>
                  <a:pt x="176375" y="799052"/>
                </a:lnTo>
                <a:lnTo>
                  <a:pt x="156110" y="779678"/>
                </a:lnTo>
                <a:lnTo>
                  <a:pt x="154194" y="777854"/>
                </a:lnTo>
                <a:lnTo>
                  <a:pt x="136565" y="758535"/>
                </a:lnTo>
                <a:lnTo>
                  <a:pt x="136403" y="758535"/>
                </a:lnTo>
                <a:lnTo>
                  <a:pt x="134453" y="756235"/>
                </a:lnTo>
                <a:lnTo>
                  <a:pt x="134605" y="756235"/>
                </a:lnTo>
                <a:lnTo>
                  <a:pt x="119593" y="737043"/>
                </a:lnTo>
                <a:lnTo>
                  <a:pt x="119389" y="737043"/>
                </a:lnTo>
                <a:lnTo>
                  <a:pt x="117359" y="734185"/>
                </a:lnTo>
                <a:lnTo>
                  <a:pt x="117551" y="734185"/>
                </a:lnTo>
                <a:lnTo>
                  <a:pt x="105313" y="715162"/>
                </a:lnTo>
                <a:lnTo>
                  <a:pt x="105064" y="715162"/>
                </a:lnTo>
                <a:lnTo>
                  <a:pt x="103081" y="711694"/>
                </a:lnTo>
                <a:lnTo>
                  <a:pt x="103316" y="711694"/>
                </a:lnTo>
                <a:lnTo>
                  <a:pt x="93794" y="692798"/>
                </a:lnTo>
                <a:lnTo>
                  <a:pt x="93504" y="692798"/>
                </a:lnTo>
                <a:lnTo>
                  <a:pt x="91741" y="688726"/>
                </a:lnTo>
                <a:lnTo>
                  <a:pt x="92016" y="688726"/>
                </a:lnTo>
                <a:lnTo>
                  <a:pt x="85089" y="669763"/>
                </a:lnTo>
                <a:lnTo>
                  <a:pt x="84772" y="669763"/>
                </a:lnTo>
                <a:lnTo>
                  <a:pt x="83417" y="665184"/>
                </a:lnTo>
                <a:lnTo>
                  <a:pt x="83725" y="665184"/>
                </a:lnTo>
                <a:lnTo>
                  <a:pt x="79285" y="645768"/>
                </a:lnTo>
                <a:lnTo>
                  <a:pt x="78955" y="645768"/>
                </a:lnTo>
                <a:lnTo>
                  <a:pt x="78168" y="640878"/>
                </a:lnTo>
                <a:lnTo>
                  <a:pt x="78491" y="640878"/>
                </a:lnTo>
                <a:lnTo>
                  <a:pt x="76541" y="620358"/>
                </a:lnTo>
                <a:lnTo>
                  <a:pt x="76233" y="620358"/>
                </a:lnTo>
                <a:lnTo>
                  <a:pt x="76082" y="615523"/>
                </a:lnTo>
                <a:lnTo>
                  <a:pt x="76390" y="615523"/>
                </a:lnTo>
                <a:lnTo>
                  <a:pt x="77123" y="592890"/>
                </a:lnTo>
                <a:lnTo>
                  <a:pt x="76890" y="592890"/>
                </a:lnTo>
                <a:lnTo>
                  <a:pt x="77260" y="588691"/>
                </a:lnTo>
                <a:lnTo>
                  <a:pt x="77495" y="588691"/>
                </a:lnTo>
                <a:lnTo>
                  <a:pt x="81148" y="563332"/>
                </a:lnTo>
                <a:lnTo>
                  <a:pt x="80983" y="563332"/>
                </a:lnTo>
                <a:lnTo>
                  <a:pt x="81647" y="559864"/>
                </a:lnTo>
                <a:lnTo>
                  <a:pt x="81817" y="559864"/>
                </a:lnTo>
                <a:lnTo>
                  <a:pt x="88546" y="531860"/>
                </a:lnTo>
                <a:lnTo>
                  <a:pt x="89224" y="529036"/>
                </a:lnTo>
                <a:lnTo>
                  <a:pt x="99165" y="498671"/>
                </a:lnTo>
                <a:lnTo>
                  <a:pt x="99905" y="496384"/>
                </a:lnTo>
                <a:lnTo>
                  <a:pt x="112815" y="463956"/>
                </a:lnTo>
                <a:lnTo>
                  <a:pt x="113546" y="462107"/>
                </a:lnTo>
                <a:lnTo>
                  <a:pt x="129271" y="427889"/>
                </a:lnTo>
                <a:lnTo>
                  <a:pt x="129956" y="426393"/>
                </a:lnTo>
                <a:lnTo>
                  <a:pt x="148298" y="390632"/>
                </a:lnTo>
                <a:lnTo>
                  <a:pt x="148918" y="389421"/>
                </a:lnTo>
                <a:lnTo>
                  <a:pt x="169649" y="352327"/>
                </a:lnTo>
                <a:lnTo>
                  <a:pt x="170196" y="351348"/>
                </a:lnTo>
                <a:lnTo>
                  <a:pt x="193074" y="313107"/>
                </a:lnTo>
                <a:lnTo>
                  <a:pt x="218322" y="273091"/>
                </a:lnTo>
                <a:lnTo>
                  <a:pt x="244903" y="232754"/>
                </a:lnTo>
                <a:lnTo>
                  <a:pt x="245463" y="231903"/>
                </a:lnTo>
                <a:lnTo>
                  <a:pt x="261819" y="208516"/>
                </a:lnTo>
                <a:lnTo>
                  <a:pt x="199743" y="164318"/>
                </a:lnTo>
                <a:close/>
              </a:path>
              <a:path w="412115" h="1023620" extrusionOk="0">
                <a:moveTo>
                  <a:pt x="347278" y="919263"/>
                </a:moveTo>
                <a:lnTo>
                  <a:pt x="347626" y="919481"/>
                </a:lnTo>
                <a:lnTo>
                  <a:pt x="347278" y="919263"/>
                </a:lnTo>
                <a:close/>
              </a:path>
              <a:path w="412115" h="1023620" extrusionOk="0">
                <a:moveTo>
                  <a:pt x="346928" y="919044"/>
                </a:moveTo>
                <a:lnTo>
                  <a:pt x="347278" y="919263"/>
                </a:lnTo>
                <a:lnTo>
                  <a:pt x="346928" y="919044"/>
                </a:lnTo>
                <a:close/>
              </a:path>
              <a:path w="412115" h="1023620" extrusionOk="0">
                <a:moveTo>
                  <a:pt x="284913" y="880256"/>
                </a:moveTo>
                <a:lnTo>
                  <a:pt x="285416" y="880593"/>
                </a:lnTo>
                <a:lnTo>
                  <a:pt x="284913" y="880256"/>
                </a:lnTo>
                <a:close/>
              </a:path>
              <a:path w="412115" h="1023620" extrusionOk="0">
                <a:moveTo>
                  <a:pt x="284441" y="879939"/>
                </a:moveTo>
                <a:lnTo>
                  <a:pt x="284913" y="880256"/>
                </a:lnTo>
                <a:lnTo>
                  <a:pt x="284441" y="879939"/>
                </a:lnTo>
                <a:close/>
              </a:path>
              <a:path w="412115" h="1023620" extrusionOk="0">
                <a:moveTo>
                  <a:pt x="255657" y="860646"/>
                </a:moveTo>
                <a:lnTo>
                  <a:pt x="256115" y="860973"/>
                </a:lnTo>
                <a:lnTo>
                  <a:pt x="255657" y="860646"/>
                </a:lnTo>
                <a:close/>
              </a:path>
              <a:path w="412115" h="1023620" extrusionOk="0">
                <a:moveTo>
                  <a:pt x="255205" y="860323"/>
                </a:moveTo>
                <a:lnTo>
                  <a:pt x="255657" y="860646"/>
                </a:lnTo>
                <a:lnTo>
                  <a:pt x="255205" y="860323"/>
                </a:lnTo>
                <a:close/>
              </a:path>
              <a:path w="412115" h="1023620" extrusionOk="0">
                <a:moveTo>
                  <a:pt x="227117" y="840251"/>
                </a:moveTo>
                <a:lnTo>
                  <a:pt x="228270" y="841108"/>
                </a:lnTo>
                <a:lnTo>
                  <a:pt x="227704" y="840670"/>
                </a:lnTo>
                <a:lnTo>
                  <a:pt x="227117" y="840251"/>
                </a:lnTo>
                <a:close/>
              </a:path>
              <a:path w="412115" h="1023620" extrusionOk="0">
                <a:moveTo>
                  <a:pt x="227704" y="840670"/>
                </a:moveTo>
                <a:lnTo>
                  <a:pt x="228270" y="841108"/>
                </a:lnTo>
                <a:lnTo>
                  <a:pt x="227704" y="840670"/>
                </a:lnTo>
                <a:close/>
              </a:path>
              <a:path w="412115" h="1023620" extrusionOk="0">
                <a:moveTo>
                  <a:pt x="227162" y="840251"/>
                </a:moveTo>
                <a:lnTo>
                  <a:pt x="227704" y="840670"/>
                </a:lnTo>
                <a:lnTo>
                  <a:pt x="227162" y="840251"/>
                </a:lnTo>
                <a:close/>
              </a:path>
              <a:path w="412115" h="1023620" extrusionOk="0">
                <a:moveTo>
                  <a:pt x="200766" y="819840"/>
                </a:moveTo>
                <a:lnTo>
                  <a:pt x="202137" y="820953"/>
                </a:lnTo>
                <a:lnTo>
                  <a:pt x="201462" y="820379"/>
                </a:lnTo>
                <a:lnTo>
                  <a:pt x="200766" y="819840"/>
                </a:lnTo>
                <a:close/>
              </a:path>
              <a:path w="412115" h="1023620" extrusionOk="0">
                <a:moveTo>
                  <a:pt x="201462" y="820379"/>
                </a:moveTo>
                <a:lnTo>
                  <a:pt x="202137" y="820953"/>
                </a:lnTo>
                <a:lnTo>
                  <a:pt x="201462" y="820379"/>
                </a:lnTo>
                <a:close/>
              </a:path>
              <a:path w="412115" h="1023620" extrusionOk="0">
                <a:moveTo>
                  <a:pt x="200829" y="819840"/>
                </a:moveTo>
                <a:lnTo>
                  <a:pt x="201462" y="820379"/>
                </a:lnTo>
                <a:lnTo>
                  <a:pt x="200829" y="819840"/>
                </a:lnTo>
                <a:close/>
              </a:path>
              <a:path w="412115" h="1023620" extrusionOk="0">
                <a:moveTo>
                  <a:pt x="176375" y="799052"/>
                </a:moveTo>
                <a:lnTo>
                  <a:pt x="177965" y="800482"/>
                </a:lnTo>
                <a:lnTo>
                  <a:pt x="177196" y="799749"/>
                </a:lnTo>
                <a:lnTo>
                  <a:pt x="176375" y="799052"/>
                </a:lnTo>
                <a:close/>
              </a:path>
              <a:path w="412115" h="1023620" extrusionOk="0">
                <a:moveTo>
                  <a:pt x="177196" y="799749"/>
                </a:moveTo>
                <a:lnTo>
                  <a:pt x="177965" y="800482"/>
                </a:lnTo>
                <a:lnTo>
                  <a:pt x="177196" y="799749"/>
                </a:lnTo>
                <a:close/>
              </a:path>
              <a:path w="412115" h="1023620" extrusionOk="0">
                <a:moveTo>
                  <a:pt x="176463" y="799052"/>
                </a:moveTo>
                <a:lnTo>
                  <a:pt x="177196" y="799749"/>
                </a:lnTo>
                <a:lnTo>
                  <a:pt x="176463" y="799052"/>
                </a:lnTo>
                <a:close/>
              </a:path>
              <a:path w="412115" h="1023620" extrusionOk="0">
                <a:moveTo>
                  <a:pt x="154194" y="777854"/>
                </a:moveTo>
                <a:lnTo>
                  <a:pt x="155986" y="779678"/>
                </a:lnTo>
                <a:lnTo>
                  <a:pt x="155123" y="778739"/>
                </a:lnTo>
                <a:lnTo>
                  <a:pt x="154194" y="777854"/>
                </a:lnTo>
                <a:close/>
              </a:path>
              <a:path w="412115" h="1023620" extrusionOk="0">
                <a:moveTo>
                  <a:pt x="155123" y="778739"/>
                </a:moveTo>
                <a:lnTo>
                  <a:pt x="155986" y="779678"/>
                </a:lnTo>
                <a:lnTo>
                  <a:pt x="155123" y="778739"/>
                </a:lnTo>
                <a:close/>
              </a:path>
              <a:path w="412115" h="1023620" extrusionOk="0">
                <a:moveTo>
                  <a:pt x="154310" y="777854"/>
                </a:moveTo>
                <a:lnTo>
                  <a:pt x="155123" y="778739"/>
                </a:lnTo>
                <a:lnTo>
                  <a:pt x="154310" y="777854"/>
                </a:lnTo>
                <a:close/>
              </a:path>
              <a:path w="412115" h="1023620" extrusionOk="0">
                <a:moveTo>
                  <a:pt x="134453" y="756235"/>
                </a:moveTo>
                <a:lnTo>
                  <a:pt x="136403" y="758535"/>
                </a:lnTo>
                <a:lnTo>
                  <a:pt x="135475" y="757348"/>
                </a:lnTo>
                <a:lnTo>
                  <a:pt x="134453" y="756235"/>
                </a:lnTo>
                <a:close/>
              </a:path>
              <a:path w="412115" h="1023620" extrusionOk="0">
                <a:moveTo>
                  <a:pt x="135475" y="757348"/>
                </a:moveTo>
                <a:lnTo>
                  <a:pt x="136403" y="758535"/>
                </a:lnTo>
                <a:lnTo>
                  <a:pt x="136565" y="758535"/>
                </a:lnTo>
                <a:lnTo>
                  <a:pt x="135475" y="757348"/>
                </a:lnTo>
                <a:close/>
              </a:path>
              <a:path w="412115" h="1023620" extrusionOk="0">
                <a:moveTo>
                  <a:pt x="134605" y="756235"/>
                </a:moveTo>
                <a:lnTo>
                  <a:pt x="134453" y="756235"/>
                </a:lnTo>
                <a:lnTo>
                  <a:pt x="135475" y="757348"/>
                </a:lnTo>
                <a:lnTo>
                  <a:pt x="134605" y="756235"/>
                </a:lnTo>
                <a:close/>
              </a:path>
              <a:path w="412115" h="1023620" extrusionOk="0">
                <a:moveTo>
                  <a:pt x="117359" y="734185"/>
                </a:moveTo>
                <a:lnTo>
                  <a:pt x="119389" y="737043"/>
                </a:lnTo>
                <a:lnTo>
                  <a:pt x="118443" y="735571"/>
                </a:lnTo>
                <a:lnTo>
                  <a:pt x="117359" y="734185"/>
                </a:lnTo>
                <a:close/>
              </a:path>
              <a:path w="412115" h="1023620" extrusionOk="0">
                <a:moveTo>
                  <a:pt x="118443" y="735571"/>
                </a:moveTo>
                <a:lnTo>
                  <a:pt x="119389" y="737043"/>
                </a:lnTo>
                <a:lnTo>
                  <a:pt x="119593" y="737043"/>
                </a:lnTo>
                <a:lnTo>
                  <a:pt x="118443" y="735571"/>
                </a:lnTo>
                <a:close/>
              </a:path>
              <a:path w="412115" h="1023620" extrusionOk="0">
                <a:moveTo>
                  <a:pt x="117551" y="734185"/>
                </a:moveTo>
                <a:lnTo>
                  <a:pt x="117359" y="734185"/>
                </a:lnTo>
                <a:lnTo>
                  <a:pt x="118443" y="735571"/>
                </a:lnTo>
                <a:lnTo>
                  <a:pt x="117551" y="734185"/>
                </a:lnTo>
                <a:close/>
              </a:path>
              <a:path w="412115" h="1023620" extrusionOk="0">
                <a:moveTo>
                  <a:pt x="103081" y="711694"/>
                </a:moveTo>
                <a:lnTo>
                  <a:pt x="105064" y="715162"/>
                </a:lnTo>
                <a:lnTo>
                  <a:pt x="104164" y="713377"/>
                </a:lnTo>
                <a:lnTo>
                  <a:pt x="103081" y="711694"/>
                </a:lnTo>
                <a:close/>
              </a:path>
              <a:path w="412115" h="1023620" extrusionOk="0">
                <a:moveTo>
                  <a:pt x="104164" y="713377"/>
                </a:moveTo>
                <a:lnTo>
                  <a:pt x="105064" y="715162"/>
                </a:lnTo>
                <a:lnTo>
                  <a:pt x="105313" y="715162"/>
                </a:lnTo>
                <a:lnTo>
                  <a:pt x="104164" y="713377"/>
                </a:lnTo>
                <a:close/>
              </a:path>
              <a:path w="412115" h="1023620" extrusionOk="0">
                <a:moveTo>
                  <a:pt x="103316" y="711694"/>
                </a:moveTo>
                <a:lnTo>
                  <a:pt x="103081" y="711694"/>
                </a:lnTo>
                <a:lnTo>
                  <a:pt x="104164" y="713377"/>
                </a:lnTo>
                <a:lnTo>
                  <a:pt x="103316" y="711694"/>
                </a:lnTo>
                <a:close/>
              </a:path>
              <a:path w="412115" h="1023620" extrusionOk="0">
                <a:moveTo>
                  <a:pt x="91741" y="688726"/>
                </a:moveTo>
                <a:lnTo>
                  <a:pt x="93504" y="692798"/>
                </a:lnTo>
                <a:lnTo>
                  <a:pt x="92741" y="690709"/>
                </a:lnTo>
                <a:lnTo>
                  <a:pt x="91741" y="688726"/>
                </a:lnTo>
                <a:close/>
              </a:path>
              <a:path w="412115" h="1023620" extrusionOk="0">
                <a:moveTo>
                  <a:pt x="92741" y="690709"/>
                </a:moveTo>
                <a:lnTo>
                  <a:pt x="93504" y="692798"/>
                </a:lnTo>
                <a:lnTo>
                  <a:pt x="93794" y="692798"/>
                </a:lnTo>
                <a:lnTo>
                  <a:pt x="92741" y="690709"/>
                </a:lnTo>
                <a:close/>
              </a:path>
              <a:path w="412115" h="1023620" extrusionOk="0">
                <a:moveTo>
                  <a:pt x="92016" y="688726"/>
                </a:moveTo>
                <a:lnTo>
                  <a:pt x="91741" y="688726"/>
                </a:lnTo>
                <a:lnTo>
                  <a:pt x="92741" y="690709"/>
                </a:lnTo>
                <a:lnTo>
                  <a:pt x="92016" y="688726"/>
                </a:lnTo>
                <a:close/>
              </a:path>
              <a:path w="412115" h="1023620" extrusionOk="0">
                <a:moveTo>
                  <a:pt x="83417" y="665184"/>
                </a:moveTo>
                <a:lnTo>
                  <a:pt x="84772" y="669763"/>
                </a:lnTo>
                <a:lnTo>
                  <a:pt x="84240" y="667438"/>
                </a:lnTo>
                <a:lnTo>
                  <a:pt x="83417" y="665184"/>
                </a:lnTo>
                <a:close/>
              </a:path>
              <a:path w="412115" h="1023620" extrusionOk="0">
                <a:moveTo>
                  <a:pt x="84240" y="667438"/>
                </a:moveTo>
                <a:lnTo>
                  <a:pt x="84772" y="669763"/>
                </a:lnTo>
                <a:lnTo>
                  <a:pt x="85089" y="669763"/>
                </a:lnTo>
                <a:lnTo>
                  <a:pt x="84240" y="667438"/>
                </a:lnTo>
                <a:close/>
              </a:path>
              <a:path w="412115" h="1023620" extrusionOk="0">
                <a:moveTo>
                  <a:pt x="83725" y="665184"/>
                </a:moveTo>
                <a:lnTo>
                  <a:pt x="83417" y="665184"/>
                </a:lnTo>
                <a:lnTo>
                  <a:pt x="84240" y="667438"/>
                </a:lnTo>
                <a:lnTo>
                  <a:pt x="83725" y="665184"/>
                </a:lnTo>
                <a:close/>
              </a:path>
              <a:path w="412115" h="1023620" extrusionOk="0">
                <a:moveTo>
                  <a:pt x="78168" y="640878"/>
                </a:moveTo>
                <a:lnTo>
                  <a:pt x="78955" y="645768"/>
                </a:lnTo>
                <a:lnTo>
                  <a:pt x="78720" y="643295"/>
                </a:lnTo>
                <a:lnTo>
                  <a:pt x="78168" y="640878"/>
                </a:lnTo>
                <a:close/>
              </a:path>
              <a:path w="412115" h="1023620" extrusionOk="0">
                <a:moveTo>
                  <a:pt x="78720" y="643295"/>
                </a:moveTo>
                <a:lnTo>
                  <a:pt x="78955" y="645768"/>
                </a:lnTo>
                <a:lnTo>
                  <a:pt x="79285" y="645768"/>
                </a:lnTo>
                <a:lnTo>
                  <a:pt x="78720" y="643295"/>
                </a:lnTo>
                <a:close/>
              </a:path>
              <a:path w="412115" h="1023620" extrusionOk="0">
                <a:moveTo>
                  <a:pt x="78491" y="640878"/>
                </a:moveTo>
                <a:lnTo>
                  <a:pt x="78168" y="640878"/>
                </a:lnTo>
                <a:lnTo>
                  <a:pt x="78720" y="643295"/>
                </a:lnTo>
                <a:lnTo>
                  <a:pt x="78491" y="640878"/>
                </a:lnTo>
                <a:close/>
              </a:path>
              <a:path w="412115" h="1023620" extrusionOk="0">
                <a:moveTo>
                  <a:pt x="76082" y="615523"/>
                </a:moveTo>
                <a:lnTo>
                  <a:pt x="76233" y="620358"/>
                </a:lnTo>
                <a:lnTo>
                  <a:pt x="76312" y="617939"/>
                </a:lnTo>
                <a:lnTo>
                  <a:pt x="76082" y="615523"/>
                </a:lnTo>
                <a:close/>
              </a:path>
              <a:path w="412115" h="1023620" extrusionOk="0">
                <a:moveTo>
                  <a:pt x="76312" y="617939"/>
                </a:moveTo>
                <a:lnTo>
                  <a:pt x="76233" y="620358"/>
                </a:lnTo>
                <a:lnTo>
                  <a:pt x="76541" y="620358"/>
                </a:lnTo>
                <a:lnTo>
                  <a:pt x="76312" y="617939"/>
                </a:lnTo>
                <a:close/>
              </a:path>
              <a:path w="412115" h="1023620" extrusionOk="0">
                <a:moveTo>
                  <a:pt x="76390" y="615523"/>
                </a:moveTo>
                <a:lnTo>
                  <a:pt x="76082" y="615523"/>
                </a:lnTo>
                <a:lnTo>
                  <a:pt x="76312" y="617939"/>
                </a:lnTo>
                <a:lnTo>
                  <a:pt x="76390" y="615523"/>
                </a:lnTo>
                <a:close/>
              </a:path>
              <a:path w="412115" h="1023620" extrusionOk="0">
                <a:moveTo>
                  <a:pt x="77260" y="588691"/>
                </a:moveTo>
                <a:lnTo>
                  <a:pt x="76890" y="592890"/>
                </a:lnTo>
                <a:lnTo>
                  <a:pt x="77191" y="590799"/>
                </a:lnTo>
                <a:lnTo>
                  <a:pt x="77260" y="588691"/>
                </a:lnTo>
                <a:close/>
              </a:path>
              <a:path w="412115" h="1023620" extrusionOk="0">
                <a:moveTo>
                  <a:pt x="77191" y="590799"/>
                </a:moveTo>
                <a:lnTo>
                  <a:pt x="76890" y="592890"/>
                </a:lnTo>
                <a:lnTo>
                  <a:pt x="77123" y="592890"/>
                </a:lnTo>
                <a:lnTo>
                  <a:pt x="77191" y="590799"/>
                </a:lnTo>
                <a:close/>
              </a:path>
              <a:path w="412115" h="1023620" extrusionOk="0">
                <a:moveTo>
                  <a:pt x="77495" y="588691"/>
                </a:moveTo>
                <a:lnTo>
                  <a:pt x="77260" y="588691"/>
                </a:lnTo>
                <a:lnTo>
                  <a:pt x="77191" y="590799"/>
                </a:lnTo>
                <a:lnTo>
                  <a:pt x="77495" y="588691"/>
                </a:lnTo>
                <a:close/>
              </a:path>
              <a:path w="412115" h="1023620" extrusionOk="0">
                <a:moveTo>
                  <a:pt x="81647" y="559864"/>
                </a:moveTo>
                <a:lnTo>
                  <a:pt x="80983" y="563332"/>
                </a:lnTo>
                <a:lnTo>
                  <a:pt x="81394" y="561622"/>
                </a:lnTo>
                <a:lnTo>
                  <a:pt x="81647" y="559864"/>
                </a:lnTo>
                <a:close/>
              </a:path>
              <a:path w="412115" h="1023620" extrusionOk="0">
                <a:moveTo>
                  <a:pt x="81394" y="561622"/>
                </a:moveTo>
                <a:lnTo>
                  <a:pt x="80983" y="563332"/>
                </a:lnTo>
                <a:lnTo>
                  <a:pt x="81148" y="563332"/>
                </a:lnTo>
                <a:lnTo>
                  <a:pt x="81394" y="561622"/>
                </a:lnTo>
                <a:close/>
              </a:path>
              <a:path w="412115" h="1023620" extrusionOk="0">
                <a:moveTo>
                  <a:pt x="81817" y="559864"/>
                </a:moveTo>
                <a:lnTo>
                  <a:pt x="81647" y="559864"/>
                </a:lnTo>
                <a:lnTo>
                  <a:pt x="81394" y="561622"/>
                </a:lnTo>
                <a:lnTo>
                  <a:pt x="81817" y="559864"/>
                </a:lnTo>
                <a:close/>
              </a:path>
              <a:path w="412115" h="1023620" extrusionOk="0">
                <a:moveTo>
                  <a:pt x="89224" y="529036"/>
                </a:moveTo>
                <a:lnTo>
                  <a:pt x="88429" y="531860"/>
                </a:lnTo>
                <a:lnTo>
                  <a:pt x="88882" y="530462"/>
                </a:lnTo>
                <a:lnTo>
                  <a:pt x="89224" y="529036"/>
                </a:lnTo>
                <a:close/>
              </a:path>
              <a:path w="412115" h="1023620" extrusionOk="0">
                <a:moveTo>
                  <a:pt x="88882" y="530462"/>
                </a:moveTo>
                <a:lnTo>
                  <a:pt x="88429" y="531860"/>
                </a:lnTo>
                <a:lnTo>
                  <a:pt x="88882" y="530462"/>
                </a:lnTo>
                <a:close/>
              </a:path>
              <a:path w="412115" h="1023620" extrusionOk="0">
                <a:moveTo>
                  <a:pt x="89343" y="529036"/>
                </a:moveTo>
                <a:lnTo>
                  <a:pt x="88882" y="530462"/>
                </a:lnTo>
                <a:lnTo>
                  <a:pt x="89343" y="529036"/>
                </a:lnTo>
                <a:close/>
              </a:path>
              <a:path w="412115" h="1023620" extrusionOk="0">
                <a:moveTo>
                  <a:pt x="99905" y="496384"/>
                </a:moveTo>
                <a:lnTo>
                  <a:pt x="99084" y="498671"/>
                </a:lnTo>
                <a:lnTo>
                  <a:pt x="99527" y="497553"/>
                </a:lnTo>
                <a:lnTo>
                  <a:pt x="99905" y="496384"/>
                </a:lnTo>
                <a:close/>
              </a:path>
              <a:path w="412115" h="1023620" extrusionOk="0">
                <a:moveTo>
                  <a:pt x="99527" y="497553"/>
                </a:moveTo>
                <a:lnTo>
                  <a:pt x="99084" y="498671"/>
                </a:lnTo>
                <a:lnTo>
                  <a:pt x="99527" y="497553"/>
                </a:lnTo>
                <a:close/>
              </a:path>
              <a:path w="412115" h="1023620" extrusionOk="0">
                <a:moveTo>
                  <a:pt x="99989" y="496384"/>
                </a:moveTo>
                <a:lnTo>
                  <a:pt x="99527" y="497553"/>
                </a:lnTo>
                <a:lnTo>
                  <a:pt x="99989" y="496384"/>
                </a:lnTo>
                <a:close/>
              </a:path>
              <a:path w="412115" h="1023620" extrusionOk="0">
                <a:moveTo>
                  <a:pt x="113546" y="462107"/>
                </a:moveTo>
                <a:lnTo>
                  <a:pt x="112757" y="463956"/>
                </a:lnTo>
                <a:lnTo>
                  <a:pt x="113178" y="463036"/>
                </a:lnTo>
                <a:lnTo>
                  <a:pt x="113546" y="462107"/>
                </a:lnTo>
                <a:close/>
              </a:path>
              <a:path w="412115" h="1023620" extrusionOk="0">
                <a:moveTo>
                  <a:pt x="113178" y="463036"/>
                </a:moveTo>
                <a:lnTo>
                  <a:pt x="112757" y="463956"/>
                </a:lnTo>
                <a:lnTo>
                  <a:pt x="113178" y="463036"/>
                </a:lnTo>
                <a:close/>
              </a:path>
              <a:path w="412115" h="1023620" extrusionOk="0">
                <a:moveTo>
                  <a:pt x="113604" y="462107"/>
                </a:moveTo>
                <a:lnTo>
                  <a:pt x="113178" y="463036"/>
                </a:lnTo>
                <a:lnTo>
                  <a:pt x="113604" y="462107"/>
                </a:lnTo>
                <a:close/>
              </a:path>
              <a:path w="412115" h="1023620" extrusionOk="0">
                <a:moveTo>
                  <a:pt x="129956" y="426393"/>
                </a:moveTo>
                <a:lnTo>
                  <a:pt x="129232" y="427889"/>
                </a:lnTo>
                <a:lnTo>
                  <a:pt x="129601" y="427167"/>
                </a:lnTo>
                <a:lnTo>
                  <a:pt x="129956" y="426393"/>
                </a:lnTo>
                <a:close/>
              </a:path>
              <a:path w="412115" h="1023620" extrusionOk="0">
                <a:moveTo>
                  <a:pt x="129601" y="427167"/>
                </a:moveTo>
                <a:lnTo>
                  <a:pt x="129232" y="427889"/>
                </a:lnTo>
                <a:lnTo>
                  <a:pt x="129601" y="427167"/>
                </a:lnTo>
                <a:close/>
              </a:path>
              <a:path w="412115" h="1023620" extrusionOk="0">
                <a:moveTo>
                  <a:pt x="129997" y="426393"/>
                </a:moveTo>
                <a:lnTo>
                  <a:pt x="129601" y="427167"/>
                </a:lnTo>
                <a:lnTo>
                  <a:pt x="129997" y="426393"/>
                </a:lnTo>
                <a:close/>
              </a:path>
              <a:path w="412115" h="1023620" extrusionOk="0">
                <a:moveTo>
                  <a:pt x="148603" y="390036"/>
                </a:moveTo>
                <a:lnTo>
                  <a:pt x="148270" y="390632"/>
                </a:lnTo>
                <a:lnTo>
                  <a:pt x="148603" y="390036"/>
                </a:lnTo>
                <a:close/>
              </a:path>
              <a:path w="412115" h="1023620" extrusionOk="0">
                <a:moveTo>
                  <a:pt x="148947" y="389421"/>
                </a:moveTo>
                <a:lnTo>
                  <a:pt x="148603" y="390036"/>
                </a:lnTo>
                <a:lnTo>
                  <a:pt x="148947" y="389421"/>
                </a:lnTo>
                <a:close/>
              </a:path>
              <a:path w="412115" h="1023620" extrusionOk="0">
                <a:moveTo>
                  <a:pt x="169912" y="351856"/>
                </a:moveTo>
                <a:lnTo>
                  <a:pt x="169630" y="352327"/>
                </a:lnTo>
                <a:lnTo>
                  <a:pt x="169912" y="351856"/>
                </a:lnTo>
                <a:close/>
              </a:path>
              <a:path w="412115" h="1023620" extrusionOk="0">
                <a:moveTo>
                  <a:pt x="170216" y="351348"/>
                </a:moveTo>
                <a:lnTo>
                  <a:pt x="169912" y="351856"/>
                </a:lnTo>
                <a:lnTo>
                  <a:pt x="170216" y="351348"/>
                </a:lnTo>
                <a:close/>
              </a:path>
              <a:path w="412115" h="1023620" extrusionOk="0">
                <a:moveTo>
                  <a:pt x="342243" y="133363"/>
                </a:moveTo>
                <a:lnTo>
                  <a:pt x="221369" y="133363"/>
                </a:lnTo>
                <a:lnTo>
                  <a:pt x="283835" y="177003"/>
                </a:lnTo>
                <a:lnTo>
                  <a:pt x="261819" y="208516"/>
                </a:lnTo>
                <a:lnTo>
                  <a:pt x="323615" y="252515"/>
                </a:lnTo>
                <a:lnTo>
                  <a:pt x="342243" y="133363"/>
                </a:lnTo>
                <a:close/>
              </a:path>
              <a:path w="412115" h="1023620" extrusionOk="0">
                <a:moveTo>
                  <a:pt x="245186" y="232324"/>
                </a:moveTo>
                <a:lnTo>
                  <a:pt x="244886" y="232754"/>
                </a:lnTo>
                <a:lnTo>
                  <a:pt x="245186" y="232324"/>
                </a:lnTo>
                <a:close/>
              </a:path>
              <a:path w="412115" h="1023620" extrusionOk="0">
                <a:moveTo>
                  <a:pt x="245480" y="231903"/>
                </a:moveTo>
                <a:lnTo>
                  <a:pt x="245186" y="232324"/>
                </a:lnTo>
                <a:lnTo>
                  <a:pt x="245480" y="231903"/>
                </a:lnTo>
                <a:close/>
              </a:path>
              <a:path w="412115" h="1023620" extrusionOk="0">
                <a:moveTo>
                  <a:pt x="221369" y="133363"/>
                </a:moveTo>
                <a:lnTo>
                  <a:pt x="199743" y="164318"/>
                </a:lnTo>
                <a:lnTo>
                  <a:pt x="261819" y="208516"/>
                </a:lnTo>
                <a:lnTo>
                  <a:pt x="283835" y="177003"/>
                </a:lnTo>
                <a:lnTo>
                  <a:pt x="221369" y="133363"/>
                </a:lnTo>
                <a:close/>
              </a:path>
              <a:path w="412115" h="1023620" extrusionOk="0">
                <a:moveTo>
                  <a:pt x="363092" y="0"/>
                </a:moveTo>
                <a:lnTo>
                  <a:pt x="137394" y="119926"/>
                </a:lnTo>
                <a:lnTo>
                  <a:pt x="199743" y="164318"/>
                </a:lnTo>
                <a:lnTo>
                  <a:pt x="221369" y="133363"/>
                </a:lnTo>
                <a:lnTo>
                  <a:pt x="342243" y="133363"/>
                </a:lnTo>
                <a:lnTo>
                  <a:pt x="363092" y="0"/>
                </a:lnTo>
                <a:close/>
              </a:path>
            </a:pathLst>
          </a:custGeom>
          <a:solidFill>
            <a:srgbClr val="FF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1" name="Google Shape;231;p13"/>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13</a:t>
            </a:fld>
            <a:endParaRPr sz="1200" b="0" i="0" u="none" strike="noStrike" cap="none">
              <a:solidFill>
                <a:srgbClr val="424242"/>
              </a:solidFill>
              <a:latin typeface="Verdana"/>
              <a:ea typeface="Verdana"/>
              <a:cs typeface="Verdana"/>
              <a:sym typeface="Verdana"/>
            </a:endParaRPr>
          </a:p>
        </p:txBody>
      </p:sp>
      <p:sp>
        <p:nvSpPr>
          <p:cNvPr id="2" name="Google Shape;158;p11">
            <a:extLst>
              <a:ext uri="{FF2B5EF4-FFF2-40B4-BE49-F238E27FC236}">
                <a16:creationId xmlns:a16="http://schemas.microsoft.com/office/drawing/2014/main" id="{373BBABC-631C-B694-06C2-4FA4480C1257}"/>
              </a:ext>
            </a:extLst>
          </p:cNvPr>
          <p:cNvSpPr txBox="1"/>
          <p:nvPr/>
        </p:nvSpPr>
        <p:spPr>
          <a:xfrm>
            <a:off x="9432925" y="1209547"/>
            <a:ext cx="275907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4"/>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237" name="Google Shape;237;p14"/>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238" name="Google Shape;238;p14"/>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239" name="Google Shape;239;p14"/>
          <p:cNvSpPr txBox="1"/>
          <p:nvPr/>
        </p:nvSpPr>
        <p:spPr>
          <a:xfrm>
            <a:off x="231151" y="3945625"/>
            <a:ext cx="6486600" cy="2596200"/>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main(int argc, char *argv[]) { int x = 2;</a:t>
            </a:r>
            <a:endParaRPr sz="2600" b="0" i="0" u="none" strike="noStrike" cap="none">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myFunc(&amp;x);</a:t>
            </a:r>
            <a:endParaRPr sz="2600" b="0" i="0" u="none" strike="noStrike" cap="none">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printf(</a:t>
            </a:r>
            <a:r>
              <a:rPr lang="en-US" sz="2600" b="0" i="0" u="none" strike="noStrike" cap="none">
                <a:solidFill>
                  <a:srgbClr val="0432FF"/>
                </a:solidFill>
                <a:latin typeface="Consolas"/>
                <a:ea typeface="Consolas"/>
                <a:cs typeface="Consolas"/>
                <a:sym typeface="Consolas"/>
              </a:rPr>
              <a:t>"%d"</a:t>
            </a:r>
            <a:r>
              <a:rPr lang="en-US" sz="2600" b="0" i="0" u="none" strike="noStrike" cap="none">
                <a:solidFill>
                  <a:srgbClr val="000000"/>
                </a:solidFill>
                <a:latin typeface="Consolas"/>
                <a:ea typeface="Consolas"/>
                <a:cs typeface="Consolas"/>
                <a:sym typeface="Consolas"/>
              </a:rPr>
              <a:t>, x);	</a:t>
            </a:r>
            <a:r>
              <a:rPr lang="en-US" sz="2600" b="0" i="0" u="none" strike="noStrike" cap="none">
                <a:solidFill>
                  <a:srgbClr val="00B050"/>
                </a:solidFill>
                <a:latin typeface="Consolas"/>
                <a:ea typeface="Consolas"/>
                <a:cs typeface="Consolas"/>
                <a:sym typeface="Consolas"/>
              </a:rPr>
              <a:t>// 3!</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graphicFrame>
        <p:nvGraphicFramePr>
          <p:cNvPr id="240" name="Google Shape;240;p14"/>
          <p:cNvGraphicFramePr/>
          <p:nvPr>
            <p:extLst>
              <p:ext uri="{D42A27DB-BD31-4B8C-83A1-F6EECF244321}">
                <p14:modId xmlns:p14="http://schemas.microsoft.com/office/powerpoint/2010/main" val="4036339136"/>
              </p:ext>
            </p:extLst>
          </p:nvPr>
        </p:nvGraphicFramePr>
        <p:xfrm>
          <a:off x="9213850" y="1864783"/>
          <a:ext cx="2743200" cy="1123950"/>
        </p:xfrm>
        <a:graphic>
          <a:graphicData uri="http://schemas.openxmlformats.org/drawingml/2006/table">
            <a:tbl>
              <a:tblPr firstRow="1" bandRow="1">
                <a:noFill/>
                <a:tableStyleId>{BC7616F1-CE5B-484E-AE98-E7BE73765DD2}</a:tableStyleId>
              </a:tblPr>
              <a:tblGrid>
                <a:gridCol w="1628775">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tblGrid>
              <a:tr h="274325">
                <a:tc rowSpan="3">
                  <a:txBody>
                    <a:bodyPr/>
                    <a:lstStyle/>
                    <a:p>
                      <a:pPr marL="0" marR="0" lvl="0" indent="0" algn="l" rtl="0">
                        <a:lnSpc>
                          <a:spcPct val="100000"/>
                        </a:lnSpc>
                        <a:spcBef>
                          <a:spcPts val="0"/>
                        </a:spcBef>
                        <a:spcAft>
                          <a:spcPts val="0"/>
                        </a:spcAft>
                        <a:buNone/>
                      </a:pPr>
                      <a:endParaRPr sz="2900" u="none" strike="noStrike" cap="none" dirty="0">
                        <a:latin typeface="Times New Roman"/>
                        <a:ea typeface="Times New Roman"/>
                        <a:cs typeface="Times New Roman"/>
                        <a:sym typeface="Times New Roman"/>
                      </a:endParaRPr>
                    </a:p>
                  </a:txBody>
                  <a:tcPr marL="0" marR="0" marT="3175" marB="0">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US" sz="1200" u="none" strike="noStrike" cap="none">
                          <a:latin typeface="Consolas"/>
                          <a:ea typeface="Consolas"/>
                          <a:cs typeface="Consolas"/>
                          <a:sym typeface="Consolas"/>
                        </a:rPr>
                        <a:t>…</a:t>
                      </a:r>
                      <a:endParaRPr sz="1200" u="none" strike="noStrike" cap="none">
                        <a:latin typeface="Consolas"/>
                        <a:ea typeface="Consolas"/>
                        <a:cs typeface="Consolas"/>
                        <a:sym typeface="Consolas"/>
                      </a:endParaRPr>
                    </a:p>
                  </a:txBody>
                  <a:tcPr marL="0" marR="0" marT="336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0"/>
                  </a:ext>
                </a:extLst>
              </a:tr>
              <a:tr h="575300">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2400" u="none" strike="noStrike" cap="none">
                          <a:latin typeface="Consolas"/>
                          <a:ea typeface="Consolas"/>
                          <a:cs typeface="Consolas"/>
                          <a:sym typeface="Consolas"/>
                        </a:rPr>
                        <a:t>3</a:t>
                      </a:r>
                      <a:endParaRPr sz="2400" u="none" strike="noStrike" cap="none">
                        <a:latin typeface="Consolas"/>
                        <a:ea typeface="Consolas"/>
                        <a:cs typeface="Consolas"/>
                        <a:sym typeface="Consolas"/>
                      </a:endParaRPr>
                    </a:p>
                  </a:txBody>
                  <a:tcPr marL="0" marR="0" marT="914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000"/>
                    </a:solidFill>
                  </a:tcPr>
                </a:tc>
                <a:extLst>
                  <a:ext uri="{0D108BD9-81ED-4DB2-BD59-A6C34878D82A}">
                    <a16:rowId xmlns:a16="http://schemas.microsoft.com/office/drawing/2014/main" val="10001"/>
                  </a:ext>
                </a:extLst>
              </a:tr>
              <a:tr h="274325">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u="none" strike="noStrike" cap="none" dirty="0">
                          <a:latin typeface="Consolas"/>
                          <a:ea typeface="Consolas"/>
                          <a:cs typeface="Consolas"/>
                          <a:sym typeface="Consolas"/>
                        </a:rPr>
                        <a:t>…</a:t>
                      </a:r>
                      <a:endParaRPr sz="1200" u="none" strike="noStrike" cap="none" dirty="0">
                        <a:latin typeface="Consolas"/>
                        <a:ea typeface="Consolas"/>
                        <a:cs typeface="Consolas"/>
                        <a:sym typeface="Consolas"/>
                      </a:endParaRPr>
                    </a:p>
                  </a:txBody>
                  <a:tcPr marL="0" marR="0" marT="343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2"/>
                  </a:ext>
                </a:extLst>
              </a:tr>
            </a:tbl>
          </a:graphicData>
        </a:graphic>
      </p:graphicFrame>
      <p:sp>
        <p:nvSpPr>
          <p:cNvPr id="241" name="Google Shape;241;p14"/>
          <p:cNvSpPr txBox="1"/>
          <p:nvPr/>
        </p:nvSpPr>
        <p:spPr>
          <a:xfrm>
            <a:off x="9432925" y="1209547"/>
            <a:ext cx="240728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a:t>
            </a:r>
            <a:r>
              <a:rPr lang="en-US" sz="2400" dirty="0">
                <a:solidFill>
                  <a:srgbClr val="7F7F7F"/>
                </a:solidFill>
                <a:latin typeface="Consolas"/>
                <a:ea typeface="Consolas"/>
                <a:cs typeface="Consolas"/>
                <a:sym typeface="Consolas"/>
              </a:rPr>
              <a:t>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
        <p:nvSpPr>
          <p:cNvPr id="242" name="Google Shape;242;p14"/>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243" name="Google Shape;243;p14"/>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4" name="Google Shape;244;p14"/>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14</a:t>
            </a:fld>
            <a:endParaRPr sz="1200" b="0" i="0" u="none" strike="noStrike" cap="none">
              <a:solidFill>
                <a:srgbClr val="424242"/>
              </a:solidFill>
              <a:latin typeface="Verdana"/>
              <a:ea typeface="Verdana"/>
              <a:cs typeface="Verdana"/>
              <a:sym typeface="Verdana"/>
            </a:endParaRPr>
          </a:p>
        </p:txBody>
      </p:sp>
      <p:sp>
        <p:nvSpPr>
          <p:cNvPr id="2" name="Google Shape;160;p11">
            <a:extLst>
              <a:ext uri="{FF2B5EF4-FFF2-40B4-BE49-F238E27FC236}">
                <a16:creationId xmlns:a16="http://schemas.microsoft.com/office/drawing/2014/main" id="{EB1A024B-1F65-7682-B697-55093FD1C7FC}"/>
              </a:ext>
            </a:extLst>
          </p:cNvPr>
          <p:cNvSpPr txBox="1"/>
          <p:nvPr/>
        </p:nvSpPr>
        <p:spPr>
          <a:xfrm>
            <a:off x="9902190" y="2285491"/>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0x1f0</a:t>
            </a:r>
            <a:endParaRPr sz="2400" b="0" i="0" u="none" strike="noStrike" cap="none" dirty="0">
              <a:solidFill>
                <a:srgbClr val="000000"/>
              </a:solidFill>
              <a:latin typeface="Consolas"/>
              <a:ea typeface="Consolas"/>
              <a:cs typeface="Consolas"/>
              <a:sym typeface="Consolas"/>
            </a:endParaRPr>
          </a:p>
        </p:txBody>
      </p:sp>
      <p:sp>
        <p:nvSpPr>
          <p:cNvPr id="3" name="Google Shape;166;p11">
            <a:extLst>
              <a:ext uri="{FF2B5EF4-FFF2-40B4-BE49-F238E27FC236}">
                <a16:creationId xmlns:a16="http://schemas.microsoft.com/office/drawing/2014/main" id="{E5FE32D1-489A-E63A-824F-877C953CBD5F}"/>
              </a:ext>
            </a:extLst>
          </p:cNvPr>
          <p:cNvSpPr txBox="1"/>
          <p:nvPr/>
        </p:nvSpPr>
        <p:spPr>
          <a:xfrm>
            <a:off x="9430283" y="2300732"/>
            <a:ext cx="19304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dirty="0">
                <a:solidFill>
                  <a:srgbClr val="000000"/>
                </a:solidFill>
                <a:latin typeface="Consolas"/>
                <a:ea typeface="Consolas"/>
                <a:cs typeface="Consolas"/>
                <a:sym typeface="Consolas"/>
              </a:rPr>
              <a:t>x</a:t>
            </a:r>
            <a:endParaRPr sz="24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5"/>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425825" lvl="0" indent="0" algn="l" rtl="0">
              <a:lnSpc>
                <a:spcPct val="100000"/>
              </a:lnSpc>
              <a:spcBef>
                <a:spcPts val="0"/>
              </a:spcBef>
              <a:spcAft>
                <a:spcPts val="0"/>
              </a:spcAft>
              <a:buNone/>
            </a:pPr>
            <a:r>
              <a:rPr lang="en-US"/>
              <a:t>Pointers</a:t>
            </a:r>
            <a:endParaRPr/>
          </a:p>
        </p:txBody>
      </p:sp>
      <p:sp>
        <p:nvSpPr>
          <p:cNvPr id="250" name="Google Shape;250;p15"/>
          <p:cNvSpPr txBox="1"/>
          <p:nvPr/>
        </p:nvSpPr>
        <p:spPr>
          <a:xfrm>
            <a:off x="231138" y="1265428"/>
            <a:ext cx="648652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sng" strike="noStrike" cap="none">
                <a:solidFill>
                  <a:srgbClr val="000000"/>
                </a:solidFill>
                <a:latin typeface="Calibri"/>
                <a:ea typeface="Calibri"/>
                <a:cs typeface="Calibri"/>
                <a:sym typeface="Calibri"/>
              </a:rPr>
              <a:t>A pointer is a variable that stores a memory</a:t>
            </a:r>
            <a:r>
              <a:rPr lang="en-US" sz="2800" b="1" i="0" u="none" strike="noStrike" cap="none">
                <a:solidFill>
                  <a:srgbClr val="000000"/>
                </a:solidFill>
                <a:latin typeface="Calibri"/>
                <a:ea typeface="Calibri"/>
                <a:cs typeface="Calibri"/>
                <a:sym typeface="Calibri"/>
              </a:rPr>
              <a:t> </a:t>
            </a:r>
            <a:r>
              <a:rPr lang="en-US" sz="2800" b="1" i="0" u="sng" strike="noStrike" cap="none">
                <a:solidFill>
                  <a:srgbClr val="000000"/>
                </a:solidFill>
                <a:latin typeface="Calibri"/>
                <a:ea typeface="Calibri"/>
                <a:cs typeface="Calibri"/>
                <a:sym typeface="Calibri"/>
              </a:rPr>
              <a:t>address.</a:t>
            </a:r>
            <a:endParaRPr sz="2800" b="0" i="0" u="none" strike="noStrike" cap="none">
              <a:solidFill>
                <a:srgbClr val="000000"/>
              </a:solidFill>
              <a:latin typeface="Calibri"/>
              <a:ea typeface="Calibri"/>
              <a:cs typeface="Calibri"/>
              <a:sym typeface="Calibri"/>
            </a:endParaRPr>
          </a:p>
        </p:txBody>
      </p:sp>
      <p:sp>
        <p:nvSpPr>
          <p:cNvPr id="251" name="Google Shape;251;p15"/>
          <p:cNvSpPr txBox="1"/>
          <p:nvPr/>
        </p:nvSpPr>
        <p:spPr>
          <a:xfrm>
            <a:off x="231138" y="2522220"/>
            <a:ext cx="4732020" cy="1132205"/>
          </a:xfrm>
          <a:prstGeom prst="rect">
            <a:avLst/>
          </a:prstGeom>
          <a:noFill/>
          <a:ln>
            <a:noFill/>
          </a:ln>
        </p:spPr>
        <p:txBody>
          <a:bodyPr spcFirstLastPara="1" wrap="square" lIns="0" tIns="12700" rIns="0" bIns="0" anchor="t" anchorCtr="0">
            <a:spAutoFit/>
          </a:bodyPr>
          <a:lstStyle/>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void myFunc(int *intPtr) {</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*intPtr = 3;</a:t>
            </a:r>
            <a:endParaRPr sz="2600" b="0" i="0" u="none" strike="noStrike" cap="none">
              <a:solidFill>
                <a:srgbClr val="000000"/>
              </a:solidFill>
              <a:latin typeface="Consolas"/>
              <a:ea typeface="Consolas"/>
              <a:cs typeface="Consolas"/>
              <a:sym typeface="Consolas"/>
            </a:endParaRPr>
          </a:p>
          <a:p>
            <a:pPr marL="12700" marR="0" lvl="0" indent="0" algn="l" rtl="0">
              <a:lnSpc>
                <a:spcPct val="113461"/>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252" name="Google Shape;252;p15"/>
          <p:cNvSpPr txBox="1"/>
          <p:nvPr/>
        </p:nvSpPr>
        <p:spPr>
          <a:xfrm>
            <a:off x="231151" y="3945625"/>
            <a:ext cx="6700200" cy="2596200"/>
          </a:xfrm>
          <a:prstGeom prst="rect">
            <a:avLst/>
          </a:prstGeom>
          <a:noFill/>
          <a:ln>
            <a:noFill/>
          </a:ln>
        </p:spPr>
        <p:txBody>
          <a:bodyPr spcFirstLastPara="1" wrap="square" lIns="0" tIns="60325" rIns="0" bIns="0" anchor="t" anchorCtr="0">
            <a:spAutoFit/>
          </a:bodyPr>
          <a:lstStyle/>
          <a:p>
            <a:pPr marL="927100" marR="5080" lvl="0" indent="-914400" algn="l" rtl="0">
              <a:lnSpc>
                <a:spcPct val="106923"/>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int main(int argc, char *argv[]) { int x = 2;</a:t>
            </a:r>
            <a:endParaRPr sz="2600" b="0" i="0" u="none" strike="noStrike" cap="none">
              <a:solidFill>
                <a:srgbClr val="000000"/>
              </a:solidFill>
              <a:latin typeface="Consolas"/>
              <a:ea typeface="Consolas"/>
              <a:cs typeface="Consolas"/>
              <a:sym typeface="Consolas"/>
            </a:endParaRPr>
          </a:p>
          <a:p>
            <a:pPr marL="927100" marR="0" lvl="0" indent="0" algn="l" rtl="0">
              <a:lnSpc>
                <a:spcPct val="102692"/>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myFunc(&amp;x);</a:t>
            </a:r>
            <a:endParaRPr sz="2600" b="0" i="0" u="none" strike="noStrike" cap="none">
              <a:solidFill>
                <a:srgbClr val="000000"/>
              </a:solidFill>
              <a:latin typeface="Consolas"/>
              <a:ea typeface="Consolas"/>
              <a:cs typeface="Consolas"/>
              <a:sym typeface="Consolas"/>
            </a:endParaRPr>
          </a:p>
          <a:p>
            <a:pPr marL="927100" marR="0" lvl="0" indent="0" algn="l" rtl="0">
              <a:lnSpc>
                <a:spcPct val="109423"/>
              </a:lnSpc>
              <a:spcBef>
                <a:spcPts val="0"/>
              </a:spcBef>
              <a:spcAft>
                <a:spcPts val="0"/>
              </a:spcAft>
              <a:buClr>
                <a:srgbClr val="FF0000"/>
              </a:buClr>
              <a:buSzPts val="2600"/>
              <a:buFont typeface="Consolas"/>
              <a:buNone/>
            </a:pPr>
            <a:r>
              <a:rPr lang="en-US" sz="2600" b="0" i="0" u="none" strike="noStrike" cap="none">
                <a:solidFill>
                  <a:srgbClr val="FF0000"/>
                </a:solidFill>
                <a:latin typeface="Consolas"/>
                <a:ea typeface="Consolas"/>
                <a:cs typeface="Consolas"/>
                <a:sym typeface="Consolas"/>
              </a:rPr>
              <a:t>printf("%d", x);	// 3!</a:t>
            </a:r>
            <a:endParaRPr sz="2600" b="0" i="0" u="none" strike="noStrike" cap="none">
              <a:solidFill>
                <a:srgbClr val="000000"/>
              </a:solidFill>
              <a:latin typeface="Consolas"/>
              <a:ea typeface="Consolas"/>
              <a:cs typeface="Consolas"/>
              <a:sym typeface="Consolas"/>
            </a:endParaRPr>
          </a:p>
          <a:p>
            <a:pPr marL="927100" marR="0" lvl="0" indent="0" algn="l" rtl="0">
              <a:lnSpc>
                <a:spcPct val="107500"/>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a:p>
            <a:pPr marL="12700" marR="0" lvl="0" indent="0" algn="l" rtl="0">
              <a:lnSpc>
                <a:spcPct val="114038"/>
              </a:lnSpc>
              <a:spcBef>
                <a:spcPts val="0"/>
              </a:spcBef>
              <a:spcAft>
                <a:spcPts val="0"/>
              </a:spcAft>
              <a:buClr>
                <a:srgbClr val="000000"/>
              </a:buClr>
              <a:buSzPts val="2600"/>
              <a:buFont typeface="Consolas"/>
              <a:buNone/>
            </a:pPr>
            <a:r>
              <a:rPr lang="en-US" sz="2600" b="0" i="0" u="none" strike="noStrike" cap="none">
                <a:solidFill>
                  <a:srgbClr val="000000"/>
                </a:solidFill>
                <a:latin typeface="Consolas"/>
                <a:ea typeface="Consolas"/>
                <a:cs typeface="Consolas"/>
                <a:sym typeface="Consolas"/>
              </a:rPr>
              <a:t>}</a:t>
            </a:r>
            <a:endParaRPr sz="2600" b="0" i="0" u="none" strike="noStrike" cap="none">
              <a:solidFill>
                <a:srgbClr val="000000"/>
              </a:solidFill>
              <a:latin typeface="Consolas"/>
              <a:ea typeface="Consolas"/>
              <a:cs typeface="Consolas"/>
              <a:sym typeface="Consolas"/>
            </a:endParaRPr>
          </a:p>
        </p:txBody>
      </p:sp>
      <p:sp>
        <p:nvSpPr>
          <p:cNvPr id="253" name="Google Shape;253;p15"/>
          <p:cNvSpPr/>
          <p:nvPr/>
        </p:nvSpPr>
        <p:spPr>
          <a:xfrm>
            <a:off x="9220200" y="1871133"/>
            <a:ext cx="2749550" cy="0"/>
          </a:xfrm>
          <a:custGeom>
            <a:avLst/>
            <a:gdLst/>
            <a:ahLst/>
            <a:cxnLst/>
            <a:rect l="l" t="t" r="r" b="b"/>
            <a:pathLst>
              <a:path w="2749550" h="120000" extrusionOk="0">
                <a:moveTo>
                  <a:pt x="0" y="0"/>
                </a:moveTo>
                <a:lnTo>
                  <a:pt x="2749550" y="0"/>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55" name="Google Shape;255;p15"/>
          <p:cNvSpPr txBox="1"/>
          <p:nvPr/>
        </p:nvSpPr>
        <p:spPr>
          <a:xfrm>
            <a:off x="10848975" y="1871133"/>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256" name="Google Shape;256;p15"/>
          <p:cNvSpPr txBox="1"/>
          <p:nvPr/>
        </p:nvSpPr>
        <p:spPr>
          <a:xfrm>
            <a:off x="9902190" y="2285491"/>
            <a:ext cx="8674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7F7F7F"/>
              </a:buClr>
              <a:buSzPts val="2400"/>
              <a:buFont typeface="Consolas"/>
              <a:buNone/>
            </a:pPr>
            <a:r>
              <a:rPr lang="en-US" sz="2400" b="0" i="0" u="none" strike="noStrike" cap="none">
                <a:solidFill>
                  <a:srgbClr val="7F7F7F"/>
                </a:solidFill>
                <a:latin typeface="Consolas"/>
                <a:ea typeface="Consolas"/>
                <a:cs typeface="Consolas"/>
                <a:sym typeface="Consolas"/>
              </a:rPr>
              <a:t>0x1f0</a:t>
            </a:r>
            <a:endParaRPr sz="2400" b="0" i="0" u="none" strike="noStrike" cap="none">
              <a:solidFill>
                <a:srgbClr val="000000"/>
              </a:solidFill>
              <a:latin typeface="Consolas"/>
              <a:ea typeface="Consolas"/>
              <a:cs typeface="Consolas"/>
              <a:sym typeface="Consolas"/>
            </a:endParaRPr>
          </a:p>
        </p:txBody>
      </p:sp>
      <p:sp>
        <p:nvSpPr>
          <p:cNvPr id="257" name="Google Shape;257;p15"/>
          <p:cNvSpPr txBox="1"/>
          <p:nvPr/>
        </p:nvSpPr>
        <p:spPr>
          <a:xfrm>
            <a:off x="10848975" y="2145452"/>
            <a:ext cx="1114425" cy="575945"/>
          </a:xfrm>
          <a:prstGeom prst="rect">
            <a:avLst/>
          </a:prstGeom>
          <a:solidFill>
            <a:srgbClr val="FFC000"/>
          </a:solidFill>
          <a:ln w="12700" cap="flat" cmpd="sng">
            <a:solidFill>
              <a:srgbClr val="000000"/>
            </a:solidFill>
            <a:prstDash val="solid"/>
            <a:round/>
            <a:headEnd type="none" w="sm" len="sm"/>
            <a:tailEnd type="none" w="sm" len="sm"/>
          </a:ln>
        </p:spPr>
        <p:txBody>
          <a:bodyPr spcFirstLastPara="1" wrap="square" lIns="0" tIns="91425" rIns="0" bIns="0" anchor="t" anchorCtr="0">
            <a:spAutoFit/>
          </a:bodyPr>
          <a:lstStyle/>
          <a:p>
            <a:pPr marL="0" marR="0" lvl="0" indent="0" algn="ctr"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3</a:t>
            </a:r>
            <a:endParaRPr sz="2400" b="0" i="0" u="none" strike="noStrike" cap="none">
              <a:solidFill>
                <a:srgbClr val="000000"/>
              </a:solidFill>
              <a:latin typeface="Consolas"/>
              <a:ea typeface="Consolas"/>
              <a:cs typeface="Consolas"/>
              <a:sym typeface="Consolas"/>
            </a:endParaRPr>
          </a:p>
        </p:txBody>
      </p:sp>
      <p:sp>
        <p:nvSpPr>
          <p:cNvPr id="258" name="Google Shape;258;p15"/>
          <p:cNvSpPr txBox="1"/>
          <p:nvPr/>
        </p:nvSpPr>
        <p:spPr>
          <a:xfrm>
            <a:off x="10848975" y="2721186"/>
            <a:ext cx="1114425" cy="274320"/>
          </a:xfrm>
          <a:prstGeom prst="rect">
            <a:avLst/>
          </a:prstGeom>
          <a:solidFill>
            <a:srgbClr val="BFBFBF"/>
          </a:solidFill>
          <a:ln w="12700" cap="flat" cmpd="sng">
            <a:solidFill>
              <a:srgbClr val="000000"/>
            </a:solidFill>
            <a:prstDash val="solid"/>
            <a:round/>
            <a:headEnd type="none" w="sm" len="sm"/>
            <a:tailEnd type="none" w="sm" len="sm"/>
          </a:ln>
        </p:spPr>
        <p:txBody>
          <a:bodyPr spcFirstLastPara="1" wrap="square" lIns="0" tIns="34275" rIns="0" bIns="0" anchor="t" anchorCtr="0">
            <a:spAutoFit/>
          </a:bodyPr>
          <a:lstStyle/>
          <a:p>
            <a:pPr marL="0" marR="0" lvl="0" indent="0" algn="ctr" rtl="0">
              <a:lnSpc>
                <a:spcPct val="100000"/>
              </a:lnSpc>
              <a:spcBef>
                <a:spcPts val="0"/>
              </a:spcBef>
              <a:spcAft>
                <a:spcPts val="0"/>
              </a:spcAft>
              <a:buClr>
                <a:srgbClr val="000000"/>
              </a:buClr>
              <a:buSzPts val="1200"/>
              <a:buFont typeface="Consolas"/>
              <a:buNone/>
            </a:pPr>
            <a:r>
              <a:rPr lang="en-US" sz="1200" b="0" i="0" u="none" strike="noStrike" cap="none">
                <a:solidFill>
                  <a:srgbClr val="000000"/>
                </a:solidFill>
                <a:latin typeface="Consolas"/>
                <a:ea typeface="Consolas"/>
                <a:cs typeface="Consolas"/>
                <a:sym typeface="Consolas"/>
              </a:rPr>
              <a:t>…</a:t>
            </a:r>
            <a:endParaRPr sz="1200" b="0" i="0" u="none" strike="noStrike" cap="none">
              <a:solidFill>
                <a:srgbClr val="000000"/>
              </a:solidFill>
              <a:latin typeface="Consolas"/>
              <a:ea typeface="Consolas"/>
              <a:cs typeface="Consolas"/>
              <a:sym typeface="Consolas"/>
            </a:endParaRPr>
          </a:p>
        </p:txBody>
      </p:sp>
      <p:sp>
        <p:nvSpPr>
          <p:cNvPr id="259" name="Google Shape;259;p15"/>
          <p:cNvSpPr txBox="1"/>
          <p:nvPr/>
        </p:nvSpPr>
        <p:spPr>
          <a:xfrm>
            <a:off x="9430283" y="2300732"/>
            <a:ext cx="19304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x</a:t>
            </a:r>
            <a:endParaRPr sz="2400" b="0" i="0" u="none" strike="noStrike" cap="none">
              <a:solidFill>
                <a:srgbClr val="000000"/>
              </a:solidFill>
              <a:latin typeface="Consolas"/>
              <a:ea typeface="Consolas"/>
              <a:cs typeface="Consolas"/>
              <a:sym typeface="Consolas"/>
            </a:endParaRPr>
          </a:p>
        </p:txBody>
      </p:sp>
      <p:sp>
        <p:nvSpPr>
          <p:cNvPr id="260" name="Google Shape;260;p15"/>
          <p:cNvSpPr txBox="1"/>
          <p:nvPr/>
        </p:nvSpPr>
        <p:spPr>
          <a:xfrm>
            <a:off x="7229222" y="2459228"/>
            <a:ext cx="103568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main()</a:t>
            </a:r>
            <a:endParaRPr sz="2400" b="0" i="0" u="none" strike="noStrike" cap="none">
              <a:solidFill>
                <a:srgbClr val="000000"/>
              </a:solidFill>
              <a:latin typeface="Consolas"/>
              <a:ea typeface="Consolas"/>
              <a:cs typeface="Consolas"/>
              <a:sym typeface="Consolas"/>
            </a:endParaRPr>
          </a:p>
        </p:txBody>
      </p:sp>
      <p:sp>
        <p:nvSpPr>
          <p:cNvPr id="261" name="Google Shape;261;p15"/>
          <p:cNvSpPr/>
          <p:nvPr/>
        </p:nvSpPr>
        <p:spPr>
          <a:xfrm>
            <a:off x="8555212" y="2133598"/>
            <a:ext cx="287655" cy="609600"/>
          </a:xfrm>
          <a:custGeom>
            <a:avLst/>
            <a:gdLst/>
            <a:ahLst/>
            <a:cxnLst/>
            <a:rect l="l" t="t" r="r" b="b"/>
            <a:pathLst>
              <a:path w="287654" h="609600" extrusionOk="0">
                <a:moveTo>
                  <a:pt x="287281" y="609601"/>
                </a:moveTo>
                <a:lnTo>
                  <a:pt x="210910" y="608745"/>
                </a:lnTo>
                <a:lnTo>
                  <a:pt x="142284" y="606332"/>
                </a:lnTo>
                <a:lnTo>
                  <a:pt x="84142" y="602589"/>
                </a:lnTo>
                <a:lnTo>
                  <a:pt x="39222" y="597744"/>
                </a:lnTo>
                <a:lnTo>
                  <a:pt x="0" y="585661"/>
                </a:lnTo>
                <a:lnTo>
                  <a:pt x="0" y="23939"/>
                </a:lnTo>
                <a:lnTo>
                  <a:pt x="39222" y="11856"/>
                </a:lnTo>
                <a:lnTo>
                  <a:pt x="84142" y="7011"/>
                </a:lnTo>
                <a:lnTo>
                  <a:pt x="142284" y="3268"/>
                </a:lnTo>
                <a:lnTo>
                  <a:pt x="210910" y="855"/>
                </a:lnTo>
                <a:lnTo>
                  <a:pt x="287281" y="0"/>
                </a:lnTo>
              </a:path>
            </a:pathLst>
          </a:custGeom>
          <a:noFill/>
          <a:ln w="12700"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62" name="Google Shape;262;p15"/>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15</a:t>
            </a:fld>
            <a:endParaRPr sz="1200" b="0" i="0" u="none" strike="noStrike" cap="none">
              <a:solidFill>
                <a:srgbClr val="424242"/>
              </a:solidFill>
              <a:latin typeface="Verdana"/>
              <a:ea typeface="Verdana"/>
              <a:cs typeface="Verdana"/>
              <a:sym typeface="Verdana"/>
            </a:endParaRPr>
          </a:p>
        </p:txBody>
      </p:sp>
      <p:sp>
        <p:nvSpPr>
          <p:cNvPr id="2" name="Google Shape;158;p11">
            <a:extLst>
              <a:ext uri="{FF2B5EF4-FFF2-40B4-BE49-F238E27FC236}">
                <a16:creationId xmlns:a16="http://schemas.microsoft.com/office/drawing/2014/main" id="{610ADBFB-BBFD-BEBA-66F5-132A8605E5D2}"/>
              </a:ext>
            </a:extLst>
          </p:cNvPr>
          <p:cNvSpPr txBox="1"/>
          <p:nvPr/>
        </p:nvSpPr>
        <p:spPr>
          <a:xfrm>
            <a:off x="9432925" y="1209547"/>
            <a:ext cx="2759075" cy="655436"/>
          </a:xfrm>
          <a:prstGeom prst="rect">
            <a:avLst/>
          </a:prstGeom>
          <a:noFill/>
          <a:ln>
            <a:noFill/>
          </a:ln>
        </p:spPr>
        <p:txBody>
          <a:bodyPr spcFirstLastPara="1" wrap="square" lIns="0" tIns="12700" rIns="0" bIns="0" anchor="t" anchorCtr="0">
            <a:spAutoFit/>
          </a:bodyPr>
          <a:lstStyle/>
          <a:p>
            <a:pPr marL="790575" marR="0" lvl="0" indent="0" algn="l" rtl="0">
              <a:lnSpc>
                <a:spcPct val="96111"/>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STACK</a:t>
            </a:r>
            <a:endParaRPr sz="1800" b="0" i="0" u="none" strike="noStrike" cap="none" dirty="0">
              <a:solidFill>
                <a:srgbClr val="000000"/>
              </a:solidFill>
              <a:latin typeface="Arial"/>
              <a:ea typeface="Arial"/>
              <a:cs typeface="Arial"/>
              <a:sym typeface="Arial"/>
            </a:endParaRPr>
          </a:p>
          <a:p>
            <a:pPr marL="12700" marR="0" lvl="0" indent="0" algn="l" rtl="0">
              <a:lnSpc>
                <a:spcPct val="102083"/>
              </a:lnSpc>
              <a:spcBef>
                <a:spcPts val="0"/>
              </a:spcBef>
              <a:spcAft>
                <a:spcPts val="0"/>
              </a:spcAft>
              <a:buClr>
                <a:srgbClr val="7F7F7F"/>
              </a:buClr>
              <a:buSzPts val="2400"/>
              <a:buFont typeface="Consolas"/>
              <a:buNone/>
            </a:pPr>
            <a:r>
              <a:rPr lang="en-US" sz="2400" b="0" i="0" u="none" strike="noStrike" cap="none" dirty="0">
                <a:solidFill>
                  <a:srgbClr val="7F7F7F"/>
                </a:solidFill>
                <a:latin typeface="Consolas"/>
                <a:ea typeface="Consolas"/>
                <a:cs typeface="Consolas"/>
                <a:sym typeface="Consolas"/>
              </a:rPr>
              <a:t>Address  </a:t>
            </a:r>
            <a:r>
              <a:rPr lang="en-US" sz="2400" b="0" i="0" u="none" strike="noStrike" cap="none" dirty="0">
                <a:solidFill>
                  <a:srgbClr val="000000"/>
                </a:solidFill>
                <a:latin typeface="Consolas"/>
                <a:ea typeface="Consolas"/>
                <a:cs typeface="Consolas"/>
                <a:sym typeface="Consolas"/>
              </a:rPr>
              <a:t>Value</a:t>
            </a:r>
            <a:endParaRPr sz="24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6"/>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703195" lvl="0" indent="0" algn="l" rtl="0">
              <a:lnSpc>
                <a:spcPct val="100000"/>
              </a:lnSpc>
              <a:spcBef>
                <a:spcPts val="0"/>
              </a:spcBef>
              <a:spcAft>
                <a:spcPts val="0"/>
              </a:spcAft>
              <a:buNone/>
            </a:pPr>
            <a:r>
              <a:rPr lang="en-US"/>
              <a:t>C Parameters</a:t>
            </a:r>
            <a:endParaRPr/>
          </a:p>
        </p:txBody>
      </p:sp>
      <p:sp>
        <p:nvSpPr>
          <p:cNvPr id="268" name="Google Shape;268;p16"/>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16</a:t>
            </a:fld>
            <a:endParaRPr sz="1200" b="0" i="0" u="none" strike="noStrike" cap="none">
              <a:solidFill>
                <a:srgbClr val="424242"/>
              </a:solidFill>
              <a:latin typeface="Verdana"/>
              <a:ea typeface="Verdana"/>
              <a:cs typeface="Verdana"/>
              <a:sym typeface="Verdana"/>
            </a:endParaRPr>
          </a:p>
        </p:txBody>
      </p:sp>
      <p:sp>
        <p:nvSpPr>
          <p:cNvPr id="269" name="Google Shape;269;p16"/>
          <p:cNvSpPr txBox="1"/>
          <p:nvPr/>
        </p:nvSpPr>
        <p:spPr>
          <a:xfrm>
            <a:off x="231140" y="1265428"/>
            <a:ext cx="10455910" cy="4611327"/>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When you pass a value as a parameter, C passes a copy of that value.</a:t>
            </a:r>
            <a:endParaRPr sz="2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20"/>
              </a:spcBef>
              <a:spcAft>
                <a:spcPts val="0"/>
              </a:spcAft>
              <a:buClr>
                <a:schemeClr val="dk1"/>
              </a:buClr>
              <a:buSzPts val="3050"/>
              <a:buFont typeface="Calibri"/>
              <a:buNone/>
            </a:pPr>
            <a:endParaRPr sz="3050" b="0" i="0" u="none" strike="noStrike" cap="none" dirty="0">
              <a:solidFill>
                <a:srgbClr val="000000"/>
              </a:solidFill>
              <a:latin typeface="Calibri"/>
              <a:ea typeface="Calibri"/>
              <a:cs typeface="Calibri"/>
              <a:sym typeface="Calibri"/>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void </a:t>
            </a:r>
            <a:r>
              <a:rPr lang="en-US" sz="2800" b="0" i="0" u="none" strike="noStrike" cap="none" dirty="0" err="1">
                <a:solidFill>
                  <a:srgbClr val="000000"/>
                </a:solidFill>
                <a:latin typeface="Consolas"/>
                <a:ea typeface="Consolas"/>
                <a:cs typeface="Consolas"/>
                <a:sym typeface="Consolas"/>
              </a:rPr>
              <a:t>myFunction</a:t>
            </a:r>
            <a:r>
              <a:rPr lang="en-US" sz="2800" b="0" i="0" u="none" strike="noStrike" cap="none" dirty="0">
                <a:solidFill>
                  <a:srgbClr val="000000"/>
                </a:solidFill>
                <a:latin typeface="Consolas"/>
                <a:ea typeface="Consolas"/>
                <a:cs typeface="Consolas"/>
                <a:sym typeface="Consolas"/>
              </a:rPr>
              <a:t>(int x) {</a:t>
            </a:r>
            <a:endParaRPr sz="2800" b="0" i="0" u="none" strike="noStrike" cap="none" dirty="0">
              <a:solidFill>
                <a:srgbClr val="000000"/>
              </a:solidFill>
              <a:latin typeface="Consolas"/>
              <a:ea typeface="Consolas"/>
              <a:cs typeface="Consolas"/>
              <a:sym typeface="Consolas"/>
            </a:endParaRPr>
          </a:p>
          <a:p>
            <a:pPr marL="927100" marR="0" lvl="0" indent="0" algn="l" rtl="0">
              <a:lnSpc>
                <a:spcPct val="107142"/>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a:t>
            </a:r>
            <a:endParaRPr sz="2800" b="0" i="0" u="none" strike="noStrike" cap="none" dirty="0">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a:t>
            </a:r>
            <a:endParaRPr sz="2800" b="0" i="0" u="none" strike="noStrike" cap="none" dirty="0">
              <a:solidFill>
                <a:srgbClr val="000000"/>
              </a:solidFill>
              <a:latin typeface="Consolas"/>
              <a:ea typeface="Consolas"/>
              <a:cs typeface="Consolas"/>
              <a:sym typeface="Consolas"/>
            </a:endParaRPr>
          </a:p>
          <a:p>
            <a:pPr marL="0" marR="0" lvl="0" indent="0" algn="l" rtl="0">
              <a:lnSpc>
                <a:spcPct val="100000"/>
              </a:lnSpc>
              <a:spcBef>
                <a:spcPts val="30"/>
              </a:spcBef>
              <a:spcAft>
                <a:spcPts val="0"/>
              </a:spcAft>
              <a:buClr>
                <a:schemeClr val="dk1"/>
              </a:buClr>
              <a:buSzPts val="2500"/>
              <a:buFont typeface="Calibri"/>
              <a:buNone/>
            </a:pPr>
            <a:endParaRPr sz="2500" b="0" i="0" u="none" strike="noStrike" cap="none" dirty="0">
              <a:solidFill>
                <a:srgbClr val="000000"/>
              </a:solidFill>
              <a:latin typeface="Consolas"/>
              <a:ea typeface="Consolas"/>
              <a:cs typeface="Consolas"/>
              <a:sym typeface="Consolas"/>
            </a:endParaRPr>
          </a:p>
          <a:p>
            <a:pPr marL="927100" marR="3266440" lvl="0" indent="-914400" algn="l" rtl="0">
              <a:lnSpc>
                <a:spcPct val="110714"/>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int main(int </a:t>
            </a:r>
            <a:r>
              <a:rPr lang="en-US" sz="2800" b="0" i="0" u="none" strike="noStrike" cap="none" dirty="0" err="1">
                <a:solidFill>
                  <a:srgbClr val="000000"/>
                </a:solidFill>
                <a:latin typeface="Consolas"/>
                <a:ea typeface="Consolas"/>
                <a:cs typeface="Consolas"/>
                <a:sym typeface="Consolas"/>
              </a:rPr>
              <a:t>argc</a:t>
            </a:r>
            <a:r>
              <a:rPr lang="en-US" sz="2800" b="0" i="0" u="none" strike="noStrike" cap="none" dirty="0">
                <a:solidFill>
                  <a:srgbClr val="000000"/>
                </a:solidFill>
                <a:latin typeface="Consolas"/>
                <a:ea typeface="Consolas"/>
                <a:cs typeface="Consolas"/>
                <a:sym typeface="Consolas"/>
              </a:rPr>
              <a:t>, char *</a:t>
            </a:r>
            <a:r>
              <a:rPr lang="en-US" sz="2800" b="0" i="0" u="none" strike="noStrike" cap="none" dirty="0" err="1">
                <a:solidFill>
                  <a:srgbClr val="000000"/>
                </a:solidFill>
                <a:latin typeface="Consolas"/>
                <a:ea typeface="Consolas"/>
                <a:cs typeface="Consolas"/>
                <a:sym typeface="Consolas"/>
              </a:rPr>
              <a:t>argv</a:t>
            </a:r>
            <a:r>
              <a:rPr lang="en-US" sz="2800" b="0" i="0" u="none" strike="noStrike" cap="none" dirty="0">
                <a:solidFill>
                  <a:srgbClr val="000000"/>
                </a:solidFill>
                <a:latin typeface="Consolas"/>
                <a:ea typeface="Consolas"/>
                <a:cs typeface="Consolas"/>
                <a:sym typeface="Consolas"/>
              </a:rPr>
              <a:t>[]) { int num = 4;</a:t>
            </a:r>
            <a:endParaRPr sz="2800" b="0" i="0" u="none" strike="noStrike" cap="none" dirty="0">
              <a:solidFill>
                <a:srgbClr val="000000"/>
              </a:solidFill>
              <a:latin typeface="Consolas"/>
              <a:ea typeface="Consolas"/>
              <a:cs typeface="Consolas"/>
              <a:sym typeface="Consolas"/>
            </a:endParaRPr>
          </a:p>
          <a:p>
            <a:pPr marL="927100" marR="0" lvl="0" indent="0" algn="l" rtl="0">
              <a:lnSpc>
                <a:spcPct val="98392"/>
              </a:lnSpc>
              <a:spcBef>
                <a:spcPts val="0"/>
              </a:spcBef>
              <a:spcAft>
                <a:spcPts val="0"/>
              </a:spcAft>
              <a:buClr>
                <a:srgbClr val="000000"/>
              </a:buClr>
              <a:buSzPts val="2800"/>
              <a:buFont typeface="Consolas"/>
              <a:buNone/>
            </a:pPr>
            <a:r>
              <a:rPr lang="en-US" sz="2800" b="0" i="0" u="none" strike="noStrike" cap="none" dirty="0" err="1">
                <a:solidFill>
                  <a:srgbClr val="000000"/>
                </a:solidFill>
                <a:latin typeface="Consolas"/>
                <a:ea typeface="Consolas"/>
                <a:cs typeface="Consolas"/>
                <a:sym typeface="Consolas"/>
              </a:rPr>
              <a:t>myFunction</a:t>
            </a:r>
            <a:r>
              <a:rPr lang="en-US" sz="2800" b="0" i="0" u="none" strike="noStrike" cap="none" dirty="0">
                <a:solidFill>
                  <a:srgbClr val="000000"/>
                </a:solidFill>
                <a:latin typeface="Consolas"/>
                <a:ea typeface="Consolas"/>
                <a:cs typeface="Consolas"/>
                <a:sym typeface="Consolas"/>
              </a:rPr>
              <a:t>(num);	</a:t>
            </a:r>
            <a:r>
              <a:rPr lang="en-US" sz="2800" b="0" i="0" u="none" strike="noStrike" cap="none" dirty="0">
                <a:solidFill>
                  <a:srgbClr val="00B050"/>
                </a:solidFill>
                <a:latin typeface="Consolas"/>
                <a:ea typeface="Consolas"/>
                <a:cs typeface="Consolas"/>
                <a:sym typeface="Consolas"/>
              </a:rPr>
              <a:t>// passes copy of 4</a:t>
            </a:r>
            <a:endParaRPr sz="2800" b="0" i="0" u="none" strike="noStrike" cap="none" dirty="0">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7"/>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703195" lvl="0" indent="0" algn="l" rtl="0">
              <a:lnSpc>
                <a:spcPct val="100000"/>
              </a:lnSpc>
              <a:spcBef>
                <a:spcPts val="0"/>
              </a:spcBef>
              <a:spcAft>
                <a:spcPts val="0"/>
              </a:spcAft>
              <a:buNone/>
            </a:pPr>
            <a:r>
              <a:rPr lang="en-US"/>
              <a:t>C Parameters</a:t>
            </a:r>
            <a:endParaRPr/>
          </a:p>
        </p:txBody>
      </p:sp>
      <p:sp>
        <p:nvSpPr>
          <p:cNvPr id="275" name="Google Shape;275;p17"/>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17</a:t>
            </a:fld>
            <a:endParaRPr sz="1200" b="0" i="0" u="none" strike="noStrike" cap="none">
              <a:solidFill>
                <a:srgbClr val="424242"/>
              </a:solidFill>
              <a:latin typeface="Verdana"/>
              <a:ea typeface="Verdana"/>
              <a:cs typeface="Verdana"/>
              <a:sym typeface="Verdana"/>
            </a:endParaRPr>
          </a:p>
        </p:txBody>
      </p:sp>
      <p:sp>
        <p:nvSpPr>
          <p:cNvPr id="276" name="Google Shape;276;p17"/>
          <p:cNvSpPr txBox="1"/>
          <p:nvPr/>
        </p:nvSpPr>
        <p:spPr>
          <a:xfrm>
            <a:off x="231140" y="1265428"/>
            <a:ext cx="11566525" cy="40335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When you pass a value as a parameter, C passes a copy of that value.</a:t>
            </a:r>
            <a:endParaRPr sz="2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20"/>
              </a:spcBef>
              <a:spcAft>
                <a:spcPts val="0"/>
              </a:spcAft>
              <a:buClr>
                <a:schemeClr val="dk1"/>
              </a:buClr>
              <a:buSzPts val="3050"/>
              <a:buFont typeface="Calibri"/>
              <a:buNone/>
            </a:pPr>
            <a:endParaRPr sz="3050" b="0" i="0" u="none" strike="noStrike" cap="none" dirty="0">
              <a:solidFill>
                <a:srgbClr val="000000"/>
              </a:solidFill>
              <a:latin typeface="Calibri"/>
              <a:ea typeface="Calibri"/>
              <a:cs typeface="Calibri"/>
              <a:sym typeface="Calibri"/>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void </a:t>
            </a:r>
            <a:r>
              <a:rPr lang="en-US" sz="2800" b="0" i="0" u="none" strike="noStrike" cap="none" dirty="0" err="1">
                <a:solidFill>
                  <a:srgbClr val="000000"/>
                </a:solidFill>
                <a:latin typeface="Consolas"/>
                <a:ea typeface="Consolas"/>
                <a:cs typeface="Consolas"/>
                <a:sym typeface="Consolas"/>
              </a:rPr>
              <a:t>myFunction</a:t>
            </a:r>
            <a:r>
              <a:rPr lang="en-US" sz="2800" b="0" i="0" u="none" strike="noStrike" cap="none" dirty="0">
                <a:solidFill>
                  <a:srgbClr val="000000"/>
                </a:solidFill>
                <a:latin typeface="Consolas"/>
                <a:ea typeface="Consolas"/>
                <a:cs typeface="Consolas"/>
                <a:sym typeface="Consolas"/>
              </a:rPr>
              <a:t>(int *x) {</a:t>
            </a:r>
            <a:endParaRPr sz="2800" b="0" i="0" u="none" strike="noStrike" cap="none" dirty="0">
              <a:solidFill>
                <a:srgbClr val="000000"/>
              </a:solidFill>
              <a:latin typeface="Consolas"/>
              <a:ea typeface="Consolas"/>
              <a:cs typeface="Consolas"/>
              <a:sym typeface="Consolas"/>
            </a:endParaRPr>
          </a:p>
          <a:p>
            <a:pPr marL="927100" marR="0" lvl="0" indent="0" algn="l" rtl="0">
              <a:lnSpc>
                <a:spcPct val="107142"/>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a:t>
            </a:r>
            <a:endParaRPr sz="2800" b="0" i="0" u="none" strike="noStrike" cap="none" dirty="0">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a:t>
            </a:r>
            <a:endParaRPr sz="2800" b="0" i="0" u="none" strike="noStrike" cap="none" dirty="0">
              <a:solidFill>
                <a:srgbClr val="000000"/>
              </a:solidFill>
              <a:latin typeface="Consolas"/>
              <a:ea typeface="Consolas"/>
              <a:cs typeface="Consolas"/>
              <a:sym typeface="Consolas"/>
            </a:endParaRPr>
          </a:p>
          <a:p>
            <a:pPr marL="0" marR="0" lvl="0" indent="0" algn="l" rtl="0">
              <a:lnSpc>
                <a:spcPct val="100000"/>
              </a:lnSpc>
              <a:spcBef>
                <a:spcPts val="30"/>
              </a:spcBef>
              <a:spcAft>
                <a:spcPts val="0"/>
              </a:spcAft>
              <a:buClr>
                <a:schemeClr val="dk1"/>
              </a:buClr>
              <a:buSzPts val="2500"/>
              <a:buFont typeface="Calibri"/>
              <a:buNone/>
            </a:pPr>
            <a:endParaRPr sz="2500" b="0" i="0" u="none" strike="noStrike" cap="none" dirty="0">
              <a:solidFill>
                <a:srgbClr val="000000"/>
              </a:solidFill>
              <a:latin typeface="Consolas"/>
              <a:ea typeface="Consolas"/>
              <a:cs typeface="Consolas"/>
              <a:sym typeface="Consolas"/>
            </a:endParaRPr>
          </a:p>
          <a:p>
            <a:pPr marL="927100" marR="4906010" lvl="0" indent="-914400" algn="l" rtl="0">
              <a:lnSpc>
                <a:spcPct val="110714"/>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int main(int </a:t>
            </a:r>
            <a:r>
              <a:rPr lang="en-US" sz="2800" b="0" i="0" u="none" strike="noStrike" cap="none" dirty="0" err="1">
                <a:solidFill>
                  <a:srgbClr val="000000"/>
                </a:solidFill>
                <a:latin typeface="Consolas"/>
                <a:ea typeface="Consolas"/>
                <a:cs typeface="Consolas"/>
                <a:sym typeface="Consolas"/>
              </a:rPr>
              <a:t>argc</a:t>
            </a:r>
            <a:r>
              <a:rPr lang="en-US" sz="2800" b="0" i="0" u="none" strike="noStrike" cap="none" dirty="0">
                <a:solidFill>
                  <a:srgbClr val="000000"/>
                </a:solidFill>
                <a:latin typeface="Consolas"/>
                <a:ea typeface="Consolas"/>
                <a:cs typeface="Consolas"/>
                <a:sym typeface="Consolas"/>
              </a:rPr>
              <a:t>, char *</a:t>
            </a:r>
            <a:r>
              <a:rPr lang="en-US" sz="2800" b="0" i="0" u="none" strike="noStrike" cap="none" dirty="0" err="1">
                <a:solidFill>
                  <a:srgbClr val="000000"/>
                </a:solidFill>
                <a:latin typeface="Consolas"/>
                <a:ea typeface="Consolas"/>
                <a:cs typeface="Consolas"/>
                <a:sym typeface="Consolas"/>
              </a:rPr>
              <a:t>argv</a:t>
            </a:r>
            <a:r>
              <a:rPr lang="en-US" sz="2800" b="0" i="0" u="none" strike="noStrike" cap="none" dirty="0">
                <a:solidFill>
                  <a:srgbClr val="000000"/>
                </a:solidFill>
                <a:latin typeface="Consolas"/>
                <a:ea typeface="Consolas"/>
                <a:cs typeface="Consolas"/>
                <a:sym typeface="Consolas"/>
              </a:rPr>
              <a:t>[]) { int num = 4;</a:t>
            </a:r>
            <a:endParaRPr sz="2800" b="0" i="0" u="none" strike="noStrike" cap="none" dirty="0">
              <a:solidFill>
                <a:srgbClr val="000000"/>
              </a:solidFill>
              <a:latin typeface="Consolas"/>
              <a:ea typeface="Consolas"/>
              <a:cs typeface="Consolas"/>
              <a:sym typeface="Consolas"/>
            </a:endParaRPr>
          </a:p>
          <a:p>
            <a:pPr marL="927100" marR="0" lvl="0" indent="0" algn="l" rtl="0">
              <a:lnSpc>
                <a:spcPct val="98392"/>
              </a:lnSpc>
              <a:spcBef>
                <a:spcPts val="0"/>
              </a:spcBef>
              <a:spcAft>
                <a:spcPts val="0"/>
              </a:spcAft>
              <a:buClr>
                <a:srgbClr val="000000"/>
              </a:buClr>
              <a:buSzPts val="2800"/>
              <a:buFont typeface="Consolas"/>
              <a:buNone/>
            </a:pPr>
            <a:r>
              <a:rPr lang="en-US" sz="2800" b="0" i="0" u="none" strike="noStrike" cap="none" dirty="0" err="1">
                <a:solidFill>
                  <a:srgbClr val="000000"/>
                </a:solidFill>
                <a:latin typeface="Consolas"/>
                <a:ea typeface="Consolas"/>
                <a:cs typeface="Consolas"/>
                <a:sym typeface="Consolas"/>
              </a:rPr>
              <a:t>myFunction</a:t>
            </a:r>
            <a:r>
              <a:rPr lang="en-US" sz="2800" b="0" i="0" u="none" strike="noStrike" cap="none" dirty="0">
                <a:solidFill>
                  <a:srgbClr val="000000"/>
                </a:solidFill>
                <a:latin typeface="Consolas"/>
                <a:ea typeface="Consolas"/>
                <a:cs typeface="Consolas"/>
                <a:sym typeface="Consolas"/>
              </a:rPr>
              <a:t>(&amp;num);	</a:t>
            </a:r>
            <a:r>
              <a:rPr lang="en-US" sz="2800" b="0" i="0" u="none" strike="noStrike" cap="none" dirty="0">
                <a:solidFill>
                  <a:srgbClr val="00B050"/>
                </a:solidFill>
                <a:latin typeface="Consolas"/>
                <a:ea typeface="Consolas"/>
                <a:cs typeface="Consolas"/>
                <a:sym typeface="Consolas"/>
              </a:rPr>
              <a:t>// passes copy of e.g. 0xffed63</a:t>
            </a:r>
            <a:endParaRPr sz="2800" b="0" i="0" u="none" strike="noStrike" cap="none" dirty="0">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8"/>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703195" lvl="0" indent="0" algn="l" rtl="0">
              <a:lnSpc>
                <a:spcPct val="100000"/>
              </a:lnSpc>
              <a:spcBef>
                <a:spcPts val="0"/>
              </a:spcBef>
              <a:spcAft>
                <a:spcPts val="0"/>
              </a:spcAft>
              <a:buNone/>
            </a:pPr>
            <a:r>
              <a:rPr lang="en-US"/>
              <a:t>C Parameters</a:t>
            </a:r>
            <a:endParaRPr/>
          </a:p>
        </p:txBody>
      </p:sp>
      <p:sp>
        <p:nvSpPr>
          <p:cNvPr id="282" name="Google Shape;282;p18"/>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18</a:t>
            </a:fld>
            <a:endParaRPr sz="1200" b="0" i="0" u="none" strike="noStrike" cap="none">
              <a:solidFill>
                <a:srgbClr val="424242"/>
              </a:solidFill>
              <a:latin typeface="Verdana"/>
              <a:ea typeface="Verdana"/>
              <a:cs typeface="Verdana"/>
              <a:sym typeface="Verdana"/>
            </a:endParaRPr>
          </a:p>
        </p:txBody>
      </p:sp>
      <p:sp>
        <p:nvSpPr>
          <p:cNvPr id="283" name="Google Shape;283;p18"/>
          <p:cNvSpPr txBox="1"/>
          <p:nvPr/>
        </p:nvSpPr>
        <p:spPr>
          <a:xfrm>
            <a:off x="231140" y="1265428"/>
            <a:ext cx="10455910"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When you pass a value as a parameter, C passes a copy of that value.</a:t>
            </a:r>
            <a:endParaRPr sz="2800" b="0" i="0" u="none" strike="noStrike" cap="none" dirty="0">
              <a:solidFill>
                <a:srgbClr val="000000"/>
              </a:solidFill>
              <a:latin typeface="Calibri"/>
              <a:ea typeface="Calibri"/>
              <a:cs typeface="Calibri"/>
              <a:sym typeface="Calibri"/>
            </a:endParaRPr>
          </a:p>
        </p:txBody>
      </p:sp>
      <p:graphicFrame>
        <p:nvGraphicFramePr>
          <p:cNvPr id="284" name="Google Shape;284;p18"/>
          <p:cNvGraphicFramePr/>
          <p:nvPr/>
        </p:nvGraphicFramePr>
        <p:xfrm>
          <a:off x="212089" y="2271840"/>
          <a:ext cx="10565750" cy="3166511"/>
        </p:xfrm>
        <a:graphic>
          <a:graphicData uri="http://schemas.openxmlformats.org/drawingml/2006/table">
            <a:tbl>
              <a:tblPr firstRow="1" bandRow="1">
                <a:noFill/>
                <a:tableStyleId>{BC7616F1-CE5B-484E-AE98-E7BE73765DD2}</a:tableStyleId>
              </a:tblPr>
              <a:tblGrid>
                <a:gridCol w="715000">
                  <a:extLst>
                    <a:ext uri="{9D8B030D-6E8A-4147-A177-3AD203B41FA5}">
                      <a16:colId xmlns:a16="http://schemas.microsoft.com/office/drawing/2014/main" val="20000"/>
                    </a:ext>
                  </a:extLst>
                </a:gridCol>
                <a:gridCol w="3319775">
                  <a:extLst>
                    <a:ext uri="{9D8B030D-6E8A-4147-A177-3AD203B41FA5}">
                      <a16:colId xmlns:a16="http://schemas.microsoft.com/office/drawing/2014/main" val="20001"/>
                    </a:ext>
                  </a:extLst>
                </a:gridCol>
                <a:gridCol w="781050">
                  <a:extLst>
                    <a:ext uri="{9D8B030D-6E8A-4147-A177-3AD203B41FA5}">
                      <a16:colId xmlns:a16="http://schemas.microsoft.com/office/drawing/2014/main" val="20002"/>
                    </a:ext>
                  </a:extLst>
                </a:gridCol>
                <a:gridCol w="1540500">
                  <a:extLst>
                    <a:ext uri="{9D8B030D-6E8A-4147-A177-3AD203B41FA5}">
                      <a16:colId xmlns:a16="http://schemas.microsoft.com/office/drawing/2014/main" val="20003"/>
                    </a:ext>
                  </a:extLst>
                </a:gridCol>
                <a:gridCol w="4209425">
                  <a:extLst>
                    <a:ext uri="{9D8B030D-6E8A-4147-A177-3AD203B41FA5}">
                      <a16:colId xmlns:a16="http://schemas.microsoft.com/office/drawing/2014/main" val="20004"/>
                    </a:ext>
                  </a:extLst>
                </a:gridCol>
              </a:tblGrid>
              <a:tr h="749300">
                <a:tc gridSpan="2">
                  <a:txBody>
                    <a:bodyPr/>
                    <a:lstStyle/>
                    <a:p>
                      <a:pPr marL="31750" marR="0" lvl="0" indent="0" algn="l" rtl="0">
                        <a:lnSpc>
                          <a:spcPct val="87857"/>
                        </a:lnSpc>
                        <a:spcBef>
                          <a:spcPts val="0"/>
                        </a:spcBef>
                        <a:spcAft>
                          <a:spcPts val="0"/>
                        </a:spcAft>
                        <a:buNone/>
                      </a:pPr>
                      <a:r>
                        <a:rPr lang="en-US" sz="2800" u="none" strike="noStrike" cap="none" dirty="0">
                          <a:latin typeface="Consolas"/>
                          <a:ea typeface="Consolas"/>
                          <a:cs typeface="Consolas"/>
                          <a:sym typeface="Consolas"/>
                        </a:rPr>
                        <a:t>void </a:t>
                      </a:r>
                      <a:r>
                        <a:rPr lang="en-US" sz="2800" u="none" strike="noStrike" cap="none" dirty="0" err="1">
                          <a:latin typeface="Consolas"/>
                          <a:ea typeface="Consolas"/>
                          <a:cs typeface="Consolas"/>
                          <a:sym typeface="Consolas"/>
                        </a:rPr>
                        <a:t>myFunction</a:t>
                      </a:r>
                      <a:r>
                        <a:rPr lang="en-US" sz="2800" u="none" strike="noStrike" cap="none" dirty="0">
                          <a:latin typeface="Consolas"/>
                          <a:ea typeface="Consolas"/>
                          <a:cs typeface="Consolas"/>
                          <a:sym typeface="Consolas"/>
                        </a:rPr>
                        <a:t>(char</a:t>
                      </a:r>
                      <a:endParaRPr sz="2800" u="none" strike="noStrike" cap="none" dirty="0">
                        <a:latin typeface="Consolas"/>
                        <a:ea typeface="Consolas"/>
                        <a:cs typeface="Consolas"/>
                        <a:sym typeface="Consolas"/>
                      </a:endParaRPr>
                    </a:p>
                    <a:p>
                      <a:pPr marL="946150" marR="0" lvl="0" indent="0" algn="l" rtl="0">
                        <a:lnSpc>
                          <a:spcPct val="113571"/>
                        </a:lnSpc>
                        <a:spcBef>
                          <a:spcPts val="0"/>
                        </a:spcBef>
                        <a:spcAft>
                          <a:spcPts val="0"/>
                        </a:spcAft>
                        <a:buNone/>
                      </a:pPr>
                      <a:r>
                        <a:rPr lang="en-US" sz="2800" u="none" strike="noStrike" cap="none" dirty="0">
                          <a:latin typeface="Consolas"/>
                          <a:ea typeface="Consolas"/>
                          <a:cs typeface="Consolas"/>
                          <a:sym typeface="Consolas"/>
                        </a:rPr>
                        <a:t>…</a:t>
                      </a:r>
                      <a:endParaRPr sz="2800" u="none" strike="noStrike" cap="none" dirty="0">
                        <a:latin typeface="Consolas"/>
                        <a:ea typeface="Consolas"/>
                        <a:cs typeface="Consolas"/>
                        <a:sym typeface="Consolas"/>
                      </a:endParaRPr>
                    </a:p>
                  </a:txBody>
                  <a:tcPr marL="0" marR="0" marT="0" marB="0"/>
                </a:tc>
                <a:tc hMerge="1">
                  <a:txBody>
                    <a:bodyPr/>
                    <a:lstStyle/>
                    <a:p>
                      <a:endParaRPr lang="en-US"/>
                    </a:p>
                  </a:txBody>
                  <a:tcPr/>
                </a:tc>
                <a:tc>
                  <a:txBody>
                    <a:bodyPr/>
                    <a:lstStyle/>
                    <a:p>
                      <a:pPr marL="97155" marR="0" lvl="0" indent="0" algn="l" rtl="0">
                        <a:lnSpc>
                          <a:spcPct val="94285"/>
                        </a:lnSpc>
                        <a:spcBef>
                          <a:spcPts val="0"/>
                        </a:spcBef>
                        <a:spcAft>
                          <a:spcPts val="0"/>
                        </a:spcAft>
                        <a:buNone/>
                      </a:pPr>
                      <a:r>
                        <a:rPr lang="en-US" sz="2800" u="none" strike="noStrike" cap="none">
                          <a:latin typeface="Consolas"/>
                          <a:ea typeface="Consolas"/>
                          <a:cs typeface="Consolas"/>
                          <a:sym typeface="Consolas"/>
                        </a:rPr>
                        <a:t>ch)</a:t>
                      </a:r>
                      <a:endParaRPr sz="2800" u="none" strike="noStrike" cap="none">
                        <a:latin typeface="Consolas"/>
                        <a:ea typeface="Consolas"/>
                        <a:cs typeface="Consolas"/>
                        <a:sym typeface="Consolas"/>
                      </a:endParaRPr>
                    </a:p>
                  </a:txBody>
                  <a:tcPr marL="0" marR="0" marT="0" marB="0"/>
                </a:tc>
                <a:tc gridSpan="2">
                  <a:txBody>
                    <a:bodyPr/>
                    <a:lstStyle/>
                    <a:p>
                      <a:pPr marL="97155" marR="0" lvl="0" indent="0" algn="l" rtl="0">
                        <a:lnSpc>
                          <a:spcPct val="94285"/>
                        </a:lnSpc>
                        <a:spcBef>
                          <a:spcPts val="0"/>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0" marB="0"/>
                </a:tc>
                <a:tc hMerge="1">
                  <a:txBody>
                    <a:bodyPr/>
                    <a:lstStyle/>
                    <a:p>
                      <a:endParaRPr lang="en-US"/>
                    </a:p>
                  </a:txBody>
                  <a:tcPr/>
                </a:tc>
                <a:extLst>
                  <a:ext uri="{0D108BD9-81ED-4DB2-BD59-A6C34878D82A}">
                    <a16:rowId xmlns:a16="http://schemas.microsoft.com/office/drawing/2014/main" val="10000"/>
                  </a:ext>
                </a:extLst>
              </a:tr>
              <a:tr h="368300">
                <a:tc gridSpan="2">
                  <a:txBody>
                    <a:bodyPr/>
                    <a:lstStyle/>
                    <a:p>
                      <a:pPr marL="31750" marR="0" lvl="0" indent="0" algn="l" rtl="0">
                        <a:lnSpc>
                          <a:spcPct val="97857"/>
                        </a:lnSpc>
                        <a:spcBef>
                          <a:spcPts val="0"/>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0" marB="0"/>
                </a:tc>
                <a:tc hMerge="1">
                  <a:txBody>
                    <a:bodyPr/>
                    <a:lstStyle/>
                    <a:p>
                      <a:endParaRPr lang="en-US"/>
                    </a:p>
                  </a:txBody>
                  <a:tcPr/>
                </a:tc>
                <a:tc>
                  <a:txBody>
                    <a:bodyPr/>
                    <a:lstStyle/>
                    <a:p>
                      <a:pPr marL="0" marR="0" lvl="0" indent="0" algn="l" rtl="0">
                        <a:lnSpc>
                          <a:spcPct val="100000"/>
                        </a:lnSpc>
                        <a:spcBef>
                          <a:spcPts val="0"/>
                        </a:spcBef>
                        <a:spcAft>
                          <a:spcPts val="0"/>
                        </a:spcAft>
                        <a:buNone/>
                      </a:pPr>
                      <a:endParaRPr sz="2300" u="none" strike="noStrike" cap="none">
                        <a:latin typeface="Times New Roman"/>
                        <a:ea typeface="Times New Roman"/>
                        <a:cs typeface="Times New Roman"/>
                        <a:sym typeface="Times New Roman"/>
                      </a:endParaRPr>
                    </a:p>
                  </a:txBody>
                  <a:tcPr marL="0" marR="0" marT="0" marB="0"/>
                </a:tc>
                <a:tc gridSpan="2">
                  <a:txBody>
                    <a:bodyPr/>
                    <a:lstStyle/>
                    <a:p>
                      <a:pPr marL="0" marR="0" lvl="0" indent="0" algn="l" rtl="0">
                        <a:lnSpc>
                          <a:spcPct val="100000"/>
                        </a:lnSpc>
                        <a:spcBef>
                          <a:spcPts val="0"/>
                        </a:spcBef>
                        <a:spcAft>
                          <a:spcPts val="0"/>
                        </a:spcAft>
                        <a:buNone/>
                      </a:pPr>
                      <a:endParaRPr sz="2300" u="none" strike="noStrike" cap="none">
                        <a:latin typeface="Times New Roman"/>
                        <a:ea typeface="Times New Roman"/>
                        <a:cs typeface="Times New Roman"/>
                        <a:sym typeface="Times New Roman"/>
                      </a:endParaRPr>
                    </a:p>
                  </a:txBody>
                  <a:tcPr marL="0" marR="0" marT="0" marB="0"/>
                </a:tc>
                <a:tc hMerge="1">
                  <a:txBody>
                    <a:bodyPr/>
                    <a:lstStyle/>
                    <a:p>
                      <a:endParaRPr lang="en-US"/>
                    </a:p>
                  </a:txBody>
                  <a:tcPr/>
                </a:tc>
                <a:extLst>
                  <a:ext uri="{0D108BD9-81ED-4DB2-BD59-A6C34878D82A}">
                    <a16:rowId xmlns:a16="http://schemas.microsoft.com/office/drawing/2014/main" val="10001"/>
                  </a:ext>
                </a:extLst>
              </a:tr>
              <a:tr h="780425">
                <a:tc>
                  <a:txBody>
                    <a:bodyPr/>
                    <a:lstStyle/>
                    <a:p>
                      <a:pPr marL="31750"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int</a:t>
                      </a:r>
                      <a:endParaRPr sz="2800" u="none" strike="noStrike" cap="none">
                        <a:latin typeface="Consolas"/>
                        <a:ea typeface="Consolas"/>
                        <a:cs typeface="Consolas"/>
                        <a:sym typeface="Consolas"/>
                      </a:endParaRPr>
                    </a:p>
                  </a:txBody>
                  <a:tcPr marL="0" marR="0" marT="314950" marB="0"/>
                </a:tc>
                <a:tc gridSpan="3">
                  <a:txBody>
                    <a:bodyPr/>
                    <a:lstStyle/>
                    <a:p>
                      <a:pPr marL="97155"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main(int argc, char *argv[])</a:t>
                      </a:r>
                      <a:endParaRPr sz="2800" u="none" strike="noStrike" cap="none">
                        <a:latin typeface="Consolas"/>
                        <a:ea typeface="Consolas"/>
                        <a:cs typeface="Consolas"/>
                        <a:sym typeface="Consolas"/>
                      </a:endParaRPr>
                    </a:p>
                  </a:txBody>
                  <a:tcPr marL="0" marR="0" marT="314950" marB="0"/>
                </a:tc>
                <a:tc hMerge="1">
                  <a:txBody>
                    <a:bodyPr/>
                    <a:lstStyle/>
                    <a:p>
                      <a:endParaRPr lang="en-US"/>
                    </a:p>
                  </a:txBody>
                  <a:tcPr/>
                </a:tc>
                <a:tc hMerge="1">
                  <a:txBody>
                    <a:bodyPr/>
                    <a:lstStyle/>
                    <a:p>
                      <a:endParaRPr lang="en-US"/>
                    </a:p>
                  </a:txBody>
                  <a:tcPr/>
                </a:tc>
                <a:tc>
                  <a:txBody>
                    <a:bodyPr/>
                    <a:lstStyle/>
                    <a:p>
                      <a:pPr marL="118745"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314950" marB="0"/>
                </a:tc>
                <a:extLst>
                  <a:ext uri="{0D108BD9-81ED-4DB2-BD59-A6C34878D82A}">
                    <a16:rowId xmlns:a16="http://schemas.microsoft.com/office/drawing/2014/main" val="10002"/>
                  </a:ext>
                </a:extLst>
              </a:tr>
              <a:tr h="1136025">
                <a:tc>
                  <a:txBody>
                    <a:bodyPr/>
                    <a:lstStyle/>
                    <a:p>
                      <a:pPr marL="0" marR="0" lvl="0" indent="0" algn="l" rtl="0">
                        <a:lnSpc>
                          <a:spcPct val="100000"/>
                        </a:lnSpc>
                        <a:spcBef>
                          <a:spcPts val="0"/>
                        </a:spcBef>
                        <a:spcAft>
                          <a:spcPts val="0"/>
                        </a:spcAft>
                        <a:buNone/>
                      </a:pPr>
                      <a:endParaRPr sz="2800" u="none" strike="noStrike" cap="none">
                        <a:latin typeface="Times New Roman"/>
                        <a:ea typeface="Times New Roman"/>
                        <a:cs typeface="Times New Roman"/>
                        <a:sym typeface="Times New Roman"/>
                      </a:endParaRPr>
                    </a:p>
                    <a:p>
                      <a:pPr marL="31750" marR="0" lvl="0" indent="0" algn="l" rtl="0">
                        <a:lnSpc>
                          <a:spcPct val="100000"/>
                        </a:lnSpc>
                        <a:spcBef>
                          <a:spcPts val="2205"/>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0" marB="0"/>
                </a:tc>
                <a:tc gridSpan="3">
                  <a:txBody>
                    <a:bodyPr/>
                    <a:lstStyle/>
                    <a:p>
                      <a:pPr marL="230504" marR="0" lvl="0" indent="0" algn="l" rtl="0">
                        <a:lnSpc>
                          <a:spcPct val="93035"/>
                        </a:lnSpc>
                        <a:spcBef>
                          <a:spcPts val="0"/>
                        </a:spcBef>
                        <a:spcAft>
                          <a:spcPts val="0"/>
                        </a:spcAft>
                        <a:buNone/>
                      </a:pPr>
                      <a:r>
                        <a:rPr lang="en-US" sz="2800" u="none" strike="noStrike" cap="none">
                          <a:latin typeface="Consolas"/>
                          <a:ea typeface="Consolas"/>
                          <a:cs typeface="Consolas"/>
                          <a:sym typeface="Consolas"/>
                        </a:rPr>
                        <a:t>char *myStr = </a:t>
                      </a:r>
                      <a:r>
                        <a:rPr lang="en-US" sz="2800" u="none" strike="noStrike" cap="none">
                          <a:solidFill>
                            <a:srgbClr val="0432FF"/>
                          </a:solidFill>
                          <a:latin typeface="Consolas"/>
                          <a:ea typeface="Consolas"/>
                          <a:cs typeface="Consolas"/>
                          <a:sym typeface="Consolas"/>
                        </a:rPr>
                        <a:t>"Hello!"</a:t>
                      </a: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p>
                      <a:pPr marL="230504" marR="0" lvl="0" indent="0" algn="l" rtl="0">
                        <a:lnSpc>
                          <a:spcPct val="113571"/>
                        </a:lnSpc>
                        <a:spcBef>
                          <a:spcPts val="0"/>
                        </a:spcBef>
                        <a:spcAft>
                          <a:spcPts val="0"/>
                        </a:spcAft>
                        <a:buNone/>
                      </a:pPr>
                      <a:r>
                        <a:rPr lang="en-US" sz="2800" u="none" strike="noStrike" cap="none">
                          <a:latin typeface="Consolas"/>
                          <a:ea typeface="Consolas"/>
                          <a:cs typeface="Consolas"/>
                          <a:sym typeface="Consolas"/>
                        </a:rPr>
                        <a:t>myFunction(myStr[1]);</a:t>
                      </a:r>
                      <a:endParaRPr sz="2800" u="none" strike="noStrike" cap="none">
                        <a:latin typeface="Consolas"/>
                        <a:ea typeface="Consolas"/>
                        <a:cs typeface="Consolas"/>
                        <a:sym typeface="Consolas"/>
                      </a:endParaRPr>
                    </a:p>
                  </a:txBody>
                  <a:tcPr marL="0" marR="0" marT="0" marB="0"/>
                </a:tc>
                <a:tc hMerge="1">
                  <a:txBody>
                    <a:bodyPr/>
                    <a:lstStyle/>
                    <a:p>
                      <a:endParaRPr lang="en-US"/>
                    </a:p>
                  </a:txBody>
                  <a:tcPr/>
                </a:tc>
                <a:tc hMerge="1">
                  <a:txBody>
                    <a:bodyPr/>
                    <a:lstStyle/>
                    <a:p>
                      <a:endParaRPr lang="en-US"/>
                    </a:p>
                  </a:txBody>
                  <a:tcPr/>
                </a:tc>
                <a:tc>
                  <a:txBody>
                    <a:bodyPr/>
                    <a:lstStyle/>
                    <a:p>
                      <a:pPr marL="75565" marR="0" lvl="0" indent="0" algn="l" rtl="0">
                        <a:lnSpc>
                          <a:spcPct val="100000"/>
                        </a:lnSpc>
                        <a:spcBef>
                          <a:spcPts val="0"/>
                        </a:spcBef>
                        <a:spcAft>
                          <a:spcPts val="0"/>
                        </a:spcAft>
                        <a:buNone/>
                      </a:pPr>
                      <a:r>
                        <a:rPr lang="en-US" sz="2800" u="none" strike="noStrike" cap="none" dirty="0">
                          <a:solidFill>
                            <a:srgbClr val="00B050"/>
                          </a:solidFill>
                          <a:latin typeface="Consolas"/>
                          <a:ea typeface="Consolas"/>
                          <a:cs typeface="Consolas"/>
                          <a:sym typeface="Consolas"/>
                        </a:rPr>
                        <a:t>// passes copy of 'e'</a:t>
                      </a:r>
                      <a:endParaRPr sz="2800" u="none" strike="noStrike" cap="none" dirty="0">
                        <a:latin typeface="Consolas"/>
                        <a:ea typeface="Consolas"/>
                        <a:cs typeface="Consolas"/>
                        <a:sym typeface="Consolas"/>
                      </a:endParaRPr>
                    </a:p>
                  </a:txBody>
                  <a:tcPr marL="0" marR="0" marT="307975" marB="0"/>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r>
              <a:rPr lang="en-US" dirty="0"/>
              <a:t>If you are performing an operation with some input and do not care about any changes to the input, pass the data type itself.</a:t>
            </a:r>
          </a:p>
          <a:p>
            <a:r>
              <a:rPr lang="en-US" dirty="0"/>
              <a:t>If you are modifying a specific instance of some value, pass the </a:t>
            </a:r>
            <a:r>
              <a:rPr lang="en-US" i="1" dirty="0"/>
              <a:t>location</a:t>
            </a:r>
            <a:r>
              <a:rPr lang="en-US" dirty="0"/>
              <a:t> of what you would like to modify and dereference that location to access what’s there.</a:t>
            </a:r>
          </a:p>
          <a:p>
            <a:pPr marL="0" indent="0">
              <a:buNone/>
            </a:pPr>
            <a:endParaRPr lang="en-US" dirty="0"/>
          </a:p>
          <a:p>
            <a:pPr marL="0" indent="0">
              <a:buNone/>
            </a:pPr>
            <a:r>
              <a:rPr lang="en-US" sz="4800" dirty="0"/>
              <a:t>Do I care about modifying </a:t>
            </a:r>
            <a:r>
              <a:rPr lang="en-US" sz="4800" i="1" dirty="0"/>
              <a:t>this</a:t>
            </a:r>
            <a:r>
              <a:rPr lang="en-US" sz="4800" dirty="0"/>
              <a:t> instance of my data?  If so, I need to pass where that instance lives, as a parameter, so it can be modified.</a:t>
            </a:r>
          </a:p>
          <a:p>
            <a:pPr marL="0" indent="0">
              <a:buNone/>
            </a:pPr>
            <a:endParaRPr lang="en-US" dirty="0"/>
          </a:p>
        </p:txBody>
      </p:sp>
    </p:spTree>
    <p:extLst>
      <p:ext uri="{BB962C8B-B14F-4D97-AF65-F5344CB8AC3E}">
        <p14:creationId xmlns:p14="http://schemas.microsoft.com/office/powerpoint/2010/main" val="428647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703195" lvl="0" indent="0" algn="l" rtl="0">
              <a:lnSpc>
                <a:spcPct val="100000"/>
              </a:lnSpc>
              <a:spcBef>
                <a:spcPts val="0"/>
              </a:spcBef>
              <a:spcAft>
                <a:spcPts val="0"/>
              </a:spcAft>
              <a:buNone/>
            </a:pPr>
            <a:r>
              <a:rPr lang="en-US"/>
              <a:t>C Parameters</a:t>
            </a:r>
            <a:endParaRPr/>
          </a:p>
        </p:txBody>
      </p:sp>
      <p:sp>
        <p:nvSpPr>
          <p:cNvPr id="298" name="Google Shape;298;p2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20</a:t>
            </a:fld>
            <a:endParaRPr sz="1200" b="0" i="0" u="none" strike="noStrike" cap="none">
              <a:solidFill>
                <a:srgbClr val="424242"/>
              </a:solidFill>
              <a:latin typeface="Verdana"/>
              <a:ea typeface="Verdana"/>
              <a:cs typeface="Verdana"/>
              <a:sym typeface="Verdana"/>
            </a:endParaRPr>
          </a:p>
        </p:txBody>
      </p:sp>
      <p:sp>
        <p:nvSpPr>
          <p:cNvPr id="299" name="Google Shape;299;p20"/>
          <p:cNvSpPr txBox="1"/>
          <p:nvPr/>
        </p:nvSpPr>
        <p:spPr>
          <a:xfrm>
            <a:off x="231140" y="1265428"/>
            <a:ext cx="11318875" cy="44145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If you are performing an operation with some input and do not care about any changes to the input, pass the data type itself.</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10"/>
              </a:spcBef>
              <a:spcAft>
                <a:spcPts val="0"/>
              </a:spcAft>
              <a:buClr>
                <a:schemeClr val="dk1"/>
              </a:buClr>
              <a:buSzPts val="3350"/>
              <a:buFont typeface="Calibri"/>
              <a:buNone/>
            </a:pPr>
            <a:endParaRPr sz="3350" b="0" i="0" u="none" strike="noStrike" cap="none">
              <a:solidFill>
                <a:srgbClr val="000000"/>
              </a:solidFill>
              <a:latin typeface="Calibri"/>
              <a:ea typeface="Calibri"/>
              <a:cs typeface="Calibri"/>
              <a:sym typeface="Calibri"/>
            </a:endParaRPr>
          </a:p>
          <a:p>
            <a:pPr marL="927100" marR="6221095" lvl="0" indent="-914400" algn="l" rtl="0">
              <a:lnSpc>
                <a:spcPct val="107142"/>
              </a:lnSpc>
              <a:spcBef>
                <a:spcPts val="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void myFunction(char ch) { printf(</a:t>
            </a:r>
            <a:r>
              <a:rPr lang="en-US" sz="2800" b="0" i="0" u="none" strike="noStrike" cap="none">
                <a:solidFill>
                  <a:srgbClr val="0432FF"/>
                </a:solidFill>
                <a:latin typeface="Consolas"/>
                <a:ea typeface="Consolas"/>
                <a:cs typeface="Consolas"/>
                <a:sym typeface="Consolas"/>
              </a:rPr>
              <a:t>"%c"</a:t>
            </a:r>
            <a:r>
              <a:rPr lang="en-US" sz="2800" b="0" i="0" u="none" strike="noStrike" cap="none">
                <a:solidFill>
                  <a:srgbClr val="000000"/>
                </a:solidFill>
                <a:latin typeface="Consolas"/>
                <a:ea typeface="Consolas"/>
                <a:cs typeface="Consolas"/>
                <a:sym typeface="Consolas"/>
              </a:rPr>
              <a:t>, ch);</a:t>
            </a:r>
            <a:endParaRPr sz="2800" b="0" i="0" u="none" strike="noStrike" cap="none">
              <a:solidFill>
                <a:srgbClr val="000000"/>
              </a:solidFill>
              <a:latin typeface="Consolas"/>
              <a:ea typeface="Consolas"/>
              <a:cs typeface="Consolas"/>
              <a:sym typeface="Consolas"/>
            </a:endParaRPr>
          </a:p>
          <a:p>
            <a:pPr marL="12700" marR="0" lvl="0" indent="0" algn="l" rtl="0">
              <a:lnSpc>
                <a:spcPct val="105714"/>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30"/>
              </a:spcBef>
              <a:spcAft>
                <a:spcPts val="0"/>
              </a:spcAft>
              <a:buClr>
                <a:schemeClr val="dk1"/>
              </a:buClr>
              <a:buSzPts val="2650"/>
              <a:buFont typeface="Calibri"/>
              <a:buNone/>
            </a:pPr>
            <a:endParaRPr sz="2650" b="0" i="0" u="none" strike="noStrike" cap="none">
              <a:solidFill>
                <a:srgbClr val="000000"/>
              </a:solidFill>
              <a:latin typeface="Consolas"/>
              <a:ea typeface="Consolas"/>
              <a:cs typeface="Consolas"/>
              <a:sym typeface="Consolas"/>
            </a:endParaRPr>
          </a:p>
          <a:p>
            <a:pPr marL="927100" marR="4658360" lvl="0" indent="-914400" algn="l" rtl="0">
              <a:lnSpc>
                <a:spcPct val="107142"/>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int main(int argc, char *argv[]) { char *myStr = </a:t>
            </a:r>
            <a:r>
              <a:rPr lang="en-US" sz="2800" b="0" i="0" u="none" strike="noStrike" cap="none">
                <a:solidFill>
                  <a:srgbClr val="0432FF"/>
                </a:solidFill>
                <a:latin typeface="Consolas"/>
                <a:ea typeface="Consolas"/>
                <a:cs typeface="Consolas"/>
                <a:sym typeface="Consolas"/>
              </a:rPr>
              <a:t>"Hello!"</a:t>
            </a: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927100" marR="0" lvl="0" indent="0" algn="l" rtl="0">
              <a:lnSpc>
                <a:spcPct val="99285"/>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myFunction(myStr[1]);	</a:t>
            </a:r>
            <a:r>
              <a:rPr lang="en-US" sz="2800" b="0" i="0" u="none" strike="noStrike" cap="none">
                <a:solidFill>
                  <a:srgbClr val="00B050"/>
                </a:solidFill>
                <a:latin typeface="Consolas"/>
                <a:ea typeface="Consolas"/>
                <a:cs typeface="Consolas"/>
                <a:sym typeface="Consolas"/>
              </a:rPr>
              <a:t>// prints 'e'</a:t>
            </a:r>
            <a:endParaRPr sz="28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1"/>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703195" lvl="0" indent="0" algn="l" rtl="0">
              <a:lnSpc>
                <a:spcPct val="100000"/>
              </a:lnSpc>
              <a:spcBef>
                <a:spcPts val="0"/>
              </a:spcBef>
              <a:spcAft>
                <a:spcPts val="0"/>
              </a:spcAft>
              <a:buNone/>
            </a:pPr>
            <a:r>
              <a:rPr lang="en-US"/>
              <a:t>C Parameters</a:t>
            </a:r>
            <a:endParaRPr/>
          </a:p>
        </p:txBody>
      </p:sp>
      <p:sp>
        <p:nvSpPr>
          <p:cNvPr id="305" name="Google Shape;305;p2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21</a:t>
            </a:fld>
            <a:endParaRPr sz="1200" b="0" i="0" u="none" strike="noStrike" cap="none">
              <a:solidFill>
                <a:srgbClr val="424242"/>
              </a:solidFill>
              <a:latin typeface="Verdana"/>
              <a:ea typeface="Verdana"/>
              <a:cs typeface="Verdana"/>
              <a:sym typeface="Verdana"/>
            </a:endParaRPr>
          </a:p>
        </p:txBody>
      </p:sp>
      <p:sp>
        <p:nvSpPr>
          <p:cNvPr id="306" name="Google Shape;306;p21"/>
          <p:cNvSpPr txBox="1"/>
          <p:nvPr/>
        </p:nvSpPr>
        <p:spPr>
          <a:xfrm>
            <a:off x="231140" y="1265428"/>
            <a:ext cx="1131887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If you are performing an operation with some input and do not care about any changes to the input, pass the data type itself.</a:t>
            </a:r>
            <a:endParaRPr sz="2800" b="0" i="0" u="none" strike="noStrike" cap="none">
              <a:solidFill>
                <a:srgbClr val="000000"/>
              </a:solidFill>
              <a:latin typeface="Calibri"/>
              <a:ea typeface="Calibri"/>
              <a:cs typeface="Calibri"/>
              <a:sym typeface="Calibri"/>
            </a:endParaRPr>
          </a:p>
        </p:txBody>
      </p:sp>
      <p:graphicFrame>
        <p:nvGraphicFramePr>
          <p:cNvPr id="307" name="Google Shape;307;p21"/>
          <p:cNvGraphicFramePr/>
          <p:nvPr/>
        </p:nvGraphicFramePr>
        <p:xfrm>
          <a:off x="212089" y="2652840"/>
          <a:ext cx="7101850" cy="1891050"/>
        </p:xfrm>
        <a:graphic>
          <a:graphicData uri="http://schemas.openxmlformats.org/drawingml/2006/table">
            <a:tbl>
              <a:tblPr firstRow="1" bandRow="1">
                <a:noFill/>
                <a:tableStyleId>{BC7616F1-CE5B-484E-AE98-E7BE73765DD2}</a:tableStyleId>
              </a:tblPr>
              <a:tblGrid>
                <a:gridCol w="715000">
                  <a:extLst>
                    <a:ext uri="{9D8B030D-6E8A-4147-A177-3AD203B41FA5}">
                      <a16:colId xmlns:a16="http://schemas.microsoft.com/office/drawing/2014/main" val="20000"/>
                    </a:ext>
                  </a:extLst>
                </a:gridCol>
                <a:gridCol w="2898150">
                  <a:extLst>
                    <a:ext uri="{9D8B030D-6E8A-4147-A177-3AD203B41FA5}">
                      <a16:colId xmlns:a16="http://schemas.microsoft.com/office/drawing/2014/main" val="20001"/>
                    </a:ext>
                  </a:extLst>
                </a:gridCol>
                <a:gridCol w="1113800">
                  <a:extLst>
                    <a:ext uri="{9D8B030D-6E8A-4147-A177-3AD203B41FA5}">
                      <a16:colId xmlns:a16="http://schemas.microsoft.com/office/drawing/2014/main" val="20002"/>
                    </a:ext>
                  </a:extLst>
                </a:gridCol>
                <a:gridCol w="2374900">
                  <a:extLst>
                    <a:ext uri="{9D8B030D-6E8A-4147-A177-3AD203B41FA5}">
                      <a16:colId xmlns:a16="http://schemas.microsoft.com/office/drawing/2014/main" val="20003"/>
                    </a:ext>
                  </a:extLst>
                </a:gridCol>
              </a:tblGrid>
              <a:tr h="1326525">
                <a:tc>
                  <a:txBody>
                    <a:bodyPr/>
                    <a:lstStyle/>
                    <a:p>
                      <a:pPr marL="31750" marR="0" lvl="0" indent="0" algn="l" rtl="0">
                        <a:lnSpc>
                          <a:spcPct val="94285"/>
                        </a:lnSpc>
                        <a:spcBef>
                          <a:spcPts val="0"/>
                        </a:spcBef>
                        <a:spcAft>
                          <a:spcPts val="0"/>
                        </a:spcAft>
                        <a:buNone/>
                      </a:pPr>
                      <a:r>
                        <a:rPr lang="en-US" sz="2800" u="none" strike="noStrike" cap="none">
                          <a:latin typeface="Consolas"/>
                          <a:ea typeface="Consolas"/>
                          <a:cs typeface="Consolas"/>
                          <a:sym typeface="Consolas"/>
                        </a:rPr>
                        <a:t>int</a:t>
                      </a:r>
                      <a:endParaRPr sz="2800" u="none" strike="noStrike" cap="none">
                        <a:latin typeface="Consolas"/>
                        <a:ea typeface="Consolas"/>
                        <a:cs typeface="Consolas"/>
                        <a:sym typeface="Consolas"/>
                      </a:endParaRPr>
                    </a:p>
                    <a:p>
                      <a:pPr marL="0" marR="0" lvl="0" indent="0" algn="l" rtl="0">
                        <a:lnSpc>
                          <a:spcPct val="100000"/>
                        </a:lnSpc>
                        <a:spcBef>
                          <a:spcPts val="50"/>
                        </a:spcBef>
                        <a:spcAft>
                          <a:spcPts val="0"/>
                        </a:spcAft>
                        <a:buNone/>
                      </a:pPr>
                      <a:endParaRPr sz="2250" u="none" strike="noStrike" cap="none">
                        <a:latin typeface="Times New Roman"/>
                        <a:ea typeface="Times New Roman"/>
                        <a:cs typeface="Times New Roman"/>
                        <a:sym typeface="Times New Roman"/>
                      </a:endParaRPr>
                    </a:p>
                    <a:p>
                      <a:pPr marL="31750"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0" marB="0"/>
                </a:tc>
                <a:tc>
                  <a:txBody>
                    <a:bodyPr/>
                    <a:lstStyle/>
                    <a:p>
                      <a:pPr marL="97155" marR="0" lvl="0" indent="0" algn="l" rtl="0">
                        <a:lnSpc>
                          <a:spcPct val="87857"/>
                        </a:lnSpc>
                        <a:spcBef>
                          <a:spcPts val="0"/>
                        </a:spcBef>
                        <a:spcAft>
                          <a:spcPts val="0"/>
                        </a:spcAft>
                        <a:buNone/>
                      </a:pPr>
                      <a:r>
                        <a:rPr lang="en-US" sz="2800" u="none" strike="noStrike" cap="none">
                          <a:latin typeface="Consolas"/>
                          <a:ea typeface="Consolas"/>
                          <a:cs typeface="Consolas"/>
                          <a:sym typeface="Consolas"/>
                        </a:rPr>
                        <a:t>myFunction(int</a:t>
                      </a:r>
                      <a:endParaRPr sz="2800" u="none" strike="noStrike" cap="none">
                        <a:latin typeface="Consolas"/>
                        <a:ea typeface="Consolas"/>
                        <a:cs typeface="Consolas"/>
                        <a:sym typeface="Consolas"/>
                      </a:endParaRPr>
                    </a:p>
                    <a:p>
                      <a:pPr marL="230504" marR="0" lvl="0" indent="0" algn="l" rtl="0">
                        <a:lnSpc>
                          <a:spcPct val="113571"/>
                        </a:lnSpc>
                        <a:spcBef>
                          <a:spcPts val="0"/>
                        </a:spcBef>
                        <a:spcAft>
                          <a:spcPts val="0"/>
                        </a:spcAft>
                        <a:buNone/>
                      </a:pPr>
                      <a:r>
                        <a:rPr lang="en-US" sz="2800" u="none" strike="noStrike" cap="none">
                          <a:latin typeface="Consolas"/>
                          <a:ea typeface="Consolas"/>
                          <a:cs typeface="Consolas"/>
                          <a:sym typeface="Consolas"/>
                        </a:rPr>
                        <a:t>return num1 +</a:t>
                      </a:r>
                      <a:endParaRPr sz="2800" u="none" strike="noStrike" cap="none">
                        <a:latin typeface="Consolas"/>
                        <a:ea typeface="Consolas"/>
                        <a:cs typeface="Consolas"/>
                        <a:sym typeface="Consolas"/>
                      </a:endParaRPr>
                    </a:p>
                  </a:txBody>
                  <a:tcPr marL="0" marR="0" marT="0" marB="0"/>
                </a:tc>
                <a:tc>
                  <a:txBody>
                    <a:bodyPr/>
                    <a:lstStyle/>
                    <a:p>
                      <a:pPr marL="127635" marR="0" lvl="0" indent="0" algn="l" rtl="0">
                        <a:lnSpc>
                          <a:spcPct val="87857"/>
                        </a:lnSpc>
                        <a:spcBef>
                          <a:spcPts val="0"/>
                        </a:spcBef>
                        <a:spcAft>
                          <a:spcPts val="0"/>
                        </a:spcAft>
                        <a:buNone/>
                      </a:pPr>
                      <a:r>
                        <a:rPr lang="en-US" sz="2800" u="none" strike="noStrike" cap="none">
                          <a:latin typeface="Consolas"/>
                          <a:ea typeface="Consolas"/>
                          <a:cs typeface="Consolas"/>
                          <a:sym typeface="Consolas"/>
                        </a:rPr>
                        <a:t>num1,</a:t>
                      </a:r>
                      <a:endParaRPr sz="2800" u="none" strike="noStrike" cap="none">
                        <a:latin typeface="Consolas"/>
                        <a:ea typeface="Consolas"/>
                        <a:cs typeface="Consolas"/>
                        <a:sym typeface="Consolas"/>
                      </a:endParaRPr>
                    </a:p>
                    <a:p>
                      <a:pPr marL="66675" marR="3175" lvl="0" indent="0" algn="l" rtl="0">
                        <a:lnSpc>
                          <a:spcPct val="113571"/>
                        </a:lnSpc>
                        <a:spcBef>
                          <a:spcPts val="0"/>
                        </a:spcBef>
                        <a:spcAft>
                          <a:spcPts val="0"/>
                        </a:spcAft>
                        <a:buNone/>
                      </a:pPr>
                      <a:r>
                        <a:rPr lang="en-US" sz="2800" u="none" strike="noStrike" cap="none">
                          <a:latin typeface="Consolas"/>
                          <a:ea typeface="Consolas"/>
                          <a:cs typeface="Consolas"/>
                          <a:sym typeface="Consolas"/>
                        </a:rPr>
                        <a:t>num2;</a:t>
                      </a:r>
                      <a:endParaRPr sz="2800" u="none" strike="noStrike" cap="none">
                        <a:latin typeface="Consolas"/>
                        <a:ea typeface="Consolas"/>
                        <a:cs typeface="Consolas"/>
                        <a:sym typeface="Consolas"/>
                      </a:endParaRPr>
                    </a:p>
                  </a:txBody>
                  <a:tcPr marL="0" marR="0" marT="0" marB="0"/>
                </a:tc>
                <a:tc>
                  <a:txBody>
                    <a:bodyPr/>
                    <a:lstStyle/>
                    <a:p>
                      <a:pPr marL="194310" marR="0" lvl="0" indent="0" algn="l" rtl="0">
                        <a:lnSpc>
                          <a:spcPct val="94285"/>
                        </a:lnSpc>
                        <a:spcBef>
                          <a:spcPts val="0"/>
                        </a:spcBef>
                        <a:spcAft>
                          <a:spcPts val="0"/>
                        </a:spcAft>
                        <a:buNone/>
                      </a:pPr>
                      <a:r>
                        <a:rPr lang="en-US" sz="2800" u="none" strike="noStrike" cap="none">
                          <a:latin typeface="Consolas"/>
                          <a:ea typeface="Consolas"/>
                          <a:cs typeface="Consolas"/>
                          <a:sym typeface="Consolas"/>
                        </a:rPr>
                        <a:t>int num2) {</a:t>
                      </a:r>
                      <a:endParaRPr sz="2800" u="none" strike="noStrike" cap="none">
                        <a:latin typeface="Consolas"/>
                        <a:ea typeface="Consolas"/>
                        <a:cs typeface="Consolas"/>
                        <a:sym typeface="Consolas"/>
                      </a:endParaRPr>
                    </a:p>
                  </a:txBody>
                  <a:tcPr marL="0" marR="0" marT="0" marB="0"/>
                </a:tc>
                <a:extLst>
                  <a:ext uri="{0D108BD9-81ED-4DB2-BD59-A6C34878D82A}">
                    <a16:rowId xmlns:a16="http://schemas.microsoft.com/office/drawing/2014/main" val="10000"/>
                  </a:ext>
                </a:extLst>
              </a:tr>
              <a:tr h="564525">
                <a:tc>
                  <a:txBody>
                    <a:bodyPr/>
                    <a:lstStyle/>
                    <a:p>
                      <a:pPr marL="31750"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int</a:t>
                      </a:r>
                      <a:endParaRPr sz="2800" u="none" strike="noStrike" cap="none">
                        <a:latin typeface="Consolas"/>
                        <a:ea typeface="Consolas"/>
                        <a:cs typeface="Consolas"/>
                        <a:sym typeface="Consolas"/>
                      </a:endParaRPr>
                    </a:p>
                  </a:txBody>
                  <a:tcPr marL="0" marR="0" marT="117475" marB="0"/>
                </a:tc>
                <a:tc>
                  <a:txBody>
                    <a:bodyPr/>
                    <a:lstStyle/>
                    <a:p>
                      <a:pPr marL="97155"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main(int argc,</a:t>
                      </a:r>
                      <a:endParaRPr sz="2800" u="none" strike="noStrike" cap="none">
                        <a:latin typeface="Consolas"/>
                        <a:ea typeface="Consolas"/>
                        <a:cs typeface="Consolas"/>
                        <a:sym typeface="Consolas"/>
                      </a:endParaRPr>
                    </a:p>
                  </a:txBody>
                  <a:tcPr marL="0" marR="0" marT="117475" marB="0"/>
                </a:tc>
                <a:tc>
                  <a:txBody>
                    <a:bodyPr/>
                    <a:lstStyle/>
                    <a:p>
                      <a:pPr marL="127635" marR="3175" lvl="0" indent="0" algn="l" rtl="0">
                        <a:lnSpc>
                          <a:spcPct val="100000"/>
                        </a:lnSpc>
                        <a:spcBef>
                          <a:spcPts val="0"/>
                        </a:spcBef>
                        <a:spcAft>
                          <a:spcPts val="0"/>
                        </a:spcAft>
                        <a:buNone/>
                      </a:pPr>
                      <a:r>
                        <a:rPr lang="en-US" sz="2800" u="none" strike="noStrike" cap="none">
                          <a:latin typeface="Consolas"/>
                          <a:ea typeface="Consolas"/>
                          <a:cs typeface="Consolas"/>
                          <a:sym typeface="Consolas"/>
                        </a:rPr>
                        <a:t>char</a:t>
                      </a:r>
                      <a:endParaRPr sz="2800" u="none" strike="noStrike" cap="none">
                        <a:latin typeface="Consolas"/>
                        <a:ea typeface="Consolas"/>
                        <a:cs typeface="Consolas"/>
                        <a:sym typeface="Consolas"/>
                      </a:endParaRPr>
                    </a:p>
                  </a:txBody>
                  <a:tcPr marL="0" marR="0" marT="117475" marB="0"/>
                </a:tc>
                <a:tc>
                  <a:txBody>
                    <a:bodyPr/>
                    <a:lstStyle/>
                    <a:p>
                      <a:pPr marL="0" marR="0" lvl="0" indent="0" algn="l" rtl="0">
                        <a:lnSpc>
                          <a:spcPct val="100000"/>
                        </a:lnSpc>
                        <a:spcBef>
                          <a:spcPts val="0"/>
                        </a:spcBef>
                        <a:spcAft>
                          <a:spcPts val="0"/>
                        </a:spcAft>
                        <a:buNone/>
                      </a:pPr>
                      <a:r>
                        <a:rPr lang="en-US" sz="2800" u="none" strike="noStrike" cap="none">
                          <a:latin typeface="Consolas"/>
                          <a:ea typeface="Consolas"/>
                          <a:cs typeface="Consolas"/>
                          <a:sym typeface="Consolas"/>
                        </a:rPr>
                        <a:t>*argv[]) {</a:t>
                      </a:r>
                      <a:endParaRPr sz="2800" u="none" strike="noStrike" cap="none">
                        <a:latin typeface="Consolas"/>
                        <a:ea typeface="Consolas"/>
                        <a:cs typeface="Consolas"/>
                        <a:sym typeface="Consolas"/>
                      </a:endParaRPr>
                    </a:p>
                  </a:txBody>
                  <a:tcPr marL="0" marR="0" marT="117475" marB="0"/>
                </a:tc>
                <a:extLst>
                  <a:ext uri="{0D108BD9-81ED-4DB2-BD59-A6C34878D82A}">
                    <a16:rowId xmlns:a16="http://schemas.microsoft.com/office/drawing/2014/main" val="10001"/>
                  </a:ext>
                </a:extLst>
              </a:tr>
            </a:tbl>
          </a:graphicData>
        </a:graphic>
      </p:graphicFrame>
      <p:graphicFrame>
        <p:nvGraphicFramePr>
          <p:cNvPr id="308" name="Google Shape;308;p21"/>
          <p:cNvGraphicFramePr/>
          <p:nvPr/>
        </p:nvGraphicFramePr>
        <p:xfrm>
          <a:off x="1126489" y="4570032"/>
          <a:ext cx="2015475" cy="819341"/>
        </p:xfrm>
        <a:graphic>
          <a:graphicData uri="http://schemas.openxmlformats.org/drawingml/2006/table">
            <a:tbl>
              <a:tblPr firstRow="1" bandRow="1">
                <a:noFill/>
                <a:tableStyleId>{BC7616F1-CE5B-484E-AE98-E7BE73765DD2}</a:tableStyleId>
              </a:tblPr>
              <a:tblGrid>
                <a:gridCol w="715000">
                  <a:extLst>
                    <a:ext uri="{9D8B030D-6E8A-4147-A177-3AD203B41FA5}">
                      <a16:colId xmlns:a16="http://schemas.microsoft.com/office/drawing/2014/main" val="20000"/>
                    </a:ext>
                  </a:extLst>
                </a:gridCol>
                <a:gridCol w="390525">
                  <a:extLst>
                    <a:ext uri="{9D8B030D-6E8A-4147-A177-3AD203B41FA5}">
                      <a16:colId xmlns:a16="http://schemas.microsoft.com/office/drawing/2014/main" val="20001"/>
                    </a:ext>
                  </a:extLst>
                </a:gridCol>
                <a:gridCol w="390525">
                  <a:extLst>
                    <a:ext uri="{9D8B030D-6E8A-4147-A177-3AD203B41FA5}">
                      <a16:colId xmlns:a16="http://schemas.microsoft.com/office/drawing/2014/main" val="20002"/>
                    </a:ext>
                  </a:extLst>
                </a:gridCol>
                <a:gridCol w="519425">
                  <a:extLst>
                    <a:ext uri="{9D8B030D-6E8A-4147-A177-3AD203B41FA5}">
                      <a16:colId xmlns:a16="http://schemas.microsoft.com/office/drawing/2014/main" val="20003"/>
                    </a:ext>
                  </a:extLst>
                </a:gridCol>
              </a:tblGrid>
              <a:tr h="368300">
                <a:tc>
                  <a:txBody>
                    <a:bodyPr/>
                    <a:lstStyle/>
                    <a:p>
                      <a:pPr marL="31750" marR="0" lvl="0" indent="0" algn="l" rtl="0">
                        <a:lnSpc>
                          <a:spcPct val="94285"/>
                        </a:lnSpc>
                        <a:spcBef>
                          <a:spcPts val="0"/>
                        </a:spcBef>
                        <a:spcAft>
                          <a:spcPts val="0"/>
                        </a:spcAft>
                        <a:buNone/>
                      </a:pPr>
                      <a:r>
                        <a:rPr lang="en-US" sz="2800" u="none" strike="noStrike" cap="none">
                          <a:latin typeface="Consolas"/>
                          <a:ea typeface="Consolas"/>
                          <a:cs typeface="Consolas"/>
                          <a:sym typeface="Consolas"/>
                        </a:rPr>
                        <a:t>int</a:t>
                      </a:r>
                      <a:endParaRPr sz="2800" u="none" strike="noStrike" cap="none">
                        <a:latin typeface="Consolas"/>
                        <a:ea typeface="Consolas"/>
                        <a:cs typeface="Consolas"/>
                        <a:sym typeface="Consolas"/>
                      </a:endParaRPr>
                    </a:p>
                  </a:txBody>
                  <a:tcPr marL="0" marR="0" marT="0" marB="0"/>
                </a:tc>
                <a:tc>
                  <a:txBody>
                    <a:bodyPr/>
                    <a:lstStyle/>
                    <a:p>
                      <a:pPr marL="0" marR="0" lvl="0" indent="0" algn="ctr" rtl="0">
                        <a:lnSpc>
                          <a:spcPct val="94285"/>
                        </a:lnSpc>
                        <a:spcBef>
                          <a:spcPts val="0"/>
                        </a:spcBef>
                        <a:spcAft>
                          <a:spcPts val="0"/>
                        </a:spcAft>
                        <a:buNone/>
                      </a:pPr>
                      <a:r>
                        <a:rPr lang="en-US" sz="2800" u="none" strike="noStrike" cap="none">
                          <a:latin typeface="Consolas"/>
                          <a:ea typeface="Consolas"/>
                          <a:cs typeface="Consolas"/>
                          <a:sym typeface="Consolas"/>
                        </a:rPr>
                        <a:t>x</a:t>
                      </a:r>
                      <a:endParaRPr sz="2800" u="none" strike="noStrike" cap="none">
                        <a:latin typeface="Consolas"/>
                        <a:ea typeface="Consolas"/>
                        <a:cs typeface="Consolas"/>
                        <a:sym typeface="Consolas"/>
                      </a:endParaRPr>
                    </a:p>
                  </a:txBody>
                  <a:tcPr marL="0" marR="0" marT="0" marB="0"/>
                </a:tc>
                <a:tc>
                  <a:txBody>
                    <a:bodyPr/>
                    <a:lstStyle/>
                    <a:p>
                      <a:pPr marL="0" marR="0" lvl="0" indent="0" algn="ctr" rtl="0">
                        <a:lnSpc>
                          <a:spcPct val="94285"/>
                        </a:lnSpc>
                        <a:spcBef>
                          <a:spcPts val="0"/>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0" marB="0"/>
                </a:tc>
                <a:tc>
                  <a:txBody>
                    <a:bodyPr/>
                    <a:lstStyle/>
                    <a:p>
                      <a:pPr marL="0" marR="24130" lvl="0" indent="0" algn="r" rtl="0">
                        <a:lnSpc>
                          <a:spcPct val="94285"/>
                        </a:lnSpc>
                        <a:spcBef>
                          <a:spcPts val="0"/>
                        </a:spcBef>
                        <a:spcAft>
                          <a:spcPts val="0"/>
                        </a:spcAft>
                        <a:buNone/>
                      </a:pPr>
                      <a:r>
                        <a:rPr lang="en-US" sz="2800" u="none" strike="noStrike" cap="none">
                          <a:latin typeface="Consolas"/>
                          <a:ea typeface="Consolas"/>
                          <a:cs typeface="Consolas"/>
                          <a:sym typeface="Consolas"/>
                        </a:rPr>
                        <a:t>5;</a:t>
                      </a:r>
                      <a:endParaRPr sz="2800" u="none" strike="noStrike" cap="none">
                        <a:latin typeface="Consolas"/>
                        <a:ea typeface="Consolas"/>
                        <a:cs typeface="Consolas"/>
                        <a:sym typeface="Consolas"/>
                      </a:endParaRPr>
                    </a:p>
                  </a:txBody>
                  <a:tcPr marL="0" marR="0" marT="0" marB="0"/>
                </a:tc>
                <a:extLst>
                  <a:ext uri="{0D108BD9-81ED-4DB2-BD59-A6C34878D82A}">
                    <a16:rowId xmlns:a16="http://schemas.microsoft.com/office/drawing/2014/main" val="10000"/>
                  </a:ext>
                </a:extLst>
              </a:tr>
              <a:tr h="368300">
                <a:tc>
                  <a:txBody>
                    <a:bodyPr/>
                    <a:lstStyle/>
                    <a:p>
                      <a:pPr marL="31750" marR="0" lvl="0" indent="0" algn="l" rtl="0">
                        <a:lnSpc>
                          <a:spcPct val="97857"/>
                        </a:lnSpc>
                        <a:spcBef>
                          <a:spcPts val="0"/>
                        </a:spcBef>
                        <a:spcAft>
                          <a:spcPts val="0"/>
                        </a:spcAft>
                        <a:buNone/>
                      </a:pPr>
                      <a:r>
                        <a:rPr lang="en-US" sz="2800" u="none" strike="noStrike" cap="none">
                          <a:latin typeface="Consolas"/>
                          <a:ea typeface="Consolas"/>
                          <a:cs typeface="Consolas"/>
                          <a:sym typeface="Consolas"/>
                        </a:rPr>
                        <a:t>int</a:t>
                      </a:r>
                      <a:endParaRPr sz="2800" u="none" strike="noStrike" cap="none">
                        <a:latin typeface="Consolas"/>
                        <a:ea typeface="Consolas"/>
                        <a:cs typeface="Consolas"/>
                        <a:sym typeface="Consolas"/>
                      </a:endParaRPr>
                    </a:p>
                  </a:txBody>
                  <a:tcPr marL="0" marR="0" marT="0" marB="0"/>
                </a:tc>
                <a:tc>
                  <a:txBody>
                    <a:bodyPr/>
                    <a:lstStyle/>
                    <a:p>
                      <a:pPr marL="0" marR="0" lvl="0" indent="0" algn="ctr" rtl="0">
                        <a:lnSpc>
                          <a:spcPct val="97857"/>
                        </a:lnSpc>
                        <a:spcBef>
                          <a:spcPts val="0"/>
                        </a:spcBef>
                        <a:spcAft>
                          <a:spcPts val="0"/>
                        </a:spcAft>
                        <a:buNone/>
                      </a:pPr>
                      <a:r>
                        <a:rPr lang="en-US" sz="2800" u="none" strike="noStrike" cap="none">
                          <a:latin typeface="Consolas"/>
                          <a:ea typeface="Consolas"/>
                          <a:cs typeface="Consolas"/>
                          <a:sym typeface="Consolas"/>
                        </a:rPr>
                        <a:t>y</a:t>
                      </a:r>
                      <a:endParaRPr sz="2800" u="none" strike="noStrike" cap="none">
                        <a:latin typeface="Consolas"/>
                        <a:ea typeface="Consolas"/>
                        <a:cs typeface="Consolas"/>
                        <a:sym typeface="Consolas"/>
                      </a:endParaRPr>
                    </a:p>
                  </a:txBody>
                  <a:tcPr marL="0" marR="0" marT="0" marB="0"/>
                </a:tc>
                <a:tc>
                  <a:txBody>
                    <a:bodyPr/>
                    <a:lstStyle/>
                    <a:p>
                      <a:pPr marL="0" marR="0" lvl="0" indent="0" algn="ctr" rtl="0">
                        <a:lnSpc>
                          <a:spcPct val="97857"/>
                        </a:lnSpc>
                        <a:spcBef>
                          <a:spcPts val="0"/>
                        </a:spcBef>
                        <a:spcAft>
                          <a:spcPts val="0"/>
                        </a:spcAft>
                        <a:buNone/>
                      </a:pPr>
                      <a:r>
                        <a:rPr lang="en-US" sz="2800" u="none" strike="noStrike" cap="none">
                          <a:latin typeface="Consolas"/>
                          <a:ea typeface="Consolas"/>
                          <a:cs typeface="Consolas"/>
                          <a:sym typeface="Consolas"/>
                        </a:rPr>
                        <a:t>=</a:t>
                      </a:r>
                      <a:endParaRPr sz="2800" u="none" strike="noStrike" cap="none">
                        <a:latin typeface="Consolas"/>
                        <a:ea typeface="Consolas"/>
                        <a:cs typeface="Consolas"/>
                        <a:sym typeface="Consolas"/>
                      </a:endParaRPr>
                    </a:p>
                  </a:txBody>
                  <a:tcPr marL="0" marR="0" marT="0" marB="0"/>
                </a:tc>
                <a:tc>
                  <a:txBody>
                    <a:bodyPr/>
                    <a:lstStyle/>
                    <a:p>
                      <a:pPr marL="0" marR="24130" lvl="0" indent="0" algn="r" rtl="0">
                        <a:lnSpc>
                          <a:spcPct val="97857"/>
                        </a:lnSpc>
                        <a:spcBef>
                          <a:spcPts val="0"/>
                        </a:spcBef>
                        <a:spcAft>
                          <a:spcPts val="0"/>
                        </a:spcAft>
                        <a:buNone/>
                      </a:pPr>
                      <a:r>
                        <a:rPr lang="en-US" sz="2800" u="none" strike="noStrike" cap="none">
                          <a:latin typeface="Consolas"/>
                          <a:ea typeface="Consolas"/>
                          <a:cs typeface="Consolas"/>
                          <a:sym typeface="Consolas"/>
                        </a:rPr>
                        <a:t>6;</a:t>
                      </a:r>
                      <a:endParaRPr sz="2800" u="none" strike="noStrike" cap="none">
                        <a:latin typeface="Consolas"/>
                        <a:ea typeface="Consolas"/>
                        <a:cs typeface="Consolas"/>
                        <a:sym typeface="Consolas"/>
                      </a:endParaRPr>
                    </a:p>
                  </a:txBody>
                  <a:tcPr marL="0" marR="0" marT="0" marB="0"/>
                </a:tc>
                <a:extLst>
                  <a:ext uri="{0D108BD9-81ED-4DB2-BD59-A6C34878D82A}">
                    <a16:rowId xmlns:a16="http://schemas.microsoft.com/office/drawing/2014/main" val="10001"/>
                  </a:ext>
                </a:extLst>
              </a:tr>
            </a:tbl>
          </a:graphicData>
        </a:graphic>
      </p:graphicFrame>
      <p:sp>
        <p:nvSpPr>
          <p:cNvPr id="309" name="Google Shape;309;p21"/>
          <p:cNvSpPr txBox="1"/>
          <p:nvPr/>
        </p:nvSpPr>
        <p:spPr>
          <a:xfrm>
            <a:off x="1126489" y="5366512"/>
            <a:ext cx="5297805"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int sum = </a:t>
            </a:r>
            <a:r>
              <a:rPr lang="en-US" sz="2800" b="0" i="0" u="none" strike="noStrike" cap="none" dirty="0" err="1">
                <a:solidFill>
                  <a:srgbClr val="000000"/>
                </a:solidFill>
                <a:latin typeface="Consolas"/>
                <a:ea typeface="Consolas"/>
                <a:cs typeface="Consolas"/>
                <a:sym typeface="Consolas"/>
              </a:rPr>
              <a:t>myFunction</a:t>
            </a:r>
            <a:r>
              <a:rPr lang="en-US" sz="2800" b="0" i="0" u="none" strike="noStrike" cap="none" dirty="0">
                <a:solidFill>
                  <a:srgbClr val="000000"/>
                </a:solidFill>
                <a:latin typeface="Consolas"/>
                <a:ea typeface="Consolas"/>
                <a:cs typeface="Consolas"/>
                <a:sym typeface="Consolas"/>
              </a:rPr>
              <a:t>(x, y);</a:t>
            </a:r>
            <a:endParaRPr sz="2800" b="0" i="0" u="none" strike="noStrike" cap="none" dirty="0">
              <a:solidFill>
                <a:srgbClr val="000000"/>
              </a:solidFill>
              <a:latin typeface="Consolas"/>
              <a:ea typeface="Consolas"/>
              <a:cs typeface="Consolas"/>
              <a:sym typeface="Consolas"/>
            </a:endParaRPr>
          </a:p>
        </p:txBody>
      </p:sp>
      <p:sp>
        <p:nvSpPr>
          <p:cNvPr id="310" name="Google Shape;310;p21"/>
          <p:cNvSpPr txBox="1"/>
          <p:nvPr/>
        </p:nvSpPr>
        <p:spPr>
          <a:xfrm>
            <a:off x="7546340" y="5227827"/>
            <a:ext cx="2564765"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returns 11</a:t>
            </a:r>
            <a:endParaRPr sz="2800" b="0" i="0" u="none" strike="noStrike" cap="none">
              <a:solidFill>
                <a:srgbClr val="000000"/>
              </a:solidFill>
              <a:latin typeface="Consolas"/>
              <a:ea typeface="Consolas"/>
              <a:cs typeface="Consolas"/>
              <a:sym typeface="Consolas"/>
            </a:endParaRPr>
          </a:p>
        </p:txBody>
      </p:sp>
      <p:sp>
        <p:nvSpPr>
          <p:cNvPr id="311" name="Google Shape;311;p21"/>
          <p:cNvSpPr txBox="1"/>
          <p:nvPr/>
        </p:nvSpPr>
        <p:spPr>
          <a:xfrm>
            <a:off x="231140" y="5621019"/>
            <a:ext cx="220979"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703195" lvl="0" indent="0" algn="l" rtl="0">
              <a:lnSpc>
                <a:spcPct val="100000"/>
              </a:lnSpc>
              <a:spcBef>
                <a:spcPts val="0"/>
              </a:spcBef>
              <a:spcAft>
                <a:spcPts val="0"/>
              </a:spcAft>
              <a:buNone/>
            </a:pPr>
            <a:r>
              <a:rPr lang="en-US"/>
              <a:t>C Parameters</a:t>
            </a:r>
            <a:endParaRPr/>
          </a:p>
        </p:txBody>
      </p:sp>
      <p:sp>
        <p:nvSpPr>
          <p:cNvPr id="317" name="Google Shape;317;p2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22</a:t>
            </a:fld>
            <a:endParaRPr sz="1200" b="0" i="0" u="none" strike="noStrike" cap="none">
              <a:solidFill>
                <a:srgbClr val="424242"/>
              </a:solidFill>
              <a:latin typeface="Verdana"/>
              <a:ea typeface="Verdana"/>
              <a:cs typeface="Verdana"/>
              <a:sym typeface="Verdana"/>
            </a:endParaRPr>
          </a:p>
        </p:txBody>
      </p:sp>
      <p:sp>
        <p:nvSpPr>
          <p:cNvPr id="318" name="Google Shape;318;p22"/>
          <p:cNvSpPr txBox="1"/>
          <p:nvPr/>
        </p:nvSpPr>
        <p:spPr>
          <a:xfrm>
            <a:off x="231140" y="1265428"/>
            <a:ext cx="11483975" cy="83311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If you are modifying a specific instance of some value, pass the </a:t>
            </a:r>
            <a:r>
              <a:rPr lang="en-US" sz="2800" b="0" i="1" u="none" strike="noStrike" cap="none">
                <a:solidFill>
                  <a:srgbClr val="000000"/>
                </a:solidFill>
                <a:latin typeface="Calibri"/>
                <a:ea typeface="Calibri"/>
                <a:cs typeface="Calibri"/>
                <a:sym typeface="Calibri"/>
              </a:rPr>
              <a:t>location </a:t>
            </a:r>
            <a:r>
              <a:rPr lang="en-US" sz="2800" b="0" i="0" u="none" strike="noStrike" cap="none">
                <a:solidFill>
                  <a:srgbClr val="000000"/>
                </a:solidFill>
                <a:latin typeface="Calibri"/>
                <a:ea typeface="Calibri"/>
                <a:cs typeface="Calibri"/>
                <a:sym typeface="Calibri"/>
              </a:rPr>
              <a:t>of what you would like to modify.</a:t>
            </a:r>
            <a:endParaRPr sz="2800" b="0" i="0" u="none" strike="noStrike" cap="none">
              <a:solidFill>
                <a:srgbClr val="000000"/>
              </a:solidFill>
              <a:latin typeface="Calibri"/>
              <a:ea typeface="Calibri"/>
              <a:cs typeface="Calibri"/>
              <a:sym typeface="Calibri"/>
            </a:endParaRPr>
          </a:p>
        </p:txBody>
      </p:sp>
      <p:sp>
        <p:nvSpPr>
          <p:cNvPr id="319" name="Google Shape;319;p22"/>
          <p:cNvSpPr txBox="1"/>
          <p:nvPr/>
        </p:nvSpPr>
        <p:spPr>
          <a:xfrm>
            <a:off x="231140" y="3143504"/>
            <a:ext cx="10755630" cy="1943100"/>
          </a:xfrm>
          <a:prstGeom prst="rect">
            <a:avLst/>
          </a:prstGeom>
          <a:noFill/>
          <a:ln>
            <a:noFill/>
          </a:ln>
        </p:spPr>
        <p:txBody>
          <a:bodyPr spcFirstLastPara="1" wrap="square" lIns="0" tIns="82550" rIns="0" bIns="0" anchor="t" anchorCtr="0">
            <a:spAutoFit/>
          </a:bodyPr>
          <a:lstStyle/>
          <a:p>
            <a:pPr marL="12700" marR="5080" lvl="0" indent="0" algn="l" rtl="0">
              <a:lnSpc>
                <a:spcPct val="89800"/>
              </a:lnSpc>
              <a:spcBef>
                <a:spcPts val="0"/>
              </a:spcBef>
              <a:spcAft>
                <a:spcPts val="0"/>
              </a:spcAft>
              <a:buClr>
                <a:srgbClr val="000000"/>
              </a:buClr>
              <a:buSzPts val="4500"/>
              <a:buFont typeface="Calibri"/>
              <a:buNone/>
            </a:pPr>
            <a:r>
              <a:rPr lang="en-US" sz="4500" b="0" i="0" u="none" strike="noStrike" cap="none">
                <a:solidFill>
                  <a:srgbClr val="000000"/>
                </a:solidFill>
                <a:latin typeface="Calibri"/>
                <a:ea typeface="Calibri"/>
                <a:cs typeface="Calibri"/>
                <a:sym typeface="Calibri"/>
              </a:rPr>
              <a:t>Do I care about modifying </a:t>
            </a:r>
            <a:r>
              <a:rPr lang="en-US" sz="4500" b="0" i="1" u="none" strike="noStrike" cap="none">
                <a:solidFill>
                  <a:srgbClr val="000000"/>
                </a:solidFill>
                <a:latin typeface="Calibri"/>
                <a:ea typeface="Calibri"/>
                <a:cs typeface="Calibri"/>
                <a:sym typeface="Calibri"/>
              </a:rPr>
              <a:t>this </a:t>
            </a:r>
            <a:r>
              <a:rPr lang="en-US" sz="4500" b="0" i="0" u="none" strike="noStrike" cap="none">
                <a:solidFill>
                  <a:srgbClr val="000000"/>
                </a:solidFill>
                <a:latin typeface="Calibri"/>
                <a:ea typeface="Calibri"/>
                <a:cs typeface="Calibri"/>
                <a:sym typeface="Calibri"/>
              </a:rPr>
              <a:t>instance of my data?	If so, I need to pass where that instance lives, as a parameter, so it can be modified.</a:t>
            </a:r>
            <a:endParaRPr sz="4500" b="0" i="0" u="none" strike="noStrike" cap="non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fontAlgn="auto">
              <a:spcAft>
                <a:spcPts val="0"/>
              </a:spcAft>
              <a:buNone/>
            </a:pPr>
            <a:r>
              <a:rPr lang="en-US" dirty="0"/>
              <a:t>When we declare an array of characters, contiguous memory is allocated on the stack to store the contents of the entire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1148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Tree>
    <p:extLst>
      <p:ext uri="{BB962C8B-B14F-4D97-AF65-F5344CB8AC3E}">
        <p14:creationId xmlns:p14="http://schemas.microsoft.com/office/powerpoint/2010/main" val="819157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 *</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declare a </a:t>
            </a:r>
            <a:r>
              <a:rPr lang="en-US" b="1" dirty="0"/>
              <a:t>char *</a:t>
            </a:r>
            <a:r>
              <a:rPr lang="en-US" dirty="0"/>
              <a:t>, we allocate space on the stack to store an address, not actual characters.  But we can still generally use </a:t>
            </a:r>
            <a:r>
              <a:rPr lang="en-US" b="1" dirty="0"/>
              <a:t>char *</a:t>
            </a:r>
            <a:r>
              <a:rPr lang="en-US" dirty="0"/>
              <a:t> the same as </a:t>
            </a:r>
            <a:r>
              <a:rPr lang="en-US" b="1" dirty="0"/>
              <a:t>char[]</a:t>
            </a:r>
            <a:r>
              <a:rPr lang="en-US" dirty="0"/>
              <a:t>.</a:t>
            </a:r>
            <a:endParaRPr lang="en-US" sz="2600" dirty="0">
              <a:latin typeface="Consolas" panose="020B0609020204030204" pitchFamily="49" charset="0"/>
              <a:cs typeface="Consolas" panose="020B0609020204030204" pitchFamily="49" charset="0"/>
            </a:endParaRP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latin typeface="Consolas" panose="020B0609020204030204" pitchFamily="49" charset="0"/>
                <a:cs typeface="Consolas" panose="020B0609020204030204" pitchFamily="49" charset="0"/>
              </a:rPr>
              <a:t>int main(int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0292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481845" y="5410200"/>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strAlt</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240912" cy="45339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740229"/>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528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myFunc</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251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myFunc</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227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endParaRPr lang="en-US" dirty="0"/>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char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variable refers to a single character.  We can reassign an existing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char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pointer to be equal to another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char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pointer.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"apple"</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0xfff0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*str2 = </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"apple 2"</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0xfe0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str2;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ok!  Both store address 0xfe0</a:t>
            </a:r>
          </a:p>
        </p:txBody>
      </p:sp>
    </p:spTree>
    <p:extLst>
      <p:ext uri="{BB962C8B-B14F-4D97-AF65-F5344CB8AC3E}">
        <p14:creationId xmlns:p14="http://schemas.microsoft.com/office/powerpoint/2010/main" val="2630907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262735"/>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363978" y="4724400"/>
            <a:ext cx="69442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9" name="Freeform 8">
            <a:extLst>
              <a:ext uri="{FF2B5EF4-FFF2-40B4-BE49-F238E27FC236}">
                <a16:creationId xmlns:a16="http://schemas.microsoft.com/office/drawing/2014/main" id="{B526C56E-A240-E849-A0E1-1AB4AE7342B1}"/>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192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confusingly equivalent,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graphicFrame>
        <p:nvGraphicFramePr>
          <p:cNvPr id="13" name="Content Placeholder 3">
            <a:extLst>
              <a:ext uri="{FF2B5EF4-FFF2-40B4-BE49-F238E27FC236}">
                <a16:creationId xmlns:a16="http://schemas.microsoft.com/office/drawing/2014/main" id="{D918EF09-E46C-CC4C-BF94-83DB7B518FDD}"/>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15" name="TextBox 14">
            <a:extLst>
              <a:ext uri="{FF2B5EF4-FFF2-40B4-BE49-F238E27FC236}">
                <a16:creationId xmlns:a16="http://schemas.microsoft.com/office/drawing/2014/main" id="{EBB8923E-51B2-2348-AD70-71EDF496126A}"/>
              </a:ext>
            </a:extLst>
          </p:cNvPr>
          <p:cNvSpPr txBox="1"/>
          <p:nvPr/>
        </p:nvSpPr>
        <p:spPr>
          <a:xfrm>
            <a:off x="8763000" y="4262735"/>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6" name="TextBox 15">
            <a:extLst>
              <a:ext uri="{FF2B5EF4-FFF2-40B4-BE49-F238E27FC236}">
                <a16:creationId xmlns:a16="http://schemas.microsoft.com/office/drawing/2014/main" id="{F165EBD0-7F53-B749-BBEA-5798B488D6E5}"/>
              </a:ext>
            </a:extLst>
          </p:cNvPr>
          <p:cNvSpPr txBox="1"/>
          <p:nvPr/>
        </p:nvSpPr>
        <p:spPr>
          <a:xfrm>
            <a:off x="9363978" y="4724400"/>
            <a:ext cx="69442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7" name="TextBox 16">
            <a:extLst>
              <a:ext uri="{FF2B5EF4-FFF2-40B4-BE49-F238E27FC236}">
                <a16:creationId xmlns:a16="http://schemas.microsoft.com/office/drawing/2014/main" id="{950EDD79-E524-5D45-B04F-6087A38169EA}"/>
              </a:ext>
            </a:extLst>
          </p:cNvPr>
          <p:cNvSpPr txBox="1"/>
          <p:nvPr/>
        </p:nvSpPr>
        <p:spPr>
          <a:xfrm>
            <a:off x="7139370" y="34245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8" name="Left Bracket 17">
            <a:extLst>
              <a:ext uri="{FF2B5EF4-FFF2-40B4-BE49-F238E27FC236}">
                <a16:creationId xmlns:a16="http://schemas.microsoft.com/office/drawing/2014/main" id="{DB2B1D2E-4F12-BB44-835F-7F85D8A31E2C}"/>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8">
            <a:extLst>
              <a:ext uri="{FF2B5EF4-FFF2-40B4-BE49-F238E27FC236}">
                <a16:creationId xmlns:a16="http://schemas.microsoft.com/office/drawing/2014/main" id="{0D65E75B-9226-9F49-B8DE-9E12570D1D88}"/>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Left Brace 19">
            <a:extLst>
              <a:ext uri="{FF2B5EF4-FFF2-40B4-BE49-F238E27FC236}">
                <a16:creationId xmlns:a16="http://schemas.microsoft.com/office/drawing/2014/main" id="{CEEF33B2-B869-9D4E-A1B3-E5EDAEB12205}"/>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245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F0B-029A-7E40-BCEC-2952FE83CCA1}"/>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02BC8E07-0AC3-BA48-B9F9-D82570540C35}"/>
              </a:ext>
            </a:extLst>
          </p:cNvPr>
          <p:cNvSpPr>
            <a:spLocks noGrp="1"/>
          </p:cNvSpPr>
          <p:nvPr>
            <p:ph idx="1"/>
          </p:nvPr>
        </p:nvSpPr>
        <p:spPr/>
        <p:txBody>
          <a:bodyPr/>
          <a:lstStyle/>
          <a:p>
            <a:pPr marL="0" indent="0">
              <a:buNone/>
            </a:pPr>
            <a:r>
              <a:rPr lang="en-US" altLang="x-none" dirty="0"/>
              <a:t>There is another convenient way to create a string if we do not need to modify it later.  We can create a </a:t>
            </a:r>
            <a:r>
              <a:rPr lang="en-US" dirty="0">
                <a:latin typeface="Consolas" panose="020B0609020204030204" pitchFamily="49" charset="0"/>
                <a:cs typeface="Consolas" panose="020B0609020204030204" pitchFamily="49" charset="0"/>
              </a:rPr>
              <a:t>char *</a:t>
            </a:r>
            <a:r>
              <a:rPr lang="en-US" altLang="x-none" dirty="0"/>
              <a:t> and set it directly equal to a string literal.</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ea typeface="Courier"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Hello, world!</a:t>
            </a:r>
          </a:p>
          <a:p>
            <a:endParaRPr lang="en-US" dirty="0"/>
          </a:p>
        </p:txBody>
      </p:sp>
    </p:spTree>
    <p:extLst>
      <p:ext uri="{BB962C8B-B14F-4D97-AF65-F5344CB8AC3E}">
        <p14:creationId xmlns:p14="http://schemas.microsoft.com/office/powerpoint/2010/main" val="3502738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372600" y="1676400"/>
          <a:ext cx="2590801" cy="4114800"/>
        </p:xfrm>
        <a:graphic>
          <a:graphicData uri="http://schemas.openxmlformats.org/drawingml/2006/table">
            <a:tbl>
              <a:tblPr firstRow="1" bandRow="1">
                <a:tableStyleId>{5940675A-B579-460E-94D1-54222C63F5DA}</a:tableStyleId>
              </a:tblPr>
              <a:tblGrid>
                <a:gridCol w="1538288">
                  <a:extLst>
                    <a:ext uri="{9D8B030D-6E8A-4147-A177-3AD203B41FA5}">
                      <a16:colId xmlns:a16="http://schemas.microsoft.com/office/drawing/2014/main" val="3135065557"/>
                    </a:ext>
                  </a:extLst>
                </a:gridCol>
                <a:gridCol w="1052513">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08224004"/>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67572066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289396717"/>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227629502"/>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38662113"/>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5066656"/>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74570441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64263374"/>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467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When we declare a char pointer equal to a string literal, the characters are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stored on the stack.  Instead, they are stored in a special area of memory called the “data segment”.  We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cannot modify memory in this segment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"hi"</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pointer variable (e.g.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str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refers to the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address of the first character of the string in the data segment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p:txBody>
      </p:sp>
      <p:sp>
        <p:nvSpPr>
          <p:cNvPr id="7" name="TextBox 6">
            <a:extLst>
              <a:ext uri="{FF2B5EF4-FFF2-40B4-BE49-F238E27FC236}">
                <a16:creationId xmlns:a16="http://schemas.microsoft.com/office/drawing/2014/main" id="{D8AEE230-987A-F148-8FAD-C34BE040BD2C}"/>
              </a:ext>
            </a:extLst>
          </p:cNvPr>
          <p:cNvSpPr txBox="1"/>
          <p:nvPr/>
        </p:nvSpPr>
        <p:spPr>
          <a:xfrm>
            <a:off x="9059179" y="25908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TextBox 2">
            <a:extLst>
              <a:ext uri="{FF2B5EF4-FFF2-40B4-BE49-F238E27FC236}">
                <a16:creationId xmlns:a16="http://schemas.microsoft.com/office/drawing/2014/main" id="{1A9F0948-DD6D-5348-8AAA-33FCF54E8EB0}"/>
              </a:ext>
            </a:extLst>
          </p:cNvPr>
          <p:cNvSpPr txBox="1"/>
          <p:nvPr/>
        </p:nvSpPr>
        <p:spPr>
          <a:xfrm>
            <a:off x="7978412" y="2636966"/>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9" name="TextBox 8">
            <a:extLst>
              <a:ext uri="{FF2B5EF4-FFF2-40B4-BE49-F238E27FC236}">
                <a16:creationId xmlns:a16="http://schemas.microsoft.com/office/drawing/2014/main" id="{F0201E5D-0A99-0442-8CEA-9E6C4B3CE62A}"/>
              </a:ext>
            </a:extLst>
          </p:cNvPr>
          <p:cNvSpPr txBox="1"/>
          <p:nvPr/>
        </p:nvSpPr>
        <p:spPr>
          <a:xfrm>
            <a:off x="7569096" y="45074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11" name="Left Bracket 10">
            <a:extLst>
              <a:ext uri="{FF2B5EF4-FFF2-40B4-BE49-F238E27FC236}">
                <a16:creationId xmlns:a16="http://schemas.microsoft.com/office/drawing/2014/main" id="{BC22A707-5557-404C-B5E8-B479D4430F68}"/>
              </a:ext>
            </a:extLst>
          </p:cNvPr>
          <p:cNvSpPr/>
          <p:nvPr/>
        </p:nvSpPr>
        <p:spPr>
          <a:xfrm>
            <a:off x="8897881" y="2137604"/>
            <a:ext cx="169919" cy="129139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Left Bracket 11">
            <a:extLst>
              <a:ext uri="{FF2B5EF4-FFF2-40B4-BE49-F238E27FC236}">
                <a16:creationId xmlns:a16="http://schemas.microsoft.com/office/drawing/2014/main" id="{EC356721-01F9-294A-9DA9-C39F2CB1853F}"/>
              </a:ext>
            </a:extLst>
          </p:cNvPr>
          <p:cNvSpPr/>
          <p:nvPr/>
        </p:nvSpPr>
        <p:spPr>
          <a:xfrm>
            <a:off x="9583681" y="3516546"/>
            <a:ext cx="169919" cy="2166187"/>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13">
            <a:extLst>
              <a:ext uri="{FF2B5EF4-FFF2-40B4-BE49-F238E27FC236}">
                <a16:creationId xmlns:a16="http://schemas.microsoft.com/office/drawing/2014/main" id="{29DD6F85-4D34-CC4C-84DC-D9AF923BEEBA}"/>
              </a:ext>
            </a:extLst>
          </p:cNvPr>
          <p:cNvSpPr/>
          <p:nvPr/>
        </p:nvSpPr>
        <p:spPr>
          <a:xfrm>
            <a:off x="11734800" y="2830286"/>
            <a:ext cx="392219" cy="2351314"/>
          </a:xfrm>
          <a:custGeom>
            <a:avLst/>
            <a:gdLst>
              <a:gd name="connsiteX0" fmla="*/ 0 w 261590"/>
              <a:gd name="connsiteY0" fmla="*/ 0 h 2318657"/>
              <a:gd name="connsiteX1" fmla="*/ 261257 w 261590"/>
              <a:gd name="connsiteY1" fmla="*/ 1774371 h 2318657"/>
              <a:gd name="connsiteX2" fmla="*/ 43542 w 261590"/>
              <a:gd name="connsiteY2" fmla="*/ 2318657 h 2318657"/>
            </a:gdLst>
            <a:ahLst/>
            <a:cxnLst>
              <a:cxn ang="0">
                <a:pos x="connsiteX0" y="connsiteY0"/>
              </a:cxn>
              <a:cxn ang="0">
                <a:pos x="connsiteX1" y="connsiteY1"/>
              </a:cxn>
              <a:cxn ang="0">
                <a:pos x="connsiteX2" y="connsiteY2"/>
              </a:cxn>
            </a:cxnLst>
            <a:rect l="l" t="t" r="r" b="b"/>
            <a:pathLst>
              <a:path w="261590" h="2318657">
                <a:moveTo>
                  <a:pt x="0" y="0"/>
                </a:moveTo>
                <a:cubicBezTo>
                  <a:pt x="127000" y="693964"/>
                  <a:pt x="254000" y="1387928"/>
                  <a:pt x="261257" y="1774371"/>
                </a:cubicBezTo>
                <a:cubicBezTo>
                  <a:pt x="268514" y="2160814"/>
                  <a:pt x="156028" y="2239735"/>
                  <a:pt x="43542" y="2318657"/>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7B25C6D-FD9D-074D-BFEB-AB9011A5737D}"/>
              </a:ext>
            </a:extLst>
          </p:cNvPr>
          <p:cNvSpPr/>
          <p:nvPr/>
        </p:nvSpPr>
        <p:spPr bwMode="auto">
          <a:xfrm>
            <a:off x="3627620" y="4940809"/>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NOTE: </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not all char * strings are read-only.  Only ones that point to characters in the data segment are read-only.</a:t>
            </a: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0" name="Title 9">
            <a:extLst>
              <a:ext uri="{FF2B5EF4-FFF2-40B4-BE49-F238E27FC236}">
                <a16:creationId xmlns:a16="http://schemas.microsoft.com/office/drawing/2014/main" id="{BF44B865-F0F3-4347-AA06-22D7ABD2C369}"/>
              </a:ext>
            </a:extLst>
          </p:cNvPr>
          <p:cNvSpPr>
            <a:spLocks noGrp="1"/>
          </p:cNvSpPr>
          <p:nvPr>
            <p:ph type="title"/>
          </p:nvPr>
        </p:nvSpPr>
        <p:spPr/>
        <p:txBody>
          <a:bodyPr/>
          <a:lstStyle/>
          <a:p>
            <a:r>
              <a:rPr lang="en-US" dirty="0"/>
              <a:t>Read-only Strings</a:t>
            </a:r>
          </a:p>
        </p:txBody>
      </p:sp>
    </p:spTree>
    <p:extLst>
      <p:ext uri="{BB962C8B-B14F-4D97-AF65-F5344CB8AC3E}">
        <p14:creationId xmlns:p14="http://schemas.microsoft.com/office/powerpoint/2010/main" val="342894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58E4-D2C8-EB96-39E1-AAFB1B8EBE93}"/>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168EC612-37EC-AAEC-9BC5-0D68FADFEB15}"/>
              </a:ext>
            </a:extLst>
          </p:cNvPr>
          <p:cNvSpPr>
            <a:spLocks noGrp="1"/>
          </p:cNvSpPr>
          <p:nvPr>
            <p:ph idx="1"/>
          </p:nvPr>
        </p:nvSpPr>
        <p:spPr/>
        <p:txBody>
          <a:bodyPr/>
          <a:lstStyle/>
          <a:p>
            <a:pPr marL="0" indent="0">
              <a:buNone/>
            </a:pPr>
            <a:r>
              <a:rPr lang="en-US" dirty="0"/>
              <a:t>Read-only strings are convenient to use, but make sure to not use a read-only string in code that tries to modify its characters – it will crash!</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[0] = 'h';  </a:t>
            </a:r>
            <a:r>
              <a:rPr lang="en-US" b="1" dirty="0">
                <a:solidFill>
                  <a:srgbClr val="FF0000"/>
                </a:solidFill>
                <a:latin typeface="Consolas" panose="020B0609020204030204" pitchFamily="49" charset="0"/>
                <a:cs typeface="Consolas" panose="020B0609020204030204" pitchFamily="49" charset="0"/>
              </a:rPr>
              <a:t>// crashes!</a:t>
            </a:r>
          </a:p>
          <a:p>
            <a:pPr marL="0" indent="0">
              <a:buNone/>
            </a:pPr>
            <a:endParaRPr lang="en-US" b="1" dirty="0">
              <a:solidFill>
                <a:srgbClr val="FF0000"/>
              </a:solidFill>
              <a:latin typeface="Consolas" panose="020B0609020204030204" pitchFamily="49" charset="0"/>
              <a:cs typeface="Consolas" panose="020B0609020204030204" pitchFamily="49" charset="0"/>
            </a:endParaRPr>
          </a:p>
          <a:p>
            <a:pPr marL="0" indent="0">
              <a:buNone/>
            </a:pPr>
            <a:r>
              <a:rPr lang="en-US" dirty="0"/>
              <a:t>There’s no way in code to check if a string is read-only; it’s up to the programmer to properly use strings to avoid these crashes.</a:t>
            </a:r>
          </a:p>
          <a:p>
            <a:r>
              <a:rPr lang="en-US" dirty="0"/>
              <a:t>E.g. don’t pass in a read-only string as the </a:t>
            </a:r>
            <a:r>
              <a:rPr lang="en-US" b="1" dirty="0" err="1"/>
              <a:t>src</a:t>
            </a:r>
            <a:r>
              <a:rPr lang="en-US" dirty="0"/>
              <a:t> to </a:t>
            </a:r>
            <a:r>
              <a:rPr lang="en-US" b="1" dirty="0" err="1"/>
              <a:t>strcpy</a:t>
            </a:r>
            <a:endParaRPr lang="en-US" b="1" dirty="0"/>
          </a:p>
          <a:p>
            <a:endParaRPr lang="en-US" b="1" dirty="0"/>
          </a:p>
          <a:p>
            <a:pPr marL="0" indent="0">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"Hi");  </a:t>
            </a:r>
            <a:r>
              <a:rPr lang="en-US" b="1" dirty="0">
                <a:solidFill>
                  <a:srgbClr val="FF0000"/>
                </a:solidFill>
                <a:latin typeface="Consolas" panose="020B0609020204030204" pitchFamily="49" charset="0"/>
                <a:cs typeface="Consolas" panose="020B0609020204030204" pitchFamily="49" charset="0"/>
              </a:rPr>
              <a:t>// crashes!</a:t>
            </a:r>
          </a:p>
          <a:p>
            <a:endParaRPr lang="en-US" dirty="0"/>
          </a:p>
          <a:p>
            <a:pPr marL="0" indent="0">
              <a:buNone/>
            </a:pP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8156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8D44-CA40-663F-91DB-51870CD7664D}"/>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3F374EED-8DCB-ED1A-6B0D-A9440C48226D}"/>
              </a:ext>
            </a:extLst>
          </p:cNvPr>
          <p:cNvSpPr>
            <a:spLocks noGrp="1"/>
          </p:cNvSpPr>
          <p:nvPr>
            <p:ph idx="1"/>
          </p:nvPr>
        </p:nvSpPr>
        <p:spPr/>
        <p:txBody>
          <a:bodyPr/>
          <a:lstStyle/>
          <a:p>
            <a:pPr marL="0" indent="0">
              <a:buNone/>
            </a:pPr>
            <a:r>
              <a:rPr lang="en-US" dirty="0"/>
              <a:t>A string is read-only if it points to characters that live in the data segment, rather than memory we can modify.</a:t>
            </a:r>
          </a:p>
          <a:p>
            <a:pPr marL="0" indent="0">
              <a:buNone/>
            </a:pPr>
            <a:endParaRPr lang="en-US" dirty="0"/>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readOnly</a:t>
            </a:r>
            <a:r>
              <a:rPr lang="en-US" sz="2800" b="1" dirty="0">
                <a:latin typeface="Consolas" panose="020B0609020204030204" pitchFamily="49" charset="0"/>
                <a:cs typeface="Consolas" panose="020B0609020204030204" pitchFamily="49" charset="0"/>
              </a:rPr>
              <a:t> =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modifiable[6];</a:t>
            </a:r>
          </a:p>
          <a:p>
            <a:pPr marL="0" indent="0" algn="l">
              <a:spcBef>
                <a:spcPts val="0"/>
              </a:spcBef>
              <a:buNone/>
            </a:pPr>
            <a:r>
              <a:rPr lang="en-US" sz="2800" b="1" dirty="0" err="1">
                <a:latin typeface="Consolas" panose="020B0609020204030204" pitchFamily="49" charset="0"/>
                <a:cs typeface="Consolas" panose="020B0609020204030204" pitchFamily="49" charset="0"/>
              </a:rPr>
              <a:t>strcpy</a:t>
            </a:r>
            <a:r>
              <a:rPr lang="en-US" sz="2800" b="1" dirty="0">
                <a:latin typeface="Consolas" panose="020B0609020204030204" pitchFamily="49" charset="0"/>
                <a:cs typeface="Consolas" panose="020B0609020204030204" pitchFamily="49" charset="0"/>
              </a:rPr>
              <a:t>(modifiable,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00B050"/>
                </a:solidFill>
                <a:latin typeface="Consolas" panose="020B0609020204030204" pitchFamily="49" charset="0"/>
                <a:cs typeface="Consolas" panose="020B0609020204030204" pitchFamily="49" charset="0"/>
              </a:rPr>
              <a:t>// is </a:t>
            </a:r>
            <a:r>
              <a:rPr lang="en-US" b="1" dirty="0" err="1">
                <a:solidFill>
                  <a:srgbClr val="00B050"/>
                </a:solidFill>
                <a:latin typeface="Consolas" panose="020B0609020204030204" pitchFamily="49" charset="0"/>
                <a:cs typeface="Consolas" panose="020B0609020204030204" pitchFamily="49" charset="0"/>
              </a:rPr>
              <a:t>ptr</a:t>
            </a:r>
            <a:r>
              <a:rPr lang="en-US" b="1" dirty="0">
                <a:solidFill>
                  <a:srgbClr val="00B050"/>
                </a:solidFill>
                <a:latin typeface="Consolas" panose="020B0609020204030204" pitchFamily="49" charset="0"/>
                <a:cs typeface="Consolas" panose="020B0609020204030204" pitchFamily="49" charset="0"/>
              </a:rPr>
              <a:t> read-only?</a:t>
            </a: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ptr</a:t>
            </a:r>
            <a:r>
              <a:rPr lang="en-US" sz="2800" b="1" dirty="0">
                <a:latin typeface="Consolas" panose="020B0609020204030204" pitchFamily="49" charset="0"/>
                <a:cs typeface="Consolas" panose="020B0609020204030204" pitchFamily="49" charset="0"/>
              </a:rPr>
              <a:t> = modifiable;</a:t>
            </a:r>
          </a:p>
          <a:p>
            <a:pPr marL="0" indent="0" algn="l">
              <a:spcBef>
                <a:spcPts val="0"/>
              </a:spcBef>
              <a:buNone/>
            </a:pPr>
            <a:r>
              <a:rPr lang="en-US" b="1" dirty="0">
                <a:solidFill>
                  <a:srgbClr val="00B050"/>
                </a:solidFill>
                <a:latin typeface="Consolas" panose="020B0609020204030204" pitchFamily="49" charset="0"/>
                <a:cs typeface="Consolas" panose="020B0609020204030204" pitchFamily="49" charset="0"/>
              </a:rPr>
              <a:t>// no, because it points to characters on the stack</a:t>
            </a:r>
          </a:p>
          <a:p>
            <a:pPr marL="0" indent="0" algn="l">
              <a:spcBef>
                <a:spcPts val="0"/>
              </a:spcBef>
              <a:buNone/>
            </a:pPr>
            <a:r>
              <a:rPr lang="en-US" b="1" dirty="0" err="1">
                <a:latin typeface="Consolas" panose="020B0609020204030204" pitchFamily="49" charset="0"/>
                <a:cs typeface="Consolas" panose="020B0609020204030204" pitchFamily="49" charset="0"/>
              </a:rPr>
              <a:t>ptr</a:t>
            </a:r>
            <a:r>
              <a:rPr lang="en-US" b="1" dirty="0">
                <a:latin typeface="Consolas" panose="020B0609020204030204" pitchFamily="49" charset="0"/>
                <a:cs typeface="Consolas" panose="020B0609020204030204" pitchFamily="49" charset="0"/>
              </a:rPr>
              <a:t>[0] = 'h';  </a:t>
            </a:r>
            <a:r>
              <a:rPr lang="en-US" b="1" dirty="0">
                <a:solidFill>
                  <a:srgbClr val="00B050"/>
                </a:solidFill>
                <a:latin typeface="Consolas" panose="020B0609020204030204" pitchFamily="49" charset="0"/>
                <a:cs typeface="Consolas" panose="020B0609020204030204" pitchFamily="49" charset="0"/>
              </a:rPr>
              <a:t>// ok!</a:t>
            </a:r>
            <a:endParaRPr lang="en-US" dirty="0">
              <a:solidFill>
                <a:srgbClr val="00B050"/>
              </a:solidFill>
            </a:endParaRPr>
          </a:p>
          <a:p>
            <a:pPr marL="0" indent="0">
              <a:buNone/>
            </a:pPr>
            <a:endParaRPr lang="en-US" dirty="0"/>
          </a:p>
        </p:txBody>
      </p:sp>
    </p:spTree>
    <p:extLst>
      <p:ext uri="{BB962C8B-B14F-4D97-AF65-F5344CB8AC3E}">
        <p14:creationId xmlns:p14="http://schemas.microsoft.com/office/powerpoint/2010/main" val="51912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1F6B-B524-BC4B-9CE7-3D313F705B9E}"/>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0662AC64-20E9-3A43-AB36-C31BA15372A4}"/>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If we create a new string with new characters as a</a:t>
            </a:r>
            <a:r>
              <a:rPr lang="en-US" sz="2500" b="1" dirty="0"/>
              <a:t> </a:t>
            </a:r>
            <a:r>
              <a:rPr lang="en-US" sz="2500" b="1" dirty="0">
                <a:latin typeface="Consolas" panose="020B0609020204030204" pitchFamily="49" charset="0"/>
                <a:cs typeface="Consolas" panose="020B0609020204030204" pitchFamily="49" charset="0"/>
              </a:rPr>
              <a:t>char *</a:t>
            </a:r>
            <a:r>
              <a:rPr lang="en-US" sz="2500" dirty="0"/>
              <a:t>, we cannot modify its characters because its memory lives in the data segment.</a:t>
            </a:r>
          </a:p>
          <a:p>
            <a:pPr marL="514350" indent="-514350">
              <a:buFont typeface="+mj-lt"/>
              <a:buAutoNum type="arabicPeriod"/>
            </a:pPr>
            <a:r>
              <a:rPr lang="en-US" sz="2500" dirty="0"/>
              <a:t>Adding an offset to a C string gives us a substring that many places past the first character.</a:t>
            </a:r>
          </a:p>
          <a:p>
            <a:pPr marL="514350" indent="-514350">
              <a:buFont typeface="+mj-lt"/>
              <a:buAutoNum type="arabicPeriod"/>
            </a:pPr>
            <a:r>
              <a:rPr lang="en-US" sz="2500" dirty="0"/>
              <a:t>If we change characters in a string parameter, these changes will persist outside of the function.</a:t>
            </a:r>
          </a:p>
          <a:p>
            <a:pPr marL="514350" indent="-514350">
              <a:buFont typeface="+mj-lt"/>
              <a:buAutoNum type="arabicPeriod"/>
            </a:pPr>
            <a:endParaRPr lang="en-US" sz="2500" dirty="0"/>
          </a:p>
        </p:txBody>
      </p:sp>
    </p:spTree>
    <p:extLst>
      <p:ext uri="{BB962C8B-B14F-4D97-AF65-F5344CB8AC3E}">
        <p14:creationId xmlns:p14="http://schemas.microsoft.com/office/powerpoint/2010/main" val="49847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604"/>
        <p:cNvGrpSpPr/>
        <p:nvPr/>
      </p:nvGrpSpPr>
      <p:grpSpPr>
        <a:xfrm>
          <a:off x="0" y="0"/>
          <a:ext cx="0" cy="0"/>
          <a:chOff x="0" y="0"/>
          <a:chExt cx="0" cy="0"/>
        </a:xfrm>
      </p:grpSpPr>
      <p:sp>
        <p:nvSpPr>
          <p:cNvPr id="605" name="Google Shape;605;p42"/>
          <p:cNvSpPr txBox="1"/>
          <p:nvPr/>
        </p:nvSpPr>
        <p:spPr>
          <a:xfrm>
            <a:off x="11782425" y="6525259"/>
            <a:ext cx="219075"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424242"/>
              </a:buClr>
              <a:buSzPts val="1200"/>
              <a:buFont typeface="Verdana"/>
              <a:buNone/>
            </a:pPr>
            <a:r>
              <a:rPr lang="en-US" sz="1200" b="0" i="0" u="none" strike="noStrike" cap="none">
                <a:solidFill>
                  <a:srgbClr val="424242"/>
                </a:solidFill>
                <a:latin typeface="Verdana"/>
                <a:ea typeface="Verdana"/>
                <a:cs typeface="Verdana"/>
                <a:sym typeface="Verdana"/>
              </a:rPr>
              <a:t>42</a:t>
            </a:r>
            <a:endParaRPr sz="1200" b="0" i="0" u="none" strike="noStrike" cap="none">
              <a:solidFill>
                <a:srgbClr val="000000"/>
              </a:solidFill>
              <a:latin typeface="Verdana"/>
              <a:ea typeface="Verdana"/>
              <a:cs typeface="Verdana"/>
              <a:sym typeface="Verdana"/>
            </a:endParaRPr>
          </a:p>
        </p:txBody>
      </p:sp>
      <p:grpSp>
        <p:nvGrpSpPr>
          <p:cNvPr id="606" name="Google Shape;606;p42"/>
          <p:cNvGrpSpPr/>
          <p:nvPr/>
        </p:nvGrpSpPr>
        <p:grpSpPr>
          <a:xfrm>
            <a:off x="0" y="0"/>
            <a:ext cx="12192000" cy="1143000"/>
            <a:chOff x="0" y="0"/>
            <a:chExt cx="12192000" cy="1143000"/>
          </a:xfrm>
        </p:grpSpPr>
        <p:sp>
          <p:nvSpPr>
            <p:cNvPr id="607" name="Google Shape;607;p42"/>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08" name="Google Shape;608;p42"/>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609" name="Google Shape;609;p4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610" name="Google Shape;610;p42"/>
          <p:cNvSpPr txBox="1">
            <a:spLocks noGrp="1"/>
          </p:cNvSpPr>
          <p:nvPr>
            <p:ph type="body" idx="1"/>
          </p:nvPr>
        </p:nvSpPr>
        <p:spPr>
          <a:xfrm>
            <a:off x="231140" y="1186180"/>
            <a:ext cx="5791200" cy="3591560"/>
          </a:xfrm>
          <a:prstGeom prst="rect">
            <a:avLst/>
          </a:prstGeom>
          <a:noFill/>
          <a:ln>
            <a:noFill/>
          </a:ln>
        </p:spPr>
        <p:txBody>
          <a:bodyPr spcFirstLastPara="1" wrap="square" lIns="0" tIns="91425" rIns="0" bIns="0" anchor="t" anchorCtr="0">
            <a:spAutoFit/>
          </a:bodyPr>
          <a:lstStyle/>
          <a:p>
            <a:pPr marL="241300" lvl="0" indent="-228600" algn="l" rtl="0">
              <a:lnSpc>
                <a:spcPct val="100000"/>
              </a:lnSpc>
              <a:spcBef>
                <a:spcPts val="0"/>
              </a:spcBef>
              <a:spcAft>
                <a:spcPts val="0"/>
              </a:spcAft>
              <a:buClr>
                <a:schemeClr val="dk1"/>
              </a:buClr>
              <a:buSzPts val="2800"/>
              <a:buFont typeface="Arial"/>
              <a:buChar char="•"/>
            </a:pPr>
            <a:r>
              <a:rPr lang="en-US"/>
              <a:t>Pointers and Parameters</a:t>
            </a:r>
            <a:endParaRPr/>
          </a:p>
          <a:p>
            <a:pPr marL="241300" lvl="0" indent="-228600" algn="l" rtl="0">
              <a:lnSpc>
                <a:spcPct val="100000"/>
              </a:lnSpc>
              <a:spcBef>
                <a:spcPts val="625"/>
              </a:spcBef>
              <a:spcAft>
                <a:spcPts val="0"/>
              </a:spcAft>
              <a:buClr>
                <a:srgbClr val="C00000"/>
              </a:buClr>
              <a:buSzPts val="2800"/>
              <a:buFont typeface="Arial"/>
              <a:buChar char="•"/>
            </a:pPr>
            <a:r>
              <a:rPr lang="en-US" b="1">
                <a:solidFill>
                  <a:srgbClr val="C00000"/>
                </a:solidFill>
                <a:latin typeface="Calibri"/>
                <a:ea typeface="Calibri"/>
                <a:cs typeface="Calibri"/>
                <a:sym typeface="Calibri"/>
              </a:rPr>
              <a:t>Double Pointers</a:t>
            </a:r>
            <a:endParaRPr/>
          </a:p>
          <a:p>
            <a:pPr marL="241300" lvl="0" indent="-228600" algn="l" rtl="0">
              <a:lnSpc>
                <a:spcPct val="100000"/>
              </a:lnSpc>
              <a:spcBef>
                <a:spcPts val="650"/>
              </a:spcBef>
              <a:spcAft>
                <a:spcPts val="0"/>
              </a:spcAft>
              <a:buClr>
                <a:schemeClr val="dk1"/>
              </a:buClr>
              <a:buSzPts val="2800"/>
              <a:buFont typeface="Arial"/>
              <a:buChar char="•"/>
            </a:pPr>
            <a:r>
              <a:rPr lang="en-US"/>
              <a:t>Arrays in Memory</a:t>
            </a:r>
            <a:endParaRPr/>
          </a:p>
          <a:p>
            <a:pPr marL="241300" lvl="0" indent="-228600" algn="l" rtl="0">
              <a:lnSpc>
                <a:spcPct val="100000"/>
              </a:lnSpc>
              <a:spcBef>
                <a:spcPts val="745"/>
              </a:spcBef>
              <a:spcAft>
                <a:spcPts val="0"/>
              </a:spcAft>
              <a:buClr>
                <a:schemeClr val="dk1"/>
              </a:buClr>
              <a:buSzPts val="2800"/>
              <a:buFont typeface="Arial"/>
              <a:buChar char="•"/>
            </a:pPr>
            <a:r>
              <a:rPr lang="en-US"/>
              <a:t>Arrays of Pointers</a:t>
            </a:r>
            <a:endParaRPr/>
          </a:p>
          <a:p>
            <a:pPr marL="241300" lvl="0" indent="-228600" algn="l" rtl="0">
              <a:lnSpc>
                <a:spcPct val="100000"/>
              </a:lnSpc>
              <a:spcBef>
                <a:spcPts val="645"/>
              </a:spcBef>
              <a:spcAft>
                <a:spcPts val="0"/>
              </a:spcAft>
              <a:buClr>
                <a:schemeClr val="dk1"/>
              </a:buClr>
              <a:buSzPts val="2800"/>
              <a:buFont typeface="Arial"/>
              <a:buChar char="•"/>
            </a:pPr>
            <a:r>
              <a:rPr lang="en-US"/>
              <a:t>Pointer Arithmetic</a:t>
            </a:r>
            <a:endParaRPr/>
          </a:p>
          <a:p>
            <a:pPr marL="241300" lvl="0" indent="-228600" algn="l" rtl="0">
              <a:lnSpc>
                <a:spcPct val="100000"/>
              </a:lnSpc>
              <a:spcBef>
                <a:spcPts val="625"/>
              </a:spcBef>
              <a:spcAft>
                <a:spcPts val="0"/>
              </a:spcAft>
              <a:buClr>
                <a:schemeClr val="dk1"/>
              </a:buClr>
              <a:buSzPts val="2800"/>
              <a:buFont typeface="Arial"/>
              <a:buChar char="•"/>
            </a:pPr>
            <a:r>
              <a:rPr lang="en-US"/>
              <a:t>Other topics: </a:t>
            </a:r>
            <a:r>
              <a:rPr lang="en-US" b="1">
                <a:latin typeface="Calibri"/>
                <a:ea typeface="Calibri"/>
                <a:cs typeface="Calibri"/>
                <a:sym typeface="Calibri"/>
              </a:rPr>
              <a:t>const</a:t>
            </a:r>
            <a:r>
              <a:rPr lang="en-US"/>
              <a:t>, </a:t>
            </a:r>
            <a:r>
              <a:rPr lang="en-US" b="1">
                <a:latin typeface="Calibri"/>
                <a:ea typeface="Calibri"/>
                <a:cs typeface="Calibri"/>
                <a:sym typeface="Calibri"/>
              </a:rPr>
              <a:t>struct </a:t>
            </a:r>
            <a:r>
              <a:rPr lang="en-US"/>
              <a:t>and ternary</a:t>
            </a:r>
            <a:endParaRPr/>
          </a:p>
          <a:p>
            <a:pPr marL="241300" lvl="0" indent="-228600" algn="l" rtl="0">
              <a:lnSpc>
                <a:spcPct val="100000"/>
              </a:lnSpc>
              <a:spcBef>
                <a:spcPts val="650"/>
              </a:spcBef>
              <a:spcAft>
                <a:spcPts val="0"/>
              </a:spcAft>
              <a:buClr>
                <a:schemeClr val="dk1"/>
              </a:buClr>
              <a:buSzPts val="2800"/>
              <a:buFont typeface="Arial"/>
              <a:buChar char="•"/>
            </a:pPr>
            <a:r>
              <a:rPr lang="en-US"/>
              <a:t>Live Session</a:t>
            </a:r>
            <a:endParaRPr/>
          </a:p>
        </p:txBody>
      </p:sp>
      <p:sp>
        <p:nvSpPr>
          <p:cNvPr id="612" name="Google Shape;612;p42"/>
          <p:cNvSpPr txBox="1"/>
          <p:nvPr/>
        </p:nvSpPr>
        <p:spPr>
          <a:xfrm>
            <a:off x="2964373" y="6394703"/>
            <a:ext cx="6136640" cy="369570"/>
          </a:xfrm>
          <a:prstGeom prst="rect">
            <a:avLst/>
          </a:prstGeom>
          <a:noFill/>
          <a:ln w="9525"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149860" marR="0" lvl="0" indent="0" algn="l" rtl="0">
              <a:lnSpc>
                <a:spcPct val="100000"/>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3" name="Google Shape;1352;p70">
            <a:extLst>
              <a:ext uri="{FF2B5EF4-FFF2-40B4-BE49-F238E27FC236}">
                <a16:creationId xmlns:a16="http://schemas.microsoft.com/office/drawing/2014/main" id="{47879313-E992-7ECA-B702-AE3F503BC6EB}"/>
              </a:ext>
            </a:extLst>
          </p:cNvPr>
          <p:cNvSpPr txBox="1"/>
          <p:nvPr/>
        </p:nvSpPr>
        <p:spPr>
          <a:xfrm>
            <a:off x="11346815" y="1186180"/>
            <a:ext cx="387350" cy="359156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dirty="0">
                <a:latin typeface="Calibri"/>
                <a:ea typeface="Calibri"/>
                <a:cs typeface="Calibri"/>
                <a:sym typeface="Calibri"/>
              </a:rPr>
              <a:t>64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dirty="0">
                <a:latin typeface="Calibri"/>
                <a:ea typeface="Calibri"/>
                <a:cs typeface="Calibri"/>
                <a:sym typeface="Calibri"/>
              </a:rPr>
              <a:t>72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99</a:t>
            </a: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__?__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652735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54FD8704-914F-1C42-8C39-24D600D37BCA}"/>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We are performing a calculation with some input and do not care about any changes to the input, so we pass the data type itself.</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998300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 </a:t>
            </a: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__?__</a:t>
            </a:r>
            <a:r>
              <a:rPr lang="en-US" sz="2400" dirty="0">
                <a:latin typeface="Consolas" panose="020B0609020204030204" pitchFamily="49" charset="0"/>
                <a:cs typeface="Consolas" panose="020B0609020204030204" pitchFamily="49" charset="0"/>
              </a:rPr>
              <a:t> =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343048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char *letter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tolower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toupper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&amp;</a:t>
            </a:r>
            <a:r>
              <a:rPr lang="en-US" sz="2400" dirty="0" err="1">
                <a:solidFill>
                  <a:srgbClr val="FF0000"/>
                </a:solidFill>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
        <p:nvSpPr>
          <p:cNvPr id="5" name="Rectangle 4">
            <a:extLst>
              <a:ext uri="{FF2B5EF4-FFF2-40B4-BE49-F238E27FC236}">
                <a16:creationId xmlns:a16="http://schemas.microsoft.com/office/drawing/2014/main" id="{C41B8D47-73C9-FA4F-AAC5-D868F0CC8F44}"/>
              </a:ext>
            </a:extLst>
          </p:cNvPr>
          <p:cNvSpPr/>
          <p:nvPr/>
        </p:nvSpPr>
        <p:spPr bwMode="auto">
          <a:xfrm>
            <a:off x="6858000" y="2337818"/>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We are modifying a specific instance of the letter, so we pass the </a:t>
            </a:r>
            <a:r>
              <a:rPr kumimoji="0" lang="en-US" sz="2400" b="0" i="1" u="none" strike="noStrike" kern="1200" cap="none" spc="0" normalizeH="0" baseline="0" noProof="0" dirty="0">
                <a:ln>
                  <a:noFill/>
                </a:ln>
                <a:solidFill>
                  <a:prstClr val="black"/>
                </a:solidFill>
                <a:effectLst/>
                <a:uLnTx/>
                <a:uFillTx/>
                <a:latin typeface="Arial" charset="0"/>
                <a:ea typeface="+mn-ea"/>
                <a:cs typeface="+mn-cs"/>
              </a:rPr>
              <a:t>location</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 of the letter we would like to modify.</a:t>
            </a:r>
          </a:p>
        </p:txBody>
      </p:sp>
    </p:spTree>
    <p:extLst>
      <p:ext uri="{BB962C8B-B14F-4D97-AF65-F5344CB8AC3E}">
        <p14:creationId xmlns:p14="http://schemas.microsoft.com/office/powerpoint/2010/main" val="2144053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__1__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__2__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5" name="TextBox 4">
            <a:extLst>
              <a:ext uri="{FF2B5EF4-FFF2-40B4-BE49-F238E27FC236}">
                <a16:creationId xmlns:a16="http://schemas.microsoft.com/office/drawing/2014/main" id="{D0DA5832-2807-D60E-978F-12A071FA5E8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a:t>
            </a:r>
          </a:p>
        </p:txBody>
      </p:sp>
    </p:spTree>
    <p:extLst>
      <p:ext uri="{BB962C8B-B14F-4D97-AF65-F5344CB8AC3E}">
        <p14:creationId xmlns:p14="http://schemas.microsoft.com/office/powerpoint/2010/main" val="314859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&amp;str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76A5438D-7FE1-214E-BCB9-3F009701AAAD}"/>
              </a:ext>
            </a:extLst>
          </p:cNvPr>
          <p:cNvSpPr/>
          <p:nvPr/>
        </p:nvSpPr>
        <p:spPr bwMode="auto">
          <a:xfrm>
            <a:off x="7026641" y="3581400"/>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We are modifying a specific instance of the string pointer, so we pass the </a:t>
            </a:r>
            <a:r>
              <a:rPr kumimoji="0" lang="en-US" sz="2400" b="0" i="1" u="none" strike="noStrike" kern="1200" cap="none" spc="0" normalizeH="0" baseline="0" noProof="0" dirty="0">
                <a:ln>
                  <a:noFill/>
                </a:ln>
                <a:solidFill>
                  <a:prstClr val="black"/>
                </a:solidFill>
                <a:effectLst/>
                <a:uLnTx/>
                <a:uFillTx/>
                <a:latin typeface="Arial" charset="0"/>
                <a:ea typeface="+mn-ea"/>
                <a:cs typeface="+mn-cs"/>
              </a:rPr>
              <a:t>location</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 of the string pointer we would like to modify.</a:t>
            </a:r>
          </a:p>
        </p:txBody>
      </p:sp>
    </p:spTree>
    <p:extLst>
      <p:ext uri="{BB962C8B-B14F-4D97-AF65-F5344CB8AC3E}">
        <p14:creationId xmlns:p14="http://schemas.microsoft.com/office/powerpoint/2010/main" val="4268062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main(</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118872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22" name="TextBox 21">
            <a:extLst>
              <a:ext uri="{FF2B5EF4-FFF2-40B4-BE49-F238E27FC236}">
                <a16:creationId xmlns:a16="http://schemas.microsoft.com/office/drawing/2014/main" id="{F164C6F0-8D17-FF4D-9102-EAB8CFA5F453}"/>
              </a:ext>
            </a:extLst>
          </p:cNvPr>
          <p:cNvSpPr txBox="1"/>
          <p:nvPr/>
        </p:nvSpPr>
        <p:spPr>
          <a:xfrm>
            <a:off x="8341549" y="16764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3" name="Left Bracket 22">
            <a:extLst>
              <a:ext uri="{FF2B5EF4-FFF2-40B4-BE49-F238E27FC236}">
                <a16:creationId xmlns:a16="http://schemas.microsoft.com/office/drawing/2014/main" id="{4FB9D2A2-0665-6140-9E1D-E4D204ED07EE}"/>
              </a:ext>
            </a:extLst>
          </p:cNvPr>
          <p:cNvSpPr/>
          <p:nvPr/>
        </p:nvSpPr>
        <p:spPr>
          <a:xfrm>
            <a:off x="9237719" y="1562099"/>
            <a:ext cx="287281" cy="6614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82AA205A-C07D-CB4D-88FA-8314E66D22A5}"/>
              </a:ext>
            </a:extLst>
          </p:cNvPr>
          <p:cNvSpPr txBox="1"/>
          <p:nvPr/>
        </p:nvSpPr>
        <p:spPr>
          <a:xfrm>
            <a:off x="7216412" y="16880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5" name="Left Bracket 24">
            <a:extLst>
              <a:ext uri="{FF2B5EF4-FFF2-40B4-BE49-F238E27FC236}">
                <a16:creationId xmlns:a16="http://schemas.microsoft.com/office/drawing/2014/main" id="{36362729-F246-9540-A1F1-7AFB773CE1D5}"/>
              </a:ext>
            </a:extLst>
          </p:cNvPr>
          <p:cNvSpPr/>
          <p:nvPr/>
        </p:nvSpPr>
        <p:spPr>
          <a:xfrm>
            <a:off x="8094719" y="1521887"/>
            <a:ext cx="287281" cy="70164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7498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 "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505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665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292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extLst>
              <p:ext uri="{D42A27DB-BD31-4B8C-83A1-F6EECF244321}">
                <p14:modId xmlns:p14="http://schemas.microsoft.com/office/powerpoint/2010/main" val="3572967866"/>
              </p:ext>
            </p:extLst>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211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3527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F847AFDC-5F31-0243-AE88-3D9A880E2EF8}"/>
              </a:ext>
            </a:extLst>
          </p:cNvPr>
          <p:cNvSpPr txBox="1"/>
          <p:nvPr/>
        </p:nvSpPr>
        <p:spPr>
          <a:xfrm>
            <a:off x="7391400" y="1905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Tree>
    <p:extLst>
      <p:ext uri="{BB962C8B-B14F-4D97-AF65-F5344CB8AC3E}">
        <p14:creationId xmlns:p14="http://schemas.microsoft.com/office/powerpoint/2010/main" val="22853172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("%s\n",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5" name="TextBox 14">
            <a:extLst>
              <a:ext uri="{FF2B5EF4-FFF2-40B4-BE49-F238E27FC236}">
                <a16:creationId xmlns:a16="http://schemas.microsoft.com/office/drawing/2014/main" id="{006D6C73-32D3-E148-8650-F8AD9D5A9B2B}"/>
              </a:ext>
            </a:extLst>
          </p:cNvPr>
          <p:cNvSpPr txBox="1"/>
          <p:nvPr/>
        </p:nvSpPr>
        <p:spPr>
          <a:xfrm>
            <a:off x="7391400" y="1905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Tree>
    <p:extLst>
      <p:ext uri="{BB962C8B-B14F-4D97-AF65-F5344CB8AC3E}">
        <p14:creationId xmlns:p14="http://schemas.microsoft.com/office/powerpoint/2010/main" val="3290208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Making Copies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void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strspn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int main(int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argc</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argv</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char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  hi"</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srgbClr val="FF0000"/>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srgbClr val="FF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"%s\n"</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hi</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 0;</a:t>
            </a:r>
          </a:p>
          <a:p>
            <a:pPr marL="0" marR="0" lvl="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skipSpaces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4">
            <a:extLst>
              <a:ext uri="{FF2B5EF4-FFF2-40B4-BE49-F238E27FC236}">
                <a16:creationId xmlns:a16="http://schemas.microsoft.com/office/drawing/2014/main" id="{F627E46E-DB03-7E41-9B56-1AF85BCA3F18}"/>
              </a:ext>
            </a:extLst>
          </p:cNvPr>
          <p:cNvSpPr/>
          <p:nvPr/>
        </p:nvSpPr>
        <p:spPr>
          <a:xfrm>
            <a:off x="11758506" y="3230880"/>
            <a:ext cx="415742" cy="286512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35C5A1A-76A5-2234-105A-4A4F9EAAF075}"/>
              </a:ext>
            </a:extLst>
          </p:cNvPr>
          <p:cNvSpPr/>
          <p:nvPr/>
        </p:nvSpPr>
        <p:spPr bwMode="auto">
          <a:xfrm>
            <a:off x="1007835" y="4914900"/>
            <a:ext cx="4936759" cy="12954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This advances </a:t>
            </a:r>
            <a:r>
              <a:rPr kumimoji="0" lang="en-US" sz="2400" b="0" i="0" u="none" strike="noStrike" kern="1200" cap="none" spc="0" normalizeH="0" baseline="0" noProof="0" dirty="0" err="1">
                <a:ln>
                  <a:noFill/>
                </a:ln>
                <a:solidFill>
                  <a:prstClr val="black"/>
                </a:solidFill>
                <a:effectLst/>
                <a:uLnTx/>
                <a:uFillTx/>
                <a:latin typeface="Arial" charset="0"/>
                <a:ea typeface="+mn-ea"/>
                <a:cs typeface="+mn-cs"/>
              </a:rPr>
              <a:t>skipSpace’s</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 own copy of the string pointer, not the instance in main.</a:t>
            </a:r>
          </a:p>
        </p:txBody>
      </p:sp>
    </p:spTree>
    <p:extLst>
      <p:ext uri="{BB962C8B-B14F-4D97-AF65-F5344CB8AC3E}">
        <p14:creationId xmlns:p14="http://schemas.microsoft.com/office/powerpoint/2010/main" val="58922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t>Finishing up: </a:t>
            </a:r>
            <a:r>
              <a:rPr lang="en-US" dirty="0"/>
              <a:t>Strings and Pointers</a:t>
            </a:r>
            <a:endParaRPr lang="en-US" b="1" dirty="0"/>
          </a:p>
          <a:p>
            <a:pPr>
              <a:tabLst>
                <a:tab pos="11477625" algn="r"/>
              </a:tabLst>
            </a:pPr>
            <a:r>
              <a:rPr lang="en-US" b="1" dirty="0"/>
              <a:t>Now onto: </a:t>
            </a:r>
            <a:r>
              <a:rPr lang="en-US" dirty="0"/>
              <a:t>Double Pointers		</a:t>
            </a:r>
          </a:p>
          <a:p>
            <a:pPr marL="0" indent="0">
              <a:buNone/>
              <a:tabLst>
                <a:tab pos="11477625" algn="r"/>
              </a:tabLst>
            </a:pPr>
            <a:endParaRPr lang="en-US" dirty="0"/>
          </a:p>
        </p:txBody>
      </p:sp>
      <p:sp>
        <p:nvSpPr>
          <p:cNvPr id="5" name="TextBox 4">
            <a:extLst>
              <a:ext uri="{FF2B5EF4-FFF2-40B4-BE49-F238E27FC236}">
                <a16:creationId xmlns:a16="http://schemas.microsoft.com/office/drawing/2014/main" id="{ED9C1B21-62CE-54A8-8654-69ACB57989E3}"/>
              </a:ext>
            </a:extLst>
          </p:cNvPr>
          <p:cNvSpPr txBox="1"/>
          <p:nvPr/>
        </p:nvSpPr>
        <p:spPr>
          <a:xfrm>
            <a:off x="6629400" y="1295400"/>
            <a:ext cx="54102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charset="0"/>
                <a:ea typeface="+mn-ea"/>
                <a:cs typeface="+mn-cs"/>
              </a:rPr>
              <a:t>Lecture 6 takeaway:</a:t>
            </a:r>
            <a:r>
              <a:rPr kumimoji="0" lang="en-US" sz="3200" b="0" i="0" u="none" strike="noStrike" kern="1200" cap="none" spc="0" normalizeH="0" baseline="0" noProof="0" dirty="0">
                <a:ln>
                  <a:noFill/>
                </a:ln>
                <a:solidFill>
                  <a:prstClr val="black"/>
                </a:solidFill>
                <a:effectLst/>
                <a:uLnTx/>
                <a:uFillTx/>
                <a:latin typeface="Arial" charset="0"/>
                <a:ea typeface="+mn-ea"/>
                <a:cs typeface="+mn-cs"/>
              </a:rPr>
              <a:t> pointers let us store the addresses of data and pass them as parameters.  We can use double pointers if we want to change the value of a pointer in another function.</a:t>
            </a:r>
          </a:p>
        </p:txBody>
      </p:sp>
    </p:spTree>
    <p:extLst>
      <p:ext uri="{BB962C8B-B14F-4D97-AF65-F5344CB8AC3E}">
        <p14:creationId xmlns:p14="http://schemas.microsoft.com/office/powerpoint/2010/main" val="11386734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Shape 1066"/>
        <p:cNvGrpSpPr/>
        <p:nvPr/>
      </p:nvGrpSpPr>
      <p:grpSpPr>
        <a:xfrm>
          <a:off x="0" y="0"/>
          <a:ext cx="0" cy="0"/>
          <a:chOff x="0" y="0"/>
          <a:chExt cx="0" cy="0"/>
        </a:xfrm>
      </p:grpSpPr>
      <p:sp>
        <p:nvSpPr>
          <p:cNvPr id="1067" name="Google Shape;1067;p57"/>
          <p:cNvSpPr txBox="1"/>
          <p:nvPr/>
        </p:nvSpPr>
        <p:spPr>
          <a:xfrm>
            <a:off x="11782425" y="6525259"/>
            <a:ext cx="219075"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424242"/>
              </a:buClr>
              <a:buSzPts val="1200"/>
              <a:buFont typeface="Verdana"/>
              <a:buNone/>
            </a:pPr>
            <a:r>
              <a:rPr lang="en-US" sz="1200" b="0" i="0" u="none" strike="noStrike" cap="none">
                <a:solidFill>
                  <a:srgbClr val="424242"/>
                </a:solidFill>
                <a:latin typeface="Verdana"/>
                <a:ea typeface="Verdana"/>
                <a:cs typeface="Verdana"/>
                <a:sym typeface="Verdana"/>
              </a:rPr>
              <a:t>57</a:t>
            </a:r>
            <a:endParaRPr sz="1200" b="0" i="0" u="none" strike="noStrike" cap="none">
              <a:solidFill>
                <a:srgbClr val="000000"/>
              </a:solidFill>
              <a:latin typeface="Verdana"/>
              <a:ea typeface="Verdana"/>
              <a:cs typeface="Verdana"/>
              <a:sym typeface="Verdana"/>
            </a:endParaRPr>
          </a:p>
        </p:txBody>
      </p:sp>
      <p:grpSp>
        <p:nvGrpSpPr>
          <p:cNvPr id="1068" name="Google Shape;1068;p57"/>
          <p:cNvGrpSpPr/>
          <p:nvPr/>
        </p:nvGrpSpPr>
        <p:grpSpPr>
          <a:xfrm>
            <a:off x="0" y="0"/>
            <a:ext cx="12192000" cy="1143000"/>
            <a:chOff x="0" y="0"/>
            <a:chExt cx="12192000" cy="1143000"/>
          </a:xfrm>
        </p:grpSpPr>
        <p:sp>
          <p:nvSpPr>
            <p:cNvPr id="1069" name="Google Shape;1069;p57"/>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070" name="Google Shape;1070;p57"/>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071" name="Google Shape;1071;p57"/>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1072" name="Google Shape;1072;p57"/>
          <p:cNvSpPr txBox="1"/>
          <p:nvPr/>
        </p:nvSpPr>
        <p:spPr>
          <a:xfrm>
            <a:off x="231140" y="1186180"/>
            <a:ext cx="5763260" cy="3591560"/>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Pointers and Parameters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Double Pointers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50"/>
              </a:spcBef>
              <a:spcAft>
                <a:spcPts val="0"/>
              </a:spcAft>
              <a:buClr>
                <a:srgbClr val="C00000"/>
              </a:buClr>
              <a:buSzPts val="2800"/>
              <a:buFont typeface="Arial"/>
              <a:buChar char="•"/>
            </a:pPr>
            <a:r>
              <a:rPr lang="en-US" sz="2800" b="1" i="0" u="none" strike="noStrike" cap="none" dirty="0">
                <a:solidFill>
                  <a:srgbClr val="C00000"/>
                </a:solidFill>
                <a:latin typeface="Calibri"/>
                <a:ea typeface="Calibri"/>
                <a:cs typeface="Calibri"/>
                <a:sym typeface="Calibri"/>
              </a:rPr>
              <a:t>Arrays in Memory</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74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Arrays of Pointers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4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Pointer Arithmetic</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Other topics: const, struct and ternary</a:t>
            </a:r>
            <a:endParaRPr sz="2800" b="0" i="0" u="none" strike="noStrike" cap="none" dirty="0">
              <a:solidFill>
                <a:srgbClr val="000000"/>
              </a:solidFill>
              <a:latin typeface="Calibri"/>
              <a:ea typeface="Calibri"/>
              <a:cs typeface="Calibri"/>
              <a:sym typeface="Calibri"/>
            </a:endParaRPr>
          </a:p>
        </p:txBody>
      </p:sp>
      <p:sp>
        <p:nvSpPr>
          <p:cNvPr id="1074" name="Google Shape;1074;p57"/>
          <p:cNvSpPr txBox="1"/>
          <p:nvPr/>
        </p:nvSpPr>
        <p:spPr>
          <a:xfrm>
            <a:off x="2964373" y="6394703"/>
            <a:ext cx="6136640" cy="369570"/>
          </a:xfrm>
          <a:prstGeom prst="rect">
            <a:avLst/>
          </a:prstGeom>
          <a:noFill/>
          <a:ln w="9525"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149860" marR="0" lvl="0" indent="0" algn="l" rtl="0">
              <a:lnSpc>
                <a:spcPct val="100000"/>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3" name="Google Shape;1352;p70">
            <a:extLst>
              <a:ext uri="{FF2B5EF4-FFF2-40B4-BE49-F238E27FC236}">
                <a16:creationId xmlns:a16="http://schemas.microsoft.com/office/drawing/2014/main" id="{05784C57-0B8C-F08B-D728-64F3A84E02DD}"/>
              </a:ext>
            </a:extLst>
          </p:cNvPr>
          <p:cNvSpPr txBox="1"/>
          <p:nvPr/>
        </p:nvSpPr>
        <p:spPr>
          <a:xfrm>
            <a:off x="11346815" y="1186180"/>
            <a:ext cx="387350" cy="308801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dirty="0">
                <a:latin typeface="Calibri"/>
                <a:ea typeface="Calibri"/>
                <a:cs typeface="Calibri"/>
                <a:sym typeface="Calibri"/>
              </a:rPr>
              <a:t>64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dirty="0">
                <a:latin typeface="Calibri"/>
                <a:ea typeface="Calibri"/>
                <a:cs typeface="Calibri"/>
                <a:sym typeface="Calibri"/>
              </a:rPr>
              <a:t>72</a:t>
            </a: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When you declare an array, contiguous memory is allocated on the stack to store the contents of the entire array.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str[6];</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strcpy</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 </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"apple"</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array variable (e.g.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str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is not a pointer; it refers to the entire array contents.  In fact,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sizeof</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returns the size of the entire array!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arrayBytes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sizeof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6</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Tree>
    <p:extLst>
      <p:ext uri="{BB962C8B-B14F-4D97-AF65-F5344CB8AC3E}">
        <p14:creationId xmlns:p14="http://schemas.microsoft.com/office/powerpoint/2010/main" val="29132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An array variable refers to an entire block of memory.  You cannot reassign an existing array to be equal to a new array.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{1, 2, 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nums2[] = {4, 5, 6, 7};</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nums2;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not allowed!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An array’s size cannot be changed once you create it; you must create another new array instead. </a:t>
            </a: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59862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a:t>
            </a:r>
            <a:r>
              <a:rPr lang="en-US" dirty="0"/>
              <a:t>, and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56159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r h="14478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endParaRPr lang="en-US" sz="12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3388962"/>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myFunc</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33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 and</a:t>
            </a:r>
            <a:r>
              <a:rPr lang="en-US" dirty="0"/>
              <a:t>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32918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6670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067800" y="3810000"/>
            <a:ext cx="1034259"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971800"/>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7929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5" y="2895600"/>
            <a:ext cx="457201" cy="461665"/>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8034FB4-6925-6547-AC88-DD4C35EC5FB1}"/>
              </a:ext>
            </a:extLst>
          </p:cNvPr>
          <p:cNvSpPr txBox="1"/>
          <p:nvPr/>
        </p:nvSpPr>
        <p:spPr>
          <a:xfrm>
            <a:off x="8686800" y="3121967"/>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arrPtr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4" name="TextBox 13">
            <a:extLst>
              <a:ext uri="{FF2B5EF4-FFF2-40B4-BE49-F238E27FC236}">
                <a16:creationId xmlns:a16="http://schemas.microsoft.com/office/drawing/2014/main" id="{622C4937-030F-7641-961B-5175F9ACBE74}"/>
              </a:ext>
            </a:extLst>
          </p:cNvPr>
          <p:cNvSpPr txBox="1"/>
          <p:nvPr/>
        </p:nvSpPr>
        <p:spPr>
          <a:xfrm>
            <a:off x="6799534" y="4267200"/>
            <a:ext cx="154401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myFunc</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5" name="Left Bracket 14">
            <a:extLst>
              <a:ext uri="{FF2B5EF4-FFF2-40B4-BE49-F238E27FC236}">
                <a16:creationId xmlns:a16="http://schemas.microsoft.com/office/drawing/2014/main" id="{CC017B24-37E8-0D47-AB57-D1A63007FAFA}"/>
              </a:ext>
            </a:extLst>
          </p:cNvPr>
          <p:cNvSpPr/>
          <p:nvPr/>
        </p:nvSpPr>
        <p:spPr>
          <a:xfrm>
            <a:off x="8364481" y="4038600"/>
            <a:ext cx="261887" cy="9144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4">
            <a:extLst>
              <a:ext uri="{FF2B5EF4-FFF2-40B4-BE49-F238E27FC236}">
                <a16:creationId xmlns:a16="http://schemas.microsoft.com/office/drawing/2014/main" id="{D2FA77E6-9765-D84D-AB0A-C21CA1E61F4D}"/>
              </a:ext>
            </a:extLst>
          </p:cNvPr>
          <p:cNvSpPr/>
          <p:nvPr/>
        </p:nvSpPr>
        <p:spPr>
          <a:xfrm flipH="1">
            <a:off x="11734799" y="2895600"/>
            <a:ext cx="457201" cy="12192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3286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This also means we can no longer get the full size of the array using </a:t>
            </a:r>
            <a:r>
              <a:rPr lang="en-US" b="1" dirty="0" err="1"/>
              <a:t>sizeof</a:t>
            </a:r>
            <a:r>
              <a:rPr lang="en-US" dirty="0"/>
              <a:t>, because now it is just a pointer.</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8</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534162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mystr</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myFunc</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1838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6F47C9-5BC0-954A-B1D1-B6C6AB987981}"/>
              </a:ext>
            </a:extLst>
          </p:cNvPr>
          <p:cNvSpPr/>
          <p:nvPr/>
        </p:nvSpPr>
        <p:spPr bwMode="auto">
          <a:xfrm>
            <a:off x="847725" y="2009775"/>
            <a:ext cx="10496550" cy="29908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sizeof</a:t>
            </a:r>
            <a:r>
              <a:rPr kumimoji="0" lang="en-US" sz="4400" b="0" i="0" u="none" strike="noStrike" kern="1200" cap="none" spc="0" normalizeH="0" baseline="0" noProof="0" dirty="0">
                <a:ln>
                  <a:noFill/>
                </a:ln>
                <a:solidFill>
                  <a:prstClr val="black"/>
                </a:solidFill>
                <a:effectLst/>
                <a:uLnTx/>
                <a:uFillTx/>
                <a:latin typeface="Arial" charset="0"/>
                <a:ea typeface="+mn-ea"/>
                <a:cs typeface="+mn-cs"/>
              </a:rPr>
              <a:t> returns the size of an array, or 8 for a pointer.  Therefore, when we pass an array as a parameter, we can no longer use </a:t>
            </a:r>
            <a:r>
              <a:rPr kumimoji="0" lang="en-US" sz="4400" b="1"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sizeof</a:t>
            </a:r>
            <a:r>
              <a:rPr kumimoji="0" lang="en-US" sz="4400" b="0" i="0" u="none" strike="noStrike" kern="1200" cap="none" spc="0" normalizeH="0" baseline="0" noProof="0" dirty="0">
                <a:ln>
                  <a:noFill/>
                </a:ln>
                <a:solidFill>
                  <a:prstClr val="black"/>
                </a:solidFill>
                <a:effectLst/>
                <a:uLnTx/>
                <a:uFillTx/>
                <a:latin typeface="Arial" charset="0"/>
                <a:ea typeface="+mn-ea"/>
                <a:cs typeface="+mn-cs"/>
              </a:rPr>
              <a:t> to get its full size.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883297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C58-5FA1-D24D-A80A-B272B88CB7B2}"/>
              </a:ext>
            </a:extLst>
          </p:cNvPr>
          <p:cNvSpPr>
            <a:spLocks noGrp="1"/>
          </p:cNvSpPr>
          <p:nvPr>
            <p:ph type="title"/>
          </p:nvPr>
        </p:nvSpPr>
        <p:spPr/>
        <p:txBody>
          <a:bodyPr/>
          <a:lstStyle/>
          <a:p>
            <a:r>
              <a:rPr lang="en-US" dirty="0"/>
              <a:t>Arrays vs. Pointers</a:t>
            </a:r>
          </a:p>
        </p:txBody>
      </p:sp>
      <p:sp>
        <p:nvSpPr>
          <p:cNvPr id="3" name="Content Placeholder 2">
            <a:extLst>
              <a:ext uri="{FF2B5EF4-FFF2-40B4-BE49-F238E27FC236}">
                <a16:creationId xmlns:a16="http://schemas.microsoft.com/office/drawing/2014/main" id="{EA537331-6A7A-B045-8C56-975543AA787A}"/>
              </a:ext>
            </a:extLst>
          </p:cNvPr>
          <p:cNvSpPr>
            <a:spLocks noGrp="1"/>
          </p:cNvSpPr>
          <p:nvPr>
            <p:ph idx="1"/>
          </p:nvPr>
        </p:nvSpPr>
        <p:spPr/>
        <p:txBody>
          <a:bodyPr/>
          <a:lstStyle/>
          <a:p>
            <a:r>
              <a:rPr lang="en-US" dirty="0"/>
              <a:t>When you create an array, you are making space for each element in the array.</a:t>
            </a:r>
          </a:p>
          <a:p>
            <a:r>
              <a:rPr lang="en-US" dirty="0"/>
              <a:t>When you create a pointer, you are making space for an 8 byte address.</a:t>
            </a:r>
          </a:p>
          <a:p>
            <a:r>
              <a:rPr lang="en-US" dirty="0"/>
              <a:t>Arrays ”decay to pointers” when you perform arithmetic or pass as parameters.</a:t>
            </a:r>
          </a:p>
          <a:p>
            <a:r>
              <a:rPr lang="en-US" dirty="0"/>
              <a:t>You can set a pointer equal to an array; that pointer will point to the array’s first element</a:t>
            </a:r>
          </a:p>
          <a:p>
            <a:r>
              <a:rPr lang="en-US" dirty="0"/>
              <a:t>&amp;</a:t>
            </a:r>
            <a:r>
              <a:rPr lang="en-US" dirty="0" err="1"/>
              <a:t>arr</a:t>
            </a:r>
            <a:r>
              <a:rPr lang="en-US" dirty="0"/>
              <a:t> does nothing on arrays, but &amp;</a:t>
            </a:r>
            <a:r>
              <a:rPr lang="en-US" dirty="0" err="1"/>
              <a:t>ptr</a:t>
            </a:r>
            <a:r>
              <a:rPr lang="en-US" dirty="0"/>
              <a:t> on pointers gets its address</a:t>
            </a:r>
          </a:p>
          <a:p>
            <a:r>
              <a:rPr lang="en-US" dirty="0" err="1"/>
              <a:t>sizeof</a:t>
            </a:r>
            <a:r>
              <a:rPr lang="en-US" dirty="0"/>
              <a:t>(</a:t>
            </a:r>
            <a:r>
              <a:rPr lang="en-US" dirty="0" err="1"/>
              <a:t>arr</a:t>
            </a:r>
            <a:r>
              <a:rPr lang="en-US" dirty="0"/>
              <a:t>) gets the size of an array in bytes, but </a:t>
            </a:r>
            <a:r>
              <a:rPr lang="en-US" dirty="0" err="1"/>
              <a:t>sizeof</a:t>
            </a:r>
            <a:r>
              <a:rPr lang="en-US" dirty="0"/>
              <a:t>(</a:t>
            </a:r>
            <a:r>
              <a:rPr lang="en-US" dirty="0" err="1"/>
              <a:t>ptr</a:t>
            </a:r>
            <a:r>
              <a:rPr lang="en-US" dirty="0"/>
              <a:t>) is always 8</a:t>
            </a:r>
          </a:p>
          <a:p>
            <a:endParaRPr lang="en-US" dirty="0"/>
          </a:p>
        </p:txBody>
      </p:sp>
    </p:spTree>
    <p:extLst>
      <p:ext uri="{BB962C8B-B14F-4D97-AF65-F5344CB8AC3E}">
        <p14:creationId xmlns:p14="http://schemas.microsoft.com/office/powerpoint/2010/main" val="410258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Shape 1284"/>
        <p:cNvGrpSpPr/>
        <p:nvPr/>
      </p:nvGrpSpPr>
      <p:grpSpPr>
        <a:xfrm>
          <a:off x="0" y="0"/>
          <a:ext cx="0" cy="0"/>
          <a:chOff x="0" y="0"/>
          <a:chExt cx="0" cy="0"/>
        </a:xfrm>
      </p:grpSpPr>
      <p:sp>
        <p:nvSpPr>
          <p:cNvPr id="1285" name="Google Shape;1285;p66"/>
          <p:cNvSpPr txBox="1"/>
          <p:nvPr/>
        </p:nvSpPr>
        <p:spPr>
          <a:xfrm>
            <a:off x="11782425" y="6525259"/>
            <a:ext cx="219075"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424242"/>
              </a:buClr>
              <a:buSzPts val="1200"/>
              <a:buFont typeface="Verdana"/>
              <a:buNone/>
            </a:pPr>
            <a:r>
              <a:rPr lang="en-US" sz="1200" b="0" i="0" u="none" strike="noStrike" cap="none">
                <a:solidFill>
                  <a:srgbClr val="424242"/>
                </a:solidFill>
                <a:latin typeface="Verdana"/>
                <a:ea typeface="Verdana"/>
                <a:cs typeface="Verdana"/>
                <a:sym typeface="Verdana"/>
              </a:rPr>
              <a:t>66</a:t>
            </a:r>
            <a:endParaRPr sz="1200" b="0" i="0" u="none" strike="noStrike" cap="none">
              <a:solidFill>
                <a:srgbClr val="000000"/>
              </a:solidFill>
              <a:latin typeface="Verdana"/>
              <a:ea typeface="Verdana"/>
              <a:cs typeface="Verdana"/>
              <a:sym typeface="Verdana"/>
            </a:endParaRPr>
          </a:p>
        </p:txBody>
      </p:sp>
      <p:grpSp>
        <p:nvGrpSpPr>
          <p:cNvPr id="1286" name="Google Shape;1286;p66"/>
          <p:cNvGrpSpPr/>
          <p:nvPr/>
        </p:nvGrpSpPr>
        <p:grpSpPr>
          <a:xfrm>
            <a:off x="0" y="0"/>
            <a:ext cx="12192000" cy="1143000"/>
            <a:chOff x="0" y="0"/>
            <a:chExt cx="12192000" cy="1143000"/>
          </a:xfrm>
        </p:grpSpPr>
        <p:sp>
          <p:nvSpPr>
            <p:cNvPr id="1287" name="Google Shape;1287;p66"/>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288" name="Google Shape;1288;p66"/>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289" name="Google Shape;1289;p66"/>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1290" name="Google Shape;1290;p66"/>
          <p:cNvSpPr txBox="1"/>
          <p:nvPr/>
        </p:nvSpPr>
        <p:spPr>
          <a:xfrm>
            <a:off x="231140" y="1186180"/>
            <a:ext cx="5763260" cy="3082925"/>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Pointers and Parameters</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Double Pointers</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65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Arrays in Memory</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745"/>
              </a:spcBef>
              <a:spcAft>
                <a:spcPts val="0"/>
              </a:spcAft>
              <a:buClr>
                <a:srgbClr val="C00000"/>
              </a:buClr>
              <a:buSzPts val="2800"/>
              <a:buFont typeface="Arial"/>
              <a:buChar char="•"/>
            </a:pPr>
            <a:r>
              <a:rPr lang="en-US" sz="2800" b="1" i="0" u="none" strike="noStrike" cap="none">
                <a:solidFill>
                  <a:srgbClr val="C00000"/>
                </a:solidFill>
                <a:latin typeface="Calibri"/>
                <a:ea typeface="Calibri"/>
                <a:cs typeface="Calibri"/>
                <a:sym typeface="Calibri"/>
              </a:rPr>
              <a:t>Arrays of Pointers</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64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Pointer Arithmetic</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Other topics: const, struct and ternary</a:t>
            </a:r>
            <a:endParaRPr sz="2800" b="0" i="0" u="none" strike="noStrike" cap="none">
              <a:solidFill>
                <a:srgbClr val="000000"/>
              </a:solidFill>
              <a:latin typeface="Calibri"/>
              <a:ea typeface="Calibri"/>
              <a:cs typeface="Calibri"/>
              <a:sym typeface="Calibri"/>
            </a:endParaRPr>
          </a:p>
        </p:txBody>
      </p:sp>
      <p:sp>
        <p:nvSpPr>
          <p:cNvPr id="1292" name="Google Shape;1292;p66"/>
          <p:cNvSpPr txBox="1"/>
          <p:nvPr/>
        </p:nvSpPr>
        <p:spPr>
          <a:xfrm>
            <a:off x="2964373" y="6394703"/>
            <a:ext cx="6136640" cy="369570"/>
          </a:xfrm>
          <a:prstGeom prst="rect">
            <a:avLst/>
          </a:prstGeom>
          <a:noFill/>
          <a:ln w="9525" cap="flat" cmpd="sng">
            <a:solidFill>
              <a:srgbClr val="000000"/>
            </a:solidFill>
            <a:prstDash val="solid"/>
            <a:round/>
            <a:headEnd type="none" w="sm" len="sm"/>
            <a:tailEnd type="none" w="sm" len="sm"/>
          </a:ln>
        </p:spPr>
        <p:txBody>
          <a:bodyPr spcFirstLastPara="1" wrap="square" lIns="0" tIns="33650" rIns="0" bIns="0" anchor="t" anchorCtr="0">
            <a:spAutoFit/>
          </a:bodyPr>
          <a:lstStyle/>
          <a:p>
            <a:pPr marL="149860" marR="0" lvl="0" indent="0" algn="l" rtl="0">
              <a:lnSpc>
                <a:spcPct val="100000"/>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4" name="Google Shape;1352;p70">
            <a:extLst>
              <a:ext uri="{FF2B5EF4-FFF2-40B4-BE49-F238E27FC236}">
                <a16:creationId xmlns:a16="http://schemas.microsoft.com/office/drawing/2014/main" id="{73D47D13-A72D-D979-F49C-8CC22713CB20}"/>
              </a:ext>
            </a:extLst>
          </p:cNvPr>
          <p:cNvSpPr txBox="1"/>
          <p:nvPr/>
        </p:nvSpPr>
        <p:spPr>
          <a:xfrm>
            <a:off x="11346815" y="1186180"/>
            <a:ext cx="387350" cy="308801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dirty="0">
                <a:latin typeface="Calibri"/>
                <a:ea typeface="Calibri"/>
                <a:cs typeface="Calibri"/>
                <a:sym typeface="Calibri"/>
              </a:rPr>
              <a:t>64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dirty="0">
                <a:latin typeface="Calibri"/>
                <a:ea typeface="Calibri"/>
                <a:cs typeface="Calibri"/>
                <a:sym typeface="Calibri"/>
              </a:rPr>
              <a:t>72</a:t>
            </a: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F115-424B-BB48-AAF4-54E7B1AF99C7}"/>
              </a:ext>
            </a:extLst>
          </p:cNvPr>
          <p:cNvSpPr>
            <a:spLocks noGrp="1"/>
          </p:cNvSpPr>
          <p:nvPr>
            <p:ph type="title"/>
          </p:nvPr>
        </p:nvSpPr>
        <p:spPr/>
        <p:txBody>
          <a:bodyPr/>
          <a:lstStyle/>
          <a:p>
            <a:r>
              <a:rPr lang="en-US" dirty="0"/>
              <a:t>Arrays Of Pointers</a:t>
            </a:r>
          </a:p>
        </p:txBody>
      </p:sp>
      <p:sp>
        <p:nvSpPr>
          <p:cNvPr id="3" name="Content Placeholder 2">
            <a:extLst>
              <a:ext uri="{FF2B5EF4-FFF2-40B4-BE49-F238E27FC236}">
                <a16:creationId xmlns:a16="http://schemas.microsoft.com/office/drawing/2014/main" id="{DF4CAB4B-DD2A-C342-AEA3-EB4846621983}"/>
              </a:ext>
            </a:extLst>
          </p:cNvPr>
          <p:cNvSpPr>
            <a:spLocks noGrp="1"/>
          </p:cNvSpPr>
          <p:nvPr>
            <p:ph idx="1"/>
          </p:nvPr>
        </p:nvSpPr>
        <p:spPr/>
        <p:txBody>
          <a:bodyPr/>
          <a:lstStyle/>
          <a:p>
            <a:pPr marL="0" indent="0">
              <a:buNone/>
            </a:pPr>
            <a:r>
              <a:rPr lang="en-US" dirty="0"/>
              <a:t>You can make an array of pointers to e.g.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This stores 5 </a:t>
            </a:r>
            <a:r>
              <a:rPr lang="en-US" b="1" dirty="0"/>
              <a:t>char *s</a:t>
            </a:r>
            <a:r>
              <a:rPr lang="en-US" dirty="0"/>
              <a:t>, </a:t>
            </a:r>
            <a:r>
              <a:rPr lang="en-US" i="1" dirty="0"/>
              <a:t>not</a:t>
            </a:r>
            <a:r>
              <a:rPr lang="en-US" dirty="0"/>
              <a:t> all of the characters for 5 strings!</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*str0 =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first char *</a:t>
            </a:r>
            <a:endParaRPr lang="en-US" dirty="0">
              <a:solidFill>
                <a:srgbClr val="00B050"/>
              </a:solidFill>
            </a:endParaRPr>
          </a:p>
        </p:txBody>
      </p:sp>
    </p:spTree>
    <p:extLst>
      <p:ext uri="{BB962C8B-B14F-4D97-AF65-F5344CB8AC3E}">
        <p14:creationId xmlns:p14="http://schemas.microsoft.com/office/powerpoint/2010/main" val="551958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44D-7D43-4240-84F9-EAAE0FFF56D3}"/>
              </a:ext>
            </a:extLst>
          </p:cNvPr>
          <p:cNvSpPr>
            <a:spLocks noGrp="1"/>
          </p:cNvSpPr>
          <p:nvPr>
            <p:ph type="title"/>
          </p:nvPr>
        </p:nvSpPr>
        <p:spPr/>
        <p:txBody>
          <a:bodyPr/>
          <a:lstStyle/>
          <a:p>
            <a:r>
              <a:rPr lang="en-US" dirty="0"/>
              <a:t>Arrays Of Pointers</a:t>
            </a:r>
          </a:p>
        </p:txBody>
      </p:sp>
      <p:pic>
        <p:nvPicPr>
          <p:cNvPr id="92" name="Picture 91"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312C38B5-A323-744C-84A6-9258A5054DB7}"/>
              </a:ext>
            </a:extLst>
          </p:cNvPr>
          <p:cNvPicPr>
            <a:picLocks noChangeAspect="1"/>
          </p:cNvPicPr>
          <p:nvPr/>
        </p:nvPicPr>
        <p:blipFill>
          <a:blip r:embed="rId2"/>
          <a:stretch>
            <a:fillRect/>
          </a:stretch>
        </p:blipFill>
        <p:spPr>
          <a:xfrm>
            <a:off x="2743200" y="1862272"/>
            <a:ext cx="7696121" cy="4995728"/>
          </a:xfrm>
          <a:prstGeom prst="rect">
            <a:avLst/>
          </a:prstGeom>
        </p:spPr>
      </p:pic>
    </p:spTree>
    <p:extLst>
      <p:ext uri="{BB962C8B-B14F-4D97-AF65-F5344CB8AC3E}">
        <p14:creationId xmlns:p14="http://schemas.microsoft.com/office/powerpoint/2010/main" val="38607733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44D-7D43-4240-84F9-EAAE0FFF56D3}"/>
              </a:ext>
            </a:extLst>
          </p:cNvPr>
          <p:cNvSpPr>
            <a:spLocks noGrp="1"/>
          </p:cNvSpPr>
          <p:nvPr>
            <p:ph type="title"/>
          </p:nvPr>
        </p:nvSpPr>
        <p:spPr/>
        <p:txBody>
          <a:bodyPr/>
          <a:lstStyle/>
          <a:p>
            <a:r>
              <a:rPr lang="en-US" dirty="0"/>
              <a:t>Arrays Of Pointers</a:t>
            </a:r>
          </a:p>
        </p:txBody>
      </p:sp>
      <p:pic>
        <p:nvPicPr>
          <p:cNvPr id="92" name="Picture 91"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312C38B5-A323-744C-84A6-9258A5054DB7}"/>
              </a:ext>
            </a:extLst>
          </p:cNvPr>
          <p:cNvPicPr>
            <a:picLocks noChangeAspect="1"/>
          </p:cNvPicPr>
          <p:nvPr/>
        </p:nvPicPr>
        <p:blipFill>
          <a:blip r:embed="rId2"/>
          <a:stretch>
            <a:fillRect/>
          </a:stretch>
        </p:blipFill>
        <p:spPr>
          <a:xfrm>
            <a:off x="2743200" y="1862272"/>
            <a:ext cx="7696121" cy="4995728"/>
          </a:xfrm>
          <a:prstGeom prst="rect">
            <a:avLst/>
          </a:prstGeom>
        </p:spPr>
      </p:pic>
      <p:sp>
        <p:nvSpPr>
          <p:cNvPr id="3" name="Rounded Rectangular Callout 2">
            <a:extLst>
              <a:ext uri="{FF2B5EF4-FFF2-40B4-BE49-F238E27FC236}">
                <a16:creationId xmlns:a16="http://schemas.microsoft.com/office/drawing/2014/main" id="{EE14A59C-371B-F035-8A9E-23084E923F65}"/>
              </a:ext>
            </a:extLst>
          </p:cNvPr>
          <p:cNvSpPr/>
          <p:nvPr/>
        </p:nvSpPr>
        <p:spPr bwMode="auto">
          <a:xfrm>
            <a:off x="0" y="2557462"/>
            <a:ext cx="3814762" cy="2114550"/>
          </a:xfrm>
          <a:prstGeom prst="wedgeRoundRectCallout">
            <a:avLst>
              <a:gd name="adj1" fmla="val -45959"/>
              <a:gd name="adj2" fmla="val 63375"/>
              <a:gd name="adj3" fmla="val 16667"/>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solidFill>
                  <a:schemeClr val="tx1"/>
                </a:solidFill>
                <a:latin typeface="Arial" panose="020B0604020202020204" pitchFamily="34" charset="0"/>
              </a:rPr>
              <a:t>Question:</a:t>
            </a:r>
          </a:p>
          <a:p>
            <a:pPr marL="0" marR="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effectLst/>
                <a:latin typeface="Arial" panose="020B0604020202020204" pitchFamily="34" charset="0"/>
              </a:rPr>
              <a:t>What’s the value of  </a:t>
            </a:r>
            <a:r>
              <a:rPr lang="en-US" sz="3200" b="1" dirty="0" err="1">
                <a:solidFill>
                  <a:schemeClr val="tx1"/>
                </a:solidFill>
                <a:latin typeface="Arial" panose="020B0604020202020204" pitchFamily="34" charset="0"/>
              </a:rPr>
              <a:t>argv</a:t>
            </a:r>
            <a:r>
              <a:rPr lang="en-US" sz="3200" b="1" dirty="0">
                <a:solidFill>
                  <a:schemeClr val="tx1"/>
                </a:solidFill>
                <a:latin typeface="Arial" panose="020B0604020202020204" pitchFamily="34" charset="0"/>
              </a:rPr>
              <a:t>[0]?</a:t>
            </a:r>
          </a:p>
        </p:txBody>
      </p:sp>
    </p:spTree>
    <p:extLst>
      <p:ext uri="{BB962C8B-B14F-4D97-AF65-F5344CB8AC3E}">
        <p14:creationId xmlns:p14="http://schemas.microsoft.com/office/powerpoint/2010/main" val="31735666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7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1351" name="Google Shape;1351;p70"/>
          <p:cNvSpPr txBox="1"/>
          <p:nvPr/>
        </p:nvSpPr>
        <p:spPr>
          <a:xfrm>
            <a:off x="231140" y="1186180"/>
            <a:ext cx="5763260" cy="3591560"/>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Pointers and Parameters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Double Pointers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5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Arrays in Memory</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74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Arrays of Pointers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45"/>
              </a:spcBef>
              <a:spcAft>
                <a:spcPts val="0"/>
              </a:spcAft>
              <a:buClr>
                <a:srgbClr val="C00000"/>
              </a:buClr>
              <a:buSzPts val="2800"/>
              <a:buFont typeface="Arial"/>
              <a:buChar char="•"/>
            </a:pPr>
            <a:r>
              <a:rPr lang="en-US" sz="2800" b="1" i="0" u="none" strike="noStrike" cap="none" dirty="0">
                <a:solidFill>
                  <a:srgbClr val="C00000"/>
                </a:solidFill>
                <a:latin typeface="Calibri"/>
                <a:ea typeface="Calibri"/>
                <a:cs typeface="Calibri"/>
                <a:sym typeface="Calibri"/>
              </a:rPr>
              <a:t>Pointer Arithmetic</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Other topics: const, struct and ternary</a:t>
            </a:r>
            <a:endParaRPr sz="2800" b="0" i="0" u="none" strike="noStrike" cap="none" dirty="0">
              <a:solidFill>
                <a:srgbClr val="000000"/>
              </a:solidFill>
              <a:latin typeface="Calibri"/>
              <a:ea typeface="Calibri"/>
              <a:cs typeface="Calibri"/>
              <a:sym typeface="Calibri"/>
            </a:endParaRPr>
          </a:p>
        </p:txBody>
      </p:sp>
      <p:sp>
        <p:nvSpPr>
          <p:cNvPr id="1353" name="Google Shape;1353;p70"/>
          <p:cNvSpPr/>
          <p:nvPr/>
        </p:nvSpPr>
        <p:spPr>
          <a:xfrm>
            <a:off x="2964373" y="6394703"/>
            <a:ext cx="6136640" cy="369570"/>
          </a:xfrm>
          <a:custGeom>
            <a:avLst/>
            <a:gdLst/>
            <a:ahLst/>
            <a:cxnLst/>
            <a:rect l="l" t="t" r="r" b="b"/>
            <a:pathLst>
              <a:path w="6136640" h="369570" extrusionOk="0">
                <a:moveTo>
                  <a:pt x="0" y="0"/>
                </a:moveTo>
                <a:lnTo>
                  <a:pt x="6136616" y="0"/>
                </a:lnTo>
                <a:lnTo>
                  <a:pt x="6136616" y="369332"/>
                </a:lnTo>
                <a:lnTo>
                  <a:pt x="0" y="369332"/>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354" name="Google Shape;1354;p70"/>
          <p:cNvSpPr txBox="1"/>
          <p:nvPr/>
        </p:nvSpPr>
        <p:spPr>
          <a:xfrm>
            <a:off x="3101850" y="6474356"/>
            <a:ext cx="5920740" cy="254000"/>
          </a:xfrm>
          <a:prstGeom prst="rect">
            <a:avLst/>
          </a:prstGeom>
          <a:noFill/>
          <a:ln>
            <a:noFill/>
          </a:ln>
        </p:spPr>
        <p:txBody>
          <a:bodyPr spcFirstLastPara="1" wrap="square" lIns="0" tIns="0" rIns="0" bIns="0" anchor="t" anchorCtr="0">
            <a:spAutoFit/>
          </a:bodyPr>
          <a:lstStyle/>
          <a:p>
            <a:pPr marL="12700" marR="0" lvl="0" indent="0" algn="l" rtl="0">
              <a:lnSpc>
                <a:spcPct val="99722"/>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1355" name="Google Shape;1355;p7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64</a:t>
            </a:fld>
            <a:endParaRPr sz="1200" b="0" i="0" u="none" strike="noStrike" cap="none">
              <a:solidFill>
                <a:srgbClr val="424242"/>
              </a:solidFill>
              <a:latin typeface="Verdana"/>
              <a:ea typeface="Verdana"/>
              <a:cs typeface="Verdana"/>
              <a:sym typeface="Verdana"/>
            </a:endParaRPr>
          </a:p>
        </p:txBody>
      </p:sp>
      <p:sp>
        <p:nvSpPr>
          <p:cNvPr id="2" name="Google Shape;1352;p70">
            <a:extLst>
              <a:ext uri="{FF2B5EF4-FFF2-40B4-BE49-F238E27FC236}">
                <a16:creationId xmlns:a16="http://schemas.microsoft.com/office/drawing/2014/main" id="{01E02A27-D6C0-0FD5-506B-E52D7F43241A}"/>
              </a:ext>
            </a:extLst>
          </p:cNvPr>
          <p:cNvSpPr txBox="1"/>
          <p:nvPr/>
        </p:nvSpPr>
        <p:spPr>
          <a:xfrm>
            <a:off x="11346815" y="1186180"/>
            <a:ext cx="387350" cy="308801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b="1" dirty="0">
                <a:latin typeface="Calibri"/>
                <a:ea typeface="Calibri"/>
                <a:cs typeface="Calibri"/>
                <a:sym typeface="Calibri"/>
              </a:rPr>
              <a:t>64</a:t>
            </a:r>
            <a:endParaRPr sz="2800" b="1"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dirty="0">
                <a:latin typeface="Calibri"/>
                <a:ea typeface="Calibri"/>
                <a:cs typeface="Calibri"/>
                <a:sym typeface="Calibri"/>
              </a:rPr>
              <a:t>72</a:t>
            </a: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When you do pointer arithmetic, you are adjusting the pointer by a certain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number of places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(e.g. characters).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"apple"</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*str1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+ 1;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*str3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apple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str1);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pple</a:t>
            </a: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str3);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76122" y="15610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Tree>
    <p:extLst>
      <p:ext uri="{BB962C8B-B14F-4D97-AF65-F5344CB8AC3E}">
        <p14:creationId xmlns:p14="http://schemas.microsoft.com/office/powerpoint/2010/main" val="5458229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Pointer arithmetic does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work in bytes.  Instead, it works in the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size of the type it points to</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points to an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array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*nums1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+ 1;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*nums3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"%d"</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52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"%d"</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*nums1);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23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"%d"</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34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377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Pointer arithmetic does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work in bytes.  Instead, it works in the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size of the type it points to</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points to an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array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*nums3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*nums2 = nums3 - 1;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0xff8</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"%d"</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52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"%d"</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*nums2);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12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"%d"</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34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7058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When you use bracket notation with a pointer, you are actually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performing pointer arithmetic and dereferencing</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"apple"</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both of these add two places to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and then dereference to get the char there.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get memory at 0xff2.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thirdLetter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[2];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thirdLetter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+ 2);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'p'</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76122" y="1561068"/>
            <a:ext cx="195867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DATA SEGMENT</a:t>
            </a:r>
          </a:p>
        </p:txBody>
      </p:sp>
    </p:spTree>
    <p:extLst>
      <p:ext uri="{BB962C8B-B14F-4D97-AF65-F5344CB8AC3E}">
        <p14:creationId xmlns:p14="http://schemas.microsoft.com/office/powerpoint/2010/main" val="3076374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Pointer arithmetic with two pointers does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give the byte difference.  Instead, it gives the number of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places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they differ by.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points to an </a:t>
            </a:r>
            <a:r>
              <a:rPr kumimoji="0" lang="en-US" sz="2800" b="0" i="0" u="none" strike="noStrike" kern="1200" cap="none" spc="0" normalizeH="0" baseline="0" noProof="0" dirty="0" err="1">
                <a:ln>
                  <a:noFill/>
                </a:ln>
                <a:solidFill>
                  <a:srgbClr val="00B050"/>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array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*nums3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+ 3;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e.g. 0xffc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int</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diff = nums3 -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nums</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8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3 </a:t>
            </a: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0400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look at once it visits an address? At compile time, C can figure out the sizes of different data types, and the sizes of what they point to.</a:t>
            </a:r>
          </a:p>
          <a:p>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C knows to print out just the 4 bytes at </a:t>
            </a:r>
            <a:r>
              <a:rPr lang="en-US" dirty="0" err="1">
                <a:solidFill>
                  <a:srgbClr val="00B050"/>
                </a:solidFill>
                <a:latin typeface="Consolas" panose="020B0609020204030204" pitchFamily="49" charset="0"/>
                <a:cs typeface="Consolas" panose="020B0609020204030204" pitchFamily="49" charset="0"/>
              </a:rPr>
              <a:t>xPtr</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a:p>
            <a:endParaRPr lang="en-US" dirty="0"/>
          </a:p>
          <a:p>
            <a:endParaRPr lang="en-US" dirty="0"/>
          </a:p>
        </p:txBody>
      </p:sp>
      <p:sp>
        <p:nvSpPr>
          <p:cNvPr id="7" name="Title 1">
            <a:extLst>
              <a:ext uri="{FF2B5EF4-FFF2-40B4-BE49-F238E27FC236}">
                <a16:creationId xmlns:a16="http://schemas.microsoft.com/office/drawing/2014/main" id="{581745F0-B36B-2443-8729-BB9BB2F27D7C}"/>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5242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add when performing pointer arithmetic? At compile time, C can figure out the sizes of different data types, and the sizes of what they point to.</a:t>
            </a:r>
          </a:p>
          <a:p>
            <a:endParaRPr lang="en-US" dirty="0"/>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C knows to add 4 bytes here</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str[6];</a:t>
            </a: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"CS107"</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 knows to add 1 byte here</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charPtr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a:t>
            </a:r>
          </a:p>
        </p:txBody>
      </p:sp>
      <p:sp>
        <p:nvSpPr>
          <p:cNvPr id="6" name="Title 1">
            <a:extLst>
              <a:ext uri="{FF2B5EF4-FFF2-40B4-BE49-F238E27FC236}">
                <a16:creationId xmlns:a16="http://schemas.microsoft.com/office/drawing/2014/main" id="{71514E7F-3FBF-7642-8E95-050E17DD6A49}"/>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7111215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62"/>
        <p:cNvGrpSpPr/>
        <p:nvPr/>
      </p:nvGrpSpPr>
      <p:grpSpPr>
        <a:xfrm>
          <a:off x="0" y="0"/>
          <a:ext cx="0" cy="0"/>
          <a:chOff x="0" y="0"/>
          <a:chExt cx="0" cy="0"/>
        </a:xfrm>
      </p:grpSpPr>
      <p:sp>
        <p:nvSpPr>
          <p:cNvPr id="1563" name="Google Shape;1563;p8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840355" lvl="0" indent="0" algn="l" rtl="0">
              <a:lnSpc>
                <a:spcPct val="100000"/>
              </a:lnSpc>
              <a:spcBef>
                <a:spcPts val="0"/>
              </a:spcBef>
              <a:spcAft>
                <a:spcPts val="0"/>
              </a:spcAft>
              <a:buNone/>
            </a:pPr>
            <a:r>
              <a:rPr lang="en-US"/>
              <a:t>Lecture Plan</a:t>
            </a:r>
            <a:endParaRPr/>
          </a:p>
        </p:txBody>
      </p:sp>
      <p:sp>
        <p:nvSpPr>
          <p:cNvPr id="1564" name="Google Shape;1564;p80"/>
          <p:cNvSpPr txBox="1"/>
          <p:nvPr/>
        </p:nvSpPr>
        <p:spPr>
          <a:xfrm>
            <a:off x="231140" y="1186180"/>
            <a:ext cx="5878830" cy="3591560"/>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Pointers and Parameters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Double Pointers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5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Arrays in Memory</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74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Arrays of Pointers</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45"/>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Pointer Arithmetic</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C00000"/>
              </a:buClr>
              <a:buSzPts val="2800"/>
              <a:buFont typeface="Arial"/>
              <a:buChar char="•"/>
            </a:pPr>
            <a:r>
              <a:rPr lang="en-US" sz="2800" b="1" i="0" u="none" strike="noStrike" cap="none" dirty="0">
                <a:solidFill>
                  <a:srgbClr val="C00000"/>
                </a:solidFill>
                <a:latin typeface="Calibri"/>
                <a:ea typeface="Calibri"/>
                <a:cs typeface="Calibri"/>
                <a:sym typeface="Calibri"/>
              </a:rPr>
              <a:t>Other topics: const, struct and ternary</a:t>
            </a:r>
            <a:endParaRPr sz="2800" b="0" i="0" u="none" strike="noStrike" cap="none" dirty="0">
              <a:solidFill>
                <a:srgbClr val="000000"/>
              </a:solidFill>
              <a:latin typeface="Calibri"/>
              <a:ea typeface="Calibri"/>
              <a:cs typeface="Calibri"/>
              <a:sym typeface="Calibri"/>
            </a:endParaRPr>
          </a:p>
        </p:txBody>
      </p:sp>
      <p:sp>
        <p:nvSpPr>
          <p:cNvPr id="1566" name="Google Shape;1566;p80"/>
          <p:cNvSpPr/>
          <p:nvPr/>
        </p:nvSpPr>
        <p:spPr>
          <a:xfrm>
            <a:off x="2964373" y="6394703"/>
            <a:ext cx="6136640" cy="369570"/>
          </a:xfrm>
          <a:custGeom>
            <a:avLst/>
            <a:gdLst/>
            <a:ahLst/>
            <a:cxnLst/>
            <a:rect l="l" t="t" r="r" b="b"/>
            <a:pathLst>
              <a:path w="6136640" h="369570" extrusionOk="0">
                <a:moveTo>
                  <a:pt x="0" y="0"/>
                </a:moveTo>
                <a:lnTo>
                  <a:pt x="6136616" y="0"/>
                </a:lnTo>
                <a:lnTo>
                  <a:pt x="6136616" y="369332"/>
                </a:lnTo>
                <a:lnTo>
                  <a:pt x="0" y="369332"/>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67" name="Google Shape;1567;p80"/>
          <p:cNvSpPr txBox="1"/>
          <p:nvPr/>
        </p:nvSpPr>
        <p:spPr>
          <a:xfrm>
            <a:off x="3101850" y="6474356"/>
            <a:ext cx="5920105" cy="254000"/>
          </a:xfrm>
          <a:prstGeom prst="rect">
            <a:avLst/>
          </a:prstGeom>
          <a:noFill/>
          <a:ln>
            <a:noFill/>
          </a:ln>
        </p:spPr>
        <p:txBody>
          <a:bodyPr spcFirstLastPara="1" wrap="square" lIns="0" tIns="0" rIns="0" bIns="0" anchor="t" anchorCtr="0">
            <a:spAutoFit/>
          </a:bodyPr>
          <a:lstStyle/>
          <a:p>
            <a:pPr marL="12700" marR="0" lvl="0" indent="0" algn="l" rtl="0">
              <a:lnSpc>
                <a:spcPct val="99722"/>
              </a:lnSpc>
              <a:spcBef>
                <a:spcPts val="0"/>
              </a:spcBef>
              <a:spcAft>
                <a:spcPts val="0"/>
              </a:spcAft>
              <a:buClr>
                <a:srgbClr val="000000"/>
              </a:buClr>
              <a:buSzPts val="1800"/>
              <a:buFont typeface="Consolas"/>
              <a:buNone/>
            </a:pPr>
            <a:r>
              <a:rPr lang="en-US" sz="1800" b="0" i="0" u="none" strike="noStrike" cap="none">
                <a:solidFill>
                  <a:srgbClr val="000000"/>
                </a:solidFill>
                <a:latin typeface="Consolas"/>
                <a:ea typeface="Consolas"/>
                <a:cs typeface="Consolas"/>
                <a:sym typeface="Consolas"/>
              </a:rPr>
              <a:t>cp -r /afs/ir/class/cs107/lecture-code/lect06 .</a:t>
            </a:r>
            <a:endParaRPr sz="1800" b="0" i="0" u="none" strike="noStrike" cap="none">
              <a:solidFill>
                <a:srgbClr val="000000"/>
              </a:solidFill>
              <a:latin typeface="Consolas"/>
              <a:ea typeface="Consolas"/>
              <a:cs typeface="Consolas"/>
              <a:sym typeface="Consolas"/>
            </a:endParaRPr>
          </a:p>
        </p:txBody>
      </p:sp>
      <p:sp>
        <p:nvSpPr>
          <p:cNvPr id="1568" name="Google Shape;1568;p8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72</a:t>
            </a:fld>
            <a:endParaRPr sz="1200" b="0" i="0" u="none" strike="noStrike" cap="none">
              <a:solidFill>
                <a:srgbClr val="424242"/>
              </a:solidFill>
              <a:latin typeface="Verdana"/>
              <a:ea typeface="Verdana"/>
              <a:cs typeface="Verdana"/>
              <a:sym typeface="Verdana"/>
            </a:endParaRPr>
          </a:p>
        </p:txBody>
      </p:sp>
      <p:sp>
        <p:nvSpPr>
          <p:cNvPr id="2" name="Google Shape;1352;p70">
            <a:extLst>
              <a:ext uri="{FF2B5EF4-FFF2-40B4-BE49-F238E27FC236}">
                <a16:creationId xmlns:a16="http://schemas.microsoft.com/office/drawing/2014/main" id="{1D686F59-B1F6-2E16-A957-C577BEE56881}"/>
              </a:ext>
            </a:extLst>
          </p:cNvPr>
          <p:cNvSpPr txBox="1"/>
          <p:nvPr/>
        </p:nvSpPr>
        <p:spPr>
          <a:xfrm>
            <a:off x="11346815" y="1186180"/>
            <a:ext cx="387350" cy="3088010"/>
          </a:xfrm>
          <a:prstGeom prst="rect">
            <a:avLst/>
          </a:prstGeom>
          <a:noFill/>
          <a:ln>
            <a:noFill/>
          </a:ln>
        </p:spPr>
        <p:txBody>
          <a:bodyPr spcFirstLastPara="1" wrap="square" lIns="0" tIns="91425" rIns="0" bIns="0" anchor="t" anchorCtr="0">
            <a:spAutoFit/>
          </a:bodyPr>
          <a:lstStyle/>
          <a:p>
            <a:pPr marL="193675"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42</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5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57</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745"/>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66</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45"/>
              </a:spcBef>
              <a:spcAft>
                <a:spcPts val="0"/>
              </a:spcAft>
              <a:buClr>
                <a:srgbClr val="000000"/>
              </a:buClr>
              <a:buSzPts val="2800"/>
              <a:buFont typeface="Calibri"/>
              <a:buNone/>
            </a:pPr>
            <a:r>
              <a:rPr lang="en-US" sz="2800" dirty="0">
                <a:latin typeface="Calibri"/>
                <a:ea typeface="Calibri"/>
                <a:cs typeface="Calibri"/>
                <a:sym typeface="Calibri"/>
              </a:rPr>
              <a:t>64</a:t>
            </a:r>
            <a:endParaRPr sz="2800" b="0" i="0" u="none" strike="noStrike" cap="none" dirty="0">
              <a:solidFill>
                <a:srgbClr val="000000"/>
              </a:solidFill>
              <a:latin typeface="Calibri"/>
              <a:ea typeface="Calibri"/>
              <a:cs typeface="Calibri"/>
              <a:sym typeface="Calibri"/>
            </a:endParaRPr>
          </a:p>
          <a:p>
            <a:pPr marL="12700" marR="0" lvl="0" indent="0" algn="l" rtl="0">
              <a:lnSpc>
                <a:spcPct val="100000"/>
              </a:lnSpc>
              <a:spcBef>
                <a:spcPts val="625"/>
              </a:spcBef>
              <a:spcAft>
                <a:spcPts val="0"/>
              </a:spcAft>
              <a:buClr>
                <a:srgbClr val="000000"/>
              </a:buClr>
              <a:buSzPts val="2800"/>
              <a:buFont typeface="Calibri"/>
              <a:buNone/>
            </a:pPr>
            <a:r>
              <a:rPr lang="en-US" sz="2800" b="1" dirty="0">
                <a:latin typeface="Calibri"/>
                <a:ea typeface="Calibri"/>
                <a:cs typeface="Calibri"/>
                <a:sym typeface="Calibri"/>
              </a:rPr>
              <a:t>72</a:t>
            </a:r>
            <a:endParaRPr sz="28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72"/>
        <p:cNvGrpSpPr/>
        <p:nvPr/>
      </p:nvGrpSpPr>
      <p:grpSpPr>
        <a:xfrm>
          <a:off x="0" y="0"/>
          <a:ext cx="0" cy="0"/>
          <a:chOff x="0" y="0"/>
          <a:chExt cx="0" cy="0"/>
        </a:xfrm>
      </p:grpSpPr>
      <p:sp>
        <p:nvSpPr>
          <p:cNvPr id="1573" name="Google Shape;1573;p81"/>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94125" lvl="0" indent="0" algn="l" rtl="0">
              <a:lnSpc>
                <a:spcPct val="100000"/>
              </a:lnSpc>
              <a:spcBef>
                <a:spcPts val="0"/>
              </a:spcBef>
              <a:spcAft>
                <a:spcPts val="0"/>
              </a:spcAft>
              <a:buNone/>
            </a:pPr>
            <a:r>
              <a:rPr lang="en-US"/>
              <a:t>Const</a:t>
            </a:r>
            <a:endParaRPr/>
          </a:p>
        </p:txBody>
      </p:sp>
      <p:sp>
        <p:nvSpPr>
          <p:cNvPr id="1574" name="Google Shape;1574;p8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73</a:t>
            </a:fld>
            <a:endParaRPr sz="1200" b="0" i="0" u="none" strike="noStrike" cap="none">
              <a:solidFill>
                <a:srgbClr val="424242"/>
              </a:solidFill>
              <a:latin typeface="Verdana"/>
              <a:ea typeface="Verdana"/>
              <a:cs typeface="Verdana"/>
              <a:sym typeface="Verdana"/>
            </a:endParaRPr>
          </a:p>
        </p:txBody>
      </p:sp>
      <p:sp>
        <p:nvSpPr>
          <p:cNvPr id="1575" name="Google Shape;1575;p81"/>
          <p:cNvSpPr txBox="1"/>
          <p:nvPr/>
        </p:nvSpPr>
        <p:spPr>
          <a:xfrm>
            <a:off x="231140" y="1265428"/>
            <a:ext cx="10777220" cy="5189220"/>
          </a:xfrm>
          <a:prstGeom prst="rect">
            <a:avLst/>
          </a:prstGeom>
          <a:noFill/>
          <a:ln>
            <a:noFill/>
          </a:ln>
        </p:spPr>
        <p:txBody>
          <a:bodyPr spcFirstLastPara="1" wrap="square" lIns="0" tIns="63500" rIns="0" bIns="0" anchor="t" anchorCtr="0">
            <a:spAutoFit/>
          </a:bodyPr>
          <a:lstStyle/>
          <a:p>
            <a:pPr marL="241300" marR="5080" lvl="0" indent="-228600" algn="l" rtl="0">
              <a:lnSpc>
                <a:spcPct val="107142"/>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Use </a:t>
            </a: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to declare global constants in your program.	This indicates the variable cannot change after being created.</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40"/>
              </a:spcBef>
              <a:spcAft>
                <a:spcPts val="0"/>
              </a:spcAft>
              <a:buClr>
                <a:schemeClr val="dk1"/>
              </a:buClr>
              <a:buSzPts val="3000"/>
              <a:buFont typeface="Calibri"/>
              <a:buNone/>
            </a:pPr>
            <a:endParaRPr sz="3000" b="0" i="0" u="none" strike="noStrike" cap="none">
              <a:solidFill>
                <a:srgbClr val="000000"/>
              </a:solidFill>
              <a:latin typeface="Calibri"/>
              <a:ea typeface="Calibri"/>
              <a:cs typeface="Calibri"/>
              <a:sym typeface="Calibri"/>
            </a:endParaRPr>
          </a:p>
          <a:p>
            <a:pPr marL="12700" marR="0" lvl="0" indent="0" algn="l" rtl="0">
              <a:lnSpc>
                <a:spcPct val="113571"/>
              </a:lnSpc>
              <a:spcBef>
                <a:spcPts val="0"/>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const double PI = </a:t>
            </a:r>
            <a:r>
              <a:rPr lang="en-US" sz="2800" b="0" i="0" u="none" strike="noStrike" cap="none">
                <a:solidFill>
                  <a:srgbClr val="000000"/>
                </a:solidFill>
                <a:latin typeface="Consolas"/>
                <a:ea typeface="Consolas"/>
                <a:cs typeface="Consolas"/>
                <a:sym typeface="Consolas"/>
              </a:rPr>
              <a:t>3.1415;</a:t>
            </a:r>
            <a:endParaRPr sz="28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const int DAYS_IN_WEEK </a:t>
            </a:r>
            <a:r>
              <a:rPr lang="en-US" sz="2800" b="0" i="0" u="none" strike="noStrike" cap="none">
                <a:solidFill>
                  <a:srgbClr val="000000"/>
                </a:solidFill>
                <a:latin typeface="Consolas"/>
                <a:ea typeface="Consolas"/>
                <a:cs typeface="Consolas"/>
                <a:sym typeface="Consolas"/>
              </a:rPr>
              <a:t>= 7;</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5"/>
              </a:spcBef>
              <a:spcAft>
                <a:spcPts val="0"/>
              </a:spcAft>
              <a:buClr>
                <a:schemeClr val="dk1"/>
              </a:buClr>
              <a:buSzPts val="2250"/>
              <a:buFont typeface="Calibri"/>
              <a:buNone/>
            </a:pPr>
            <a:endParaRPr sz="2250" b="0" i="0" u="none" strike="noStrike" cap="none">
              <a:solidFill>
                <a:srgbClr val="000000"/>
              </a:solidFill>
              <a:latin typeface="Consolas"/>
              <a:ea typeface="Consolas"/>
              <a:cs typeface="Consolas"/>
              <a:sym typeface="Consolas"/>
            </a:endParaRPr>
          </a:p>
          <a:p>
            <a:pPr marL="12700" marR="0" lvl="0" indent="0" algn="l" rtl="0">
              <a:lnSpc>
                <a:spcPct val="11532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int main(int argc, char *argv[]) {</a:t>
            </a:r>
            <a:endParaRPr sz="2800" b="0" i="0" u="none" strike="noStrike" cap="none">
              <a:solidFill>
                <a:srgbClr val="000000"/>
              </a:solidFill>
              <a:latin typeface="Consolas"/>
              <a:ea typeface="Consolas"/>
              <a:cs typeface="Consolas"/>
              <a:sym typeface="Consolas"/>
            </a:endParaRPr>
          </a:p>
          <a:p>
            <a:pPr marL="927100" marR="0" lvl="0" indent="0" algn="l" rtl="0">
              <a:lnSpc>
                <a:spcPct val="108928"/>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927100" marR="0" lvl="0" indent="0" algn="l" rtl="0">
              <a:lnSpc>
                <a:spcPct val="107142"/>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if (x == DAYS_IN_WEEK) {</a:t>
            </a:r>
            <a:endParaRPr sz="2800" b="0" i="0" u="none" strike="noStrike" cap="none">
              <a:solidFill>
                <a:srgbClr val="000000"/>
              </a:solidFill>
              <a:latin typeface="Consolas"/>
              <a:ea typeface="Consolas"/>
              <a:cs typeface="Consolas"/>
              <a:sym typeface="Consolas"/>
            </a:endParaRPr>
          </a:p>
          <a:p>
            <a:pPr marL="1841500" marR="0" lvl="0" indent="0" algn="l" rtl="0">
              <a:lnSpc>
                <a:spcPct val="107142"/>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927100" marR="0" lvl="0" indent="0" algn="l" rtl="0">
              <a:lnSpc>
                <a:spcPct val="108928"/>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927100" marR="0" lvl="0" indent="0" algn="l" rtl="0">
              <a:lnSpc>
                <a:spcPct val="108928"/>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579"/>
        <p:cNvGrpSpPr/>
        <p:nvPr/>
      </p:nvGrpSpPr>
      <p:grpSpPr>
        <a:xfrm>
          <a:off x="0" y="0"/>
          <a:ext cx="0" cy="0"/>
          <a:chOff x="0" y="0"/>
          <a:chExt cx="0" cy="0"/>
        </a:xfrm>
      </p:grpSpPr>
      <p:sp>
        <p:nvSpPr>
          <p:cNvPr id="1580" name="Google Shape;1580;p8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94125" lvl="0" indent="0" algn="l" rtl="0">
              <a:lnSpc>
                <a:spcPct val="100000"/>
              </a:lnSpc>
              <a:spcBef>
                <a:spcPts val="0"/>
              </a:spcBef>
              <a:spcAft>
                <a:spcPts val="0"/>
              </a:spcAft>
              <a:buNone/>
            </a:pPr>
            <a:r>
              <a:rPr lang="en-US"/>
              <a:t>Const</a:t>
            </a:r>
            <a:endParaRPr/>
          </a:p>
        </p:txBody>
      </p:sp>
      <p:sp>
        <p:nvSpPr>
          <p:cNvPr id="1581" name="Google Shape;1581;p8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74</a:t>
            </a:fld>
            <a:endParaRPr sz="1200" b="0" i="0" u="none" strike="noStrike" cap="none">
              <a:solidFill>
                <a:srgbClr val="424242"/>
              </a:solidFill>
              <a:latin typeface="Verdana"/>
              <a:ea typeface="Verdana"/>
              <a:cs typeface="Verdana"/>
              <a:sym typeface="Verdana"/>
            </a:endParaRPr>
          </a:p>
        </p:txBody>
      </p:sp>
      <p:sp>
        <p:nvSpPr>
          <p:cNvPr id="1582" name="Google Shape;1582;p82"/>
          <p:cNvSpPr txBox="1"/>
          <p:nvPr/>
        </p:nvSpPr>
        <p:spPr>
          <a:xfrm>
            <a:off x="231140" y="1265428"/>
            <a:ext cx="10859135" cy="3905885"/>
          </a:xfrm>
          <a:prstGeom prst="rect">
            <a:avLst/>
          </a:prstGeom>
          <a:noFill/>
          <a:ln>
            <a:noFill/>
          </a:ln>
        </p:spPr>
        <p:txBody>
          <a:bodyPr spcFirstLastPara="1" wrap="square" lIns="0" tIns="63500" rIns="0" bIns="0" anchor="t" anchorCtr="0">
            <a:spAutoFit/>
          </a:bodyPr>
          <a:lstStyle/>
          <a:p>
            <a:pPr marL="241300" marR="5080" lvl="0" indent="-228600" algn="l" rtl="0">
              <a:lnSpc>
                <a:spcPct val="107142"/>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Use </a:t>
            </a: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with pointers to indicate that the data that is pointed to cannot change.</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45"/>
              </a:spcBef>
              <a:spcAft>
                <a:spcPts val="0"/>
              </a:spcAft>
              <a:buClr>
                <a:schemeClr val="dk1"/>
              </a:buClr>
              <a:buSzPts val="3800"/>
              <a:buFont typeface="Calibri"/>
              <a:buNone/>
            </a:pPr>
            <a:endParaRPr sz="3800" b="0" i="0" u="none" strike="noStrike" cap="none">
              <a:solidFill>
                <a:srgbClr val="000000"/>
              </a:solidFill>
              <a:latin typeface="Calibri"/>
              <a:ea typeface="Calibri"/>
              <a:cs typeface="Calibri"/>
              <a:sym typeface="Calibri"/>
            </a:endParaRPr>
          </a:p>
          <a:p>
            <a:pPr marL="12700" marR="0" lvl="0" indent="0" algn="l" rtl="0">
              <a:lnSpc>
                <a:spcPct val="100000"/>
              </a:lnSpc>
              <a:spcBef>
                <a:spcPts val="5"/>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char str[6];</a:t>
            </a:r>
            <a:endParaRPr sz="2800" b="0" i="0" u="none" strike="noStrike" cap="none">
              <a:solidFill>
                <a:srgbClr val="000000"/>
              </a:solidFill>
              <a:latin typeface="Consolas"/>
              <a:ea typeface="Consolas"/>
              <a:cs typeface="Consolas"/>
              <a:sym typeface="Consolas"/>
            </a:endParaRPr>
          </a:p>
          <a:p>
            <a:pPr marL="12700" marR="6737984" lvl="0" indent="0" algn="l" rtl="0">
              <a:lnSpc>
                <a:spcPct val="107142"/>
              </a:lnSpc>
              <a:spcBef>
                <a:spcPts val="1045"/>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strcpy(str, </a:t>
            </a:r>
            <a:r>
              <a:rPr lang="en-US" sz="2800" b="1" i="0" u="none" strike="noStrike" cap="none">
                <a:solidFill>
                  <a:srgbClr val="0432FF"/>
                </a:solidFill>
                <a:latin typeface="Consolas"/>
                <a:ea typeface="Consolas"/>
                <a:cs typeface="Consolas"/>
                <a:sym typeface="Consolas"/>
              </a:rPr>
              <a:t>"Hello"</a:t>
            </a:r>
            <a:r>
              <a:rPr lang="en-US" sz="2800" b="1" i="0" u="none" strike="noStrike" cap="none">
                <a:solidFill>
                  <a:srgbClr val="000000"/>
                </a:solidFill>
                <a:latin typeface="Consolas"/>
                <a:ea typeface="Consolas"/>
                <a:cs typeface="Consolas"/>
                <a:sym typeface="Consolas"/>
              </a:rPr>
              <a:t>); const char *s = str;</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50"/>
              </a:spcBef>
              <a:spcAft>
                <a:spcPts val="0"/>
              </a:spcAft>
              <a:buClr>
                <a:schemeClr val="dk1"/>
              </a:buClr>
              <a:buSzPts val="2600"/>
              <a:buFont typeface="Calibri"/>
              <a:buNone/>
            </a:pPr>
            <a:endParaRPr sz="2600" b="0" i="0" u="none" strike="noStrike" cap="none">
              <a:solidFill>
                <a:srgbClr val="000000"/>
              </a:solidFill>
              <a:latin typeface="Consolas"/>
              <a:ea typeface="Consolas"/>
              <a:cs typeface="Consolas"/>
              <a:sym typeface="Consolas"/>
            </a:endParaRPr>
          </a:p>
          <a:p>
            <a:pPr marL="12700" marR="1268095" lvl="0" indent="0" algn="l" rtl="0">
              <a:lnSpc>
                <a:spcPct val="107142"/>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Cannot use s to change characters it points to </a:t>
            </a:r>
            <a:r>
              <a:rPr lang="en-US" sz="2800" b="0" i="0" u="none" strike="sngStrike" cap="none">
                <a:solidFill>
                  <a:srgbClr val="FF0000"/>
                </a:solidFill>
                <a:latin typeface="Consolas"/>
                <a:ea typeface="Consolas"/>
                <a:cs typeface="Consolas"/>
                <a:sym typeface="Consolas"/>
              </a:rPr>
              <a:t>s[0] = 'h';</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86"/>
        <p:cNvGrpSpPr/>
        <p:nvPr/>
      </p:nvGrpSpPr>
      <p:grpSpPr>
        <a:xfrm>
          <a:off x="0" y="0"/>
          <a:ext cx="0" cy="0"/>
          <a:chOff x="0" y="0"/>
          <a:chExt cx="0" cy="0"/>
        </a:xfrm>
      </p:grpSpPr>
      <p:sp>
        <p:nvSpPr>
          <p:cNvPr id="1587" name="Google Shape;1587;p83"/>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94125" lvl="0" indent="0" algn="l" rtl="0">
              <a:lnSpc>
                <a:spcPct val="100000"/>
              </a:lnSpc>
              <a:spcBef>
                <a:spcPts val="0"/>
              </a:spcBef>
              <a:spcAft>
                <a:spcPts val="0"/>
              </a:spcAft>
              <a:buNone/>
            </a:pPr>
            <a:r>
              <a:rPr lang="en-US"/>
              <a:t>Const</a:t>
            </a:r>
            <a:endParaRPr/>
          </a:p>
        </p:txBody>
      </p:sp>
      <p:sp>
        <p:nvSpPr>
          <p:cNvPr id="1588" name="Google Shape;1588;p83"/>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75</a:t>
            </a:fld>
            <a:endParaRPr sz="1200" b="0" i="0" u="none" strike="noStrike" cap="none">
              <a:solidFill>
                <a:srgbClr val="424242"/>
              </a:solidFill>
              <a:latin typeface="Verdana"/>
              <a:ea typeface="Verdana"/>
              <a:cs typeface="Verdana"/>
              <a:sym typeface="Verdana"/>
            </a:endParaRPr>
          </a:p>
        </p:txBody>
      </p:sp>
      <p:sp>
        <p:nvSpPr>
          <p:cNvPr id="1589" name="Google Shape;1589;p83"/>
          <p:cNvSpPr txBox="1"/>
          <p:nvPr/>
        </p:nvSpPr>
        <p:spPr>
          <a:xfrm>
            <a:off x="231140" y="1265428"/>
            <a:ext cx="11318240" cy="51892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Sometimes we use </a:t>
            </a: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with pointer parameters to indicate that the function will not / should not change what it points to.	The actual pointer can be changed, however.</a:t>
            </a:r>
            <a:endParaRPr sz="2800" b="0" i="0" u="none" strike="noStrike" cap="none">
              <a:solidFill>
                <a:srgbClr val="000000"/>
              </a:solidFill>
              <a:latin typeface="Calibri"/>
              <a:ea typeface="Calibri"/>
              <a:cs typeface="Calibri"/>
              <a:sym typeface="Calibri"/>
            </a:endParaRPr>
          </a:p>
          <a:p>
            <a:pPr marL="12700" marR="362585" lvl="0" indent="0" algn="l" rtl="0">
              <a:lnSpc>
                <a:spcPct val="107142"/>
              </a:lnSpc>
              <a:spcBef>
                <a:spcPts val="110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This function promises to not change str’s characters </a:t>
            </a:r>
            <a:r>
              <a:rPr lang="en-US" sz="2800" b="0" i="0" u="none" strike="noStrike" cap="none">
                <a:solidFill>
                  <a:srgbClr val="000000"/>
                </a:solidFill>
                <a:latin typeface="Consolas"/>
                <a:ea typeface="Consolas"/>
                <a:cs typeface="Consolas"/>
                <a:sym typeface="Consolas"/>
              </a:rPr>
              <a:t>int countUppercase(</a:t>
            </a:r>
            <a:r>
              <a:rPr lang="en-US" sz="2800" b="1" i="0" u="none" strike="noStrike" cap="none">
                <a:solidFill>
                  <a:srgbClr val="000000"/>
                </a:solidFill>
                <a:latin typeface="Consolas"/>
                <a:ea typeface="Consolas"/>
                <a:cs typeface="Consolas"/>
                <a:sym typeface="Consolas"/>
              </a:rPr>
              <a:t>const </a:t>
            </a:r>
            <a:r>
              <a:rPr lang="en-US" sz="2800" b="0" i="0" u="none" strike="noStrike" cap="none">
                <a:solidFill>
                  <a:srgbClr val="000000"/>
                </a:solidFill>
                <a:latin typeface="Consolas"/>
                <a:ea typeface="Consolas"/>
                <a:cs typeface="Consolas"/>
                <a:sym typeface="Consolas"/>
              </a:rPr>
              <a:t>char *str) {</a:t>
            </a:r>
            <a:endParaRPr sz="2800" b="0" i="0" u="none" strike="noStrike" cap="none">
              <a:solidFill>
                <a:srgbClr val="000000"/>
              </a:solidFill>
              <a:latin typeface="Consolas"/>
              <a:ea typeface="Consolas"/>
              <a:cs typeface="Consolas"/>
              <a:sym typeface="Consolas"/>
            </a:endParaRPr>
          </a:p>
          <a:p>
            <a:pPr marL="927100" marR="0" lvl="0" indent="0" algn="l" rtl="0">
              <a:lnSpc>
                <a:spcPct val="99285"/>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int count = 0;</a:t>
            </a:r>
            <a:endParaRPr sz="2800" b="0" i="0" u="none" strike="noStrike" cap="none">
              <a:solidFill>
                <a:srgbClr val="000000"/>
              </a:solidFill>
              <a:latin typeface="Consolas"/>
              <a:ea typeface="Consolas"/>
              <a:cs typeface="Consolas"/>
              <a:sym typeface="Consolas"/>
            </a:endParaRPr>
          </a:p>
          <a:p>
            <a:pPr marL="1841500" marR="2767330" lvl="0" indent="-914400" algn="l" rtl="0">
              <a:lnSpc>
                <a:spcPct val="110714"/>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for (int i = 0; i &lt; strlen(str); i++) { if (isupper(str[i])) {</a:t>
            </a:r>
            <a:endParaRPr sz="2800" b="0" i="0" u="none" strike="noStrike" cap="none">
              <a:solidFill>
                <a:srgbClr val="000000"/>
              </a:solidFill>
              <a:latin typeface="Consolas"/>
              <a:ea typeface="Consolas"/>
              <a:cs typeface="Consolas"/>
              <a:sym typeface="Consolas"/>
            </a:endParaRPr>
          </a:p>
          <a:p>
            <a:pPr marL="2755900" marR="0" lvl="0" indent="0" algn="l" rtl="0">
              <a:lnSpc>
                <a:spcPct val="98392"/>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count++;</a:t>
            </a:r>
            <a:endParaRPr sz="2800" b="0" i="0" u="none" strike="noStrike" cap="none">
              <a:solidFill>
                <a:srgbClr val="000000"/>
              </a:solidFill>
              <a:latin typeface="Consolas"/>
              <a:ea typeface="Consolas"/>
              <a:cs typeface="Consolas"/>
              <a:sym typeface="Consolas"/>
            </a:endParaRPr>
          </a:p>
          <a:p>
            <a:pPr marL="1841500" marR="0" lvl="0" indent="0" algn="l" rtl="0">
              <a:lnSpc>
                <a:spcPct val="107142"/>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927100" marR="0" lvl="0" indent="0" algn="l" rtl="0">
              <a:lnSpc>
                <a:spcPct val="108928"/>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927100" marR="0" lvl="0" indent="0" algn="l" rtl="0">
              <a:lnSpc>
                <a:spcPct val="108928"/>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return count;</a:t>
            </a:r>
            <a:endParaRPr sz="28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593"/>
        <p:cNvGrpSpPr/>
        <p:nvPr/>
      </p:nvGrpSpPr>
      <p:grpSpPr>
        <a:xfrm>
          <a:off x="0" y="0"/>
          <a:ext cx="0" cy="0"/>
          <a:chOff x="0" y="0"/>
          <a:chExt cx="0" cy="0"/>
        </a:xfrm>
      </p:grpSpPr>
      <p:sp>
        <p:nvSpPr>
          <p:cNvPr id="1594" name="Google Shape;1594;p84"/>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94125" lvl="0" indent="0" algn="l" rtl="0">
              <a:lnSpc>
                <a:spcPct val="100000"/>
              </a:lnSpc>
              <a:spcBef>
                <a:spcPts val="0"/>
              </a:spcBef>
              <a:spcAft>
                <a:spcPts val="0"/>
              </a:spcAft>
              <a:buNone/>
            </a:pPr>
            <a:r>
              <a:rPr lang="en-US"/>
              <a:t>Const</a:t>
            </a:r>
            <a:endParaRPr/>
          </a:p>
        </p:txBody>
      </p:sp>
      <p:sp>
        <p:nvSpPr>
          <p:cNvPr id="1595" name="Google Shape;1595;p84"/>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76</a:t>
            </a:fld>
            <a:endParaRPr sz="1200" b="0" i="0" u="none" strike="noStrike" cap="none">
              <a:solidFill>
                <a:srgbClr val="424242"/>
              </a:solidFill>
              <a:latin typeface="Verdana"/>
              <a:ea typeface="Verdana"/>
              <a:cs typeface="Verdana"/>
              <a:sym typeface="Verdana"/>
            </a:endParaRPr>
          </a:p>
        </p:txBody>
      </p:sp>
      <p:sp>
        <p:nvSpPr>
          <p:cNvPr id="1596" name="Google Shape;1596;p84"/>
          <p:cNvSpPr txBox="1"/>
          <p:nvPr/>
        </p:nvSpPr>
        <p:spPr>
          <a:xfrm>
            <a:off x="231140" y="1265428"/>
            <a:ext cx="11652250" cy="3777615"/>
          </a:xfrm>
          <a:prstGeom prst="rect">
            <a:avLst/>
          </a:prstGeom>
          <a:noFill/>
          <a:ln>
            <a:noFill/>
          </a:ln>
        </p:spPr>
        <p:txBody>
          <a:bodyPr spcFirstLastPara="1" wrap="square" lIns="0" tIns="12700" rIns="0" bIns="0" anchor="t" anchorCtr="0">
            <a:spAutoFit/>
          </a:bodyPr>
          <a:lstStyle/>
          <a:p>
            <a:pPr marL="12700" marR="0" lvl="0" indent="0" algn="l" rtl="0">
              <a:lnSpc>
                <a:spcPct val="113571"/>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By definition, C gets upset when you set a </a:t>
            </a:r>
            <a:r>
              <a:rPr lang="en-US" sz="2800" b="1" i="0" u="none" strike="noStrike" cap="none">
                <a:solidFill>
                  <a:srgbClr val="000000"/>
                </a:solidFill>
                <a:latin typeface="Calibri"/>
                <a:ea typeface="Calibri"/>
                <a:cs typeface="Calibri"/>
                <a:sym typeface="Calibri"/>
              </a:rPr>
              <a:t>non-const </a:t>
            </a:r>
            <a:r>
              <a:rPr lang="en-US" sz="2800" b="0" i="0" u="none" strike="noStrike" cap="none">
                <a:solidFill>
                  <a:srgbClr val="000000"/>
                </a:solidFill>
                <a:latin typeface="Calibri"/>
                <a:ea typeface="Calibri"/>
                <a:cs typeface="Calibri"/>
                <a:sym typeface="Calibri"/>
              </a:rPr>
              <a:t>pointer equal to a </a:t>
            </a:r>
            <a:r>
              <a:rPr lang="en-US" sz="2800" b="1" i="0" u="none" strike="noStrike" cap="none">
                <a:solidFill>
                  <a:srgbClr val="000000"/>
                </a:solidFill>
                <a:latin typeface="Calibri"/>
                <a:ea typeface="Calibri"/>
                <a:cs typeface="Calibri"/>
                <a:sym typeface="Calibri"/>
              </a:rPr>
              <a:t>const</a:t>
            </a:r>
            <a:endParaRPr sz="2800" b="0" i="0" u="none" strike="noStrike" cap="none">
              <a:solidFill>
                <a:srgbClr val="000000"/>
              </a:solidFill>
              <a:latin typeface="Calibri"/>
              <a:ea typeface="Calibri"/>
              <a:cs typeface="Calibri"/>
              <a:sym typeface="Calibri"/>
            </a:endParaRPr>
          </a:p>
          <a:p>
            <a:pPr marL="12700" marR="0" lvl="0" indent="0" algn="l" rtl="0">
              <a:lnSpc>
                <a:spcPct val="113571"/>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pointer.	You need to be consistent with </a:t>
            </a: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to reflect what you cannot modify.</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4200"/>
              <a:buFont typeface="Calibri"/>
              <a:buNone/>
            </a:pPr>
            <a:endParaRPr sz="4200" b="0" i="0" u="none" strike="noStrike" cap="none">
              <a:solidFill>
                <a:srgbClr val="000000"/>
              </a:solidFill>
              <a:latin typeface="Calibri"/>
              <a:ea typeface="Calibri"/>
              <a:cs typeface="Calibri"/>
              <a:sym typeface="Calibri"/>
            </a:endParaRPr>
          </a:p>
          <a:p>
            <a:pPr marL="12700" marR="697230" lvl="0" indent="0" algn="l" rtl="0">
              <a:lnSpc>
                <a:spcPct val="107142"/>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This function promises to not change str’s characters </a:t>
            </a:r>
            <a:r>
              <a:rPr lang="en-US" sz="2800" b="0" i="0" u="none" strike="noStrike" cap="none">
                <a:solidFill>
                  <a:srgbClr val="000000"/>
                </a:solidFill>
                <a:latin typeface="Consolas"/>
                <a:ea typeface="Consolas"/>
                <a:cs typeface="Consolas"/>
                <a:sym typeface="Consolas"/>
              </a:rPr>
              <a:t>int countUppercase(</a:t>
            </a:r>
            <a:r>
              <a:rPr lang="en-US" sz="2800" b="1" i="0" u="none" strike="noStrike" cap="none">
                <a:solidFill>
                  <a:srgbClr val="000000"/>
                </a:solidFill>
                <a:latin typeface="Consolas"/>
                <a:ea typeface="Consolas"/>
                <a:cs typeface="Consolas"/>
                <a:sym typeface="Consolas"/>
              </a:rPr>
              <a:t>const </a:t>
            </a:r>
            <a:r>
              <a:rPr lang="en-US" sz="2800" b="0" i="0" u="none" strike="noStrike" cap="none">
                <a:solidFill>
                  <a:srgbClr val="000000"/>
                </a:solidFill>
                <a:latin typeface="Consolas"/>
                <a:ea typeface="Consolas"/>
                <a:cs typeface="Consolas"/>
                <a:sym typeface="Consolas"/>
              </a:rPr>
              <a:t>char *str) {</a:t>
            </a:r>
            <a:endParaRPr sz="2800" b="0" i="0" u="none" strike="noStrike" cap="none">
              <a:solidFill>
                <a:srgbClr val="000000"/>
              </a:solidFill>
              <a:latin typeface="Consolas"/>
              <a:ea typeface="Consolas"/>
              <a:cs typeface="Consolas"/>
              <a:sym typeface="Consolas"/>
            </a:endParaRPr>
          </a:p>
          <a:p>
            <a:pPr marL="927100" marR="4857750" lvl="0" indent="194944" algn="l" rtl="0">
              <a:lnSpc>
                <a:spcPct val="107142"/>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compiler warning and error </a:t>
            </a:r>
            <a:r>
              <a:rPr lang="en-US" sz="2800" b="0" i="0" u="none" strike="noStrike" cap="none">
                <a:solidFill>
                  <a:srgbClr val="000000"/>
                </a:solidFill>
                <a:latin typeface="Consolas"/>
                <a:ea typeface="Consolas"/>
                <a:cs typeface="Consolas"/>
                <a:sym typeface="Consolas"/>
              </a:rPr>
              <a:t>char *strToModify = str;</a:t>
            </a:r>
            <a:endParaRPr sz="2800" b="0" i="0" u="none" strike="noStrike" cap="none">
              <a:solidFill>
                <a:srgbClr val="000000"/>
              </a:solidFill>
              <a:latin typeface="Consolas"/>
              <a:ea typeface="Consolas"/>
              <a:cs typeface="Consolas"/>
              <a:sym typeface="Consolas"/>
            </a:endParaRPr>
          </a:p>
          <a:p>
            <a:pPr marL="927100" marR="0" lvl="0" indent="0" algn="l" rtl="0">
              <a:lnSpc>
                <a:spcPct val="102678"/>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strToModify[0] = …</a:t>
            </a:r>
            <a:endParaRPr sz="28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600"/>
        <p:cNvGrpSpPr/>
        <p:nvPr/>
      </p:nvGrpSpPr>
      <p:grpSpPr>
        <a:xfrm>
          <a:off x="0" y="0"/>
          <a:ext cx="0" cy="0"/>
          <a:chOff x="0" y="0"/>
          <a:chExt cx="0" cy="0"/>
        </a:xfrm>
      </p:grpSpPr>
      <p:sp>
        <p:nvSpPr>
          <p:cNvPr id="1601" name="Google Shape;1601;p85"/>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94125" lvl="0" indent="0" algn="l" rtl="0">
              <a:lnSpc>
                <a:spcPct val="100000"/>
              </a:lnSpc>
              <a:spcBef>
                <a:spcPts val="0"/>
              </a:spcBef>
              <a:spcAft>
                <a:spcPts val="0"/>
              </a:spcAft>
              <a:buNone/>
            </a:pPr>
            <a:r>
              <a:rPr lang="en-US"/>
              <a:t>Const</a:t>
            </a:r>
            <a:endParaRPr/>
          </a:p>
        </p:txBody>
      </p:sp>
      <p:sp>
        <p:nvSpPr>
          <p:cNvPr id="1602" name="Google Shape;1602;p85"/>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77</a:t>
            </a:fld>
            <a:endParaRPr sz="1200" b="0" i="0" u="none" strike="noStrike" cap="none">
              <a:solidFill>
                <a:srgbClr val="424242"/>
              </a:solidFill>
              <a:latin typeface="Verdana"/>
              <a:ea typeface="Verdana"/>
              <a:cs typeface="Verdana"/>
              <a:sym typeface="Verdana"/>
            </a:endParaRPr>
          </a:p>
        </p:txBody>
      </p:sp>
      <p:sp>
        <p:nvSpPr>
          <p:cNvPr id="1603" name="Google Shape;1603;p85"/>
          <p:cNvSpPr txBox="1"/>
          <p:nvPr/>
        </p:nvSpPr>
        <p:spPr>
          <a:xfrm>
            <a:off x="231140" y="1265428"/>
            <a:ext cx="11652250" cy="3777615"/>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By definition, C gets upset when you set a </a:t>
            </a:r>
            <a:r>
              <a:rPr lang="en-US" sz="2800" b="1" i="0" u="none" strike="noStrike" cap="none">
                <a:solidFill>
                  <a:srgbClr val="000000"/>
                </a:solidFill>
                <a:latin typeface="Calibri"/>
                <a:ea typeface="Calibri"/>
                <a:cs typeface="Calibri"/>
                <a:sym typeface="Calibri"/>
              </a:rPr>
              <a:t>non-const </a:t>
            </a:r>
            <a:r>
              <a:rPr lang="en-US" sz="2800" b="0" i="0" u="none" strike="noStrike" cap="none">
                <a:solidFill>
                  <a:srgbClr val="000000"/>
                </a:solidFill>
                <a:latin typeface="Calibri"/>
                <a:ea typeface="Calibri"/>
                <a:cs typeface="Calibri"/>
                <a:sym typeface="Calibri"/>
              </a:rPr>
              <a:t>pointer equal to a </a:t>
            </a: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pointer.	You need to be consistent with </a:t>
            </a: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to reflect what you cannot modify. </a:t>
            </a:r>
            <a:r>
              <a:rPr lang="en-US" sz="2800" b="1" i="0" u="none" strike="noStrike" cap="none">
                <a:solidFill>
                  <a:srgbClr val="000000"/>
                </a:solidFill>
                <a:latin typeface="Calibri"/>
                <a:ea typeface="Calibri"/>
                <a:cs typeface="Calibri"/>
                <a:sym typeface="Calibri"/>
              </a:rPr>
              <a:t>Think of const as part of the variable type</a:t>
            </a:r>
            <a:r>
              <a:rPr lang="en-US" sz="2800" b="0" i="0" u="none" strike="noStrike" cap="none">
                <a:solidFill>
                  <a:srgbClr val="000000"/>
                </a:solidFill>
                <a:latin typeface="Calibri"/>
                <a:ea typeface="Calibri"/>
                <a:cs typeface="Calibri"/>
                <a:sym typeface="Calibri"/>
              </a:rPr>
              <a:t>.</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20"/>
              </a:spcBef>
              <a:spcAft>
                <a:spcPts val="0"/>
              </a:spcAft>
              <a:buClr>
                <a:schemeClr val="dk1"/>
              </a:buClr>
              <a:buSzPts val="4150"/>
              <a:buFont typeface="Calibri"/>
              <a:buNone/>
            </a:pPr>
            <a:endParaRPr sz="4150" b="0" i="0" u="none" strike="noStrike" cap="none">
              <a:solidFill>
                <a:srgbClr val="000000"/>
              </a:solidFill>
              <a:latin typeface="Calibri"/>
              <a:ea typeface="Calibri"/>
              <a:cs typeface="Calibri"/>
              <a:sym typeface="Calibri"/>
            </a:endParaRPr>
          </a:p>
          <a:p>
            <a:pPr marL="12700" marR="697230" lvl="0" indent="0" algn="l" rtl="0">
              <a:lnSpc>
                <a:spcPct val="107142"/>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This function promises to not change str’s characters </a:t>
            </a:r>
            <a:r>
              <a:rPr lang="en-US" sz="2800" b="0" i="0" u="none" strike="noStrike" cap="none">
                <a:solidFill>
                  <a:srgbClr val="000000"/>
                </a:solidFill>
                <a:latin typeface="Consolas"/>
                <a:ea typeface="Consolas"/>
                <a:cs typeface="Consolas"/>
                <a:sym typeface="Consolas"/>
              </a:rPr>
              <a:t>int countUppercase(</a:t>
            </a:r>
            <a:r>
              <a:rPr lang="en-US" sz="2800" b="1" i="0" u="none" strike="noStrike" cap="none">
                <a:solidFill>
                  <a:srgbClr val="000000"/>
                </a:solidFill>
                <a:latin typeface="Consolas"/>
                <a:ea typeface="Consolas"/>
                <a:cs typeface="Consolas"/>
                <a:sym typeface="Consolas"/>
              </a:rPr>
              <a:t>const </a:t>
            </a:r>
            <a:r>
              <a:rPr lang="en-US" sz="2800" b="0" i="0" u="none" strike="noStrike" cap="none">
                <a:solidFill>
                  <a:srgbClr val="000000"/>
                </a:solidFill>
                <a:latin typeface="Consolas"/>
                <a:ea typeface="Consolas"/>
                <a:cs typeface="Consolas"/>
                <a:sym typeface="Consolas"/>
              </a:rPr>
              <a:t>char *str) {</a:t>
            </a:r>
            <a:endParaRPr sz="2800" b="0" i="0" u="none" strike="noStrike" cap="none">
              <a:solidFill>
                <a:srgbClr val="000000"/>
              </a:solidFill>
              <a:latin typeface="Consolas"/>
              <a:ea typeface="Consolas"/>
              <a:cs typeface="Consolas"/>
              <a:sym typeface="Consolas"/>
            </a:endParaRPr>
          </a:p>
          <a:p>
            <a:pPr marL="927100" marR="0" lvl="0" indent="0" algn="l" rtl="0">
              <a:lnSpc>
                <a:spcPct val="101071"/>
              </a:lnSpc>
              <a:spcBef>
                <a:spcPts val="0"/>
              </a:spcBef>
              <a:spcAft>
                <a:spcPts val="0"/>
              </a:spcAft>
              <a:buClr>
                <a:srgbClr val="FF0000"/>
              </a:buClr>
              <a:buSzPts val="2800"/>
              <a:buFont typeface="Consolas"/>
              <a:buNone/>
            </a:pPr>
            <a:r>
              <a:rPr lang="en-US" sz="2800" b="1" i="0" u="none" strike="noStrike" cap="none">
                <a:solidFill>
                  <a:srgbClr val="FF0000"/>
                </a:solidFill>
                <a:latin typeface="Consolas"/>
                <a:ea typeface="Consolas"/>
                <a:cs typeface="Consolas"/>
                <a:sym typeface="Consolas"/>
              </a:rPr>
              <a:t>const </a:t>
            </a:r>
            <a:r>
              <a:rPr lang="en-US" sz="2800" b="0" i="0" u="none" strike="noStrike" cap="none">
                <a:solidFill>
                  <a:srgbClr val="000000"/>
                </a:solidFill>
                <a:latin typeface="Consolas"/>
                <a:ea typeface="Consolas"/>
                <a:cs typeface="Consolas"/>
                <a:sym typeface="Consolas"/>
              </a:rPr>
              <a:t>char *strToModify = str;</a:t>
            </a:r>
            <a:endParaRPr sz="2800" b="0" i="0" u="none" strike="noStrike" cap="none">
              <a:solidFill>
                <a:srgbClr val="000000"/>
              </a:solidFill>
              <a:latin typeface="Consolas"/>
              <a:ea typeface="Consolas"/>
              <a:cs typeface="Consolas"/>
              <a:sym typeface="Consolas"/>
            </a:endParaRPr>
          </a:p>
          <a:p>
            <a:pPr marL="12700" marR="0" lvl="0" indent="0" algn="l" rtl="0">
              <a:lnSpc>
                <a:spcPct val="108928"/>
              </a:lnSpc>
              <a:spcBef>
                <a:spcPts val="0"/>
              </a:spcBef>
              <a:spcAft>
                <a:spcPts val="0"/>
              </a:spcAft>
              <a:buClr>
                <a:srgbClr val="FF0000"/>
              </a:buClr>
              <a:buSzPts val="2800"/>
              <a:buFont typeface="Times New Roman"/>
              <a:buNone/>
            </a:pPr>
            <a:r>
              <a:rPr lang="en-US" sz="2800" b="0" i="0" u="none" strike="sngStrike" cap="none">
                <a:solidFill>
                  <a:srgbClr val="FF0000"/>
                </a:solidFill>
                <a:latin typeface="Times New Roman"/>
                <a:ea typeface="Times New Roman"/>
                <a:cs typeface="Times New Roman"/>
                <a:sym typeface="Times New Roman"/>
              </a:rPr>
              <a:t>	</a:t>
            </a:r>
            <a:r>
              <a:rPr lang="en-US" sz="2800" b="0" i="0" u="none" strike="sngStrike" cap="none">
                <a:solidFill>
                  <a:srgbClr val="FF0000"/>
                </a:solidFill>
                <a:latin typeface="Consolas"/>
                <a:ea typeface="Consolas"/>
                <a:cs typeface="Consolas"/>
                <a:sym typeface="Consolas"/>
              </a:rPr>
              <a:t>strToModify[0] = … </a:t>
            </a:r>
            <a:endParaRPr sz="28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607"/>
        <p:cNvGrpSpPr/>
        <p:nvPr/>
      </p:nvGrpSpPr>
      <p:grpSpPr>
        <a:xfrm>
          <a:off x="0" y="0"/>
          <a:ext cx="0" cy="0"/>
          <a:chOff x="0" y="0"/>
          <a:chExt cx="0" cy="0"/>
        </a:xfrm>
      </p:grpSpPr>
      <p:sp>
        <p:nvSpPr>
          <p:cNvPr id="1608" name="Google Shape;1608;p86"/>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94125" lvl="0" indent="0" algn="l" rtl="0">
              <a:lnSpc>
                <a:spcPct val="100000"/>
              </a:lnSpc>
              <a:spcBef>
                <a:spcPts val="0"/>
              </a:spcBef>
              <a:spcAft>
                <a:spcPts val="0"/>
              </a:spcAft>
              <a:buNone/>
            </a:pPr>
            <a:r>
              <a:rPr lang="en-US"/>
              <a:t>Const</a:t>
            </a:r>
            <a:endParaRPr/>
          </a:p>
        </p:txBody>
      </p:sp>
      <p:sp>
        <p:nvSpPr>
          <p:cNvPr id="1609" name="Google Shape;1609;p86"/>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78</a:t>
            </a:fld>
            <a:endParaRPr sz="1200" b="0" i="0" u="none" strike="noStrike" cap="none">
              <a:solidFill>
                <a:srgbClr val="424242"/>
              </a:solidFill>
              <a:latin typeface="Verdana"/>
              <a:ea typeface="Verdana"/>
              <a:cs typeface="Verdana"/>
              <a:sym typeface="Verdana"/>
            </a:endParaRPr>
          </a:p>
        </p:txBody>
      </p:sp>
      <p:sp>
        <p:nvSpPr>
          <p:cNvPr id="1610" name="Google Shape;1610;p86"/>
          <p:cNvSpPr txBox="1"/>
          <p:nvPr/>
        </p:nvSpPr>
        <p:spPr>
          <a:xfrm>
            <a:off x="231140" y="1265428"/>
            <a:ext cx="8616950" cy="504888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1" i="0" u="none" strike="noStrike" cap="none">
                <a:solidFill>
                  <a:srgbClr val="000000"/>
                </a:solidFill>
                <a:latin typeface="Calibri"/>
                <a:ea typeface="Calibri"/>
                <a:cs typeface="Calibri"/>
                <a:sym typeface="Calibri"/>
              </a:rPr>
              <a:t>const </a:t>
            </a:r>
            <a:r>
              <a:rPr lang="en-US" sz="2800" b="0" i="0" u="none" strike="noStrike" cap="none">
                <a:solidFill>
                  <a:srgbClr val="000000"/>
                </a:solidFill>
                <a:latin typeface="Calibri"/>
                <a:ea typeface="Calibri"/>
                <a:cs typeface="Calibri"/>
                <a:sym typeface="Calibri"/>
              </a:rPr>
              <a:t>can be confusing to interpret in some variable types.</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40"/>
              </a:spcBef>
              <a:spcAft>
                <a:spcPts val="0"/>
              </a:spcAft>
              <a:buClr>
                <a:schemeClr val="dk1"/>
              </a:buClr>
              <a:buSzPts val="3150"/>
              <a:buFont typeface="Calibri"/>
              <a:buNone/>
            </a:pPr>
            <a:endParaRPr sz="3150" b="0" i="0" u="none" strike="noStrike" cap="none">
              <a:solidFill>
                <a:srgbClr val="000000"/>
              </a:solidFill>
              <a:latin typeface="Calibri"/>
              <a:ea typeface="Calibri"/>
              <a:cs typeface="Calibri"/>
              <a:sym typeface="Calibri"/>
            </a:endParaRPr>
          </a:p>
          <a:p>
            <a:pPr marL="12700" marR="3518534" lvl="0" indent="0" algn="l" rtl="0">
              <a:lnSpc>
                <a:spcPct val="122100"/>
              </a:lnSpc>
              <a:spcBef>
                <a:spcPts val="5"/>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cannot modify this char </a:t>
            </a:r>
            <a:r>
              <a:rPr lang="en-US" sz="2800" b="0" i="0" u="none" strike="noStrike" cap="none">
                <a:solidFill>
                  <a:srgbClr val="000000"/>
                </a:solidFill>
                <a:latin typeface="Consolas"/>
                <a:ea typeface="Consolas"/>
                <a:cs typeface="Consolas"/>
                <a:sym typeface="Consolas"/>
              </a:rPr>
              <a:t>const char c = 'h';</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0"/>
              </a:spcBef>
              <a:spcAft>
                <a:spcPts val="0"/>
              </a:spcAft>
              <a:buClr>
                <a:schemeClr val="dk1"/>
              </a:buClr>
              <a:buSzPts val="3400"/>
              <a:buFont typeface="Calibri"/>
              <a:buNone/>
            </a:pPr>
            <a:endParaRPr sz="3400" b="0" i="0" u="none" strike="noStrike" cap="none">
              <a:solidFill>
                <a:srgbClr val="000000"/>
              </a:solidFill>
              <a:latin typeface="Consolas"/>
              <a:ea typeface="Consolas"/>
              <a:cs typeface="Consolas"/>
              <a:sym typeface="Consolas"/>
            </a:endParaRPr>
          </a:p>
          <a:p>
            <a:pPr marL="12700" marR="785495" lvl="0" indent="0" algn="l" rtl="0">
              <a:lnSpc>
                <a:spcPct val="119300"/>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cannot modify chars pointed to by str </a:t>
            </a:r>
            <a:r>
              <a:rPr lang="en-US" sz="2800" b="0" i="0" u="none" strike="noStrike" cap="none">
                <a:solidFill>
                  <a:srgbClr val="000000"/>
                </a:solidFill>
                <a:latin typeface="Consolas"/>
                <a:ea typeface="Consolas"/>
                <a:cs typeface="Consolas"/>
                <a:sym typeface="Consolas"/>
              </a:rPr>
              <a:t>const char *str = …</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40"/>
              </a:spcBef>
              <a:spcAft>
                <a:spcPts val="0"/>
              </a:spcAft>
              <a:buClr>
                <a:schemeClr val="dk1"/>
              </a:buClr>
              <a:buSzPts val="3450"/>
              <a:buFont typeface="Calibri"/>
              <a:buNone/>
            </a:pPr>
            <a:endParaRPr sz="3450" b="0" i="0" u="none" strike="noStrike" cap="none">
              <a:solidFill>
                <a:srgbClr val="000000"/>
              </a:solidFill>
              <a:latin typeface="Consolas"/>
              <a:ea typeface="Consolas"/>
              <a:cs typeface="Consolas"/>
              <a:sym typeface="Consolas"/>
            </a:endParaRPr>
          </a:p>
          <a:p>
            <a:pPr marL="12700" marR="5080" lvl="0" indent="0" algn="l" rtl="0">
              <a:lnSpc>
                <a:spcPct val="119300"/>
              </a:lnSpc>
              <a:spcBef>
                <a:spcPts val="0"/>
              </a:spcBef>
              <a:spcAft>
                <a:spcPts val="0"/>
              </a:spcAft>
              <a:buClr>
                <a:srgbClr val="00B050"/>
              </a:buClr>
              <a:buSzPts val="2800"/>
              <a:buFont typeface="Consolas"/>
              <a:buNone/>
            </a:pPr>
            <a:r>
              <a:rPr lang="en-US" sz="2800" b="0" i="0" u="none" strike="noStrike" cap="none">
                <a:solidFill>
                  <a:srgbClr val="00B050"/>
                </a:solidFill>
                <a:latin typeface="Consolas"/>
                <a:ea typeface="Consolas"/>
                <a:cs typeface="Consolas"/>
                <a:sym typeface="Consolas"/>
              </a:rPr>
              <a:t>// cannot modify chars pointed to by *strPtr </a:t>
            </a:r>
            <a:r>
              <a:rPr lang="en-US" sz="2800" b="0" i="0" u="none" strike="noStrike" cap="none">
                <a:solidFill>
                  <a:srgbClr val="000000"/>
                </a:solidFill>
                <a:latin typeface="Consolas"/>
                <a:ea typeface="Consolas"/>
                <a:cs typeface="Consolas"/>
                <a:sym typeface="Consolas"/>
              </a:rPr>
              <a:t>const char **strPtr = …</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614"/>
        <p:cNvGrpSpPr/>
        <p:nvPr/>
      </p:nvGrpSpPr>
      <p:grpSpPr>
        <a:xfrm>
          <a:off x="0" y="0"/>
          <a:ext cx="0" cy="0"/>
          <a:chOff x="0" y="0"/>
          <a:chExt cx="0" cy="0"/>
        </a:xfrm>
      </p:grpSpPr>
      <p:sp>
        <p:nvSpPr>
          <p:cNvPr id="1615" name="Google Shape;1615;p87"/>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16" name="Google Shape;1616;p87"/>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79</a:t>
            </a:fld>
            <a:endParaRPr sz="1200" b="0" i="0" u="none" strike="noStrike" cap="none">
              <a:solidFill>
                <a:srgbClr val="424242"/>
              </a:solidFill>
              <a:latin typeface="Verdana"/>
              <a:ea typeface="Verdana"/>
              <a:cs typeface="Verdana"/>
              <a:sym typeface="Verdana"/>
            </a:endParaRPr>
          </a:p>
        </p:txBody>
      </p:sp>
      <p:sp>
        <p:nvSpPr>
          <p:cNvPr id="1617" name="Google Shape;1617;p87"/>
          <p:cNvSpPr txBox="1"/>
          <p:nvPr/>
        </p:nvSpPr>
        <p:spPr>
          <a:xfrm>
            <a:off x="231140" y="1265428"/>
            <a:ext cx="11477625"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A </a:t>
            </a:r>
            <a:r>
              <a:rPr lang="en-US" sz="2800" b="0" i="1" u="none" strike="noStrike" cap="none">
                <a:solidFill>
                  <a:srgbClr val="000000"/>
                </a:solidFill>
                <a:latin typeface="Calibri"/>
                <a:ea typeface="Calibri"/>
                <a:cs typeface="Calibri"/>
                <a:sym typeface="Calibri"/>
              </a:rPr>
              <a:t>struct </a:t>
            </a:r>
            <a:r>
              <a:rPr lang="en-US" sz="2800" b="0" i="0" u="none" strike="noStrike" cap="none">
                <a:solidFill>
                  <a:srgbClr val="000000"/>
                </a:solidFill>
                <a:latin typeface="Calibri"/>
                <a:ea typeface="Calibri"/>
                <a:cs typeface="Calibri"/>
                <a:sym typeface="Calibri"/>
              </a:rPr>
              <a:t>is a way to define a new variable type that is a group of other variables.</a:t>
            </a:r>
            <a:endParaRPr sz="2800" b="0" i="0" u="none" strike="noStrike" cap="none">
              <a:solidFill>
                <a:srgbClr val="000000"/>
              </a:solidFill>
              <a:latin typeface="Calibri"/>
              <a:ea typeface="Calibri"/>
              <a:cs typeface="Calibri"/>
              <a:sym typeface="Calibri"/>
            </a:endParaRPr>
          </a:p>
        </p:txBody>
      </p:sp>
      <p:sp>
        <p:nvSpPr>
          <p:cNvPr id="1618" name="Google Shape;1618;p87"/>
          <p:cNvSpPr txBox="1"/>
          <p:nvPr/>
        </p:nvSpPr>
        <p:spPr>
          <a:xfrm>
            <a:off x="231140" y="2166620"/>
            <a:ext cx="2381885" cy="1711325"/>
          </a:xfrm>
          <a:prstGeom prst="rect">
            <a:avLst/>
          </a:prstGeom>
          <a:noFill/>
          <a:ln>
            <a:noFill/>
          </a:ln>
        </p:spPr>
        <p:txBody>
          <a:bodyPr spcFirstLastPara="1" wrap="square" lIns="0" tIns="12700" rIns="0" bIns="0" anchor="t" anchorCtr="0">
            <a:spAutoFit/>
          </a:bodyPr>
          <a:lstStyle/>
          <a:p>
            <a:pPr marL="12700" marR="0" lvl="0" indent="0" algn="l" rtl="0">
              <a:lnSpc>
                <a:spcPct val="113958"/>
              </a:lnSpc>
              <a:spcBef>
                <a:spcPts val="0"/>
              </a:spcBef>
              <a:spcAft>
                <a:spcPts val="0"/>
              </a:spcAft>
              <a:buClr>
                <a:srgbClr val="000000"/>
              </a:buClr>
              <a:buSzPts val="2400"/>
              <a:buFont typeface="Consolas"/>
              <a:buNone/>
            </a:pPr>
            <a:r>
              <a:rPr lang="en-US" sz="2400" b="1" i="0" u="none" strike="noStrike" cap="none">
                <a:solidFill>
                  <a:srgbClr val="000000"/>
                </a:solidFill>
                <a:latin typeface="Consolas"/>
                <a:ea typeface="Consolas"/>
                <a:cs typeface="Consolas"/>
                <a:sym typeface="Consolas"/>
              </a:rPr>
              <a:t>struct </a:t>
            </a:r>
            <a:r>
              <a:rPr lang="en-US" sz="2400" b="0" i="0" u="none" strike="noStrike" cap="none">
                <a:solidFill>
                  <a:srgbClr val="000000"/>
                </a:solidFill>
                <a:latin typeface="Consolas"/>
                <a:ea typeface="Consolas"/>
                <a:cs typeface="Consolas"/>
                <a:sym typeface="Consolas"/>
              </a:rPr>
              <a:t>date {</a:t>
            </a:r>
            <a:endParaRPr sz="2400" b="0" i="0" u="none" strike="noStrike" cap="none">
              <a:solidFill>
                <a:srgbClr val="000000"/>
              </a:solidFill>
              <a:latin typeface="Consolas"/>
              <a:ea typeface="Consolas"/>
              <a:cs typeface="Consolas"/>
              <a:sym typeface="Consolas"/>
            </a:endParaRPr>
          </a:p>
          <a:p>
            <a:pPr marL="685800" marR="5080" lvl="0" indent="0" algn="l" rtl="0">
              <a:lnSpc>
                <a:spcPct val="109166"/>
              </a:lnSpc>
              <a:spcBef>
                <a:spcPts val="16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 month; int day;</a:t>
            </a:r>
            <a:endParaRPr sz="24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p:txBody>
      </p:sp>
      <p:sp>
        <p:nvSpPr>
          <p:cNvPr id="1619" name="Google Shape;1619;p87"/>
          <p:cNvSpPr txBox="1"/>
          <p:nvPr/>
        </p:nvSpPr>
        <p:spPr>
          <a:xfrm>
            <a:off x="3888740" y="2166620"/>
            <a:ext cx="440182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declaring a struct type</a:t>
            </a:r>
            <a:endParaRPr sz="2400" b="0" i="0" u="none" strike="noStrike" cap="none">
              <a:solidFill>
                <a:srgbClr val="000000"/>
              </a:solidFill>
              <a:latin typeface="Consolas"/>
              <a:ea typeface="Consolas"/>
              <a:cs typeface="Consolas"/>
              <a:sym typeface="Consolas"/>
            </a:endParaRPr>
          </a:p>
        </p:txBody>
      </p:sp>
      <p:sp>
        <p:nvSpPr>
          <p:cNvPr id="1620" name="Google Shape;1620;p87"/>
          <p:cNvSpPr txBox="1"/>
          <p:nvPr/>
        </p:nvSpPr>
        <p:spPr>
          <a:xfrm>
            <a:off x="3888740" y="2828035"/>
            <a:ext cx="558038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members of each date structure</a:t>
            </a:r>
            <a:endParaRPr sz="2400" b="0" i="0" u="none" strike="noStrike" cap="none">
              <a:solidFill>
                <a:srgbClr val="000000"/>
              </a:solidFill>
              <a:latin typeface="Consolas"/>
              <a:ea typeface="Consolas"/>
              <a:cs typeface="Consolas"/>
              <a:sym typeface="Consolas"/>
            </a:endParaRPr>
          </a:p>
        </p:txBody>
      </p:sp>
      <p:sp>
        <p:nvSpPr>
          <p:cNvPr id="1621" name="Google Shape;1621;p87"/>
          <p:cNvSpPr txBox="1"/>
          <p:nvPr/>
        </p:nvSpPr>
        <p:spPr>
          <a:xfrm>
            <a:off x="231140" y="4147820"/>
            <a:ext cx="3055620" cy="105283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struct date today; today.month = 1;</a:t>
            </a:r>
            <a:endParaRPr sz="2400" b="0" i="0" u="none" strike="noStrike" cap="none">
              <a:solidFill>
                <a:srgbClr val="000000"/>
              </a:solidFill>
              <a:latin typeface="Consolas"/>
              <a:ea typeface="Consolas"/>
              <a:cs typeface="Consolas"/>
              <a:sym typeface="Consolas"/>
            </a:endParaRPr>
          </a:p>
          <a:p>
            <a:pPr marL="12700" marR="0" lvl="0" indent="0" algn="l" rtl="0">
              <a:lnSpc>
                <a:spcPct val="1075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today.day = 28;</a:t>
            </a:r>
            <a:endParaRPr sz="2400" b="0" i="0" u="none" strike="noStrike" cap="none">
              <a:solidFill>
                <a:srgbClr val="000000"/>
              </a:solidFill>
              <a:latin typeface="Consolas"/>
              <a:ea typeface="Consolas"/>
              <a:cs typeface="Consolas"/>
              <a:sym typeface="Consolas"/>
            </a:endParaRPr>
          </a:p>
        </p:txBody>
      </p:sp>
      <p:sp>
        <p:nvSpPr>
          <p:cNvPr id="1622" name="Google Shape;1622;p87"/>
          <p:cNvSpPr txBox="1"/>
          <p:nvPr/>
        </p:nvSpPr>
        <p:spPr>
          <a:xfrm>
            <a:off x="6412865" y="4147820"/>
            <a:ext cx="541210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construct structure instances</a:t>
            </a:r>
            <a:endParaRPr sz="2400" b="0" i="0" u="none" strike="noStrike" cap="none">
              <a:solidFill>
                <a:srgbClr val="000000"/>
              </a:solidFill>
              <a:latin typeface="Consolas"/>
              <a:ea typeface="Consolas"/>
              <a:cs typeface="Consolas"/>
              <a:sym typeface="Consolas"/>
            </a:endParaRPr>
          </a:p>
        </p:txBody>
      </p:sp>
      <p:sp>
        <p:nvSpPr>
          <p:cNvPr id="1623" name="Google Shape;1623;p87"/>
          <p:cNvSpPr txBox="1"/>
          <p:nvPr/>
        </p:nvSpPr>
        <p:spPr>
          <a:xfrm>
            <a:off x="231140" y="5455411"/>
            <a:ext cx="625221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struct date new_years_eve = {12, 31};</a:t>
            </a:r>
            <a:endParaRPr sz="2400" b="0" i="0" u="none" strike="noStrike" cap="none">
              <a:solidFill>
                <a:srgbClr val="000000"/>
              </a:solidFill>
              <a:latin typeface="Consolas"/>
              <a:ea typeface="Consolas"/>
              <a:cs typeface="Consolas"/>
              <a:sym typeface="Consolas"/>
            </a:endParaRPr>
          </a:p>
        </p:txBody>
      </p:sp>
      <p:sp>
        <p:nvSpPr>
          <p:cNvPr id="1624" name="Google Shape;1624;p87"/>
          <p:cNvSpPr txBox="1"/>
          <p:nvPr/>
        </p:nvSpPr>
        <p:spPr>
          <a:xfrm>
            <a:off x="6962140" y="5455411"/>
            <a:ext cx="490728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shorter initializer syntax</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628"/>
        <p:cNvGrpSpPr/>
        <p:nvPr/>
      </p:nvGrpSpPr>
      <p:grpSpPr>
        <a:xfrm>
          <a:off x="0" y="0"/>
          <a:ext cx="0" cy="0"/>
          <a:chOff x="0" y="0"/>
          <a:chExt cx="0" cy="0"/>
        </a:xfrm>
      </p:grpSpPr>
      <p:sp>
        <p:nvSpPr>
          <p:cNvPr id="1629" name="Google Shape;1629;p88"/>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30" name="Google Shape;1630;p88"/>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80</a:t>
            </a:fld>
            <a:endParaRPr sz="1200" b="0" i="0" u="none" strike="noStrike" cap="none">
              <a:solidFill>
                <a:srgbClr val="424242"/>
              </a:solidFill>
              <a:latin typeface="Verdana"/>
              <a:ea typeface="Verdana"/>
              <a:cs typeface="Verdana"/>
              <a:sym typeface="Verdana"/>
            </a:endParaRPr>
          </a:p>
        </p:txBody>
      </p:sp>
      <p:sp>
        <p:nvSpPr>
          <p:cNvPr id="1631" name="Google Shape;1631;p88"/>
          <p:cNvSpPr txBox="1"/>
          <p:nvPr/>
        </p:nvSpPr>
        <p:spPr>
          <a:xfrm>
            <a:off x="231140" y="1265428"/>
            <a:ext cx="11256010" cy="995272"/>
          </a:xfrm>
          <a:prstGeom prst="rect">
            <a:avLst/>
          </a:prstGeom>
          <a:noFill/>
          <a:ln>
            <a:noFill/>
          </a:ln>
        </p:spPr>
        <p:txBody>
          <a:bodyPr spcFirstLastPara="1" wrap="square" lIns="0" tIns="12700" rIns="0" bIns="0" anchor="t" anchorCtr="0">
            <a:spAutoFit/>
          </a:bodyPr>
          <a:lstStyle/>
          <a:p>
            <a:pPr marL="12700" marR="0" lvl="0" indent="0" algn="l" rtl="0">
              <a:lnSpc>
                <a:spcPct val="113571"/>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Wrap the struct definition in a </a:t>
            </a:r>
            <a:r>
              <a:rPr lang="en-US" sz="2800" b="1" i="0" u="none" strike="noStrike" cap="none" dirty="0">
                <a:solidFill>
                  <a:srgbClr val="000000"/>
                </a:solidFill>
                <a:latin typeface="Calibri"/>
                <a:ea typeface="Calibri"/>
                <a:cs typeface="Calibri"/>
                <a:sym typeface="Calibri"/>
              </a:rPr>
              <a:t>typedef </a:t>
            </a:r>
            <a:r>
              <a:rPr lang="en-US" sz="2800" b="0" i="0" u="none" strike="noStrike" cap="none" dirty="0">
                <a:solidFill>
                  <a:srgbClr val="000000"/>
                </a:solidFill>
                <a:latin typeface="Calibri"/>
                <a:ea typeface="Calibri"/>
                <a:cs typeface="Calibri"/>
                <a:sym typeface="Calibri"/>
              </a:rPr>
              <a:t>to avoid having to include the word</a:t>
            </a:r>
            <a:endParaRPr sz="2800" b="0" i="0" u="none" strike="noStrike" cap="none" dirty="0">
              <a:solidFill>
                <a:srgbClr val="000000"/>
              </a:solidFill>
              <a:latin typeface="Calibri"/>
              <a:ea typeface="Calibri"/>
              <a:cs typeface="Calibri"/>
              <a:sym typeface="Calibri"/>
            </a:endParaRPr>
          </a:p>
          <a:p>
            <a:pPr marL="12700" marR="0" lvl="0" indent="0" algn="l" rtl="0">
              <a:lnSpc>
                <a:spcPct val="113571"/>
              </a:lnSpc>
              <a:spcBef>
                <a:spcPts val="0"/>
              </a:spcBef>
              <a:spcAft>
                <a:spcPts val="0"/>
              </a:spcAft>
              <a:buClr>
                <a:srgbClr val="000000"/>
              </a:buClr>
              <a:buSzPts val="2800"/>
              <a:buFont typeface="Calibri"/>
              <a:buNone/>
            </a:pPr>
            <a:r>
              <a:rPr lang="en-US" sz="2800" b="1" i="0" u="none" strike="noStrike" cap="none" dirty="0">
                <a:solidFill>
                  <a:srgbClr val="000000"/>
                </a:solidFill>
                <a:latin typeface="Calibri"/>
                <a:ea typeface="Calibri"/>
                <a:cs typeface="Calibri"/>
                <a:sym typeface="Calibri"/>
              </a:rPr>
              <a:t>struct </a:t>
            </a:r>
            <a:r>
              <a:rPr lang="en-US" sz="2800" b="0" i="0" u="none" strike="noStrike" cap="none" dirty="0">
                <a:solidFill>
                  <a:srgbClr val="000000"/>
                </a:solidFill>
                <a:latin typeface="Calibri"/>
                <a:ea typeface="Calibri"/>
                <a:cs typeface="Calibri"/>
                <a:sym typeface="Calibri"/>
              </a:rPr>
              <a:t>every time you make a new variable of that type.</a:t>
            </a:r>
            <a:endParaRPr sz="2800" b="0" i="0" u="none" strike="noStrike" cap="none" dirty="0">
              <a:solidFill>
                <a:srgbClr val="000000"/>
              </a:solidFill>
              <a:latin typeface="Calibri"/>
              <a:ea typeface="Calibri"/>
              <a:cs typeface="Calibri"/>
              <a:sym typeface="Calibri"/>
            </a:endParaRPr>
          </a:p>
        </p:txBody>
      </p:sp>
      <p:graphicFrame>
        <p:nvGraphicFramePr>
          <p:cNvPr id="1632" name="Google Shape;1632;p88"/>
          <p:cNvGraphicFramePr/>
          <p:nvPr/>
        </p:nvGraphicFramePr>
        <p:xfrm>
          <a:off x="212089" y="2638752"/>
          <a:ext cx="3596625" cy="1064324"/>
        </p:xfrm>
        <a:graphic>
          <a:graphicData uri="http://schemas.openxmlformats.org/drawingml/2006/table">
            <a:tbl>
              <a:tblPr firstRow="1" bandRow="1">
                <a:noFill/>
                <a:tableStyleId>{BC7616F1-CE5B-484E-AE98-E7BE73765DD2}</a:tableStyleId>
              </a:tblPr>
              <a:tblGrid>
                <a:gridCol w="1294125">
                  <a:extLst>
                    <a:ext uri="{9D8B030D-6E8A-4147-A177-3AD203B41FA5}">
                      <a16:colId xmlns:a16="http://schemas.microsoft.com/office/drawing/2014/main" val="20000"/>
                    </a:ext>
                  </a:extLst>
                </a:gridCol>
                <a:gridCol w="1177925">
                  <a:extLst>
                    <a:ext uri="{9D8B030D-6E8A-4147-A177-3AD203B41FA5}">
                      <a16:colId xmlns:a16="http://schemas.microsoft.com/office/drawing/2014/main" val="20001"/>
                    </a:ext>
                  </a:extLst>
                </a:gridCol>
                <a:gridCol w="841375">
                  <a:extLst>
                    <a:ext uri="{9D8B030D-6E8A-4147-A177-3AD203B41FA5}">
                      <a16:colId xmlns:a16="http://schemas.microsoft.com/office/drawing/2014/main" val="20002"/>
                    </a:ext>
                  </a:extLst>
                </a:gridCol>
                <a:gridCol w="283200">
                  <a:extLst>
                    <a:ext uri="{9D8B030D-6E8A-4147-A177-3AD203B41FA5}">
                      <a16:colId xmlns:a16="http://schemas.microsoft.com/office/drawing/2014/main" val="20003"/>
                    </a:ext>
                  </a:extLst>
                </a:gridCol>
              </a:tblGrid>
              <a:tr h="316875">
                <a:tc>
                  <a:txBody>
                    <a:bodyPr/>
                    <a:lstStyle/>
                    <a:p>
                      <a:pPr marL="0" marR="76200" lvl="0" indent="0" algn="r" rtl="0">
                        <a:lnSpc>
                          <a:spcPct val="94166"/>
                        </a:lnSpc>
                        <a:spcBef>
                          <a:spcPts val="0"/>
                        </a:spcBef>
                        <a:spcAft>
                          <a:spcPts val="0"/>
                        </a:spcAft>
                        <a:buNone/>
                      </a:pPr>
                      <a:r>
                        <a:rPr lang="en-US" sz="2400" b="1" u="none" strike="noStrike" cap="none">
                          <a:solidFill>
                            <a:srgbClr val="FF0000"/>
                          </a:solidFill>
                          <a:latin typeface="Consolas"/>
                          <a:ea typeface="Consolas"/>
                          <a:cs typeface="Consolas"/>
                          <a:sym typeface="Consolas"/>
                        </a:rPr>
                        <a:t>typedef</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94166"/>
                        </a:lnSpc>
                        <a:spcBef>
                          <a:spcPts val="0"/>
                        </a:spcBef>
                        <a:spcAft>
                          <a:spcPts val="0"/>
                        </a:spcAft>
                        <a:buNone/>
                      </a:pPr>
                      <a:r>
                        <a:rPr lang="en-US" sz="2400" b="1" u="none" strike="noStrike" cap="none">
                          <a:latin typeface="Consolas"/>
                          <a:ea typeface="Consolas"/>
                          <a:cs typeface="Consolas"/>
                          <a:sym typeface="Consolas"/>
                        </a:rPr>
                        <a:t>struct</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94166"/>
                        </a:lnSpc>
                        <a:spcBef>
                          <a:spcPts val="0"/>
                        </a:spcBef>
                        <a:spcAft>
                          <a:spcPts val="0"/>
                        </a:spcAft>
                        <a:buNone/>
                      </a:pPr>
                      <a:r>
                        <a:rPr lang="en-US" sz="2400" u="none" strike="noStrike" cap="none">
                          <a:latin typeface="Consolas"/>
                          <a:ea typeface="Consolas"/>
                          <a:cs typeface="Consolas"/>
                          <a:sym typeface="Consolas"/>
                        </a:rPr>
                        <a:t>date</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94166"/>
                        </a:lnSpc>
                        <a:spcBef>
                          <a:spcPts val="0"/>
                        </a:spcBef>
                        <a:spcAft>
                          <a:spcPts val="0"/>
                        </a:spcAft>
                        <a:buNone/>
                      </a:pPr>
                      <a:r>
                        <a:rPr lang="en-US" sz="2400" u="none" strike="noStrike" cap="none">
                          <a:latin typeface="Consolas"/>
                          <a:ea typeface="Consolas"/>
                          <a:cs typeface="Consolas"/>
                          <a:sym typeface="Consolas"/>
                        </a:rPr>
                        <a:t>{</a:t>
                      </a:r>
                      <a:endParaRPr sz="2400" u="none" strike="noStrike" cap="none">
                        <a:latin typeface="Consolas"/>
                        <a:ea typeface="Consolas"/>
                        <a:cs typeface="Consolas"/>
                        <a:sym typeface="Consolas"/>
                      </a:endParaRPr>
                    </a:p>
                  </a:txBody>
                  <a:tcPr marL="0" marR="0" marT="0" marB="0"/>
                </a:tc>
                <a:extLst>
                  <a:ext uri="{0D108BD9-81ED-4DB2-BD59-A6C34878D82A}">
                    <a16:rowId xmlns:a16="http://schemas.microsoft.com/office/drawing/2014/main" val="10000"/>
                  </a:ext>
                </a:extLst>
              </a:tr>
              <a:tr h="330200">
                <a:tc>
                  <a:txBody>
                    <a:bodyPr/>
                    <a:lstStyle/>
                    <a:p>
                      <a:pPr marL="0" marR="76200" lvl="0" indent="0" algn="r" rtl="0">
                        <a:lnSpc>
                          <a:spcPct val="98333"/>
                        </a:lnSpc>
                        <a:spcBef>
                          <a:spcPts val="0"/>
                        </a:spcBef>
                        <a:spcAft>
                          <a:spcPts val="0"/>
                        </a:spcAft>
                        <a:buNone/>
                      </a:pPr>
                      <a:r>
                        <a:rPr lang="en-US" sz="2400" u="none" strike="noStrike" cap="none">
                          <a:latin typeface="Consolas"/>
                          <a:ea typeface="Consolas"/>
                          <a:cs typeface="Consolas"/>
                          <a:sym typeface="Consolas"/>
                        </a:rPr>
                        <a:t>int</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98333"/>
                        </a:lnSpc>
                        <a:spcBef>
                          <a:spcPts val="0"/>
                        </a:spcBef>
                        <a:spcAft>
                          <a:spcPts val="0"/>
                        </a:spcAft>
                        <a:buNone/>
                      </a:pPr>
                      <a:r>
                        <a:rPr lang="en-US" sz="2400" u="none" strike="noStrike" cap="none">
                          <a:latin typeface="Consolas"/>
                          <a:ea typeface="Consolas"/>
                          <a:cs typeface="Consolas"/>
                          <a:sym typeface="Consolas"/>
                        </a:rPr>
                        <a:t>month;</a:t>
                      </a:r>
                      <a:endParaRPr sz="2400" u="none" strike="noStrike" cap="none">
                        <a:latin typeface="Consolas"/>
                        <a:ea typeface="Consolas"/>
                        <a:cs typeface="Consolas"/>
                        <a:sym typeface="Consolas"/>
                      </a:endParaRPr>
                    </a:p>
                  </a:txBody>
                  <a:tcPr marL="0" marR="0" marT="0" marB="0"/>
                </a:tc>
                <a:tc>
                  <a:txBody>
                    <a:bodyPr/>
                    <a:lstStyle/>
                    <a:p>
                      <a:pPr marL="0" marR="0" lvl="0" indent="0" algn="l" rtl="0">
                        <a:lnSpc>
                          <a:spcPct val="100000"/>
                        </a:lnSpc>
                        <a:spcBef>
                          <a:spcPts val="0"/>
                        </a:spcBef>
                        <a:spcAft>
                          <a:spcPts val="0"/>
                        </a:spcAft>
                        <a:buNone/>
                      </a:pPr>
                      <a:endParaRPr sz="2000" u="none" strike="noStrike" cap="none">
                        <a:latin typeface="Times New Roman"/>
                        <a:ea typeface="Times New Roman"/>
                        <a:cs typeface="Times New Roman"/>
                        <a:sym typeface="Times New Roman"/>
                      </a:endParaRPr>
                    </a:p>
                  </a:txBody>
                  <a:tcPr marL="0" marR="0" marT="0" marB="0"/>
                </a:tc>
                <a:tc>
                  <a:txBody>
                    <a:bodyPr/>
                    <a:lstStyle/>
                    <a:p>
                      <a:pPr marL="0" marR="0" lvl="0" indent="0" algn="l" rtl="0">
                        <a:lnSpc>
                          <a:spcPct val="100000"/>
                        </a:lnSpc>
                        <a:spcBef>
                          <a:spcPts val="0"/>
                        </a:spcBef>
                        <a:spcAft>
                          <a:spcPts val="0"/>
                        </a:spcAft>
                        <a:buNone/>
                      </a:pPr>
                      <a:endParaRPr sz="2000" u="none" strike="noStrike" cap="none">
                        <a:latin typeface="Times New Roman"/>
                        <a:ea typeface="Times New Roman"/>
                        <a:cs typeface="Times New Roman"/>
                        <a:sym typeface="Times New Roman"/>
                      </a:endParaRPr>
                    </a:p>
                  </a:txBody>
                  <a:tcPr marL="0" marR="0" marT="0" marB="0"/>
                </a:tc>
                <a:extLst>
                  <a:ext uri="{0D108BD9-81ED-4DB2-BD59-A6C34878D82A}">
                    <a16:rowId xmlns:a16="http://schemas.microsoft.com/office/drawing/2014/main" val="10001"/>
                  </a:ext>
                </a:extLst>
              </a:tr>
              <a:tr h="318125">
                <a:tc>
                  <a:txBody>
                    <a:bodyPr/>
                    <a:lstStyle/>
                    <a:p>
                      <a:pPr marL="0" marR="76200" lvl="0" indent="0" algn="r" rtl="0">
                        <a:lnSpc>
                          <a:spcPct val="98750"/>
                        </a:lnSpc>
                        <a:spcBef>
                          <a:spcPts val="0"/>
                        </a:spcBef>
                        <a:spcAft>
                          <a:spcPts val="0"/>
                        </a:spcAft>
                        <a:buNone/>
                      </a:pPr>
                      <a:r>
                        <a:rPr lang="en-US" sz="2400" u="none" strike="noStrike" cap="none">
                          <a:latin typeface="Consolas"/>
                          <a:ea typeface="Consolas"/>
                          <a:cs typeface="Consolas"/>
                          <a:sym typeface="Consolas"/>
                        </a:rPr>
                        <a:t>int</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98750"/>
                        </a:lnSpc>
                        <a:spcBef>
                          <a:spcPts val="0"/>
                        </a:spcBef>
                        <a:spcAft>
                          <a:spcPts val="0"/>
                        </a:spcAft>
                        <a:buNone/>
                      </a:pPr>
                      <a:r>
                        <a:rPr lang="en-US" sz="2400" u="none" strike="noStrike" cap="none">
                          <a:latin typeface="Consolas"/>
                          <a:ea typeface="Consolas"/>
                          <a:cs typeface="Consolas"/>
                          <a:sym typeface="Consolas"/>
                        </a:rPr>
                        <a:t>day;</a:t>
                      </a:r>
                      <a:endParaRPr sz="2400" u="none" strike="noStrike" cap="none">
                        <a:latin typeface="Consolas"/>
                        <a:ea typeface="Consolas"/>
                        <a:cs typeface="Consolas"/>
                        <a:sym typeface="Consolas"/>
                      </a:endParaRPr>
                    </a:p>
                  </a:txBody>
                  <a:tcPr marL="0" marR="0" marT="0" marB="0"/>
                </a:tc>
                <a:tc>
                  <a:txBody>
                    <a:bodyPr/>
                    <a:lstStyle/>
                    <a:p>
                      <a:pPr marL="0" marR="0" lvl="0" indent="0" algn="l" rtl="0">
                        <a:lnSpc>
                          <a:spcPct val="100000"/>
                        </a:lnSpc>
                        <a:spcBef>
                          <a:spcPts val="0"/>
                        </a:spcBef>
                        <a:spcAft>
                          <a:spcPts val="0"/>
                        </a:spcAft>
                        <a:buNone/>
                      </a:pPr>
                      <a:endParaRPr sz="2000" u="none" strike="noStrike" cap="none">
                        <a:latin typeface="Times New Roman"/>
                        <a:ea typeface="Times New Roman"/>
                        <a:cs typeface="Times New Roman"/>
                        <a:sym typeface="Times New Roman"/>
                      </a:endParaRPr>
                    </a:p>
                  </a:txBody>
                  <a:tcPr marL="0" marR="0" marT="0" marB="0"/>
                </a:tc>
                <a:tc>
                  <a:txBody>
                    <a:bodyPr/>
                    <a:lstStyle/>
                    <a:p>
                      <a:pPr marL="0" marR="0" lvl="0" indent="0" algn="l" rtl="0">
                        <a:lnSpc>
                          <a:spcPct val="100000"/>
                        </a:lnSpc>
                        <a:spcBef>
                          <a:spcPts val="0"/>
                        </a:spcBef>
                        <a:spcAft>
                          <a:spcPts val="0"/>
                        </a:spcAft>
                        <a:buNone/>
                      </a:pPr>
                      <a:endParaRPr sz="2000" u="none" strike="noStrike" cap="none">
                        <a:latin typeface="Times New Roman"/>
                        <a:ea typeface="Times New Roman"/>
                        <a:cs typeface="Times New Roman"/>
                        <a:sym typeface="Times New Roman"/>
                      </a:endParaRPr>
                    </a:p>
                  </a:txBody>
                  <a:tcPr marL="0" marR="0" marT="0" marB="0"/>
                </a:tc>
                <a:extLst>
                  <a:ext uri="{0D108BD9-81ED-4DB2-BD59-A6C34878D82A}">
                    <a16:rowId xmlns:a16="http://schemas.microsoft.com/office/drawing/2014/main" val="10002"/>
                  </a:ext>
                </a:extLst>
              </a:tr>
            </a:tbl>
          </a:graphicData>
        </a:graphic>
      </p:graphicFrame>
      <p:sp>
        <p:nvSpPr>
          <p:cNvPr id="1633" name="Google Shape;1633;p88"/>
          <p:cNvSpPr txBox="1"/>
          <p:nvPr/>
        </p:nvSpPr>
        <p:spPr>
          <a:xfrm>
            <a:off x="231140" y="3538220"/>
            <a:ext cx="5074285" cy="2701925"/>
          </a:xfrm>
          <a:prstGeom prst="rect">
            <a:avLst/>
          </a:prstGeom>
          <a:noFill/>
          <a:ln>
            <a:noFill/>
          </a:ln>
        </p:spPr>
        <p:txBody>
          <a:bodyPr spcFirstLastPara="1" wrap="square" lIns="0" tIns="12700" rIns="0" bIns="0" anchor="t" anchorCtr="0">
            <a:spAutoFit/>
          </a:bodyPr>
          <a:lstStyle/>
          <a:p>
            <a:pPr marL="12700" marR="0" lvl="0" indent="0" algn="l" rtl="0">
              <a:lnSpc>
                <a:spcPct val="11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 </a:t>
            </a:r>
            <a:r>
              <a:rPr lang="en-US" sz="2400" b="0" i="0" u="none" strike="noStrike" cap="none">
                <a:solidFill>
                  <a:srgbClr val="FF0000"/>
                </a:solidFill>
                <a:latin typeface="Consolas"/>
                <a:ea typeface="Consolas"/>
                <a:cs typeface="Consolas"/>
                <a:sym typeface="Consolas"/>
              </a:rPr>
              <a:t>date</a:t>
            </a: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0" marR="0" lvl="0" indent="0" algn="l" rtl="0">
              <a:lnSpc>
                <a:spcPct val="100000"/>
              </a:lnSpc>
              <a:spcBef>
                <a:spcPts val="20"/>
              </a:spcBef>
              <a:spcAft>
                <a:spcPts val="0"/>
              </a:spcAft>
              <a:buClr>
                <a:schemeClr val="dk1"/>
              </a:buClr>
              <a:buSzPts val="2250"/>
              <a:buFont typeface="Calibri"/>
              <a:buNone/>
            </a:pPr>
            <a:endParaRPr sz="2250" b="0" i="0" u="none" strike="noStrike" cap="none">
              <a:solidFill>
                <a:srgbClr val="000000"/>
              </a:solidFill>
              <a:latin typeface="Consolas"/>
              <a:ea typeface="Consolas"/>
              <a:cs typeface="Consolas"/>
              <a:sym typeface="Consolas"/>
            </a:endParaRPr>
          </a:p>
          <a:p>
            <a:pPr marL="12700" marR="2360930" lvl="0" indent="0" algn="l" rtl="0">
              <a:lnSpc>
                <a:spcPct val="107916"/>
              </a:lnSpc>
              <a:spcBef>
                <a:spcPts val="0"/>
              </a:spcBef>
              <a:spcAft>
                <a:spcPts val="0"/>
              </a:spcAft>
              <a:buClr>
                <a:srgbClr val="FF0000"/>
              </a:buClr>
              <a:buSzPts val="2400"/>
              <a:buFont typeface="Consolas"/>
              <a:buNone/>
            </a:pPr>
            <a:r>
              <a:rPr lang="en-US" sz="2400" b="0" i="0" u="none" strike="noStrike" cap="none">
                <a:solidFill>
                  <a:srgbClr val="FF0000"/>
                </a:solidFill>
                <a:latin typeface="Consolas"/>
                <a:ea typeface="Consolas"/>
                <a:cs typeface="Consolas"/>
                <a:sym typeface="Consolas"/>
              </a:rPr>
              <a:t>date </a:t>
            </a:r>
            <a:r>
              <a:rPr lang="en-US" sz="2400" b="0" i="0" u="none" strike="noStrike" cap="none">
                <a:solidFill>
                  <a:srgbClr val="000000"/>
                </a:solidFill>
                <a:latin typeface="Consolas"/>
                <a:ea typeface="Consolas"/>
                <a:cs typeface="Consolas"/>
                <a:sym typeface="Consolas"/>
              </a:rPr>
              <a:t>today; today.month = 1;</a:t>
            </a:r>
            <a:endParaRPr sz="2400" b="0" i="0" u="none" strike="noStrike" cap="none">
              <a:solidFill>
                <a:srgbClr val="000000"/>
              </a:solidFill>
              <a:latin typeface="Consolas"/>
              <a:ea typeface="Consolas"/>
              <a:cs typeface="Consolas"/>
              <a:sym typeface="Consolas"/>
            </a:endParaRPr>
          </a:p>
          <a:p>
            <a:pPr marL="12700" marR="0" lvl="0" indent="0" algn="l" rtl="0">
              <a:lnSpc>
                <a:spcPct val="1075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today.day = 28;</a:t>
            </a:r>
            <a:endParaRPr sz="2400" b="0" i="0" u="none" strike="noStrike" cap="none">
              <a:solidFill>
                <a:srgbClr val="000000"/>
              </a:solidFill>
              <a:latin typeface="Consolas"/>
              <a:ea typeface="Consolas"/>
              <a:cs typeface="Consolas"/>
              <a:sym typeface="Consolas"/>
            </a:endParaRPr>
          </a:p>
          <a:p>
            <a:pPr marL="0" marR="0" lvl="0" indent="0" algn="l" rtl="0">
              <a:lnSpc>
                <a:spcPct val="100000"/>
              </a:lnSpc>
              <a:spcBef>
                <a:spcPts val="20"/>
              </a:spcBef>
              <a:spcAft>
                <a:spcPts val="0"/>
              </a:spcAft>
              <a:buClr>
                <a:schemeClr val="dk1"/>
              </a:buClr>
              <a:buSzPts val="1950"/>
              <a:buFont typeface="Calibri"/>
              <a:buNone/>
            </a:pPr>
            <a:endParaRPr sz="195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0"/>
              </a:spcBef>
              <a:spcAft>
                <a:spcPts val="0"/>
              </a:spcAft>
              <a:buClr>
                <a:srgbClr val="FF0000"/>
              </a:buClr>
              <a:buSzPts val="2400"/>
              <a:buFont typeface="Consolas"/>
              <a:buNone/>
            </a:pPr>
            <a:r>
              <a:rPr lang="en-US" sz="2400" b="0" i="0" u="none" strike="noStrike" cap="none">
                <a:solidFill>
                  <a:srgbClr val="FF0000"/>
                </a:solidFill>
                <a:latin typeface="Consolas"/>
                <a:ea typeface="Consolas"/>
                <a:cs typeface="Consolas"/>
                <a:sym typeface="Consolas"/>
              </a:rPr>
              <a:t>date </a:t>
            </a:r>
            <a:r>
              <a:rPr lang="en-US" sz="2400" b="0" i="0" u="none" strike="noStrike" cap="none">
                <a:solidFill>
                  <a:srgbClr val="000000"/>
                </a:solidFill>
                <a:latin typeface="Consolas"/>
                <a:ea typeface="Consolas"/>
                <a:cs typeface="Consolas"/>
                <a:sym typeface="Consolas"/>
              </a:rPr>
              <a:t>new_years_eve = {12, 31};</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637"/>
        <p:cNvGrpSpPr/>
        <p:nvPr/>
      </p:nvGrpSpPr>
      <p:grpSpPr>
        <a:xfrm>
          <a:off x="0" y="0"/>
          <a:ext cx="0" cy="0"/>
          <a:chOff x="0" y="0"/>
          <a:chExt cx="0" cy="0"/>
        </a:xfrm>
      </p:grpSpPr>
      <p:sp>
        <p:nvSpPr>
          <p:cNvPr id="1638" name="Google Shape;1638;p89"/>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39" name="Google Shape;1639;p89"/>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81</a:t>
            </a:fld>
            <a:endParaRPr sz="1200" b="0" i="0" u="none" strike="noStrike" cap="none">
              <a:solidFill>
                <a:srgbClr val="424242"/>
              </a:solidFill>
              <a:latin typeface="Verdana"/>
              <a:ea typeface="Verdana"/>
              <a:cs typeface="Verdana"/>
              <a:sym typeface="Verdana"/>
            </a:endParaRPr>
          </a:p>
        </p:txBody>
      </p:sp>
      <p:sp>
        <p:nvSpPr>
          <p:cNvPr id="1640" name="Google Shape;1640;p89"/>
          <p:cNvSpPr txBox="1"/>
          <p:nvPr/>
        </p:nvSpPr>
        <p:spPr>
          <a:xfrm>
            <a:off x="231140" y="1265428"/>
            <a:ext cx="11481435" cy="4581525"/>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If you pass a struct as a parameter, like for other parameters, C passes a </a:t>
            </a:r>
            <a:r>
              <a:rPr lang="en-US" sz="2800" b="1" i="0" u="none" strike="noStrike" cap="none">
                <a:solidFill>
                  <a:srgbClr val="000000"/>
                </a:solidFill>
                <a:latin typeface="Calibri"/>
                <a:ea typeface="Calibri"/>
                <a:cs typeface="Calibri"/>
                <a:sym typeface="Calibri"/>
              </a:rPr>
              <a:t>copy </a:t>
            </a:r>
            <a:r>
              <a:rPr lang="en-US" sz="2800" b="0" i="0" u="none" strike="noStrike" cap="none">
                <a:solidFill>
                  <a:srgbClr val="000000"/>
                </a:solidFill>
                <a:latin typeface="Calibri"/>
                <a:ea typeface="Calibri"/>
                <a:cs typeface="Calibri"/>
                <a:sym typeface="Calibri"/>
              </a:rPr>
              <a:t>of the entire struct.</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50"/>
              </a:spcBef>
              <a:spcAft>
                <a:spcPts val="0"/>
              </a:spcAft>
              <a:buClr>
                <a:schemeClr val="dk1"/>
              </a:buClr>
              <a:buSzPts val="2900"/>
              <a:buFont typeface="Calibri"/>
              <a:buNone/>
            </a:pPr>
            <a:endParaRPr sz="2900" b="0" i="0" u="none" strike="noStrike" cap="none">
              <a:solidFill>
                <a:srgbClr val="000000"/>
              </a:solidFill>
              <a:latin typeface="Calibri"/>
              <a:ea typeface="Calibri"/>
              <a:cs typeface="Calibri"/>
              <a:sym typeface="Calibri"/>
            </a:endParaRPr>
          </a:p>
          <a:p>
            <a:pPr marL="927100" marR="7085965" lvl="0" indent="-914400" algn="l" rtl="0">
              <a:lnSpc>
                <a:spcPct val="109166"/>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void advance_day(date d) { d.day++;</a:t>
            </a:r>
            <a:endParaRPr sz="2400" b="0" i="0" u="none" strike="noStrike" cap="none">
              <a:solidFill>
                <a:srgbClr val="000000"/>
              </a:solidFill>
              <a:latin typeface="Consolas"/>
              <a:ea typeface="Consolas"/>
              <a:cs typeface="Consolas"/>
              <a:sym typeface="Consolas"/>
            </a:endParaRPr>
          </a:p>
          <a:p>
            <a:pPr marL="12700" marR="0" lvl="0" indent="0" algn="l" rtl="0">
              <a:lnSpc>
                <a:spcPct val="106041"/>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0" marR="0" lvl="0" indent="0" algn="l" rtl="0">
              <a:lnSpc>
                <a:spcPct val="100000"/>
              </a:lnSpc>
              <a:spcBef>
                <a:spcPts val="35"/>
              </a:spcBef>
              <a:spcAft>
                <a:spcPts val="0"/>
              </a:spcAft>
              <a:buClr>
                <a:schemeClr val="dk1"/>
              </a:buClr>
              <a:buSzPts val="2200"/>
              <a:buFont typeface="Calibri"/>
              <a:buNone/>
            </a:pPr>
            <a:endParaRPr sz="2200" b="0" i="0" u="none" strike="noStrike" cap="none">
              <a:solidFill>
                <a:srgbClr val="000000"/>
              </a:solidFill>
              <a:latin typeface="Consolas"/>
              <a:ea typeface="Consolas"/>
              <a:cs typeface="Consolas"/>
              <a:sym typeface="Consolas"/>
            </a:endParaRPr>
          </a:p>
          <a:p>
            <a:pPr marL="927100" marR="5132705" lvl="0" indent="-914400" algn="l" rtl="0">
              <a:lnSpc>
                <a:spcPct val="902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 main(int argc, char *argv[]) { date my_date = {1, 28}; advance_day(my_date); printf(</a:t>
            </a:r>
            <a:r>
              <a:rPr lang="en-US" sz="2400" b="0" i="0" u="none" strike="noStrike" cap="none">
                <a:solidFill>
                  <a:srgbClr val="0432FF"/>
                </a:solidFill>
                <a:latin typeface="Consolas"/>
                <a:ea typeface="Consolas"/>
                <a:cs typeface="Consolas"/>
                <a:sym typeface="Consolas"/>
              </a:rPr>
              <a:t>"%d"</a:t>
            </a:r>
            <a:r>
              <a:rPr lang="en-US" sz="2400" b="0" i="0" u="none" strike="noStrike" cap="none">
                <a:solidFill>
                  <a:srgbClr val="000000"/>
                </a:solidFill>
                <a:latin typeface="Consolas"/>
                <a:ea typeface="Consolas"/>
                <a:cs typeface="Consolas"/>
                <a:sym typeface="Consolas"/>
              </a:rPr>
              <a:t>, my_date.day); </a:t>
            </a:r>
            <a:r>
              <a:rPr lang="en-US" sz="2400" b="0" i="0" u="none" strike="noStrike" cap="none">
                <a:solidFill>
                  <a:srgbClr val="00B050"/>
                </a:solidFill>
                <a:latin typeface="Consolas"/>
                <a:ea typeface="Consolas"/>
                <a:cs typeface="Consolas"/>
                <a:sym typeface="Consolas"/>
              </a:rPr>
              <a:t>// 28 </a:t>
            </a:r>
            <a:r>
              <a:rPr lang="en-US" sz="2400" b="0" i="0" u="none" strike="noStrike" cap="none">
                <a:solidFill>
                  <a:srgbClr val="000000"/>
                </a:solidFill>
                <a:latin typeface="Consolas"/>
                <a:ea typeface="Consolas"/>
                <a:cs typeface="Consolas"/>
                <a:sym typeface="Consolas"/>
              </a:rPr>
              <a:t>return 0;</a:t>
            </a:r>
            <a:endParaRPr sz="2400" b="0" i="0" u="none" strike="noStrike" cap="none">
              <a:solidFill>
                <a:srgbClr val="000000"/>
              </a:solidFill>
              <a:latin typeface="Consolas"/>
              <a:ea typeface="Consolas"/>
              <a:cs typeface="Consolas"/>
              <a:sym typeface="Consolas"/>
            </a:endParaRPr>
          </a:p>
          <a:p>
            <a:pPr marL="12700" marR="0" lvl="0" indent="0" algn="l" rtl="0">
              <a:lnSpc>
                <a:spcPct val="10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644"/>
        <p:cNvGrpSpPr/>
        <p:nvPr/>
      </p:nvGrpSpPr>
      <p:grpSpPr>
        <a:xfrm>
          <a:off x="0" y="0"/>
          <a:ext cx="0" cy="0"/>
          <a:chOff x="0" y="0"/>
          <a:chExt cx="0" cy="0"/>
        </a:xfrm>
      </p:grpSpPr>
      <p:sp>
        <p:nvSpPr>
          <p:cNvPr id="1645" name="Google Shape;1645;p9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46" name="Google Shape;1646;p9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82</a:t>
            </a:fld>
            <a:endParaRPr sz="1200" b="0" i="0" u="none" strike="noStrike" cap="none">
              <a:solidFill>
                <a:srgbClr val="424242"/>
              </a:solidFill>
              <a:latin typeface="Verdana"/>
              <a:ea typeface="Verdana"/>
              <a:cs typeface="Verdana"/>
              <a:sym typeface="Verdana"/>
            </a:endParaRPr>
          </a:p>
        </p:txBody>
      </p:sp>
      <p:sp>
        <p:nvSpPr>
          <p:cNvPr id="1647" name="Google Shape;1647;p90"/>
          <p:cNvSpPr txBox="1"/>
          <p:nvPr/>
        </p:nvSpPr>
        <p:spPr>
          <a:xfrm>
            <a:off x="231140" y="1265428"/>
            <a:ext cx="11481435" cy="4581525"/>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If you pass a struct as a parameter, like for other parameters, C passes a </a:t>
            </a:r>
            <a:r>
              <a:rPr lang="en-US" sz="2800" b="1" i="0" u="none" strike="noStrike" cap="none">
                <a:solidFill>
                  <a:srgbClr val="000000"/>
                </a:solidFill>
                <a:latin typeface="Calibri"/>
                <a:ea typeface="Calibri"/>
                <a:cs typeface="Calibri"/>
                <a:sym typeface="Calibri"/>
              </a:rPr>
              <a:t>copy </a:t>
            </a:r>
            <a:r>
              <a:rPr lang="en-US" sz="2800" b="0" i="0" u="none" strike="noStrike" cap="none">
                <a:solidFill>
                  <a:srgbClr val="000000"/>
                </a:solidFill>
                <a:latin typeface="Calibri"/>
                <a:ea typeface="Calibri"/>
                <a:cs typeface="Calibri"/>
                <a:sym typeface="Calibri"/>
              </a:rPr>
              <a:t>of the entire struct.	</a:t>
            </a:r>
            <a:r>
              <a:rPr lang="en-US" sz="2800" b="1" i="0" u="none" strike="noStrike" cap="none">
                <a:solidFill>
                  <a:srgbClr val="000000"/>
                </a:solidFill>
                <a:latin typeface="Calibri"/>
                <a:ea typeface="Calibri"/>
                <a:cs typeface="Calibri"/>
                <a:sym typeface="Calibri"/>
              </a:rPr>
              <a:t>Use a pointer to modify a specific instance.</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50"/>
              </a:spcBef>
              <a:spcAft>
                <a:spcPts val="0"/>
              </a:spcAft>
              <a:buClr>
                <a:schemeClr val="dk1"/>
              </a:buClr>
              <a:buSzPts val="2900"/>
              <a:buFont typeface="Calibri"/>
              <a:buNone/>
            </a:pPr>
            <a:endParaRPr sz="2900" b="0" i="0" u="none" strike="noStrike" cap="none">
              <a:solidFill>
                <a:srgbClr val="000000"/>
              </a:solidFill>
              <a:latin typeface="Calibri"/>
              <a:ea typeface="Calibri"/>
              <a:cs typeface="Calibri"/>
              <a:sym typeface="Calibri"/>
            </a:endParaRPr>
          </a:p>
          <a:p>
            <a:pPr marL="927100" marR="6917690" lvl="0" indent="-914400" algn="l" rtl="0">
              <a:lnSpc>
                <a:spcPct val="109166"/>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void advance_day(date *d) { (*d).day++;</a:t>
            </a:r>
            <a:endParaRPr sz="2400" b="0" i="0" u="none" strike="noStrike" cap="none">
              <a:solidFill>
                <a:srgbClr val="000000"/>
              </a:solidFill>
              <a:latin typeface="Consolas"/>
              <a:ea typeface="Consolas"/>
              <a:cs typeface="Consolas"/>
              <a:sym typeface="Consolas"/>
            </a:endParaRPr>
          </a:p>
          <a:p>
            <a:pPr marL="12700" marR="0" lvl="0" indent="0" algn="l" rtl="0">
              <a:lnSpc>
                <a:spcPct val="106041"/>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0" marR="0" lvl="0" indent="0" algn="l" rtl="0">
              <a:lnSpc>
                <a:spcPct val="100000"/>
              </a:lnSpc>
              <a:spcBef>
                <a:spcPts val="35"/>
              </a:spcBef>
              <a:spcAft>
                <a:spcPts val="0"/>
              </a:spcAft>
              <a:buClr>
                <a:schemeClr val="dk1"/>
              </a:buClr>
              <a:buSzPts val="2200"/>
              <a:buFont typeface="Calibri"/>
              <a:buNone/>
            </a:pPr>
            <a:endParaRPr sz="2200" b="0" i="0" u="none" strike="noStrike" cap="none">
              <a:solidFill>
                <a:srgbClr val="000000"/>
              </a:solidFill>
              <a:latin typeface="Consolas"/>
              <a:ea typeface="Consolas"/>
              <a:cs typeface="Consolas"/>
              <a:sym typeface="Consolas"/>
            </a:endParaRPr>
          </a:p>
          <a:p>
            <a:pPr marL="927100" marR="5132705" lvl="0" indent="-914400" algn="l" rtl="0">
              <a:lnSpc>
                <a:spcPct val="902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 main(int argc, char *argv[]) { date my_date = {1, 28}; advance_day(&amp;my_date); printf(</a:t>
            </a:r>
            <a:r>
              <a:rPr lang="en-US" sz="2400" b="0" i="0" u="none" strike="noStrike" cap="none">
                <a:solidFill>
                  <a:srgbClr val="0432FF"/>
                </a:solidFill>
                <a:latin typeface="Consolas"/>
                <a:ea typeface="Consolas"/>
                <a:cs typeface="Consolas"/>
                <a:sym typeface="Consolas"/>
              </a:rPr>
              <a:t>"%d"</a:t>
            </a:r>
            <a:r>
              <a:rPr lang="en-US" sz="2400" b="0" i="0" u="none" strike="noStrike" cap="none">
                <a:solidFill>
                  <a:srgbClr val="000000"/>
                </a:solidFill>
                <a:latin typeface="Consolas"/>
                <a:ea typeface="Consolas"/>
                <a:cs typeface="Consolas"/>
                <a:sym typeface="Consolas"/>
              </a:rPr>
              <a:t>, my_date.day); </a:t>
            </a:r>
            <a:r>
              <a:rPr lang="en-US" sz="2400" b="0" i="0" u="none" strike="noStrike" cap="none">
                <a:solidFill>
                  <a:srgbClr val="00B050"/>
                </a:solidFill>
                <a:latin typeface="Consolas"/>
                <a:ea typeface="Consolas"/>
                <a:cs typeface="Consolas"/>
                <a:sym typeface="Consolas"/>
              </a:rPr>
              <a:t>// 29 </a:t>
            </a:r>
            <a:r>
              <a:rPr lang="en-US" sz="2400" b="0" i="0" u="none" strike="noStrike" cap="none">
                <a:solidFill>
                  <a:srgbClr val="000000"/>
                </a:solidFill>
                <a:latin typeface="Consolas"/>
                <a:ea typeface="Consolas"/>
                <a:cs typeface="Consolas"/>
                <a:sym typeface="Consolas"/>
              </a:rPr>
              <a:t>return 0;</a:t>
            </a:r>
            <a:endParaRPr sz="2400" b="0" i="0" u="none" strike="noStrike" cap="none">
              <a:solidFill>
                <a:srgbClr val="000000"/>
              </a:solidFill>
              <a:latin typeface="Consolas"/>
              <a:ea typeface="Consolas"/>
              <a:cs typeface="Consolas"/>
              <a:sym typeface="Consolas"/>
            </a:endParaRPr>
          </a:p>
          <a:p>
            <a:pPr marL="12700" marR="0" lvl="0" indent="0" algn="l" rtl="0">
              <a:lnSpc>
                <a:spcPct val="10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651"/>
        <p:cNvGrpSpPr/>
        <p:nvPr/>
      </p:nvGrpSpPr>
      <p:grpSpPr>
        <a:xfrm>
          <a:off x="0" y="0"/>
          <a:ext cx="0" cy="0"/>
          <a:chOff x="0" y="0"/>
          <a:chExt cx="0" cy="0"/>
        </a:xfrm>
      </p:grpSpPr>
      <p:sp>
        <p:nvSpPr>
          <p:cNvPr id="1652" name="Google Shape;1652;p91"/>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53" name="Google Shape;1653;p9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83</a:t>
            </a:fld>
            <a:endParaRPr sz="1200" b="0" i="0" u="none" strike="noStrike" cap="none">
              <a:solidFill>
                <a:srgbClr val="424242"/>
              </a:solidFill>
              <a:latin typeface="Verdana"/>
              <a:ea typeface="Verdana"/>
              <a:cs typeface="Verdana"/>
              <a:sym typeface="Verdana"/>
            </a:endParaRPr>
          </a:p>
        </p:txBody>
      </p:sp>
      <p:sp>
        <p:nvSpPr>
          <p:cNvPr id="1654" name="Google Shape;1654;p91"/>
          <p:cNvSpPr txBox="1"/>
          <p:nvPr/>
        </p:nvSpPr>
        <p:spPr>
          <a:xfrm>
            <a:off x="231140" y="1265428"/>
            <a:ext cx="11353800" cy="420052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The </a:t>
            </a:r>
            <a:r>
              <a:rPr lang="en-US" sz="2800" b="1" i="0" u="none" strike="noStrike" cap="none">
                <a:solidFill>
                  <a:srgbClr val="000000"/>
                </a:solidFill>
                <a:latin typeface="Calibri"/>
                <a:ea typeface="Calibri"/>
                <a:cs typeface="Calibri"/>
                <a:sym typeface="Calibri"/>
              </a:rPr>
              <a:t>arrow </a:t>
            </a:r>
            <a:r>
              <a:rPr lang="en-US" sz="2800" b="0" i="0" u="none" strike="noStrike" cap="none">
                <a:solidFill>
                  <a:srgbClr val="000000"/>
                </a:solidFill>
                <a:latin typeface="Calibri"/>
                <a:ea typeface="Calibri"/>
                <a:cs typeface="Calibri"/>
                <a:sym typeface="Calibri"/>
              </a:rPr>
              <a:t>operator lets you access the field of a struct pointed to by a pointer.</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30"/>
              </a:spcBef>
              <a:spcAft>
                <a:spcPts val="0"/>
              </a:spcAft>
              <a:buClr>
                <a:schemeClr val="dk1"/>
              </a:buClr>
              <a:buSzPts val="2700"/>
              <a:buFont typeface="Calibri"/>
              <a:buNone/>
            </a:pPr>
            <a:endParaRPr sz="2700" b="0" i="0" u="none" strike="noStrike" cap="none">
              <a:solidFill>
                <a:srgbClr val="000000"/>
              </a:solidFill>
              <a:latin typeface="Calibri"/>
              <a:ea typeface="Calibri"/>
              <a:cs typeface="Calibri"/>
              <a:sym typeface="Calibri"/>
            </a:endParaRPr>
          </a:p>
          <a:p>
            <a:pPr marL="12700" marR="0" lvl="0" indent="0" algn="l" rtl="0">
              <a:lnSpc>
                <a:spcPct val="114583"/>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void advance_day(date *d) {</a:t>
            </a:r>
            <a:endParaRPr sz="2400" b="0" i="0" u="none" strike="noStrike" cap="none">
              <a:solidFill>
                <a:srgbClr val="000000"/>
              </a:solidFill>
              <a:latin typeface="Consolas"/>
              <a:ea typeface="Consolas"/>
              <a:cs typeface="Consolas"/>
              <a:sym typeface="Consolas"/>
            </a:endParaRPr>
          </a:p>
          <a:p>
            <a:pPr marL="927100" marR="0" lvl="0" indent="0" algn="l" rtl="0">
              <a:lnSpc>
                <a:spcPct val="108541"/>
              </a:lnSpc>
              <a:spcBef>
                <a:spcPts val="0"/>
              </a:spcBef>
              <a:spcAft>
                <a:spcPts val="0"/>
              </a:spcAft>
              <a:buClr>
                <a:srgbClr val="FF0000"/>
              </a:buClr>
              <a:buSzPts val="2400"/>
              <a:buFont typeface="Consolas"/>
              <a:buNone/>
            </a:pPr>
            <a:r>
              <a:rPr lang="en-US" sz="2400" b="0" i="0" u="none" strike="noStrike" cap="none">
                <a:solidFill>
                  <a:srgbClr val="FF0000"/>
                </a:solidFill>
                <a:latin typeface="Consolas"/>
                <a:ea typeface="Consolas"/>
                <a:cs typeface="Consolas"/>
                <a:sym typeface="Consolas"/>
              </a:rPr>
              <a:t>d-&gt;day++;	// equivalent to (*d).day++;</a:t>
            </a:r>
            <a:endParaRPr sz="2400" b="0" i="0" u="none" strike="noStrike" cap="none">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0" marR="0" lvl="0" indent="0" algn="l" rtl="0">
              <a:lnSpc>
                <a:spcPct val="100000"/>
              </a:lnSpc>
              <a:spcBef>
                <a:spcPts val="0"/>
              </a:spcBef>
              <a:spcAft>
                <a:spcPts val="0"/>
              </a:spcAft>
              <a:buClr>
                <a:schemeClr val="dk1"/>
              </a:buClr>
              <a:buSzPts val="2250"/>
              <a:buFont typeface="Calibri"/>
              <a:buNone/>
            </a:pPr>
            <a:endParaRPr sz="2250" b="0" i="0" u="none" strike="noStrike" cap="none">
              <a:solidFill>
                <a:srgbClr val="000000"/>
              </a:solidFill>
              <a:latin typeface="Consolas"/>
              <a:ea typeface="Consolas"/>
              <a:cs typeface="Consolas"/>
              <a:sym typeface="Consolas"/>
            </a:endParaRPr>
          </a:p>
          <a:p>
            <a:pPr marL="927100" marR="5005070" lvl="0" indent="-914400" algn="l" rtl="0">
              <a:lnSpc>
                <a:spcPct val="894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 main(int argc, char *argv[]) { date my_date = {1, 28}; advance_day(&amp;my_date); printf(</a:t>
            </a:r>
            <a:r>
              <a:rPr lang="en-US" sz="2400" b="0" i="0" u="none" strike="noStrike" cap="none">
                <a:solidFill>
                  <a:srgbClr val="0432FF"/>
                </a:solidFill>
                <a:latin typeface="Consolas"/>
                <a:ea typeface="Consolas"/>
                <a:cs typeface="Consolas"/>
                <a:sym typeface="Consolas"/>
              </a:rPr>
              <a:t>"%d"</a:t>
            </a:r>
            <a:r>
              <a:rPr lang="en-US" sz="2400" b="0" i="0" u="none" strike="noStrike" cap="none">
                <a:solidFill>
                  <a:srgbClr val="000000"/>
                </a:solidFill>
                <a:latin typeface="Consolas"/>
                <a:ea typeface="Consolas"/>
                <a:cs typeface="Consolas"/>
                <a:sym typeface="Consolas"/>
              </a:rPr>
              <a:t>, my_date.day); </a:t>
            </a:r>
            <a:r>
              <a:rPr lang="en-US" sz="2400" b="0" i="0" u="none" strike="noStrike" cap="none">
                <a:solidFill>
                  <a:srgbClr val="00B050"/>
                </a:solidFill>
                <a:latin typeface="Consolas"/>
                <a:ea typeface="Consolas"/>
                <a:cs typeface="Consolas"/>
                <a:sym typeface="Consolas"/>
              </a:rPr>
              <a:t>// 29 </a:t>
            </a:r>
            <a:r>
              <a:rPr lang="en-US" sz="2400" b="0" i="0" u="none" strike="noStrike" cap="none">
                <a:solidFill>
                  <a:srgbClr val="000000"/>
                </a:solidFill>
                <a:latin typeface="Consolas"/>
                <a:ea typeface="Consolas"/>
                <a:cs typeface="Consolas"/>
                <a:sym typeface="Consolas"/>
              </a:rPr>
              <a:t>return 0;</a:t>
            </a:r>
            <a:endParaRPr sz="2400" b="0" i="0" u="none" strike="noStrike" cap="none">
              <a:solidFill>
                <a:srgbClr val="000000"/>
              </a:solidFill>
              <a:latin typeface="Consolas"/>
              <a:ea typeface="Consolas"/>
              <a:cs typeface="Consolas"/>
              <a:sym typeface="Consolas"/>
            </a:endParaRPr>
          </a:p>
          <a:p>
            <a:pPr marL="12700" marR="0" lvl="0" indent="0" algn="l" rtl="0">
              <a:lnSpc>
                <a:spcPct val="107916"/>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sp>
        <p:nvSpPr>
          <p:cNvPr id="1659" name="Google Shape;1659;p9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60" name="Google Shape;1660;p9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84</a:t>
            </a:fld>
            <a:endParaRPr sz="1200" b="0" i="0" u="none" strike="noStrike" cap="none">
              <a:solidFill>
                <a:srgbClr val="424242"/>
              </a:solidFill>
              <a:latin typeface="Verdana"/>
              <a:ea typeface="Verdana"/>
              <a:cs typeface="Verdana"/>
              <a:sym typeface="Verdana"/>
            </a:endParaRPr>
          </a:p>
        </p:txBody>
      </p:sp>
      <p:sp>
        <p:nvSpPr>
          <p:cNvPr id="1661" name="Google Shape;1661;p92"/>
          <p:cNvSpPr txBox="1"/>
          <p:nvPr/>
        </p:nvSpPr>
        <p:spPr>
          <a:xfrm>
            <a:off x="231140" y="1265428"/>
            <a:ext cx="10850880" cy="4581525"/>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C allows you to return structs from functions as well.	It returns whatever is contained within the struct.</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50"/>
              </a:spcBef>
              <a:spcAft>
                <a:spcPts val="0"/>
              </a:spcAft>
              <a:buClr>
                <a:schemeClr val="dk1"/>
              </a:buClr>
              <a:buSzPts val="2900"/>
              <a:buFont typeface="Calibri"/>
              <a:buNone/>
            </a:pPr>
            <a:endParaRPr sz="2900" b="0" i="0" u="none" strike="noStrike" cap="none">
              <a:solidFill>
                <a:srgbClr val="000000"/>
              </a:solidFill>
              <a:latin typeface="Calibri"/>
              <a:ea typeface="Calibri"/>
              <a:cs typeface="Calibri"/>
              <a:sym typeface="Calibri"/>
            </a:endParaRPr>
          </a:p>
          <a:p>
            <a:pPr marL="927100" marR="5782310" lvl="0" indent="-914400" algn="l" rtl="0">
              <a:lnSpc>
                <a:spcPct val="109166"/>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date create_new_years_date() { date d = {1, 1};</a:t>
            </a:r>
            <a:endParaRPr sz="2400" b="0" i="0" u="none" strike="noStrike" cap="none">
              <a:solidFill>
                <a:srgbClr val="000000"/>
              </a:solidFill>
              <a:latin typeface="Consolas"/>
              <a:ea typeface="Consolas"/>
              <a:cs typeface="Consolas"/>
              <a:sym typeface="Consolas"/>
            </a:endParaRPr>
          </a:p>
          <a:p>
            <a:pPr marL="854075"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return d;	</a:t>
            </a:r>
            <a:r>
              <a:rPr lang="en-US" sz="2400" b="0" i="0" u="none" strike="noStrike" cap="none">
                <a:solidFill>
                  <a:srgbClr val="00B050"/>
                </a:solidFill>
                <a:latin typeface="Consolas"/>
                <a:ea typeface="Consolas"/>
                <a:cs typeface="Consolas"/>
                <a:sym typeface="Consolas"/>
              </a:rPr>
              <a:t>// or </a:t>
            </a:r>
            <a:r>
              <a:rPr lang="en-US" sz="2400" b="1" i="0" u="none" strike="noStrike" cap="none">
                <a:solidFill>
                  <a:srgbClr val="00B050"/>
                </a:solidFill>
                <a:latin typeface="Consolas"/>
                <a:ea typeface="Consolas"/>
                <a:cs typeface="Consolas"/>
                <a:sym typeface="Consolas"/>
              </a:rPr>
              <a:t>return (date){1, 1};</a:t>
            </a:r>
            <a:endParaRPr sz="2400" b="0" i="0" u="none" strike="noStrike" cap="none">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a:p>
            <a:pPr marL="0" marR="0" lvl="0" indent="0" algn="l" rtl="0">
              <a:lnSpc>
                <a:spcPct val="100000"/>
              </a:lnSpc>
              <a:spcBef>
                <a:spcPts val="45"/>
              </a:spcBef>
              <a:spcAft>
                <a:spcPts val="0"/>
              </a:spcAft>
              <a:buClr>
                <a:schemeClr val="dk1"/>
              </a:buClr>
              <a:buSzPts val="1950"/>
              <a:buFont typeface="Calibri"/>
              <a:buNone/>
            </a:pPr>
            <a:endParaRPr sz="1950" b="0" i="0" u="none" strike="noStrike" cap="none">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 main(int argc, char *argv[]) {</a:t>
            </a:r>
            <a:endParaRPr sz="2400" b="0" i="0" u="none" strike="noStrike" cap="none">
              <a:solidFill>
                <a:srgbClr val="000000"/>
              </a:solidFill>
              <a:latin typeface="Consolas"/>
              <a:ea typeface="Consolas"/>
              <a:cs typeface="Consolas"/>
              <a:sym typeface="Consolas"/>
            </a:endParaRPr>
          </a:p>
          <a:p>
            <a:pPr marL="927100" marR="3352800" lvl="0" indent="0" algn="l" rtl="0">
              <a:lnSpc>
                <a:spcPct val="109166"/>
              </a:lnSpc>
              <a:spcBef>
                <a:spcPts val="16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date my_date = create_new_years_date(); printf(</a:t>
            </a:r>
            <a:r>
              <a:rPr lang="en-US" sz="2400" b="0" i="0" u="none" strike="noStrike" cap="none">
                <a:solidFill>
                  <a:srgbClr val="0432FF"/>
                </a:solidFill>
                <a:latin typeface="Consolas"/>
                <a:ea typeface="Consolas"/>
                <a:cs typeface="Consolas"/>
                <a:sym typeface="Consolas"/>
              </a:rPr>
              <a:t>"%d"</a:t>
            </a:r>
            <a:r>
              <a:rPr lang="en-US" sz="2400" b="0" i="0" u="none" strike="noStrike" cap="none">
                <a:solidFill>
                  <a:srgbClr val="000000"/>
                </a:solidFill>
                <a:latin typeface="Consolas"/>
                <a:ea typeface="Consolas"/>
                <a:cs typeface="Consolas"/>
                <a:sym typeface="Consolas"/>
              </a:rPr>
              <a:t>, my_date.day); </a:t>
            </a:r>
            <a:r>
              <a:rPr lang="en-US" sz="2400" b="0" i="0" u="none" strike="noStrike" cap="none">
                <a:solidFill>
                  <a:srgbClr val="00B050"/>
                </a:solidFill>
                <a:latin typeface="Consolas"/>
                <a:ea typeface="Consolas"/>
                <a:cs typeface="Consolas"/>
                <a:sym typeface="Consolas"/>
              </a:rPr>
              <a:t>// 1</a:t>
            </a:r>
            <a:endParaRPr sz="2400" b="0" i="0" u="none" strike="noStrike" cap="none">
              <a:solidFill>
                <a:srgbClr val="000000"/>
              </a:solidFill>
              <a:latin typeface="Consolas"/>
              <a:ea typeface="Consolas"/>
              <a:cs typeface="Consolas"/>
              <a:sym typeface="Consolas"/>
            </a:endParaRPr>
          </a:p>
          <a:p>
            <a:pPr marL="927100" marR="0" lvl="0" indent="0" algn="l" rtl="0">
              <a:lnSpc>
                <a:spcPct val="97916"/>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return 0;</a:t>
            </a:r>
            <a:endParaRPr sz="2400" b="0" i="0" u="none" strike="noStrike" cap="none">
              <a:solidFill>
                <a:srgbClr val="000000"/>
              </a:solidFill>
              <a:latin typeface="Consolas"/>
              <a:ea typeface="Consolas"/>
              <a:cs typeface="Consolas"/>
              <a:sym typeface="Consolas"/>
            </a:endParaRPr>
          </a:p>
          <a:p>
            <a:pPr marL="12700" marR="0" lvl="0" indent="0" algn="l" rtl="0">
              <a:lnSpc>
                <a:spcPct val="112083"/>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93"/>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590925" lvl="0" indent="0" algn="l" rtl="0">
              <a:lnSpc>
                <a:spcPct val="100000"/>
              </a:lnSpc>
              <a:spcBef>
                <a:spcPts val="0"/>
              </a:spcBef>
              <a:spcAft>
                <a:spcPts val="0"/>
              </a:spcAft>
              <a:buNone/>
            </a:pPr>
            <a:r>
              <a:rPr lang="en-US"/>
              <a:t>Structs</a:t>
            </a:r>
            <a:endParaRPr/>
          </a:p>
        </p:txBody>
      </p:sp>
      <p:sp>
        <p:nvSpPr>
          <p:cNvPr id="1667" name="Google Shape;1667;p93"/>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85</a:t>
            </a:fld>
            <a:endParaRPr sz="1200" b="0" i="0" u="none" strike="noStrike" cap="none">
              <a:solidFill>
                <a:srgbClr val="424242"/>
              </a:solidFill>
              <a:latin typeface="Verdana"/>
              <a:ea typeface="Verdana"/>
              <a:cs typeface="Verdana"/>
              <a:sym typeface="Verdana"/>
            </a:endParaRPr>
          </a:p>
        </p:txBody>
      </p:sp>
      <p:sp>
        <p:nvSpPr>
          <p:cNvPr id="1668" name="Google Shape;1668;p93"/>
          <p:cNvSpPr txBox="1"/>
          <p:nvPr/>
        </p:nvSpPr>
        <p:spPr>
          <a:xfrm>
            <a:off x="231140" y="1265428"/>
            <a:ext cx="11424285" cy="1774189"/>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1" i="0" u="none" strike="noStrike" cap="none">
                <a:solidFill>
                  <a:srgbClr val="000000"/>
                </a:solidFill>
                <a:latin typeface="Calibri"/>
                <a:ea typeface="Calibri"/>
                <a:cs typeface="Calibri"/>
                <a:sym typeface="Calibri"/>
              </a:rPr>
              <a:t>sizeof </a:t>
            </a:r>
            <a:r>
              <a:rPr lang="en-US" sz="2800" b="0" i="0" u="none" strike="noStrike" cap="none">
                <a:solidFill>
                  <a:srgbClr val="000000"/>
                </a:solidFill>
                <a:latin typeface="Calibri"/>
                <a:ea typeface="Calibri"/>
                <a:cs typeface="Calibri"/>
                <a:sym typeface="Calibri"/>
              </a:rPr>
              <a:t>gives you the entire size of a struct, which is the sum of the sizes of all its contents.</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30"/>
              </a:spcBef>
              <a:spcAft>
                <a:spcPts val="0"/>
              </a:spcAft>
              <a:buClr>
                <a:schemeClr val="dk1"/>
              </a:buClr>
              <a:buSzPts val="3650"/>
              <a:buFont typeface="Calibri"/>
              <a:buNone/>
            </a:pPr>
            <a:endParaRPr sz="3650" b="0" i="0" u="none" strike="noStrike" cap="none">
              <a:solidFill>
                <a:srgbClr val="000000"/>
              </a:solidFill>
              <a:latin typeface="Calibri"/>
              <a:ea typeface="Calibri"/>
              <a:cs typeface="Calibri"/>
              <a:sym typeface="Calibri"/>
            </a:endParaRPr>
          </a:p>
          <a:p>
            <a:pPr marL="12700" marR="0" lvl="0" indent="0" algn="l" rtl="0">
              <a:lnSpc>
                <a:spcPct val="100000"/>
              </a:lnSpc>
              <a:spcBef>
                <a:spcPts val="0"/>
              </a:spcBef>
              <a:spcAft>
                <a:spcPts val="0"/>
              </a:spcAft>
              <a:buClr>
                <a:srgbClr val="000000"/>
              </a:buClr>
              <a:buSzPts val="2400"/>
              <a:buFont typeface="Consolas"/>
              <a:buNone/>
            </a:pPr>
            <a:r>
              <a:rPr lang="en-US" sz="2400" b="1" i="0" u="none" strike="noStrike" cap="none">
                <a:solidFill>
                  <a:srgbClr val="000000"/>
                </a:solidFill>
                <a:latin typeface="Consolas"/>
                <a:ea typeface="Consolas"/>
                <a:cs typeface="Consolas"/>
                <a:sym typeface="Consolas"/>
              </a:rPr>
              <a:t>typedef struct </a:t>
            </a:r>
            <a:r>
              <a:rPr lang="en-US" sz="2400" b="0" i="0" u="none" strike="noStrike" cap="none">
                <a:solidFill>
                  <a:srgbClr val="000000"/>
                </a:solidFill>
                <a:latin typeface="Consolas"/>
                <a:ea typeface="Consolas"/>
                <a:cs typeface="Consolas"/>
                <a:sym typeface="Consolas"/>
              </a:rPr>
              <a:t>date {</a:t>
            </a:r>
            <a:endParaRPr sz="2400" b="0" i="0" u="none" strike="noStrike" cap="none">
              <a:solidFill>
                <a:srgbClr val="000000"/>
              </a:solidFill>
              <a:latin typeface="Consolas"/>
              <a:ea typeface="Consolas"/>
              <a:cs typeface="Consolas"/>
              <a:sym typeface="Consolas"/>
            </a:endParaRPr>
          </a:p>
        </p:txBody>
      </p:sp>
      <p:graphicFrame>
        <p:nvGraphicFramePr>
          <p:cNvPr id="1669" name="Google Shape;1669;p93"/>
          <p:cNvGraphicFramePr/>
          <p:nvPr/>
        </p:nvGraphicFramePr>
        <p:xfrm>
          <a:off x="440690" y="3159960"/>
          <a:ext cx="2419975" cy="1168141"/>
        </p:xfrm>
        <a:graphic>
          <a:graphicData uri="http://schemas.openxmlformats.org/drawingml/2006/table">
            <a:tbl>
              <a:tblPr firstRow="1" bandRow="1">
                <a:noFill/>
                <a:tableStyleId>{BC7616F1-CE5B-484E-AE98-E7BE73765DD2}</a:tableStyleId>
              </a:tblPr>
              <a:tblGrid>
                <a:gridCol w="283850">
                  <a:extLst>
                    <a:ext uri="{9D8B030D-6E8A-4147-A177-3AD203B41FA5}">
                      <a16:colId xmlns:a16="http://schemas.microsoft.com/office/drawing/2014/main" val="20000"/>
                    </a:ext>
                  </a:extLst>
                </a:gridCol>
                <a:gridCol w="1010275">
                  <a:extLst>
                    <a:ext uri="{9D8B030D-6E8A-4147-A177-3AD203B41FA5}">
                      <a16:colId xmlns:a16="http://schemas.microsoft.com/office/drawing/2014/main" val="20001"/>
                    </a:ext>
                  </a:extLst>
                </a:gridCol>
                <a:gridCol w="1125850">
                  <a:extLst>
                    <a:ext uri="{9D8B030D-6E8A-4147-A177-3AD203B41FA5}">
                      <a16:colId xmlns:a16="http://schemas.microsoft.com/office/drawing/2014/main" val="20002"/>
                    </a:ext>
                  </a:extLst>
                </a:gridCol>
              </a:tblGrid>
              <a:tr h="360675">
                <a:tc rowSpan="2">
                  <a:txBody>
                    <a:bodyPr/>
                    <a:lstStyle/>
                    <a:p>
                      <a:pPr marL="0" marR="0" lvl="0" indent="0" algn="l" rtl="0">
                        <a:lnSpc>
                          <a:spcPct val="100000"/>
                        </a:lnSpc>
                        <a:spcBef>
                          <a:spcPts val="0"/>
                        </a:spcBef>
                        <a:spcAft>
                          <a:spcPts val="0"/>
                        </a:spcAft>
                        <a:buNone/>
                      </a:pPr>
                      <a:endParaRPr sz="2600" u="none" strike="noStrike" cap="none">
                        <a:latin typeface="Times New Roman"/>
                        <a:ea typeface="Times New Roman"/>
                        <a:cs typeface="Times New Roman"/>
                        <a:sym typeface="Times New Roman"/>
                      </a:endParaRPr>
                    </a:p>
                  </a:txBody>
                  <a:tcPr marL="0" marR="0" marT="0" marB="0"/>
                </a:tc>
                <a:tc>
                  <a:txBody>
                    <a:bodyPr/>
                    <a:lstStyle/>
                    <a:p>
                      <a:pPr marL="0" marR="76200" lvl="0" indent="0" algn="r" rtl="0">
                        <a:lnSpc>
                          <a:spcPct val="94166"/>
                        </a:lnSpc>
                        <a:spcBef>
                          <a:spcPts val="0"/>
                        </a:spcBef>
                        <a:spcAft>
                          <a:spcPts val="0"/>
                        </a:spcAft>
                        <a:buNone/>
                      </a:pPr>
                      <a:r>
                        <a:rPr lang="en-US" sz="2400" u="none" strike="noStrike" cap="none">
                          <a:latin typeface="Consolas"/>
                          <a:ea typeface="Consolas"/>
                          <a:cs typeface="Consolas"/>
                          <a:sym typeface="Consolas"/>
                        </a:rPr>
                        <a:t>int</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94166"/>
                        </a:lnSpc>
                        <a:spcBef>
                          <a:spcPts val="0"/>
                        </a:spcBef>
                        <a:spcAft>
                          <a:spcPts val="0"/>
                        </a:spcAft>
                        <a:buNone/>
                      </a:pPr>
                      <a:r>
                        <a:rPr lang="en-US" sz="2400" u="none" strike="noStrike" cap="none">
                          <a:latin typeface="Consolas"/>
                          <a:ea typeface="Consolas"/>
                          <a:cs typeface="Consolas"/>
                          <a:sym typeface="Consolas"/>
                        </a:rPr>
                        <a:t>month;</a:t>
                      </a:r>
                      <a:endParaRPr sz="2400" u="none" strike="noStrike" cap="none">
                        <a:latin typeface="Consolas"/>
                        <a:ea typeface="Consolas"/>
                        <a:cs typeface="Consolas"/>
                        <a:sym typeface="Consolas"/>
                      </a:endParaRPr>
                    </a:p>
                  </a:txBody>
                  <a:tcPr marL="0" marR="0" marT="0" marB="0"/>
                </a:tc>
                <a:extLst>
                  <a:ext uri="{0D108BD9-81ED-4DB2-BD59-A6C34878D82A}">
                    <a16:rowId xmlns:a16="http://schemas.microsoft.com/office/drawing/2014/main" val="10000"/>
                  </a:ext>
                </a:extLst>
              </a:tr>
              <a:tr h="419100">
                <a:tc vMerge="1">
                  <a:txBody>
                    <a:bodyPr/>
                    <a:lstStyle/>
                    <a:p>
                      <a:endParaRPr lang="en-US"/>
                    </a:p>
                  </a:txBody>
                  <a:tcPr/>
                </a:tc>
                <a:tc>
                  <a:txBody>
                    <a:bodyPr/>
                    <a:lstStyle/>
                    <a:p>
                      <a:pPr marL="0" marR="76200" lvl="0" indent="0" algn="r" rtl="0">
                        <a:lnSpc>
                          <a:spcPct val="112708"/>
                        </a:lnSpc>
                        <a:spcBef>
                          <a:spcPts val="0"/>
                        </a:spcBef>
                        <a:spcAft>
                          <a:spcPts val="0"/>
                        </a:spcAft>
                        <a:buNone/>
                      </a:pPr>
                      <a:r>
                        <a:rPr lang="en-US" sz="2400" u="none" strike="noStrike" cap="none">
                          <a:latin typeface="Consolas"/>
                          <a:ea typeface="Consolas"/>
                          <a:cs typeface="Consolas"/>
                          <a:sym typeface="Consolas"/>
                        </a:rPr>
                        <a:t>int</a:t>
                      </a:r>
                      <a:endParaRPr sz="2400" u="none" strike="noStrike" cap="none">
                        <a:latin typeface="Consolas"/>
                        <a:ea typeface="Consolas"/>
                        <a:cs typeface="Consolas"/>
                        <a:sym typeface="Consolas"/>
                      </a:endParaRPr>
                    </a:p>
                  </a:txBody>
                  <a:tcPr marL="0" marR="0" marT="0" marB="0"/>
                </a:tc>
                <a:tc>
                  <a:txBody>
                    <a:bodyPr/>
                    <a:lstStyle/>
                    <a:p>
                      <a:pPr marL="83820" marR="0" lvl="0" indent="0" algn="l" rtl="0">
                        <a:lnSpc>
                          <a:spcPct val="112708"/>
                        </a:lnSpc>
                        <a:spcBef>
                          <a:spcPts val="0"/>
                        </a:spcBef>
                        <a:spcAft>
                          <a:spcPts val="0"/>
                        </a:spcAft>
                        <a:buNone/>
                      </a:pPr>
                      <a:r>
                        <a:rPr lang="en-US" sz="2400" u="none" strike="noStrike" cap="none">
                          <a:latin typeface="Consolas"/>
                          <a:ea typeface="Consolas"/>
                          <a:cs typeface="Consolas"/>
                          <a:sym typeface="Consolas"/>
                        </a:rPr>
                        <a:t>day;</a:t>
                      </a:r>
                      <a:endParaRPr sz="2400" u="none" strike="noStrike" cap="none">
                        <a:latin typeface="Consolas"/>
                        <a:ea typeface="Consolas"/>
                        <a:cs typeface="Consolas"/>
                        <a:sym typeface="Consolas"/>
                      </a:endParaRPr>
                    </a:p>
                  </a:txBody>
                  <a:tcPr marL="0" marR="0" marT="0" marB="0"/>
                </a:tc>
                <a:extLst>
                  <a:ext uri="{0D108BD9-81ED-4DB2-BD59-A6C34878D82A}">
                    <a16:rowId xmlns:a16="http://schemas.microsoft.com/office/drawing/2014/main" val="10001"/>
                  </a:ext>
                </a:extLst>
              </a:tr>
              <a:tr h="362575">
                <a:tc>
                  <a:txBody>
                    <a:bodyPr/>
                    <a:lstStyle/>
                    <a:p>
                      <a:pPr marL="31750" marR="0" lvl="0" indent="0" algn="l" rtl="0">
                        <a:lnSpc>
                          <a:spcPct val="113333"/>
                        </a:lnSpc>
                        <a:spcBef>
                          <a:spcPts val="0"/>
                        </a:spcBef>
                        <a:spcAft>
                          <a:spcPts val="0"/>
                        </a:spcAft>
                        <a:buNone/>
                      </a:pPr>
                      <a:r>
                        <a:rPr lang="en-US" sz="2400" u="none" strike="noStrike" cap="none">
                          <a:latin typeface="Consolas"/>
                          <a:ea typeface="Consolas"/>
                          <a:cs typeface="Consolas"/>
                          <a:sym typeface="Consolas"/>
                        </a:rPr>
                        <a:t>}</a:t>
                      </a:r>
                      <a:endParaRPr sz="2400" u="none" strike="noStrike" cap="none">
                        <a:latin typeface="Consolas"/>
                        <a:ea typeface="Consolas"/>
                        <a:cs typeface="Consolas"/>
                        <a:sym typeface="Consolas"/>
                      </a:endParaRPr>
                    </a:p>
                  </a:txBody>
                  <a:tcPr marL="0" marR="0" marT="0" marB="0"/>
                </a:tc>
                <a:tc>
                  <a:txBody>
                    <a:bodyPr/>
                    <a:lstStyle/>
                    <a:p>
                      <a:pPr marL="0" marR="76200" lvl="0" indent="0" algn="r" rtl="0">
                        <a:lnSpc>
                          <a:spcPct val="113333"/>
                        </a:lnSpc>
                        <a:spcBef>
                          <a:spcPts val="0"/>
                        </a:spcBef>
                        <a:spcAft>
                          <a:spcPts val="0"/>
                        </a:spcAft>
                        <a:buNone/>
                      </a:pPr>
                      <a:r>
                        <a:rPr lang="en-US" sz="2400" u="none" strike="noStrike" cap="none">
                          <a:latin typeface="Consolas"/>
                          <a:ea typeface="Consolas"/>
                          <a:cs typeface="Consolas"/>
                          <a:sym typeface="Consolas"/>
                        </a:rPr>
                        <a:t>date;</a:t>
                      </a:r>
                      <a:endParaRPr sz="2400" u="none" strike="noStrike" cap="none">
                        <a:latin typeface="Consolas"/>
                        <a:ea typeface="Consolas"/>
                        <a:cs typeface="Consolas"/>
                        <a:sym typeface="Consolas"/>
                      </a:endParaRPr>
                    </a:p>
                  </a:txBody>
                  <a:tcPr marL="0" marR="0" marT="0" marB="0"/>
                </a:tc>
                <a:tc>
                  <a:txBody>
                    <a:bodyPr/>
                    <a:lstStyle/>
                    <a:p>
                      <a:pPr marL="0" marR="0" lvl="0" indent="0" algn="l" rtl="0">
                        <a:lnSpc>
                          <a:spcPct val="100000"/>
                        </a:lnSpc>
                        <a:spcBef>
                          <a:spcPts val="0"/>
                        </a:spcBef>
                        <a:spcAft>
                          <a:spcPts val="0"/>
                        </a:spcAft>
                        <a:buNone/>
                      </a:pPr>
                      <a:endParaRPr sz="2300" u="none" strike="noStrike" cap="none">
                        <a:latin typeface="Times New Roman"/>
                        <a:ea typeface="Times New Roman"/>
                        <a:cs typeface="Times New Roman"/>
                        <a:sym typeface="Times New Roman"/>
                      </a:endParaRPr>
                    </a:p>
                  </a:txBody>
                  <a:tcPr marL="0" marR="0" marT="0" marB="0"/>
                </a:tc>
                <a:extLst>
                  <a:ext uri="{0D108BD9-81ED-4DB2-BD59-A6C34878D82A}">
                    <a16:rowId xmlns:a16="http://schemas.microsoft.com/office/drawing/2014/main" val="10002"/>
                  </a:ext>
                </a:extLst>
              </a:tr>
            </a:tbl>
          </a:graphicData>
        </a:graphic>
      </p:graphicFrame>
      <p:sp>
        <p:nvSpPr>
          <p:cNvPr id="1670" name="Google Shape;1670;p93"/>
          <p:cNvSpPr txBox="1"/>
          <p:nvPr/>
        </p:nvSpPr>
        <p:spPr>
          <a:xfrm>
            <a:off x="231140" y="4742179"/>
            <a:ext cx="6184900" cy="1830070"/>
          </a:xfrm>
          <a:prstGeom prst="rect">
            <a:avLst/>
          </a:prstGeom>
          <a:noFill/>
          <a:ln>
            <a:noFill/>
          </a:ln>
        </p:spPr>
        <p:txBody>
          <a:bodyPr spcFirstLastPara="1" wrap="square" lIns="0" tIns="6350" rIns="0" bIns="0" anchor="t" anchorCtr="0">
            <a:spAutoFit/>
          </a:bodyPr>
          <a:lstStyle/>
          <a:p>
            <a:pPr marL="927100" marR="5080" lvl="0" indent="-914400" algn="l" rtl="0">
              <a:lnSpc>
                <a:spcPct val="1233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int main(int argc, char *argv[]) { int size = sizeof(date);	</a:t>
            </a:r>
            <a:r>
              <a:rPr lang="en-US" sz="2400" b="0" i="0" u="none" strike="noStrike" cap="none">
                <a:solidFill>
                  <a:srgbClr val="00B050"/>
                </a:solidFill>
                <a:latin typeface="Consolas"/>
                <a:ea typeface="Consolas"/>
                <a:cs typeface="Consolas"/>
                <a:sym typeface="Consolas"/>
              </a:rPr>
              <a:t>// 8 </a:t>
            </a:r>
            <a:r>
              <a:rPr lang="en-US" sz="2400" b="0" i="0" u="none" strike="noStrike" cap="none">
                <a:solidFill>
                  <a:srgbClr val="000000"/>
                </a:solidFill>
                <a:latin typeface="Consolas"/>
                <a:ea typeface="Consolas"/>
                <a:cs typeface="Consolas"/>
                <a:sym typeface="Consolas"/>
              </a:rPr>
              <a:t>return 0;</a:t>
            </a:r>
            <a:endParaRPr sz="24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72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a:t>
            </a:r>
            <a:endParaRPr sz="24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sp>
        <p:nvSpPr>
          <p:cNvPr id="1675" name="Google Shape;1675;p94"/>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241550" lvl="0" indent="0" algn="l" rtl="0">
              <a:lnSpc>
                <a:spcPct val="100000"/>
              </a:lnSpc>
              <a:spcBef>
                <a:spcPts val="0"/>
              </a:spcBef>
              <a:spcAft>
                <a:spcPts val="0"/>
              </a:spcAft>
              <a:buNone/>
            </a:pPr>
            <a:r>
              <a:rPr lang="en-US"/>
              <a:t>Arrays of Structs</a:t>
            </a:r>
            <a:endParaRPr/>
          </a:p>
        </p:txBody>
      </p:sp>
      <p:sp>
        <p:nvSpPr>
          <p:cNvPr id="1676" name="Google Shape;1676;p94"/>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86</a:t>
            </a:fld>
            <a:endParaRPr sz="1200" b="0" i="0" u="none" strike="noStrike" cap="none">
              <a:solidFill>
                <a:srgbClr val="424242"/>
              </a:solidFill>
              <a:latin typeface="Verdana"/>
              <a:ea typeface="Verdana"/>
              <a:cs typeface="Verdana"/>
              <a:sym typeface="Verdana"/>
            </a:endParaRPr>
          </a:p>
        </p:txBody>
      </p:sp>
      <p:sp>
        <p:nvSpPr>
          <p:cNvPr id="1677" name="Google Shape;1677;p94"/>
          <p:cNvSpPr txBox="1"/>
          <p:nvPr/>
        </p:nvSpPr>
        <p:spPr>
          <a:xfrm>
            <a:off x="231140" y="1265428"/>
            <a:ext cx="9190355" cy="40335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You can create arrays of structs just like any other variable type.</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50"/>
              </a:spcBef>
              <a:spcAft>
                <a:spcPts val="0"/>
              </a:spcAft>
              <a:buClr>
                <a:schemeClr val="dk1"/>
              </a:buClr>
              <a:buSzPts val="3350"/>
              <a:buFont typeface="Calibri"/>
              <a:buNone/>
            </a:pPr>
            <a:endParaRPr sz="3350" b="0" i="0" u="none" strike="noStrike" cap="none">
              <a:solidFill>
                <a:srgbClr val="000000"/>
              </a:solidFill>
              <a:latin typeface="Calibri"/>
              <a:ea typeface="Calibri"/>
              <a:cs typeface="Calibri"/>
              <a:sym typeface="Calibri"/>
            </a:endParaRPr>
          </a:p>
          <a:p>
            <a:pPr marL="927100" marR="4091940" lvl="0" indent="-914400" algn="l" rtl="0">
              <a:lnSpc>
                <a:spcPct val="107142"/>
              </a:lnSpc>
              <a:spcBef>
                <a:spcPts val="5"/>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typedef struct </a:t>
            </a:r>
            <a:r>
              <a:rPr lang="en-US" sz="2800" b="0" i="0" u="none" strike="noStrike" cap="none">
                <a:solidFill>
                  <a:srgbClr val="000000"/>
                </a:solidFill>
                <a:latin typeface="Consolas"/>
                <a:ea typeface="Consolas"/>
                <a:cs typeface="Consolas"/>
                <a:sym typeface="Consolas"/>
              </a:rPr>
              <a:t>my_struct { int x;</a:t>
            </a:r>
            <a:endParaRPr sz="2800" b="0" i="0" u="none" strike="noStrike" cap="none">
              <a:solidFill>
                <a:srgbClr val="000000"/>
              </a:solidFill>
              <a:latin typeface="Consolas"/>
              <a:ea typeface="Consolas"/>
              <a:cs typeface="Consolas"/>
              <a:sym typeface="Consolas"/>
            </a:endParaRPr>
          </a:p>
          <a:p>
            <a:pPr marL="0" marR="6887844" lvl="0" indent="0" algn="r" rtl="0">
              <a:lnSpc>
                <a:spcPct val="99285"/>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char c;</a:t>
            </a:r>
            <a:endParaRPr sz="2800" b="0" i="0" u="none" strike="noStrike" cap="none">
              <a:solidFill>
                <a:srgbClr val="000000"/>
              </a:solidFill>
              <a:latin typeface="Consolas"/>
              <a:ea typeface="Consolas"/>
              <a:cs typeface="Consolas"/>
              <a:sym typeface="Consolas"/>
            </a:endParaRPr>
          </a:p>
          <a:p>
            <a:pPr marL="0" marR="6825615" lvl="0" indent="0" algn="r"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 my_struct;</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40"/>
              </a:spcBef>
              <a:spcAft>
                <a:spcPts val="0"/>
              </a:spcAft>
              <a:buClr>
                <a:schemeClr val="dk1"/>
              </a:buClr>
              <a:buSzPts val="2300"/>
              <a:buFont typeface="Calibri"/>
              <a:buNone/>
            </a:pPr>
            <a:endParaRPr sz="23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5"/>
              </a:spcBef>
              <a:spcAft>
                <a:spcPts val="0"/>
              </a:spcAft>
              <a:buClr>
                <a:schemeClr val="dk1"/>
              </a:buClr>
              <a:buSzPts val="2250"/>
              <a:buFont typeface="Calibri"/>
              <a:buNone/>
            </a:pPr>
            <a:endParaRPr sz="225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my_struct array_of_structs[5];</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681"/>
        <p:cNvGrpSpPr/>
        <p:nvPr/>
      </p:nvGrpSpPr>
      <p:grpSpPr>
        <a:xfrm>
          <a:off x="0" y="0"/>
          <a:ext cx="0" cy="0"/>
          <a:chOff x="0" y="0"/>
          <a:chExt cx="0" cy="0"/>
        </a:xfrm>
      </p:grpSpPr>
      <p:sp>
        <p:nvSpPr>
          <p:cNvPr id="1682" name="Google Shape;1682;p95"/>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241550" lvl="0" indent="0" algn="l" rtl="0">
              <a:lnSpc>
                <a:spcPct val="100000"/>
              </a:lnSpc>
              <a:spcBef>
                <a:spcPts val="0"/>
              </a:spcBef>
              <a:spcAft>
                <a:spcPts val="0"/>
              </a:spcAft>
              <a:buNone/>
            </a:pPr>
            <a:r>
              <a:rPr lang="en-US"/>
              <a:t>Arrays of Structs</a:t>
            </a:r>
            <a:endParaRPr/>
          </a:p>
        </p:txBody>
      </p:sp>
      <p:sp>
        <p:nvSpPr>
          <p:cNvPr id="1683" name="Google Shape;1683;p95"/>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87</a:t>
            </a:fld>
            <a:endParaRPr sz="1200" b="0" i="0" u="none" strike="noStrike" cap="none">
              <a:solidFill>
                <a:srgbClr val="424242"/>
              </a:solidFill>
              <a:latin typeface="Verdana"/>
              <a:ea typeface="Verdana"/>
              <a:cs typeface="Verdana"/>
              <a:sym typeface="Verdana"/>
            </a:endParaRPr>
          </a:p>
        </p:txBody>
      </p:sp>
      <p:sp>
        <p:nvSpPr>
          <p:cNvPr id="1684" name="Google Shape;1684;p95"/>
          <p:cNvSpPr txBox="1"/>
          <p:nvPr/>
        </p:nvSpPr>
        <p:spPr>
          <a:xfrm>
            <a:off x="231140" y="1265428"/>
            <a:ext cx="11545570" cy="48082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To initialize an entry of the array, you must use this special syntax to confirm the type to C.</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10"/>
              </a:spcBef>
              <a:spcAft>
                <a:spcPts val="0"/>
              </a:spcAft>
              <a:buClr>
                <a:schemeClr val="dk1"/>
              </a:buClr>
              <a:buSzPts val="3350"/>
              <a:buFont typeface="Calibri"/>
              <a:buNone/>
            </a:pPr>
            <a:endParaRPr sz="3350" b="0" i="0" u="none" strike="noStrike" cap="none">
              <a:solidFill>
                <a:srgbClr val="000000"/>
              </a:solidFill>
              <a:latin typeface="Calibri"/>
              <a:ea typeface="Calibri"/>
              <a:cs typeface="Calibri"/>
              <a:sym typeface="Calibri"/>
            </a:endParaRPr>
          </a:p>
          <a:p>
            <a:pPr marL="927100" marR="6447155" lvl="0" indent="-914400" algn="l" rtl="0">
              <a:lnSpc>
                <a:spcPct val="107142"/>
              </a:lnSpc>
              <a:spcBef>
                <a:spcPts val="5"/>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typedef struct </a:t>
            </a:r>
            <a:r>
              <a:rPr lang="en-US" sz="2800" b="0" i="0" u="none" strike="noStrike" cap="none">
                <a:solidFill>
                  <a:srgbClr val="000000"/>
                </a:solidFill>
                <a:latin typeface="Consolas"/>
                <a:ea typeface="Consolas"/>
                <a:cs typeface="Consolas"/>
                <a:sym typeface="Consolas"/>
              </a:rPr>
              <a:t>my_struct { int x;</a:t>
            </a:r>
            <a:endParaRPr sz="2800" b="0" i="0" u="none" strike="noStrike" cap="none">
              <a:solidFill>
                <a:srgbClr val="000000"/>
              </a:solidFill>
              <a:latin typeface="Consolas"/>
              <a:ea typeface="Consolas"/>
              <a:cs typeface="Consolas"/>
              <a:sym typeface="Consolas"/>
            </a:endParaRPr>
          </a:p>
          <a:p>
            <a:pPr marL="0" marR="9243060" lvl="0" indent="0" algn="r" rtl="0">
              <a:lnSpc>
                <a:spcPct val="99285"/>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char c;</a:t>
            </a:r>
            <a:endParaRPr sz="2800" b="0" i="0" u="none" strike="noStrike" cap="none">
              <a:solidFill>
                <a:srgbClr val="000000"/>
              </a:solidFill>
              <a:latin typeface="Consolas"/>
              <a:ea typeface="Consolas"/>
              <a:cs typeface="Consolas"/>
              <a:sym typeface="Consolas"/>
            </a:endParaRPr>
          </a:p>
          <a:p>
            <a:pPr marL="0" marR="9180830" lvl="0" indent="0" algn="r"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 my_struct;</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40"/>
              </a:spcBef>
              <a:spcAft>
                <a:spcPts val="0"/>
              </a:spcAft>
              <a:buClr>
                <a:schemeClr val="dk1"/>
              </a:buClr>
              <a:buSzPts val="2300"/>
              <a:buFont typeface="Calibri"/>
              <a:buNone/>
            </a:pPr>
            <a:endParaRPr sz="23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35"/>
              </a:spcBef>
              <a:spcAft>
                <a:spcPts val="0"/>
              </a:spcAft>
              <a:buClr>
                <a:schemeClr val="dk1"/>
              </a:buClr>
              <a:buSzPts val="2500"/>
              <a:buFont typeface="Calibri"/>
              <a:buNone/>
            </a:pPr>
            <a:endParaRPr sz="2500" b="0" i="0" u="none" strike="noStrike" cap="none">
              <a:solidFill>
                <a:srgbClr val="000000"/>
              </a:solidFill>
              <a:latin typeface="Consolas"/>
              <a:ea typeface="Consolas"/>
              <a:cs typeface="Consolas"/>
              <a:sym typeface="Consolas"/>
            </a:endParaRPr>
          </a:p>
          <a:p>
            <a:pPr marL="12700" marR="3322954" lvl="0" indent="0" algn="l" rtl="0">
              <a:lnSpc>
                <a:spcPct val="110714"/>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my_struct array_of_structs[5]; array_of_structs[0] = (my_struct){0, 'A'};</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sp>
        <p:nvSpPr>
          <p:cNvPr id="1689" name="Google Shape;1689;p96"/>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241550" lvl="0" indent="0" algn="l" rtl="0">
              <a:lnSpc>
                <a:spcPct val="100000"/>
              </a:lnSpc>
              <a:spcBef>
                <a:spcPts val="0"/>
              </a:spcBef>
              <a:spcAft>
                <a:spcPts val="0"/>
              </a:spcAft>
              <a:buNone/>
            </a:pPr>
            <a:r>
              <a:rPr lang="en-US"/>
              <a:t>Arrays of Structs</a:t>
            </a:r>
            <a:endParaRPr/>
          </a:p>
        </p:txBody>
      </p:sp>
      <p:sp>
        <p:nvSpPr>
          <p:cNvPr id="1690" name="Google Shape;1690;p96"/>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13462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88</a:t>
            </a:fld>
            <a:endParaRPr sz="1200" b="0" i="0" u="none" strike="noStrike" cap="none">
              <a:solidFill>
                <a:srgbClr val="424242"/>
              </a:solidFill>
              <a:latin typeface="Verdana"/>
              <a:ea typeface="Verdana"/>
              <a:cs typeface="Verdana"/>
              <a:sym typeface="Verdana"/>
            </a:endParaRPr>
          </a:p>
        </p:txBody>
      </p:sp>
      <p:sp>
        <p:nvSpPr>
          <p:cNvPr id="1691" name="Google Shape;1691;p96"/>
          <p:cNvSpPr txBox="1"/>
          <p:nvPr/>
        </p:nvSpPr>
        <p:spPr>
          <a:xfrm>
            <a:off x="231140" y="1265428"/>
            <a:ext cx="5883275" cy="44145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You can also set each field individually.</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50"/>
              </a:spcBef>
              <a:spcAft>
                <a:spcPts val="0"/>
              </a:spcAft>
              <a:buClr>
                <a:schemeClr val="dk1"/>
              </a:buClr>
              <a:buSzPts val="3350"/>
              <a:buFont typeface="Calibri"/>
              <a:buNone/>
            </a:pPr>
            <a:endParaRPr sz="3350" b="0" i="0" u="none" strike="noStrike" cap="none">
              <a:solidFill>
                <a:srgbClr val="000000"/>
              </a:solidFill>
              <a:latin typeface="Calibri"/>
              <a:ea typeface="Calibri"/>
              <a:cs typeface="Calibri"/>
              <a:sym typeface="Calibri"/>
            </a:endParaRPr>
          </a:p>
          <a:p>
            <a:pPr marL="927100" marR="785495" lvl="0" indent="-914400" algn="l" rtl="0">
              <a:lnSpc>
                <a:spcPct val="107142"/>
              </a:lnSpc>
              <a:spcBef>
                <a:spcPts val="5"/>
              </a:spcBef>
              <a:spcAft>
                <a:spcPts val="0"/>
              </a:spcAft>
              <a:buClr>
                <a:srgbClr val="000000"/>
              </a:buClr>
              <a:buSzPts val="2800"/>
              <a:buFont typeface="Consolas"/>
              <a:buNone/>
            </a:pPr>
            <a:r>
              <a:rPr lang="en-US" sz="2800" b="1" i="0" u="none" strike="noStrike" cap="none">
                <a:solidFill>
                  <a:srgbClr val="000000"/>
                </a:solidFill>
                <a:latin typeface="Consolas"/>
                <a:ea typeface="Consolas"/>
                <a:cs typeface="Consolas"/>
                <a:sym typeface="Consolas"/>
              </a:rPr>
              <a:t>typedef struct </a:t>
            </a:r>
            <a:r>
              <a:rPr lang="en-US" sz="2800" b="0" i="0" u="none" strike="noStrike" cap="none">
                <a:solidFill>
                  <a:srgbClr val="000000"/>
                </a:solidFill>
                <a:latin typeface="Consolas"/>
                <a:ea typeface="Consolas"/>
                <a:cs typeface="Consolas"/>
                <a:sym typeface="Consolas"/>
              </a:rPr>
              <a:t>my_struct { int x;</a:t>
            </a:r>
            <a:endParaRPr sz="2800" b="0" i="0" u="none" strike="noStrike" cap="none">
              <a:solidFill>
                <a:srgbClr val="000000"/>
              </a:solidFill>
              <a:latin typeface="Consolas"/>
              <a:ea typeface="Consolas"/>
              <a:cs typeface="Consolas"/>
              <a:sym typeface="Consolas"/>
            </a:endParaRPr>
          </a:p>
          <a:p>
            <a:pPr marL="0" marR="3581400" lvl="0" indent="0" algn="r" rtl="0">
              <a:lnSpc>
                <a:spcPct val="99285"/>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char c;</a:t>
            </a:r>
            <a:endParaRPr sz="2800" b="0" i="0" u="none" strike="noStrike" cap="none">
              <a:solidFill>
                <a:srgbClr val="000000"/>
              </a:solidFill>
              <a:latin typeface="Consolas"/>
              <a:ea typeface="Consolas"/>
              <a:cs typeface="Consolas"/>
              <a:sym typeface="Consolas"/>
            </a:endParaRPr>
          </a:p>
          <a:p>
            <a:pPr marL="0" marR="3519170" lvl="0" indent="0" algn="r"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 my_struct;</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40"/>
              </a:spcBef>
              <a:spcAft>
                <a:spcPts val="0"/>
              </a:spcAft>
              <a:buClr>
                <a:schemeClr val="dk1"/>
              </a:buClr>
              <a:buSzPts val="2300"/>
              <a:buFont typeface="Calibri"/>
              <a:buNone/>
            </a:pPr>
            <a:endParaRPr sz="2300" b="0" i="0" u="none" strike="noStrike" cap="none">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12700" marR="5080" lvl="0" indent="0" algn="l" rtl="0">
              <a:lnSpc>
                <a:spcPct val="107142"/>
              </a:lnSpc>
              <a:spcBef>
                <a:spcPts val="2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my_struct array_of_structs[5]; array_of_structs[0].x = 2; array_of_structs[0].c = 'A';</a:t>
            </a:r>
            <a:endParaRPr sz="2800" b="0" i="0" u="none" strike="noStrike" cap="none">
              <a:solidFill>
                <a:srgbClr val="000000"/>
              </a:solidFill>
              <a:latin typeface="Consolas"/>
              <a:ea typeface="Consolas"/>
              <a:cs typeface="Consolas"/>
              <a:sym typeface="Consola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Shape 1695"/>
        <p:cNvGrpSpPr/>
        <p:nvPr/>
      </p:nvGrpSpPr>
      <p:grpSpPr>
        <a:xfrm>
          <a:off x="0" y="0"/>
          <a:ext cx="0" cy="0"/>
          <a:chOff x="0" y="0"/>
          <a:chExt cx="0" cy="0"/>
        </a:xfrm>
      </p:grpSpPr>
      <p:sp>
        <p:nvSpPr>
          <p:cNvPr id="1696" name="Google Shape;1696;p97"/>
          <p:cNvSpPr txBox="1"/>
          <p:nvPr/>
        </p:nvSpPr>
        <p:spPr>
          <a:xfrm>
            <a:off x="11782425" y="6525259"/>
            <a:ext cx="219075"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424242"/>
              </a:buClr>
              <a:buSzPts val="1200"/>
              <a:buFont typeface="Verdana"/>
              <a:buNone/>
            </a:pPr>
            <a:r>
              <a:rPr lang="en-US" sz="1200" b="0" i="0" u="none" strike="noStrike" cap="none">
                <a:solidFill>
                  <a:srgbClr val="424242"/>
                </a:solidFill>
                <a:latin typeface="Verdana"/>
                <a:ea typeface="Verdana"/>
                <a:cs typeface="Verdana"/>
                <a:sym typeface="Verdana"/>
              </a:rPr>
              <a:t>97</a:t>
            </a:r>
            <a:endParaRPr sz="1200" b="0" i="0" u="none" strike="noStrike" cap="none">
              <a:solidFill>
                <a:srgbClr val="000000"/>
              </a:solidFill>
              <a:latin typeface="Verdana"/>
              <a:ea typeface="Verdana"/>
              <a:cs typeface="Verdana"/>
              <a:sym typeface="Verdana"/>
            </a:endParaRPr>
          </a:p>
        </p:txBody>
      </p:sp>
      <p:grpSp>
        <p:nvGrpSpPr>
          <p:cNvPr id="1697" name="Google Shape;1697;p97"/>
          <p:cNvGrpSpPr/>
          <p:nvPr/>
        </p:nvGrpSpPr>
        <p:grpSpPr>
          <a:xfrm>
            <a:off x="0" y="0"/>
            <a:ext cx="12192000" cy="1143000"/>
            <a:chOff x="0" y="0"/>
            <a:chExt cx="12192000" cy="1143000"/>
          </a:xfrm>
        </p:grpSpPr>
        <p:sp>
          <p:nvSpPr>
            <p:cNvPr id="1698" name="Google Shape;1698;p97"/>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99" name="Google Shape;1699;p97"/>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700" name="Google Shape;1700;p97"/>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165985" lvl="0" indent="0" algn="l" rtl="0">
              <a:lnSpc>
                <a:spcPct val="100000"/>
              </a:lnSpc>
              <a:spcBef>
                <a:spcPts val="0"/>
              </a:spcBef>
              <a:spcAft>
                <a:spcPts val="0"/>
              </a:spcAft>
              <a:buNone/>
            </a:pPr>
            <a:r>
              <a:rPr lang="en-US"/>
              <a:t>Ternary Operator</a:t>
            </a:r>
            <a:endParaRPr/>
          </a:p>
        </p:txBody>
      </p:sp>
      <p:sp>
        <p:nvSpPr>
          <p:cNvPr id="1701" name="Google Shape;1701;p97"/>
          <p:cNvSpPr txBox="1"/>
          <p:nvPr/>
        </p:nvSpPr>
        <p:spPr>
          <a:xfrm>
            <a:off x="231140" y="1265428"/>
            <a:ext cx="10739120" cy="189795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dirty="0">
                <a:solidFill>
                  <a:srgbClr val="000000"/>
                </a:solidFill>
                <a:latin typeface="Calibri"/>
                <a:ea typeface="Calibri"/>
                <a:cs typeface="Calibri"/>
                <a:sym typeface="Calibri"/>
              </a:rPr>
              <a:t>The ternary operator is a shorthand for using if/else to evaluate to a value.</a:t>
            </a:r>
            <a:endParaRPr lang="en-US" sz="2800" dirty="0">
              <a:latin typeface="Calibri"/>
              <a:ea typeface="Calibri"/>
              <a:cs typeface="Calibri"/>
              <a:sym typeface="Calibri"/>
            </a:endParaRPr>
          </a:p>
          <a:p>
            <a:pPr marL="12700" marR="0" lvl="0" indent="0" algn="l" rtl="0">
              <a:lnSpc>
                <a:spcPct val="100000"/>
              </a:lnSpc>
              <a:spcBef>
                <a:spcPts val="0"/>
              </a:spcBef>
              <a:spcAft>
                <a:spcPts val="0"/>
              </a:spcAft>
              <a:buClr>
                <a:srgbClr val="000000"/>
              </a:buClr>
              <a:buSzPts val="2800"/>
              <a:buFont typeface="Calibri"/>
              <a:buNone/>
            </a:pPr>
            <a:endParaRPr sz="3850" b="0" i="0" u="none" strike="noStrike" cap="none" dirty="0">
              <a:solidFill>
                <a:srgbClr val="000000"/>
              </a:solidFill>
              <a:latin typeface="Calibri"/>
              <a:ea typeface="Calibri"/>
              <a:cs typeface="Calibri"/>
              <a:sym typeface="Calibri"/>
            </a:endParaRPr>
          </a:p>
          <a:p>
            <a:pPr marL="1139825" marR="0" lvl="0" indent="0" algn="l" rtl="0">
              <a:lnSpc>
                <a:spcPct val="100000"/>
              </a:lnSpc>
              <a:spcBef>
                <a:spcPts val="0"/>
              </a:spcBef>
              <a:spcAft>
                <a:spcPts val="0"/>
              </a:spcAft>
              <a:buClr>
                <a:srgbClr val="000000"/>
              </a:buClr>
              <a:buSzPts val="2800"/>
              <a:buFont typeface="Consolas"/>
              <a:buNone/>
            </a:pPr>
            <a:r>
              <a:rPr lang="en-US" sz="2800" b="1" i="0" u="none" strike="noStrike" cap="none" dirty="0">
                <a:solidFill>
                  <a:srgbClr val="000000"/>
                </a:solidFill>
                <a:latin typeface="Consolas"/>
                <a:ea typeface="Consolas"/>
                <a:cs typeface="Consolas"/>
                <a:sym typeface="Consolas"/>
              </a:rPr>
              <a:t>condition ? </a:t>
            </a:r>
            <a:r>
              <a:rPr lang="en-US" sz="2800" b="1" i="0" u="none" strike="noStrike" cap="none" dirty="0" err="1">
                <a:solidFill>
                  <a:srgbClr val="000000"/>
                </a:solidFill>
                <a:latin typeface="Consolas"/>
                <a:ea typeface="Consolas"/>
                <a:cs typeface="Consolas"/>
                <a:sym typeface="Consolas"/>
              </a:rPr>
              <a:t>expressionIfTrue</a:t>
            </a:r>
            <a:r>
              <a:rPr lang="en-US" sz="2800" b="1" i="0" u="none" strike="noStrike" cap="none" dirty="0">
                <a:solidFill>
                  <a:srgbClr val="000000"/>
                </a:solidFill>
                <a:latin typeface="Consolas"/>
                <a:ea typeface="Consolas"/>
                <a:cs typeface="Consolas"/>
                <a:sym typeface="Consolas"/>
              </a:rPr>
              <a:t> : </a:t>
            </a:r>
            <a:r>
              <a:rPr lang="en-US" sz="2800" b="1" i="0" u="none" strike="noStrike" cap="none" dirty="0" err="1">
                <a:solidFill>
                  <a:srgbClr val="000000"/>
                </a:solidFill>
                <a:latin typeface="Consolas"/>
                <a:ea typeface="Consolas"/>
                <a:cs typeface="Consolas"/>
                <a:sym typeface="Consolas"/>
              </a:rPr>
              <a:t>expressionIfFalse</a:t>
            </a:r>
            <a:endParaRPr sz="2800" b="0" i="0" u="none" strike="noStrike" cap="none" dirty="0">
              <a:solidFill>
                <a:srgbClr val="000000"/>
              </a:solidFill>
              <a:latin typeface="Consolas"/>
              <a:ea typeface="Consolas"/>
              <a:cs typeface="Consolas"/>
              <a:sym typeface="Consolas"/>
            </a:endParaRPr>
          </a:p>
        </p:txBody>
      </p:sp>
      <p:sp>
        <p:nvSpPr>
          <p:cNvPr id="1703" name="Google Shape;1703;p97"/>
          <p:cNvSpPr txBox="1"/>
          <p:nvPr/>
        </p:nvSpPr>
        <p:spPr>
          <a:xfrm>
            <a:off x="231140" y="5874003"/>
            <a:ext cx="6412548" cy="995272"/>
          </a:xfrm>
          <a:prstGeom prst="rect">
            <a:avLst/>
          </a:prstGeom>
          <a:noFill/>
          <a:ln>
            <a:noFill/>
          </a:ln>
        </p:spPr>
        <p:txBody>
          <a:bodyPr spcFirstLastPara="1" wrap="square" lIns="0" tIns="12700" rIns="0" bIns="0" anchor="t" anchorCtr="0">
            <a:spAutoFit/>
          </a:bodyPr>
          <a:lstStyle/>
          <a:p>
            <a:pPr marL="12700" marR="0" lvl="0" indent="0" algn="l" rtl="0">
              <a:lnSpc>
                <a:spcPct val="113571"/>
              </a:lnSpc>
              <a:spcBef>
                <a:spcPts val="0"/>
              </a:spcBef>
              <a:spcAft>
                <a:spcPts val="0"/>
              </a:spcAft>
              <a:buClr>
                <a:srgbClr val="00B050"/>
              </a:buClr>
              <a:buSzPts val="2800"/>
              <a:buFont typeface="Consolas"/>
              <a:buNone/>
            </a:pPr>
            <a:r>
              <a:rPr lang="en-US" sz="2800" b="0" i="0" u="none" strike="noStrike" cap="none" dirty="0">
                <a:solidFill>
                  <a:srgbClr val="00B050"/>
                </a:solidFill>
                <a:latin typeface="Consolas"/>
                <a:ea typeface="Consolas"/>
                <a:cs typeface="Consolas"/>
                <a:sym typeface="Consolas"/>
              </a:rPr>
              <a:t>// equivalent to</a:t>
            </a:r>
            <a:endParaRPr sz="2800" b="0" i="0" u="none" strike="noStrike" cap="none" dirty="0">
              <a:solidFill>
                <a:srgbClr val="000000"/>
              </a:solidFill>
              <a:latin typeface="Consolas"/>
              <a:ea typeface="Consolas"/>
              <a:cs typeface="Consolas"/>
              <a:sym typeface="Consolas"/>
            </a:endParaRPr>
          </a:p>
          <a:p>
            <a:pPr marL="12700" marR="0" lvl="0" indent="0" algn="l" rtl="0">
              <a:lnSpc>
                <a:spcPct val="113571"/>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int x = </a:t>
            </a:r>
            <a:r>
              <a:rPr lang="en-US" sz="2800" b="0" i="0" u="none" strike="noStrike" cap="none" dirty="0" err="1">
                <a:solidFill>
                  <a:srgbClr val="000000"/>
                </a:solidFill>
                <a:latin typeface="Consolas"/>
                <a:ea typeface="Consolas"/>
                <a:cs typeface="Consolas"/>
                <a:sym typeface="Consolas"/>
              </a:rPr>
              <a:t>argc</a:t>
            </a:r>
            <a:r>
              <a:rPr lang="en-US" sz="2800" b="0" i="0" u="none" strike="noStrike" cap="none" dirty="0">
                <a:solidFill>
                  <a:srgbClr val="000000"/>
                </a:solidFill>
                <a:latin typeface="Consolas"/>
                <a:ea typeface="Consolas"/>
                <a:cs typeface="Consolas"/>
                <a:sym typeface="Consolas"/>
              </a:rPr>
              <a:t> &gt; 1 ? 50 : 0;</a:t>
            </a:r>
            <a:endParaRPr sz="2800" b="0" i="0" u="none" strike="noStrike" cap="none" dirty="0">
              <a:solidFill>
                <a:srgbClr val="000000"/>
              </a:solidFill>
              <a:latin typeface="Consolas"/>
              <a:ea typeface="Consolas"/>
              <a:cs typeface="Consolas"/>
              <a:sym typeface="Consolas"/>
            </a:endParaRPr>
          </a:p>
        </p:txBody>
      </p:sp>
      <p:sp>
        <p:nvSpPr>
          <p:cNvPr id="2" name="TextBox 1">
            <a:extLst>
              <a:ext uri="{FF2B5EF4-FFF2-40B4-BE49-F238E27FC236}">
                <a16:creationId xmlns:a16="http://schemas.microsoft.com/office/drawing/2014/main" id="{045F196A-840E-52E6-B84C-BE9713ACD334}"/>
              </a:ext>
            </a:extLst>
          </p:cNvPr>
          <p:cNvSpPr txBox="1"/>
          <p:nvPr/>
        </p:nvSpPr>
        <p:spPr>
          <a:xfrm>
            <a:off x="257175" y="3500438"/>
            <a:ext cx="4614863" cy="2308324"/>
          </a:xfrm>
          <a:prstGeom prst="rect">
            <a:avLst/>
          </a:prstGeom>
          <a:noFill/>
        </p:spPr>
        <p:txBody>
          <a:bodyPr wrap="square" rtlCol="0">
            <a:spAutoFit/>
          </a:bodyPr>
          <a:lstStyle/>
          <a:p>
            <a:r>
              <a:rPr lang="en-US" sz="2400" dirty="0">
                <a:latin typeface="Consolas" panose="020B0609020204030204" pitchFamily="49" charset="0"/>
                <a:cs typeface="Consolas" panose="020B0609020204030204" pitchFamily="49" charset="0"/>
              </a:rPr>
              <a:t>int x;</a:t>
            </a:r>
          </a:p>
          <a:p>
            <a:r>
              <a:rPr lang="en-US" sz="2400" dirty="0">
                <a:latin typeface="Consolas" panose="020B0609020204030204" pitchFamily="49" charset="0"/>
                <a:cs typeface="Consolas" panose="020B0609020204030204" pitchFamily="49" charset="0"/>
              </a:rPr>
              <a:t>if(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&gt; 1){</a:t>
            </a:r>
          </a:p>
          <a:p>
            <a:r>
              <a:rPr lang="en-US" sz="2400" dirty="0">
                <a:latin typeface="Consolas" panose="020B0609020204030204" pitchFamily="49" charset="0"/>
                <a:cs typeface="Consolas" panose="020B0609020204030204" pitchFamily="49" charset="0"/>
              </a:rPr>
              <a:t>	x = 50;</a:t>
            </a:r>
          </a:p>
          <a:p>
            <a:r>
              <a:rPr lang="en-US" sz="2400" dirty="0">
                <a:latin typeface="Consolas" panose="020B0609020204030204" pitchFamily="49" charset="0"/>
                <a:cs typeface="Consolas" panose="020B0609020204030204" pitchFamily="49" charset="0"/>
              </a:rPr>
              <a:t>} else {</a:t>
            </a:r>
          </a:p>
          <a:p>
            <a:r>
              <a:rPr lang="en-US" sz="2400" dirty="0">
                <a:latin typeface="Consolas" panose="020B0609020204030204" pitchFamily="49" charset="0"/>
                <a:cs typeface="Consolas" panose="020B0609020204030204" pitchFamily="49" charset="0"/>
              </a:rPr>
              <a:t>	x = 0;</a:t>
            </a:r>
          </a:p>
          <a:p>
            <a:r>
              <a:rPr lang="en-US" sz="2400" dirty="0">
                <a:latin typeface="Consolas" panose="020B0609020204030204" pitchFamily="49" charset="0"/>
                <a:cs typeface="Consolas" panose="020B0609020204030204" pitchFamily="49" charset="0"/>
              </a:rPr>
              <a: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707"/>
        <p:cNvGrpSpPr/>
        <p:nvPr/>
      </p:nvGrpSpPr>
      <p:grpSpPr>
        <a:xfrm>
          <a:off x="0" y="0"/>
          <a:ext cx="0" cy="0"/>
          <a:chOff x="0" y="0"/>
          <a:chExt cx="0" cy="0"/>
        </a:xfrm>
      </p:grpSpPr>
      <p:sp>
        <p:nvSpPr>
          <p:cNvPr id="1708" name="Google Shape;1708;p98"/>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3730625" lvl="0" indent="0" algn="l" rtl="0">
              <a:lnSpc>
                <a:spcPct val="100000"/>
              </a:lnSpc>
              <a:spcBef>
                <a:spcPts val="0"/>
              </a:spcBef>
              <a:spcAft>
                <a:spcPts val="0"/>
              </a:spcAft>
              <a:buNone/>
            </a:pPr>
            <a:r>
              <a:rPr lang="en-US"/>
              <a:t>Recap</a:t>
            </a:r>
            <a:endParaRPr/>
          </a:p>
        </p:txBody>
      </p:sp>
      <p:sp>
        <p:nvSpPr>
          <p:cNvPr id="1709" name="Google Shape;1709;p98"/>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90</a:t>
            </a:fld>
            <a:endParaRPr sz="1200" b="0" i="0" u="none" strike="noStrike" cap="none">
              <a:solidFill>
                <a:srgbClr val="424242"/>
              </a:solidFill>
              <a:latin typeface="Verdana"/>
              <a:ea typeface="Verdana"/>
              <a:cs typeface="Verdana"/>
              <a:sym typeface="Verdana"/>
            </a:endParaRPr>
          </a:p>
        </p:txBody>
      </p:sp>
      <p:sp>
        <p:nvSpPr>
          <p:cNvPr id="1710" name="Google Shape;1710;p98"/>
          <p:cNvSpPr txBox="1">
            <a:spLocks noGrp="1"/>
          </p:cNvSpPr>
          <p:nvPr>
            <p:ph type="body" idx="1"/>
          </p:nvPr>
        </p:nvSpPr>
        <p:spPr>
          <a:xfrm>
            <a:off x="231140" y="1186180"/>
            <a:ext cx="5791200" cy="3591560"/>
          </a:xfrm>
          <a:prstGeom prst="rect">
            <a:avLst/>
          </a:prstGeom>
          <a:noFill/>
          <a:ln>
            <a:noFill/>
          </a:ln>
        </p:spPr>
        <p:txBody>
          <a:bodyPr spcFirstLastPara="1" wrap="square" lIns="0" tIns="91425" rIns="0" bIns="0" anchor="t" anchorCtr="0">
            <a:spAutoFit/>
          </a:bodyPr>
          <a:lstStyle/>
          <a:p>
            <a:pPr marL="241300" lvl="0" indent="-228600" algn="l" rtl="0">
              <a:lnSpc>
                <a:spcPct val="100000"/>
              </a:lnSpc>
              <a:spcBef>
                <a:spcPts val="0"/>
              </a:spcBef>
              <a:spcAft>
                <a:spcPts val="0"/>
              </a:spcAft>
              <a:buClr>
                <a:schemeClr val="dk1"/>
              </a:buClr>
              <a:buSzPts val="2800"/>
              <a:buFont typeface="Arial"/>
              <a:buChar char="•"/>
            </a:pPr>
            <a:r>
              <a:rPr lang="en-US"/>
              <a:t>Pointers and Parameters</a:t>
            </a:r>
            <a:endParaRPr/>
          </a:p>
          <a:p>
            <a:pPr marL="241300" lvl="0" indent="-228600" algn="l" rtl="0">
              <a:lnSpc>
                <a:spcPct val="100000"/>
              </a:lnSpc>
              <a:spcBef>
                <a:spcPts val="625"/>
              </a:spcBef>
              <a:spcAft>
                <a:spcPts val="0"/>
              </a:spcAft>
              <a:buClr>
                <a:schemeClr val="dk1"/>
              </a:buClr>
              <a:buSzPts val="2800"/>
              <a:buFont typeface="Arial"/>
              <a:buChar char="•"/>
            </a:pPr>
            <a:r>
              <a:rPr lang="en-US"/>
              <a:t>Double Pointers</a:t>
            </a:r>
            <a:endParaRPr/>
          </a:p>
          <a:p>
            <a:pPr marL="241300" lvl="0" indent="-228600" algn="l" rtl="0">
              <a:lnSpc>
                <a:spcPct val="100000"/>
              </a:lnSpc>
              <a:spcBef>
                <a:spcPts val="650"/>
              </a:spcBef>
              <a:spcAft>
                <a:spcPts val="0"/>
              </a:spcAft>
              <a:buClr>
                <a:schemeClr val="dk1"/>
              </a:buClr>
              <a:buSzPts val="2800"/>
              <a:buFont typeface="Arial"/>
              <a:buChar char="•"/>
            </a:pPr>
            <a:r>
              <a:rPr lang="en-US"/>
              <a:t>Arrays in Memory</a:t>
            </a:r>
            <a:endParaRPr/>
          </a:p>
          <a:p>
            <a:pPr marL="241300" lvl="0" indent="-228600" algn="l" rtl="0">
              <a:lnSpc>
                <a:spcPct val="100000"/>
              </a:lnSpc>
              <a:spcBef>
                <a:spcPts val="745"/>
              </a:spcBef>
              <a:spcAft>
                <a:spcPts val="0"/>
              </a:spcAft>
              <a:buClr>
                <a:schemeClr val="dk1"/>
              </a:buClr>
              <a:buSzPts val="2800"/>
              <a:buFont typeface="Arial"/>
              <a:buChar char="•"/>
            </a:pPr>
            <a:r>
              <a:rPr lang="en-US"/>
              <a:t>Arrays of Pointers</a:t>
            </a:r>
            <a:endParaRPr/>
          </a:p>
          <a:p>
            <a:pPr marL="241300" lvl="0" indent="-228600" algn="l" rtl="0">
              <a:lnSpc>
                <a:spcPct val="100000"/>
              </a:lnSpc>
              <a:spcBef>
                <a:spcPts val="645"/>
              </a:spcBef>
              <a:spcAft>
                <a:spcPts val="0"/>
              </a:spcAft>
              <a:buClr>
                <a:schemeClr val="dk1"/>
              </a:buClr>
              <a:buSzPts val="2800"/>
              <a:buFont typeface="Arial"/>
              <a:buChar char="•"/>
            </a:pPr>
            <a:r>
              <a:rPr lang="en-US"/>
              <a:t>Pointer Arithmetic</a:t>
            </a:r>
            <a:endParaRPr/>
          </a:p>
          <a:p>
            <a:pPr marL="241300" lvl="0" indent="-228600" algn="l" rtl="0">
              <a:lnSpc>
                <a:spcPct val="100000"/>
              </a:lnSpc>
              <a:spcBef>
                <a:spcPts val="625"/>
              </a:spcBef>
              <a:spcAft>
                <a:spcPts val="0"/>
              </a:spcAft>
              <a:buClr>
                <a:schemeClr val="dk1"/>
              </a:buClr>
              <a:buSzPts val="2800"/>
              <a:buFont typeface="Arial"/>
              <a:buChar char="•"/>
            </a:pPr>
            <a:r>
              <a:rPr lang="en-US"/>
              <a:t>Other topics: </a:t>
            </a:r>
            <a:r>
              <a:rPr lang="en-US" b="1">
                <a:latin typeface="Calibri"/>
                <a:ea typeface="Calibri"/>
                <a:cs typeface="Calibri"/>
                <a:sym typeface="Calibri"/>
              </a:rPr>
              <a:t>const</a:t>
            </a:r>
            <a:r>
              <a:rPr lang="en-US"/>
              <a:t>, </a:t>
            </a:r>
            <a:r>
              <a:rPr lang="en-US" b="1">
                <a:latin typeface="Calibri"/>
                <a:ea typeface="Calibri"/>
                <a:cs typeface="Calibri"/>
                <a:sym typeface="Calibri"/>
              </a:rPr>
              <a:t>struct </a:t>
            </a:r>
            <a:r>
              <a:rPr lang="en-US"/>
              <a:t>and ternary</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715"/>
        <p:cNvGrpSpPr/>
        <p:nvPr/>
      </p:nvGrpSpPr>
      <p:grpSpPr>
        <a:xfrm>
          <a:off x="0" y="0"/>
          <a:ext cx="0" cy="0"/>
          <a:chOff x="0" y="0"/>
          <a:chExt cx="0" cy="0"/>
        </a:xfrm>
      </p:grpSpPr>
      <p:sp>
        <p:nvSpPr>
          <p:cNvPr id="1716" name="Google Shape;1716;p99"/>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508885" lvl="0" indent="0" algn="l" rtl="0">
              <a:lnSpc>
                <a:spcPct val="100000"/>
              </a:lnSpc>
              <a:spcBef>
                <a:spcPts val="0"/>
              </a:spcBef>
              <a:spcAft>
                <a:spcPts val="0"/>
              </a:spcAft>
              <a:buNone/>
            </a:pPr>
            <a:r>
              <a:rPr lang="en-US"/>
              <a:t>Plan For Today</a:t>
            </a:r>
            <a:endParaRPr/>
          </a:p>
        </p:txBody>
      </p:sp>
      <p:sp>
        <p:nvSpPr>
          <p:cNvPr id="1717" name="Google Shape;1717;p99"/>
          <p:cNvSpPr txBox="1"/>
          <p:nvPr/>
        </p:nvSpPr>
        <p:spPr>
          <a:xfrm>
            <a:off x="231140" y="1186180"/>
            <a:ext cx="10857865" cy="1037590"/>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FF0000"/>
              </a:buClr>
              <a:buSzPts val="2800"/>
              <a:buFont typeface="Arial"/>
              <a:buChar char="•"/>
            </a:pPr>
            <a:r>
              <a:rPr lang="en-US" sz="2800" b="1" i="0" u="none" strike="noStrike" cap="none">
                <a:solidFill>
                  <a:srgbClr val="FF0000"/>
                </a:solidFill>
                <a:latin typeface="Calibri"/>
                <a:ea typeface="Calibri"/>
                <a:cs typeface="Calibri"/>
                <a:sym typeface="Calibri"/>
              </a:rPr>
              <a:t>10 minutes: </a:t>
            </a:r>
            <a:r>
              <a:rPr lang="en-US" sz="2800" b="0" i="0" u="none" strike="noStrike" cap="none">
                <a:solidFill>
                  <a:srgbClr val="FF0000"/>
                </a:solidFill>
                <a:latin typeface="Calibri"/>
                <a:ea typeface="Calibri"/>
                <a:cs typeface="Calibri"/>
                <a:sym typeface="Calibri"/>
              </a:rPr>
              <a:t>general review</a:t>
            </a:r>
            <a:endParaRPr sz="2800" b="0" i="0" u="none" strike="noStrike" cap="none">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000000"/>
              </a:buClr>
              <a:buSzPts val="2800"/>
              <a:buFont typeface="Arial"/>
              <a:buChar char="•"/>
            </a:pPr>
            <a:r>
              <a:rPr lang="en-US" sz="2800" b="1" i="0" u="none" strike="noStrike" cap="none">
                <a:solidFill>
                  <a:srgbClr val="000000"/>
                </a:solidFill>
                <a:latin typeface="Calibri"/>
                <a:ea typeface="Calibri"/>
                <a:cs typeface="Calibri"/>
                <a:sym typeface="Calibri"/>
              </a:rPr>
              <a:t>5 minutes: </a:t>
            </a:r>
            <a:r>
              <a:rPr lang="en-US" sz="2800" b="0" i="0" u="none" strike="noStrike" cap="none">
                <a:solidFill>
                  <a:srgbClr val="000000"/>
                </a:solidFill>
                <a:latin typeface="Calibri"/>
                <a:ea typeface="Calibri"/>
                <a:cs typeface="Calibri"/>
                <a:sym typeface="Calibri"/>
              </a:rPr>
              <a:t>post questions or comments on Ed for what we should discuss</a:t>
            </a:r>
            <a:endParaRPr sz="2800" b="0" i="0" u="none" strike="noStrike" cap="none">
              <a:solidFill>
                <a:srgbClr val="000000"/>
              </a:solidFill>
              <a:latin typeface="Calibri"/>
              <a:ea typeface="Calibri"/>
              <a:cs typeface="Calibri"/>
              <a:sym typeface="Calibri"/>
            </a:endParaRPr>
          </a:p>
        </p:txBody>
      </p:sp>
      <p:grpSp>
        <p:nvGrpSpPr>
          <p:cNvPr id="1718" name="Google Shape;1718;p99"/>
          <p:cNvGrpSpPr/>
          <p:nvPr/>
        </p:nvGrpSpPr>
        <p:grpSpPr>
          <a:xfrm>
            <a:off x="377952" y="3057143"/>
            <a:ext cx="11478768" cy="3514344"/>
            <a:chOff x="377952" y="3057143"/>
            <a:chExt cx="11478768" cy="3514344"/>
          </a:xfrm>
        </p:grpSpPr>
        <p:pic>
          <p:nvPicPr>
            <p:cNvPr id="1719" name="Google Shape;1719;p99"/>
            <p:cNvPicPr preferRelativeResize="0"/>
            <p:nvPr/>
          </p:nvPicPr>
          <p:blipFill rotWithShape="1">
            <a:blip r:embed="rId3">
              <a:alphaModFix/>
            </a:blip>
            <a:srcRect/>
            <a:stretch/>
          </p:blipFill>
          <p:spPr>
            <a:xfrm>
              <a:off x="524256" y="3127247"/>
              <a:ext cx="11161776" cy="3276600"/>
            </a:xfrm>
            <a:prstGeom prst="rect">
              <a:avLst/>
            </a:prstGeom>
            <a:noFill/>
            <a:ln>
              <a:noFill/>
            </a:ln>
          </p:spPr>
        </p:pic>
        <p:pic>
          <p:nvPicPr>
            <p:cNvPr id="1720" name="Google Shape;1720;p99"/>
            <p:cNvPicPr preferRelativeResize="0"/>
            <p:nvPr/>
          </p:nvPicPr>
          <p:blipFill rotWithShape="1">
            <a:blip r:embed="rId4">
              <a:alphaModFix/>
            </a:blip>
            <a:srcRect/>
            <a:stretch/>
          </p:blipFill>
          <p:spPr>
            <a:xfrm>
              <a:off x="377952" y="3057143"/>
              <a:ext cx="11478768" cy="3514344"/>
            </a:xfrm>
            <a:prstGeom prst="rect">
              <a:avLst/>
            </a:prstGeom>
            <a:noFill/>
            <a:ln>
              <a:noFill/>
            </a:ln>
          </p:spPr>
        </p:pic>
        <p:sp>
          <p:nvSpPr>
            <p:cNvPr id="1721" name="Google Shape;1721;p99"/>
            <p:cNvSpPr/>
            <p:nvPr/>
          </p:nvSpPr>
          <p:spPr>
            <a:xfrm>
              <a:off x="838200" y="3428999"/>
              <a:ext cx="10439400" cy="2554605"/>
            </a:xfrm>
            <a:custGeom>
              <a:avLst/>
              <a:gdLst/>
              <a:ahLst/>
              <a:cxnLst/>
              <a:rect l="l" t="t" r="r" b="b"/>
              <a:pathLst>
                <a:path w="10439400" h="2554604" extrusionOk="0">
                  <a:moveTo>
                    <a:pt x="10439400" y="0"/>
                  </a:moveTo>
                  <a:lnTo>
                    <a:pt x="0" y="0"/>
                  </a:lnTo>
                  <a:lnTo>
                    <a:pt x="0" y="2554544"/>
                  </a:lnTo>
                  <a:lnTo>
                    <a:pt x="10439400" y="2554544"/>
                  </a:lnTo>
                  <a:lnTo>
                    <a:pt x="10439400" y="0"/>
                  </a:lnTo>
                  <a:close/>
                </a:path>
              </a:pathLst>
            </a:custGeom>
            <a:solidFill>
              <a:srgbClr val="DAE3F3"/>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2" name="Google Shape;1722;p99"/>
            <p:cNvSpPr/>
            <p:nvPr/>
          </p:nvSpPr>
          <p:spPr>
            <a:xfrm>
              <a:off x="838200" y="3428999"/>
              <a:ext cx="10439400" cy="2554605"/>
            </a:xfrm>
            <a:custGeom>
              <a:avLst/>
              <a:gdLst/>
              <a:ahLst/>
              <a:cxnLst/>
              <a:rect l="l" t="t" r="r" b="b"/>
              <a:pathLst>
                <a:path w="10439400" h="2554604" extrusionOk="0">
                  <a:moveTo>
                    <a:pt x="0" y="0"/>
                  </a:moveTo>
                  <a:lnTo>
                    <a:pt x="10439400" y="0"/>
                  </a:lnTo>
                  <a:lnTo>
                    <a:pt x="10439400" y="2554545"/>
                  </a:lnTo>
                  <a:lnTo>
                    <a:pt x="0" y="2554545"/>
                  </a:lnTo>
                  <a:lnTo>
                    <a:pt x="0" y="0"/>
                  </a:lnTo>
                  <a:close/>
                </a:path>
              </a:pathLst>
            </a:custGeom>
            <a:noFill/>
            <a:ln w="9525"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723" name="Google Shape;1723;p99"/>
          <p:cNvSpPr txBox="1"/>
          <p:nvPr/>
        </p:nvSpPr>
        <p:spPr>
          <a:xfrm>
            <a:off x="916939" y="3448811"/>
            <a:ext cx="10360661" cy="2689819"/>
          </a:xfrm>
          <a:prstGeom prst="rect">
            <a:avLst/>
          </a:prstGeom>
          <a:noFill/>
          <a:ln>
            <a:noFill/>
          </a:ln>
        </p:spPr>
        <p:txBody>
          <a:bodyPr spcFirstLastPara="1" wrap="square" lIns="0" tIns="10775" rIns="0" bIns="0" anchor="t" anchorCtr="0">
            <a:spAutoFit/>
          </a:bodyPr>
          <a:lstStyle/>
          <a:p>
            <a:pPr marL="12700" marR="5080" lvl="0" indent="0" algn="l" rtl="0">
              <a:lnSpc>
                <a:spcPct val="100299"/>
              </a:lnSpc>
              <a:spcBef>
                <a:spcPts val="0"/>
              </a:spcBef>
              <a:spcAft>
                <a:spcPts val="0"/>
              </a:spcAft>
              <a:buClr>
                <a:srgbClr val="000000"/>
              </a:buClr>
              <a:buSzPts val="3200"/>
              <a:buFont typeface="Arial"/>
              <a:buNone/>
            </a:pPr>
            <a:r>
              <a:rPr lang="en-US" sz="3200" b="1" i="0" u="none" strike="noStrike" cap="none" dirty="0">
                <a:solidFill>
                  <a:srgbClr val="000000"/>
                </a:solidFill>
                <a:latin typeface="Arial"/>
                <a:ea typeface="Arial"/>
                <a:cs typeface="Arial"/>
                <a:sym typeface="Arial"/>
              </a:rPr>
              <a:t>Lecture 6 takeaway: </a:t>
            </a:r>
            <a:r>
              <a:rPr lang="en-US" sz="3200" b="0" i="0" u="none" strike="noStrike" cap="none" dirty="0">
                <a:solidFill>
                  <a:srgbClr val="000000"/>
                </a:solidFill>
                <a:latin typeface="Arial"/>
                <a:ea typeface="Arial"/>
                <a:cs typeface="Arial"/>
                <a:sym typeface="Arial"/>
              </a:rPr>
              <a:t>pointers let us store the addresses of data and pass them as parameters.	We can perform arithmetic with pointers to change where they point to.</a:t>
            </a:r>
            <a:endParaRPr sz="3200" b="0" i="0" u="none" strike="noStrike" cap="none" dirty="0">
              <a:solidFill>
                <a:srgbClr val="000000"/>
              </a:solidFill>
              <a:latin typeface="Arial"/>
              <a:ea typeface="Arial"/>
              <a:cs typeface="Arial"/>
              <a:sym typeface="Arial"/>
            </a:endParaRPr>
          </a:p>
          <a:p>
            <a:pPr marL="12700" marR="340360" lvl="0" indent="0" algn="l" rtl="0">
              <a:lnSpc>
                <a:spcPct val="122187"/>
              </a:lnSpc>
              <a:spcBef>
                <a:spcPts val="0"/>
              </a:spcBef>
              <a:spcAft>
                <a:spcPts val="0"/>
              </a:spcAft>
              <a:buClr>
                <a:srgbClr val="000000"/>
              </a:buClr>
              <a:buSzPts val="3200"/>
              <a:buFont typeface="Arial"/>
              <a:buNone/>
            </a:pPr>
            <a:r>
              <a:rPr lang="en-US" sz="3200" b="0" i="0" u="none" strike="noStrike" cap="none" dirty="0">
                <a:solidFill>
                  <a:srgbClr val="000000"/>
                </a:solidFill>
                <a:latin typeface="Arial"/>
                <a:ea typeface="Arial"/>
                <a:cs typeface="Arial"/>
                <a:sym typeface="Arial"/>
              </a:rPr>
              <a:t>Arrays in C also “decay to pointers” as parameters and in arithmetic expressions.</a:t>
            </a:r>
            <a:endParaRPr sz="3200" b="0" i="0" u="none" strike="noStrike" cap="none" dirty="0">
              <a:solidFill>
                <a:srgbClr val="000000"/>
              </a:solidFill>
              <a:latin typeface="Arial"/>
              <a:ea typeface="Arial"/>
              <a:cs typeface="Arial"/>
              <a:sym typeface="Arial"/>
            </a:endParaRPr>
          </a:p>
        </p:txBody>
      </p:sp>
      <p:sp>
        <p:nvSpPr>
          <p:cNvPr id="1724" name="Google Shape;1724;p99"/>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91</a:t>
            </a:fld>
            <a:endParaRPr sz="1200" b="0" i="0" u="none" strike="noStrike" cap="none">
              <a:solidFill>
                <a:srgbClr val="424242"/>
              </a:solidFill>
              <a:latin typeface="Verdana"/>
              <a:ea typeface="Verdana"/>
              <a:cs typeface="Verdana"/>
              <a:sym typeface="Verdan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29" name="Google Shape;1729;p10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How to draw memory diagrams?</a:t>
            </a:r>
            <a:endParaRPr/>
          </a:p>
        </p:txBody>
      </p:sp>
      <p:sp>
        <p:nvSpPr>
          <p:cNvPr id="1730" name="Google Shape;1730;p100"/>
          <p:cNvSpPr txBox="1"/>
          <p:nvPr/>
        </p:nvSpPr>
        <p:spPr>
          <a:xfrm>
            <a:off x="1092770" y="5204460"/>
            <a:ext cx="849630" cy="330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000"/>
              <a:buFont typeface="Calibri"/>
              <a:buNone/>
            </a:pPr>
            <a:r>
              <a:rPr lang="en-US" sz="2000" b="1" i="0" u="none" strike="noStrike" cap="none">
                <a:solidFill>
                  <a:srgbClr val="000000"/>
                </a:solidFill>
                <a:latin typeface="Calibri"/>
                <a:ea typeface="Calibri"/>
                <a:cs typeface="Calibri"/>
                <a:sym typeface="Calibri"/>
              </a:rPr>
              <a:t>Slide 34</a:t>
            </a:r>
            <a:endParaRPr sz="2000" b="0" i="0" u="none" strike="noStrike" cap="none">
              <a:solidFill>
                <a:srgbClr val="000000"/>
              </a:solidFill>
              <a:latin typeface="Calibri"/>
              <a:ea typeface="Calibri"/>
              <a:cs typeface="Calibri"/>
              <a:sym typeface="Calibri"/>
            </a:endParaRPr>
          </a:p>
        </p:txBody>
      </p:sp>
      <p:grpSp>
        <p:nvGrpSpPr>
          <p:cNvPr id="1732" name="Google Shape;1732;p100"/>
          <p:cNvGrpSpPr/>
          <p:nvPr/>
        </p:nvGrpSpPr>
        <p:grpSpPr>
          <a:xfrm>
            <a:off x="1871431" y="1642037"/>
            <a:ext cx="1849755" cy="3391535"/>
            <a:chOff x="1871431" y="1642037"/>
            <a:chExt cx="1849755" cy="3391535"/>
          </a:xfrm>
        </p:grpSpPr>
        <p:sp>
          <p:nvSpPr>
            <p:cNvPr id="1733" name="Google Shape;1733;p100"/>
            <p:cNvSpPr/>
            <p:nvPr/>
          </p:nvSpPr>
          <p:spPr>
            <a:xfrm>
              <a:off x="2966961" y="1646313"/>
              <a:ext cx="749935" cy="2460625"/>
            </a:xfrm>
            <a:custGeom>
              <a:avLst/>
              <a:gdLst/>
              <a:ahLst/>
              <a:cxnLst/>
              <a:rect l="l" t="t" r="r" b="b"/>
              <a:pathLst>
                <a:path w="749935" h="2460625" extrusionOk="0">
                  <a:moveTo>
                    <a:pt x="749566" y="0"/>
                  </a:moveTo>
                  <a:lnTo>
                    <a:pt x="0" y="0"/>
                  </a:lnTo>
                  <a:lnTo>
                    <a:pt x="0" y="307517"/>
                  </a:lnTo>
                  <a:lnTo>
                    <a:pt x="0" y="615035"/>
                  </a:lnTo>
                  <a:lnTo>
                    <a:pt x="0" y="2460142"/>
                  </a:lnTo>
                  <a:lnTo>
                    <a:pt x="749566" y="2460142"/>
                  </a:lnTo>
                  <a:lnTo>
                    <a:pt x="749566" y="307517"/>
                  </a:lnTo>
                  <a:lnTo>
                    <a:pt x="749566" y="0"/>
                  </a:lnTo>
                  <a:close/>
                </a:path>
              </a:pathLst>
            </a:custGeom>
            <a:solidFill>
              <a:srgbClr val="FFC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34" name="Google Shape;1734;p100"/>
            <p:cNvSpPr/>
            <p:nvPr/>
          </p:nvSpPr>
          <p:spPr>
            <a:xfrm>
              <a:off x="2966961" y="4106455"/>
              <a:ext cx="749935" cy="922655"/>
            </a:xfrm>
            <a:custGeom>
              <a:avLst/>
              <a:gdLst/>
              <a:ahLst/>
              <a:cxnLst/>
              <a:rect l="l" t="t" r="r" b="b"/>
              <a:pathLst>
                <a:path w="749935" h="922654" extrusionOk="0">
                  <a:moveTo>
                    <a:pt x="749566" y="0"/>
                  </a:moveTo>
                  <a:lnTo>
                    <a:pt x="0" y="0"/>
                  </a:lnTo>
                  <a:lnTo>
                    <a:pt x="0" y="307517"/>
                  </a:lnTo>
                  <a:lnTo>
                    <a:pt x="0" y="615035"/>
                  </a:lnTo>
                  <a:lnTo>
                    <a:pt x="0" y="922553"/>
                  </a:lnTo>
                  <a:lnTo>
                    <a:pt x="749566" y="922553"/>
                  </a:lnTo>
                  <a:lnTo>
                    <a:pt x="749566" y="615035"/>
                  </a:lnTo>
                  <a:lnTo>
                    <a:pt x="749566" y="307517"/>
                  </a:lnTo>
                  <a:lnTo>
                    <a:pt x="749566" y="0"/>
                  </a:lnTo>
                  <a:close/>
                </a:path>
              </a:pathLst>
            </a:custGeom>
            <a:solidFill>
              <a:srgbClr val="70AD4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35" name="Google Shape;1735;p100"/>
            <p:cNvSpPr/>
            <p:nvPr/>
          </p:nvSpPr>
          <p:spPr>
            <a:xfrm>
              <a:off x="1871431" y="1642037"/>
              <a:ext cx="1849755" cy="3391535"/>
            </a:xfrm>
            <a:custGeom>
              <a:avLst/>
              <a:gdLst/>
              <a:ahLst/>
              <a:cxnLst/>
              <a:rect l="l" t="t" r="r" b="b"/>
              <a:pathLst>
                <a:path w="1849754" h="3391535" extrusionOk="0">
                  <a:moveTo>
                    <a:pt x="1095531" y="0"/>
                  </a:moveTo>
                  <a:lnTo>
                    <a:pt x="1095531" y="3391235"/>
                  </a:lnTo>
                </a:path>
                <a:path w="1849754" h="3391535" extrusionOk="0">
                  <a:moveTo>
                    <a:pt x="0" y="4271"/>
                  </a:moveTo>
                  <a:lnTo>
                    <a:pt x="1849376" y="4271"/>
                  </a:lnTo>
                </a:path>
                <a:path w="1849754" h="3391535" extrusionOk="0">
                  <a:moveTo>
                    <a:pt x="1091260" y="311788"/>
                  </a:moveTo>
                  <a:lnTo>
                    <a:pt x="1849376" y="311788"/>
                  </a:lnTo>
                </a:path>
                <a:path w="1849754" h="3391535" extrusionOk="0">
                  <a:moveTo>
                    <a:pt x="1091260" y="619306"/>
                  </a:moveTo>
                  <a:lnTo>
                    <a:pt x="1849376" y="619306"/>
                  </a:lnTo>
                </a:path>
                <a:path w="1849754" h="3391535" extrusionOk="0">
                  <a:moveTo>
                    <a:pt x="1091260" y="926823"/>
                  </a:moveTo>
                  <a:lnTo>
                    <a:pt x="1849376" y="926823"/>
                  </a:lnTo>
                </a:path>
                <a:path w="1849754" h="3391535" extrusionOk="0">
                  <a:moveTo>
                    <a:pt x="1091260" y="1234341"/>
                  </a:moveTo>
                  <a:lnTo>
                    <a:pt x="1849376" y="1234341"/>
                  </a:lnTo>
                </a:path>
                <a:path w="1849754" h="3391535" extrusionOk="0">
                  <a:moveTo>
                    <a:pt x="1091260" y="1541859"/>
                  </a:moveTo>
                  <a:lnTo>
                    <a:pt x="1849376" y="1541859"/>
                  </a:lnTo>
                </a:path>
                <a:path w="1849754" h="3391535" extrusionOk="0">
                  <a:moveTo>
                    <a:pt x="1091260" y="1849376"/>
                  </a:moveTo>
                  <a:lnTo>
                    <a:pt x="1849376" y="1849376"/>
                  </a:lnTo>
                </a:path>
                <a:path w="1849754" h="3391535" extrusionOk="0">
                  <a:moveTo>
                    <a:pt x="1091260" y="2156894"/>
                  </a:moveTo>
                  <a:lnTo>
                    <a:pt x="1849376" y="2156894"/>
                  </a:lnTo>
                </a:path>
                <a:path w="1849754" h="3391535" extrusionOk="0">
                  <a:moveTo>
                    <a:pt x="1091260" y="2464411"/>
                  </a:moveTo>
                  <a:lnTo>
                    <a:pt x="1849376" y="2464411"/>
                  </a:lnTo>
                </a:path>
                <a:path w="1849754" h="3391535" extrusionOk="0">
                  <a:moveTo>
                    <a:pt x="1091260" y="2771929"/>
                  </a:moveTo>
                  <a:lnTo>
                    <a:pt x="1849376" y="2771929"/>
                  </a:lnTo>
                </a:path>
                <a:path w="1849754" h="3391535" extrusionOk="0">
                  <a:moveTo>
                    <a:pt x="1091260" y="3079447"/>
                  </a:moveTo>
                  <a:lnTo>
                    <a:pt x="1849376" y="3079447"/>
                  </a:lnTo>
                </a:path>
                <a:path w="1849754" h="3391535" extrusionOk="0">
                  <a:moveTo>
                    <a:pt x="1845105" y="0"/>
                  </a:moveTo>
                  <a:lnTo>
                    <a:pt x="1845105" y="3391235"/>
                  </a:lnTo>
                </a:path>
                <a:path w="1849754" h="3391535" extrusionOk="0">
                  <a:moveTo>
                    <a:pt x="1091260" y="3386964"/>
                  </a:moveTo>
                  <a:lnTo>
                    <a:pt x="1849376" y="338696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736" name="Google Shape;1736;p100"/>
          <p:cNvSpPr txBox="1"/>
          <p:nvPr/>
        </p:nvSpPr>
        <p:spPr>
          <a:xfrm>
            <a:off x="2010354" y="1257753"/>
            <a:ext cx="1627505" cy="365760"/>
          </a:xfrm>
          <a:prstGeom prst="rect">
            <a:avLst/>
          </a:prstGeom>
          <a:noFill/>
          <a:ln>
            <a:noFill/>
          </a:ln>
        </p:spPr>
        <p:txBody>
          <a:bodyPr spcFirstLastPara="1" wrap="square" lIns="0" tIns="13950" rIns="0" bIns="0" anchor="t" anchorCtr="0">
            <a:spAutoFit/>
          </a:bodyPr>
          <a:lstStyle/>
          <a:p>
            <a:pPr marL="681990" marR="0" lvl="0" indent="0" algn="l" rtl="0">
              <a:lnSpc>
                <a:spcPct val="90833"/>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STACK</a:t>
            </a:r>
            <a:endParaRPr sz="1200" b="0" i="0" u="none" strike="noStrike" cap="none">
              <a:solidFill>
                <a:srgbClr val="000000"/>
              </a:solidFill>
              <a:latin typeface="Arial"/>
              <a:ea typeface="Arial"/>
              <a:cs typeface="Arial"/>
              <a:sym typeface="Arial"/>
            </a:endParaRPr>
          </a:p>
          <a:p>
            <a:pPr marL="12700" marR="0" lvl="0" indent="0" algn="l" rtl="0">
              <a:lnSpc>
                <a:spcPct val="98125"/>
              </a:lnSpc>
              <a:spcBef>
                <a:spcPts val="0"/>
              </a:spcBef>
              <a:spcAft>
                <a:spcPts val="0"/>
              </a:spcAft>
              <a:buClr>
                <a:srgbClr val="7F7F7F"/>
              </a:buClr>
              <a:buSzPts val="1600"/>
              <a:buFont typeface="Consolas"/>
              <a:buNone/>
            </a:pPr>
            <a:r>
              <a:rPr lang="en-US" sz="1600" b="0" i="0" u="none" strike="noStrike" cap="none">
                <a:solidFill>
                  <a:srgbClr val="7F7F7F"/>
                </a:solidFill>
                <a:latin typeface="Consolas"/>
                <a:ea typeface="Consolas"/>
                <a:cs typeface="Consolas"/>
                <a:sym typeface="Consolas"/>
              </a:rPr>
              <a:t>Address	</a:t>
            </a:r>
            <a:r>
              <a:rPr lang="en-US" sz="1600" b="0" i="0" u="none" strike="noStrike" cap="none">
                <a:solidFill>
                  <a:srgbClr val="000000"/>
                </a:solidFill>
                <a:latin typeface="Consolas"/>
                <a:ea typeface="Consolas"/>
                <a:cs typeface="Consolas"/>
                <a:sym typeface="Consolas"/>
              </a:rPr>
              <a:t>Value</a:t>
            </a:r>
            <a:endParaRPr sz="1600" b="0" i="0" u="none" strike="noStrike" cap="none">
              <a:solidFill>
                <a:srgbClr val="000000"/>
              </a:solidFill>
              <a:latin typeface="Consolas"/>
              <a:ea typeface="Consolas"/>
              <a:cs typeface="Consolas"/>
              <a:sym typeface="Consolas"/>
            </a:endParaRPr>
          </a:p>
        </p:txBody>
      </p:sp>
      <p:sp>
        <p:nvSpPr>
          <p:cNvPr id="1737" name="Google Shape;1737;p100"/>
          <p:cNvSpPr txBox="1"/>
          <p:nvPr/>
        </p:nvSpPr>
        <p:spPr>
          <a:xfrm>
            <a:off x="3272458" y="1659235"/>
            <a:ext cx="13843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a:t>
            </a:r>
            <a:endParaRPr sz="1600" b="0" i="0" u="none" strike="noStrike" cap="none">
              <a:solidFill>
                <a:srgbClr val="000000"/>
              </a:solidFill>
              <a:latin typeface="Consolas"/>
              <a:ea typeface="Consolas"/>
              <a:cs typeface="Consolas"/>
              <a:sym typeface="Consolas"/>
            </a:endParaRPr>
          </a:p>
        </p:txBody>
      </p:sp>
      <p:sp>
        <p:nvSpPr>
          <p:cNvPr id="1738" name="Google Shape;1738;p100"/>
          <p:cNvSpPr txBox="1"/>
          <p:nvPr/>
        </p:nvSpPr>
        <p:spPr>
          <a:xfrm>
            <a:off x="3102682" y="1966753"/>
            <a:ext cx="478155"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'\0'</a:t>
            </a:r>
            <a:endParaRPr sz="1600" b="0" i="0" u="none" strike="noStrike" cap="none">
              <a:solidFill>
                <a:srgbClr val="000000"/>
              </a:solidFill>
              <a:latin typeface="Consolas"/>
              <a:ea typeface="Consolas"/>
              <a:cs typeface="Consolas"/>
              <a:sym typeface="Consolas"/>
            </a:endParaRPr>
          </a:p>
        </p:txBody>
      </p:sp>
      <p:sp>
        <p:nvSpPr>
          <p:cNvPr id="1739" name="Google Shape;1739;p100"/>
          <p:cNvSpPr txBox="1"/>
          <p:nvPr/>
        </p:nvSpPr>
        <p:spPr>
          <a:xfrm>
            <a:off x="2325987" y="1905249"/>
            <a:ext cx="1833658" cy="1870710"/>
          </a:xfrm>
          <a:prstGeom prst="rect">
            <a:avLst/>
          </a:prstGeom>
          <a:noFill/>
          <a:ln>
            <a:noFill/>
          </a:ln>
        </p:spPr>
        <p:txBody>
          <a:bodyPr spcFirstLastPara="1" wrap="square" lIns="0" tIns="75550" rIns="0" bIns="0" anchor="t" anchorCtr="0">
            <a:spAutoFit/>
          </a:bodyPr>
          <a:lstStyle/>
          <a:p>
            <a:pPr marL="12700" marR="0" lvl="0" indent="0" algn="l" rtl="0">
              <a:lnSpc>
                <a:spcPct val="100000"/>
              </a:lnSpc>
              <a:spcBef>
                <a:spcPts val="0"/>
              </a:spcBef>
              <a:spcAft>
                <a:spcPts val="0"/>
              </a:spcAft>
              <a:buClr>
                <a:srgbClr val="7F7F7F"/>
              </a:buClr>
              <a:buSzPts val="1600"/>
              <a:buFont typeface="Consolas"/>
              <a:buNone/>
            </a:pPr>
            <a:r>
              <a:rPr lang="en-US" sz="1600" b="0" i="0" u="none" strike="noStrike" cap="none" dirty="0">
                <a:solidFill>
                  <a:srgbClr val="7F7F7F"/>
                </a:solidFill>
                <a:latin typeface="Consolas"/>
                <a:ea typeface="Consolas"/>
                <a:cs typeface="Consolas"/>
                <a:sym typeface="Consolas"/>
              </a:rPr>
              <a:t>0x105</a:t>
            </a:r>
            <a:endParaRPr sz="1600" b="0" i="0" u="none" strike="noStrike" cap="none" dirty="0">
              <a:solidFill>
                <a:srgbClr val="000000"/>
              </a:solidFill>
              <a:latin typeface="Consolas"/>
              <a:ea typeface="Consolas"/>
              <a:cs typeface="Consolas"/>
              <a:sym typeface="Consolas"/>
            </a:endParaRPr>
          </a:p>
          <a:p>
            <a:pPr marL="12700" marR="0" lvl="0" indent="0" algn="l" rtl="0">
              <a:lnSpc>
                <a:spcPct val="100000"/>
              </a:lnSpc>
              <a:spcBef>
                <a:spcPts val="505"/>
              </a:spcBef>
              <a:spcAft>
                <a:spcPts val="0"/>
              </a:spcAft>
              <a:buClr>
                <a:srgbClr val="7F7F7F"/>
              </a:buClr>
              <a:buSzPts val="1600"/>
              <a:buFont typeface="Consolas"/>
              <a:buNone/>
            </a:pPr>
            <a:r>
              <a:rPr lang="en-US" sz="1600" b="0" i="0" u="none" strike="noStrike" cap="none" dirty="0">
                <a:solidFill>
                  <a:srgbClr val="7F7F7F"/>
                </a:solidFill>
                <a:latin typeface="Consolas"/>
                <a:ea typeface="Consolas"/>
                <a:cs typeface="Consolas"/>
                <a:sym typeface="Consolas"/>
              </a:rPr>
              <a:t>0x104	</a:t>
            </a:r>
            <a:r>
              <a:rPr lang="en-US" sz="1600" b="0" i="0" u="none" strike="noStrike" cap="none" dirty="0">
                <a:solidFill>
                  <a:srgbClr val="FF0000"/>
                </a:solidFill>
                <a:latin typeface="Consolas"/>
                <a:ea typeface="Consolas"/>
                <a:cs typeface="Consolas"/>
                <a:sym typeface="Consolas"/>
              </a:rPr>
              <a:t>'y'</a:t>
            </a:r>
            <a:endParaRPr sz="1600" b="0" i="0" u="none" strike="noStrike" cap="none" dirty="0">
              <a:solidFill>
                <a:srgbClr val="000000"/>
              </a:solidFill>
              <a:latin typeface="Consolas"/>
              <a:ea typeface="Consolas"/>
              <a:cs typeface="Consolas"/>
              <a:sym typeface="Consolas"/>
            </a:endParaRPr>
          </a:p>
          <a:p>
            <a:pPr marL="12700" marR="0" lvl="0" indent="0" algn="l" rtl="0">
              <a:lnSpc>
                <a:spcPct val="100000"/>
              </a:lnSpc>
              <a:spcBef>
                <a:spcPts val="500"/>
              </a:spcBef>
              <a:spcAft>
                <a:spcPts val="0"/>
              </a:spcAft>
              <a:buClr>
                <a:srgbClr val="7F7F7F"/>
              </a:buClr>
              <a:buSzPts val="1600"/>
              <a:buFont typeface="Consolas"/>
              <a:buNone/>
            </a:pPr>
            <a:r>
              <a:rPr lang="en-US" sz="1600" b="0" i="0" u="none" strike="noStrike" cap="none" dirty="0">
                <a:solidFill>
                  <a:srgbClr val="7F7F7F"/>
                </a:solidFill>
                <a:latin typeface="Consolas"/>
                <a:ea typeface="Consolas"/>
                <a:cs typeface="Consolas"/>
                <a:sym typeface="Consolas"/>
              </a:rPr>
              <a:t>0x103	</a:t>
            </a:r>
            <a:r>
              <a:rPr lang="en-US" sz="1600" b="0" i="0" u="none" strike="noStrike" cap="none" dirty="0">
                <a:solidFill>
                  <a:srgbClr val="000000"/>
                </a:solidFill>
                <a:latin typeface="Consolas"/>
                <a:ea typeface="Consolas"/>
                <a:cs typeface="Consolas"/>
                <a:sym typeface="Consolas"/>
              </a:rPr>
              <a:t>'l'</a:t>
            </a:r>
            <a:endParaRPr sz="1600" b="0" i="0" u="none" strike="noStrike" cap="none" dirty="0">
              <a:solidFill>
                <a:srgbClr val="000000"/>
              </a:solidFill>
              <a:latin typeface="Consolas"/>
              <a:ea typeface="Consolas"/>
              <a:cs typeface="Consolas"/>
              <a:sym typeface="Consolas"/>
            </a:endParaRPr>
          </a:p>
          <a:p>
            <a:pPr marL="12700" marR="0" lvl="0" indent="0" algn="l" rtl="0">
              <a:lnSpc>
                <a:spcPct val="100000"/>
              </a:lnSpc>
              <a:spcBef>
                <a:spcPts val="500"/>
              </a:spcBef>
              <a:spcAft>
                <a:spcPts val="0"/>
              </a:spcAft>
              <a:buClr>
                <a:srgbClr val="7F7F7F"/>
              </a:buClr>
              <a:buSzPts val="1600"/>
              <a:buFont typeface="Consolas"/>
              <a:buNone/>
            </a:pPr>
            <a:r>
              <a:rPr lang="en-US" sz="1600" b="0" i="0" u="none" strike="noStrike" cap="none" dirty="0">
                <a:solidFill>
                  <a:srgbClr val="7F7F7F"/>
                </a:solidFill>
                <a:latin typeface="Consolas"/>
                <a:ea typeface="Consolas"/>
                <a:cs typeface="Consolas"/>
                <a:sym typeface="Consolas"/>
              </a:rPr>
              <a:t>0x102	</a:t>
            </a:r>
            <a:r>
              <a:rPr lang="en-US" sz="1600" b="0" i="0" u="none" strike="noStrike" cap="none" dirty="0">
                <a:solidFill>
                  <a:srgbClr val="000000"/>
                </a:solidFill>
                <a:latin typeface="Consolas"/>
                <a:ea typeface="Consolas"/>
                <a:cs typeface="Consolas"/>
                <a:sym typeface="Consolas"/>
              </a:rPr>
              <a:t>'p'</a:t>
            </a:r>
            <a:endParaRPr sz="1600" b="0" i="0" u="none" strike="noStrike" cap="none" dirty="0">
              <a:solidFill>
                <a:srgbClr val="000000"/>
              </a:solidFill>
              <a:latin typeface="Consolas"/>
              <a:ea typeface="Consolas"/>
              <a:cs typeface="Consolas"/>
              <a:sym typeface="Consolas"/>
            </a:endParaRPr>
          </a:p>
          <a:p>
            <a:pPr marL="12700" marR="0" lvl="0" indent="0" algn="l" rtl="0">
              <a:lnSpc>
                <a:spcPct val="100000"/>
              </a:lnSpc>
              <a:spcBef>
                <a:spcPts val="505"/>
              </a:spcBef>
              <a:spcAft>
                <a:spcPts val="0"/>
              </a:spcAft>
              <a:buClr>
                <a:srgbClr val="7F7F7F"/>
              </a:buClr>
              <a:buSzPts val="1600"/>
              <a:buFont typeface="Consolas"/>
              <a:buNone/>
            </a:pPr>
            <a:r>
              <a:rPr lang="en-US" sz="1600" b="0" i="0" u="none" strike="noStrike" cap="none" dirty="0">
                <a:solidFill>
                  <a:srgbClr val="7F7F7F"/>
                </a:solidFill>
                <a:latin typeface="Consolas"/>
                <a:ea typeface="Consolas"/>
                <a:cs typeface="Consolas"/>
                <a:sym typeface="Consolas"/>
              </a:rPr>
              <a:t>0x101	</a:t>
            </a:r>
            <a:r>
              <a:rPr lang="en-US" sz="1600" b="0" i="0" u="none" strike="noStrike" cap="none" dirty="0">
                <a:solidFill>
                  <a:srgbClr val="000000"/>
                </a:solidFill>
                <a:latin typeface="Consolas"/>
                <a:ea typeface="Consolas"/>
                <a:cs typeface="Consolas"/>
                <a:sym typeface="Consolas"/>
              </a:rPr>
              <a:t>'p'</a:t>
            </a:r>
            <a:endParaRPr sz="1600" b="0" i="0" u="none" strike="noStrike" cap="none" dirty="0">
              <a:solidFill>
                <a:srgbClr val="000000"/>
              </a:solidFill>
              <a:latin typeface="Consolas"/>
              <a:ea typeface="Consolas"/>
              <a:cs typeface="Consolas"/>
              <a:sym typeface="Consolas"/>
            </a:endParaRPr>
          </a:p>
          <a:p>
            <a:pPr marL="12700" marR="0" lvl="0" indent="0" algn="l" rtl="0">
              <a:lnSpc>
                <a:spcPct val="100000"/>
              </a:lnSpc>
              <a:spcBef>
                <a:spcPts val="500"/>
              </a:spcBef>
              <a:spcAft>
                <a:spcPts val="0"/>
              </a:spcAft>
              <a:buClr>
                <a:srgbClr val="7F7F7F"/>
              </a:buClr>
              <a:buSzPts val="1600"/>
              <a:buFont typeface="Consolas"/>
              <a:buNone/>
            </a:pPr>
            <a:r>
              <a:rPr lang="en-US" sz="1600" b="0" i="0" u="none" strike="noStrike" cap="none" dirty="0">
                <a:solidFill>
                  <a:srgbClr val="7F7F7F"/>
                </a:solidFill>
                <a:latin typeface="Consolas"/>
                <a:ea typeface="Consolas"/>
                <a:cs typeface="Consolas"/>
                <a:sym typeface="Consolas"/>
              </a:rPr>
              <a:t>0x100	</a:t>
            </a:r>
            <a:r>
              <a:rPr lang="en-US" sz="1600" b="0" i="0" u="none" strike="noStrike" cap="none" dirty="0">
                <a:solidFill>
                  <a:srgbClr val="000000"/>
                </a:solidFill>
                <a:latin typeface="Consolas"/>
                <a:ea typeface="Consolas"/>
                <a:cs typeface="Consolas"/>
                <a:sym typeface="Consolas"/>
              </a:rPr>
              <a:t>'a'</a:t>
            </a:r>
            <a:endParaRPr sz="1600" b="0" i="0" u="none" strike="noStrike" cap="none" dirty="0">
              <a:solidFill>
                <a:srgbClr val="000000"/>
              </a:solidFill>
              <a:latin typeface="Consolas"/>
              <a:ea typeface="Consolas"/>
              <a:cs typeface="Consolas"/>
              <a:sym typeface="Consolas"/>
            </a:endParaRPr>
          </a:p>
        </p:txBody>
      </p:sp>
      <p:sp>
        <p:nvSpPr>
          <p:cNvPr id="1740" name="Google Shape;1740;p100"/>
          <p:cNvSpPr txBox="1"/>
          <p:nvPr/>
        </p:nvSpPr>
        <p:spPr>
          <a:xfrm>
            <a:off x="3272458" y="3811858"/>
            <a:ext cx="13843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a:t>
            </a:r>
            <a:endParaRPr sz="1600" b="0" i="0" u="none" strike="noStrike" cap="none">
              <a:solidFill>
                <a:srgbClr val="000000"/>
              </a:solidFill>
              <a:latin typeface="Consolas"/>
              <a:ea typeface="Consolas"/>
              <a:cs typeface="Consolas"/>
              <a:sym typeface="Consolas"/>
            </a:endParaRPr>
          </a:p>
        </p:txBody>
      </p:sp>
      <p:sp>
        <p:nvSpPr>
          <p:cNvPr id="1741" name="Google Shape;1741;p100"/>
          <p:cNvSpPr txBox="1"/>
          <p:nvPr/>
        </p:nvSpPr>
        <p:spPr>
          <a:xfrm>
            <a:off x="3272458" y="4119375"/>
            <a:ext cx="13843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a:t>
            </a:r>
            <a:endParaRPr sz="1600" b="0" i="0" u="none" strike="noStrike" cap="none">
              <a:solidFill>
                <a:srgbClr val="000000"/>
              </a:solidFill>
              <a:latin typeface="Consolas"/>
              <a:ea typeface="Consolas"/>
              <a:cs typeface="Consolas"/>
              <a:sym typeface="Consolas"/>
            </a:endParaRPr>
          </a:p>
        </p:txBody>
      </p:sp>
      <p:sp>
        <p:nvSpPr>
          <p:cNvPr id="1742" name="Google Shape;1742;p100"/>
          <p:cNvSpPr txBox="1"/>
          <p:nvPr/>
        </p:nvSpPr>
        <p:spPr>
          <a:xfrm>
            <a:off x="2552354" y="4426893"/>
            <a:ext cx="1085215"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7F7F7F"/>
              </a:buClr>
              <a:buSzPts val="1600"/>
              <a:buFont typeface="Consolas"/>
              <a:buNone/>
            </a:pPr>
            <a:r>
              <a:rPr lang="en-US" sz="1600" b="0" i="0" u="none" strike="noStrike" cap="none">
                <a:solidFill>
                  <a:srgbClr val="7F7F7F"/>
                </a:solidFill>
                <a:latin typeface="Consolas"/>
                <a:ea typeface="Consolas"/>
                <a:cs typeface="Consolas"/>
                <a:sym typeface="Consolas"/>
              </a:rPr>
              <a:t>0xf </a:t>
            </a:r>
            <a:r>
              <a:rPr lang="en-US" sz="1600" b="0" i="0" u="none" strike="noStrike" cap="none">
                <a:solidFill>
                  <a:srgbClr val="000000"/>
                </a:solidFill>
                <a:latin typeface="Consolas"/>
                <a:ea typeface="Consolas"/>
                <a:cs typeface="Consolas"/>
                <a:sym typeface="Consolas"/>
              </a:rPr>
              <a:t>0x100</a:t>
            </a:r>
            <a:endParaRPr sz="1600" b="0" i="0" u="none" strike="noStrike" cap="none">
              <a:solidFill>
                <a:srgbClr val="000000"/>
              </a:solidFill>
              <a:latin typeface="Consolas"/>
              <a:ea typeface="Consolas"/>
              <a:cs typeface="Consolas"/>
              <a:sym typeface="Consolas"/>
            </a:endParaRPr>
          </a:p>
        </p:txBody>
      </p:sp>
      <p:sp>
        <p:nvSpPr>
          <p:cNvPr id="1743" name="Google Shape;1743;p100"/>
          <p:cNvSpPr txBox="1"/>
          <p:nvPr/>
        </p:nvSpPr>
        <p:spPr>
          <a:xfrm>
            <a:off x="3272458" y="4734411"/>
            <a:ext cx="13843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a:t>
            </a:r>
            <a:endParaRPr sz="1600" b="0" i="0" u="none" strike="noStrike" cap="none">
              <a:solidFill>
                <a:srgbClr val="000000"/>
              </a:solidFill>
              <a:latin typeface="Consolas"/>
              <a:ea typeface="Consolas"/>
              <a:cs typeface="Consolas"/>
              <a:sym typeface="Consolas"/>
            </a:endParaRPr>
          </a:p>
        </p:txBody>
      </p:sp>
      <p:sp>
        <p:nvSpPr>
          <p:cNvPr id="1744" name="Google Shape;1744;p100"/>
          <p:cNvSpPr txBox="1"/>
          <p:nvPr/>
        </p:nvSpPr>
        <p:spPr>
          <a:xfrm>
            <a:off x="1616988" y="3453088"/>
            <a:ext cx="365125"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str</a:t>
            </a:r>
            <a:endParaRPr sz="1600" b="0" i="0" u="none" strike="noStrike" cap="none">
              <a:solidFill>
                <a:srgbClr val="000000"/>
              </a:solidFill>
              <a:latin typeface="Consolas"/>
              <a:ea typeface="Consolas"/>
              <a:cs typeface="Consolas"/>
              <a:sym typeface="Consolas"/>
            </a:endParaRPr>
          </a:p>
        </p:txBody>
      </p:sp>
      <p:sp>
        <p:nvSpPr>
          <p:cNvPr id="1745" name="Google Shape;1745;p100"/>
          <p:cNvSpPr txBox="1"/>
          <p:nvPr/>
        </p:nvSpPr>
        <p:spPr>
          <a:xfrm>
            <a:off x="1544303" y="4418351"/>
            <a:ext cx="59182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myStr</a:t>
            </a:r>
            <a:endParaRPr sz="1600" b="0" i="0" u="none" strike="noStrike" cap="none">
              <a:solidFill>
                <a:srgbClr val="000000"/>
              </a:solidFill>
              <a:latin typeface="Consolas"/>
              <a:ea typeface="Consolas"/>
              <a:cs typeface="Consolas"/>
              <a:sym typeface="Consolas"/>
            </a:endParaRPr>
          </a:p>
        </p:txBody>
      </p:sp>
      <p:sp>
        <p:nvSpPr>
          <p:cNvPr id="1746" name="Google Shape;1746;p100"/>
          <p:cNvSpPr txBox="1"/>
          <p:nvPr/>
        </p:nvSpPr>
        <p:spPr>
          <a:xfrm>
            <a:off x="528121" y="2778257"/>
            <a:ext cx="70485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main()</a:t>
            </a:r>
            <a:endParaRPr sz="1600" b="0" i="0" u="none" strike="noStrike" cap="none">
              <a:solidFill>
                <a:srgbClr val="000000"/>
              </a:solidFill>
              <a:latin typeface="Consolas"/>
              <a:ea typeface="Consolas"/>
              <a:cs typeface="Consolas"/>
              <a:sym typeface="Consolas"/>
            </a:endParaRPr>
          </a:p>
        </p:txBody>
      </p:sp>
      <p:sp>
        <p:nvSpPr>
          <p:cNvPr id="1747" name="Google Shape;1747;p100"/>
          <p:cNvSpPr txBox="1"/>
          <p:nvPr/>
        </p:nvSpPr>
        <p:spPr>
          <a:xfrm>
            <a:off x="301679" y="4375640"/>
            <a:ext cx="930910" cy="27178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myFunc()</a:t>
            </a:r>
            <a:endParaRPr sz="1600" b="0" i="0" u="none" strike="noStrike" cap="none">
              <a:solidFill>
                <a:srgbClr val="000000"/>
              </a:solidFill>
              <a:latin typeface="Consolas"/>
              <a:ea typeface="Consolas"/>
              <a:cs typeface="Consolas"/>
              <a:sym typeface="Consolas"/>
            </a:endParaRPr>
          </a:p>
        </p:txBody>
      </p:sp>
      <p:grpSp>
        <p:nvGrpSpPr>
          <p:cNvPr id="1748" name="Google Shape;1748;p100"/>
          <p:cNvGrpSpPr/>
          <p:nvPr/>
        </p:nvGrpSpPr>
        <p:grpSpPr>
          <a:xfrm>
            <a:off x="2020919" y="2009350"/>
            <a:ext cx="1025459" cy="2553241"/>
            <a:chOff x="2020919" y="2009350"/>
            <a:chExt cx="1025459" cy="2553241"/>
          </a:xfrm>
        </p:grpSpPr>
        <p:sp>
          <p:nvSpPr>
            <p:cNvPr id="1749" name="Google Shape;1749;p100"/>
            <p:cNvSpPr/>
            <p:nvPr/>
          </p:nvSpPr>
          <p:spPr>
            <a:xfrm>
              <a:off x="2020919" y="2009350"/>
              <a:ext cx="307975" cy="1734185"/>
            </a:xfrm>
            <a:custGeom>
              <a:avLst/>
              <a:gdLst/>
              <a:ahLst/>
              <a:cxnLst/>
              <a:rect l="l" t="t" r="r" b="b"/>
              <a:pathLst>
                <a:path w="307975" h="1734185" extrusionOk="0">
                  <a:moveTo>
                    <a:pt x="307517" y="1734057"/>
                  </a:moveTo>
                  <a:lnTo>
                    <a:pt x="247667" y="1732043"/>
                  </a:lnTo>
                  <a:lnTo>
                    <a:pt x="198792" y="1726551"/>
                  </a:lnTo>
                  <a:lnTo>
                    <a:pt x="165841" y="1718406"/>
                  </a:lnTo>
                  <a:lnTo>
                    <a:pt x="153757" y="1708431"/>
                  </a:lnTo>
                  <a:lnTo>
                    <a:pt x="153759" y="1628345"/>
                  </a:lnTo>
                  <a:lnTo>
                    <a:pt x="141676" y="1618370"/>
                  </a:lnTo>
                  <a:lnTo>
                    <a:pt x="108724" y="1610225"/>
                  </a:lnTo>
                  <a:lnTo>
                    <a:pt x="59850" y="1604733"/>
                  </a:lnTo>
                  <a:lnTo>
                    <a:pt x="0" y="1602719"/>
                  </a:lnTo>
                  <a:lnTo>
                    <a:pt x="59850" y="1600705"/>
                  </a:lnTo>
                  <a:lnTo>
                    <a:pt x="108724" y="1595213"/>
                  </a:lnTo>
                  <a:lnTo>
                    <a:pt x="141676" y="1587068"/>
                  </a:lnTo>
                  <a:lnTo>
                    <a:pt x="153759" y="1577093"/>
                  </a:lnTo>
                  <a:lnTo>
                    <a:pt x="153759" y="25625"/>
                  </a:lnTo>
                  <a:lnTo>
                    <a:pt x="165842" y="15651"/>
                  </a:lnTo>
                  <a:lnTo>
                    <a:pt x="198794" y="7505"/>
                  </a:lnTo>
                  <a:lnTo>
                    <a:pt x="247669" y="2013"/>
                  </a:lnTo>
                  <a:lnTo>
                    <a:pt x="30751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0" name="Google Shape;1750;p100"/>
            <p:cNvSpPr/>
            <p:nvPr/>
          </p:nvSpPr>
          <p:spPr>
            <a:xfrm>
              <a:off x="2725703" y="3717406"/>
              <a:ext cx="320675" cy="845185"/>
            </a:xfrm>
            <a:custGeom>
              <a:avLst/>
              <a:gdLst/>
              <a:ahLst/>
              <a:cxnLst/>
              <a:rect l="l" t="t" r="r" b="b"/>
              <a:pathLst>
                <a:path w="320675" h="845185" extrusionOk="0">
                  <a:moveTo>
                    <a:pt x="200092" y="46452"/>
                  </a:moveTo>
                  <a:lnTo>
                    <a:pt x="150425" y="74249"/>
                  </a:lnTo>
                  <a:lnTo>
                    <a:pt x="103023" y="106982"/>
                  </a:lnTo>
                  <a:lnTo>
                    <a:pt x="62279" y="143363"/>
                  </a:lnTo>
                  <a:lnTo>
                    <a:pt x="30040" y="184475"/>
                  </a:lnTo>
                  <a:lnTo>
                    <a:pt x="8681" y="230778"/>
                  </a:lnTo>
                  <a:lnTo>
                    <a:pt x="0" y="283789"/>
                  </a:lnTo>
                  <a:lnTo>
                    <a:pt x="47" y="285470"/>
                  </a:lnTo>
                  <a:lnTo>
                    <a:pt x="5563" y="342346"/>
                  </a:lnTo>
                  <a:lnTo>
                    <a:pt x="23456" y="404771"/>
                  </a:lnTo>
                  <a:lnTo>
                    <a:pt x="51840" y="471584"/>
                  </a:lnTo>
                  <a:lnTo>
                    <a:pt x="88804" y="541912"/>
                  </a:lnTo>
                  <a:lnTo>
                    <a:pt x="132609" y="615121"/>
                  </a:lnTo>
                  <a:lnTo>
                    <a:pt x="181527" y="690509"/>
                  </a:lnTo>
                  <a:lnTo>
                    <a:pt x="233834" y="767332"/>
                  </a:lnTo>
                  <a:lnTo>
                    <a:pt x="287798" y="844828"/>
                  </a:lnTo>
                  <a:lnTo>
                    <a:pt x="308828" y="830183"/>
                  </a:lnTo>
                  <a:lnTo>
                    <a:pt x="254903" y="752744"/>
                  </a:lnTo>
                  <a:lnTo>
                    <a:pt x="202793" y="676203"/>
                  </a:lnTo>
                  <a:lnTo>
                    <a:pt x="154363" y="601576"/>
                  </a:lnTo>
                  <a:lnTo>
                    <a:pt x="111345" y="529676"/>
                  </a:lnTo>
                  <a:lnTo>
                    <a:pt x="110976" y="529059"/>
                  </a:lnTo>
                  <a:lnTo>
                    <a:pt x="75269" y="461079"/>
                  </a:lnTo>
                  <a:lnTo>
                    <a:pt x="74768" y="460127"/>
                  </a:lnTo>
                  <a:lnTo>
                    <a:pt x="47979" y="396955"/>
                  </a:lnTo>
                  <a:lnTo>
                    <a:pt x="47350" y="395475"/>
                  </a:lnTo>
                  <a:lnTo>
                    <a:pt x="30895" y="337712"/>
                  </a:lnTo>
                  <a:lnTo>
                    <a:pt x="30429" y="336086"/>
                  </a:lnTo>
                  <a:lnTo>
                    <a:pt x="26724" y="310722"/>
                  </a:lnTo>
                  <a:lnTo>
                    <a:pt x="26576" y="310005"/>
                  </a:lnTo>
                  <a:lnTo>
                    <a:pt x="26589" y="309298"/>
                  </a:lnTo>
                  <a:lnTo>
                    <a:pt x="25691" y="285470"/>
                  </a:lnTo>
                  <a:lnTo>
                    <a:pt x="25628" y="283789"/>
                  </a:lnTo>
                  <a:lnTo>
                    <a:pt x="27804" y="261828"/>
                  </a:lnTo>
                  <a:lnTo>
                    <a:pt x="27969" y="260082"/>
                  </a:lnTo>
                  <a:lnTo>
                    <a:pt x="32754" y="240342"/>
                  </a:lnTo>
                  <a:lnTo>
                    <a:pt x="32490" y="240342"/>
                  </a:lnTo>
                  <a:lnTo>
                    <a:pt x="33326" y="237919"/>
                  </a:lnTo>
                  <a:lnTo>
                    <a:pt x="33608" y="237919"/>
                  </a:lnTo>
                  <a:lnTo>
                    <a:pt x="51511" y="199109"/>
                  </a:lnTo>
                  <a:lnTo>
                    <a:pt x="51130" y="199109"/>
                  </a:lnTo>
                  <a:lnTo>
                    <a:pt x="52683" y="196569"/>
                  </a:lnTo>
                  <a:lnTo>
                    <a:pt x="53122" y="196569"/>
                  </a:lnTo>
                  <a:lnTo>
                    <a:pt x="80449" y="161721"/>
                  </a:lnTo>
                  <a:lnTo>
                    <a:pt x="80196" y="161721"/>
                  </a:lnTo>
                  <a:lnTo>
                    <a:pt x="81743" y="160072"/>
                  </a:lnTo>
                  <a:lnTo>
                    <a:pt x="82044" y="160072"/>
                  </a:lnTo>
                  <a:lnTo>
                    <a:pt x="118391" y="127615"/>
                  </a:lnTo>
                  <a:lnTo>
                    <a:pt x="118242" y="127615"/>
                  </a:lnTo>
                  <a:lnTo>
                    <a:pt x="119495" y="126630"/>
                  </a:lnTo>
                  <a:lnTo>
                    <a:pt x="119669" y="126630"/>
                  </a:lnTo>
                  <a:lnTo>
                    <a:pt x="163568" y="96316"/>
                  </a:lnTo>
                  <a:lnTo>
                    <a:pt x="164490" y="95680"/>
                  </a:lnTo>
                  <a:lnTo>
                    <a:pt x="211506" y="69430"/>
                  </a:lnTo>
                  <a:lnTo>
                    <a:pt x="200092" y="46452"/>
                  </a:lnTo>
                  <a:close/>
                </a:path>
                <a:path w="320675" h="845185" extrusionOk="0">
                  <a:moveTo>
                    <a:pt x="254946" y="752806"/>
                  </a:moveTo>
                  <a:close/>
                </a:path>
                <a:path w="320675" h="845185" extrusionOk="0">
                  <a:moveTo>
                    <a:pt x="254903" y="752744"/>
                  </a:moveTo>
                  <a:close/>
                </a:path>
                <a:path w="320675" h="845185" extrusionOk="0">
                  <a:moveTo>
                    <a:pt x="202835" y="676269"/>
                  </a:moveTo>
                  <a:lnTo>
                    <a:pt x="202947" y="676441"/>
                  </a:lnTo>
                  <a:lnTo>
                    <a:pt x="202835" y="676269"/>
                  </a:lnTo>
                  <a:close/>
                </a:path>
                <a:path w="320675" h="845185" extrusionOk="0">
                  <a:moveTo>
                    <a:pt x="202793" y="676203"/>
                  </a:moveTo>
                  <a:close/>
                </a:path>
                <a:path w="320675" h="845185" extrusionOk="0">
                  <a:moveTo>
                    <a:pt x="154368" y="601576"/>
                  </a:moveTo>
                  <a:lnTo>
                    <a:pt x="154480" y="601764"/>
                  </a:lnTo>
                  <a:lnTo>
                    <a:pt x="154368" y="601576"/>
                  </a:lnTo>
                  <a:close/>
                </a:path>
                <a:path w="320675" h="845185" extrusionOk="0">
                  <a:moveTo>
                    <a:pt x="154243" y="601367"/>
                  </a:moveTo>
                  <a:lnTo>
                    <a:pt x="154368" y="601576"/>
                  </a:lnTo>
                  <a:lnTo>
                    <a:pt x="154243" y="601367"/>
                  </a:lnTo>
                  <a:close/>
                </a:path>
                <a:path w="320675" h="845185" extrusionOk="0">
                  <a:moveTo>
                    <a:pt x="111159" y="529365"/>
                  </a:moveTo>
                  <a:lnTo>
                    <a:pt x="111323" y="529676"/>
                  </a:lnTo>
                  <a:lnTo>
                    <a:pt x="111159" y="529365"/>
                  </a:lnTo>
                  <a:close/>
                </a:path>
                <a:path w="320675" h="845185" extrusionOk="0">
                  <a:moveTo>
                    <a:pt x="110998" y="529059"/>
                  </a:moveTo>
                  <a:lnTo>
                    <a:pt x="111159" y="529365"/>
                  </a:lnTo>
                  <a:lnTo>
                    <a:pt x="110998" y="529059"/>
                  </a:lnTo>
                  <a:close/>
                </a:path>
                <a:path w="320675" h="845185" extrusionOk="0">
                  <a:moveTo>
                    <a:pt x="74768" y="460127"/>
                  </a:moveTo>
                  <a:lnTo>
                    <a:pt x="75219" y="461079"/>
                  </a:lnTo>
                  <a:lnTo>
                    <a:pt x="75009" y="460585"/>
                  </a:lnTo>
                  <a:lnTo>
                    <a:pt x="74768" y="460127"/>
                  </a:lnTo>
                  <a:close/>
                </a:path>
                <a:path w="320675" h="845185" extrusionOk="0">
                  <a:moveTo>
                    <a:pt x="75009" y="460585"/>
                  </a:moveTo>
                  <a:lnTo>
                    <a:pt x="75219" y="461079"/>
                  </a:lnTo>
                  <a:lnTo>
                    <a:pt x="75009" y="460585"/>
                  </a:lnTo>
                  <a:close/>
                </a:path>
                <a:path w="320675" h="845185" extrusionOk="0">
                  <a:moveTo>
                    <a:pt x="74814" y="460127"/>
                  </a:moveTo>
                  <a:lnTo>
                    <a:pt x="75009" y="460585"/>
                  </a:lnTo>
                  <a:lnTo>
                    <a:pt x="74814" y="460127"/>
                  </a:lnTo>
                  <a:close/>
                </a:path>
                <a:path w="320675" h="845185" extrusionOk="0">
                  <a:moveTo>
                    <a:pt x="47350" y="395475"/>
                  </a:moveTo>
                  <a:lnTo>
                    <a:pt x="47873" y="396955"/>
                  </a:lnTo>
                  <a:lnTo>
                    <a:pt x="47655" y="396193"/>
                  </a:lnTo>
                  <a:lnTo>
                    <a:pt x="47350" y="395475"/>
                  </a:lnTo>
                  <a:close/>
                </a:path>
                <a:path w="320675" h="845185" extrusionOk="0">
                  <a:moveTo>
                    <a:pt x="47655" y="396193"/>
                  </a:moveTo>
                  <a:lnTo>
                    <a:pt x="47873" y="396955"/>
                  </a:lnTo>
                  <a:lnTo>
                    <a:pt x="47655" y="396193"/>
                  </a:lnTo>
                  <a:close/>
                </a:path>
                <a:path w="320675" h="845185" extrusionOk="0">
                  <a:moveTo>
                    <a:pt x="47449" y="395475"/>
                  </a:moveTo>
                  <a:lnTo>
                    <a:pt x="47655" y="396193"/>
                  </a:lnTo>
                  <a:lnTo>
                    <a:pt x="47449" y="395475"/>
                  </a:lnTo>
                  <a:close/>
                </a:path>
                <a:path w="320675" h="845185" extrusionOk="0">
                  <a:moveTo>
                    <a:pt x="30429" y="336086"/>
                  </a:moveTo>
                  <a:lnTo>
                    <a:pt x="30782" y="337712"/>
                  </a:lnTo>
                  <a:lnTo>
                    <a:pt x="30657" y="336883"/>
                  </a:lnTo>
                  <a:lnTo>
                    <a:pt x="30429" y="336086"/>
                  </a:lnTo>
                  <a:close/>
                </a:path>
                <a:path w="320675" h="845185" extrusionOk="0">
                  <a:moveTo>
                    <a:pt x="30657" y="336883"/>
                  </a:moveTo>
                  <a:lnTo>
                    <a:pt x="30782" y="337712"/>
                  </a:lnTo>
                  <a:lnTo>
                    <a:pt x="30657" y="336883"/>
                  </a:lnTo>
                  <a:close/>
                </a:path>
                <a:path w="320675" h="845185" extrusionOk="0">
                  <a:moveTo>
                    <a:pt x="30537" y="336086"/>
                  </a:moveTo>
                  <a:lnTo>
                    <a:pt x="30657" y="336883"/>
                  </a:lnTo>
                  <a:lnTo>
                    <a:pt x="30537" y="336086"/>
                  </a:lnTo>
                  <a:close/>
                </a:path>
                <a:path w="320675" h="845185" extrusionOk="0">
                  <a:moveTo>
                    <a:pt x="26509" y="309298"/>
                  </a:moveTo>
                  <a:lnTo>
                    <a:pt x="26643" y="310722"/>
                  </a:lnTo>
                  <a:lnTo>
                    <a:pt x="26616" y="310005"/>
                  </a:lnTo>
                  <a:lnTo>
                    <a:pt x="26509" y="309298"/>
                  </a:lnTo>
                  <a:close/>
                </a:path>
                <a:path w="320675" h="845185" extrusionOk="0">
                  <a:moveTo>
                    <a:pt x="26616" y="310005"/>
                  </a:moveTo>
                  <a:lnTo>
                    <a:pt x="26643" y="310722"/>
                  </a:lnTo>
                  <a:lnTo>
                    <a:pt x="26616" y="310005"/>
                  </a:lnTo>
                  <a:close/>
                </a:path>
                <a:path w="320675" h="845185" extrusionOk="0">
                  <a:moveTo>
                    <a:pt x="26589" y="309298"/>
                  </a:moveTo>
                  <a:lnTo>
                    <a:pt x="26616" y="310005"/>
                  </a:lnTo>
                  <a:lnTo>
                    <a:pt x="26589" y="309298"/>
                  </a:lnTo>
                  <a:close/>
                </a:path>
                <a:path w="320675" h="845185" extrusionOk="0">
                  <a:moveTo>
                    <a:pt x="25660" y="284632"/>
                  </a:moveTo>
                  <a:lnTo>
                    <a:pt x="25581" y="285470"/>
                  </a:lnTo>
                  <a:lnTo>
                    <a:pt x="25660" y="284632"/>
                  </a:lnTo>
                  <a:close/>
                </a:path>
                <a:path w="320675" h="845185" extrusionOk="0">
                  <a:moveTo>
                    <a:pt x="25739" y="283789"/>
                  </a:moveTo>
                  <a:lnTo>
                    <a:pt x="25660" y="284632"/>
                  </a:lnTo>
                  <a:lnTo>
                    <a:pt x="25739" y="283789"/>
                  </a:lnTo>
                  <a:close/>
                </a:path>
                <a:path w="320675" h="845185" extrusionOk="0">
                  <a:moveTo>
                    <a:pt x="27969" y="260082"/>
                  </a:moveTo>
                  <a:lnTo>
                    <a:pt x="27682" y="261828"/>
                  </a:lnTo>
                  <a:lnTo>
                    <a:pt x="27886" y="260963"/>
                  </a:lnTo>
                  <a:lnTo>
                    <a:pt x="27969" y="260082"/>
                  </a:lnTo>
                  <a:close/>
                </a:path>
                <a:path w="320675" h="845185" extrusionOk="0">
                  <a:moveTo>
                    <a:pt x="27886" y="260963"/>
                  </a:moveTo>
                  <a:lnTo>
                    <a:pt x="27682" y="261828"/>
                  </a:lnTo>
                  <a:lnTo>
                    <a:pt x="27886" y="260963"/>
                  </a:lnTo>
                  <a:close/>
                </a:path>
                <a:path w="320675" h="845185" extrusionOk="0">
                  <a:moveTo>
                    <a:pt x="28094" y="260082"/>
                  </a:moveTo>
                  <a:lnTo>
                    <a:pt x="27886" y="260963"/>
                  </a:lnTo>
                  <a:lnTo>
                    <a:pt x="28094" y="260082"/>
                  </a:lnTo>
                  <a:close/>
                </a:path>
                <a:path w="320675" h="845185" extrusionOk="0">
                  <a:moveTo>
                    <a:pt x="33326" y="237919"/>
                  </a:moveTo>
                  <a:lnTo>
                    <a:pt x="32490" y="240342"/>
                  </a:lnTo>
                  <a:lnTo>
                    <a:pt x="33030" y="239171"/>
                  </a:lnTo>
                  <a:lnTo>
                    <a:pt x="33326" y="237919"/>
                  </a:lnTo>
                  <a:close/>
                </a:path>
                <a:path w="320675" h="845185" extrusionOk="0">
                  <a:moveTo>
                    <a:pt x="33030" y="239171"/>
                  </a:moveTo>
                  <a:lnTo>
                    <a:pt x="32490" y="240342"/>
                  </a:lnTo>
                  <a:lnTo>
                    <a:pt x="32754" y="240342"/>
                  </a:lnTo>
                  <a:lnTo>
                    <a:pt x="33030" y="239171"/>
                  </a:lnTo>
                  <a:close/>
                </a:path>
                <a:path w="320675" h="845185" extrusionOk="0">
                  <a:moveTo>
                    <a:pt x="33608" y="237919"/>
                  </a:moveTo>
                  <a:lnTo>
                    <a:pt x="33326" y="237919"/>
                  </a:lnTo>
                  <a:lnTo>
                    <a:pt x="33030" y="239171"/>
                  </a:lnTo>
                  <a:lnTo>
                    <a:pt x="33608" y="237919"/>
                  </a:lnTo>
                  <a:close/>
                </a:path>
                <a:path w="320675" h="845185" extrusionOk="0">
                  <a:moveTo>
                    <a:pt x="52683" y="196569"/>
                  </a:moveTo>
                  <a:lnTo>
                    <a:pt x="51130" y="199109"/>
                  </a:lnTo>
                  <a:lnTo>
                    <a:pt x="52056" y="197927"/>
                  </a:lnTo>
                  <a:lnTo>
                    <a:pt x="52683" y="196569"/>
                  </a:lnTo>
                  <a:close/>
                </a:path>
                <a:path w="320675" h="845185" extrusionOk="0">
                  <a:moveTo>
                    <a:pt x="52056" y="197927"/>
                  </a:moveTo>
                  <a:lnTo>
                    <a:pt x="51130" y="199109"/>
                  </a:lnTo>
                  <a:lnTo>
                    <a:pt x="51511" y="199109"/>
                  </a:lnTo>
                  <a:lnTo>
                    <a:pt x="52056" y="197927"/>
                  </a:lnTo>
                  <a:close/>
                </a:path>
                <a:path w="320675" h="845185" extrusionOk="0">
                  <a:moveTo>
                    <a:pt x="53122" y="196569"/>
                  </a:moveTo>
                  <a:lnTo>
                    <a:pt x="52683" y="196569"/>
                  </a:lnTo>
                  <a:lnTo>
                    <a:pt x="52056" y="197927"/>
                  </a:lnTo>
                  <a:lnTo>
                    <a:pt x="53122" y="196569"/>
                  </a:lnTo>
                  <a:close/>
                </a:path>
                <a:path w="320675" h="845185" extrusionOk="0">
                  <a:moveTo>
                    <a:pt x="81743" y="160072"/>
                  </a:moveTo>
                  <a:lnTo>
                    <a:pt x="80196" y="161721"/>
                  </a:lnTo>
                  <a:lnTo>
                    <a:pt x="81041" y="160967"/>
                  </a:lnTo>
                  <a:lnTo>
                    <a:pt x="81743" y="160072"/>
                  </a:lnTo>
                  <a:close/>
                </a:path>
                <a:path w="320675" h="845185" extrusionOk="0">
                  <a:moveTo>
                    <a:pt x="81041" y="160967"/>
                  </a:moveTo>
                  <a:lnTo>
                    <a:pt x="80196" y="161721"/>
                  </a:lnTo>
                  <a:lnTo>
                    <a:pt x="80449" y="161721"/>
                  </a:lnTo>
                  <a:lnTo>
                    <a:pt x="81041" y="160967"/>
                  </a:lnTo>
                  <a:close/>
                </a:path>
                <a:path w="320675" h="845185" extrusionOk="0">
                  <a:moveTo>
                    <a:pt x="82044" y="160072"/>
                  </a:moveTo>
                  <a:lnTo>
                    <a:pt x="81743" y="160072"/>
                  </a:lnTo>
                  <a:lnTo>
                    <a:pt x="81041" y="160967"/>
                  </a:lnTo>
                  <a:lnTo>
                    <a:pt x="82044" y="160072"/>
                  </a:lnTo>
                  <a:close/>
                </a:path>
                <a:path w="320675" h="845185" extrusionOk="0">
                  <a:moveTo>
                    <a:pt x="119495" y="126630"/>
                  </a:moveTo>
                  <a:lnTo>
                    <a:pt x="118242" y="127615"/>
                  </a:lnTo>
                  <a:lnTo>
                    <a:pt x="118902" y="127159"/>
                  </a:lnTo>
                  <a:lnTo>
                    <a:pt x="119495" y="126630"/>
                  </a:lnTo>
                  <a:close/>
                </a:path>
                <a:path w="320675" h="845185" extrusionOk="0">
                  <a:moveTo>
                    <a:pt x="118902" y="127159"/>
                  </a:moveTo>
                  <a:lnTo>
                    <a:pt x="118242" y="127615"/>
                  </a:lnTo>
                  <a:lnTo>
                    <a:pt x="118391" y="127615"/>
                  </a:lnTo>
                  <a:lnTo>
                    <a:pt x="118902" y="127159"/>
                  </a:lnTo>
                  <a:close/>
                </a:path>
                <a:path w="320675" h="845185" extrusionOk="0">
                  <a:moveTo>
                    <a:pt x="119669" y="126630"/>
                  </a:moveTo>
                  <a:lnTo>
                    <a:pt x="119495" y="126630"/>
                  </a:lnTo>
                  <a:lnTo>
                    <a:pt x="118902" y="127159"/>
                  </a:lnTo>
                  <a:lnTo>
                    <a:pt x="119669" y="126630"/>
                  </a:lnTo>
                  <a:close/>
                </a:path>
                <a:path w="320675" h="845185" extrusionOk="0">
                  <a:moveTo>
                    <a:pt x="290019" y="40495"/>
                  </a:moveTo>
                  <a:lnTo>
                    <a:pt x="210737" y="40495"/>
                  </a:lnTo>
                  <a:lnTo>
                    <a:pt x="223251" y="62857"/>
                  </a:lnTo>
                  <a:lnTo>
                    <a:pt x="211506" y="69430"/>
                  </a:lnTo>
                  <a:lnTo>
                    <a:pt x="234020" y="114753"/>
                  </a:lnTo>
                  <a:lnTo>
                    <a:pt x="290019" y="40495"/>
                  </a:lnTo>
                  <a:close/>
                </a:path>
                <a:path w="320675" h="845185" extrusionOk="0">
                  <a:moveTo>
                    <a:pt x="164490" y="95680"/>
                  </a:moveTo>
                  <a:lnTo>
                    <a:pt x="163468" y="96316"/>
                  </a:lnTo>
                  <a:lnTo>
                    <a:pt x="164000" y="96018"/>
                  </a:lnTo>
                  <a:lnTo>
                    <a:pt x="164490" y="95680"/>
                  </a:lnTo>
                  <a:close/>
                </a:path>
                <a:path w="320675" h="845185" extrusionOk="0">
                  <a:moveTo>
                    <a:pt x="164000" y="96018"/>
                  </a:moveTo>
                  <a:lnTo>
                    <a:pt x="163468" y="96316"/>
                  </a:lnTo>
                  <a:lnTo>
                    <a:pt x="164000" y="96018"/>
                  </a:lnTo>
                  <a:close/>
                </a:path>
                <a:path w="320675" h="845185" extrusionOk="0">
                  <a:moveTo>
                    <a:pt x="164604" y="95680"/>
                  </a:moveTo>
                  <a:lnTo>
                    <a:pt x="164000" y="96018"/>
                  </a:lnTo>
                  <a:lnTo>
                    <a:pt x="164604" y="95680"/>
                  </a:lnTo>
                  <a:close/>
                </a:path>
                <a:path w="320675" h="845185" extrusionOk="0">
                  <a:moveTo>
                    <a:pt x="210737" y="40495"/>
                  </a:moveTo>
                  <a:lnTo>
                    <a:pt x="200092" y="46452"/>
                  </a:lnTo>
                  <a:lnTo>
                    <a:pt x="211506" y="69430"/>
                  </a:lnTo>
                  <a:lnTo>
                    <a:pt x="223251" y="62857"/>
                  </a:lnTo>
                  <a:lnTo>
                    <a:pt x="210737" y="40495"/>
                  </a:lnTo>
                  <a:close/>
                </a:path>
                <a:path w="320675" h="845185" extrusionOk="0">
                  <a:moveTo>
                    <a:pt x="177017" y="0"/>
                  </a:moveTo>
                  <a:lnTo>
                    <a:pt x="200092" y="46452"/>
                  </a:lnTo>
                  <a:lnTo>
                    <a:pt x="210737" y="40495"/>
                  </a:lnTo>
                  <a:lnTo>
                    <a:pt x="290019" y="40495"/>
                  </a:lnTo>
                  <a:lnTo>
                    <a:pt x="320274" y="374"/>
                  </a:lnTo>
                  <a:lnTo>
                    <a:pt x="177017" y="0"/>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751" name="Google Shape;1751;p100"/>
          <p:cNvSpPr/>
          <p:nvPr/>
        </p:nvSpPr>
        <p:spPr>
          <a:xfrm>
            <a:off x="1303378" y="1676205"/>
            <a:ext cx="187960" cy="2332355"/>
          </a:xfrm>
          <a:custGeom>
            <a:avLst/>
            <a:gdLst/>
            <a:ahLst/>
            <a:cxnLst/>
            <a:rect l="l" t="t" r="r" b="b"/>
            <a:pathLst>
              <a:path w="187959" h="2332354" extrusionOk="0">
                <a:moveTo>
                  <a:pt x="187927" y="2332008"/>
                </a:moveTo>
                <a:lnTo>
                  <a:pt x="114777" y="2330777"/>
                </a:lnTo>
                <a:lnTo>
                  <a:pt x="55042" y="2327422"/>
                </a:lnTo>
                <a:lnTo>
                  <a:pt x="14768" y="2322444"/>
                </a:lnTo>
                <a:lnTo>
                  <a:pt x="0" y="2316349"/>
                </a:lnTo>
                <a:lnTo>
                  <a:pt x="0" y="15658"/>
                </a:lnTo>
                <a:lnTo>
                  <a:pt x="14768" y="9563"/>
                </a:lnTo>
                <a:lnTo>
                  <a:pt x="55042" y="4586"/>
                </a:lnTo>
                <a:lnTo>
                  <a:pt x="114777" y="1230"/>
                </a:lnTo>
                <a:lnTo>
                  <a:pt x="187927" y="0"/>
                </a:lnTo>
              </a:path>
            </a:pathLst>
          </a:custGeom>
          <a:noFill/>
          <a:ln w="9525"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2" name="Google Shape;1752;p100"/>
          <p:cNvSpPr/>
          <p:nvPr/>
        </p:nvSpPr>
        <p:spPr>
          <a:xfrm>
            <a:off x="1303378" y="4161972"/>
            <a:ext cx="187960" cy="820419"/>
          </a:xfrm>
          <a:custGeom>
            <a:avLst/>
            <a:gdLst/>
            <a:ahLst/>
            <a:cxnLst/>
            <a:rect l="l" t="t" r="r" b="b"/>
            <a:pathLst>
              <a:path w="187959" h="820420" extrusionOk="0">
                <a:moveTo>
                  <a:pt x="187927" y="820046"/>
                </a:moveTo>
                <a:lnTo>
                  <a:pt x="114777" y="818816"/>
                </a:lnTo>
                <a:lnTo>
                  <a:pt x="55042" y="815460"/>
                </a:lnTo>
                <a:lnTo>
                  <a:pt x="14768" y="810482"/>
                </a:lnTo>
                <a:lnTo>
                  <a:pt x="0" y="804386"/>
                </a:lnTo>
                <a:lnTo>
                  <a:pt x="0" y="15660"/>
                </a:lnTo>
                <a:lnTo>
                  <a:pt x="14768" y="9564"/>
                </a:lnTo>
                <a:lnTo>
                  <a:pt x="55042" y="4586"/>
                </a:lnTo>
                <a:lnTo>
                  <a:pt x="114777" y="1230"/>
                </a:lnTo>
                <a:lnTo>
                  <a:pt x="187927" y="0"/>
                </a:lnTo>
              </a:path>
            </a:pathLst>
          </a:custGeom>
          <a:noFill/>
          <a:ln w="9525"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nvGrpSpPr>
          <p:cNvPr id="1753" name="Google Shape;1753;p100"/>
          <p:cNvGrpSpPr/>
          <p:nvPr/>
        </p:nvGrpSpPr>
        <p:grpSpPr>
          <a:xfrm>
            <a:off x="5806948" y="1652236"/>
            <a:ext cx="1894205" cy="3373754"/>
            <a:chOff x="5806948" y="1652236"/>
            <a:chExt cx="1894205" cy="3373754"/>
          </a:xfrm>
        </p:grpSpPr>
        <p:sp>
          <p:nvSpPr>
            <p:cNvPr id="1754" name="Google Shape;1754;p100"/>
            <p:cNvSpPr/>
            <p:nvPr/>
          </p:nvSpPr>
          <p:spPr>
            <a:xfrm>
              <a:off x="6928906" y="2233993"/>
              <a:ext cx="767715" cy="288925"/>
            </a:xfrm>
            <a:custGeom>
              <a:avLst/>
              <a:gdLst/>
              <a:ahLst/>
              <a:cxnLst/>
              <a:rect l="l" t="t" r="r" b="b"/>
              <a:pathLst>
                <a:path w="767715" h="288925" extrusionOk="0">
                  <a:moveTo>
                    <a:pt x="767656" y="0"/>
                  </a:moveTo>
                  <a:lnTo>
                    <a:pt x="0" y="0"/>
                  </a:lnTo>
                  <a:lnTo>
                    <a:pt x="0" y="288691"/>
                  </a:lnTo>
                  <a:lnTo>
                    <a:pt x="767656" y="288691"/>
                  </a:lnTo>
                  <a:lnTo>
                    <a:pt x="767656" y="0"/>
                  </a:lnTo>
                  <a:close/>
                </a:path>
              </a:pathLst>
            </a:custGeom>
            <a:solidFill>
              <a:srgbClr val="FFC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5" name="Google Shape;1755;p100"/>
            <p:cNvSpPr/>
            <p:nvPr/>
          </p:nvSpPr>
          <p:spPr>
            <a:xfrm>
              <a:off x="6928906" y="2522685"/>
              <a:ext cx="767715" cy="189230"/>
            </a:xfrm>
            <a:custGeom>
              <a:avLst/>
              <a:gdLst/>
              <a:ahLst/>
              <a:cxnLst/>
              <a:rect l="l" t="t" r="r" b="b"/>
              <a:pathLst>
                <a:path w="767715" h="189230" extrusionOk="0">
                  <a:moveTo>
                    <a:pt x="767656" y="0"/>
                  </a:moveTo>
                  <a:lnTo>
                    <a:pt x="0" y="0"/>
                  </a:lnTo>
                  <a:lnTo>
                    <a:pt x="0" y="188961"/>
                  </a:lnTo>
                  <a:lnTo>
                    <a:pt x="767656" y="188961"/>
                  </a:lnTo>
                  <a:lnTo>
                    <a:pt x="767656" y="0"/>
                  </a:lnTo>
                  <a:close/>
                </a:path>
              </a:pathLst>
            </a:custGeom>
            <a:solidFill>
              <a:srgbClr val="BFBFB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6" name="Google Shape;1756;p100"/>
            <p:cNvSpPr/>
            <p:nvPr/>
          </p:nvSpPr>
          <p:spPr>
            <a:xfrm>
              <a:off x="6928904" y="2711652"/>
              <a:ext cx="767715" cy="2310130"/>
            </a:xfrm>
            <a:custGeom>
              <a:avLst/>
              <a:gdLst/>
              <a:ahLst/>
              <a:cxnLst/>
              <a:rect l="l" t="t" r="r" b="b"/>
              <a:pathLst>
                <a:path w="767715" h="2310129" extrusionOk="0">
                  <a:moveTo>
                    <a:pt x="767651" y="0"/>
                  </a:moveTo>
                  <a:lnTo>
                    <a:pt x="0" y="0"/>
                  </a:lnTo>
                  <a:lnTo>
                    <a:pt x="0" y="288696"/>
                  </a:lnTo>
                  <a:lnTo>
                    <a:pt x="0" y="577380"/>
                  </a:lnTo>
                  <a:lnTo>
                    <a:pt x="0" y="2309533"/>
                  </a:lnTo>
                  <a:lnTo>
                    <a:pt x="767651" y="2309533"/>
                  </a:lnTo>
                  <a:lnTo>
                    <a:pt x="767651" y="288696"/>
                  </a:lnTo>
                  <a:lnTo>
                    <a:pt x="767651" y="0"/>
                  </a:lnTo>
                  <a:close/>
                </a:path>
              </a:pathLst>
            </a:custGeom>
            <a:solidFill>
              <a:srgbClr val="00B0F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7" name="Google Shape;1757;p100"/>
            <p:cNvSpPr/>
            <p:nvPr/>
          </p:nvSpPr>
          <p:spPr>
            <a:xfrm>
              <a:off x="5806948" y="1652236"/>
              <a:ext cx="1894205" cy="3373754"/>
            </a:xfrm>
            <a:custGeom>
              <a:avLst/>
              <a:gdLst/>
              <a:ahLst/>
              <a:cxnLst/>
              <a:rect l="l" t="t" r="r" b="b"/>
              <a:pathLst>
                <a:path w="1894204" h="3373754" extrusionOk="0">
                  <a:moveTo>
                    <a:pt x="1121959" y="0"/>
                  </a:moveTo>
                  <a:lnTo>
                    <a:pt x="1121959" y="3373314"/>
                  </a:lnTo>
                </a:path>
                <a:path w="1894204" h="3373754" extrusionOk="0">
                  <a:moveTo>
                    <a:pt x="0" y="4374"/>
                  </a:moveTo>
                  <a:lnTo>
                    <a:pt x="1893990" y="4374"/>
                  </a:lnTo>
                </a:path>
                <a:path w="1894204" h="3373754" extrusionOk="0">
                  <a:moveTo>
                    <a:pt x="1117585" y="870448"/>
                  </a:moveTo>
                  <a:lnTo>
                    <a:pt x="1893990" y="870448"/>
                  </a:lnTo>
                </a:path>
                <a:path w="1894204" h="3373754" extrusionOk="0">
                  <a:moveTo>
                    <a:pt x="1117585" y="1059409"/>
                  </a:moveTo>
                  <a:lnTo>
                    <a:pt x="1893990" y="1059409"/>
                  </a:lnTo>
                </a:path>
                <a:path w="1894204" h="3373754" extrusionOk="0">
                  <a:moveTo>
                    <a:pt x="1889616" y="0"/>
                  </a:moveTo>
                  <a:lnTo>
                    <a:pt x="1889616" y="3373314"/>
                  </a:lnTo>
                </a:path>
                <a:path w="1894204" h="3373754" extrusionOk="0">
                  <a:moveTo>
                    <a:pt x="1117585" y="3368940"/>
                  </a:moveTo>
                  <a:lnTo>
                    <a:pt x="1893990" y="336894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758" name="Google Shape;1758;p100"/>
          <p:cNvSpPr txBox="1"/>
          <p:nvPr/>
        </p:nvSpPr>
        <p:spPr>
          <a:xfrm>
            <a:off x="6928907" y="1656610"/>
            <a:ext cx="767715" cy="288925"/>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29825" rIns="0" bIns="0" anchor="t" anchorCtr="0">
            <a:spAutoFit/>
          </a:bodyPr>
          <a:lstStyle/>
          <a:p>
            <a:pPr marL="191135" marR="0" lvl="0" indent="0" algn="l" rtl="0">
              <a:lnSpc>
                <a:spcPct val="100000"/>
              </a:lnSpc>
              <a:spcBef>
                <a:spcPts val="0"/>
              </a:spcBef>
              <a:spcAft>
                <a:spcPts val="0"/>
              </a:spcAft>
              <a:buClr>
                <a:srgbClr val="000000"/>
              </a:buClr>
              <a:buSzPts val="1350"/>
              <a:buFont typeface="Consolas"/>
              <a:buNone/>
            </a:pPr>
            <a:r>
              <a:rPr lang="en-US" sz="1350" b="0" i="0" u="none" strike="noStrike" cap="none">
                <a:solidFill>
                  <a:srgbClr val="000000"/>
                </a:solidFill>
                <a:latin typeface="Consolas"/>
                <a:ea typeface="Consolas"/>
                <a:cs typeface="Consolas"/>
                <a:sym typeface="Consolas"/>
              </a:rPr>
              <a:t>'\0'</a:t>
            </a:r>
            <a:endParaRPr sz="1350" b="0" i="0" u="none" strike="noStrike" cap="none">
              <a:solidFill>
                <a:srgbClr val="000000"/>
              </a:solidFill>
              <a:latin typeface="Consolas"/>
              <a:ea typeface="Consolas"/>
              <a:cs typeface="Consolas"/>
              <a:sym typeface="Consolas"/>
            </a:endParaRPr>
          </a:p>
        </p:txBody>
      </p:sp>
      <p:sp>
        <p:nvSpPr>
          <p:cNvPr id="1759" name="Google Shape;1759;p100"/>
          <p:cNvSpPr txBox="1"/>
          <p:nvPr/>
        </p:nvSpPr>
        <p:spPr>
          <a:xfrm>
            <a:off x="6928907" y="1945302"/>
            <a:ext cx="767715" cy="288925"/>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29825" rIns="0" bIns="0" anchor="t" anchorCtr="0">
            <a:spAutoFit/>
          </a:bodyPr>
          <a:lstStyle/>
          <a:p>
            <a:pPr marL="239395" marR="0" lvl="0" indent="0" algn="l" rtl="0">
              <a:lnSpc>
                <a:spcPct val="100000"/>
              </a:lnSpc>
              <a:spcBef>
                <a:spcPts val="0"/>
              </a:spcBef>
              <a:spcAft>
                <a:spcPts val="0"/>
              </a:spcAft>
              <a:buClr>
                <a:srgbClr val="000000"/>
              </a:buClr>
              <a:buSzPts val="1350"/>
              <a:buFont typeface="Consolas"/>
              <a:buNone/>
            </a:pPr>
            <a:r>
              <a:rPr lang="en-US" sz="1350" b="0" i="0" u="none" strike="noStrike" cap="none">
                <a:solidFill>
                  <a:srgbClr val="000000"/>
                </a:solidFill>
                <a:latin typeface="Consolas"/>
                <a:ea typeface="Consolas"/>
                <a:cs typeface="Consolas"/>
                <a:sym typeface="Consolas"/>
              </a:rPr>
              <a:t>'i'</a:t>
            </a:r>
            <a:endParaRPr sz="1350" b="0" i="0" u="none" strike="noStrike" cap="none">
              <a:solidFill>
                <a:srgbClr val="000000"/>
              </a:solidFill>
              <a:latin typeface="Consolas"/>
              <a:ea typeface="Consolas"/>
              <a:cs typeface="Consolas"/>
              <a:sym typeface="Consolas"/>
            </a:endParaRPr>
          </a:p>
        </p:txBody>
      </p:sp>
      <p:sp>
        <p:nvSpPr>
          <p:cNvPr id="1760" name="Google Shape;1760;p100"/>
          <p:cNvSpPr txBox="1"/>
          <p:nvPr/>
        </p:nvSpPr>
        <p:spPr>
          <a:xfrm>
            <a:off x="6371192" y="1600170"/>
            <a:ext cx="506730" cy="891540"/>
          </a:xfrm>
          <a:prstGeom prst="rect">
            <a:avLst/>
          </a:prstGeom>
          <a:noFill/>
          <a:ln>
            <a:noFill/>
          </a:ln>
        </p:spPr>
        <p:txBody>
          <a:bodyPr spcFirstLastPara="1" wrap="square" lIns="0" tIns="12050" rIns="0" bIns="0" anchor="t" anchorCtr="0">
            <a:spAutoFit/>
          </a:bodyPr>
          <a:lstStyle/>
          <a:p>
            <a:pPr marL="12700" marR="5080" lvl="0" indent="0" algn="just" rtl="0">
              <a:lnSpc>
                <a:spcPct val="140300"/>
              </a:lnSpc>
              <a:spcBef>
                <a:spcPts val="0"/>
              </a:spcBef>
              <a:spcAft>
                <a:spcPts val="0"/>
              </a:spcAft>
              <a:buClr>
                <a:srgbClr val="7F7F7F"/>
              </a:buClr>
              <a:buSzPts val="1350"/>
              <a:buFont typeface="Consolas"/>
              <a:buNone/>
            </a:pPr>
            <a:r>
              <a:rPr lang="en-US" sz="1350" b="0" i="0" u="none" strike="noStrike" cap="none">
                <a:solidFill>
                  <a:srgbClr val="7F7F7F"/>
                </a:solidFill>
                <a:latin typeface="Consolas"/>
                <a:ea typeface="Consolas"/>
                <a:cs typeface="Consolas"/>
                <a:sym typeface="Consolas"/>
              </a:rPr>
              <a:t>0x1f2 0x1f1 0x1f0</a:t>
            </a:r>
            <a:endParaRPr sz="1350" b="0" i="0" u="none" strike="noStrike" cap="none">
              <a:solidFill>
                <a:srgbClr val="000000"/>
              </a:solidFill>
              <a:latin typeface="Consolas"/>
              <a:ea typeface="Consolas"/>
              <a:cs typeface="Consolas"/>
              <a:sym typeface="Consolas"/>
            </a:endParaRPr>
          </a:p>
        </p:txBody>
      </p:sp>
      <p:sp>
        <p:nvSpPr>
          <p:cNvPr id="1761" name="Google Shape;1761;p100"/>
          <p:cNvSpPr txBox="1"/>
          <p:nvPr/>
        </p:nvSpPr>
        <p:spPr>
          <a:xfrm>
            <a:off x="6933281" y="2247538"/>
            <a:ext cx="759460" cy="235585"/>
          </a:xfrm>
          <a:prstGeom prst="rect">
            <a:avLst/>
          </a:prstGeom>
          <a:noFill/>
          <a:ln>
            <a:noFill/>
          </a:ln>
        </p:spPr>
        <p:txBody>
          <a:bodyPr spcFirstLastPara="1" wrap="square" lIns="0" tIns="15875" rIns="0" bIns="0" anchor="t" anchorCtr="0">
            <a:spAutoFit/>
          </a:bodyPr>
          <a:lstStyle/>
          <a:p>
            <a:pPr marL="234950" marR="0" lvl="0" indent="0" algn="l" rtl="0">
              <a:lnSpc>
                <a:spcPct val="100000"/>
              </a:lnSpc>
              <a:spcBef>
                <a:spcPts val="0"/>
              </a:spcBef>
              <a:spcAft>
                <a:spcPts val="0"/>
              </a:spcAft>
              <a:buClr>
                <a:srgbClr val="000000"/>
              </a:buClr>
              <a:buSzPts val="1350"/>
              <a:buFont typeface="Consolas"/>
              <a:buNone/>
            </a:pPr>
            <a:r>
              <a:rPr lang="en-US" sz="1350" b="0" i="0" u="none" strike="noStrike" cap="none">
                <a:solidFill>
                  <a:srgbClr val="000000"/>
                </a:solidFill>
                <a:latin typeface="Consolas"/>
                <a:ea typeface="Consolas"/>
                <a:cs typeface="Consolas"/>
                <a:sym typeface="Consolas"/>
              </a:rPr>
              <a:t>'h'</a:t>
            </a:r>
            <a:endParaRPr sz="1350" b="0" i="0" u="none" strike="noStrike" cap="none">
              <a:solidFill>
                <a:srgbClr val="000000"/>
              </a:solidFill>
              <a:latin typeface="Consolas"/>
              <a:ea typeface="Consolas"/>
              <a:cs typeface="Consolas"/>
              <a:sym typeface="Consolas"/>
            </a:endParaRPr>
          </a:p>
        </p:txBody>
      </p:sp>
      <p:sp>
        <p:nvSpPr>
          <p:cNvPr id="1762" name="Google Shape;1762;p100"/>
          <p:cNvSpPr txBox="1"/>
          <p:nvPr/>
        </p:nvSpPr>
        <p:spPr>
          <a:xfrm>
            <a:off x="6933281" y="2536229"/>
            <a:ext cx="759460" cy="151765"/>
          </a:xfrm>
          <a:prstGeom prst="rect">
            <a:avLst/>
          </a:prstGeom>
          <a:noFill/>
          <a:ln>
            <a:noFill/>
          </a:ln>
        </p:spPr>
        <p:txBody>
          <a:bodyPr spcFirstLastPara="1" wrap="square" lIns="0" tIns="15875" rIns="0" bIns="0" anchor="t" anchorCtr="0">
            <a:spAutoFit/>
          </a:bodyPr>
          <a:lstStyle/>
          <a:p>
            <a:pPr marL="0" marR="0" lvl="0" indent="0" algn="ctr" rtl="0">
              <a:lnSpc>
                <a:spcPct val="100000"/>
              </a:lnSpc>
              <a:spcBef>
                <a:spcPts val="0"/>
              </a:spcBef>
              <a:spcAft>
                <a:spcPts val="0"/>
              </a:spcAft>
              <a:buClr>
                <a:srgbClr val="000000"/>
              </a:buClr>
              <a:buSzPts val="800"/>
              <a:buFont typeface="Consolas"/>
              <a:buNone/>
            </a:pPr>
            <a:r>
              <a:rPr lang="en-US" sz="800" b="1" i="0" u="none" strike="noStrike" cap="none">
                <a:solidFill>
                  <a:srgbClr val="000000"/>
                </a:solidFill>
                <a:latin typeface="Consolas"/>
                <a:ea typeface="Consolas"/>
                <a:cs typeface="Consolas"/>
                <a:sym typeface="Consolas"/>
              </a:rPr>
              <a:t>...</a:t>
            </a:r>
            <a:endParaRPr sz="800" b="0" i="0" u="none" strike="noStrike" cap="none">
              <a:solidFill>
                <a:srgbClr val="000000"/>
              </a:solidFill>
              <a:latin typeface="Consolas"/>
              <a:ea typeface="Consolas"/>
              <a:cs typeface="Consolas"/>
              <a:sym typeface="Consolas"/>
            </a:endParaRPr>
          </a:p>
        </p:txBody>
      </p:sp>
      <p:sp>
        <p:nvSpPr>
          <p:cNvPr id="1763" name="Google Shape;1763;p100"/>
          <p:cNvSpPr txBox="1"/>
          <p:nvPr/>
        </p:nvSpPr>
        <p:spPr>
          <a:xfrm>
            <a:off x="6467423" y="2658705"/>
            <a:ext cx="410845" cy="891540"/>
          </a:xfrm>
          <a:prstGeom prst="rect">
            <a:avLst/>
          </a:prstGeom>
          <a:noFill/>
          <a:ln>
            <a:noFill/>
          </a:ln>
        </p:spPr>
        <p:txBody>
          <a:bodyPr spcFirstLastPara="1" wrap="square" lIns="0" tIns="12050" rIns="0" bIns="0" anchor="t" anchorCtr="0">
            <a:spAutoFit/>
          </a:bodyPr>
          <a:lstStyle/>
          <a:p>
            <a:pPr marL="12700" marR="5080" lvl="0" indent="0" algn="just" rtl="0">
              <a:lnSpc>
                <a:spcPct val="140300"/>
              </a:lnSpc>
              <a:spcBef>
                <a:spcPts val="0"/>
              </a:spcBef>
              <a:spcAft>
                <a:spcPts val="0"/>
              </a:spcAft>
              <a:buClr>
                <a:srgbClr val="7F7F7F"/>
              </a:buClr>
              <a:buSzPts val="1350"/>
              <a:buFont typeface="Consolas"/>
              <a:buNone/>
            </a:pPr>
            <a:r>
              <a:rPr lang="en-US" sz="1350" b="0" i="0" u="none" strike="noStrike" cap="none">
                <a:solidFill>
                  <a:srgbClr val="7F7F7F"/>
                </a:solidFill>
                <a:latin typeface="Consolas"/>
                <a:ea typeface="Consolas"/>
                <a:cs typeface="Consolas"/>
                <a:sym typeface="Consolas"/>
              </a:rPr>
              <a:t>0xff 0xfe 0xfd</a:t>
            </a:r>
            <a:endParaRPr sz="1350" b="0" i="0" u="none" strike="noStrike" cap="none">
              <a:solidFill>
                <a:srgbClr val="000000"/>
              </a:solidFill>
              <a:latin typeface="Consolas"/>
              <a:ea typeface="Consolas"/>
              <a:cs typeface="Consolas"/>
              <a:sym typeface="Consolas"/>
            </a:endParaRPr>
          </a:p>
        </p:txBody>
      </p:sp>
      <p:sp>
        <p:nvSpPr>
          <p:cNvPr id="1764" name="Google Shape;1764;p100"/>
          <p:cNvSpPr txBox="1"/>
          <p:nvPr/>
        </p:nvSpPr>
        <p:spPr>
          <a:xfrm>
            <a:off x="5546673" y="2247538"/>
            <a:ext cx="373380" cy="27749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650"/>
              <a:buFont typeface="Consolas"/>
              <a:buNone/>
            </a:pPr>
            <a:r>
              <a:rPr lang="en-US" sz="1650" b="0" i="0" u="none" strike="noStrike" cap="none">
                <a:solidFill>
                  <a:srgbClr val="000000"/>
                </a:solidFill>
                <a:latin typeface="Consolas"/>
                <a:ea typeface="Consolas"/>
                <a:cs typeface="Consolas"/>
                <a:sym typeface="Consolas"/>
              </a:rPr>
              <a:t>str</a:t>
            </a:r>
            <a:endParaRPr sz="1650" b="0" i="0" u="none" strike="noStrike" cap="none">
              <a:solidFill>
                <a:srgbClr val="000000"/>
              </a:solidFill>
              <a:latin typeface="Consolas"/>
              <a:ea typeface="Consolas"/>
              <a:cs typeface="Consolas"/>
              <a:sym typeface="Consolas"/>
            </a:endParaRPr>
          </a:p>
        </p:txBody>
      </p:sp>
      <p:sp>
        <p:nvSpPr>
          <p:cNvPr id="1765" name="Google Shape;1765;p100"/>
          <p:cNvSpPr txBox="1"/>
          <p:nvPr/>
        </p:nvSpPr>
        <p:spPr>
          <a:xfrm>
            <a:off x="5833722" y="3813470"/>
            <a:ext cx="1044575" cy="1187450"/>
          </a:xfrm>
          <a:prstGeom prst="rect">
            <a:avLst/>
          </a:prstGeom>
          <a:noFill/>
          <a:ln>
            <a:noFill/>
          </a:ln>
        </p:spPr>
        <p:txBody>
          <a:bodyPr spcFirstLastPara="1" wrap="square" lIns="0" tIns="12050" rIns="0" bIns="0" anchor="t" anchorCtr="0">
            <a:spAutoFit/>
          </a:bodyPr>
          <a:lstStyle/>
          <a:p>
            <a:pPr marL="645795" marR="5080" lvl="0" indent="0" algn="just" rtl="0">
              <a:lnSpc>
                <a:spcPct val="140300"/>
              </a:lnSpc>
              <a:spcBef>
                <a:spcPts val="0"/>
              </a:spcBef>
              <a:spcAft>
                <a:spcPts val="0"/>
              </a:spcAft>
              <a:buClr>
                <a:srgbClr val="7F7F7F"/>
              </a:buClr>
              <a:buSzPts val="1350"/>
              <a:buFont typeface="Consolas"/>
              <a:buNone/>
            </a:pPr>
            <a:r>
              <a:rPr lang="en-US" sz="1350" b="0" i="0" u="none" strike="noStrike" cap="none">
                <a:solidFill>
                  <a:srgbClr val="7F7F7F"/>
                </a:solidFill>
                <a:latin typeface="Consolas"/>
                <a:ea typeface="Consolas"/>
                <a:cs typeface="Consolas"/>
                <a:sym typeface="Consolas"/>
              </a:rPr>
              <a:t>0xfb 0xfa 0xf9</a:t>
            </a:r>
            <a:endParaRPr sz="135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350"/>
              </a:spcBef>
              <a:spcAft>
                <a:spcPts val="0"/>
              </a:spcAft>
              <a:buClr>
                <a:srgbClr val="000000"/>
              </a:buClr>
              <a:buSzPts val="2475"/>
              <a:buFont typeface="Consolas"/>
              <a:buNone/>
            </a:pPr>
            <a:r>
              <a:rPr lang="en-US" sz="2475" b="0" i="0" u="none" strike="noStrike" cap="none" baseline="30000">
                <a:solidFill>
                  <a:srgbClr val="000000"/>
                </a:solidFill>
                <a:latin typeface="Consolas"/>
                <a:ea typeface="Consolas"/>
                <a:cs typeface="Consolas"/>
                <a:sym typeface="Consolas"/>
              </a:rPr>
              <a:t>mystr </a:t>
            </a:r>
            <a:r>
              <a:rPr lang="en-US" sz="1350" b="0" i="0" u="none" strike="noStrike" cap="none">
                <a:solidFill>
                  <a:srgbClr val="7F7F7F"/>
                </a:solidFill>
                <a:latin typeface="Consolas"/>
                <a:ea typeface="Consolas"/>
                <a:cs typeface="Consolas"/>
                <a:sym typeface="Consolas"/>
              </a:rPr>
              <a:t>0xf8</a:t>
            </a:r>
            <a:endParaRPr sz="1350" b="0" i="0" u="none" strike="noStrike" cap="none">
              <a:solidFill>
                <a:srgbClr val="000000"/>
              </a:solidFill>
              <a:latin typeface="Consolas"/>
              <a:ea typeface="Consolas"/>
              <a:cs typeface="Consolas"/>
              <a:sym typeface="Consolas"/>
            </a:endParaRPr>
          </a:p>
        </p:txBody>
      </p:sp>
      <p:sp>
        <p:nvSpPr>
          <p:cNvPr id="1766" name="Google Shape;1766;p100"/>
          <p:cNvSpPr txBox="1"/>
          <p:nvPr/>
        </p:nvSpPr>
        <p:spPr>
          <a:xfrm>
            <a:off x="4431538" y="2238790"/>
            <a:ext cx="721360" cy="27749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650"/>
              <a:buFont typeface="Consolas"/>
              <a:buNone/>
            </a:pPr>
            <a:r>
              <a:rPr lang="en-US" sz="1650" b="0" i="0" u="none" strike="noStrike" cap="none">
                <a:solidFill>
                  <a:srgbClr val="000000"/>
                </a:solidFill>
                <a:latin typeface="Consolas"/>
                <a:ea typeface="Consolas"/>
                <a:cs typeface="Consolas"/>
                <a:sym typeface="Consolas"/>
              </a:rPr>
              <a:t>main()</a:t>
            </a:r>
            <a:endParaRPr sz="1650" b="0" i="0" u="none" strike="noStrike" cap="none">
              <a:solidFill>
                <a:srgbClr val="000000"/>
              </a:solidFill>
              <a:latin typeface="Consolas"/>
              <a:ea typeface="Consolas"/>
              <a:cs typeface="Consolas"/>
              <a:sym typeface="Consolas"/>
            </a:endParaRPr>
          </a:p>
        </p:txBody>
      </p:sp>
      <p:sp>
        <p:nvSpPr>
          <p:cNvPr id="1767" name="Google Shape;1767;p100"/>
          <p:cNvSpPr/>
          <p:nvPr/>
        </p:nvSpPr>
        <p:spPr>
          <a:xfrm>
            <a:off x="5960041" y="1660984"/>
            <a:ext cx="314960" cy="840105"/>
          </a:xfrm>
          <a:custGeom>
            <a:avLst/>
            <a:gdLst/>
            <a:ahLst/>
            <a:cxnLst/>
            <a:rect l="l" t="t" r="r" b="b"/>
            <a:pathLst>
              <a:path w="314960" h="840105" extrusionOk="0">
                <a:moveTo>
                  <a:pt x="314936" y="839829"/>
                </a:moveTo>
                <a:lnTo>
                  <a:pt x="253642" y="837766"/>
                </a:lnTo>
                <a:lnTo>
                  <a:pt x="203589" y="832142"/>
                </a:lnTo>
                <a:lnTo>
                  <a:pt x="169842" y="823800"/>
                </a:lnTo>
                <a:lnTo>
                  <a:pt x="157468" y="813585"/>
                </a:lnTo>
                <a:lnTo>
                  <a:pt x="157468" y="802464"/>
                </a:lnTo>
                <a:lnTo>
                  <a:pt x="145093" y="792248"/>
                </a:lnTo>
                <a:lnTo>
                  <a:pt x="111346" y="783906"/>
                </a:lnTo>
                <a:lnTo>
                  <a:pt x="61293" y="778282"/>
                </a:lnTo>
                <a:lnTo>
                  <a:pt x="0" y="776220"/>
                </a:lnTo>
                <a:lnTo>
                  <a:pt x="61293" y="774157"/>
                </a:lnTo>
                <a:lnTo>
                  <a:pt x="111346" y="768533"/>
                </a:lnTo>
                <a:lnTo>
                  <a:pt x="145093" y="760191"/>
                </a:lnTo>
                <a:lnTo>
                  <a:pt x="157468" y="749976"/>
                </a:lnTo>
                <a:lnTo>
                  <a:pt x="157468" y="26243"/>
                </a:lnTo>
                <a:lnTo>
                  <a:pt x="169842" y="16028"/>
                </a:lnTo>
                <a:lnTo>
                  <a:pt x="203589" y="7686"/>
                </a:lnTo>
                <a:lnTo>
                  <a:pt x="253642" y="2062"/>
                </a:lnTo>
                <a:lnTo>
                  <a:pt x="314936"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68" name="Google Shape;1768;p100"/>
          <p:cNvSpPr txBox="1"/>
          <p:nvPr/>
        </p:nvSpPr>
        <p:spPr>
          <a:xfrm>
            <a:off x="5949528" y="1258989"/>
            <a:ext cx="1666239" cy="374015"/>
          </a:xfrm>
          <a:prstGeom prst="rect">
            <a:avLst/>
          </a:prstGeom>
          <a:noFill/>
          <a:ln>
            <a:noFill/>
          </a:ln>
        </p:spPr>
        <p:txBody>
          <a:bodyPr spcFirstLastPara="1" wrap="square" lIns="0" tIns="17775" rIns="0" bIns="0" anchor="t" anchorCtr="0">
            <a:spAutoFit/>
          </a:bodyPr>
          <a:lstStyle/>
          <a:p>
            <a:pPr marL="697865"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STACK</a:t>
            </a:r>
            <a:endParaRPr sz="1200" b="0" i="0" u="none" strike="noStrike" cap="none">
              <a:solidFill>
                <a:srgbClr val="000000"/>
              </a:solidFill>
              <a:latin typeface="Arial"/>
              <a:ea typeface="Arial"/>
              <a:cs typeface="Arial"/>
              <a:sym typeface="Arial"/>
            </a:endParaRPr>
          </a:p>
          <a:p>
            <a:pPr marL="12700" marR="0" lvl="0" indent="0" algn="l" rtl="0">
              <a:lnSpc>
                <a:spcPct val="98181"/>
              </a:lnSpc>
              <a:spcBef>
                <a:spcPts val="0"/>
              </a:spcBef>
              <a:spcAft>
                <a:spcPts val="0"/>
              </a:spcAft>
              <a:buClr>
                <a:srgbClr val="7F7F7F"/>
              </a:buClr>
              <a:buSzPts val="1650"/>
              <a:buFont typeface="Consolas"/>
              <a:buNone/>
            </a:pPr>
            <a:r>
              <a:rPr lang="en-US" sz="1650" b="0" i="0" u="none" strike="noStrike" cap="none">
                <a:solidFill>
                  <a:srgbClr val="7F7F7F"/>
                </a:solidFill>
                <a:latin typeface="Consolas"/>
                <a:ea typeface="Consolas"/>
                <a:cs typeface="Consolas"/>
                <a:sym typeface="Consolas"/>
              </a:rPr>
              <a:t>Address	</a:t>
            </a:r>
            <a:r>
              <a:rPr lang="en-US" sz="1650" b="0" i="0" u="none" strike="noStrike" cap="none">
                <a:solidFill>
                  <a:srgbClr val="000000"/>
                </a:solidFill>
                <a:latin typeface="Consolas"/>
                <a:ea typeface="Consolas"/>
                <a:cs typeface="Consolas"/>
                <a:sym typeface="Consolas"/>
              </a:rPr>
              <a:t>Value</a:t>
            </a:r>
            <a:endParaRPr sz="1650" b="0" i="0" u="none" strike="noStrike" cap="none">
              <a:solidFill>
                <a:srgbClr val="000000"/>
              </a:solidFill>
              <a:latin typeface="Consolas"/>
              <a:ea typeface="Consolas"/>
              <a:cs typeface="Consolas"/>
              <a:sym typeface="Consolas"/>
            </a:endParaRPr>
          </a:p>
        </p:txBody>
      </p:sp>
      <p:sp>
        <p:nvSpPr>
          <p:cNvPr id="1769" name="Google Shape;1769;p100"/>
          <p:cNvSpPr/>
          <p:nvPr/>
        </p:nvSpPr>
        <p:spPr>
          <a:xfrm>
            <a:off x="5225191" y="1687229"/>
            <a:ext cx="114300" cy="814069"/>
          </a:xfrm>
          <a:custGeom>
            <a:avLst/>
            <a:gdLst/>
            <a:ahLst/>
            <a:cxnLst/>
            <a:rect l="l" t="t" r="r" b="b"/>
            <a:pathLst>
              <a:path w="114300" h="814069" extrusionOk="0">
                <a:moveTo>
                  <a:pt x="113726" y="813584"/>
                </a:moveTo>
                <a:lnTo>
                  <a:pt x="69459" y="812839"/>
                </a:lnTo>
                <a:lnTo>
                  <a:pt x="33309" y="810808"/>
                </a:lnTo>
                <a:lnTo>
                  <a:pt x="8937" y="807796"/>
                </a:lnTo>
                <a:lnTo>
                  <a:pt x="0" y="804107"/>
                </a:lnTo>
                <a:lnTo>
                  <a:pt x="0" y="9476"/>
                </a:lnTo>
                <a:lnTo>
                  <a:pt x="8937" y="5787"/>
                </a:lnTo>
                <a:lnTo>
                  <a:pt x="33309" y="2775"/>
                </a:lnTo>
                <a:lnTo>
                  <a:pt x="69459" y="744"/>
                </a:lnTo>
                <a:lnTo>
                  <a:pt x="113726" y="0"/>
                </a:lnTo>
              </a:path>
            </a:pathLst>
          </a:custGeom>
          <a:noFill/>
          <a:ln w="9525"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70" name="Google Shape;1770;p100"/>
          <p:cNvSpPr/>
          <p:nvPr/>
        </p:nvSpPr>
        <p:spPr>
          <a:xfrm>
            <a:off x="7543469" y="2343346"/>
            <a:ext cx="328295" cy="1370965"/>
          </a:xfrm>
          <a:custGeom>
            <a:avLst/>
            <a:gdLst/>
            <a:ahLst/>
            <a:cxnLst/>
            <a:rect l="l" t="t" r="r" b="b"/>
            <a:pathLst>
              <a:path w="328295" h="1370964" extrusionOk="0">
                <a:moveTo>
                  <a:pt x="112016" y="1259897"/>
                </a:moveTo>
                <a:lnTo>
                  <a:pt x="82518" y="1259897"/>
                </a:lnTo>
                <a:lnTo>
                  <a:pt x="30356" y="1358590"/>
                </a:lnTo>
                <a:lnTo>
                  <a:pt x="53560" y="1370853"/>
                </a:lnTo>
                <a:lnTo>
                  <a:pt x="105757" y="1272090"/>
                </a:lnTo>
                <a:lnTo>
                  <a:pt x="112016" y="1259897"/>
                </a:lnTo>
                <a:close/>
              </a:path>
              <a:path w="328295" h="1370964" extrusionOk="0">
                <a:moveTo>
                  <a:pt x="162019" y="1161765"/>
                </a:moveTo>
                <a:lnTo>
                  <a:pt x="132885" y="1161765"/>
                </a:lnTo>
                <a:lnTo>
                  <a:pt x="82494" y="1259942"/>
                </a:lnTo>
                <a:lnTo>
                  <a:pt x="112016" y="1259897"/>
                </a:lnTo>
                <a:lnTo>
                  <a:pt x="156309" y="1173604"/>
                </a:lnTo>
                <a:lnTo>
                  <a:pt x="162019" y="1161765"/>
                </a:lnTo>
                <a:close/>
              </a:path>
              <a:path w="328295" h="1370964" extrusionOk="0">
                <a:moveTo>
                  <a:pt x="208347" y="1064625"/>
                </a:moveTo>
                <a:lnTo>
                  <a:pt x="179738" y="1064625"/>
                </a:lnTo>
                <a:lnTo>
                  <a:pt x="132821" y="1161889"/>
                </a:lnTo>
                <a:lnTo>
                  <a:pt x="162019" y="1161765"/>
                </a:lnTo>
                <a:lnTo>
                  <a:pt x="203488" y="1075796"/>
                </a:lnTo>
                <a:lnTo>
                  <a:pt x="208347" y="1064625"/>
                </a:lnTo>
                <a:close/>
              </a:path>
              <a:path w="328295" h="1370964" extrusionOk="0">
                <a:moveTo>
                  <a:pt x="249320" y="968924"/>
                </a:moveTo>
                <a:lnTo>
                  <a:pt x="221359" y="968924"/>
                </a:lnTo>
                <a:lnTo>
                  <a:pt x="221085" y="969606"/>
                </a:lnTo>
                <a:lnTo>
                  <a:pt x="179630" y="1064849"/>
                </a:lnTo>
                <a:lnTo>
                  <a:pt x="179738" y="1064625"/>
                </a:lnTo>
                <a:lnTo>
                  <a:pt x="208347" y="1064625"/>
                </a:lnTo>
                <a:lnTo>
                  <a:pt x="245572" y="979056"/>
                </a:lnTo>
                <a:lnTo>
                  <a:pt x="249320" y="968924"/>
                </a:lnTo>
                <a:close/>
              </a:path>
              <a:path w="328295" h="1370964" extrusionOk="0">
                <a:moveTo>
                  <a:pt x="221212" y="969263"/>
                </a:moveTo>
                <a:lnTo>
                  <a:pt x="221063" y="969606"/>
                </a:lnTo>
                <a:lnTo>
                  <a:pt x="221212" y="969263"/>
                </a:lnTo>
                <a:close/>
              </a:path>
              <a:path w="328295" h="1370964" extrusionOk="0">
                <a:moveTo>
                  <a:pt x="283288" y="875122"/>
                </a:moveTo>
                <a:lnTo>
                  <a:pt x="256037" y="875122"/>
                </a:lnTo>
                <a:lnTo>
                  <a:pt x="255724" y="876077"/>
                </a:lnTo>
                <a:lnTo>
                  <a:pt x="221212" y="969263"/>
                </a:lnTo>
                <a:lnTo>
                  <a:pt x="221359" y="968924"/>
                </a:lnTo>
                <a:lnTo>
                  <a:pt x="249320" y="968924"/>
                </a:lnTo>
                <a:lnTo>
                  <a:pt x="280826" y="883757"/>
                </a:lnTo>
                <a:lnTo>
                  <a:pt x="283288" y="875122"/>
                </a:lnTo>
                <a:close/>
              </a:path>
              <a:path w="328295" h="1370964" extrusionOk="0">
                <a:moveTo>
                  <a:pt x="255862" y="875595"/>
                </a:moveTo>
                <a:lnTo>
                  <a:pt x="255683" y="876077"/>
                </a:lnTo>
                <a:lnTo>
                  <a:pt x="255862" y="875595"/>
                </a:lnTo>
                <a:close/>
              </a:path>
              <a:path w="328295" h="1370964" extrusionOk="0">
                <a:moveTo>
                  <a:pt x="256037" y="875122"/>
                </a:moveTo>
                <a:lnTo>
                  <a:pt x="255862" y="875595"/>
                </a:lnTo>
                <a:lnTo>
                  <a:pt x="255724" y="876077"/>
                </a:lnTo>
                <a:lnTo>
                  <a:pt x="256037" y="875122"/>
                </a:lnTo>
                <a:close/>
              </a:path>
              <a:path w="328295" h="1370964" extrusionOk="0">
                <a:moveTo>
                  <a:pt x="308661" y="783697"/>
                </a:moveTo>
                <a:lnTo>
                  <a:pt x="282072" y="783697"/>
                </a:lnTo>
                <a:lnTo>
                  <a:pt x="281771" y="784992"/>
                </a:lnTo>
                <a:lnTo>
                  <a:pt x="255862" y="875595"/>
                </a:lnTo>
                <a:lnTo>
                  <a:pt x="256037" y="875122"/>
                </a:lnTo>
                <a:lnTo>
                  <a:pt x="283288" y="875122"/>
                </a:lnTo>
                <a:lnTo>
                  <a:pt x="307492" y="790254"/>
                </a:lnTo>
                <a:lnTo>
                  <a:pt x="308661" y="783697"/>
                </a:lnTo>
                <a:close/>
              </a:path>
              <a:path w="328295" h="1370964" extrusionOk="0">
                <a:moveTo>
                  <a:pt x="281884" y="784354"/>
                </a:moveTo>
                <a:lnTo>
                  <a:pt x="281702" y="784992"/>
                </a:lnTo>
                <a:lnTo>
                  <a:pt x="281884" y="784354"/>
                </a:lnTo>
                <a:close/>
              </a:path>
              <a:path w="328295" h="1370964" extrusionOk="0">
                <a:moveTo>
                  <a:pt x="282072" y="783697"/>
                </a:moveTo>
                <a:lnTo>
                  <a:pt x="281884" y="784354"/>
                </a:lnTo>
                <a:lnTo>
                  <a:pt x="281771" y="784992"/>
                </a:lnTo>
                <a:lnTo>
                  <a:pt x="282072" y="783697"/>
                </a:lnTo>
                <a:close/>
              </a:path>
              <a:path w="328295" h="1370964" extrusionOk="0">
                <a:moveTo>
                  <a:pt x="324066" y="695138"/>
                </a:moveTo>
                <a:lnTo>
                  <a:pt x="297793" y="695138"/>
                </a:lnTo>
                <a:lnTo>
                  <a:pt x="297633" y="696367"/>
                </a:lnTo>
                <a:lnTo>
                  <a:pt x="281884" y="784354"/>
                </a:lnTo>
                <a:lnTo>
                  <a:pt x="282072" y="783697"/>
                </a:lnTo>
                <a:lnTo>
                  <a:pt x="308661" y="783697"/>
                </a:lnTo>
                <a:lnTo>
                  <a:pt x="323738" y="699133"/>
                </a:lnTo>
                <a:lnTo>
                  <a:pt x="324066" y="695138"/>
                </a:lnTo>
                <a:close/>
              </a:path>
              <a:path w="328295" h="1370964" extrusionOk="0">
                <a:moveTo>
                  <a:pt x="297683" y="695752"/>
                </a:moveTo>
                <a:lnTo>
                  <a:pt x="297574" y="696367"/>
                </a:lnTo>
                <a:lnTo>
                  <a:pt x="297683" y="695752"/>
                </a:lnTo>
                <a:close/>
              </a:path>
              <a:path w="328295" h="1370964" extrusionOk="0">
                <a:moveTo>
                  <a:pt x="297793" y="695138"/>
                </a:moveTo>
                <a:lnTo>
                  <a:pt x="297683" y="695752"/>
                </a:lnTo>
                <a:lnTo>
                  <a:pt x="297633" y="696367"/>
                </a:lnTo>
                <a:lnTo>
                  <a:pt x="297793" y="695138"/>
                </a:lnTo>
                <a:close/>
              </a:path>
              <a:path w="328295" h="1370964" extrusionOk="0">
                <a:moveTo>
                  <a:pt x="327443" y="652518"/>
                </a:moveTo>
                <a:lnTo>
                  <a:pt x="301233" y="652518"/>
                </a:lnTo>
                <a:lnTo>
                  <a:pt x="301189" y="653478"/>
                </a:lnTo>
                <a:lnTo>
                  <a:pt x="301096" y="654187"/>
                </a:lnTo>
                <a:lnTo>
                  <a:pt x="297683" y="695752"/>
                </a:lnTo>
                <a:lnTo>
                  <a:pt x="297793" y="695138"/>
                </a:lnTo>
                <a:lnTo>
                  <a:pt x="324066" y="695138"/>
                </a:lnTo>
                <a:lnTo>
                  <a:pt x="327428" y="654187"/>
                </a:lnTo>
                <a:lnTo>
                  <a:pt x="327443" y="652518"/>
                </a:lnTo>
                <a:close/>
              </a:path>
              <a:path w="328295" h="1370964" extrusionOk="0">
                <a:moveTo>
                  <a:pt x="301193" y="653010"/>
                </a:moveTo>
                <a:lnTo>
                  <a:pt x="301155" y="653478"/>
                </a:lnTo>
                <a:lnTo>
                  <a:pt x="301193" y="653010"/>
                </a:lnTo>
                <a:close/>
              </a:path>
              <a:path w="328295" h="1370964" extrusionOk="0">
                <a:moveTo>
                  <a:pt x="327808" y="610419"/>
                </a:moveTo>
                <a:lnTo>
                  <a:pt x="301564" y="610419"/>
                </a:lnTo>
                <a:lnTo>
                  <a:pt x="301595" y="611461"/>
                </a:lnTo>
                <a:lnTo>
                  <a:pt x="301193" y="653010"/>
                </a:lnTo>
                <a:lnTo>
                  <a:pt x="301233" y="652518"/>
                </a:lnTo>
                <a:lnTo>
                  <a:pt x="327443" y="652518"/>
                </a:lnTo>
                <a:lnTo>
                  <a:pt x="327808" y="610419"/>
                </a:lnTo>
                <a:close/>
              </a:path>
              <a:path w="328295" h="1370964" extrusionOk="0">
                <a:moveTo>
                  <a:pt x="301559" y="610949"/>
                </a:moveTo>
                <a:lnTo>
                  <a:pt x="301554" y="611461"/>
                </a:lnTo>
                <a:lnTo>
                  <a:pt x="301559" y="610949"/>
                </a:lnTo>
                <a:close/>
              </a:path>
              <a:path w="328295" h="1370964" extrusionOk="0">
                <a:moveTo>
                  <a:pt x="324909" y="569226"/>
                </a:moveTo>
                <a:lnTo>
                  <a:pt x="298599" y="569226"/>
                </a:lnTo>
                <a:lnTo>
                  <a:pt x="298712" y="570246"/>
                </a:lnTo>
                <a:lnTo>
                  <a:pt x="301559" y="610949"/>
                </a:lnTo>
                <a:lnTo>
                  <a:pt x="301564" y="610419"/>
                </a:lnTo>
                <a:lnTo>
                  <a:pt x="327808" y="610419"/>
                </a:lnTo>
                <a:lnTo>
                  <a:pt x="327811" y="610124"/>
                </a:lnTo>
                <a:lnTo>
                  <a:pt x="324909" y="569226"/>
                </a:lnTo>
                <a:close/>
              </a:path>
              <a:path w="328295" h="1370964" extrusionOk="0">
                <a:moveTo>
                  <a:pt x="298635" y="569733"/>
                </a:moveTo>
                <a:lnTo>
                  <a:pt x="298672" y="570246"/>
                </a:lnTo>
                <a:lnTo>
                  <a:pt x="298635" y="569733"/>
                </a:lnTo>
                <a:close/>
              </a:path>
              <a:path w="328295" h="1370964" extrusionOk="0">
                <a:moveTo>
                  <a:pt x="319027" y="528800"/>
                </a:moveTo>
                <a:lnTo>
                  <a:pt x="292488" y="528800"/>
                </a:lnTo>
                <a:lnTo>
                  <a:pt x="292776" y="530193"/>
                </a:lnTo>
                <a:lnTo>
                  <a:pt x="298635" y="569733"/>
                </a:lnTo>
                <a:lnTo>
                  <a:pt x="298599" y="569226"/>
                </a:lnTo>
                <a:lnTo>
                  <a:pt x="324909" y="569226"/>
                </a:lnTo>
                <a:lnTo>
                  <a:pt x="324741" y="566856"/>
                </a:lnTo>
                <a:lnTo>
                  <a:pt x="319027" y="528800"/>
                </a:lnTo>
                <a:close/>
              </a:path>
              <a:path w="328295" h="1370964" extrusionOk="0">
                <a:moveTo>
                  <a:pt x="292592" y="529494"/>
                </a:moveTo>
                <a:lnTo>
                  <a:pt x="292697" y="530193"/>
                </a:lnTo>
                <a:lnTo>
                  <a:pt x="292592" y="529494"/>
                </a:lnTo>
                <a:close/>
              </a:path>
              <a:path w="328295" h="1370964" extrusionOk="0">
                <a:moveTo>
                  <a:pt x="292488" y="528800"/>
                </a:moveTo>
                <a:lnTo>
                  <a:pt x="292592" y="529494"/>
                </a:lnTo>
                <a:lnTo>
                  <a:pt x="292776" y="530193"/>
                </a:lnTo>
                <a:lnTo>
                  <a:pt x="292488" y="528800"/>
                </a:lnTo>
                <a:close/>
              </a:path>
              <a:path w="328295" h="1370964" extrusionOk="0">
                <a:moveTo>
                  <a:pt x="298650" y="449458"/>
                </a:moveTo>
                <a:lnTo>
                  <a:pt x="271510" y="449458"/>
                </a:lnTo>
                <a:lnTo>
                  <a:pt x="272032" y="451030"/>
                </a:lnTo>
                <a:lnTo>
                  <a:pt x="292592" y="529494"/>
                </a:lnTo>
                <a:lnTo>
                  <a:pt x="292488" y="528800"/>
                </a:lnTo>
                <a:lnTo>
                  <a:pt x="319027" y="528800"/>
                </a:lnTo>
                <a:lnTo>
                  <a:pt x="318336" y="524197"/>
                </a:lnTo>
                <a:lnTo>
                  <a:pt x="298650" y="449458"/>
                </a:lnTo>
                <a:close/>
              </a:path>
              <a:path w="328295" h="1370964" extrusionOk="0">
                <a:moveTo>
                  <a:pt x="271722" y="450262"/>
                </a:moveTo>
                <a:lnTo>
                  <a:pt x="271924" y="451030"/>
                </a:lnTo>
                <a:lnTo>
                  <a:pt x="271722" y="450262"/>
                </a:lnTo>
                <a:close/>
              </a:path>
              <a:path w="328295" h="1370964" extrusionOk="0">
                <a:moveTo>
                  <a:pt x="271510" y="449458"/>
                </a:moveTo>
                <a:lnTo>
                  <a:pt x="271722" y="450262"/>
                </a:lnTo>
                <a:lnTo>
                  <a:pt x="272032" y="451030"/>
                </a:lnTo>
                <a:lnTo>
                  <a:pt x="271510" y="449458"/>
                </a:lnTo>
                <a:close/>
              </a:path>
              <a:path w="328295" h="1370964" extrusionOk="0">
                <a:moveTo>
                  <a:pt x="268747" y="372818"/>
                </a:moveTo>
                <a:lnTo>
                  <a:pt x="240441" y="372818"/>
                </a:lnTo>
                <a:lnTo>
                  <a:pt x="241005" y="374032"/>
                </a:lnTo>
                <a:lnTo>
                  <a:pt x="271722" y="450262"/>
                </a:lnTo>
                <a:lnTo>
                  <a:pt x="271510" y="449458"/>
                </a:lnTo>
                <a:lnTo>
                  <a:pt x="298650" y="449458"/>
                </a:lnTo>
                <a:lnTo>
                  <a:pt x="296678" y="441970"/>
                </a:lnTo>
                <a:lnTo>
                  <a:pt x="268747" y="372818"/>
                </a:lnTo>
                <a:close/>
              </a:path>
              <a:path w="328295" h="1370964" extrusionOk="0">
                <a:moveTo>
                  <a:pt x="240693" y="373441"/>
                </a:moveTo>
                <a:lnTo>
                  <a:pt x="240931" y="374032"/>
                </a:lnTo>
                <a:lnTo>
                  <a:pt x="240693" y="373441"/>
                </a:lnTo>
                <a:close/>
              </a:path>
              <a:path w="328295" h="1370964" extrusionOk="0">
                <a:moveTo>
                  <a:pt x="240441" y="372818"/>
                </a:moveTo>
                <a:lnTo>
                  <a:pt x="240693" y="373441"/>
                </a:lnTo>
                <a:lnTo>
                  <a:pt x="241005" y="374032"/>
                </a:lnTo>
                <a:lnTo>
                  <a:pt x="240441" y="372818"/>
                </a:lnTo>
                <a:close/>
              </a:path>
              <a:path w="328295" h="1370964" extrusionOk="0">
                <a:moveTo>
                  <a:pt x="230489" y="297926"/>
                </a:moveTo>
                <a:lnTo>
                  <a:pt x="200809" y="297926"/>
                </a:lnTo>
                <a:lnTo>
                  <a:pt x="201322" y="298813"/>
                </a:lnTo>
                <a:lnTo>
                  <a:pt x="240693" y="373441"/>
                </a:lnTo>
                <a:lnTo>
                  <a:pt x="240441" y="372818"/>
                </a:lnTo>
                <a:lnTo>
                  <a:pt x="268747" y="372818"/>
                </a:lnTo>
                <a:lnTo>
                  <a:pt x="264525" y="362367"/>
                </a:lnTo>
                <a:lnTo>
                  <a:pt x="230489" y="297926"/>
                </a:lnTo>
                <a:close/>
              </a:path>
              <a:path w="328295" h="1370964" extrusionOk="0">
                <a:moveTo>
                  <a:pt x="201051" y="298383"/>
                </a:moveTo>
                <a:lnTo>
                  <a:pt x="201278" y="298813"/>
                </a:lnTo>
                <a:lnTo>
                  <a:pt x="201051" y="298383"/>
                </a:lnTo>
                <a:close/>
              </a:path>
              <a:path w="328295" h="1370964" extrusionOk="0">
                <a:moveTo>
                  <a:pt x="200809" y="297926"/>
                </a:moveTo>
                <a:lnTo>
                  <a:pt x="201051" y="298383"/>
                </a:lnTo>
                <a:lnTo>
                  <a:pt x="201322" y="298813"/>
                </a:lnTo>
                <a:lnTo>
                  <a:pt x="200809" y="297926"/>
                </a:lnTo>
                <a:close/>
              </a:path>
              <a:path w="328295" h="1370964" extrusionOk="0">
                <a:moveTo>
                  <a:pt x="185299" y="224391"/>
                </a:moveTo>
                <a:lnTo>
                  <a:pt x="154244" y="224391"/>
                </a:lnTo>
                <a:lnTo>
                  <a:pt x="154654" y="225000"/>
                </a:lnTo>
                <a:lnTo>
                  <a:pt x="201051" y="298383"/>
                </a:lnTo>
                <a:lnTo>
                  <a:pt x="200809" y="297926"/>
                </a:lnTo>
                <a:lnTo>
                  <a:pt x="230489" y="297926"/>
                </a:lnTo>
                <a:lnTo>
                  <a:pt x="223776" y="285216"/>
                </a:lnTo>
                <a:lnTo>
                  <a:pt x="185299" y="224391"/>
                </a:lnTo>
                <a:close/>
              </a:path>
              <a:path w="328295" h="1370964" extrusionOk="0">
                <a:moveTo>
                  <a:pt x="154438" y="224699"/>
                </a:moveTo>
                <a:lnTo>
                  <a:pt x="154629" y="225000"/>
                </a:lnTo>
                <a:lnTo>
                  <a:pt x="154438" y="224699"/>
                </a:lnTo>
                <a:close/>
              </a:path>
              <a:path w="328295" h="1370964" extrusionOk="0">
                <a:moveTo>
                  <a:pt x="134659" y="151841"/>
                </a:moveTo>
                <a:lnTo>
                  <a:pt x="102411" y="151841"/>
                </a:lnTo>
                <a:lnTo>
                  <a:pt x="102712" y="152247"/>
                </a:lnTo>
                <a:lnTo>
                  <a:pt x="154438" y="224699"/>
                </a:lnTo>
                <a:lnTo>
                  <a:pt x="154244" y="224391"/>
                </a:lnTo>
                <a:lnTo>
                  <a:pt x="185299" y="224391"/>
                </a:lnTo>
                <a:lnTo>
                  <a:pt x="176226" y="210049"/>
                </a:lnTo>
                <a:lnTo>
                  <a:pt x="134659" y="151841"/>
                </a:lnTo>
                <a:close/>
              </a:path>
              <a:path w="328295" h="1370964" extrusionOk="0">
                <a:moveTo>
                  <a:pt x="102573" y="152067"/>
                </a:moveTo>
                <a:lnTo>
                  <a:pt x="102701" y="152247"/>
                </a:lnTo>
                <a:lnTo>
                  <a:pt x="102573" y="152067"/>
                </a:lnTo>
                <a:close/>
              </a:path>
              <a:path w="328295" h="1370964" extrusionOk="0">
                <a:moveTo>
                  <a:pt x="91531" y="94921"/>
                </a:moveTo>
                <a:lnTo>
                  <a:pt x="70935" y="111189"/>
                </a:lnTo>
                <a:lnTo>
                  <a:pt x="102573" y="152067"/>
                </a:lnTo>
                <a:lnTo>
                  <a:pt x="102411" y="151841"/>
                </a:lnTo>
                <a:lnTo>
                  <a:pt x="134659" y="151841"/>
                </a:lnTo>
                <a:lnTo>
                  <a:pt x="123621" y="136384"/>
                </a:lnTo>
                <a:lnTo>
                  <a:pt x="91531" y="94921"/>
                </a:lnTo>
                <a:close/>
              </a:path>
              <a:path w="328295" h="1370964" extrusionOk="0">
                <a:moveTo>
                  <a:pt x="0" y="0"/>
                </a:moveTo>
                <a:lnTo>
                  <a:pt x="29847" y="143643"/>
                </a:lnTo>
                <a:lnTo>
                  <a:pt x="70935" y="111189"/>
                </a:lnTo>
                <a:lnTo>
                  <a:pt x="62824" y="100709"/>
                </a:lnTo>
                <a:lnTo>
                  <a:pt x="83579" y="84646"/>
                </a:lnTo>
                <a:lnTo>
                  <a:pt x="104540" y="84646"/>
                </a:lnTo>
                <a:lnTo>
                  <a:pt x="132822" y="62307"/>
                </a:lnTo>
                <a:lnTo>
                  <a:pt x="0" y="0"/>
                </a:lnTo>
                <a:close/>
              </a:path>
              <a:path w="328295" h="1370964" extrusionOk="0">
                <a:moveTo>
                  <a:pt x="83579" y="84646"/>
                </a:moveTo>
                <a:lnTo>
                  <a:pt x="62824" y="100709"/>
                </a:lnTo>
                <a:lnTo>
                  <a:pt x="70935" y="111189"/>
                </a:lnTo>
                <a:lnTo>
                  <a:pt x="91531" y="94921"/>
                </a:lnTo>
                <a:lnTo>
                  <a:pt x="83579" y="84646"/>
                </a:lnTo>
                <a:close/>
              </a:path>
              <a:path w="328295" h="1370964" extrusionOk="0">
                <a:moveTo>
                  <a:pt x="104540" y="84646"/>
                </a:moveTo>
                <a:lnTo>
                  <a:pt x="83579" y="84646"/>
                </a:lnTo>
                <a:lnTo>
                  <a:pt x="91531" y="94921"/>
                </a:lnTo>
                <a:lnTo>
                  <a:pt x="104540" y="84646"/>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71" name="Google Shape;1771;p100"/>
          <p:cNvSpPr txBox="1"/>
          <p:nvPr/>
        </p:nvSpPr>
        <p:spPr>
          <a:xfrm>
            <a:off x="6442023" y="3629757"/>
            <a:ext cx="1336040" cy="403860"/>
          </a:xfrm>
          <a:prstGeom prst="rect">
            <a:avLst/>
          </a:prstGeom>
          <a:noFill/>
          <a:ln>
            <a:noFill/>
          </a:ln>
        </p:spPr>
        <p:txBody>
          <a:bodyPr spcFirstLastPara="1" wrap="square" lIns="0" tIns="16500" rIns="0" bIns="0" anchor="t" anchorCtr="0">
            <a:spAutoFit/>
          </a:bodyPr>
          <a:lstStyle/>
          <a:p>
            <a:pPr marL="38100" marR="0" lvl="0" indent="0" algn="l" rtl="0">
              <a:lnSpc>
                <a:spcPct val="100000"/>
              </a:lnSpc>
              <a:spcBef>
                <a:spcPts val="0"/>
              </a:spcBef>
              <a:spcAft>
                <a:spcPts val="0"/>
              </a:spcAft>
              <a:buClr>
                <a:srgbClr val="7F7F7F"/>
              </a:buClr>
              <a:buSzPts val="2025"/>
              <a:buFont typeface="Consolas"/>
              <a:buNone/>
            </a:pPr>
            <a:r>
              <a:rPr lang="en-US" sz="2025" b="0" i="0" u="none" strike="noStrike" cap="none" baseline="30000">
                <a:solidFill>
                  <a:srgbClr val="7F7F7F"/>
                </a:solidFill>
                <a:latin typeface="Consolas"/>
                <a:ea typeface="Consolas"/>
                <a:cs typeface="Consolas"/>
                <a:sym typeface="Consolas"/>
              </a:rPr>
              <a:t>0xfc</a:t>
            </a:r>
            <a:r>
              <a:rPr lang="en-US" sz="2450" b="0" i="0" u="none" strike="noStrike" cap="none">
                <a:solidFill>
                  <a:srgbClr val="000000"/>
                </a:solidFill>
                <a:latin typeface="Consolas"/>
                <a:ea typeface="Consolas"/>
                <a:cs typeface="Consolas"/>
                <a:sym typeface="Consolas"/>
              </a:rPr>
              <a:t>0x1f0</a:t>
            </a:r>
            <a:endParaRPr sz="2450" b="0" i="0" u="none" strike="noStrike" cap="none">
              <a:solidFill>
                <a:srgbClr val="000000"/>
              </a:solidFill>
              <a:latin typeface="Consolas"/>
              <a:ea typeface="Consolas"/>
              <a:cs typeface="Consolas"/>
              <a:sym typeface="Consolas"/>
            </a:endParaRPr>
          </a:p>
        </p:txBody>
      </p:sp>
      <p:sp>
        <p:nvSpPr>
          <p:cNvPr id="1772" name="Google Shape;1772;p100"/>
          <p:cNvSpPr txBox="1"/>
          <p:nvPr/>
        </p:nvSpPr>
        <p:spPr>
          <a:xfrm>
            <a:off x="4199633" y="3769729"/>
            <a:ext cx="953135" cy="27749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650"/>
              <a:buFont typeface="Consolas"/>
              <a:buNone/>
            </a:pPr>
            <a:r>
              <a:rPr lang="en-US" sz="1650" b="0" i="0" u="none" strike="noStrike" cap="none">
                <a:solidFill>
                  <a:srgbClr val="000000"/>
                </a:solidFill>
                <a:latin typeface="Consolas"/>
                <a:ea typeface="Consolas"/>
                <a:cs typeface="Consolas"/>
                <a:sym typeface="Consolas"/>
              </a:rPr>
              <a:t>myFunc()</a:t>
            </a:r>
            <a:endParaRPr sz="1650" b="0" i="0" u="none" strike="noStrike" cap="none">
              <a:solidFill>
                <a:srgbClr val="000000"/>
              </a:solidFill>
              <a:latin typeface="Consolas"/>
              <a:ea typeface="Consolas"/>
              <a:cs typeface="Consolas"/>
              <a:sym typeface="Consolas"/>
            </a:endParaRPr>
          </a:p>
        </p:txBody>
      </p:sp>
      <p:sp>
        <p:nvSpPr>
          <p:cNvPr id="1773" name="Google Shape;1773;p100"/>
          <p:cNvSpPr/>
          <p:nvPr/>
        </p:nvSpPr>
        <p:spPr>
          <a:xfrm>
            <a:off x="5225191" y="2737016"/>
            <a:ext cx="175260" cy="2292350"/>
          </a:xfrm>
          <a:custGeom>
            <a:avLst/>
            <a:gdLst/>
            <a:ahLst/>
            <a:cxnLst/>
            <a:rect l="l" t="t" r="r" b="b"/>
            <a:pathLst>
              <a:path w="175260" h="2292350" extrusionOk="0">
                <a:moveTo>
                  <a:pt x="174964" y="2292033"/>
                </a:moveTo>
                <a:lnTo>
                  <a:pt x="106860" y="2290888"/>
                </a:lnTo>
                <a:lnTo>
                  <a:pt x="51245" y="2287763"/>
                </a:lnTo>
                <a:lnTo>
                  <a:pt x="13749" y="2283128"/>
                </a:lnTo>
                <a:lnTo>
                  <a:pt x="0" y="2277453"/>
                </a:lnTo>
                <a:lnTo>
                  <a:pt x="0" y="14580"/>
                </a:lnTo>
                <a:lnTo>
                  <a:pt x="13749" y="8905"/>
                </a:lnTo>
                <a:lnTo>
                  <a:pt x="51245" y="4270"/>
                </a:lnTo>
                <a:lnTo>
                  <a:pt x="106860" y="1145"/>
                </a:lnTo>
                <a:lnTo>
                  <a:pt x="174964" y="0"/>
                </a:lnTo>
              </a:path>
            </a:pathLst>
          </a:custGeom>
          <a:noFill/>
          <a:ln w="9525"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774" name="Google Shape;1774;p100"/>
          <p:cNvPicPr preferRelativeResize="0"/>
          <p:nvPr/>
        </p:nvPicPr>
        <p:blipFill rotWithShape="1">
          <a:blip r:embed="rId3">
            <a:alphaModFix/>
          </a:blip>
          <a:srcRect/>
          <a:stretch/>
        </p:blipFill>
        <p:spPr>
          <a:xfrm>
            <a:off x="8269037" y="1676400"/>
            <a:ext cx="3922962" cy="3049301"/>
          </a:xfrm>
          <a:prstGeom prst="rect">
            <a:avLst/>
          </a:prstGeom>
          <a:noFill/>
          <a:ln>
            <a:noFill/>
          </a:ln>
        </p:spPr>
      </p:pic>
      <p:pic>
        <p:nvPicPr>
          <p:cNvPr id="1775" name="Google Shape;1775;p100"/>
          <p:cNvPicPr preferRelativeResize="0"/>
          <p:nvPr/>
        </p:nvPicPr>
        <p:blipFill rotWithShape="1">
          <a:blip r:embed="rId4">
            <a:alphaModFix/>
          </a:blip>
          <a:srcRect/>
          <a:stretch/>
        </p:blipFill>
        <p:spPr>
          <a:xfrm>
            <a:off x="5894832" y="5638800"/>
            <a:ext cx="5830823" cy="1219200"/>
          </a:xfrm>
          <a:prstGeom prst="rect">
            <a:avLst/>
          </a:prstGeom>
          <a:noFill/>
          <a:ln>
            <a:noFill/>
          </a:ln>
        </p:spPr>
      </p:pic>
      <p:sp>
        <p:nvSpPr>
          <p:cNvPr id="1776" name="Google Shape;1776;p100"/>
          <p:cNvSpPr txBox="1"/>
          <p:nvPr/>
        </p:nvSpPr>
        <p:spPr>
          <a:xfrm>
            <a:off x="5789996" y="5638800"/>
            <a:ext cx="5562600" cy="1060450"/>
          </a:xfrm>
          <a:prstGeom prst="rect">
            <a:avLst/>
          </a:prstGeom>
          <a:solidFill>
            <a:srgbClr val="B4C7E7"/>
          </a:solidFill>
          <a:ln w="9525" cap="flat" cmpd="sng">
            <a:solidFill>
              <a:srgbClr val="000000"/>
            </a:solidFill>
            <a:prstDash val="solid"/>
            <a:round/>
            <a:headEnd type="none" w="sm" len="sm"/>
            <a:tailEnd type="none" w="sm" len="sm"/>
          </a:ln>
        </p:spPr>
        <p:txBody>
          <a:bodyPr spcFirstLastPara="1" wrap="square" lIns="0" tIns="32375" rIns="0" bIns="0" anchor="t" anchorCtr="0">
            <a:spAutoFit/>
          </a:bodyPr>
          <a:lstStyle/>
          <a:p>
            <a:pPr marL="91440" marR="20320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Choose whatever style is convenient for you, keeping in mind that (1) memory is contiguous, and (2) C types are different sizes.</a:t>
            </a:r>
            <a:endParaRPr sz="2000" b="0" i="0" u="none" strike="noStrike" cap="none">
              <a:solidFill>
                <a:srgbClr val="000000"/>
              </a:solidFill>
              <a:latin typeface="Arial"/>
              <a:ea typeface="Arial"/>
              <a:cs typeface="Arial"/>
              <a:sym typeface="Arial"/>
            </a:endParaRPr>
          </a:p>
        </p:txBody>
      </p:sp>
      <p:sp>
        <p:nvSpPr>
          <p:cNvPr id="1777" name="Google Shape;1777;p10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92</a:t>
            </a:fld>
            <a:endParaRPr sz="1200" b="0" i="0" u="none" strike="noStrike" cap="none">
              <a:solidFill>
                <a:srgbClr val="424242"/>
              </a:solidFill>
              <a:latin typeface="Verdana"/>
              <a:ea typeface="Verdana"/>
              <a:cs typeface="Verdana"/>
              <a:sym typeface="Verdan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781"/>
        <p:cNvGrpSpPr/>
        <p:nvPr/>
      </p:nvGrpSpPr>
      <p:grpSpPr>
        <a:xfrm>
          <a:off x="0" y="0"/>
          <a:ext cx="0" cy="0"/>
          <a:chOff x="0" y="0"/>
          <a:chExt cx="0" cy="0"/>
        </a:xfrm>
      </p:grpSpPr>
      <p:sp>
        <p:nvSpPr>
          <p:cNvPr id="1782" name="Google Shape;1782;p101"/>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573530" lvl="0" indent="0" algn="l" rtl="0">
              <a:lnSpc>
                <a:spcPct val="100000"/>
              </a:lnSpc>
              <a:spcBef>
                <a:spcPts val="0"/>
              </a:spcBef>
              <a:spcAft>
                <a:spcPts val="0"/>
              </a:spcAft>
              <a:buNone/>
            </a:pPr>
            <a:r>
              <a:rPr lang="en-US"/>
              <a:t>Is there a difference?</a:t>
            </a:r>
            <a:endParaRPr/>
          </a:p>
        </p:txBody>
      </p:sp>
      <p:sp>
        <p:nvSpPr>
          <p:cNvPr id="1783" name="Google Shape;1783;p101"/>
          <p:cNvSpPr txBox="1"/>
          <p:nvPr/>
        </p:nvSpPr>
        <p:spPr>
          <a:xfrm>
            <a:off x="231140" y="1265428"/>
            <a:ext cx="9984740"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size_t get_total_strlen(</a:t>
            </a:r>
            <a:r>
              <a:rPr lang="en-US" sz="2800" b="1" i="0" u="none" strike="noStrike" cap="none">
                <a:solidFill>
                  <a:srgbClr val="0432FF"/>
                </a:solidFill>
                <a:latin typeface="Consolas"/>
                <a:ea typeface="Consolas"/>
                <a:cs typeface="Consolas"/>
                <a:sym typeface="Consolas"/>
              </a:rPr>
              <a:t>char *strs[]</a:t>
            </a:r>
            <a:r>
              <a:rPr lang="en-US" sz="2800" b="0" i="0" u="none" strike="noStrike" cap="none">
                <a:solidFill>
                  <a:srgbClr val="000000"/>
                </a:solidFill>
                <a:latin typeface="Consolas"/>
                <a:ea typeface="Consolas"/>
                <a:cs typeface="Consolas"/>
                <a:sym typeface="Consolas"/>
              </a:rPr>
              <a:t>, size_t num) {</a:t>
            </a:r>
            <a:endParaRPr sz="2800" b="0" i="0" u="none" strike="noStrike" cap="none">
              <a:solidFill>
                <a:srgbClr val="000000"/>
              </a:solidFill>
              <a:latin typeface="Consolas"/>
              <a:ea typeface="Consolas"/>
              <a:cs typeface="Consolas"/>
              <a:sym typeface="Consolas"/>
            </a:endParaRPr>
          </a:p>
        </p:txBody>
      </p:sp>
      <p:sp>
        <p:nvSpPr>
          <p:cNvPr id="1784" name="Google Shape;1784;p101"/>
          <p:cNvSpPr txBox="1"/>
          <p:nvPr/>
        </p:nvSpPr>
        <p:spPr>
          <a:xfrm>
            <a:off x="1012189" y="1771395"/>
            <a:ext cx="220979"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
        <p:nvSpPr>
          <p:cNvPr id="1785" name="Google Shape;1785;p101"/>
          <p:cNvSpPr txBox="1"/>
          <p:nvPr/>
        </p:nvSpPr>
        <p:spPr>
          <a:xfrm>
            <a:off x="231140" y="2292603"/>
            <a:ext cx="220979"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sp>
        <p:nvSpPr>
          <p:cNvPr id="1786" name="Google Shape;1786;p101"/>
          <p:cNvSpPr txBox="1"/>
          <p:nvPr/>
        </p:nvSpPr>
        <p:spPr>
          <a:xfrm>
            <a:off x="231140" y="3231387"/>
            <a:ext cx="6469380" cy="1546860"/>
          </a:xfrm>
          <a:prstGeom prst="rect">
            <a:avLst/>
          </a:prstGeom>
          <a:noFill/>
          <a:ln>
            <a:noFill/>
          </a:ln>
        </p:spPr>
        <p:txBody>
          <a:bodyPr spcFirstLastPara="1" wrap="square" lIns="0" tIns="92075"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void *skip_spaces(</a:t>
            </a:r>
            <a:r>
              <a:rPr lang="en-US" sz="2800" b="1" i="0" u="none" strike="noStrike" cap="none">
                <a:solidFill>
                  <a:srgbClr val="0432FF"/>
                </a:solidFill>
                <a:latin typeface="Consolas"/>
                <a:ea typeface="Consolas"/>
                <a:cs typeface="Consolas"/>
                <a:sym typeface="Consolas"/>
              </a:rPr>
              <a:t>char **p_str</a:t>
            </a:r>
            <a:r>
              <a:rPr lang="en-US" sz="2800" b="0" i="0" u="none" strike="noStrike" cap="none">
                <a:solidFill>
                  <a:srgbClr val="000000"/>
                </a:solidFill>
                <a:latin typeface="Consolas"/>
                <a:ea typeface="Consolas"/>
                <a:cs typeface="Consolas"/>
                <a:sym typeface="Consolas"/>
              </a:rPr>
              <a:t>) {</a:t>
            </a:r>
            <a:endParaRPr sz="2800" b="0" i="0" u="none" strike="noStrike" cap="none">
              <a:solidFill>
                <a:srgbClr val="000000"/>
              </a:solidFill>
              <a:latin typeface="Consolas"/>
              <a:ea typeface="Consolas"/>
              <a:cs typeface="Consolas"/>
              <a:sym typeface="Consolas"/>
            </a:endParaRPr>
          </a:p>
          <a:p>
            <a:pPr marL="793750" marR="0" lvl="0" indent="0" algn="l" rtl="0">
              <a:lnSpc>
                <a:spcPct val="100000"/>
              </a:lnSpc>
              <a:spcBef>
                <a:spcPts val="6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65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t>
            </a:r>
            <a:endParaRPr sz="2800" b="0" i="0" u="none" strike="noStrike" cap="none">
              <a:solidFill>
                <a:srgbClr val="000000"/>
              </a:solidFill>
              <a:latin typeface="Consolas"/>
              <a:ea typeface="Consolas"/>
              <a:cs typeface="Consolas"/>
              <a:sym typeface="Consolas"/>
            </a:endParaRPr>
          </a:p>
        </p:txBody>
      </p:sp>
      <p:pic>
        <p:nvPicPr>
          <p:cNvPr id="1787" name="Google Shape;1787;p101"/>
          <p:cNvPicPr preferRelativeResize="0"/>
          <p:nvPr/>
        </p:nvPicPr>
        <p:blipFill rotWithShape="1">
          <a:blip r:embed="rId3">
            <a:alphaModFix/>
          </a:blip>
          <a:srcRect/>
          <a:stretch/>
        </p:blipFill>
        <p:spPr>
          <a:xfrm>
            <a:off x="356615" y="5172455"/>
            <a:ext cx="6699504" cy="1685544"/>
          </a:xfrm>
          <a:prstGeom prst="rect">
            <a:avLst/>
          </a:prstGeom>
          <a:noFill/>
          <a:ln>
            <a:noFill/>
          </a:ln>
        </p:spPr>
      </p:pic>
      <p:sp>
        <p:nvSpPr>
          <p:cNvPr id="1788" name="Google Shape;1788;p101"/>
          <p:cNvSpPr txBox="1"/>
          <p:nvPr/>
        </p:nvSpPr>
        <p:spPr>
          <a:xfrm>
            <a:off x="152084" y="5264911"/>
            <a:ext cx="7013256" cy="1140687"/>
          </a:xfrm>
          <a:prstGeom prst="rect">
            <a:avLst/>
          </a:prstGeom>
          <a:solidFill>
            <a:srgbClr val="B4C7E7"/>
          </a:solidFill>
          <a:ln w="9525" cap="flat" cmpd="sng">
            <a:solidFill>
              <a:srgbClr val="000000"/>
            </a:solidFill>
            <a:prstDash val="solid"/>
            <a:round/>
            <a:headEnd type="none" w="sm" len="sm"/>
            <a:tailEnd type="none" w="sm" len="sm"/>
          </a:ln>
        </p:spPr>
        <p:txBody>
          <a:bodyPr spcFirstLastPara="1" wrap="square" lIns="0" tIns="32375" rIns="0" bIns="0" anchor="t" anchorCtr="0">
            <a:spAutoFit/>
          </a:bodyPr>
          <a:lstStyle/>
          <a:p>
            <a:pPr marL="90805" marR="811530" lvl="0" indent="0" algn="l" rtl="0">
              <a:lnSpc>
                <a:spcPct val="1004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No difference to the compiler—it’s char**! But it clarifies the </a:t>
            </a:r>
            <a:r>
              <a:rPr lang="en-US" sz="2400" b="1" i="1" u="none" strike="noStrike" cap="none" dirty="0">
                <a:solidFill>
                  <a:srgbClr val="000000"/>
                </a:solidFill>
                <a:latin typeface="Arial"/>
                <a:ea typeface="Arial"/>
                <a:cs typeface="Arial"/>
                <a:sym typeface="Arial"/>
              </a:rPr>
              <a:t>intent </a:t>
            </a:r>
            <a:r>
              <a:rPr lang="en-US" sz="2400" b="0" i="0" u="none" strike="noStrike" cap="none" dirty="0">
                <a:solidFill>
                  <a:srgbClr val="000000"/>
                </a:solidFill>
                <a:latin typeface="Arial"/>
                <a:ea typeface="Arial"/>
                <a:cs typeface="Arial"/>
                <a:sym typeface="Arial"/>
              </a:rPr>
              <a:t>of a function/a parameter </a:t>
            </a:r>
            <a:r>
              <a:rPr lang="en-US" sz="2400" b="1" i="1" u="none" strike="noStrike" cap="none" dirty="0">
                <a:solidFill>
                  <a:srgbClr val="000000"/>
                </a:solidFill>
                <a:latin typeface="Arial"/>
                <a:ea typeface="Arial"/>
                <a:cs typeface="Arial"/>
                <a:sym typeface="Arial"/>
              </a:rPr>
              <a:t>for the programmer</a:t>
            </a:r>
            <a:r>
              <a:rPr lang="en-US" sz="2400" b="0" i="0" u="none" strike="noStrike" cap="none" dirty="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p:txBody>
      </p:sp>
      <p:sp>
        <p:nvSpPr>
          <p:cNvPr id="1789" name="Google Shape;1789;p10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93</a:t>
            </a:fld>
            <a:endParaRPr sz="1200" b="0" i="0" u="none" strike="noStrike" cap="none">
              <a:solidFill>
                <a:srgbClr val="424242"/>
              </a:solidFill>
              <a:latin typeface="Verdana"/>
              <a:ea typeface="Verdana"/>
              <a:cs typeface="Verdana"/>
              <a:sym typeface="Verdana"/>
            </a:endParaRPr>
          </a:p>
        </p:txBody>
      </p:sp>
      <p:sp>
        <p:nvSpPr>
          <p:cNvPr id="1790" name="Google Shape;1790;p101"/>
          <p:cNvSpPr txBox="1"/>
          <p:nvPr/>
        </p:nvSpPr>
        <p:spPr>
          <a:xfrm>
            <a:off x="7165340" y="1987803"/>
            <a:ext cx="2614295" cy="885190"/>
          </a:xfrm>
          <a:prstGeom prst="rect">
            <a:avLst/>
          </a:prstGeom>
          <a:noFill/>
          <a:ln>
            <a:noFill/>
          </a:ln>
        </p:spPr>
        <p:txBody>
          <a:bodyPr spcFirstLastPara="1" wrap="square" lIns="0" tIns="6350" rIns="0" bIns="0" anchor="t" anchorCtr="0">
            <a:spAutoFit/>
          </a:bodyPr>
          <a:lstStyle/>
          <a:p>
            <a:pPr marL="12700" marR="5080" lvl="0" indent="0" algn="l" rtl="0">
              <a:lnSpc>
                <a:spcPct val="101400"/>
              </a:lnSpc>
              <a:spcBef>
                <a:spcPts val="0"/>
              </a:spcBef>
              <a:spcAft>
                <a:spcPts val="0"/>
              </a:spcAft>
              <a:buClr>
                <a:srgbClr val="000000"/>
              </a:buClr>
              <a:buSzPts val="2800"/>
              <a:buFont typeface="Calibri"/>
              <a:buNone/>
            </a:pPr>
            <a:r>
              <a:rPr lang="en-US" sz="2800" b="1" i="0" u="none" strike="noStrike" cap="none">
                <a:solidFill>
                  <a:srgbClr val="000000"/>
                </a:solidFill>
                <a:latin typeface="Calibri"/>
                <a:ea typeface="Calibri"/>
                <a:cs typeface="Calibri"/>
                <a:sym typeface="Calibri"/>
              </a:rPr>
              <a:t>Intent</a:t>
            </a:r>
            <a:r>
              <a:rPr lang="en-US" sz="2800" b="0" i="0" u="none" strike="noStrike" cap="none">
                <a:solidFill>
                  <a:srgbClr val="000000"/>
                </a:solidFill>
                <a:latin typeface="Calibri"/>
                <a:ea typeface="Calibri"/>
                <a:cs typeface="Calibri"/>
                <a:sym typeface="Calibri"/>
              </a:rPr>
              <a:t>: </a:t>
            </a:r>
            <a:r>
              <a:rPr lang="en-US" sz="2800" b="0" i="0" u="none" strike="noStrike" cap="none">
                <a:solidFill>
                  <a:srgbClr val="000000"/>
                </a:solidFill>
                <a:latin typeface="Consolas"/>
                <a:ea typeface="Consolas"/>
                <a:cs typeface="Consolas"/>
                <a:sym typeface="Consolas"/>
              </a:rPr>
              <a:t>strs </a:t>
            </a:r>
            <a:r>
              <a:rPr lang="en-US" sz="2800" b="0" i="0" u="none" strike="noStrike" cap="none">
                <a:solidFill>
                  <a:srgbClr val="000000"/>
                </a:solidFill>
                <a:latin typeface="Calibri"/>
                <a:ea typeface="Calibri"/>
                <a:cs typeface="Calibri"/>
                <a:sym typeface="Calibri"/>
              </a:rPr>
              <a:t>is an array of strings</a:t>
            </a:r>
            <a:endParaRPr sz="2800" b="0" i="0" u="none" strike="noStrike" cap="none">
              <a:solidFill>
                <a:srgbClr val="000000"/>
              </a:solidFill>
              <a:latin typeface="Calibri"/>
              <a:ea typeface="Calibri"/>
              <a:cs typeface="Calibri"/>
              <a:sym typeface="Calibri"/>
            </a:endParaRPr>
          </a:p>
        </p:txBody>
      </p:sp>
      <p:sp>
        <p:nvSpPr>
          <p:cNvPr id="1791" name="Google Shape;1791;p101"/>
          <p:cNvSpPr txBox="1"/>
          <p:nvPr/>
        </p:nvSpPr>
        <p:spPr>
          <a:xfrm>
            <a:off x="7165340" y="4039107"/>
            <a:ext cx="2623185" cy="885190"/>
          </a:xfrm>
          <a:prstGeom prst="rect">
            <a:avLst/>
          </a:prstGeom>
          <a:noFill/>
          <a:ln>
            <a:noFill/>
          </a:ln>
        </p:spPr>
        <p:txBody>
          <a:bodyPr spcFirstLastPara="1" wrap="square" lIns="0" tIns="6350" rIns="0" bIns="0" anchor="t" anchorCtr="0">
            <a:spAutoFit/>
          </a:bodyPr>
          <a:lstStyle/>
          <a:p>
            <a:pPr marL="12700" marR="5080" lvl="0" indent="0" algn="l" rtl="0">
              <a:lnSpc>
                <a:spcPct val="101400"/>
              </a:lnSpc>
              <a:spcBef>
                <a:spcPts val="0"/>
              </a:spcBef>
              <a:spcAft>
                <a:spcPts val="0"/>
              </a:spcAft>
              <a:buClr>
                <a:srgbClr val="000000"/>
              </a:buClr>
              <a:buSzPts val="2800"/>
              <a:buFont typeface="Calibri"/>
              <a:buNone/>
            </a:pPr>
            <a:r>
              <a:rPr lang="en-US" sz="2800" b="1" i="0" u="none" strike="noStrike" cap="none">
                <a:solidFill>
                  <a:srgbClr val="000000"/>
                </a:solidFill>
                <a:latin typeface="Calibri"/>
                <a:ea typeface="Calibri"/>
                <a:cs typeface="Calibri"/>
                <a:sym typeface="Calibri"/>
              </a:rPr>
              <a:t>Intent</a:t>
            </a:r>
            <a:r>
              <a:rPr lang="en-US" sz="2800" b="0" i="0" u="none" strike="noStrike" cap="none">
                <a:solidFill>
                  <a:srgbClr val="000000"/>
                </a:solidFill>
                <a:latin typeface="Calibri"/>
                <a:ea typeface="Calibri"/>
                <a:cs typeface="Calibri"/>
                <a:sym typeface="Calibri"/>
              </a:rPr>
              <a:t>: </a:t>
            </a:r>
            <a:r>
              <a:rPr lang="en-US" sz="2800" b="0" i="0" u="none" strike="noStrike" cap="none">
                <a:solidFill>
                  <a:srgbClr val="000000"/>
                </a:solidFill>
                <a:latin typeface="Consolas"/>
                <a:ea typeface="Consolas"/>
                <a:cs typeface="Consolas"/>
                <a:sym typeface="Consolas"/>
              </a:rPr>
              <a:t>p_str </a:t>
            </a:r>
            <a:r>
              <a:rPr lang="en-US" sz="2800" b="0" i="0" u="none" strike="noStrike" cap="none">
                <a:solidFill>
                  <a:srgbClr val="000000"/>
                </a:solidFill>
                <a:latin typeface="Calibri"/>
                <a:ea typeface="Calibri"/>
                <a:cs typeface="Calibri"/>
                <a:sym typeface="Calibri"/>
              </a:rPr>
              <a:t>is a pointer to a string</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795"/>
        <p:cNvGrpSpPr/>
        <p:nvPr/>
      </p:nvGrpSpPr>
      <p:grpSpPr>
        <a:xfrm>
          <a:off x="0" y="0"/>
          <a:ext cx="0" cy="0"/>
          <a:chOff x="0" y="0"/>
          <a:chExt cx="0" cy="0"/>
        </a:xfrm>
      </p:grpSpPr>
      <p:sp>
        <p:nvSpPr>
          <p:cNvPr id="1796" name="Google Shape;1796;p10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039620" lvl="0" indent="0" algn="l" rtl="0">
              <a:lnSpc>
                <a:spcPct val="100000"/>
              </a:lnSpc>
              <a:spcBef>
                <a:spcPts val="0"/>
              </a:spcBef>
              <a:spcAft>
                <a:spcPts val="0"/>
              </a:spcAft>
              <a:buNone/>
            </a:pPr>
            <a:r>
              <a:rPr lang="en-US"/>
              <a:t>Pointer arithmetic</a:t>
            </a:r>
            <a:endParaRPr/>
          </a:p>
        </p:txBody>
      </p:sp>
      <p:sp>
        <p:nvSpPr>
          <p:cNvPr id="1797" name="Google Shape;1797;p102"/>
          <p:cNvSpPr txBox="1"/>
          <p:nvPr/>
        </p:nvSpPr>
        <p:spPr>
          <a:xfrm>
            <a:off x="231140" y="1265428"/>
            <a:ext cx="8201659" cy="4521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Array indexing is “syntactic sugar” for pointer arithmetic:</a:t>
            </a:r>
            <a:endParaRPr sz="2800" b="0" i="0" u="none" strike="noStrike" cap="none">
              <a:solidFill>
                <a:srgbClr val="000000"/>
              </a:solidFill>
              <a:latin typeface="Calibri"/>
              <a:ea typeface="Calibri"/>
              <a:cs typeface="Calibri"/>
              <a:sym typeface="Calibri"/>
            </a:endParaRPr>
          </a:p>
        </p:txBody>
      </p:sp>
      <p:sp>
        <p:nvSpPr>
          <p:cNvPr id="1798" name="Google Shape;1798;p102"/>
          <p:cNvSpPr txBox="1"/>
          <p:nvPr/>
        </p:nvSpPr>
        <p:spPr>
          <a:xfrm>
            <a:off x="2974339" y="1676908"/>
            <a:ext cx="1978660" cy="1068070"/>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ptr + i</a:t>
            </a:r>
            <a:endParaRPr sz="28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7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*(ptr + i)</a:t>
            </a:r>
            <a:endParaRPr sz="2800" b="0" i="0" u="none" strike="noStrike" cap="none">
              <a:solidFill>
                <a:srgbClr val="000000"/>
              </a:solidFill>
              <a:latin typeface="Consolas"/>
              <a:ea typeface="Consolas"/>
              <a:cs typeface="Consolas"/>
              <a:sym typeface="Consolas"/>
            </a:endParaRPr>
          </a:p>
        </p:txBody>
      </p:sp>
      <p:sp>
        <p:nvSpPr>
          <p:cNvPr id="1799" name="Google Shape;1799;p102"/>
          <p:cNvSpPr txBox="1"/>
          <p:nvPr/>
        </p:nvSpPr>
        <p:spPr>
          <a:xfrm>
            <a:off x="5912802" y="1676908"/>
            <a:ext cx="402590" cy="1068070"/>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Clr>
                <a:srgbClr val="000000"/>
              </a:buClr>
              <a:buSzPts val="2800"/>
              <a:buFont typeface="Cambria"/>
              <a:buNone/>
            </a:pPr>
            <a:r>
              <a:rPr lang="en-US" sz="2800" b="0" i="0" u="none" strike="noStrike" cap="none">
                <a:solidFill>
                  <a:srgbClr val="000000"/>
                </a:solidFill>
                <a:latin typeface="Cambria"/>
                <a:ea typeface="Cambria"/>
                <a:cs typeface="Cambria"/>
                <a:sym typeface="Cambria"/>
              </a:rPr>
              <a:t> </a:t>
            </a:r>
            <a:endParaRPr sz="2800" b="0" i="0" u="none" strike="noStrike" cap="none">
              <a:solidFill>
                <a:srgbClr val="000000"/>
              </a:solidFill>
              <a:latin typeface="Cambria"/>
              <a:ea typeface="Cambria"/>
              <a:cs typeface="Cambria"/>
              <a:sym typeface="Cambria"/>
            </a:endParaRPr>
          </a:p>
          <a:p>
            <a:pPr marL="12700" marR="0" lvl="0" indent="0" algn="l" rtl="0">
              <a:lnSpc>
                <a:spcPct val="100000"/>
              </a:lnSpc>
              <a:spcBef>
                <a:spcPts val="745"/>
              </a:spcBef>
              <a:spcAft>
                <a:spcPts val="0"/>
              </a:spcAft>
              <a:buClr>
                <a:srgbClr val="000000"/>
              </a:buClr>
              <a:buSzPts val="2800"/>
              <a:buFont typeface="Cambria"/>
              <a:buNone/>
            </a:pPr>
            <a:r>
              <a:rPr lang="en-US" sz="2800" b="0" i="0" u="none" strike="noStrike" cap="none">
                <a:solidFill>
                  <a:srgbClr val="000000"/>
                </a:solidFill>
                <a:latin typeface="Cambria"/>
                <a:ea typeface="Cambria"/>
                <a:cs typeface="Cambria"/>
                <a:sym typeface="Cambria"/>
              </a:rPr>
              <a:t> </a:t>
            </a:r>
            <a:endParaRPr sz="2800" b="0" i="0" u="none" strike="noStrike" cap="none">
              <a:solidFill>
                <a:srgbClr val="000000"/>
              </a:solidFill>
              <a:latin typeface="Cambria"/>
              <a:ea typeface="Cambria"/>
              <a:cs typeface="Cambria"/>
              <a:sym typeface="Cambria"/>
            </a:endParaRPr>
          </a:p>
        </p:txBody>
      </p:sp>
      <p:sp>
        <p:nvSpPr>
          <p:cNvPr id="1800" name="Google Shape;1800;p102"/>
          <p:cNvSpPr txBox="1"/>
          <p:nvPr/>
        </p:nvSpPr>
        <p:spPr>
          <a:xfrm>
            <a:off x="7546340" y="1676908"/>
            <a:ext cx="1392555" cy="1068070"/>
          </a:xfrm>
          <a:prstGeom prst="rect">
            <a:avLst/>
          </a:prstGeom>
          <a:noFill/>
          <a:ln>
            <a:noFill/>
          </a:ln>
        </p:spPr>
        <p:txBody>
          <a:bodyPr spcFirstLastPara="1" wrap="square" lIns="0" tIns="12700" rIns="0" bIns="0" anchor="t" anchorCtr="0">
            <a:spAutoFit/>
          </a:bodyPr>
          <a:lstStyle/>
          <a:p>
            <a:pPr marL="12700" marR="5080" lvl="0" indent="0" algn="l" rtl="0">
              <a:lnSpc>
                <a:spcPct val="1221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&amp;ptr[i] ptr[i]</a:t>
            </a:r>
            <a:endParaRPr sz="2800" b="0" i="0" u="none" strike="noStrike" cap="none">
              <a:solidFill>
                <a:srgbClr val="000000"/>
              </a:solidFill>
              <a:latin typeface="Consolas"/>
              <a:ea typeface="Consolas"/>
              <a:cs typeface="Consolas"/>
              <a:sym typeface="Consolas"/>
            </a:endParaRPr>
          </a:p>
        </p:txBody>
      </p:sp>
      <p:sp>
        <p:nvSpPr>
          <p:cNvPr id="1801" name="Google Shape;1801;p102"/>
          <p:cNvSpPr txBox="1"/>
          <p:nvPr/>
        </p:nvSpPr>
        <p:spPr>
          <a:xfrm>
            <a:off x="231140" y="4331715"/>
            <a:ext cx="8343265" cy="2058670"/>
          </a:xfrm>
          <a:prstGeom prst="rect">
            <a:avLst/>
          </a:prstGeom>
          <a:noFill/>
          <a:ln>
            <a:noFill/>
          </a:ln>
        </p:spPr>
        <p:txBody>
          <a:bodyPr spcFirstLastPara="1" wrap="square" lIns="0" tIns="94600"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This means too-large/negative subscripts will compile </a:t>
            </a:r>
            <a:r>
              <a:rPr lang="en-US" sz="2800" b="0" i="0" u="none" strike="noStrike" cap="none">
                <a:solidFill>
                  <a:srgbClr val="000000"/>
                </a:solidFill>
                <a:latin typeface="Cambria"/>
                <a:ea typeface="Cambria"/>
                <a:cs typeface="Cambria"/>
                <a:sym typeface="Cambria"/>
              </a:rPr>
              <a:t>©</a:t>
            </a:r>
            <a:endParaRPr sz="2800" b="0" i="0" u="none" strike="noStrike" cap="none">
              <a:solidFill>
                <a:srgbClr val="000000"/>
              </a:solidFill>
              <a:latin typeface="Cambria"/>
              <a:ea typeface="Cambria"/>
              <a:cs typeface="Cambria"/>
              <a:sym typeface="Cambria"/>
            </a:endParaRPr>
          </a:p>
          <a:p>
            <a:pPr marL="0" marR="542290" lvl="0" indent="0" algn="ctr" rtl="0">
              <a:lnSpc>
                <a:spcPct val="100000"/>
              </a:lnSpc>
              <a:spcBef>
                <a:spcPts val="65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arr[99]	arr[-1]</a:t>
            </a:r>
            <a:endParaRPr sz="2800" b="0" i="0" u="none" strike="noStrike" cap="none">
              <a:solidFill>
                <a:srgbClr val="000000"/>
              </a:solidFill>
              <a:latin typeface="Consolas"/>
              <a:ea typeface="Consolas"/>
              <a:cs typeface="Consolas"/>
              <a:sym typeface="Consolas"/>
            </a:endParaRPr>
          </a:p>
          <a:p>
            <a:pPr marL="0" marR="0" lvl="0" indent="0" algn="l" rtl="0">
              <a:lnSpc>
                <a:spcPct val="100000"/>
              </a:lnSpc>
              <a:spcBef>
                <a:spcPts val="5"/>
              </a:spcBef>
              <a:spcAft>
                <a:spcPts val="0"/>
              </a:spcAft>
              <a:buClr>
                <a:schemeClr val="dk1"/>
              </a:buClr>
              <a:buSzPts val="3950"/>
              <a:buFont typeface="Calibri"/>
              <a:buNone/>
            </a:pPr>
            <a:endParaRPr sz="3950" b="0" i="0" u="none" strike="noStrike" cap="none">
              <a:solidFill>
                <a:srgbClr val="000000"/>
              </a:solidFill>
              <a:latin typeface="Consolas"/>
              <a:ea typeface="Consolas"/>
              <a:cs typeface="Consolas"/>
              <a:sym typeface="Consolas"/>
            </a:endParaRPr>
          </a:p>
          <a:p>
            <a:pPr marL="241300" marR="0" lvl="0" indent="-2286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You can use either syntax on either pointer or array.</a:t>
            </a:r>
            <a:endParaRPr sz="2800" b="0" i="0" u="none" strike="noStrike" cap="none">
              <a:solidFill>
                <a:srgbClr val="000000"/>
              </a:solidFill>
              <a:latin typeface="Calibri"/>
              <a:ea typeface="Calibri"/>
              <a:cs typeface="Calibri"/>
              <a:sym typeface="Calibri"/>
            </a:endParaRPr>
          </a:p>
        </p:txBody>
      </p:sp>
      <p:grpSp>
        <p:nvGrpSpPr>
          <p:cNvPr id="1802" name="Google Shape;1802;p102"/>
          <p:cNvGrpSpPr/>
          <p:nvPr/>
        </p:nvGrpSpPr>
        <p:grpSpPr>
          <a:xfrm>
            <a:off x="152400" y="3018535"/>
            <a:ext cx="11864340" cy="944492"/>
            <a:chOff x="152400" y="3018535"/>
            <a:chExt cx="11864340" cy="944492"/>
          </a:xfrm>
        </p:grpSpPr>
        <p:sp>
          <p:nvSpPr>
            <p:cNvPr id="1803" name="Google Shape;1803;p102"/>
            <p:cNvSpPr/>
            <p:nvPr/>
          </p:nvSpPr>
          <p:spPr>
            <a:xfrm>
              <a:off x="152400" y="3037197"/>
              <a:ext cx="11864340" cy="925830"/>
            </a:xfrm>
            <a:custGeom>
              <a:avLst/>
              <a:gdLst/>
              <a:ahLst/>
              <a:cxnLst/>
              <a:rect l="l" t="t" r="r" b="b"/>
              <a:pathLst>
                <a:path w="11864340" h="925829" extrusionOk="0">
                  <a:moveTo>
                    <a:pt x="11864008" y="0"/>
                  </a:moveTo>
                  <a:lnTo>
                    <a:pt x="0" y="0"/>
                  </a:lnTo>
                  <a:lnTo>
                    <a:pt x="0" y="925202"/>
                  </a:lnTo>
                  <a:lnTo>
                    <a:pt x="11864008" y="925202"/>
                  </a:lnTo>
                  <a:lnTo>
                    <a:pt x="11864008"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804" name="Google Shape;1804;p102"/>
            <p:cNvPicPr preferRelativeResize="0"/>
            <p:nvPr/>
          </p:nvPicPr>
          <p:blipFill rotWithShape="1">
            <a:blip r:embed="rId3">
              <a:alphaModFix/>
            </a:blip>
            <a:srcRect/>
            <a:stretch/>
          </p:blipFill>
          <p:spPr>
            <a:xfrm>
              <a:off x="243839" y="3018535"/>
              <a:ext cx="355600" cy="355600"/>
            </a:xfrm>
            <a:prstGeom prst="rect">
              <a:avLst/>
            </a:prstGeom>
            <a:noFill/>
            <a:ln>
              <a:noFill/>
            </a:ln>
          </p:spPr>
        </p:pic>
      </p:grpSp>
      <p:sp>
        <p:nvSpPr>
          <p:cNvPr id="1805" name="Google Shape;1805;p102"/>
          <p:cNvSpPr txBox="1"/>
          <p:nvPr/>
        </p:nvSpPr>
        <p:spPr>
          <a:xfrm>
            <a:off x="152400" y="3037197"/>
            <a:ext cx="11864340" cy="925830"/>
          </a:xfrm>
          <a:prstGeom prst="rect">
            <a:avLst/>
          </a:prstGeom>
          <a:noFill/>
          <a:ln w="9525" cap="flat" cmpd="sng">
            <a:solidFill>
              <a:srgbClr val="000000"/>
            </a:solidFill>
            <a:prstDash val="solid"/>
            <a:round/>
            <a:headEnd type="none" w="sm" len="sm"/>
            <a:tailEnd type="none" w="sm" len="sm"/>
          </a:ln>
        </p:spPr>
        <p:txBody>
          <a:bodyPr spcFirstLastPara="1" wrap="square" lIns="0" tIns="0" rIns="0" bIns="0" anchor="t" anchorCtr="0">
            <a:spAutoFit/>
          </a:bodyPr>
          <a:lstStyle/>
          <a:p>
            <a:pPr marL="41275" marR="0" lvl="0" indent="0" algn="ctr" rtl="0">
              <a:lnSpc>
                <a:spcPct val="10839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Pointer arithmeec </a:t>
            </a:r>
            <a:r>
              <a:rPr lang="en-US" sz="2800" b="1" i="0" u="none" strike="noStrike" cap="none">
                <a:solidFill>
                  <a:srgbClr val="000000"/>
                </a:solidFill>
                <a:latin typeface="Calibri"/>
                <a:ea typeface="Calibri"/>
                <a:cs typeface="Calibri"/>
                <a:sym typeface="Calibri"/>
              </a:rPr>
              <a:t>does not work in bytes</a:t>
            </a:r>
            <a:r>
              <a:rPr lang="en-US" sz="2800" b="0" i="0" u="none" strike="noStrike" cap="none">
                <a:solidFill>
                  <a:srgbClr val="000000"/>
                </a:solidFill>
                <a:latin typeface="Calibri"/>
                <a:ea typeface="Calibri"/>
                <a:cs typeface="Calibri"/>
                <a:sym typeface="Calibri"/>
              </a:rPr>
              <a:t>; it works on the type it points to.</a:t>
            </a:r>
            <a:endParaRPr sz="2800" b="0" i="0" u="none" strike="noStrike" cap="none">
              <a:solidFill>
                <a:srgbClr val="000000"/>
              </a:solidFill>
              <a:latin typeface="Calibri"/>
              <a:ea typeface="Calibri"/>
              <a:cs typeface="Calibri"/>
              <a:sym typeface="Calibri"/>
            </a:endParaRPr>
          </a:p>
          <a:p>
            <a:pPr marL="0" marR="2540" lvl="0" indent="0" algn="ctr" rtl="0">
              <a:lnSpc>
                <a:spcPct val="113571"/>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On </a:t>
            </a:r>
            <a:r>
              <a:rPr lang="en-US" sz="2800" b="0" i="0" u="none" strike="noStrike" cap="none">
                <a:solidFill>
                  <a:srgbClr val="000000"/>
                </a:solidFill>
                <a:latin typeface="Consolas"/>
                <a:ea typeface="Consolas"/>
                <a:cs typeface="Consolas"/>
                <a:sym typeface="Consolas"/>
              </a:rPr>
              <a:t>int* </a:t>
            </a:r>
            <a:r>
              <a:rPr lang="en-US" sz="2800" b="0" i="0" u="none" strike="noStrike" cap="none">
                <a:solidFill>
                  <a:srgbClr val="000000"/>
                </a:solidFill>
                <a:latin typeface="Calibri"/>
                <a:ea typeface="Calibri"/>
                <a:cs typeface="Calibri"/>
                <a:sym typeface="Calibri"/>
              </a:rPr>
              <a:t>addresses scale by </a:t>
            </a:r>
            <a:r>
              <a:rPr lang="en-US" sz="2800" b="0" i="0" u="none" strike="noStrike" cap="none">
                <a:solidFill>
                  <a:srgbClr val="000000"/>
                </a:solidFill>
                <a:latin typeface="Consolas"/>
                <a:ea typeface="Consolas"/>
                <a:cs typeface="Consolas"/>
                <a:sym typeface="Consolas"/>
              </a:rPr>
              <a:t>sizeof(int)</a:t>
            </a:r>
            <a:r>
              <a:rPr lang="en-US" sz="2800" b="0" i="0" u="none" strike="noStrike" cap="none">
                <a:solidFill>
                  <a:srgbClr val="000000"/>
                </a:solidFill>
                <a:latin typeface="Calibri"/>
                <a:ea typeface="Calibri"/>
                <a:cs typeface="Calibri"/>
                <a:sym typeface="Calibri"/>
              </a:rPr>
              <a:t>, on </a:t>
            </a:r>
            <a:r>
              <a:rPr lang="en-US" sz="2800" b="0" i="0" u="none" strike="noStrike" cap="none">
                <a:solidFill>
                  <a:srgbClr val="000000"/>
                </a:solidFill>
                <a:latin typeface="Consolas"/>
                <a:ea typeface="Consolas"/>
                <a:cs typeface="Consolas"/>
                <a:sym typeface="Consolas"/>
              </a:rPr>
              <a:t>char* </a:t>
            </a:r>
            <a:r>
              <a:rPr lang="en-US" sz="2800" b="0" i="0" u="none" strike="noStrike" cap="none">
                <a:solidFill>
                  <a:srgbClr val="000000"/>
                </a:solidFill>
                <a:latin typeface="Calibri"/>
                <a:ea typeface="Calibri"/>
                <a:cs typeface="Calibri"/>
                <a:sym typeface="Calibri"/>
              </a:rPr>
              <a:t>scale by </a:t>
            </a:r>
            <a:r>
              <a:rPr lang="en-US" sz="2800" b="0" i="0" u="none" strike="noStrike" cap="none">
                <a:solidFill>
                  <a:srgbClr val="000000"/>
                </a:solidFill>
                <a:latin typeface="Consolas"/>
                <a:ea typeface="Consolas"/>
                <a:cs typeface="Consolas"/>
                <a:sym typeface="Consolas"/>
              </a:rPr>
              <a:t>sizeof(char) </a:t>
            </a:r>
            <a:r>
              <a:rPr lang="en-US" sz="2800" b="0" i="0" u="none" strike="noStrike" cap="none">
                <a:solidFill>
                  <a:srgbClr val="000000"/>
                </a:solidFill>
                <a:latin typeface="Calibri"/>
                <a:ea typeface="Calibri"/>
                <a:cs typeface="Calibri"/>
                <a:sym typeface="Calibri"/>
              </a:rPr>
              <a:t>.</a:t>
            </a:r>
            <a:endParaRPr sz="2800" b="0" i="0" u="none" strike="noStrike" cap="none">
              <a:solidFill>
                <a:srgbClr val="000000"/>
              </a:solidFill>
              <a:latin typeface="Calibri"/>
              <a:ea typeface="Calibri"/>
              <a:cs typeface="Calibri"/>
              <a:sym typeface="Calibri"/>
            </a:endParaRPr>
          </a:p>
        </p:txBody>
      </p:sp>
      <p:sp>
        <p:nvSpPr>
          <p:cNvPr id="1806" name="Google Shape;1806;p10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94</a:t>
            </a:fld>
            <a:endParaRPr sz="1200" b="0" i="0" u="none" strike="noStrike" cap="none">
              <a:solidFill>
                <a:srgbClr val="424242"/>
              </a:solidFill>
              <a:latin typeface="Verdana"/>
              <a:ea typeface="Verdana"/>
              <a:cs typeface="Verdana"/>
              <a:sym typeface="Verdan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p103"/>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001394" lvl="0" indent="0" algn="l" rtl="0">
              <a:lnSpc>
                <a:spcPct val="100000"/>
              </a:lnSpc>
              <a:spcBef>
                <a:spcPts val="0"/>
              </a:spcBef>
              <a:spcAft>
                <a:spcPts val="0"/>
              </a:spcAft>
              <a:buNone/>
            </a:pPr>
            <a:r>
              <a:rPr lang="en-US"/>
              <a:t>Translating C into English</a:t>
            </a:r>
            <a:endParaRPr/>
          </a:p>
        </p:txBody>
      </p:sp>
      <p:pic>
        <p:nvPicPr>
          <p:cNvPr id="1813" name="Google Shape;1813;p103"/>
          <p:cNvPicPr preferRelativeResize="0"/>
          <p:nvPr/>
        </p:nvPicPr>
        <p:blipFill rotWithShape="1">
          <a:blip r:embed="rId3">
            <a:alphaModFix/>
          </a:blip>
          <a:srcRect/>
          <a:stretch/>
        </p:blipFill>
        <p:spPr>
          <a:xfrm>
            <a:off x="569976" y="1304544"/>
            <a:ext cx="6193536" cy="1877567"/>
          </a:xfrm>
          <a:prstGeom prst="rect">
            <a:avLst/>
          </a:prstGeom>
          <a:noFill/>
          <a:ln>
            <a:noFill/>
          </a:ln>
        </p:spPr>
      </p:pic>
      <p:sp>
        <p:nvSpPr>
          <p:cNvPr id="1814" name="Google Shape;1814;p103"/>
          <p:cNvSpPr txBox="1"/>
          <p:nvPr/>
        </p:nvSpPr>
        <p:spPr>
          <a:xfrm>
            <a:off x="457200" y="1295400"/>
            <a:ext cx="5943600" cy="1403350"/>
          </a:xfrm>
          <a:prstGeom prst="rect">
            <a:avLst/>
          </a:prstGeom>
          <a:solidFill>
            <a:srgbClr val="FBE5D6"/>
          </a:solidFill>
          <a:ln w="9525" cap="flat" cmpd="sng">
            <a:solidFill>
              <a:srgbClr val="000000"/>
            </a:solidFill>
            <a:prstDash val="solid"/>
            <a:round/>
            <a:headEnd type="none" w="sm" len="sm"/>
            <a:tailEnd type="none" w="sm" len="sm"/>
          </a:ln>
        </p:spPr>
        <p:txBody>
          <a:bodyPr spcFirstLastPara="1" wrap="square" lIns="0" tIns="32375" rIns="0" bIns="0" anchor="t" anchorCtr="0">
            <a:spAutoFit/>
          </a:bodyPr>
          <a:lstStyle/>
          <a:p>
            <a:pPr marL="56261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If </a:t>
            </a:r>
            <a:r>
              <a:rPr lang="en-US" sz="2000" b="1" i="0" u="none" strike="noStrike" cap="none">
                <a:solidFill>
                  <a:srgbClr val="000000"/>
                </a:solidFill>
                <a:latin typeface="Calibri"/>
                <a:ea typeface="Calibri"/>
                <a:cs typeface="Calibri"/>
                <a:sym typeface="Calibri"/>
              </a:rPr>
              <a:t>declaration</a:t>
            </a:r>
            <a:r>
              <a:rPr lang="en-US" sz="2000" b="0" i="0" u="none" strike="noStrike" cap="none">
                <a:solidFill>
                  <a:srgbClr val="000000"/>
                </a:solidFill>
                <a:latin typeface="Calibri"/>
                <a:ea typeface="Calibri"/>
                <a:cs typeface="Calibri"/>
                <a:sym typeface="Calibri"/>
              </a:rPr>
              <a:t>: “pointer”</a:t>
            </a:r>
            <a:endParaRPr sz="2000" b="0" i="0" u="none" strike="noStrike" cap="none">
              <a:solidFill>
                <a:srgbClr val="000000"/>
              </a:solidFill>
              <a:latin typeface="Calibri"/>
              <a:ea typeface="Calibri"/>
              <a:cs typeface="Calibri"/>
              <a:sym typeface="Calibri"/>
            </a:endParaRPr>
          </a:p>
          <a:p>
            <a:pPr marL="1005839" marR="0" lvl="0" indent="0" algn="l" rtl="0">
              <a:lnSpc>
                <a:spcPct val="9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ex: </a:t>
            </a:r>
            <a:r>
              <a:rPr lang="en-US" sz="2000" b="0" i="0" u="none" strike="noStrike" cap="none">
                <a:solidFill>
                  <a:srgbClr val="000000"/>
                </a:solidFill>
                <a:latin typeface="Consolas"/>
                <a:ea typeface="Consolas"/>
                <a:cs typeface="Consolas"/>
                <a:sym typeface="Consolas"/>
              </a:rPr>
              <a:t>int * </a:t>
            </a:r>
            <a:r>
              <a:rPr lang="en-US" sz="2000" b="0" i="0" u="none" strike="noStrike" cap="none">
                <a:solidFill>
                  <a:srgbClr val="000000"/>
                </a:solidFill>
                <a:latin typeface="Calibri"/>
                <a:ea typeface="Calibri"/>
                <a:cs typeface="Calibri"/>
                <a:sym typeface="Calibri"/>
              </a:rPr>
              <a:t>is "pointer to an int”</a:t>
            </a:r>
            <a:endParaRPr sz="2000" b="0" i="0" u="none" strike="noStrike" cap="none">
              <a:solidFill>
                <a:srgbClr val="000000"/>
              </a:solidFill>
              <a:latin typeface="Calibri"/>
              <a:ea typeface="Calibri"/>
              <a:cs typeface="Calibri"/>
              <a:sym typeface="Calibri"/>
            </a:endParaRPr>
          </a:p>
          <a:p>
            <a:pPr marL="94615" marR="0" lvl="0" indent="0" algn="l" rtl="0">
              <a:lnSpc>
                <a:spcPct val="65000"/>
              </a:lnSpc>
              <a:spcBef>
                <a:spcPts val="0"/>
              </a:spcBef>
              <a:spcAft>
                <a:spcPts val="0"/>
              </a:spcAft>
              <a:buClr>
                <a:srgbClr val="000000"/>
              </a:buClr>
              <a:buSzPts val="4800"/>
              <a:buFont typeface="Consolas"/>
              <a:buNone/>
            </a:pPr>
            <a:r>
              <a:rPr lang="en-US" sz="4800" b="0" i="0" u="none" strike="noStrike" cap="none" baseline="30000">
                <a:solidFill>
                  <a:srgbClr val="000000"/>
                </a:solidFill>
                <a:latin typeface="Consolas"/>
                <a:ea typeface="Consolas"/>
                <a:cs typeface="Consolas"/>
                <a:sym typeface="Consolas"/>
              </a:rPr>
              <a:t>* </a:t>
            </a:r>
            <a:r>
              <a:rPr lang="en-US" sz="2000" b="0" i="0" u="none" strike="noStrike" cap="none">
                <a:solidFill>
                  <a:srgbClr val="000000"/>
                </a:solidFill>
                <a:latin typeface="Calibri"/>
                <a:ea typeface="Calibri"/>
                <a:cs typeface="Calibri"/>
                <a:sym typeface="Calibri"/>
              </a:rPr>
              <a:t>If </a:t>
            </a:r>
            <a:r>
              <a:rPr lang="en-US" sz="2000" b="1" i="0" u="none" strike="noStrike" cap="none">
                <a:solidFill>
                  <a:srgbClr val="000000"/>
                </a:solidFill>
                <a:latin typeface="Calibri"/>
                <a:ea typeface="Calibri"/>
                <a:cs typeface="Calibri"/>
                <a:sym typeface="Calibri"/>
              </a:rPr>
              <a:t>operation</a:t>
            </a:r>
            <a:r>
              <a:rPr lang="en-US" sz="2000" b="0" i="0" u="none" strike="noStrike" cap="none">
                <a:solidFill>
                  <a:srgbClr val="000000"/>
                </a:solidFill>
                <a:latin typeface="Calibri"/>
                <a:ea typeface="Calibri"/>
                <a:cs typeface="Calibri"/>
                <a:sym typeface="Calibri"/>
              </a:rPr>
              <a:t>: "dereference/the value at address”</a:t>
            </a:r>
            <a:endParaRPr sz="2000" b="0" i="0" u="none" strike="noStrike" cap="none">
              <a:solidFill>
                <a:srgbClr val="000000"/>
              </a:solidFill>
              <a:latin typeface="Calibri"/>
              <a:ea typeface="Calibri"/>
              <a:cs typeface="Calibri"/>
              <a:sym typeface="Calibri"/>
            </a:endParaRPr>
          </a:p>
          <a:p>
            <a:pPr marL="1005839" marR="0" lvl="0" indent="0" algn="l" rtl="0">
              <a:lnSpc>
                <a:spcPct val="114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ex: </a:t>
            </a:r>
            <a:r>
              <a:rPr lang="en-US" sz="2000" b="0" i="0" u="none" strike="noStrike" cap="none">
                <a:solidFill>
                  <a:srgbClr val="000000"/>
                </a:solidFill>
                <a:latin typeface="Consolas"/>
                <a:ea typeface="Consolas"/>
                <a:cs typeface="Consolas"/>
                <a:sym typeface="Consolas"/>
              </a:rPr>
              <a:t>*num </a:t>
            </a:r>
            <a:r>
              <a:rPr lang="en-US" sz="2000" b="0" i="0" u="none" strike="noStrike" cap="none">
                <a:solidFill>
                  <a:srgbClr val="000000"/>
                </a:solidFill>
                <a:latin typeface="Calibri"/>
                <a:ea typeface="Calibri"/>
                <a:cs typeface="Calibri"/>
                <a:sym typeface="Calibri"/>
              </a:rPr>
              <a:t>is "the value at address </a:t>
            </a:r>
            <a:r>
              <a:rPr lang="en-US" sz="2000" b="0" i="0" u="none" strike="noStrike" cap="none">
                <a:solidFill>
                  <a:srgbClr val="000000"/>
                </a:solidFill>
                <a:latin typeface="Consolas"/>
                <a:ea typeface="Consolas"/>
                <a:cs typeface="Consolas"/>
                <a:sym typeface="Consolas"/>
              </a:rPr>
              <a:t>num</a:t>
            </a:r>
            <a:r>
              <a:rPr lang="en-US" sz="2000" b="0" i="0" u="none" strike="noStrike" cap="none">
                <a:solidFill>
                  <a:srgbClr val="000000"/>
                </a:solidFill>
                <a:latin typeface="Calibri"/>
                <a:ea typeface="Calibri"/>
                <a:cs typeface="Calibri"/>
                <a:sym typeface="Calibri"/>
              </a:rPr>
              <a:t>"</a:t>
            </a:r>
            <a:endParaRPr sz="2000" b="0" i="0" u="none" strike="noStrike" cap="none">
              <a:solidFill>
                <a:srgbClr val="000000"/>
              </a:solidFill>
              <a:latin typeface="Calibri"/>
              <a:ea typeface="Calibri"/>
              <a:cs typeface="Calibri"/>
              <a:sym typeface="Calibri"/>
            </a:endParaRPr>
          </a:p>
        </p:txBody>
      </p:sp>
      <p:grpSp>
        <p:nvGrpSpPr>
          <p:cNvPr id="1815" name="Google Shape;1815;p103"/>
          <p:cNvGrpSpPr/>
          <p:nvPr/>
        </p:nvGrpSpPr>
        <p:grpSpPr>
          <a:xfrm>
            <a:off x="7315200" y="1286255"/>
            <a:ext cx="3483862" cy="1133856"/>
            <a:chOff x="7315200" y="1286255"/>
            <a:chExt cx="3483862" cy="1133856"/>
          </a:xfrm>
        </p:grpSpPr>
        <p:pic>
          <p:nvPicPr>
            <p:cNvPr id="1816" name="Google Shape;1816;p103"/>
            <p:cNvPicPr preferRelativeResize="0"/>
            <p:nvPr/>
          </p:nvPicPr>
          <p:blipFill rotWithShape="1">
            <a:blip r:embed="rId4">
              <a:alphaModFix/>
            </a:blip>
            <a:srcRect/>
            <a:stretch/>
          </p:blipFill>
          <p:spPr>
            <a:xfrm>
              <a:off x="7357871" y="1286255"/>
              <a:ext cx="3441191" cy="1133856"/>
            </a:xfrm>
            <a:prstGeom prst="rect">
              <a:avLst/>
            </a:prstGeom>
            <a:noFill/>
            <a:ln>
              <a:noFill/>
            </a:ln>
          </p:spPr>
        </p:pic>
        <p:sp>
          <p:nvSpPr>
            <p:cNvPr id="1817" name="Google Shape;1817;p103"/>
            <p:cNvSpPr/>
            <p:nvPr/>
          </p:nvSpPr>
          <p:spPr>
            <a:xfrm>
              <a:off x="7315200" y="1295399"/>
              <a:ext cx="3048000" cy="621030"/>
            </a:xfrm>
            <a:custGeom>
              <a:avLst/>
              <a:gdLst/>
              <a:ahLst/>
              <a:cxnLst/>
              <a:rect l="l" t="t" r="r" b="b"/>
              <a:pathLst>
                <a:path w="3048000" h="621030" extrusionOk="0">
                  <a:moveTo>
                    <a:pt x="3048000" y="0"/>
                  </a:moveTo>
                  <a:lnTo>
                    <a:pt x="0" y="0"/>
                  </a:lnTo>
                  <a:lnTo>
                    <a:pt x="0" y="620502"/>
                  </a:lnTo>
                  <a:lnTo>
                    <a:pt x="3048000" y="620502"/>
                  </a:lnTo>
                  <a:lnTo>
                    <a:pt x="3048000" y="0"/>
                  </a:lnTo>
                  <a:close/>
                </a:path>
              </a:pathLst>
            </a:custGeom>
            <a:solidFill>
              <a:srgbClr val="FBE5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18" name="Google Shape;1818;p103"/>
            <p:cNvSpPr/>
            <p:nvPr/>
          </p:nvSpPr>
          <p:spPr>
            <a:xfrm>
              <a:off x="7315200" y="1295399"/>
              <a:ext cx="3048000" cy="621030"/>
            </a:xfrm>
            <a:custGeom>
              <a:avLst/>
              <a:gdLst/>
              <a:ahLst/>
              <a:cxnLst/>
              <a:rect l="l" t="t" r="r" b="b"/>
              <a:pathLst>
                <a:path w="3048000" h="621030" extrusionOk="0">
                  <a:moveTo>
                    <a:pt x="0" y="0"/>
                  </a:moveTo>
                  <a:lnTo>
                    <a:pt x="3048000" y="0"/>
                  </a:lnTo>
                  <a:lnTo>
                    <a:pt x="3048000" y="620503"/>
                  </a:lnTo>
                  <a:lnTo>
                    <a:pt x="0" y="620503"/>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19" name="Google Shape;1819;p103"/>
          <p:cNvSpPr txBox="1"/>
          <p:nvPr/>
        </p:nvSpPr>
        <p:spPr>
          <a:xfrm>
            <a:off x="8095615" y="1427988"/>
            <a:ext cx="1302385" cy="33020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“address of”</a:t>
            </a:r>
            <a:endParaRPr sz="2000" b="0" i="0" u="none" strike="noStrike" cap="none">
              <a:solidFill>
                <a:srgbClr val="000000"/>
              </a:solidFill>
              <a:latin typeface="Calibri"/>
              <a:ea typeface="Calibri"/>
              <a:cs typeface="Calibri"/>
              <a:sym typeface="Calibri"/>
            </a:endParaRPr>
          </a:p>
        </p:txBody>
      </p:sp>
      <p:sp>
        <p:nvSpPr>
          <p:cNvPr id="1820" name="Google Shape;1820;p103"/>
          <p:cNvSpPr txBox="1"/>
          <p:nvPr/>
        </p:nvSpPr>
        <p:spPr>
          <a:xfrm>
            <a:off x="7456324" y="1321308"/>
            <a:ext cx="236220" cy="51308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3200"/>
              <a:buFont typeface="Consolas"/>
              <a:buNone/>
            </a:pPr>
            <a:r>
              <a:rPr lang="en-US" sz="3200" b="0" i="0" u="none" strike="noStrike" cap="none">
                <a:solidFill>
                  <a:srgbClr val="000000"/>
                </a:solidFill>
                <a:latin typeface="Consolas"/>
                <a:ea typeface="Consolas"/>
                <a:cs typeface="Consolas"/>
                <a:sym typeface="Consolas"/>
              </a:rPr>
              <a:t>&amp;</a:t>
            </a:r>
            <a:endParaRPr sz="3200" b="0" i="0" u="none" strike="noStrike" cap="none">
              <a:solidFill>
                <a:srgbClr val="000000"/>
              </a:solidFill>
              <a:latin typeface="Consolas"/>
              <a:ea typeface="Consolas"/>
              <a:cs typeface="Consolas"/>
              <a:sym typeface="Consolas"/>
            </a:endParaRPr>
          </a:p>
        </p:txBody>
      </p:sp>
      <p:grpSp>
        <p:nvGrpSpPr>
          <p:cNvPr id="1821" name="Google Shape;1821;p103"/>
          <p:cNvGrpSpPr/>
          <p:nvPr/>
        </p:nvGrpSpPr>
        <p:grpSpPr>
          <a:xfrm>
            <a:off x="3562350" y="3716091"/>
            <a:ext cx="2152650" cy="1531374"/>
            <a:chOff x="3562350" y="3716091"/>
            <a:chExt cx="2152650" cy="1531374"/>
          </a:xfrm>
        </p:grpSpPr>
        <p:sp>
          <p:nvSpPr>
            <p:cNvPr id="1822" name="Google Shape;1822;p103"/>
            <p:cNvSpPr/>
            <p:nvPr/>
          </p:nvSpPr>
          <p:spPr>
            <a:xfrm>
              <a:off x="3562350" y="3716091"/>
              <a:ext cx="800100" cy="464820"/>
            </a:xfrm>
            <a:custGeom>
              <a:avLst/>
              <a:gdLst/>
              <a:ahLst/>
              <a:cxnLst/>
              <a:rect l="l" t="t" r="r" b="b"/>
              <a:pathLst>
                <a:path w="800100" h="464820" extrusionOk="0">
                  <a:moveTo>
                    <a:pt x="0" y="0"/>
                  </a:moveTo>
                  <a:lnTo>
                    <a:pt x="800100" y="0"/>
                  </a:lnTo>
                  <a:lnTo>
                    <a:pt x="800100" y="464575"/>
                  </a:lnTo>
                  <a:lnTo>
                    <a:pt x="0" y="464575"/>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23" name="Google Shape;1823;p103"/>
            <p:cNvSpPr/>
            <p:nvPr/>
          </p:nvSpPr>
          <p:spPr>
            <a:xfrm>
              <a:off x="3562350" y="4180665"/>
              <a:ext cx="1009650" cy="533400"/>
            </a:xfrm>
            <a:custGeom>
              <a:avLst/>
              <a:gdLst/>
              <a:ahLst/>
              <a:cxnLst/>
              <a:rect l="l" t="t" r="r" b="b"/>
              <a:pathLst>
                <a:path w="1009650" h="533400" extrusionOk="0">
                  <a:moveTo>
                    <a:pt x="0" y="0"/>
                  </a:moveTo>
                  <a:lnTo>
                    <a:pt x="1009650" y="0"/>
                  </a:lnTo>
                  <a:lnTo>
                    <a:pt x="1009650" y="533400"/>
                  </a:lnTo>
                  <a:lnTo>
                    <a:pt x="0" y="533400"/>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24" name="Google Shape;1824;p103"/>
            <p:cNvSpPr/>
            <p:nvPr/>
          </p:nvSpPr>
          <p:spPr>
            <a:xfrm>
              <a:off x="3562350" y="4714065"/>
              <a:ext cx="2152650" cy="533400"/>
            </a:xfrm>
            <a:custGeom>
              <a:avLst/>
              <a:gdLst/>
              <a:ahLst/>
              <a:cxnLst/>
              <a:rect l="l" t="t" r="r" b="b"/>
              <a:pathLst>
                <a:path w="2152650" h="533400" extrusionOk="0">
                  <a:moveTo>
                    <a:pt x="0" y="0"/>
                  </a:moveTo>
                  <a:lnTo>
                    <a:pt x="2152650" y="0"/>
                  </a:lnTo>
                  <a:lnTo>
                    <a:pt x="2152650" y="533400"/>
                  </a:lnTo>
                  <a:lnTo>
                    <a:pt x="0" y="533400"/>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grpSp>
        <p:nvGrpSpPr>
          <p:cNvPr id="1825" name="Google Shape;1825;p103"/>
          <p:cNvGrpSpPr/>
          <p:nvPr/>
        </p:nvGrpSpPr>
        <p:grpSpPr>
          <a:xfrm>
            <a:off x="7571545" y="5654039"/>
            <a:ext cx="4358639" cy="1203960"/>
            <a:chOff x="7571545" y="5654039"/>
            <a:chExt cx="4358639" cy="1203960"/>
          </a:xfrm>
        </p:grpSpPr>
        <p:pic>
          <p:nvPicPr>
            <p:cNvPr id="1826" name="Google Shape;1826;p103"/>
            <p:cNvPicPr preferRelativeResize="0"/>
            <p:nvPr/>
          </p:nvPicPr>
          <p:blipFill rotWithShape="1">
            <a:blip r:embed="rId5">
              <a:alphaModFix/>
            </a:blip>
            <a:srcRect/>
            <a:stretch/>
          </p:blipFill>
          <p:spPr>
            <a:xfrm>
              <a:off x="7626095" y="6193535"/>
              <a:ext cx="3947159" cy="664464"/>
            </a:xfrm>
            <a:prstGeom prst="rect">
              <a:avLst/>
            </a:prstGeom>
            <a:noFill/>
            <a:ln>
              <a:noFill/>
            </a:ln>
          </p:spPr>
        </p:pic>
        <p:sp>
          <p:nvSpPr>
            <p:cNvPr id="1827" name="Google Shape;1827;p103"/>
            <p:cNvSpPr/>
            <p:nvPr/>
          </p:nvSpPr>
          <p:spPr>
            <a:xfrm>
              <a:off x="7571545" y="6207459"/>
              <a:ext cx="3581400" cy="448309"/>
            </a:xfrm>
            <a:custGeom>
              <a:avLst/>
              <a:gdLst/>
              <a:ahLst/>
              <a:cxnLst/>
              <a:rect l="l" t="t" r="r" b="b"/>
              <a:pathLst>
                <a:path w="3581400" h="448309" extrusionOk="0">
                  <a:moveTo>
                    <a:pt x="3581398" y="0"/>
                  </a:moveTo>
                  <a:lnTo>
                    <a:pt x="0" y="0"/>
                  </a:lnTo>
                  <a:lnTo>
                    <a:pt x="0" y="447893"/>
                  </a:lnTo>
                  <a:lnTo>
                    <a:pt x="3581398" y="447893"/>
                  </a:lnTo>
                  <a:lnTo>
                    <a:pt x="3581398"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28" name="Google Shape;1828;p103"/>
            <p:cNvSpPr/>
            <p:nvPr/>
          </p:nvSpPr>
          <p:spPr>
            <a:xfrm>
              <a:off x="7571545" y="6207459"/>
              <a:ext cx="3581400" cy="448309"/>
            </a:xfrm>
            <a:custGeom>
              <a:avLst/>
              <a:gdLst/>
              <a:ahLst/>
              <a:cxnLst/>
              <a:rect l="l" t="t" r="r" b="b"/>
              <a:pathLst>
                <a:path w="3581400" h="448309" extrusionOk="0">
                  <a:moveTo>
                    <a:pt x="0" y="0"/>
                  </a:moveTo>
                  <a:lnTo>
                    <a:pt x="3581400" y="0"/>
                  </a:lnTo>
                  <a:lnTo>
                    <a:pt x="3581400" y="447894"/>
                  </a:lnTo>
                  <a:lnTo>
                    <a:pt x="0" y="447894"/>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829" name="Google Shape;1829;p103"/>
            <p:cNvPicPr preferRelativeResize="0"/>
            <p:nvPr/>
          </p:nvPicPr>
          <p:blipFill rotWithShape="1">
            <a:blip r:embed="rId6">
              <a:alphaModFix/>
            </a:blip>
            <a:srcRect/>
            <a:stretch/>
          </p:blipFill>
          <p:spPr>
            <a:xfrm>
              <a:off x="11244384" y="5654039"/>
              <a:ext cx="685800" cy="685800"/>
            </a:xfrm>
            <a:prstGeom prst="rect">
              <a:avLst/>
            </a:prstGeom>
            <a:noFill/>
            <a:ln>
              <a:noFill/>
            </a:ln>
          </p:spPr>
        </p:pic>
      </p:grpSp>
      <p:grpSp>
        <p:nvGrpSpPr>
          <p:cNvPr id="1830" name="Google Shape;1830;p103"/>
          <p:cNvGrpSpPr/>
          <p:nvPr/>
        </p:nvGrpSpPr>
        <p:grpSpPr>
          <a:xfrm>
            <a:off x="7315200" y="2063495"/>
            <a:ext cx="2517647" cy="1139952"/>
            <a:chOff x="7315200" y="2063495"/>
            <a:chExt cx="2517647" cy="1139952"/>
          </a:xfrm>
        </p:grpSpPr>
        <p:pic>
          <p:nvPicPr>
            <p:cNvPr id="1831" name="Google Shape;1831;p103"/>
            <p:cNvPicPr preferRelativeResize="0"/>
            <p:nvPr/>
          </p:nvPicPr>
          <p:blipFill rotWithShape="1">
            <a:blip r:embed="rId7">
              <a:alphaModFix/>
            </a:blip>
            <a:srcRect/>
            <a:stretch/>
          </p:blipFill>
          <p:spPr>
            <a:xfrm>
              <a:off x="7333488" y="2063495"/>
              <a:ext cx="2499359" cy="1139952"/>
            </a:xfrm>
            <a:prstGeom prst="rect">
              <a:avLst/>
            </a:prstGeom>
            <a:noFill/>
            <a:ln>
              <a:noFill/>
            </a:ln>
          </p:spPr>
        </p:pic>
        <p:sp>
          <p:nvSpPr>
            <p:cNvPr id="1832" name="Google Shape;1832;p103"/>
            <p:cNvSpPr/>
            <p:nvPr/>
          </p:nvSpPr>
          <p:spPr>
            <a:xfrm>
              <a:off x="7315200" y="2073046"/>
              <a:ext cx="2057400" cy="625475"/>
            </a:xfrm>
            <a:custGeom>
              <a:avLst/>
              <a:gdLst/>
              <a:ahLst/>
              <a:cxnLst/>
              <a:rect l="l" t="t" r="r" b="b"/>
              <a:pathLst>
                <a:path w="2057400" h="625475" extrusionOk="0">
                  <a:moveTo>
                    <a:pt x="2057400" y="0"/>
                  </a:moveTo>
                  <a:lnTo>
                    <a:pt x="0" y="0"/>
                  </a:lnTo>
                  <a:lnTo>
                    <a:pt x="0" y="625247"/>
                  </a:lnTo>
                  <a:lnTo>
                    <a:pt x="2057400" y="625247"/>
                  </a:lnTo>
                  <a:lnTo>
                    <a:pt x="2057400" y="0"/>
                  </a:lnTo>
                  <a:close/>
                </a:path>
              </a:pathLst>
            </a:custGeom>
            <a:solidFill>
              <a:srgbClr val="FBE5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33" name="Google Shape;1833;p103"/>
            <p:cNvSpPr/>
            <p:nvPr/>
          </p:nvSpPr>
          <p:spPr>
            <a:xfrm>
              <a:off x="7315200" y="2073046"/>
              <a:ext cx="2057400" cy="625475"/>
            </a:xfrm>
            <a:custGeom>
              <a:avLst/>
              <a:gdLst/>
              <a:ahLst/>
              <a:cxnLst/>
              <a:rect l="l" t="t" r="r" b="b"/>
              <a:pathLst>
                <a:path w="2057400" h="625475" extrusionOk="0">
                  <a:moveTo>
                    <a:pt x="0" y="0"/>
                  </a:moveTo>
                  <a:lnTo>
                    <a:pt x="2057400" y="0"/>
                  </a:lnTo>
                  <a:lnTo>
                    <a:pt x="2057400" y="625248"/>
                  </a:lnTo>
                  <a:lnTo>
                    <a:pt x="0" y="625248"/>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34" name="Google Shape;1834;p103"/>
          <p:cNvSpPr txBox="1"/>
          <p:nvPr/>
        </p:nvSpPr>
        <p:spPr>
          <a:xfrm>
            <a:off x="8321040" y="2208276"/>
            <a:ext cx="813435" cy="33020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address</a:t>
            </a:r>
            <a:endParaRPr sz="2000" b="0" i="0" u="none" strike="noStrike" cap="none">
              <a:solidFill>
                <a:srgbClr val="000000"/>
              </a:solidFill>
              <a:latin typeface="Calibri"/>
              <a:ea typeface="Calibri"/>
              <a:cs typeface="Calibri"/>
              <a:sym typeface="Calibri"/>
            </a:endParaRPr>
          </a:p>
        </p:txBody>
      </p:sp>
      <p:sp>
        <p:nvSpPr>
          <p:cNvPr id="1835" name="Google Shape;1835;p103"/>
          <p:cNvSpPr txBox="1"/>
          <p:nvPr/>
        </p:nvSpPr>
        <p:spPr>
          <a:xfrm>
            <a:off x="7505537" y="2112771"/>
            <a:ext cx="568960" cy="510540"/>
          </a:xfrm>
          <a:prstGeom prst="rect">
            <a:avLst/>
          </a:prstGeom>
          <a:noFill/>
          <a:ln>
            <a:noFill/>
          </a:ln>
        </p:spPr>
        <p:txBody>
          <a:bodyPr spcFirstLastPara="1" wrap="square" lIns="0" tIns="22850" rIns="0" bIns="0" anchor="t" anchorCtr="0">
            <a:spAutoFit/>
          </a:bodyPr>
          <a:lstStyle/>
          <a:p>
            <a:pPr marL="0" marR="5080" lvl="0" indent="111125" algn="l" rtl="0">
              <a:lnSpc>
                <a:spcPct val="11875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&lt;ptr name&gt;</a:t>
            </a:r>
            <a:endParaRPr sz="1600" b="0" i="0" u="none" strike="noStrike" cap="none">
              <a:solidFill>
                <a:srgbClr val="000000"/>
              </a:solidFill>
              <a:latin typeface="Consolas"/>
              <a:ea typeface="Consolas"/>
              <a:cs typeface="Consolas"/>
              <a:sym typeface="Consolas"/>
            </a:endParaRPr>
          </a:p>
        </p:txBody>
      </p:sp>
      <p:grpSp>
        <p:nvGrpSpPr>
          <p:cNvPr id="1836" name="Google Shape;1836;p103"/>
          <p:cNvGrpSpPr/>
          <p:nvPr/>
        </p:nvGrpSpPr>
        <p:grpSpPr>
          <a:xfrm>
            <a:off x="9677400" y="2057400"/>
            <a:ext cx="2511552" cy="1139952"/>
            <a:chOff x="9677400" y="2057400"/>
            <a:chExt cx="2511552" cy="1139952"/>
          </a:xfrm>
        </p:grpSpPr>
        <p:pic>
          <p:nvPicPr>
            <p:cNvPr id="1837" name="Google Shape;1837;p103"/>
            <p:cNvPicPr preferRelativeResize="0"/>
            <p:nvPr/>
          </p:nvPicPr>
          <p:blipFill rotWithShape="1">
            <a:blip r:embed="rId8">
              <a:alphaModFix/>
            </a:blip>
            <a:srcRect/>
            <a:stretch/>
          </p:blipFill>
          <p:spPr>
            <a:xfrm>
              <a:off x="9698736" y="2057400"/>
              <a:ext cx="2490216" cy="1139952"/>
            </a:xfrm>
            <a:prstGeom prst="rect">
              <a:avLst/>
            </a:prstGeom>
            <a:noFill/>
            <a:ln>
              <a:noFill/>
            </a:ln>
          </p:spPr>
        </p:pic>
        <p:sp>
          <p:nvSpPr>
            <p:cNvPr id="1838" name="Google Shape;1838;p103"/>
            <p:cNvSpPr/>
            <p:nvPr/>
          </p:nvSpPr>
          <p:spPr>
            <a:xfrm>
              <a:off x="9677400" y="2068302"/>
              <a:ext cx="2257425" cy="625475"/>
            </a:xfrm>
            <a:custGeom>
              <a:avLst/>
              <a:gdLst/>
              <a:ahLst/>
              <a:cxnLst/>
              <a:rect l="l" t="t" r="r" b="b"/>
              <a:pathLst>
                <a:path w="2257425" h="625475" extrusionOk="0">
                  <a:moveTo>
                    <a:pt x="2257093" y="0"/>
                  </a:moveTo>
                  <a:lnTo>
                    <a:pt x="0" y="0"/>
                  </a:lnTo>
                  <a:lnTo>
                    <a:pt x="0" y="625247"/>
                  </a:lnTo>
                  <a:lnTo>
                    <a:pt x="2257093" y="625247"/>
                  </a:lnTo>
                  <a:lnTo>
                    <a:pt x="2257093" y="0"/>
                  </a:lnTo>
                  <a:close/>
                </a:path>
              </a:pathLst>
            </a:custGeom>
            <a:solidFill>
              <a:srgbClr val="FBE5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39" name="Google Shape;1839;p103"/>
            <p:cNvSpPr/>
            <p:nvPr/>
          </p:nvSpPr>
          <p:spPr>
            <a:xfrm>
              <a:off x="9677400" y="2068302"/>
              <a:ext cx="2257425" cy="625475"/>
            </a:xfrm>
            <a:custGeom>
              <a:avLst/>
              <a:gdLst/>
              <a:ahLst/>
              <a:cxnLst/>
              <a:rect l="l" t="t" r="r" b="b"/>
              <a:pathLst>
                <a:path w="2257425" h="625475" extrusionOk="0">
                  <a:moveTo>
                    <a:pt x="0" y="0"/>
                  </a:moveTo>
                  <a:lnTo>
                    <a:pt x="2257094" y="0"/>
                  </a:lnTo>
                  <a:lnTo>
                    <a:pt x="2257094" y="625248"/>
                  </a:lnTo>
                  <a:lnTo>
                    <a:pt x="0" y="625248"/>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40" name="Google Shape;1840;p103"/>
          <p:cNvSpPr txBox="1"/>
          <p:nvPr/>
        </p:nvSpPr>
        <p:spPr>
          <a:xfrm>
            <a:off x="10632440" y="2080259"/>
            <a:ext cx="1201420" cy="57658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address</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15"/>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(except sizeof)</a:t>
            </a:r>
            <a:endParaRPr sz="1600" b="0" i="0" u="none" strike="noStrike" cap="none">
              <a:solidFill>
                <a:srgbClr val="000000"/>
              </a:solidFill>
              <a:latin typeface="Calibri"/>
              <a:ea typeface="Calibri"/>
              <a:cs typeface="Calibri"/>
              <a:sym typeface="Calibri"/>
            </a:endParaRPr>
          </a:p>
        </p:txBody>
      </p:sp>
      <p:sp>
        <p:nvSpPr>
          <p:cNvPr id="1841" name="Google Shape;1841;p103"/>
          <p:cNvSpPr txBox="1"/>
          <p:nvPr/>
        </p:nvSpPr>
        <p:spPr>
          <a:xfrm>
            <a:off x="9867737" y="2109723"/>
            <a:ext cx="568960" cy="510540"/>
          </a:xfrm>
          <a:prstGeom prst="rect">
            <a:avLst/>
          </a:prstGeom>
          <a:noFill/>
          <a:ln>
            <a:noFill/>
          </a:ln>
        </p:spPr>
        <p:txBody>
          <a:bodyPr spcFirstLastPara="1" wrap="square" lIns="0" tIns="22850" rIns="0" bIns="0" anchor="t" anchorCtr="0">
            <a:spAutoFit/>
          </a:bodyPr>
          <a:lstStyle/>
          <a:p>
            <a:pPr marL="0" marR="5080" lvl="0" indent="111125" algn="l" rtl="0">
              <a:lnSpc>
                <a:spcPct val="11875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&lt;arr name&gt;</a:t>
            </a:r>
            <a:endParaRPr sz="1600" b="0" i="0" u="none" strike="noStrike" cap="none">
              <a:solidFill>
                <a:srgbClr val="000000"/>
              </a:solidFill>
              <a:latin typeface="Consolas"/>
              <a:ea typeface="Consolas"/>
              <a:cs typeface="Consolas"/>
              <a:sym typeface="Consolas"/>
            </a:endParaRPr>
          </a:p>
        </p:txBody>
      </p:sp>
      <p:sp>
        <p:nvSpPr>
          <p:cNvPr id="1842" name="Google Shape;1842;p103"/>
          <p:cNvSpPr/>
          <p:nvPr/>
        </p:nvSpPr>
        <p:spPr>
          <a:xfrm>
            <a:off x="3562350" y="5247466"/>
            <a:ext cx="1009650" cy="533400"/>
          </a:xfrm>
          <a:custGeom>
            <a:avLst/>
            <a:gdLst/>
            <a:ahLst/>
            <a:cxnLst/>
            <a:rect l="l" t="t" r="r" b="b"/>
            <a:pathLst>
              <a:path w="1009650" h="533400" extrusionOk="0">
                <a:moveTo>
                  <a:pt x="0" y="0"/>
                </a:moveTo>
                <a:lnTo>
                  <a:pt x="1009650" y="0"/>
                </a:lnTo>
                <a:lnTo>
                  <a:pt x="1009650" y="533400"/>
                </a:lnTo>
                <a:lnTo>
                  <a:pt x="0" y="533400"/>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43" name="Google Shape;1843;p103"/>
          <p:cNvSpPr txBox="1"/>
          <p:nvPr/>
        </p:nvSpPr>
        <p:spPr>
          <a:xfrm>
            <a:off x="6799060" y="3023108"/>
            <a:ext cx="4401820" cy="720725"/>
          </a:xfrm>
          <a:prstGeom prst="rect">
            <a:avLst/>
          </a:prstGeom>
          <a:noFill/>
          <a:ln>
            <a:noFill/>
          </a:ln>
        </p:spPr>
        <p:txBody>
          <a:bodyPr spcFirstLastPara="1" wrap="square" lIns="0" tIns="12700" rIns="0" bIns="0" anchor="t" anchorCtr="0">
            <a:spAutoFit/>
          </a:bodyPr>
          <a:lstStyle/>
          <a:p>
            <a:pPr marL="12700" marR="0" lvl="0" indent="0" algn="l" rtl="0">
              <a:lnSpc>
                <a:spcPct val="113958"/>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initializes stack array</a:t>
            </a:r>
            <a:endParaRPr sz="2400" b="0" i="0" u="none" strike="noStrike" cap="none">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with 4 ints</a:t>
            </a:r>
            <a:endParaRPr sz="2400" b="0" i="0" u="none" strike="noStrike" cap="none">
              <a:solidFill>
                <a:srgbClr val="000000"/>
              </a:solidFill>
              <a:latin typeface="Consolas"/>
              <a:ea typeface="Consolas"/>
              <a:cs typeface="Consolas"/>
              <a:sym typeface="Consolas"/>
            </a:endParaRPr>
          </a:p>
        </p:txBody>
      </p:sp>
      <p:sp>
        <p:nvSpPr>
          <p:cNvPr id="1844" name="Google Shape;1844;p103"/>
          <p:cNvSpPr txBox="1"/>
          <p:nvPr/>
        </p:nvSpPr>
        <p:spPr>
          <a:xfrm>
            <a:off x="7650285" y="6252648"/>
            <a:ext cx="3101975" cy="309245"/>
          </a:xfrm>
          <a:prstGeom prst="rect">
            <a:avLst/>
          </a:prstGeom>
          <a:noFill/>
          <a:ln>
            <a:noFill/>
          </a:ln>
        </p:spPr>
        <p:txBody>
          <a:bodyPr spcFirstLastPara="1" wrap="square" lIns="0" tIns="0" rIns="0" bIns="0" anchor="t" anchorCtr="0">
            <a:spAutoFit/>
          </a:bodyPr>
          <a:lstStyle/>
          <a:p>
            <a:pPr marL="12700" marR="0" lvl="0" indent="0" algn="l" rtl="0">
              <a:lnSpc>
                <a:spcPct val="1155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Type check with a diagram!</a:t>
            </a:r>
            <a:endParaRPr sz="2000" b="0" i="0" u="none" strike="noStrike" cap="none">
              <a:solidFill>
                <a:srgbClr val="000000"/>
              </a:solidFill>
              <a:latin typeface="Arial"/>
              <a:ea typeface="Arial"/>
              <a:cs typeface="Arial"/>
              <a:sym typeface="Arial"/>
            </a:endParaRPr>
          </a:p>
        </p:txBody>
      </p:sp>
      <p:sp>
        <p:nvSpPr>
          <p:cNvPr id="1845" name="Google Shape;1845;p103"/>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95</a:t>
            </a:fld>
            <a:endParaRPr sz="1200" b="0" i="0" u="none" strike="noStrike" cap="none">
              <a:solidFill>
                <a:srgbClr val="424242"/>
              </a:solidFill>
              <a:latin typeface="Verdana"/>
              <a:ea typeface="Verdana"/>
              <a:cs typeface="Verdana"/>
              <a:sym typeface="Verdana"/>
            </a:endParaRPr>
          </a:p>
        </p:txBody>
      </p:sp>
      <p:sp>
        <p:nvSpPr>
          <p:cNvPr id="2" name="TextBox 1">
            <a:extLst>
              <a:ext uri="{FF2B5EF4-FFF2-40B4-BE49-F238E27FC236}">
                <a16:creationId xmlns:a16="http://schemas.microsoft.com/office/drawing/2014/main" id="{3B2A65BB-17D6-3E45-C427-5FEAD90E45EA}"/>
              </a:ext>
            </a:extLst>
          </p:cNvPr>
          <p:cNvSpPr txBox="1"/>
          <p:nvPr/>
        </p:nvSpPr>
        <p:spPr>
          <a:xfrm>
            <a:off x="764321" y="2820423"/>
            <a:ext cx="5596057" cy="2908489"/>
          </a:xfrm>
          <a:prstGeom prst="rect">
            <a:avLst/>
          </a:prstGeom>
          <a:noFill/>
        </p:spPr>
        <p:txBody>
          <a:bodyPr wrap="square" rtlCol="0">
            <a:spAutoFit/>
          </a:bodyPr>
          <a:lstStyle/>
          <a:p>
            <a:r>
              <a:rPr lang="en-US" sz="2800" dirty="0">
                <a:latin typeface="Consolas" panose="020B0609020204030204" pitchFamily="49" charset="0"/>
                <a:cs typeface="Consolas" panose="020B0609020204030204" pitchFamily="49" charset="0"/>
              </a:rPr>
              <a:t>int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 = {3, 4, -1, 2};</a:t>
            </a:r>
          </a:p>
          <a:p>
            <a:endParaRPr lang="en-US" sz="2800" dirty="0">
              <a:latin typeface="Consolas" panose="020B0609020204030204" pitchFamily="49" charset="0"/>
              <a:cs typeface="Consolas" panose="020B0609020204030204" pitchFamily="49" charset="0"/>
            </a:endParaRPr>
          </a:p>
          <a:p>
            <a:pPr>
              <a:spcAft>
                <a:spcPts val="600"/>
              </a:spcAft>
            </a:pPr>
            <a:r>
              <a:rPr lang="en-US" sz="2800" dirty="0">
                <a:latin typeface="Consolas" panose="020B0609020204030204" pitchFamily="49" charset="0"/>
                <a:cs typeface="Consolas" panose="020B0609020204030204" pitchFamily="49" charset="0"/>
              </a:rPr>
              <a:t>int *ptr0 =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a:t>
            </a:r>
          </a:p>
          <a:p>
            <a:pPr>
              <a:spcAft>
                <a:spcPts val="600"/>
              </a:spcAft>
            </a:pPr>
            <a:r>
              <a:rPr lang="en-US" sz="2800" dirty="0">
                <a:latin typeface="Consolas" panose="020B0609020204030204" pitchFamily="49" charset="0"/>
                <a:cs typeface="Consolas" panose="020B0609020204030204" pitchFamily="49" charset="0"/>
              </a:rPr>
              <a:t>int *elt0 =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a:t>
            </a:r>
          </a:p>
          <a:p>
            <a:pPr>
              <a:spcAft>
                <a:spcPts val="600"/>
              </a:spcAft>
            </a:pPr>
            <a:r>
              <a:rPr lang="en-US" sz="2800" dirty="0">
                <a:latin typeface="Consolas" panose="020B0609020204030204" pitchFamily="49" charset="0"/>
                <a:cs typeface="Consolas" panose="020B0609020204030204" pitchFamily="49" charset="0"/>
              </a:rPr>
              <a:t>int </a:t>
            </a:r>
            <a:r>
              <a:rPr lang="en-US" sz="2800" dirty="0" err="1">
                <a:latin typeface="Consolas" panose="020B0609020204030204" pitchFamily="49" charset="0"/>
                <a:cs typeface="Consolas" panose="020B0609020204030204" pitchFamily="49" charset="0"/>
              </a:rPr>
              <a:t>elt</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 + 3);</a:t>
            </a:r>
          </a:p>
          <a:p>
            <a:pPr>
              <a:spcAft>
                <a:spcPts val="600"/>
              </a:spcAft>
            </a:pPr>
            <a:r>
              <a:rPr lang="en-US" sz="2800" dirty="0">
                <a:latin typeface="Consolas" panose="020B0609020204030204" pitchFamily="49" charset="0"/>
                <a:cs typeface="Consolas" panose="020B0609020204030204" pitchFamily="49" charset="0"/>
              </a:rPr>
              <a:t>int **ptr1=.  &amp;</a:t>
            </a:r>
            <a:r>
              <a:rPr lang="en-US" sz="2800" dirty="0" err="1">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49"/>
        <p:cNvGrpSpPr/>
        <p:nvPr/>
      </p:nvGrpSpPr>
      <p:grpSpPr>
        <a:xfrm>
          <a:off x="0" y="0"/>
          <a:ext cx="0" cy="0"/>
          <a:chOff x="0" y="0"/>
          <a:chExt cx="0" cy="0"/>
        </a:xfrm>
      </p:grpSpPr>
      <p:sp>
        <p:nvSpPr>
          <p:cNvPr id="1850" name="Google Shape;1850;p104"/>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001394" lvl="0" indent="0" algn="l" rtl="0">
              <a:lnSpc>
                <a:spcPct val="100000"/>
              </a:lnSpc>
              <a:spcBef>
                <a:spcPts val="0"/>
              </a:spcBef>
              <a:spcAft>
                <a:spcPts val="0"/>
              </a:spcAft>
              <a:buNone/>
            </a:pPr>
            <a:r>
              <a:rPr lang="en-US"/>
              <a:t>Translating C into English</a:t>
            </a:r>
            <a:endParaRPr/>
          </a:p>
        </p:txBody>
      </p:sp>
      <p:pic>
        <p:nvPicPr>
          <p:cNvPr id="1852" name="Google Shape;1852;p104"/>
          <p:cNvPicPr preferRelativeResize="0"/>
          <p:nvPr/>
        </p:nvPicPr>
        <p:blipFill rotWithShape="1">
          <a:blip r:embed="rId3">
            <a:alphaModFix/>
          </a:blip>
          <a:srcRect/>
          <a:stretch/>
        </p:blipFill>
        <p:spPr>
          <a:xfrm>
            <a:off x="569976" y="1304544"/>
            <a:ext cx="6193536" cy="1877567"/>
          </a:xfrm>
          <a:prstGeom prst="rect">
            <a:avLst/>
          </a:prstGeom>
          <a:noFill/>
          <a:ln>
            <a:noFill/>
          </a:ln>
        </p:spPr>
      </p:pic>
      <p:sp>
        <p:nvSpPr>
          <p:cNvPr id="1853" name="Google Shape;1853;p104"/>
          <p:cNvSpPr txBox="1"/>
          <p:nvPr/>
        </p:nvSpPr>
        <p:spPr>
          <a:xfrm>
            <a:off x="457200" y="1295400"/>
            <a:ext cx="5943600" cy="1403350"/>
          </a:xfrm>
          <a:prstGeom prst="rect">
            <a:avLst/>
          </a:prstGeom>
          <a:solidFill>
            <a:srgbClr val="FBE5D6"/>
          </a:solidFill>
          <a:ln w="9525" cap="flat" cmpd="sng">
            <a:solidFill>
              <a:srgbClr val="000000"/>
            </a:solidFill>
            <a:prstDash val="solid"/>
            <a:round/>
            <a:headEnd type="none" w="sm" len="sm"/>
            <a:tailEnd type="none" w="sm" len="sm"/>
          </a:ln>
        </p:spPr>
        <p:txBody>
          <a:bodyPr spcFirstLastPara="1" wrap="square" lIns="0" tIns="32375" rIns="0" bIns="0" anchor="t" anchorCtr="0">
            <a:spAutoFit/>
          </a:bodyPr>
          <a:lstStyle/>
          <a:p>
            <a:pPr marL="56261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If </a:t>
            </a:r>
            <a:r>
              <a:rPr lang="en-US" sz="2000" b="1" i="0" u="none" strike="noStrike" cap="none">
                <a:solidFill>
                  <a:srgbClr val="000000"/>
                </a:solidFill>
                <a:latin typeface="Calibri"/>
                <a:ea typeface="Calibri"/>
                <a:cs typeface="Calibri"/>
                <a:sym typeface="Calibri"/>
              </a:rPr>
              <a:t>declaration</a:t>
            </a:r>
            <a:r>
              <a:rPr lang="en-US" sz="2000" b="0" i="0" u="none" strike="noStrike" cap="none">
                <a:solidFill>
                  <a:srgbClr val="000000"/>
                </a:solidFill>
                <a:latin typeface="Calibri"/>
                <a:ea typeface="Calibri"/>
                <a:cs typeface="Calibri"/>
                <a:sym typeface="Calibri"/>
              </a:rPr>
              <a:t>: “pointer”</a:t>
            </a:r>
            <a:endParaRPr sz="2000" b="0" i="0" u="none" strike="noStrike" cap="none">
              <a:solidFill>
                <a:srgbClr val="000000"/>
              </a:solidFill>
              <a:latin typeface="Calibri"/>
              <a:ea typeface="Calibri"/>
              <a:cs typeface="Calibri"/>
              <a:sym typeface="Calibri"/>
            </a:endParaRPr>
          </a:p>
          <a:p>
            <a:pPr marL="1005839" marR="0" lvl="0" indent="0" algn="l" rtl="0">
              <a:lnSpc>
                <a:spcPct val="9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ex: </a:t>
            </a:r>
            <a:r>
              <a:rPr lang="en-US" sz="2000" b="0" i="0" u="none" strike="noStrike" cap="none">
                <a:solidFill>
                  <a:srgbClr val="000000"/>
                </a:solidFill>
                <a:latin typeface="Consolas"/>
                <a:ea typeface="Consolas"/>
                <a:cs typeface="Consolas"/>
                <a:sym typeface="Consolas"/>
              </a:rPr>
              <a:t>int * </a:t>
            </a:r>
            <a:r>
              <a:rPr lang="en-US" sz="2000" b="0" i="0" u="none" strike="noStrike" cap="none">
                <a:solidFill>
                  <a:srgbClr val="000000"/>
                </a:solidFill>
                <a:latin typeface="Calibri"/>
                <a:ea typeface="Calibri"/>
                <a:cs typeface="Calibri"/>
                <a:sym typeface="Calibri"/>
              </a:rPr>
              <a:t>is "pointer to an int”</a:t>
            </a:r>
            <a:endParaRPr sz="2000" b="0" i="0" u="none" strike="noStrike" cap="none">
              <a:solidFill>
                <a:srgbClr val="000000"/>
              </a:solidFill>
              <a:latin typeface="Calibri"/>
              <a:ea typeface="Calibri"/>
              <a:cs typeface="Calibri"/>
              <a:sym typeface="Calibri"/>
            </a:endParaRPr>
          </a:p>
          <a:p>
            <a:pPr marL="94615" marR="0" lvl="0" indent="0" algn="l" rtl="0">
              <a:lnSpc>
                <a:spcPct val="65000"/>
              </a:lnSpc>
              <a:spcBef>
                <a:spcPts val="0"/>
              </a:spcBef>
              <a:spcAft>
                <a:spcPts val="0"/>
              </a:spcAft>
              <a:buClr>
                <a:srgbClr val="000000"/>
              </a:buClr>
              <a:buSzPts val="4800"/>
              <a:buFont typeface="Consolas"/>
              <a:buNone/>
            </a:pPr>
            <a:r>
              <a:rPr lang="en-US" sz="4800" b="0" i="0" u="none" strike="noStrike" cap="none" baseline="30000">
                <a:solidFill>
                  <a:srgbClr val="000000"/>
                </a:solidFill>
                <a:latin typeface="Consolas"/>
                <a:ea typeface="Consolas"/>
                <a:cs typeface="Consolas"/>
                <a:sym typeface="Consolas"/>
              </a:rPr>
              <a:t>* </a:t>
            </a:r>
            <a:r>
              <a:rPr lang="en-US" sz="2000" b="0" i="0" u="none" strike="noStrike" cap="none">
                <a:solidFill>
                  <a:srgbClr val="000000"/>
                </a:solidFill>
                <a:latin typeface="Calibri"/>
                <a:ea typeface="Calibri"/>
                <a:cs typeface="Calibri"/>
                <a:sym typeface="Calibri"/>
              </a:rPr>
              <a:t>If </a:t>
            </a:r>
            <a:r>
              <a:rPr lang="en-US" sz="2000" b="1" i="0" u="none" strike="noStrike" cap="none">
                <a:solidFill>
                  <a:srgbClr val="000000"/>
                </a:solidFill>
                <a:latin typeface="Calibri"/>
                <a:ea typeface="Calibri"/>
                <a:cs typeface="Calibri"/>
                <a:sym typeface="Calibri"/>
              </a:rPr>
              <a:t>operation</a:t>
            </a:r>
            <a:r>
              <a:rPr lang="en-US" sz="2000" b="0" i="0" u="none" strike="noStrike" cap="none">
                <a:solidFill>
                  <a:srgbClr val="000000"/>
                </a:solidFill>
                <a:latin typeface="Calibri"/>
                <a:ea typeface="Calibri"/>
                <a:cs typeface="Calibri"/>
                <a:sym typeface="Calibri"/>
              </a:rPr>
              <a:t>: "dereference/the value at address”</a:t>
            </a:r>
            <a:endParaRPr sz="2000" b="0" i="0" u="none" strike="noStrike" cap="none">
              <a:solidFill>
                <a:srgbClr val="000000"/>
              </a:solidFill>
              <a:latin typeface="Calibri"/>
              <a:ea typeface="Calibri"/>
              <a:cs typeface="Calibri"/>
              <a:sym typeface="Calibri"/>
            </a:endParaRPr>
          </a:p>
          <a:p>
            <a:pPr marL="1005839" marR="0" lvl="0" indent="0" algn="l" rtl="0">
              <a:lnSpc>
                <a:spcPct val="114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ex: </a:t>
            </a:r>
            <a:r>
              <a:rPr lang="en-US" sz="2000" b="0" i="0" u="none" strike="noStrike" cap="none">
                <a:solidFill>
                  <a:srgbClr val="000000"/>
                </a:solidFill>
                <a:latin typeface="Consolas"/>
                <a:ea typeface="Consolas"/>
                <a:cs typeface="Consolas"/>
                <a:sym typeface="Consolas"/>
              </a:rPr>
              <a:t>*num </a:t>
            </a:r>
            <a:r>
              <a:rPr lang="en-US" sz="2000" b="0" i="0" u="none" strike="noStrike" cap="none">
                <a:solidFill>
                  <a:srgbClr val="000000"/>
                </a:solidFill>
                <a:latin typeface="Calibri"/>
                <a:ea typeface="Calibri"/>
                <a:cs typeface="Calibri"/>
                <a:sym typeface="Calibri"/>
              </a:rPr>
              <a:t>is "the value at address </a:t>
            </a:r>
            <a:r>
              <a:rPr lang="en-US" sz="2000" b="0" i="0" u="none" strike="noStrike" cap="none">
                <a:solidFill>
                  <a:srgbClr val="000000"/>
                </a:solidFill>
                <a:latin typeface="Consolas"/>
                <a:ea typeface="Consolas"/>
                <a:cs typeface="Consolas"/>
                <a:sym typeface="Consolas"/>
              </a:rPr>
              <a:t>num</a:t>
            </a:r>
            <a:r>
              <a:rPr lang="en-US" sz="2000" b="0" i="0" u="none" strike="noStrike" cap="none">
                <a:solidFill>
                  <a:srgbClr val="000000"/>
                </a:solidFill>
                <a:latin typeface="Calibri"/>
                <a:ea typeface="Calibri"/>
                <a:cs typeface="Calibri"/>
                <a:sym typeface="Calibri"/>
              </a:rPr>
              <a:t>"</a:t>
            </a:r>
            <a:endParaRPr sz="2000" b="0" i="0" u="none" strike="noStrike" cap="none">
              <a:solidFill>
                <a:srgbClr val="000000"/>
              </a:solidFill>
              <a:latin typeface="Calibri"/>
              <a:ea typeface="Calibri"/>
              <a:cs typeface="Calibri"/>
              <a:sym typeface="Calibri"/>
            </a:endParaRPr>
          </a:p>
        </p:txBody>
      </p:sp>
      <p:grpSp>
        <p:nvGrpSpPr>
          <p:cNvPr id="1854" name="Google Shape;1854;p104"/>
          <p:cNvGrpSpPr/>
          <p:nvPr/>
        </p:nvGrpSpPr>
        <p:grpSpPr>
          <a:xfrm>
            <a:off x="7315200" y="1286255"/>
            <a:ext cx="3483862" cy="1133856"/>
            <a:chOff x="7315200" y="1286255"/>
            <a:chExt cx="3483862" cy="1133856"/>
          </a:xfrm>
        </p:grpSpPr>
        <p:pic>
          <p:nvPicPr>
            <p:cNvPr id="1855" name="Google Shape;1855;p104"/>
            <p:cNvPicPr preferRelativeResize="0"/>
            <p:nvPr/>
          </p:nvPicPr>
          <p:blipFill rotWithShape="1">
            <a:blip r:embed="rId4">
              <a:alphaModFix/>
            </a:blip>
            <a:srcRect/>
            <a:stretch/>
          </p:blipFill>
          <p:spPr>
            <a:xfrm>
              <a:off x="7357871" y="1286255"/>
              <a:ext cx="3441191" cy="1133856"/>
            </a:xfrm>
            <a:prstGeom prst="rect">
              <a:avLst/>
            </a:prstGeom>
            <a:noFill/>
            <a:ln>
              <a:noFill/>
            </a:ln>
          </p:spPr>
        </p:pic>
        <p:sp>
          <p:nvSpPr>
            <p:cNvPr id="1856" name="Google Shape;1856;p104"/>
            <p:cNvSpPr/>
            <p:nvPr/>
          </p:nvSpPr>
          <p:spPr>
            <a:xfrm>
              <a:off x="7315200" y="1295399"/>
              <a:ext cx="3048000" cy="621030"/>
            </a:xfrm>
            <a:custGeom>
              <a:avLst/>
              <a:gdLst/>
              <a:ahLst/>
              <a:cxnLst/>
              <a:rect l="l" t="t" r="r" b="b"/>
              <a:pathLst>
                <a:path w="3048000" h="621030" extrusionOk="0">
                  <a:moveTo>
                    <a:pt x="3048000" y="0"/>
                  </a:moveTo>
                  <a:lnTo>
                    <a:pt x="0" y="0"/>
                  </a:lnTo>
                  <a:lnTo>
                    <a:pt x="0" y="620502"/>
                  </a:lnTo>
                  <a:lnTo>
                    <a:pt x="3048000" y="620502"/>
                  </a:lnTo>
                  <a:lnTo>
                    <a:pt x="3048000" y="0"/>
                  </a:lnTo>
                  <a:close/>
                </a:path>
              </a:pathLst>
            </a:custGeom>
            <a:solidFill>
              <a:srgbClr val="FBE5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57" name="Google Shape;1857;p104"/>
            <p:cNvSpPr/>
            <p:nvPr/>
          </p:nvSpPr>
          <p:spPr>
            <a:xfrm>
              <a:off x="7315200" y="1295399"/>
              <a:ext cx="3048000" cy="621030"/>
            </a:xfrm>
            <a:custGeom>
              <a:avLst/>
              <a:gdLst/>
              <a:ahLst/>
              <a:cxnLst/>
              <a:rect l="l" t="t" r="r" b="b"/>
              <a:pathLst>
                <a:path w="3048000" h="621030" extrusionOk="0">
                  <a:moveTo>
                    <a:pt x="0" y="0"/>
                  </a:moveTo>
                  <a:lnTo>
                    <a:pt x="3048000" y="0"/>
                  </a:lnTo>
                  <a:lnTo>
                    <a:pt x="3048000" y="620503"/>
                  </a:lnTo>
                  <a:lnTo>
                    <a:pt x="0" y="620503"/>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58" name="Google Shape;1858;p104"/>
          <p:cNvSpPr txBox="1"/>
          <p:nvPr/>
        </p:nvSpPr>
        <p:spPr>
          <a:xfrm>
            <a:off x="8095615" y="1427988"/>
            <a:ext cx="1302385" cy="33020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“address of”</a:t>
            </a:r>
            <a:endParaRPr sz="2000" b="0" i="0" u="none" strike="noStrike" cap="none">
              <a:solidFill>
                <a:srgbClr val="000000"/>
              </a:solidFill>
              <a:latin typeface="Calibri"/>
              <a:ea typeface="Calibri"/>
              <a:cs typeface="Calibri"/>
              <a:sym typeface="Calibri"/>
            </a:endParaRPr>
          </a:p>
        </p:txBody>
      </p:sp>
      <p:sp>
        <p:nvSpPr>
          <p:cNvPr id="1859" name="Google Shape;1859;p104"/>
          <p:cNvSpPr txBox="1"/>
          <p:nvPr/>
        </p:nvSpPr>
        <p:spPr>
          <a:xfrm>
            <a:off x="7456324" y="1321308"/>
            <a:ext cx="236220" cy="51308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3200"/>
              <a:buFont typeface="Consolas"/>
              <a:buNone/>
            </a:pPr>
            <a:r>
              <a:rPr lang="en-US" sz="3200" b="0" i="0" u="none" strike="noStrike" cap="none">
                <a:solidFill>
                  <a:srgbClr val="000000"/>
                </a:solidFill>
                <a:latin typeface="Consolas"/>
                <a:ea typeface="Consolas"/>
                <a:cs typeface="Consolas"/>
                <a:sym typeface="Consolas"/>
              </a:rPr>
              <a:t>&amp;</a:t>
            </a:r>
            <a:endParaRPr sz="3200" b="0" i="0" u="none" strike="noStrike" cap="none">
              <a:solidFill>
                <a:srgbClr val="000000"/>
              </a:solidFill>
              <a:latin typeface="Consolas"/>
              <a:ea typeface="Consolas"/>
              <a:cs typeface="Consolas"/>
              <a:sym typeface="Consolas"/>
            </a:endParaRPr>
          </a:p>
        </p:txBody>
      </p:sp>
      <p:grpSp>
        <p:nvGrpSpPr>
          <p:cNvPr id="1860" name="Google Shape;1860;p104"/>
          <p:cNvGrpSpPr/>
          <p:nvPr/>
        </p:nvGrpSpPr>
        <p:grpSpPr>
          <a:xfrm>
            <a:off x="3562350" y="3716091"/>
            <a:ext cx="2152650" cy="1531374"/>
            <a:chOff x="3562350" y="3716091"/>
            <a:chExt cx="2152650" cy="1531374"/>
          </a:xfrm>
        </p:grpSpPr>
        <p:sp>
          <p:nvSpPr>
            <p:cNvPr id="1861" name="Google Shape;1861;p104"/>
            <p:cNvSpPr/>
            <p:nvPr/>
          </p:nvSpPr>
          <p:spPr>
            <a:xfrm>
              <a:off x="3562350" y="3716091"/>
              <a:ext cx="800100" cy="464820"/>
            </a:xfrm>
            <a:custGeom>
              <a:avLst/>
              <a:gdLst/>
              <a:ahLst/>
              <a:cxnLst/>
              <a:rect l="l" t="t" r="r" b="b"/>
              <a:pathLst>
                <a:path w="800100" h="464820" extrusionOk="0">
                  <a:moveTo>
                    <a:pt x="0" y="0"/>
                  </a:moveTo>
                  <a:lnTo>
                    <a:pt x="800100" y="0"/>
                  </a:lnTo>
                  <a:lnTo>
                    <a:pt x="800100" y="464575"/>
                  </a:lnTo>
                  <a:lnTo>
                    <a:pt x="0" y="464575"/>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62" name="Google Shape;1862;p104"/>
            <p:cNvSpPr/>
            <p:nvPr/>
          </p:nvSpPr>
          <p:spPr>
            <a:xfrm>
              <a:off x="3562350" y="4180665"/>
              <a:ext cx="1009650" cy="533400"/>
            </a:xfrm>
            <a:custGeom>
              <a:avLst/>
              <a:gdLst/>
              <a:ahLst/>
              <a:cxnLst/>
              <a:rect l="l" t="t" r="r" b="b"/>
              <a:pathLst>
                <a:path w="1009650" h="533400" extrusionOk="0">
                  <a:moveTo>
                    <a:pt x="0" y="0"/>
                  </a:moveTo>
                  <a:lnTo>
                    <a:pt x="1009650" y="0"/>
                  </a:lnTo>
                  <a:lnTo>
                    <a:pt x="1009650" y="533400"/>
                  </a:lnTo>
                  <a:lnTo>
                    <a:pt x="0" y="533400"/>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63" name="Google Shape;1863;p104"/>
            <p:cNvSpPr/>
            <p:nvPr/>
          </p:nvSpPr>
          <p:spPr>
            <a:xfrm>
              <a:off x="3562350" y="4714065"/>
              <a:ext cx="2152650" cy="533400"/>
            </a:xfrm>
            <a:custGeom>
              <a:avLst/>
              <a:gdLst/>
              <a:ahLst/>
              <a:cxnLst/>
              <a:rect l="l" t="t" r="r" b="b"/>
              <a:pathLst>
                <a:path w="2152650" h="533400" extrusionOk="0">
                  <a:moveTo>
                    <a:pt x="0" y="0"/>
                  </a:moveTo>
                  <a:lnTo>
                    <a:pt x="2152650" y="0"/>
                  </a:lnTo>
                  <a:lnTo>
                    <a:pt x="2152650" y="533400"/>
                  </a:lnTo>
                  <a:lnTo>
                    <a:pt x="0" y="533400"/>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grpSp>
        <p:nvGrpSpPr>
          <p:cNvPr id="1864" name="Google Shape;1864;p104"/>
          <p:cNvGrpSpPr/>
          <p:nvPr/>
        </p:nvGrpSpPr>
        <p:grpSpPr>
          <a:xfrm>
            <a:off x="7571545" y="6193535"/>
            <a:ext cx="4001709" cy="664464"/>
            <a:chOff x="7571545" y="6193535"/>
            <a:chExt cx="4001709" cy="664464"/>
          </a:xfrm>
        </p:grpSpPr>
        <p:pic>
          <p:nvPicPr>
            <p:cNvPr id="1865" name="Google Shape;1865;p104"/>
            <p:cNvPicPr preferRelativeResize="0"/>
            <p:nvPr/>
          </p:nvPicPr>
          <p:blipFill rotWithShape="1">
            <a:blip r:embed="rId5">
              <a:alphaModFix/>
            </a:blip>
            <a:srcRect/>
            <a:stretch/>
          </p:blipFill>
          <p:spPr>
            <a:xfrm>
              <a:off x="7626095" y="6193535"/>
              <a:ext cx="3947159" cy="664464"/>
            </a:xfrm>
            <a:prstGeom prst="rect">
              <a:avLst/>
            </a:prstGeom>
            <a:noFill/>
            <a:ln>
              <a:noFill/>
            </a:ln>
          </p:spPr>
        </p:pic>
        <p:sp>
          <p:nvSpPr>
            <p:cNvPr id="1866" name="Google Shape;1866;p104"/>
            <p:cNvSpPr/>
            <p:nvPr/>
          </p:nvSpPr>
          <p:spPr>
            <a:xfrm>
              <a:off x="7571545" y="6207459"/>
              <a:ext cx="3581400" cy="448309"/>
            </a:xfrm>
            <a:custGeom>
              <a:avLst/>
              <a:gdLst/>
              <a:ahLst/>
              <a:cxnLst/>
              <a:rect l="l" t="t" r="r" b="b"/>
              <a:pathLst>
                <a:path w="3581400" h="448309" extrusionOk="0">
                  <a:moveTo>
                    <a:pt x="3581398" y="0"/>
                  </a:moveTo>
                  <a:lnTo>
                    <a:pt x="0" y="0"/>
                  </a:lnTo>
                  <a:lnTo>
                    <a:pt x="0" y="447893"/>
                  </a:lnTo>
                  <a:lnTo>
                    <a:pt x="3581398" y="447893"/>
                  </a:lnTo>
                  <a:lnTo>
                    <a:pt x="3581398"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67" name="Google Shape;1867;p104"/>
            <p:cNvSpPr/>
            <p:nvPr/>
          </p:nvSpPr>
          <p:spPr>
            <a:xfrm>
              <a:off x="7571545" y="6207459"/>
              <a:ext cx="3581400" cy="448309"/>
            </a:xfrm>
            <a:custGeom>
              <a:avLst/>
              <a:gdLst/>
              <a:ahLst/>
              <a:cxnLst/>
              <a:rect l="l" t="t" r="r" b="b"/>
              <a:pathLst>
                <a:path w="3581400" h="448309" extrusionOk="0">
                  <a:moveTo>
                    <a:pt x="0" y="0"/>
                  </a:moveTo>
                  <a:lnTo>
                    <a:pt x="3581400" y="0"/>
                  </a:lnTo>
                  <a:lnTo>
                    <a:pt x="3581400" y="447894"/>
                  </a:lnTo>
                  <a:lnTo>
                    <a:pt x="0" y="447894"/>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grpSp>
        <p:nvGrpSpPr>
          <p:cNvPr id="1868" name="Google Shape;1868;p104"/>
          <p:cNvGrpSpPr/>
          <p:nvPr/>
        </p:nvGrpSpPr>
        <p:grpSpPr>
          <a:xfrm>
            <a:off x="7315200" y="2063495"/>
            <a:ext cx="2517647" cy="1139952"/>
            <a:chOff x="7315200" y="2063495"/>
            <a:chExt cx="2517647" cy="1139952"/>
          </a:xfrm>
        </p:grpSpPr>
        <p:pic>
          <p:nvPicPr>
            <p:cNvPr id="1869" name="Google Shape;1869;p104"/>
            <p:cNvPicPr preferRelativeResize="0"/>
            <p:nvPr/>
          </p:nvPicPr>
          <p:blipFill rotWithShape="1">
            <a:blip r:embed="rId6">
              <a:alphaModFix/>
            </a:blip>
            <a:srcRect/>
            <a:stretch/>
          </p:blipFill>
          <p:spPr>
            <a:xfrm>
              <a:off x="7333488" y="2063495"/>
              <a:ext cx="2499359" cy="1139952"/>
            </a:xfrm>
            <a:prstGeom prst="rect">
              <a:avLst/>
            </a:prstGeom>
            <a:noFill/>
            <a:ln>
              <a:noFill/>
            </a:ln>
          </p:spPr>
        </p:pic>
        <p:sp>
          <p:nvSpPr>
            <p:cNvPr id="1870" name="Google Shape;1870;p104"/>
            <p:cNvSpPr/>
            <p:nvPr/>
          </p:nvSpPr>
          <p:spPr>
            <a:xfrm>
              <a:off x="7315200" y="2073046"/>
              <a:ext cx="2057400" cy="625475"/>
            </a:xfrm>
            <a:custGeom>
              <a:avLst/>
              <a:gdLst/>
              <a:ahLst/>
              <a:cxnLst/>
              <a:rect l="l" t="t" r="r" b="b"/>
              <a:pathLst>
                <a:path w="2057400" h="625475" extrusionOk="0">
                  <a:moveTo>
                    <a:pt x="2057400" y="0"/>
                  </a:moveTo>
                  <a:lnTo>
                    <a:pt x="0" y="0"/>
                  </a:lnTo>
                  <a:lnTo>
                    <a:pt x="0" y="625247"/>
                  </a:lnTo>
                  <a:lnTo>
                    <a:pt x="2057400" y="625247"/>
                  </a:lnTo>
                  <a:lnTo>
                    <a:pt x="2057400" y="0"/>
                  </a:lnTo>
                  <a:close/>
                </a:path>
              </a:pathLst>
            </a:custGeom>
            <a:solidFill>
              <a:srgbClr val="FBE5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1" name="Google Shape;1871;p104"/>
            <p:cNvSpPr/>
            <p:nvPr/>
          </p:nvSpPr>
          <p:spPr>
            <a:xfrm>
              <a:off x="7315200" y="2073046"/>
              <a:ext cx="2057400" cy="625475"/>
            </a:xfrm>
            <a:custGeom>
              <a:avLst/>
              <a:gdLst/>
              <a:ahLst/>
              <a:cxnLst/>
              <a:rect l="l" t="t" r="r" b="b"/>
              <a:pathLst>
                <a:path w="2057400" h="625475" extrusionOk="0">
                  <a:moveTo>
                    <a:pt x="0" y="0"/>
                  </a:moveTo>
                  <a:lnTo>
                    <a:pt x="2057400" y="0"/>
                  </a:lnTo>
                  <a:lnTo>
                    <a:pt x="2057400" y="625248"/>
                  </a:lnTo>
                  <a:lnTo>
                    <a:pt x="0" y="625248"/>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72" name="Google Shape;1872;p104"/>
          <p:cNvSpPr txBox="1"/>
          <p:nvPr/>
        </p:nvSpPr>
        <p:spPr>
          <a:xfrm>
            <a:off x="8321040" y="2208276"/>
            <a:ext cx="813435" cy="33020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address</a:t>
            </a:r>
            <a:endParaRPr sz="2000" b="0" i="0" u="none" strike="noStrike" cap="none">
              <a:solidFill>
                <a:srgbClr val="000000"/>
              </a:solidFill>
              <a:latin typeface="Calibri"/>
              <a:ea typeface="Calibri"/>
              <a:cs typeface="Calibri"/>
              <a:sym typeface="Calibri"/>
            </a:endParaRPr>
          </a:p>
        </p:txBody>
      </p:sp>
      <p:sp>
        <p:nvSpPr>
          <p:cNvPr id="1873" name="Google Shape;1873;p104"/>
          <p:cNvSpPr txBox="1"/>
          <p:nvPr/>
        </p:nvSpPr>
        <p:spPr>
          <a:xfrm>
            <a:off x="7505537" y="2112771"/>
            <a:ext cx="568960" cy="510540"/>
          </a:xfrm>
          <a:prstGeom prst="rect">
            <a:avLst/>
          </a:prstGeom>
          <a:noFill/>
          <a:ln>
            <a:noFill/>
          </a:ln>
        </p:spPr>
        <p:txBody>
          <a:bodyPr spcFirstLastPara="1" wrap="square" lIns="0" tIns="22850" rIns="0" bIns="0" anchor="t" anchorCtr="0">
            <a:spAutoFit/>
          </a:bodyPr>
          <a:lstStyle/>
          <a:p>
            <a:pPr marL="0" marR="5080" lvl="0" indent="111125" algn="l" rtl="0">
              <a:lnSpc>
                <a:spcPct val="11875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&lt;ptr name&gt;</a:t>
            </a:r>
            <a:endParaRPr sz="1600" b="0" i="0" u="none" strike="noStrike" cap="none">
              <a:solidFill>
                <a:srgbClr val="000000"/>
              </a:solidFill>
              <a:latin typeface="Consolas"/>
              <a:ea typeface="Consolas"/>
              <a:cs typeface="Consolas"/>
              <a:sym typeface="Consolas"/>
            </a:endParaRPr>
          </a:p>
        </p:txBody>
      </p:sp>
      <p:grpSp>
        <p:nvGrpSpPr>
          <p:cNvPr id="1874" name="Google Shape;1874;p104"/>
          <p:cNvGrpSpPr/>
          <p:nvPr/>
        </p:nvGrpSpPr>
        <p:grpSpPr>
          <a:xfrm>
            <a:off x="9677400" y="2057400"/>
            <a:ext cx="2511552" cy="1139952"/>
            <a:chOff x="9677400" y="2057400"/>
            <a:chExt cx="2511552" cy="1139952"/>
          </a:xfrm>
        </p:grpSpPr>
        <p:pic>
          <p:nvPicPr>
            <p:cNvPr id="1875" name="Google Shape;1875;p104"/>
            <p:cNvPicPr preferRelativeResize="0"/>
            <p:nvPr/>
          </p:nvPicPr>
          <p:blipFill rotWithShape="1">
            <a:blip r:embed="rId7">
              <a:alphaModFix/>
            </a:blip>
            <a:srcRect/>
            <a:stretch/>
          </p:blipFill>
          <p:spPr>
            <a:xfrm>
              <a:off x="9698736" y="2057400"/>
              <a:ext cx="2490216" cy="1139952"/>
            </a:xfrm>
            <a:prstGeom prst="rect">
              <a:avLst/>
            </a:prstGeom>
            <a:noFill/>
            <a:ln>
              <a:noFill/>
            </a:ln>
          </p:spPr>
        </p:pic>
        <p:sp>
          <p:nvSpPr>
            <p:cNvPr id="1876" name="Google Shape;1876;p104"/>
            <p:cNvSpPr/>
            <p:nvPr/>
          </p:nvSpPr>
          <p:spPr>
            <a:xfrm>
              <a:off x="9677400" y="2068302"/>
              <a:ext cx="2257425" cy="625475"/>
            </a:xfrm>
            <a:custGeom>
              <a:avLst/>
              <a:gdLst/>
              <a:ahLst/>
              <a:cxnLst/>
              <a:rect l="l" t="t" r="r" b="b"/>
              <a:pathLst>
                <a:path w="2257425" h="625475" extrusionOk="0">
                  <a:moveTo>
                    <a:pt x="2257093" y="0"/>
                  </a:moveTo>
                  <a:lnTo>
                    <a:pt x="0" y="0"/>
                  </a:lnTo>
                  <a:lnTo>
                    <a:pt x="0" y="625247"/>
                  </a:lnTo>
                  <a:lnTo>
                    <a:pt x="2257093" y="625247"/>
                  </a:lnTo>
                  <a:lnTo>
                    <a:pt x="2257093" y="0"/>
                  </a:lnTo>
                  <a:close/>
                </a:path>
              </a:pathLst>
            </a:custGeom>
            <a:solidFill>
              <a:srgbClr val="FBE5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7" name="Google Shape;1877;p104"/>
            <p:cNvSpPr/>
            <p:nvPr/>
          </p:nvSpPr>
          <p:spPr>
            <a:xfrm>
              <a:off x="9677400" y="2068302"/>
              <a:ext cx="2257425" cy="625475"/>
            </a:xfrm>
            <a:custGeom>
              <a:avLst/>
              <a:gdLst/>
              <a:ahLst/>
              <a:cxnLst/>
              <a:rect l="l" t="t" r="r" b="b"/>
              <a:pathLst>
                <a:path w="2257425" h="625475" extrusionOk="0">
                  <a:moveTo>
                    <a:pt x="0" y="0"/>
                  </a:moveTo>
                  <a:lnTo>
                    <a:pt x="2257094" y="0"/>
                  </a:lnTo>
                  <a:lnTo>
                    <a:pt x="2257094" y="625248"/>
                  </a:lnTo>
                  <a:lnTo>
                    <a:pt x="0" y="625248"/>
                  </a:lnTo>
                  <a:lnTo>
                    <a:pt x="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878" name="Google Shape;1878;p104"/>
          <p:cNvSpPr txBox="1"/>
          <p:nvPr/>
        </p:nvSpPr>
        <p:spPr>
          <a:xfrm>
            <a:off x="10632440" y="2080259"/>
            <a:ext cx="1201420" cy="576580"/>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0" i="0" u="none" strike="noStrike" cap="none">
                <a:solidFill>
                  <a:srgbClr val="000000"/>
                </a:solidFill>
                <a:latin typeface="Calibri"/>
                <a:ea typeface="Calibri"/>
                <a:cs typeface="Calibri"/>
                <a:sym typeface="Calibri"/>
              </a:rPr>
              <a:t>address</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15"/>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(except sizeof)</a:t>
            </a:r>
            <a:endParaRPr sz="1600" b="0" i="0" u="none" strike="noStrike" cap="none">
              <a:solidFill>
                <a:srgbClr val="000000"/>
              </a:solidFill>
              <a:latin typeface="Calibri"/>
              <a:ea typeface="Calibri"/>
              <a:cs typeface="Calibri"/>
              <a:sym typeface="Calibri"/>
            </a:endParaRPr>
          </a:p>
        </p:txBody>
      </p:sp>
      <p:sp>
        <p:nvSpPr>
          <p:cNvPr id="1879" name="Google Shape;1879;p104"/>
          <p:cNvSpPr txBox="1"/>
          <p:nvPr/>
        </p:nvSpPr>
        <p:spPr>
          <a:xfrm>
            <a:off x="9867737" y="2109723"/>
            <a:ext cx="568960" cy="510540"/>
          </a:xfrm>
          <a:prstGeom prst="rect">
            <a:avLst/>
          </a:prstGeom>
          <a:noFill/>
          <a:ln>
            <a:noFill/>
          </a:ln>
        </p:spPr>
        <p:txBody>
          <a:bodyPr spcFirstLastPara="1" wrap="square" lIns="0" tIns="22850" rIns="0" bIns="0" anchor="t" anchorCtr="0">
            <a:spAutoFit/>
          </a:bodyPr>
          <a:lstStyle/>
          <a:p>
            <a:pPr marL="0" marR="5080" lvl="0" indent="111125" algn="l" rtl="0">
              <a:lnSpc>
                <a:spcPct val="118750"/>
              </a:lnSpc>
              <a:spcBef>
                <a:spcPts val="0"/>
              </a:spcBef>
              <a:spcAft>
                <a:spcPts val="0"/>
              </a:spcAft>
              <a:buClr>
                <a:srgbClr val="000000"/>
              </a:buClr>
              <a:buSzPts val="1600"/>
              <a:buFont typeface="Consolas"/>
              <a:buNone/>
            </a:pPr>
            <a:r>
              <a:rPr lang="en-US" sz="1600" b="0" i="0" u="none" strike="noStrike" cap="none">
                <a:solidFill>
                  <a:srgbClr val="000000"/>
                </a:solidFill>
                <a:latin typeface="Consolas"/>
                <a:ea typeface="Consolas"/>
                <a:cs typeface="Consolas"/>
                <a:sym typeface="Consolas"/>
              </a:rPr>
              <a:t>&lt;arr name&gt;</a:t>
            </a:r>
            <a:endParaRPr sz="1600" b="0" i="0" u="none" strike="noStrike" cap="none">
              <a:solidFill>
                <a:srgbClr val="000000"/>
              </a:solidFill>
              <a:latin typeface="Consolas"/>
              <a:ea typeface="Consolas"/>
              <a:cs typeface="Consolas"/>
              <a:sym typeface="Consolas"/>
            </a:endParaRPr>
          </a:p>
        </p:txBody>
      </p:sp>
      <p:sp>
        <p:nvSpPr>
          <p:cNvPr id="1880" name="Google Shape;1880;p104"/>
          <p:cNvSpPr txBox="1"/>
          <p:nvPr/>
        </p:nvSpPr>
        <p:spPr>
          <a:xfrm>
            <a:off x="5970378" y="2837364"/>
            <a:ext cx="6069537" cy="2907719"/>
          </a:xfrm>
          <a:prstGeom prst="rect">
            <a:avLst/>
          </a:prstGeom>
          <a:noFill/>
          <a:ln>
            <a:noFill/>
          </a:ln>
        </p:spPr>
        <p:txBody>
          <a:bodyPr spcFirstLastPara="1" wrap="square" lIns="0" tIns="12700" rIns="0" bIns="0" anchor="t" anchorCtr="0">
            <a:spAutoFit/>
          </a:bodyPr>
          <a:lstStyle/>
          <a:p>
            <a:pPr marL="12700" marR="0" lvl="0" indent="0" algn="l" rtl="0">
              <a:lnSpc>
                <a:spcPct val="113958"/>
              </a:lnSpc>
              <a:spcBef>
                <a:spcPts val="0"/>
              </a:spcBef>
              <a:spcAft>
                <a:spcPts val="0"/>
              </a:spcAft>
              <a:buClr>
                <a:srgbClr val="00B050"/>
              </a:buClr>
              <a:buSzPts val="2400"/>
              <a:buFont typeface="Consolas"/>
              <a:buNone/>
            </a:pPr>
            <a:r>
              <a:rPr lang="en-US" sz="2400" b="0" i="0" u="none" strike="noStrike" cap="none" dirty="0">
                <a:solidFill>
                  <a:srgbClr val="00B050"/>
                </a:solidFill>
                <a:latin typeface="Consolas"/>
                <a:ea typeface="Consolas"/>
                <a:cs typeface="Consolas"/>
                <a:sym typeface="Consolas"/>
              </a:rPr>
              <a:t>// initializes stack array</a:t>
            </a:r>
            <a:endParaRPr sz="2400" b="0" i="0" u="none" strike="noStrike" cap="none" dirty="0">
              <a:solidFill>
                <a:srgbClr val="000000"/>
              </a:solidFill>
              <a:latin typeface="Consolas"/>
              <a:ea typeface="Consolas"/>
              <a:cs typeface="Consolas"/>
              <a:sym typeface="Consolas"/>
            </a:endParaRPr>
          </a:p>
          <a:p>
            <a:pPr marL="12700" marR="0" lvl="0" indent="0" algn="l" rtl="0">
              <a:lnSpc>
                <a:spcPct val="113958"/>
              </a:lnSpc>
              <a:spcBef>
                <a:spcPts val="0"/>
              </a:spcBef>
              <a:spcAft>
                <a:spcPts val="0"/>
              </a:spcAft>
              <a:buClr>
                <a:srgbClr val="00B050"/>
              </a:buClr>
              <a:buSzPts val="2400"/>
              <a:buFont typeface="Consolas"/>
              <a:buNone/>
            </a:pPr>
            <a:r>
              <a:rPr lang="en-US" sz="2400" b="0" i="0" u="none" strike="noStrike" cap="none" dirty="0">
                <a:solidFill>
                  <a:srgbClr val="00B050"/>
                </a:solidFill>
                <a:latin typeface="Consolas"/>
                <a:ea typeface="Consolas"/>
                <a:cs typeface="Consolas"/>
                <a:sym typeface="Consolas"/>
              </a:rPr>
              <a:t>// with 4 </a:t>
            </a:r>
            <a:r>
              <a:rPr lang="en-US" sz="2400" b="0" i="0" u="none" strike="noStrike" cap="none" dirty="0" err="1">
                <a:solidFill>
                  <a:srgbClr val="00B050"/>
                </a:solidFill>
                <a:latin typeface="Consolas"/>
                <a:ea typeface="Consolas"/>
                <a:cs typeface="Consolas"/>
                <a:sym typeface="Consolas"/>
              </a:rPr>
              <a:t>ints</a:t>
            </a:r>
            <a:endParaRPr sz="2400" b="0" i="0" u="none" strike="noStrike" cap="none" dirty="0">
              <a:solidFill>
                <a:srgbClr val="000000"/>
              </a:solidFill>
              <a:latin typeface="Consolas"/>
              <a:ea typeface="Consolas"/>
              <a:cs typeface="Consolas"/>
              <a:sym typeface="Consolas"/>
            </a:endParaRPr>
          </a:p>
          <a:p>
            <a:pPr marL="530860" marR="0" lvl="0" indent="0" algn="l" rtl="0">
              <a:lnSpc>
                <a:spcPct val="100000"/>
              </a:lnSpc>
              <a:spcBef>
                <a:spcPts val="240"/>
              </a:spcBef>
              <a:spcAft>
                <a:spcPts val="1200"/>
              </a:spcAft>
              <a:buClr>
                <a:srgbClr val="0432FF"/>
              </a:buClr>
              <a:buSzPts val="2400"/>
              <a:buFont typeface="Calibri"/>
              <a:buNone/>
            </a:pPr>
            <a:r>
              <a:rPr lang="en-US" sz="2000" b="1" i="0" u="none" strike="noStrike" cap="none" dirty="0">
                <a:solidFill>
                  <a:srgbClr val="0432FF"/>
                </a:solidFill>
                <a:latin typeface="Calibri"/>
                <a:ea typeface="Calibri"/>
                <a:cs typeface="Calibri"/>
                <a:sym typeface="Calibri"/>
              </a:rPr>
              <a:t>Address </a:t>
            </a:r>
            <a:r>
              <a:rPr lang="en-US" sz="2000" b="1" i="0" u="none" strike="noStrike" cap="none" dirty="0" err="1">
                <a:solidFill>
                  <a:srgbClr val="0432FF"/>
                </a:solidFill>
                <a:latin typeface="Consolas"/>
                <a:ea typeface="Consolas"/>
                <a:cs typeface="Consolas"/>
                <a:sym typeface="Consolas"/>
              </a:rPr>
              <a:t>arr</a:t>
            </a:r>
            <a:endParaRPr lang="en-US" sz="2000" dirty="0">
              <a:latin typeface="Consolas"/>
              <a:ea typeface="Consolas"/>
              <a:cs typeface="Consolas"/>
              <a:sym typeface="Consolas"/>
            </a:endParaRPr>
          </a:p>
          <a:p>
            <a:pPr marL="530860" marR="0" lvl="0" indent="0" algn="l" rtl="0">
              <a:lnSpc>
                <a:spcPct val="100000"/>
              </a:lnSpc>
              <a:spcBef>
                <a:spcPts val="240"/>
              </a:spcBef>
              <a:spcAft>
                <a:spcPts val="1200"/>
              </a:spcAft>
              <a:buClr>
                <a:srgbClr val="0432FF"/>
              </a:buClr>
              <a:buSzPts val="2400"/>
              <a:buFont typeface="Calibri"/>
              <a:buNone/>
            </a:pPr>
            <a:r>
              <a:rPr lang="en-US" sz="2000" b="1" i="0" u="none" strike="noStrike" cap="none" dirty="0">
                <a:solidFill>
                  <a:srgbClr val="0432FF"/>
                </a:solidFill>
                <a:latin typeface="Calibri"/>
                <a:ea typeface="Calibri"/>
                <a:cs typeface="Calibri"/>
                <a:sym typeface="Calibri"/>
              </a:rPr>
              <a:t>Value at address </a:t>
            </a:r>
            <a:r>
              <a:rPr lang="en-US" sz="2000" b="1" i="0" u="none" strike="noStrike" cap="none" dirty="0" err="1">
                <a:solidFill>
                  <a:srgbClr val="0432FF"/>
                </a:solidFill>
                <a:latin typeface="Consolas"/>
                <a:ea typeface="Consolas"/>
                <a:cs typeface="Consolas"/>
                <a:sym typeface="Consolas"/>
              </a:rPr>
              <a:t>arr</a:t>
            </a:r>
            <a:endParaRPr sz="2000" b="0" i="0" u="none" strike="noStrike" cap="none" dirty="0">
              <a:solidFill>
                <a:srgbClr val="000000"/>
              </a:solidFill>
              <a:latin typeface="Consolas"/>
              <a:ea typeface="Consolas"/>
              <a:cs typeface="Consolas"/>
              <a:sym typeface="Consolas"/>
            </a:endParaRPr>
          </a:p>
          <a:p>
            <a:pPr marL="530860" marR="201930" lvl="0" indent="0" algn="l" rtl="0">
              <a:lnSpc>
                <a:spcPct val="117083"/>
              </a:lnSpc>
              <a:spcBef>
                <a:spcPts val="345"/>
              </a:spcBef>
              <a:spcAft>
                <a:spcPts val="1200"/>
              </a:spcAft>
              <a:buClr>
                <a:srgbClr val="0432FF"/>
              </a:buClr>
              <a:buSzPts val="2400"/>
              <a:buFont typeface="Calibri"/>
              <a:buNone/>
            </a:pPr>
            <a:r>
              <a:rPr lang="en-US" sz="2000" b="1" i="0" u="none" strike="noStrike" cap="none" dirty="0">
                <a:solidFill>
                  <a:srgbClr val="0432FF"/>
                </a:solidFill>
                <a:latin typeface="Calibri"/>
                <a:ea typeface="Calibri"/>
                <a:cs typeface="Calibri"/>
                <a:sym typeface="Calibri"/>
              </a:rPr>
              <a:t>The value at address 3 </a:t>
            </a:r>
            <a:r>
              <a:rPr lang="en-US" sz="2000" b="1" i="0" u="none" strike="noStrike" cap="none" dirty="0" err="1">
                <a:solidFill>
                  <a:srgbClr val="0432FF"/>
                </a:solidFill>
                <a:latin typeface="Consolas"/>
                <a:ea typeface="Consolas"/>
                <a:cs typeface="Consolas"/>
                <a:sym typeface="Consolas"/>
              </a:rPr>
              <a:t>int</a:t>
            </a:r>
            <a:r>
              <a:rPr lang="en-US" sz="2000" b="1" i="0" u="none" strike="noStrike" cap="none" dirty="0" err="1">
                <a:solidFill>
                  <a:srgbClr val="0432FF"/>
                </a:solidFill>
                <a:latin typeface="Calibri"/>
                <a:ea typeface="Calibri"/>
                <a:cs typeface="Calibri"/>
                <a:sym typeface="Calibri"/>
              </a:rPr>
              <a:t>s</a:t>
            </a:r>
            <a:r>
              <a:rPr lang="en-US" sz="2000" b="1" i="0" u="none" strike="noStrike" cap="none" dirty="0">
                <a:solidFill>
                  <a:srgbClr val="0432FF"/>
                </a:solidFill>
                <a:latin typeface="Calibri"/>
                <a:ea typeface="Calibri"/>
                <a:cs typeface="Calibri"/>
                <a:sym typeface="Calibri"/>
              </a:rPr>
              <a:t> after address </a:t>
            </a:r>
            <a:r>
              <a:rPr lang="en-US" sz="2000" b="1" i="0" u="none" strike="noStrike" cap="none" dirty="0" err="1">
                <a:solidFill>
                  <a:srgbClr val="0432FF"/>
                </a:solidFill>
                <a:latin typeface="Consolas"/>
                <a:ea typeface="Consolas"/>
                <a:cs typeface="Consolas"/>
                <a:sym typeface="Consolas"/>
              </a:rPr>
              <a:t>arr</a:t>
            </a:r>
            <a:endParaRPr sz="2000" b="0" i="0" u="none" strike="noStrike" cap="none" dirty="0">
              <a:solidFill>
                <a:srgbClr val="000000"/>
              </a:solidFill>
              <a:latin typeface="Calibri"/>
              <a:ea typeface="Calibri"/>
              <a:cs typeface="Calibri"/>
              <a:sym typeface="Calibri"/>
            </a:endParaRPr>
          </a:p>
          <a:p>
            <a:pPr marL="549275" marR="0" lvl="0" indent="0" algn="l" rtl="0">
              <a:lnSpc>
                <a:spcPct val="100000"/>
              </a:lnSpc>
              <a:spcBef>
                <a:spcPts val="465"/>
              </a:spcBef>
              <a:spcAft>
                <a:spcPts val="1200"/>
              </a:spcAft>
              <a:buClr>
                <a:srgbClr val="0432FF"/>
              </a:buClr>
              <a:buSzPts val="2400"/>
              <a:buFont typeface="Calibri"/>
              <a:buNone/>
            </a:pPr>
            <a:r>
              <a:rPr lang="en-US" sz="2000" b="1" i="0" u="none" strike="noStrike" cap="none" dirty="0">
                <a:solidFill>
                  <a:srgbClr val="0432FF"/>
                </a:solidFill>
                <a:latin typeface="Calibri"/>
                <a:ea typeface="Calibri"/>
                <a:cs typeface="Calibri"/>
                <a:sym typeface="Calibri"/>
              </a:rPr>
              <a:t>address of </a:t>
            </a:r>
            <a:r>
              <a:rPr lang="en-US" sz="2000" b="1" i="0" u="none" strike="noStrike" cap="none" dirty="0" err="1">
                <a:solidFill>
                  <a:srgbClr val="0432FF"/>
                </a:solidFill>
                <a:latin typeface="Consolas"/>
                <a:ea typeface="Consolas"/>
                <a:cs typeface="Consolas"/>
                <a:sym typeface="Consolas"/>
              </a:rPr>
              <a:t>ptr</a:t>
            </a:r>
            <a:endParaRPr sz="2000" b="0" i="0" u="none" strike="noStrike" cap="none" dirty="0">
              <a:solidFill>
                <a:srgbClr val="000000"/>
              </a:solidFill>
              <a:latin typeface="Consolas"/>
              <a:ea typeface="Consolas"/>
              <a:cs typeface="Consolas"/>
              <a:sym typeface="Consolas"/>
            </a:endParaRPr>
          </a:p>
        </p:txBody>
      </p:sp>
      <p:sp>
        <p:nvSpPr>
          <p:cNvPr id="1881" name="Google Shape;1881;p104"/>
          <p:cNvSpPr/>
          <p:nvPr/>
        </p:nvSpPr>
        <p:spPr>
          <a:xfrm>
            <a:off x="3562350" y="5247466"/>
            <a:ext cx="1009650" cy="533400"/>
          </a:xfrm>
          <a:custGeom>
            <a:avLst/>
            <a:gdLst/>
            <a:ahLst/>
            <a:cxnLst/>
            <a:rect l="l" t="t" r="r" b="b"/>
            <a:pathLst>
              <a:path w="1009650" h="533400" extrusionOk="0">
                <a:moveTo>
                  <a:pt x="0" y="0"/>
                </a:moveTo>
                <a:lnTo>
                  <a:pt x="1009650" y="0"/>
                </a:lnTo>
                <a:lnTo>
                  <a:pt x="1009650" y="533400"/>
                </a:lnTo>
                <a:lnTo>
                  <a:pt x="0" y="533400"/>
                </a:lnTo>
                <a:lnTo>
                  <a:pt x="0" y="0"/>
                </a:lnTo>
                <a:close/>
              </a:path>
            </a:pathLst>
          </a:custGeom>
          <a:noFill/>
          <a:ln w="28575" cap="flat" cmpd="sng">
            <a:solidFill>
              <a:srgbClr val="C55A1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82" name="Google Shape;1882;p104"/>
          <p:cNvSpPr txBox="1"/>
          <p:nvPr/>
        </p:nvSpPr>
        <p:spPr>
          <a:xfrm>
            <a:off x="7650285" y="6252648"/>
            <a:ext cx="3101975" cy="309245"/>
          </a:xfrm>
          <a:prstGeom prst="rect">
            <a:avLst/>
          </a:prstGeom>
          <a:noFill/>
          <a:ln>
            <a:noFill/>
          </a:ln>
        </p:spPr>
        <p:txBody>
          <a:bodyPr spcFirstLastPara="1" wrap="square" lIns="0" tIns="0" rIns="0" bIns="0" anchor="t" anchorCtr="0">
            <a:spAutoFit/>
          </a:bodyPr>
          <a:lstStyle/>
          <a:p>
            <a:pPr marL="12700" marR="0" lvl="0" indent="0" algn="l" rtl="0">
              <a:lnSpc>
                <a:spcPct val="1155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Type check with a diagram!</a:t>
            </a:r>
            <a:endParaRPr sz="2000" b="0" i="0" u="none" strike="noStrike" cap="none">
              <a:solidFill>
                <a:srgbClr val="000000"/>
              </a:solidFill>
              <a:latin typeface="Arial"/>
              <a:ea typeface="Arial"/>
              <a:cs typeface="Arial"/>
              <a:sym typeface="Arial"/>
            </a:endParaRPr>
          </a:p>
        </p:txBody>
      </p:sp>
      <p:sp>
        <p:nvSpPr>
          <p:cNvPr id="1883" name="Google Shape;1883;p104"/>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96</a:t>
            </a:fld>
            <a:endParaRPr sz="1200" b="0" i="0" u="none" strike="noStrike" cap="none">
              <a:solidFill>
                <a:srgbClr val="424242"/>
              </a:solidFill>
              <a:latin typeface="Verdana"/>
              <a:ea typeface="Verdana"/>
              <a:cs typeface="Verdana"/>
              <a:sym typeface="Verdana"/>
            </a:endParaRPr>
          </a:p>
        </p:txBody>
      </p:sp>
      <p:sp>
        <p:nvSpPr>
          <p:cNvPr id="3" name="TextBox 2">
            <a:extLst>
              <a:ext uri="{FF2B5EF4-FFF2-40B4-BE49-F238E27FC236}">
                <a16:creationId xmlns:a16="http://schemas.microsoft.com/office/drawing/2014/main" id="{49F13E3B-C617-2A1C-1299-661699B1FE09}"/>
              </a:ext>
            </a:extLst>
          </p:cNvPr>
          <p:cNvSpPr txBox="1"/>
          <p:nvPr/>
        </p:nvSpPr>
        <p:spPr>
          <a:xfrm>
            <a:off x="764321" y="2820423"/>
            <a:ext cx="5596057" cy="2908489"/>
          </a:xfrm>
          <a:prstGeom prst="rect">
            <a:avLst/>
          </a:prstGeom>
          <a:noFill/>
        </p:spPr>
        <p:txBody>
          <a:bodyPr wrap="square" rtlCol="0">
            <a:spAutoFit/>
          </a:bodyPr>
          <a:lstStyle/>
          <a:p>
            <a:r>
              <a:rPr lang="en-US" sz="2800" dirty="0">
                <a:latin typeface="Consolas" panose="020B0609020204030204" pitchFamily="49" charset="0"/>
                <a:cs typeface="Consolas" panose="020B0609020204030204" pitchFamily="49" charset="0"/>
              </a:rPr>
              <a:t>int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 = {3, 4, -1, 2};</a:t>
            </a:r>
          </a:p>
          <a:p>
            <a:endParaRPr lang="en-US" sz="2800" dirty="0">
              <a:latin typeface="Consolas" panose="020B0609020204030204" pitchFamily="49" charset="0"/>
              <a:cs typeface="Consolas" panose="020B0609020204030204" pitchFamily="49" charset="0"/>
            </a:endParaRPr>
          </a:p>
          <a:p>
            <a:pPr>
              <a:spcAft>
                <a:spcPts val="600"/>
              </a:spcAft>
            </a:pPr>
            <a:r>
              <a:rPr lang="en-US" sz="2800" dirty="0">
                <a:latin typeface="Consolas" panose="020B0609020204030204" pitchFamily="49" charset="0"/>
                <a:cs typeface="Consolas" panose="020B0609020204030204" pitchFamily="49" charset="0"/>
              </a:rPr>
              <a:t>int *ptr0 =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a:t>
            </a:r>
          </a:p>
          <a:p>
            <a:pPr>
              <a:spcAft>
                <a:spcPts val="600"/>
              </a:spcAft>
            </a:pPr>
            <a:r>
              <a:rPr lang="en-US" sz="2800" dirty="0">
                <a:latin typeface="Consolas" panose="020B0609020204030204" pitchFamily="49" charset="0"/>
                <a:cs typeface="Consolas" panose="020B0609020204030204" pitchFamily="49" charset="0"/>
              </a:rPr>
              <a:t>int *elt0 =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a:t>
            </a:r>
          </a:p>
          <a:p>
            <a:pPr>
              <a:spcAft>
                <a:spcPts val="600"/>
              </a:spcAft>
            </a:pPr>
            <a:r>
              <a:rPr lang="en-US" sz="2800" dirty="0">
                <a:latin typeface="Consolas" panose="020B0609020204030204" pitchFamily="49" charset="0"/>
                <a:cs typeface="Consolas" panose="020B0609020204030204" pitchFamily="49" charset="0"/>
              </a:rPr>
              <a:t>int </a:t>
            </a:r>
            <a:r>
              <a:rPr lang="en-US" sz="2800" dirty="0" err="1">
                <a:latin typeface="Consolas" panose="020B0609020204030204" pitchFamily="49" charset="0"/>
                <a:cs typeface="Consolas" panose="020B0609020204030204" pitchFamily="49" charset="0"/>
              </a:rPr>
              <a:t>elt</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arr</a:t>
            </a:r>
            <a:r>
              <a:rPr lang="en-US" sz="2800" dirty="0">
                <a:latin typeface="Consolas" panose="020B0609020204030204" pitchFamily="49" charset="0"/>
                <a:cs typeface="Consolas" panose="020B0609020204030204" pitchFamily="49" charset="0"/>
              </a:rPr>
              <a:t> + 3);</a:t>
            </a:r>
          </a:p>
          <a:p>
            <a:pPr>
              <a:spcAft>
                <a:spcPts val="600"/>
              </a:spcAft>
            </a:pPr>
            <a:r>
              <a:rPr lang="en-US" sz="2800" dirty="0">
                <a:latin typeface="Consolas" panose="020B0609020204030204" pitchFamily="49" charset="0"/>
                <a:cs typeface="Consolas" panose="020B0609020204030204" pitchFamily="49" charset="0"/>
              </a:rPr>
              <a:t>int **ptr1=.  &amp;</a:t>
            </a:r>
            <a:r>
              <a:rPr lang="en-US" sz="2800" dirty="0" err="1">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977"/>
        <p:cNvGrpSpPr/>
        <p:nvPr/>
      </p:nvGrpSpPr>
      <p:grpSpPr>
        <a:xfrm>
          <a:off x="0" y="0"/>
          <a:ext cx="0" cy="0"/>
          <a:chOff x="0" y="0"/>
          <a:chExt cx="0" cy="0"/>
        </a:xfrm>
      </p:grpSpPr>
      <p:sp>
        <p:nvSpPr>
          <p:cNvPr id="1978" name="Google Shape;1978;p107"/>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508885" lvl="0" indent="0" algn="l" rtl="0">
              <a:lnSpc>
                <a:spcPct val="100000"/>
              </a:lnSpc>
              <a:spcBef>
                <a:spcPts val="0"/>
              </a:spcBef>
              <a:spcAft>
                <a:spcPts val="0"/>
              </a:spcAft>
              <a:buNone/>
            </a:pPr>
            <a:r>
              <a:rPr lang="en-US"/>
              <a:t>Plan For Today</a:t>
            </a:r>
            <a:endParaRPr/>
          </a:p>
        </p:txBody>
      </p:sp>
      <p:sp>
        <p:nvSpPr>
          <p:cNvPr id="1979" name="Google Shape;1979;p107"/>
          <p:cNvSpPr txBox="1"/>
          <p:nvPr/>
        </p:nvSpPr>
        <p:spPr>
          <a:xfrm>
            <a:off x="231140" y="1186180"/>
            <a:ext cx="10857865" cy="1037590"/>
          </a:xfrm>
          <a:prstGeom prst="rect">
            <a:avLst/>
          </a:prstGeom>
          <a:noFill/>
          <a:ln>
            <a:noFill/>
          </a:ln>
        </p:spPr>
        <p:txBody>
          <a:bodyPr spcFirstLastPara="1" wrap="square" lIns="0" tIns="91425" rIns="0" bIns="0" anchor="t" anchorCtr="0">
            <a:spAutoFit/>
          </a:bodyPr>
          <a:lstStyle/>
          <a:p>
            <a:pPr marL="241300" marR="0" lvl="0" indent="-228600" algn="l" rtl="0">
              <a:lnSpc>
                <a:spcPct val="100000"/>
              </a:lnSpc>
              <a:spcBef>
                <a:spcPts val="0"/>
              </a:spcBef>
              <a:spcAft>
                <a:spcPts val="0"/>
              </a:spcAft>
              <a:buClr>
                <a:srgbClr val="000000"/>
              </a:buClr>
              <a:buSzPts val="2800"/>
              <a:buFont typeface="Arial"/>
              <a:buChar char="•"/>
            </a:pPr>
            <a:r>
              <a:rPr lang="en-US" sz="2800" b="1" i="0" u="none" strike="noStrike" cap="none" dirty="0">
                <a:solidFill>
                  <a:srgbClr val="000000"/>
                </a:solidFill>
                <a:latin typeface="Calibri"/>
                <a:ea typeface="Calibri"/>
                <a:cs typeface="Calibri"/>
                <a:sym typeface="Calibri"/>
              </a:rPr>
              <a:t>10 minutes: </a:t>
            </a:r>
            <a:r>
              <a:rPr lang="en-US" sz="2800" b="0" i="0" u="none" strike="noStrike" cap="none" dirty="0">
                <a:solidFill>
                  <a:srgbClr val="000000"/>
                </a:solidFill>
                <a:latin typeface="Calibri"/>
                <a:ea typeface="Calibri"/>
                <a:cs typeface="Calibri"/>
                <a:sym typeface="Calibri"/>
              </a:rPr>
              <a:t>general review</a:t>
            </a:r>
            <a:endParaRPr sz="2800" b="0" i="0" u="none" strike="noStrike" cap="none" dirty="0">
              <a:solidFill>
                <a:srgbClr val="000000"/>
              </a:solidFill>
              <a:latin typeface="Calibri"/>
              <a:ea typeface="Calibri"/>
              <a:cs typeface="Calibri"/>
              <a:sym typeface="Calibri"/>
            </a:endParaRPr>
          </a:p>
          <a:p>
            <a:pPr marL="241300" marR="0" lvl="0" indent="-228600" algn="l" rtl="0">
              <a:lnSpc>
                <a:spcPct val="100000"/>
              </a:lnSpc>
              <a:spcBef>
                <a:spcPts val="625"/>
              </a:spcBef>
              <a:spcAft>
                <a:spcPts val="0"/>
              </a:spcAft>
              <a:buClr>
                <a:srgbClr val="FF0000"/>
              </a:buClr>
              <a:buSzPts val="2800"/>
              <a:buFont typeface="Arial"/>
              <a:buChar char="•"/>
            </a:pPr>
            <a:r>
              <a:rPr lang="en-US" sz="2800" b="1" i="0" u="none" strike="noStrike" cap="none" dirty="0">
                <a:solidFill>
                  <a:srgbClr val="FF0000"/>
                </a:solidFill>
                <a:latin typeface="Calibri"/>
                <a:ea typeface="Calibri"/>
                <a:cs typeface="Calibri"/>
                <a:sym typeface="Calibri"/>
              </a:rPr>
              <a:t>5 minutes: Any questions?</a:t>
            </a:r>
            <a:endParaRPr sz="2800" b="0" i="0" u="none" strike="noStrike" cap="none" dirty="0">
              <a:solidFill>
                <a:srgbClr val="000000"/>
              </a:solidFill>
              <a:latin typeface="Calibri"/>
              <a:ea typeface="Calibri"/>
              <a:cs typeface="Calibri"/>
              <a:sym typeface="Calibri"/>
            </a:endParaRPr>
          </a:p>
        </p:txBody>
      </p:sp>
      <p:grpSp>
        <p:nvGrpSpPr>
          <p:cNvPr id="1980" name="Google Shape;1980;p107"/>
          <p:cNvGrpSpPr/>
          <p:nvPr/>
        </p:nvGrpSpPr>
        <p:grpSpPr>
          <a:xfrm>
            <a:off x="377952" y="3057143"/>
            <a:ext cx="11478768" cy="3514344"/>
            <a:chOff x="377952" y="3057143"/>
            <a:chExt cx="11478768" cy="3514344"/>
          </a:xfrm>
        </p:grpSpPr>
        <p:pic>
          <p:nvPicPr>
            <p:cNvPr id="1981" name="Google Shape;1981;p107"/>
            <p:cNvPicPr preferRelativeResize="0"/>
            <p:nvPr/>
          </p:nvPicPr>
          <p:blipFill rotWithShape="1">
            <a:blip r:embed="rId3">
              <a:alphaModFix/>
            </a:blip>
            <a:srcRect/>
            <a:stretch/>
          </p:blipFill>
          <p:spPr>
            <a:xfrm>
              <a:off x="524256" y="3127247"/>
              <a:ext cx="11161776" cy="3276600"/>
            </a:xfrm>
            <a:prstGeom prst="rect">
              <a:avLst/>
            </a:prstGeom>
            <a:noFill/>
            <a:ln>
              <a:noFill/>
            </a:ln>
          </p:spPr>
        </p:pic>
        <p:pic>
          <p:nvPicPr>
            <p:cNvPr id="1982" name="Google Shape;1982;p107"/>
            <p:cNvPicPr preferRelativeResize="0"/>
            <p:nvPr/>
          </p:nvPicPr>
          <p:blipFill rotWithShape="1">
            <a:blip r:embed="rId4">
              <a:alphaModFix/>
            </a:blip>
            <a:srcRect/>
            <a:stretch/>
          </p:blipFill>
          <p:spPr>
            <a:xfrm>
              <a:off x="377952" y="3057143"/>
              <a:ext cx="11478768" cy="3514344"/>
            </a:xfrm>
            <a:prstGeom prst="rect">
              <a:avLst/>
            </a:prstGeom>
            <a:noFill/>
            <a:ln>
              <a:noFill/>
            </a:ln>
          </p:spPr>
        </p:pic>
        <p:sp>
          <p:nvSpPr>
            <p:cNvPr id="1983" name="Google Shape;1983;p107"/>
            <p:cNvSpPr/>
            <p:nvPr/>
          </p:nvSpPr>
          <p:spPr>
            <a:xfrm>
              <a:off x="838200" y="3428999"/>
              <a:ext cx="10439400" cy="2554605"/>
            </a:xfrm>
            <a:custGeom>
              <a:avLst/>
              <a:gdLst/>
              <a:ahLst/>
              <a:cxnLst/>
              <a:rect l="l" t="t" r="r" b="b"/>
              <a:pathLst>
                <a:path w="10439400" h="2554604" extrusionOk="0">
                  <a:moveTo>
                    <a:pt x="10439400" y="0"/>
                  </a:moveTo>
                  <a:lnTo>
                    <a:pt x="0" y="0"/>
                  </a:lnTo>
                  <a:lnTo>
                    <a:pt x="0" y="2554544"/>
                  </a:lnTo>
                  <a:lnTo>
                    <a:pt x="10439400" y="2554544"/>
                  </a:lnTo>
                  <a:lnTo>
                    <a:pt x="10439400" y="0"/>
                  </a:lnTo>
                  <a:close/>
                </a:path>
              </a:pathLst>
            </a:custGeom>
            <a:solidFill>
              <a:srgbClr val="DAE3F3"/>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84" name="Google Shape;1984;p107"/>
            <p:cNvSpPr/>
            <p:nvPr/>
          </p:nvSpPr>
          <p:spPr>
            <a:xfrm>
              <a:off x="838200" y="3428999"/>
              <a:ext cx="10439400" cy="2554605"/>
            </a:xfrm>
            <a:custGeom>
              <a:avLst/>
              <a:gdLst/>
              <a:ahLst/>
              <a:cxnLst/>
              <a:rect l="l" t="t" r="r" b="b"/>
              <a:pathLst>
                <a:path w="10439400" h="2554604" extrusionOk="0">
                  <a:moveTo>
                    <a:pt x="0" y="0"/>
                  </a:moveTo>
                  <a:lnTo>
                    <a:pt x="10439400" y="0"/>
                  </a:lnTo>
                  <a:lnTo>
                    <a:pt x="10439400" y="2554545"/>
                  </a:lnTo>
                  <a:lnTo>
                    <a:pt x="0" y="2554545"/>
                  </a:lnTo>
                  <a:lnTo>
                    <a:pt x="0" y="0"/>
                  </a:lnTo>
                  <a:close/>
                </a:path>
              </a:pathLst>
            </a:custGeom>
            <a:noFill/>
            <a:ln w="9525" cap="flat" cmpd="sng">
              <a:solidFill>
                <a:srgbClr val="4472C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1985" name="Google Shape;1985;p107"/>
          <p:cNvSpPr txBox="1"/>
          <p:nvPr/>
        </p:nvSpPr>
        <p:spPr>
          <a:xfrm>
            <a:off x="916939" y="3448811"/>
            <a:ext cx="10193655" cy="2354855"/>
          </a:xfrm>
          <a:prstGeom prst="rect">
            <a:avLst/>
          </a:prstGeom>
          <a:noFill/>
          <a:ln>
            <a:noFill/>
          </a:ln>
        </p:spPr>
        <p:txBody>
          <a:bodyPr spcFirstLastPara="1" wrap="square" lIns="0" tIns="10775" rIns="0" bIns="0" anchor="t" anchorCtr="0">
            <a:spAutoFit/>
          </a:bodyPr>
          <a:lstStyle/>
          <a:p>
            <a:pPr marL="12700" marR="5080" lvl="0" indent="0" algn="l" rtl="0">
              <a:lnSpc>
                <a:spcPct val="100299"/>
              </a:lnSpc>
              <a:spcBef>
                <a:spcPts val="0"/>
              </a:spcBef>
              <a:spcAft>
                <a:spcPts val="0"/>
              </a:spcAft>
              <a:buClr>
                <a:srgbClr val="000000"/>
              </a:buClr>
              <a:buSzPts val="3200"/>
              <a:buFont typeface="Arial"/>
              <a:buNone/>
            </a:pPr>
            <a:r>
              <a:rPr lang="en-US" sz="2800" b="1" i="0" u="none" strike="noStrike" cap="none" dirty="0">
                <a:solidFill>
                  <a:srgbClr val="000000"/>
                </a:solidFill>
                <a:latin typeface="Arial"/>
                <a:ea typeface="Arial"/>
                <a:cs typeface="Arial"/>
                <a:sym typeface="Arial"/>
              </a:rPr>
              <a:t>Lecture 6 takeaway: </a:t>
            </a:r>
            <a:r>
              <a:rPr lang="en-US" sz="2800" b="0" i="0" u="none" strike="noStrike" cap="none" dirty="0">
                <a:solidFill>
                  <a:srgbClr val="000000"/>
                </a:solidFill>
                <a:latin typeface="Arial"/>
                <a:ea typeface="Arial"/>
                <a:cs typeface="Arial"/>
                <a:sym typeface="Arial"/>
              </a:rPr>
              <a:t>pointers let us store the addresses of data and pass them as parameters. We can perform arithmetic with pointers to change where they point to.</a:t>
            </a:r>
            <a:endParaRPr sz="2800" b="0" i="0" u="none" strike="noStrike" cap="none" dirty="0">
              <a:solidFill>
                <a:srgbClr val="000000"/>
              </a:solidFill>
              <a:latin typeface="Arial"/>
              <a:ea typeface="Arial"/>
              <a:cs typeface="Arial"/>
              <a:sym typeface="Arial"/>
            </a:endParaRPr>
          </a:p>
          <a:p>
            <a:pPr marL="12700" marR="340360" lvl="0" indent="0" algn="l" rtl="0">
              <a:lnSpc>
                <a:spcPct val="122187"/>
              </a:lnSpc>
              <a:spcBef>
                <a:spcPts val="0"/>
              </a:spcBef>
              <a:spcAft>
                <a:spcPts val="0"/>
              </a:spcAft>
              <a:buClr>
                <a:srgbClr val="000000"/>
              </a:buClr>
              <a:buSzPts val="3200"/>
              <a:buFont typeface="Arial"/>
              <a:buNone/>
            </a:pPr>
            <a:r>
              <a:rPr lang="en-US" sz="2800" b="0" i="0" u="none" strike="noStrike" cap="none" dirty="0">
                <a:solidFill>
                  <a:srgbClr val="000000"/>
                </a:solidFill>
                <a:latin typeface="Arial"/>
                <a:ea typeface="Arial"/>
                <a:cs typeface="Arial"/>
                <a:sym typeface="Arial"/>
              </a:rPr>
              <a:t>Arrays in C also “decay to pointers” as parameters and in arithmetic expressions.</a:t>
            </a:r>
            <a:endParaRPr sz="2800" b="0" i="0" u="none" strike="noStrike" cap="none" dirty="0">
              <a:solidFill>
                <a:srgbClr val="000000"/>
              </a:solidFill>
              <a:latin typeface="Arial"/>
              <a:ea typeface="Arial"/>
              <a:cs typeface="Arial"/>
              <a:sym typeface="Arial"/>
            </a:endParaRPr>
          </a:p>
        </p:txBody>
      </p:sp>
      <p:sp>
        <p:nvSpPr>
          <p:cNvPr id="1986" name="Google Shape;1986;p107"/>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97</a:t>
            </a:fld>
            <a:endParaRPr sz="1200" b="0" i="0" u="none" strike="noStrike" cap="none">
              <a:solidFill>
                <a:srgbClr val="424242"/>
              </a:solidFill>
              <a:latin typeface="Verdana"/>
              <a:ea typeface="Verdana"/>
              <a:cs typeface="Verdana"/>
              <a:sym typeface="Verdan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2.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
                <a:prstClr val="black"/>
              </a:buClr>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 each of the following initializations:</a:t>
            </a:r>
          </a:p>
          <a:p>
            <a:pPr marL="239713" marR="0" lvl="0" indent="-239713"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Will there be a compile error/</a:t>
            </a:r>
            <a:r>
              <a:rPr kumimoji="0" lang="en-US"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segfault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239713" marR="0" lvl="0" indent="-239713"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 initialize as below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highlight>
                  <a:srgbClr val="C0C0C0"/>
                </a:highlight>
                <a:uLnTx/>
                <a:uFillTx/>
                <a:latin typeface="Consolas" panose="020B0609020204030204" pitchFamily="49" charset="0"/>
                <a:ea typeface="+mn-ea"/>
                <a:cs typeface="Consolas" panose="020B0609020204030204" pitchFamily="49" charset="0"/>
              </a:rPr>
              <a:t>A </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str = str +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1</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highlight>
                  <a:srgbClr val="C0C0C0"/>
                </a:highlight>
                <a:uLnTx/>
                <a:uFillTx/>
                <a:latin typeface="Consolas" panose="020B0609020204030204" pitchFamily="49" charset="0"/>
                <a:ea typeface="+mn-ea"/>
                <a:cs typeface="Consolas" panose="020B0609020204030204" pitchFamily="49" charset="0"/>
              </a:rPr>
              <a:t>B </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1</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7030A0"/>
                </a:solidFill>
                <a:effectLst/>
                <a:uLnTx/>
                <a:uFillTx/>
                <a:latin typeface="Consolas" panose="020B0609020204030204" pitchFamily="49" charset="0"/>
                <a:ea typeface="+mn-ea"/>
                <a:cs typeface="Consolas" panose="020B0609020204030204" pitchFamily="49" charset="0"/>
              </a:rPr>
              <a:t>'u’</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highlight>
                  <a:srgbClr val="C0C0C0"/>
                </a:highlight>
                <a:uLnTx/>
                <a:uFillTx/>
                <a:latin typeface="Consolas" panose="020B0609020204030204" pitchFamily="49" charset="0"/>
                <a:ea typeface="+mn-ea"/>
                <a:cs typeface="Consolas" panose="020B0609020204030204" pitchFamily="49" charset="0"/>
              </a:rPr>
              <a:t>C </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7030A0"/>
                </a:solidFill>
                <a:effectLst/>
                <a:uLnTx/>
                <a:uFillTx/>
                <a:latin typeface="Consolas" panose="020B0609020204030204" pitchFamily="49" charset="0"/>
                <a:ea typeface="+mn-ea"/>
                <a:cs typeface="Consolas" panose="020B0609020204030204" pitchFamily="49" charset="0"/>
              </a:rPr>
              <a:t>"%s"</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str)</a:t>
            </a:r>
          </a:p>
        </p:txBody>
      </p:sp>
      <p:sp>
        <p:nvSpPr>
          <p:cNvPr id="8" name="TextBox 7">
            <a:extLst>
              <a:ext uri="{FF2B5EF4-FFF2-40B4-BE49-F238E27FC236}">
                <a16:creationId xmlns:a16="http://schemas.microsoft.com/office/drawing/2014/main" id="{2CB61CEA-FF65-C34D-8249-183F5F6DA38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0"/>
              </a:spcAft>
              <a:buClr>
                <a:srgbClr val="ED7D31"/>
              </a:buClr>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[7];</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strcpy</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marR="0" lvl="0" indent="-465138" algn="l" defTabSz="914400" rtl="0" eaLnBrk="1" fontAlgn="base" latinLnBrk="0" hangingPunct="1">
              <a:lnSpc>
                <a:spcPct val="100000"/>
              </a:lnSpc>
              <a:spcBef>
                <a:spcPct val="0"/>
              </a:spcBef>
              <a:spcAft>
                <a:spcPct val="0"/>
              </a:spcAft>
              <a:buClr>
                <a:srgbClr val="ED7D31"/>
              </a:buClr>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marR="0" lvl="0" indent="-465138" algn="l" defTabSz="914400" rtl="0" eaLnBrk="1" fontAlgn="base" latinLnBrk="0" hangingPunct="1">
              <a:lnSpc>
                <a:spcPct val="100000"/>
              </a:lnSpc>
              <a:spcBef>
                <a:spcPct val="0"/>
              </a:spcBef>
              <a:spcAft>
                <a:spcPct val="0"/>
              </a:spcAft>
              <a:buClr>
                <a:srgbClr val="ED7D31"/>
              </a:buClr>
              <a:buSzTx/>
              <a:buFont typeface="+mj-lt"/>
              <a:buAutoNum type="arabicPeriod" startAt="3"/>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[7];</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strcpy</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"Hello3");</a:t>
            </a:r>
            <a:b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b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marR="0" lvl="0" indent="-514350" algn="l" defTabSz="914400" rtl="0" eaLnBrk="1" fontAlgn="base" latinLnBrk="0" hangingPunct="1">
              <a:lnSpc>
                <a:spcPct val="100000"/>
              </a:lnSpc>
              <a:spcBef>
                <a:spcPct val="0"/>
              </a:spcBef>
              <a:spcAft>
                <a:spcPct val="0"/>
              </a:spcAft>
              <a:buClr>
                <a:srgbClr val="ED7D31"/>
              </a:buClr>
              <a:buSzTx/>
              <a:buFont typeface="+mj-lt"/>
              <a:buAutoNum type="arabicPeriod" startAt="4"/>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"Hello4";</a:t>
            </a:r>
            <a:b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1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2.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
                <a:prstClr val="black"/>
              </a:buClr>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 each of the following initializations:</a:t>
            </a:r>
          </a:p>
          <a:p>
            <a:pPr marL="239713" marR="0" lvl="0" indent="-239713"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Will there be a compile error/</a:t>
            </a:r>
            <a:r>
              <a:rPr kumimoji="0" lang="en-US"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segfault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239713" marR="0" lvl="0" indent="-239713"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B050"/>
                </a:solidFill>
                <a:effectLst/>
                <a:uLnTx/>
                <a:uFillTx/>
                <a:latin typeface="Consolas" panose="020B0609020204030204" pitchFamily="49" charset="0"/>
                <a:ea typeface="+mn-ea"/>
                <a:cs typeface="Consolas" panose="020B0609020204030204" pitchFamily="49" charset="0"/>
              </a:rPr>
              <a:t>   // initialize as below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highlight>
                  <a:srgbClr val="C0C0C0"/>
                </a:highlight>
                <a:uLnTx/>
                <a:uFillTx/>
                <a:latin typeface="Consolas" panose="020B0609020204030204" pitchFamily="49" charset="0"/>
                <a:ea typeface="+mn-ea"/>
                <a:cs typeface="Consolas" panose="020B0609020204030204" pitchFamily="49" charset="0"/>
              </a:rPr>
              <a:t>A </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str = str +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1</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highlight>
                  <a:srgbClr val="C0C0C0"/>
                </a:highlight>
                <a:uLnTx/>
                <a:uFillTx/>
                <a:latin typeface="Consolas" panose="020B0609020204030204" pitchFamily="49" charset="0"/>
                <a:ea typeface="+mn-ea"/>
                <a:cs typeface="Consolas" panose="020B0609020204030204" pitchFamily="49" charset="0"/>
              </a:rPr>
              <a:t>B </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str[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1</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7030A0"/>
                </a:solidFill>
                <a:effectLst/>
                <a:uLnTx/>
                <a:uFillTx/>
                <a:latin typeface="Consolas" panose="020B0609020204030204" pitchFamily="49" charset="0"/>
                <a:ea typeface="+mn-ea"/>
                <a:cs typeface="Consolas" panose="020B0609020204030204" pitchFamily="49" charset="0"/>
              </a:rPr>
              <a:t>'u’</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highlight>
                  <a:srgbClr val="C0C0C0"/>
                </a:highlight>
                <a:uLnTx/>
                <a:uFillTx/>
                <a:latin typeface="Consolas" panose="020B0609020204030204" pitchFamily="49" charset="0"/>
                <a:ea typeface="+mn-ea"/>
                <a:cs typeface="Consolas" panose="020B0609020204030204" pitchFamily="49" charset="0"/>
              </a:rPr>
              <a:t>C </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a:ln>
                  <a:noFill/>
                </a:ln>
                <a:solidFill>
                  <a:srgbClr val="7030A0"/>
                </a:solidFill>
                <a:effectLst/>
                <a:uLnTx/>
                <a:uFillTx/>
                <a:latin typeface="Consolas" panose="020B0609020204030204" pitchFamily="49" charset="0"/>
                <a:ea typeface="+mn-ea"/>
                <a:cs typeface="Consolas" panose="020B0609020204030204" pitchFamily="49" charset="0"/>
              </a:rPr>
              <a:t>"%s"</a:t>
            </a:r>
            <a:r>
              <a:rPr kumimoji="0" lang="en-US" sz="20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str)</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0"/>
              </a:spcAft>
              <a:buClr>
                <a:srgbClr val="ED7D31"/>
              </a:buClr>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[7];</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strcpy</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marR="0" lvl="0" indent="-465138" algn="l" defTabSz="914400" rtl="0" eaLnBrk="1" fontAlgn="base" latinLnBrk="0" hangingPunct="1">
              <a:lnSpc>
                <a:spcPct val="100000"/>
              </a:lnSpc>
              <a:spcBef>
                <a:spcPct val="0"/>
              </a:spcBef>
              <a:spcAft>
                <a:spcPct val="0"/>
              </a:spcAft>
              <a:buClr>
                <a:srgbClr val="ED7D31"/>
              </a:buClr>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marR="0" lvl="0" indent="-465138" algn="l" defTabSz="914400" rtl="0" eaLnBrk="1" fontAlgn="base" latinLnBrk="0" hangingPunct="1">
              <a:lnSpc>
                <a:spcPct val="100000"/>
              </a:lnSpc>
              <a:spcBef>
                <a:spcPct val="0"/>
              </a:spcBef>
              <a:spcAft>
                <a:spcPct val="0"/>
              </a:spcAft>
              <a:buClr>
                <a:srgbClr val="ED7D31"/>
              </a:buClr>
              <a:buSzTx/>
              <a:buFont typeface="+mj-lt"/>
              <a:buAutoNum type="arabicPeriod" startAt="3"/>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[7];</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strcpy</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"Hello3");</a:t>
            </a:r>
            <a:b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b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arr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marR="0" lvl="0" indent="-514350" algn="l" defTabSz="914400" rtl="0" eaLnBrk="1" fontAlgn="base" latinLnBrk="0" hangingPunct="1">
              <a:lnSpc>
                <a:spcPct val="100000"/>
              </a:lnSpc>
              <a:spcBef>
                <a:spcPct val="0"/>
              </a:spcBef>
              <a:spcAft>
                <a:spcPct val="0"/>
              </a:spcAft>
              <a:buClr>
                <a:srgbClr val="ED7D31"/>
              </a:buClr>
              <a:buSzTx/>
              <a:buFont typeface="+mj-lt"/>
              <a:buAutoNum type="arabicPeriod" startAt="4"/>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"Hello4";</a:t>
            </a:r>
            <a:b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4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str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ptr</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A218226-7056-2440-A119-6E0865786D2A}"/>
              </a:ext>
            </a:extLst>
          </p:cNvPr>
          <p:cNvSpPr txBox="1"/>
          <p:nvPr/>
        </p:nvSpPr>
        <p:spPr>
          <a:xfrm>
            <a:off x="1143000" y="4009355"/>
            <a:ext cx="4572000"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Line A: Compile error</a:t>
            </a:r>
            <a:b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b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(cannot reassign array)</a:t>
            </a:r>
          </a:p>
        </p:txBody>
      </p:sp>
      <p:sp>
        <p:nvSpPr>
          <p:cNvPr id="16" name="TextBox 15">
            <a:extLst>
              <a:ext uri="{FF2B5EF4-FFF2-40B4-BE49-F238E27FC236}">
                <a16:creationId xmlns:a16="http://schemas.microsoft.com/office/drawing/2014/main" id="{0F0EBF2A-24DA-374B-86BF-77D69E7358F0}"/>
              </a:ext>
            </a:extLst>
          </p:cNvPr>
          <p:cNvSpPr txBox="1"/>
          <p:nvPr/>
        </p:nvSpPr>
        <p:spPr>
          <a:xfrm>
            <a:off x="6211096" y="3969603"/>
            <a:ext cx="4761704"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Calibri" panose="020F0502020204030204" pitchFamily="34" charset="0"/>
              </a:rPr>
              <a:t>Line B: Segmentation fault</a:t>
            </a:r>
            <a:b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Calibri" panose="020F0502020204030204" pitchFamily="34" charset="0"/>
              </a:rPr>
            </a:b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mn-cs"/>
              </a:rPr>
              <a:t>(string literal)</a:t>
            </a:r>
          </a:p>
        </p:txBody>
      </p:sp>
      <p:sp>
        <p:nvSpPr>
          <p:cNvPr id="17" name="TextBox 16">
            <a:extLst>
              <a:ext uri="{FF2B5EF4-FFF2-40B4-BE49-F238E27FC236}">
                <a16:creationId xmlns:a16="http://schemas.microsoft.com/office/drawing/2014/main" id="{07249F41-5DF1-BC4D-8EF7-D2E681CA059A}"/>
              </a:ext>
            </a:extLst>
          </p:cNvPr>
          <p:cNvSpPr txBox="1"/>
          <p:nvPr/>
        </p:nvSpPr>
        <p:spPr>
          <a:xfrm>
            <a:off x="1143000" y="6167735"/>
            <a:ext cx="1821653"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Prints </a:t>
            </a:r>
            <a:r>
              <a:rPr kumimoji="0" lang="en-US" sz="2400" b="0" i="0" u="none" strike="noStrike" kern="1200" cap="none" spc="0" normalizeH="0" baseline="0" noProof="0" dirty="0">
                <a:ln>
                  <a:noFill/>
                </a:ln>
                <a:solidFill>
                  <a:srgbClr val="C00000"/>
                </a:solidFill>
                <a:effectLst/>
                <a:uLnTx/>
                <a:uFillTx/>
                <a:latin typeface="Consolas" panose="020B0609020204030204" pitchFamily="49" charset="0"/>
                <a:ea typeface="+mn-ea"/>
                <a:cs typeface="Consolas" panose="020B0609020204030204" pitchFamily="49" charset="0"/>
              </a:rPr>
              <a:t>eulo3</a:t>
            </a:r>
          </a:p>
        </p:txBody>
      </p:sp>
      <p:sp>
        <p:nvSpPr>
          <p:cNvPr id="18" name="TextBox 17">
            <a:extLst>
              <a:ext uri="{FF2B5EF4-FFF2-40B4-BE49-F238E27FC236}">
                <a16:creationId xmlns:a16="http://schemas.microsoft.com/office/drawing/2014/main" id="{CFDF3AF9-827D-CB46-9EB1-C3F3729D1015}"/>
              </a:ext>
            </a:extLst>
          </p:cNvPr>
          <p:cNvSpPr txBox="1"/>
          <p:nvPr/>
        </p:nvSpPr>
        <p:spPr>
          <a:xfrm>
            <a:off x="6271565" y="5955267"/>
            <a:ext cx="4761704"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Calibri" panose="020F0502020204030204" pitchFamily="34" charset="0"/>
              </a:rPr>
              <a:t>Line B: Segmentation fault</a:t>
            </a:r>
            <a:b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Calibri" panose="020F0502020204030204" pitchFamily="34" charset="0"/>
              </a:rPr>
            </a:b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mn-cs"/>
              </a:rPr>
              <a:t>(string literal)</a:t>
            </a:r>
          </a:p>
        </p:txBody>
      </p:sp>
    </p:spTree>
    <p:extLst>
      <p:ext uri="{BB962C8B-B14F-4D97-AF65-F5344CB8AC3E}">
        <p14:creationId xmlns:p14="http://schemas.microsoft.com/office/powerpoint/2010/main" val="374305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void</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tricky_addresses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7030A0"/>
                </a:solidFill>
                <a:effectLst/>
                <a:uLnTx/>
                <a:uFillTx/>
                <a:latin typeface="Consolas" panose="020B0609020204030204" pitchFamily="49" charset="0"/>
                <a:ea typeface="+mn-ea"/>
                <a:cs typeface="Consolas" panose="020B0609020204030204" pitchFamily="49" charset="0"/>
              </a:rPr>
              <a:t>"Local"</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ptr1</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double_ptr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&amp;ptr1;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("ptr1's value:     %p\n", 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("ptr1’s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deref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%c\n", *ptr1);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address:   %p\n", &amp;ptr1);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double_ptr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value: %p\n",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double_ptr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address:    %p\n", &amp;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ptr2</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("ptr2's value:     %s\n", ptr2);</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endParaRP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10</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11</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12</a:t>
            </a:r>
          </a:p>
        </p:txBody>
      </p:sp>
      <p:sp>
        <p:nvSpPr>
          <p:cNvPr id="6" name="TextBox 5">
            <a:extLst>
              <a:ext uri="{FF2B5EF4-FFF2-40B4-BE49-F238E27FC236}">
                <a16:creationId xmlns:a16="http://schemas.microsoft.com/office/drawing/2014/main" id="{DF64F850-C5A1-0343-AAD1-43729002CDE6}"/>
              </a:ext>
            </a:extLst>
          </p:cNvPr>
          <p:cNvSpPr txBox="1"/>
          <p:nvPr/>
        </p:nvSpPr>
        <p:spPr>
          <a:xfrm>
            <a:off x="8305800" y="1474255"/>
            <a:ext cx="3628694" cy="830997"/>
          </a:xfrm>
          <a:prstGeom prst="rect">
            <a:avLst/>
          </a:prstGeom>
          <a:noFill/>
          <a:ln w="19050">
            <a:solidFill>
              <a:schemeClr val="accent2"/>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
                <a:prstClr val="black"/>
              </a:buClr>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What is stored in each variable? </a:t>
            </a:r>
          </a:p>
        </p:txBody>
      </p:sp>
      <p:sp>
        <p:nvSpPr>
          <p:cNvPr id="7" name="TextBox 6">
            <a:extLst>
              <a:ext uri="{FF2B5EF4-FFF2-40B4-BE49-F238E27FC236}">
                <a16:creationId xmlns:a16="http://schemas.microsoft.com/office/drawing/2014/main" id="{50B173E7-4412-884F-B20B-808FB317A4A9}"/>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a:t>
            </a:r>
          </a:p>
        </p:txBody>
      </p:sp>
    </p:spTree>
    <p:extLst>
      <p:ext uri="{BB962C8B-B14F-4D97-AF65-F5344CB8AC3E}">
        <p14:creationId xmlns:p14="http://schemas.microsoft.com/office/powerpoint/2010/main" val="27314511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void</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tricky_addresses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a:ln>
                  <a:noFill/>
                </a:ln>
                <a:solidFill>
                  <a:srgbClr val="7030A0"/>
                </a:solidFill>
                <a:effectLst/>
                <a:uLnTx/>
                <a:uFillTx/>
                <a:latin typeface="Consolas" panose="020B0609020204030204" pitchFamily="49" charset="0"/>
                <a:ea typeface="+mn-ea"/>
                <a:cs typeface="Consolas" panose="020B0609020204030204" pitchFamily="49" charset="0"/>
              </a:rPr>
              <a:t>"Local"</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ptr1</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double_ptr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&amp;ptr1;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("ptr1's value:     %p\n", 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("ptr1’s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deref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%c\n", *ptr1);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address:   %p\n", &amp;ptr1);</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double_ptr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value: %p\n",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double_ptr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buf's</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address:    %p\n", &amp;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0432FF"/>
                </a:solidFill>
                <a:effectLst/>
                <a:uLnTx/>
                <a:uFillTx/>
                <a:latin typeface="Consolas" panose="020B0609020204030204" pitchFamily="49" charset="0"/>
                <a:ea typeface="+mn-ea"/>
                <a:cs typeface="Consolas" panose="020B0609020204030204" pitchFamily="49" charset="0"/>
              </a:rPr>
              <a:t>char</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a:ln>
                  <a:noFill/>
                </a:ln>
                <a:solidFill>
                  <a:srgbClr val="ED7D31">
                    <a:lumMod val="75000"/>
                  </a:srgbClr>
                </a:solidFill>
                <a:effectLst/>
                <a:uLnTx/>
                <a:uFillTx/>
                <a:latin typeface="Consolas" panose="020B0609020204030204" pitchFamily="49" charset="0"/>
                <a:ea typeface="+mn-ea"/>
                <a:cs typeface="Consolas" panose="020B0609020204030204" pitchFamily="49" charset="0"/>
              </a:rPr>
              <a:t>ptr2</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&amp;</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printf</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("ptr2's value:     %s\n", ptr2);</a:t>
            </a:r>
          </a:p>
          <a:p>
            <a:pPr marL="0" marR="0" lvl="0" indent="0" algn="l" defTabSz="914400" rtl="0" eaLnBrk="1" fontAlgn="base" latinLnBrk="0" hangingPunct="1">
              <a:lnSpc>
                <a:spcPct val="90000"/>
              </a:lnSpc>
              <a:spcBef>
                <a:spcPts val="4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endParaRP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10</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11</a:t>
            </a:r>
          </a:p>
          <a:p>
            <a:pPr marL="0" marR="0" lvl="0" indent="0" algn="r" defTabSz="914400" rtl="0" eaLnBrk="1" fontAlgn="base" latinLnBrk="0" hangingPunct="1">
              <a:lnSpc>
                <a:spcPct val="90000"/>
              </a:lnSpc>
              <a:spcBef>
                <a:spcPts val="400"/>
              </a:spcBef>
              <a:spcAft>
                <a:spcPct val="0"/>
              </a:spcAft>
              <a:buClrTx/>
              <a:buSzTx/>
              <a:buFontTx/>
              <a:buNone/>
              <a:tabLst/>
              <a:defRPr sz="2700">
                <a:latin typeface="Courier"/>
                <a:ea typeface="Courier"/>
                <a:cs typeface="Courier"/>
                <a:sym typeface="Courier"/>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12</a:t>
            </a:r>
          </a:p>
        </p:txBody>
      </p:sp>
      <p:sp>
        <p:nvSpPr>
          <p:cNvPr id="8" name="TextBox 7">
            <a:extLst>
              <a:ext uri="{FF2B5EF4-FFF2-40B4-BE49-F238E27FC236}">
                <a16:creationId xmlns:a16="http://schemas.microsoft.com/office/drawing/2014/main" id="{F2F36545-5063-8F42-8ACE-CDEC6CA0094A}"/>
              </a:ext>
            </a:extLst>
          </p:cNvPr>
          <p:cNvSpPr txBox="1"/>
          <p:nvPr/>
        </p:nvSpPr>
        <p:spPr>
          <a:xfrm>
            <a:off x="8153401" y="3541515"/>
            <a:ext cx="968870" cy="369332"/>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ptr1</a:t>
            </a:r>
          </a:p>
        </p:txBody>
      </p:sp>
      <p:graphicFrame>
        <p:nvGraphicFramePr>
          <p:cNvPr id="9" name="Table 8">
            <a:extLst>
              <a:ext uri="{FF2B5EF4-FFF2-40B4-BE49-F238E27FC236}">
                <a16:creationId xmlns:a16="http://schemas.microsoft.com/office/drawing/2014/main" id="{5F45BB9E-09E7-9040-A766-698D589E8BE0}"/>
              </a:ext>
            </a:extLst>
          </p:cNvPr>
          <p:cNvGraphicFramePr>
            <a:graphicFrameLocks noGrp="1"/>
          </p:cNvGraphicFramePr>
          <p:nvPr/>
        </p:nvGraphicFramePr>
        <p:xfrm>
          <a:off x="9122270" y="320040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0" name="Table 9">
            <a:extLst>
              <a:ext uri="{FF2B5EF4-FFF2-40B4-BE49-F238E27FC236}">
                <a16:creationId xmlns:a16="http://schemas.microsoft.com/office/drawing/2014/main" id="{F8DD6B43-F730-A244-90E6-58E26FAE42F1}"/>
              </a:ext>
            </a:extLst>
          </p:cNvPr>
          <p:cNvGraphicFramePr>
            <a:graphicFrameLocks noGrp="1"/>
          </p:cNvGraphicFramePr>
          <p:nvPr/>
        </p:nvGraphicFramePr>
        <p:xfrm>
          <a:off x="9122270" y="424223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1" name="TextBox 10">
            <a:extLst>
              <a:ext uri="{FF2B5EF4-FFF2-40B4-BE49-F238E27FC236}">
                <a16:creationId xmlns:a16="http://schemas.microsoft.com/office/drawing/2014/main" id="{855C56F4-22F7-104E-8A4B-B0738DFF7146}"/>
              </a:ext>
            </a:extLst>
          </p:cNvPr>
          <p:cNvSpPr txBox="1"/>
          <p:nvPr/>
        </p:nvSpPr>
        <p:spPr>
          <a:xfrm>
            <a:off x="8153401" y="4495800"/>
            <a:ext cx="968870" cy="646331"/>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double_ptr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2" name="TextBox 11">
            <a:extLst>
              <a:ext uri="{FF2B5EF4-FFF2-40B4-BE49-F238E27FC236}">
                <a16:creationId xmlns:a16="http://schemas.microsoft.com/office/drawing/2014/main" id="{E31B3A9C-E886-C148-BA63-825FD89AE153}"/>
              </a:ext>
            </a:extLst>
          </p:cNvPr>
          <p:cNvSpPr txBox="1"/>
          <p:nvPr/>
        </p:nvSpPr>
        <p:spPr>
          <a:xfrm>
            <a:off x="8153401" y="5574268"/>
            <a:ext cx="968870" cy="369332"/>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ptr2</a:t>
            </a:r>
          </a:p>
        </p:txBody>
      </p:sp>
      <p:graphicFrame>
        <p:nvGraphicFramePr>
          <p:cNvPr id="13" name="Table 12">
            <a:extLst>
              <a:ext uri="{FF2B5EF4-FFF2-40B4-BE49-F238E27FC236}">
                <a16:creationId xmlns:a16="http://schemas.microsoft.com/office/drawing/2014/main" id="{24A7DB89-4EF8-674E-B95B-AB19B40AF529}"/>
              </a:ext>
            </a:extLst>
          </p:cNvPr>
          <p:cNvGraphicFramePr>
            <a:graphicFrameLocks noGrp="1"/>
          </p:cNvGraphicFramePr>
          <p:nvPr/>
        </p:nvGraphicFramePr>
        <p:xfrm>
          <a:off x="9194809" y="521007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4" name="Table 13">
            <a:extLst>
              <a:ext uri="{FF2B5EF4-FFF2-40B4-BE49-F238E27FC236}">
                <a16:creationId xmlns:a16="http://schemas.microsoft.com/office/drawing/2014/main" id="{4C93E123-D467-CC40-9BBC-48A7A61C4CFB}"/>
              </a:ext>
            </a:extLst>
          </p:cNvPr>
          <p:cNvGraphicFramePr>
            <a:graphicFrameLocks noGrp="1"/>
          </p:cNvGraphicFramePr>
          <p:nvPr/>
        </p:nvGraphicFramePr>
        <p:xfrm>
          <a:off x="8001000" y="1339943"/>
          <a:ext cx="37338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5" name="TextBox 14">
            <a:extLst>
              <a:ext uri="{FF2B5EF4-FFF2-40B4-BE49-F238E27FC236}">
                <a16:creationId xmlns:a16="http://schemas.microsoft.com/office/drawing/2014/main" id="{D8EA631E-12A9-D843-92E6-C87D28B00D2C}"/>
              </a:ext>
            </a:extLst>
          </p:cNvPr>
          <p:cNvSpPr txBox="1"/>
          <p:nvPr/>
        </p:nvSpPr>
        <p:spPr>
          <a:xfrm>
            <a:off x="7346679" y="1690463"/>
            <a:ext cx="646807" cy="369332"/>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buf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6" name="Rectangle 15">
            <a:extLst>
              <a:ext uri="{FF2B5EF4-FFF2-40B4-BE49-F238E27FC236}">
                <a16:creationId xmlns:a16="http://schemas.microsoft.com/office/drawing/2014/main" id="{C1DF12AB-880A-A24B-B6D0-7ED82F88B882}"/>
              </a:ext>
            </a:extLst>
          </p:cNvPr>
          <p:cNvSpPr/>
          <p:nvPr/>
        </p:nvSpPr>
        <p:spPr bwMode="auto">
          <a:xfrm>
            <a:off x="412403" y="5599077"/>
            <a:ext cx="4648200" cy="1086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While Line 10 raises a compiler warning, functionally it will still work—because pointers are </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addresses</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p>
        </p:txBody>
      </p:sp>
    </p:spTree>
    <p:extLst>
      <p:ext uri="{BB962C8B-B14F-4D97-AF65-F5344CB8AC3E}">
        <p14:creationId xmlns:p14="http://schemas.microsoft.com/office/powerpoint/2010/main" val="21345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63">
            <a:extLst>
              <a:ext uri="{FF2B5EF4-FFF2-40B4-BE49-F238E27FC236}">
                <a16:creationId xmlns:a16="http://schemas.microsoft.com/office/drawing/2014/main" id="{5E013164-53CD-9B4F-97EC-F3D9A6BDC7B9}"/>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B28A1B67-ADFF-8443-B1A4-9B9343DDF6BD}"/>
              </a:ext>
            </a:extLst>
          </p:cNvPr>
          <p:cNvSpPr txBox="1"/>
          <p:nvPr/>
        </p:nvSpPr>
        <p:spPr>
          <a:xfrm>
            <a:off x="11152945" y="5658504"/>
            <a:ext cx="781549" cy="92333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a:t>
            </a: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Lines 2-5: Draw a diagram.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 7: Update your diagram.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 8: Update your diagram.</a:t>
            </a:r>
          </a:p>
        </p:txBody>
      </p:sp>
      <p:sp>
        <p:nvSpPr>
          <p:cNvPr id="10" name="TextBox 9">
            <a:extLst>
              <a:ext uri="{FF2B5EF4-FFF2-40B4-BE49-F238E27FC236}">
                <a16:creationId xmlns:a16="http://schemas.microsoft.com/office/drawing/2014/main" id="{154AFEF1-BEF7-7940-A9DD-7C68BAC3F4DA}"/>
              </a:ext>
            </a:extLst>
          </p:cNvPr>
          <p:cNvSpPr txBox="1"/>
          <p:nvPr/>
        </p:nvSpPr>
        <p:spPr>
          <a:xfrm>
            <a:off x="4968970" y="3889841"/>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p:txBody>
      </p:sp>
      <p:graphicFrame>
        <p:nvGraphicFramePr>
          <p:cNvPr id="11" name="Group 63">
            <a:extLst>
              <a:ext uri="{FF2B5EF4-FFF2-40B4-BE49-F238E27FC236}">
                <a16:creationId xmlns:a16="http://schemas.microsoft.com/office/drawing/2014/main" id="{C45441E7-7792-7842-AB6E-A8E88A8B63E8}"/>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 name="TextBox 11">
            <a:extLst>
              <a:ext uri="{FF2B5EF4-FFF2-40B4-BE49-F238E27FC236}">
                <a16:creationId xmlns:a16="http://schemas.microsoft.com/office/drawing/2014/main" id="{610AE539-0643-204D-9432-EE0A18A51C0B}"/>
              </a:ext>
            </a:extLst>
          </p:cNvPr>
          <p:cNvSpPr txBox="1"/>
          <p:nvPr/>
        </p:nvSpPr>
        <p:spPr>
          <a:xfrm>
            <a:off x="7640811" y="3889841"/>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a:t>
            </a:r>
          </a:p>
        </p:txBody>
      </p:sp>
      <p:sp>
        <p:nvSpPr>
          <p:cNvPr id="18" name="TextBox 17">
            <a:extLst>
              <a:ext uri="{FF2B5EF4-FFF2-40B4-BE49-F238E27FC236}">
                <a16:creationId xmlns:a16="http://schemas.microsoft.com/office/drawing/2014/main" id="{17C0BBE6-E495-D047-893F-B5CF903A5338}"/>
              </a:ext>
            </a:extLst>
          </p:cNvPr>
          <p:cNvSpPr txBox="1"/>
          <p:nvPr/>
        </p:nvSpPr>
        <p:spPr>
          <a:xfrm>
            <a:off x="4968970" y="5244180"/>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b</a:t>
            </a:r>
          </a:p>
        </p:txBody>
      </p:sp>
      <p:graphicFrame>
        <p:nvGraphicFramePr>
          <p:cNvPr id="19" name="Group 63">
            <a:extLst>
              <a:ext uri="{FF2B5EF4-FFF2-40B4-BE49-F238E27FC236}">
                <a16:creationId xmlns:a16="http://schemas.microsoft.com/office/drawing/2014/main" id="{BDBE26A0-1560-124F-9FAA-64F1B5F988DE}"/>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0" name="Group 63">
            <a:extLst>
              <a:ext uri="{FF2B5EF4-FFF2-40B4-BE49-F238E27FC236}">
                <a16:creationId xmlns:a16="http://schemas.microsoft.com/office/drawing/2014/main" id="{53B45655-4C0A-3F45-BB52-E5C95770CADF}"/>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TextBox 20">
            <a:extLst>
              <a:ext uri="{FF2B5EF4-FFF2-40B4-BE49-F238E27FC236}">
                <a16:creationId xmlns:a16="http://schemas.microsoft.com/office/drawing/2014/main" id="{2646608E-7591-9644-AB6A-B20F829292D9}"/>
              </a:ext>
            </a:extLst>
          </p:cNvPr>
          <p:cNvSpPr txBox="1"/>
          <p:nvPr/>
        </p:nvSpPr>
        <p:spPr>
          <a:xfrm>
            <a:off x="7640811" y="5244180"/>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q</a:t>
            </a:r>
          </a:p>
        </p:txBody>
      </p:sp>
      <p:sp>
        <p:nvSpPr>
          <p:cNvPr id="23" name="Freeform 22">
            <a:extLst>
              <a:ext uri="{FF2B5EF4-FFF2-40B4-BE49-F238E27FC236}">
                <a16:creationId xmlns:a16="http://schemas.microsoft.com/office/drawing/2014/main" id="{80605AAC-9AB2-0543-AD7B-F0E8E32290A6}"/>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23">
            <a:extLst>
              <a:ext uri="{FF2B5EF4-FFF2-40B4-BE49-F238E27FC236}">
                <a16:creationId xmlns:a16="http://schemas.microsoft.com/office/drawing/2014/main" id="{C3E7DA7B-8863-5345-BB8F-49E5E757A598}"/>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Arrow 24">
            <a:extLst>
              <a:ext uri="{FF2B5EF4-FFF2-40B4-BE49-F238E27FC236}">
                <a16:creationId xmlns:a16="http://schemas.microsoft.com/office/drawing/2014/main" id="{A8727E1B-B81D-F946-A472-84AB1F2B0F89}"/>
              </a:ext>
            </a:extLst>
          </p:cNvPr>
          <p:cNvSpPr/>
          <p:nvPr/>
        </p:nvSpPr>
        <p:spPr>
          <a:xfrm>
            <a:off x="76200" y="337615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5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8" grpId="0"/>
      <p:bldP spid="21" grpId="0"/>
      <p:bldP spid="23" grpId="0" animBg="1"/>
      <p:bldP spid="24" grpId="0" animBg="1"/>
      <p:bldP spid="2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Lines 2-5: Draw a diagram.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 7: Update your diagram.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 8: Update your diagram.</a:t>
            </a:r>
          </a:p>
        </p:txBody>
      </p:sp>
      <p:sp>
        <p:nvSpPr>
          <p:cNvPr id="10" name="Right Arrow 9">
            <a:extLst>
              <a:ext uri="{FF2B5EF4-FFF2-40B4-BE49-F238E27FC236}">
                <a16:creationId xmlns:a16="http://schemas.microsoft.com/office/drawing/2014/main" id="{B1D49E16-5A99-5343-B368-1D77A3C2F36B}"/>
              </a:ext>
            </a:extLst>
          </p:cNvPr>
          <p:cNvSpPr/>
          <p:nvPr/>
        </p:nvSpPr>
        <p:spPr>
          <a:xfrm>
            <a:off x="76200" y="43434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q</a:t>
            </a:r>
          </a:p>
        </p:txBody>
      </p:sp>
      <p:sp>
        <p:nvSpPr>
          <p:cNvPr id="21" name="Freeform 20">
            <a:extLst>
              <a:ext uri="{FF2B5EF4-FFF2-40B4-BE49-F238E27FC236}">
                <a16:creationId xmlns:a16="http://schemas.microsoft.com/office/drawing/2014/main" id="{30C9E1BA-9E0E-D84C-A473-3A51219849EA}"/>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3831DB4-B4D8-CA4E-BDBF-B2FFFAD1613F}"/>
              </a:ext>
            </a:extLst>
          </p:cNvPr>
          <p:cNvSpPr txBox="1"/>
          <p:nvPr/>
        </p:nvSpPr>
        <p:spPr>
          <a:xfrm>
            <a:off x="5961474" y="3909577"/>
            <a:ext cx="466794"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FF0000"/>
                </a:solidFill>
                <a:effectLst/>
                <a:highlight>
                  <a:srgbClr val="F8F8F8"/>
                </a:highlight>
                <a:uLnTx/>
                <a:uFillTx/>
                <a:latin typeface="Consolas" charset="0"/>
                <a:ea typeface="+mn-ea"/>
                <a:cs typeface="+mn-cs"/>
              </a:rPr>
              <a:t>20</a:t>
            </a:r>
          </a:p>
        </p:txBody>
      </p:sp>
    </p:spTree>
    <p:extLst>
      <p:ext uri="{BB962C8B-B14F-4D97-AF65-F5344CB8AC3E}">
        <p14:creationId xmlns:p14="http://schemas.microsoft.com/office/powerpoint/2010/main" val="389834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C0E42F7B-A3E6-F04D-B47C-9AE92738D2F0}"/>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2E43125-F730-C542-8386-0D03F3E86827}"/>
              </a:ext>
            </a:extLst>
          </p:cNvPr>
          <p:cNvSpPr/>
          <p:nvPr/>
        </p:nvSpPr>
        <p:spPr>
          <a:xfrm>
            <a:off x="6477000" y="3352799"/>
            <a:ext cx="2362200" cy="971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1000"/>
              </a:spcBef>
              <a:spcAft>
                <a:spcPct val="0"/>
              </a:spcAft>
              <a:buClrTx/>
              <a:buSzTx/>
              <a:buFontTx/>
              <a:buNone/>
              <a:tabLst/>
              <a:defRPr sz="2700">
                <a:latin typeface="Courier"/>
                <a:ea typeface="Courier"/>
                <a:cs typeface="Courier"/>
                <a:sym typeface="Courier"/>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Lines 2-5: Draw a diagram.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 7: Update your diagram.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Line 8: Update your diagram.</a:t>
            </a:r>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q</a:t>
            </a:r>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ight Arrow 22">
            <a:extLst>
              <a:ext uri="{FF2B5EF4-FFF2-40B4-BE49-F238E27FC236}">
                <a16:creationId xmlns:a16="http://schemas.microsoft.com/office/drawing/2014/main" id="{A9C9018E-CDF0-224C-A848-B695D22CB0B0}"/>
              </a:ext>
            </a:extLst>
          </p:cNvPr>
          <p:cNvSpPr/>
          <p:nvPr/>
        </p:nvSpPr>
        <p:spPr>
          <a:xfrm>
            <a:off x="76200" y="48768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30647A1D-0C76-5B46-BF65-D76A081AF734}"/>
              </a:ext>
            </a:extLst>
          </p:cNvPr>
          <p:cNvSpPr txBox="1"/>
          <p:nvPr/>
        </p:nvSpPr>
        <p:spPr>
          <a:xfrm>
            <a:off x="9136998" y="3908912"/>
            <a:ext cx="1313181"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FF0000"/>
                </a:solidFill>
                <a:effectLst/>
                <a:highlight>
                  <a:srgbClr val="F8F8F8"/>
                </a:highlight>
                <a:uLnTx/>
                <a:uFillTx/>
                <a:latin typeface="Consolas" charset="0"/>
                <a:ea typeface="+mn-ea"/>
                <a:cs typeface="+mn-cs"/>
              </a:rPr>
              <a:t>0xffe804</a:t>
            </a:r>
          </a:p>
        </p:txBody>
      </p:sp>
      <p:sp>
        <p:nvSpPr>
          <p:cNvPr id="4" name="Freeform 3">
            <a:extLst>
              <a:ext uri="{FF2B5EF4-FFF2-40B4-BE49-F238E27FC236}">
                <a16:creationId xmlns:a16="http://schemas.microsoft.com/office/drawing/2014/main" id="{E1556013-C556-AE4A-B8EE-FA3871B7A4BA}"/>
              </a:ext>
            </a:extLst>
          </p:cNvPr>
          <p:cNvSpPr/>
          <p:nvPr/>
        </p:nvSpPr>
        <p:spPr>
          <a:xfrm>
            <a:off x="6698974" y="4194313"/>
            <a:ext cx="1948069" cy="1152939"/>
          </a:xfrm>
          <a:custGeom>
            <a:avLst/>
            <a:gdLst>
              <a:gd name="connsiteX0" fmla="*/ 1948069 w 1948069"/>
              <a:gd name="connsiteY0" fmla="*/ 0 h 1152939"/>
              <a:gd name="connsiteX1" fmla="*/ 596348 w 1948069"/>
              <a:gd name="connsiteY1" fmla="*/ 198783 h 1152939"/>
              <a:gd name="connsiteX2" fmla="*/ 0 w 1948069"/>
              <a:gd name="connsiteY2" fmla="*/ 1152939 h 1152939"/>
            </a:gdLst>
            <a:ahLst/>
            <a:cxnLst>
              <a:cxn ang="0">
                <a:pos x="connsiteX0" y="connsiteY0"/>
              </a:cxn>
              <a:cxn ang="0">
                <a:pos x="connsiteX1" y="connsiteY1"/>
              </a:cxn>
              <a:cxn ang="0">
                <a:pos x="connsiteX2" y="connsiteY2"/>
              </a:cxn>
            </a:cxnLst>
            <a:rect l="l" t="t" r="r" b="b"/>
            <a:pathLst>
              <a:path w="1948069" h="1152939">
                <a:moveTo>
                  <a:pt x="1948069" y="0"/>
                </a:moveTo>
                <a:cubicBezTo>
                  <a:pt x="1434547" y="3313"/>
                  <a:pt x="921026" y="6627"/>
                  <a:pt x="596348" y="198783"/>
                </a:cubicBezTo>
                <a:cubicBezTo>
                  <a:pt x="271670" y="390939"/>
                  <a:pt x="135835" y="771939"/>
                  <a:pt x="0" y="1152939"/>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1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904-C173-464E-B1EF-44219B35DF51}"/>
              </a:ext>
            </a:extLst>
          </p:cNvPr>
          <p:cNvSpPr>
            <a:spLocks noGrp="1"/>
          </p:cNvSpPr>
          <p:nvPr>
            <p:ph type="title"/>
          </p:nvPr>
        </p:nvSpPr>
        <p:spPr/>
        <p:txBody>
          <a:bodyPr/>
          <a:lstStyle/>
          <a:p>
            <a:r>
              <a:rPr lang="en-US" dirty="0"/>
              <a:t>* Wars: Episode I (of 2)</a:t>
            </a:r>
          </a:p>
        </p:txBody>
      </p:sp>
      <p:sp>
        <p:nvSpPr>
          <p:cNvPr id="3" name="Content Placeholder 2">
            <a:extLst>
              <a:ext uri="{FF2B5EF4-FFF2-40B4-BE49-F238E27FC236}">
                <a16:creationId xmlns:a16="http://schemas.microsoft.com/office/drawing/2014/main" id="{44B423C1-D9A3-3D44-8070-C77158F70250}"/>
              </a:ext>
            </a:extLst>
          </p:cNvPr>
          <p:cNvSpPr>
            <a:spLocks noGrp="1"/>
          </p:cNvSpPr>
          <p:nvPr>
            <p:ph idx="1"/>
          </p:nvPr>
        </p:nvSpPr>
        <p:spPr>
          <a:xfrm>
            <a:off x="152400" y="1295400"/>
            <a:ext cx="11811000" cy="5181600"/>
          </a:xfrm>
        </p:spPr>
        <p:txBody>
          <a:bodyPr/>
          <a:lstStyle/>
          <a:p>
            <a:pPr marL="0" indent="0">
              <a:buNone/>
            </a:pPr>
            <a:r>
              <a:rPr lang="en-US" dirty="0"/>
              <a:t>In variable </a:t>
            </a:r>
            <a:r>
              <a:rPr lang="en-US" b="1" u="sng" dirty="0"/>
              <a:t>declaration</a:t>
            </a:r>
            <a:r>
              <a:rPr lang="en-US" dirty="0"/>
              <a:t>, * creates a </a:t>
            </a:r>
            <a:r>
              <a:rPr lang="en-US" b="1" dirty="0"/>
              <a:t>pointer</a:t>
            </a:r>
            <a:r>
              <a:rPr lang="en-US" dirty="0"/>
              <a:t>.</a:t>
            </a:r>
          </a:p>
          <a:p>
            <a:endParaRPr lang="en-US" dirty="0"/>
          </a:p>
          <a:p>
            <a:endParaRPr lang="en-US" dirty="0"/>
          </a:p>
        </p:txBody>
      </p:sp>
      <p:sp>
        <p:nvSpPr>
          <p:cNvPr id="5" name="TextBox 4">
            <a:extLst>
              <a:ext uri="{FF2B5EF4-FFF2-40B4-BE49-F238E27FC236}">
                <a16:creationId xmlns:a16="http://schemas.microsoft.com/office/drawing/2014/main" id="{3B8B93CA-D248-704D-88D7-6D92C430F8E1}"/>
              </a:ext>
            </a:extLst>
          </p:cNvPr>
          <p:cNvSpPr txBox="1"/>
          <p:nvPr/>
        </p:nvSpPr>
        <p:spPr>
          <a:xfrm>
            <a:off x="152400" y="1838980"/>
            <a:ext cx="2945037"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'r';</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C82FBD3D-EA4D-D04F-A57A-96C4CEA5A680}"/>
              </a:ext>
            </a:extLst>
          </p:cNvPr>
          <p:cNvSpPr txBox="1"/>
          <p:nvPr/>
        </p:nvSpPr>
        <p:spPr>
          <a:xfrm>
            <a:off x="152400" y="3022205"/>
            <a:ext cx="3536546"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1" i="0" u="sng" strike="noStrike" kern="1200" cap="none" spc="0" normalizeH="0" baseline="0" noProof="0" dirty="0">
                <a:ln>
                  <a:noFill/>
                </a:ln>
                <a:solidFill>
                  <a:srgbClr val="0070C0"/>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cptr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&amp;</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1662E4E0-A8A1-784F-846E-1805DD3E27B8}"/>
              </a:ext>
            </a:extLst>
          </p:cNvPr>
          <p:cNvSpPr txBox="1"/>
          <p:nvPr/>
        </p:nvSpPr>
        <p:spPr>
          <a:xfrm>
            <a:off x="152400" y="4777732"/>
            <a:ext cx="4522392"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1" i="0" u="sng" strike="noStrike" kern="1200" cap="none" spc="0" normalizeH="0" baseline="0" noProof="0" dirty="0">
                <a:ln>
                  <a:noFill/>
                </a:ln>
                <a:solidFill>
                  <a:srgbClr val="0070C0"/>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&amp;</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cptr</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99B81AFD-9864-3845-A9FB-51C1294B7783}"/>
              </a:ext>
            </a:extLst>
          </p:cNvPr>
          <p:cNvSpPr txBox="1"/>
          <p:nvPr/>
        </p:nvSpPr>
        <p:spPr>
          <a:xfrm>
            <a:off x="4992282" y="1838980"/>
            <a:ext cx="3344656"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stores a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a:t>
            </a:r>
          </a:p>
        </p:txBody>
      </p:sp>
      <p:sp>
        <p:nvSpPr>
          <p:cNvPr id="9" name="TextBox 8">
            <a:extLst>
              <a:ext uri="{FF2B5EF4-FFF2-40B4-BE49-F238E27FC236}">
                <a16:creationId xmlns:a16="http://schemas.microsoft.com/office/drawing/2014/main" id="{58BC556D-2E7D-964C-8A3D-C86F5DD6C29D}"/>
              </a:ext>
            </a:extLst>
          </p:cNvPr>
          <p:cNvSpPr txBox="1"/>
          <p:nvPr/>
        </p:nvSpPr>
        <p:spPr>
          <a:xfrm>
            <a:off x="4992282" y="3022205"/>
            <a:ext cx="3429664" cy="12003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cptr</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stores an address of a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points to</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0" name="TextBox 9">
            <a:extLst>
              <a:ext uri="{FF2B5EF4-FFF2-40B4-BE49-F238E27FC236}">
                <a16:creationId xmlns:a16="http://schemas.microsoft.com/office/drawing/2014/main" id="{730149AA-D735-CF47-8E74-748D590608A3}"/>
              </a:ext>
            </a:extLst>
          </p:cNvPr>
          <p:cNvSpPr txBox="1"/>
          <p:nvPr/>
        </p:nvSpPr>
        <p:spPr>
          <a:xfrm>
            <a:off x="4992282" y="4777732"/>
            <a:ext cx="3811394" cy="12003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stores an address of a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points to</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a:t>
            </a: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7" name="Freeform 16">
            <a:extLst>
              <a:ext uri="{FF2B5EF4-FFF2-40B4-BE49-F238E27FC236}">
                <a16:creationId xmlns:a16="http://schemas.microsoft.com/office/drawing/2014/main" id="{B0CBC8FF-B325-4E4B-91F9-50313CEE65BB}"/>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D1F5E1C9-2797-6645-B204-D8919555C8D1}"/>
              </a:ext>
            </a:extLst>
          </p:cNvPr>
          <p:cNvSpPr txBox="1"/>
          <p:nvPr/>
        </p:nvSpPr>
        <p:spPr>
          <a:xfrm>
            <a:off x="9479938" y="1877953"/>
            <a:ext cx="466795"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24" name="Group 63">
            <a:extLst>
              <a:ext uri="{FF2B5EF4-FFF2-40B4-BE49-F238E27FC236}">
                <a16:creationId xmlns:a16="http://schemas.microsoft.com/office/drawing/2014/main" id="{70FE388B-7F34-5640-BADD-B3C32C1B4A0D}"/>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TextBox 24">
            <a:extLst>
              <a:ext uri="{FF2B5EF4-FFF2-40B4-BE49-F238E27FC236}">
                <a16:creationId xmlns:a16="http://schemas.microsoft.com/office/drawing/2014/main" id="{3C39F26A-E585-FA49-831E-35E076C21340}"/>
              </a:ext>
            </a:extLst>
          </p:cNvPr>
          <p:cNvSpPr txBox="1"/>
          <p:nvPr/>
        </p:nvSpPr>
        <p:spPr>
          <a:xfrm>
            <a:off x="9197809" y="3308165"/>
            <a:ext cx="748924"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cptr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27" name="Group 63">
            <a:extLst>
              <a:ext uri="{FF2B5EF4-FFF2-40B4-BE49-F238E27FC236}">
                <a16:creationId xmlns:a16="http://schemas.microsoft.com/office/drawing/2014/main" id="{B0C5BCDC-D2D6-AA49-959D-075FD11DE277}"/>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8" name="Freeform 27">
            <a:extLst>
              <a:ext uri="{FF2B5EF4-FFF2-40B4-BE49-F238E27FC236}">
                <a16:creationId xmlns:a16="http://schemas.microsoft.com/office/drawing/2014/main" id="{3FF2E339-4061-6E4B-BCCD-BEEBD1291B84}"/>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B14EB862-7AC3-8C4A-82BE-CBC59167CC3F}"/>
              </a:ext>
            </a:extLst>
          </p:cNvPr>
          <p:cNvSpPr txBox="1"/>
          <p:nvPr/>
        </p:nvSpPr>
        <p:spPr>
          <a:xfrm>
            <a:off x="8915681" y="5418895"/>
            <a:ext cx="1031052"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strptr</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30" name="Group 63">
            <a:extLst>
              <a:ext uri="{FF2B5EF4-FFF2-40B4-BE49-F238E27FC236}">
                <a16:creationId xmlns:a16="http://schemas.microsoft.com/office/drawing/2014/main" id="{3682F731-CE19-584D-9703-A351E63A0BDB}"/>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284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7" grpId="0" animBg="1"/>
      <p:bldP spid="25" grpId="0"/>
      <p:bldP spid="28" grpId="0" animBg="1"/>
      <p:bldP spid="2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char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'r';</a:t>
            </a:r>
          </a:p>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536546"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char </a:t>
            </a:r>
            <a:r>
              <a:rPr kumimoji="0" lang="en-US" sz="2800" b="1"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err="1">
                <a:ln>
                  <a:noFill/>
                </a:ln>
                <a:solidFill>
                  <a:prstClr val="white">
                    <a:lumMod val="65000"/>
                  </a:prstClr>
                </a:solidFill>
                <a:effectLst/>
                <a:uLnTx/>
                <a:uFillTx/>
                <a:latin typeface="Consolas" panose="020B0609020204030204" pitchFamily="49" charset="0"/>
                <a:ea typeface="+mn-ea"/>
                <a:cs typeface="Consolas" panose="020B0609020204030204" pitchFamily="49" charset="0"/>
              </a:rPr>
              <a:t>cptr</a:t>
            </a:r>
            <a:r>
              <a:rPr kumimoji="0" lang="en-US" sz="28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 = &amp;</a:t>
            </a:r>
            <a:r>
              <a:rPr kumimoji="0" lang="en-US" sz="2800" b="0" i="0" u="none" strike="noStrike" kern="1200" cap="none" spc="0" normalizeH="0" baseline="0" noProof="0" dirty="0" err="1">
                <a:ln>
                  <a:noFill/>
                </a:ln>
                <a:solidFill>
                  <a:prstClr val="white">
                    <a:lumMod val="65000"/>
                  </a:prstClr>
                </a:solidFill>
                <a:effectLst/>
                <a:uLnTx/>
                <a:uFillTx/>
                <a:latin typeface="Consolas" panose="020B0609020204030204" pitchFamily="49" charset="0"/>
                <a:ea typeface="+mn-ea"/>
                <a:cs typeface="Consolas" panose="020B0609020204030204" pitchFamily="49" charset="0"/>
              </a:rPr>
              <a:t>ch</a:t>
            </a:r>
            <a:r>
              <a:rPr kumimoji="0" lang="en-US" sz="28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a:t>
            </a:r>
            <a:endParaRPr kumimoji="0" lang="en-US" sz="2800" b="0"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char *</a:t>
            </a:r>
            <a:r>
              <a:rPr kumimoji="0" lang="en-US" sz="2800" b="1"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a:t>
            </a:r>
            <a:r>
              <a:rPr kumimoji="0" lang="en-US" sz="2800" b="0" i="0" u="none" strike="noStrike" kern="1200" cap="none" spc="0" normalizeH="0" baseline="0" noProof="0" dirty="0" err="1">
                <a:ln>
                  <a:noFill/>
                </a:ln>
                <a:solidFill>
                  <a:prstClr val="white">
                    <a:lumMod val="65000"/>
                  </a:prstClr>
                </a:solidFill>
                <a:effectLst/>
                <a:uLnTx/>
                <a:uFillTx/>
                <a:latin typeface="Consolas" panose="020B0609020204030204" pitchFamily="49" charset="0"/>
                <a:ea typeface="+mn-ea"/>
                <a:cs typeface="Consolas" panose="020B0609020204030204" pitchFamily="49" charset="0"/>
              </a:rPr>
              <a:t>strptr</a:t>
            </a:r>
            <a:r>
              <a:rPr kumimoji="0" lang="en-US" sz="28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 = &amp;</a:t>
            </a:r>
            <a:r>
              <a:rPr kumimoji="0" lang="en-US" sz="2800" b="0" i="0" u="none" strike="noStrike" kern="1200" cap="none" spc="0" normalizeH="0" baseline="0" noProof="0" dirty="0" err="1">
                <a:ln>
                  <a:noFill/>
                </a:ln>
                <a:solidFill>
                  <a:prstClr val="white">
                    <a:lumMod val="65000"/>
                  </a:prstClr>
                </a:solidFill>
                <a:effectLst/>
                <a:uLnTx/>
                <a:uFillTx/>
                <a:latin typeface="Consolas" panose="020B0609020204030204" pitchFamily="49" charset="0"/>
                <a:ea typeface="+mn-ea"/>
                <a:cs typeface="Consolas" panose="020B0609020204030204" pitchFamily="49" charset="0"/>
              </a:rPr>
              <a:t>cptr</a:t>
            </a:r>
            <a:r>
              <a:rPr kumimoji="0" lang="en-US" sz="28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rPr>
              <a:t>;</a:t>
            </a:r>
            <a:endParaRPr kumimoji="0" lang="en-US" sz="2800" b="0"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Increment value stored in </a:t>
            </a:r>
            <a:r>
              <a:rPr kumimoji="0" lang="en-US" sz="24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ch</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white">
                    <a:lumMod val="65000"/>
                  </a:prstClr>
                </a:solidFill>
                <a:effectLst/>
                <a:uLnTx/>
                <a:uFillTx/>
                <a:latin typeface="Consolas" panose="020B0609020204030204" pitchFamily="49" charset="0"/>
                <a:ea typeface="+mn-ea"/>
                <a:cs typeface="Consolas" panose="020B0609020204030204" pitchFamily="49" charset="0"/>
              </a:rPr>
              <a:t>cptr</a:t>
            </a:r>
            <a:endParaRPr kumimoji="0" lang="en-US" sz="20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0xf0</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white">
                    <a:lumMod val="65000"/>
                  </a:prstClr>
                </a:solidFill>
                <a:effectLst/>
                <a:uLnTx/>
                <a:uFillTx/>
                <a:latin typeface="Consolas" panose="020B0609020204030204" pitchFamily="49" charset="0"/>
                <a:ea typeface="+mn-ea"/>
                <a:cs typeface="Consolas" panose="020B0609020204030204" pitchFamily="49" charset="0"/>
              </a:rPr>
              <a:t>strptr</a:t>
            </a:r>
            <a:endParaRPr kumimoji="0" lang="en-US" sz="2000" b="0" i="0" u="none" strike="noStrike" kern="1200" cap="none" spc="0" normalizeH="0" baseline="0" noProof="0" dirty="0">
              <a:ln>
                <a:noFill/>
              </a:ln>
              <a:solidFill>
                <a:prstClr val="white">
                  <a:lumMod val="65000"/>
                </a:prstClr>
              </a:solidFill>
              <a:effectLst/>
              <a:uLnTx/>
              <a:uFillTx/>
              <a:latin typeface="Consolas" panose="020B0609020204030204" pitchFamily="49" charset="0"/>
              <a:ea typeface="+mn-ea"/>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516AA70F-B4EA-324D-B703-4A6C4286DC33}"/>
              </a:ext>
            </a:extLst>
          </p:cNvPr>
          <p:cNvSpPr txBox="1"/>
          <p:nvPr/>
        </p:nvSpPr>
        <p:spPr>
          <a:xfrm>
            <a:off x="10136341" y="1885890"/>
            <a:ext cx="607859"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altLang="x-none" sz="2000" b="0" i="0" u="none" strike="noStrike" kern="1200" cap="none" spc="0" normalizeH="0" baseline="0" noProof="0" dirty="0">
                <a:ln>
                  <a:noFill/>
                </a:ln>
                <a:solidFill>
                  <a:srgbClr val="FF0000"/>
                </a:solidFill>
                <a:effectLst/>
                <a:highlight>
                  <a:srgbClr val="F8F8F8"/>
                </a:highlight>
                <a:uLnTx/>
                <a:uFillTx/>
                <a:latin typeface="Consolas" charset="0"/>
                <a:ea typeface="+mn-ea"/>
                <a:cs typeface="+mn-cs"/>
              </a:rPr>
              <a:t>'s'</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3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's'</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1D0AAF0D-AE01-CB49-8523-244DB5CB1DB3}"/>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5466EBF-C6AB-2041-88C4-4BA306C1FB4E}"/>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't'</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167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oup 63">
            <a:extLst>
              <a:ext uri="{FF2B5EF4-FFF2-40B4-BE49-F238E27FC236}">
                <a16:creationId xmlns:a16="http://schemas.microsoft.com/office/drawing/2014/main" id="{4B92E135-B136-604F-945E-42378E94B858}"/>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Freeform 24">
            <a:extLst>
              <a:ext uri="{FF2B5EF4-FFF2-40B4-BE49-F238E27FC236}">
                <a16:creationId xmlns:a16="http://schemas.microsoft.com/office/drawing/2014/main" id="{4176F00E-BBD8-1E40-AF1D-67424A10DC0D}"/>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p>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+ 1;</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at memory address in </a:t>
            </a:r>
            <a:r>
              <a:rPr lang="en-US" sz="2400" dirty="0" err="1">
                <a:solidFill>
                  <a:schemeClr val="bg1">
                    <a:lumMod val="65000"/>
                  </a:schemeClr>
                </a:solidFill>
                <a:latin typeface="Consolas" panose="020B0609020204030204" pitchFamily="49" charset="0"/>
                <a:cs typeface="Consolas" panose="020B0609020204030204" pitchFamily="49" charset="0"/>
              </a:rPr>
              <a:t>cptr</a:t>
            </a:r>
            <a:endParaRPr lang="en-US" sz="2400" dirty="0">
              <a:solidFill>
                <a:schemeClr val="bg1">
                  <a:lumMod val="65000"/>
                </a:schemeClr>
              </a:solidFill>
              <a:latin typeface="Consolas" panose="020B0609020204030204" pitchFamily="49" charset="0"/>
              <a:cs typeface="Consolas" panose="020B0609020204030204" pitchFamily="49" charset="0"/>
            </a:endParaRPr>
          </a:p>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a:t>
            </a:r>
            <a:r>
              <a:rPr lang="en-US" sz="2400" dirty="0">
                <a:solidFill>
                  <a:schemeClr val="bg1">
                    <a:lumMod val="65000"/>
                  </a:schemeClr>
                </a:solidFill>
                <a:latin typeface="Consolas" panose="020B0609020204030204" pitchFamily="49" charset="0"/>
                <a:cs typeface="Consolas" panose="020B0609020204030204" pitchFamily="49" charset="0"/>
              </a:rPr>
              <a:t>char</a:t>
            </a:r>
            <a:r>
              <a:rPr lang="en-US" sz="2400" dirty="0">
                <a:solidFill>
                  <a:schemeClr val="bg1">
                    <a:lumMod val="65000"/>
                  </a:schemeClr>
                </a:solidFill>
                <a:latin typeface="Calibri" panose="020F0502020204030204" pitchFamily="34" charset="0"/>
                <a:cs typeface="Calibri" panose="020F0502020204030204" pitchFamily="34" charset="0"/>
              </a:rPr>
              <a:t> </a:t>
            </a:r>
            <a:r>
              <a:rPr lang="en-US" sz="2400" b="1" dirty="0">
                <a:solidFill>
                  <a:schemeClr val="bg1">
                    <a:lumMod val="65000"/>
                  </a:schemeClr>
                </a:solidFill>
                <a:latin typeface="Calibri" panose="020F0502020204030204" pitchFamily="34" charset="0"/>
                <a:cs typeface="Calibri" panose="020F0502020204030204" pitchFamily="34" charset="0"/>
              </a:rPr>
              <a:t>pointed to</a:t>
            </a:r>
            <a:r>
              <a:rPr lang="en-US" sz="2400" dirty="0">
                <a:solidFill>
                  <a:schemeClr val="bg1">
                    <a:lumMod val="65000"/>
                  </a:schemeClr>
                </a:solidFill>
                <a:latin typeface="Calibri" panose="020F0502020204030204" pitchFamily="34" charset="0"/>
                <a:cs typeface="Calibri" panose="020F0502020204030204" pitchFamily="34" charset="0"/>
              </a:rPr>
              <a:t>)</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25C96DBD-C4FA-B448-8B15-44AC114C4B9B}"/>
              </a:ext>
            </a:extLst>
          </p:cNvPr>
          <p:cNvSpPr txBox="1"/>
          <p:nvPr/>
        </p:nvSpPr>
        <p:spPr>
          <a:xfrm>
            <a:off x="4992282" y="4777732"/>
            <a:ext cx="40755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address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F200140E-AE7E-AD47-AE6C-E17782220250}"/>
              </a:ext>
            </a:extLst>
          </p:cNvPr>
          <p:cNvSpPr/>
          <p:nvPr/>
        </p:nvSpPr>
        <p:spPr>
          <a:xfrm>
            <a:off x="9946733" y="2195911"/>
            <a:ext cx="721266" cy="903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FF0000"/>
                          </a:solidFill>
                          <a:effectLst/>
                          <a:latin typeface="Consolas" charset="0"/>
                        </a:rPr>
                        <a:t>0xf1</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2" name="Freeform 21">
            <a:extLst>
              <a:ext uri="{FF2B5EF4-FFF2-40B4-BE49-F238E27FC236}">
                <a16:creationId xmlns:a16="http://schemas.microsoft.com/office/drawing/2014/main" id="{6D719DA9-14EB-3642-9C39-DA057EA5B30E}"/>
              </a:ext>
            </a:extLst>
          </p:cNvPr>
          <p:cNvSpPr/>
          <p:nvPr/>
        </p:nvSpPr>
        <p:spPr>
          <a:xfrm rot="1984561">
            <a:off x="10653299" y="2227310"/>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3" name="Group 63">
            <a:extLst>
              <a:ext uri="{FF2B5EF4-FFF2-40B4-BE49-F238E27FC236}">
                <a16:creationId xmlns:a16="http://schemas.microsoft.com/office/drawing/2014/main" id="{A5370A51-AAFA-2D41-A404-6679847E344D}"/>
              </a:ext>
            </a:extLst>
          </p:cNvPr>
          <p:cNvGraphicFramePr>
            <a:graphicFrameLocks noGrp="1"/>
          </p:cNvGraphicFramePr>
          <p:nvPr/>
        </p:nvGraphicFramePr>
        <p:xfrm>
          <a:off x="10820400"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mn-lt"/>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595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3" name="Content Placeholder 2">
            <a:extLst>
              <a:ext uri="{FF2B5EF4-FFF2-40B4-BE49-F238E27FC236}">
                <a16:creationId xmlns:a16="http://schemas.microsoft.com/office/drawing/2014/main" id="{9FC6C680-DED7-274F-BEAB-E714A68868CA}"/>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5E052C9F-A405-1A46-8B6A-4F160637BC48}"/>
              </a:ext>
            </a:extLst>
          </p:cNvPr>
          <p:cNvSpPr txBox="1"/>
          <p:nvPr/>
        </p:nvSpPr>
        <p:spPr>
          <a:xfrm>
            <a:off x="11152945" y="5658504"/>
            <a:ext cx="781549" cy="92333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a:t>
            </a:r>
          </a:p>
        </p:txBody>
      </p:sp>
      <p:sp>
        <p:nvSpPr>
          <p:cNvPr id="9" name="// file: strcmp_ex.c…">
            <a:extLst>
              <a:ext uri="{FF2B5EF4-FFF2-40B4-BE49-F238E27FC236}">
                <a16:creationId xmlns:a16="http://schemas.microsoft.com/office/drawing/2014/main" id="{57C0B7CC-5B65-2E47-9072-536B1D056F8B}"/>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10</a:t>
            </a:r>
          </a:p>
        </p:txBody>
      </p:sp>
      <p:sp>
        <p:nvSpPr>
          <p:cNvPr id="10" name="TextBox 9">
            <a:extLst>
              <a:ext uri="{FF2B5EF4-FFF2-40B4-BE49-F238E27FC236}">
                <a16:creationId xmlns:a16="http://schemas.microsoft.com/office/drawing/2014/main" id="{ED02FB84-1E46-9545-87CE-C87F8F0730BE}"/>
              </a:ext>
            </a:extLst>
          </p:cNvPr>
          <p:cNvSpPr txBox="1"/>
          <p:nvPr/>
        </p:nvSpPr>
        <p:spPr>
          <a:xfrm>
            <a:off x="152400" y="5196006"/>
            <a:ext cx="6331752" cy="138499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What diagram most accurately depicts program state at Line 4 (before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skip_spaces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returns to </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p_str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a:t>
            </a:r>
            <a:b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b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p_str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p_str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marR="0" lvl="0" indent="-457200" algn="l" defTabSz="914400" rtl="0" eaLnBrk="1" fontAlgn="base" latinLnBrk="0" hangingPunct="1">
              <a:lnSpc>
                <a:spcPct val="100000"/>
              </a:lnSpc>
              <a:spcBef>
                <a:spcPct val="0"/>
              </a:spcBef>
              <a:spcAft>
                <a:spcPct val="0"/>
              </a:spcAft>
              <a:buClr>
                <a:srgbClr val="ED7D31"/>
              </a:buClr>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marR="0" lvl="0" indent="-514350" algn="l" defTabSz="914400" rtl="0" eaLnBrk="1" fontAlgn="base" latinLnBrk="0" hangingPunct="1">
              <a:lnSpc>
                <a:spcPct val="100000"/>
              </a:lnSpc>
              <a:spcBef>
                <a:spcPct val="0"/>
              </a:spcBef>
              <a:spcAft>
                <a:spcPct val="0"/>
              </a:spcAft>
              <a:buClr>
                <a:srgbClr val="ED7D31"/>
              </a:buClr>
              <a:buSzTx/>
              <a:buFont typeface="+mj-lt"/>
              <a:buAutoNum type="alphaUcPeriod" startAt="2"/>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marR="0" lvl="0" indent="-514350" algn="l" defTabSz="914400" rtl="0" eaLnBrk="1" fontAlgn="base" latinLnBrk="0" hangingPunct="1">
              <a:lnSpc>
                <a:spcPct val="100000"/>
              </a:lnSpc>
              <a:spcBef>
                <a:spcPct val="0"/>
              </a:spcBef>
              <a:spcAft>
                <a:spcPct val="0"/>
              </a:spcAft>
              <a:buClr>
                <a:srgbClr val="ED7D31"/>
              </a:buClr>
              <a:buSzTx/>
              <a:buFont typeface="+mj-lt"/>
              <a:buAutoNum type="alphaUcPeriod" startAt="3"/>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13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21" grpId="0" animBg="1"/>
      <p:bldP spid="22" grpId="0" animBg="1"/>
      <p:bldP spid="23" grpId="0"/>
      <p:bldP spid="29" grpId="0" animBg="1"/>
      <p:bldP spid="30" grpId="0"/>
      <p:bldP spid="33" grpId="0"/>
      <p:bldP spid="37" grpId="0" animBg="1"/>
      <p:bldP spid="38" grpId="0" animBg="1"/>
      <p:bldP spid="40" grpId="0"/>
      <p:bldP spid="41" grpId="0"/>
      <p:bldP spid="4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p_str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a:t>
            </a:r>
            <a:b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b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p_str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p_str</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marR="0" lvl="0" indent="-457200" algn="l" defTabSz="914400" rtl="0" eaLnBrk="1" fontAlgn="base" latinLnBrk="0" hangingPunct="1">
              <a:lnSpc>
                <a:spcPct val="100000"/>
              </a:lnSpc>
              <a:spcBef>
                <a:spcPct val="0"/>
              </a:spcBef>
              <a:spcAft>
                <a:spcPct val="0"/>
              </a:spcAft>
              <a:buClr>
                <a:srgbClr val="ED7D31"/>
              </a:buClr>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marR="0" lvl="0" indent="-514350" algn="l" defTabSz="914400" rtl="0" eaLnBrk="1" fontAlgn="base" latinLnBrk="0" hangingPunct="1">
              <a:lnSpc>
                <a:spcPct val="100000"/>
              </a:lnSpc>
              <a:spcBef>
                <a:spcPct val="0"/>
              </a:spcBef>
              <a:spcAft>
                <a:spcPct val="0"/>
              </a:spcAft>
              <a:buClr>
                <a:srgbClr val="ED7D31"/>
              </a:buClr>
              <a:buSzTx/>
              <a:buFont typeface="+mj-lt"/>
              <a:buAutoNum type="alphaUcPeriod" startAt="2"/>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marR="0" lvl="0" indent="-514350" algn="l" defTabSz="914400" rtl="0" eaLnBrk="1" fontAlgn="base" latinLnBrk="0" hangingPunct="1">
              <a:lnSpc>
                <a:spcPct val="100000"/>
              </a:lnSpc>
              <a:spcBef>
                <a:spcPct val="0"/>
              </a:spcBef>
              <a:spcAft>
                <a:spcPct val="0"/>
              </a:spcAft>
              <a:buClr>
                <a:srgbClr val="ED7D31"/>
              </a:buClr>
              <a:buSzTx/>
              <a:buFont typeface="+mj-lt"/>
              <a:buAutoNum type="alphaUcPeriod" startAt="3"/>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5F74FD11-C511-2E44-80FD-BECF50DDFCB0}"/>
              </a:ext>
            </a:extLst>
          </p:cNvPr>
          <p:cNvSpPr/>
          <p:nvPr/>
        </p:nvSpPr>
        <p:spPr>
          <a:xfrm>
            <a:off x="6258817" y="5165115"/>
            <a:ext cx="728084" cy="5232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Content Placeholder 2">
            <a:extLst>
              <a:ext uri="{FF2B5EF4-FFF2-40B4-BE49-F238E27FC236}">
                <a16:creationId xmlns:a16="http://schemas.microsoft.com/office/drawing/2014/main" id="{6F5658E1-B427-E440-94EC-03AA6F01E5C1}"/>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36" name="// file: strcmp_ex.c…">
            <a:extLst>
              <a:ext uri="{FF2B5EF4-FFF2-40B4-BE49-F238E27FC236}">
                <a16:creationId xmlns:a16="http://schemas.microsoft.com/office/drawing/2014/main" id="{06513F70-B866-594F-8FE8-BD5C47505AB1}"/>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2</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3</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4</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5</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6</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7</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8</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9</a:t>
            </a:r>
          </a:p>
          <a:p>
            <a:pPr marL="0" marR="0" lvl="0" indent="0" algn="r" defTabSz="914400" rtl="0" eaLnBrk="1" fontAlgn="base" latinLnBrk="0" hangingPunct="1">
              <a:lnSpc>
                <a:spcPct val="90000"/>
              </a:lnSpc>
              <a:spcBef>
                <a:spcPts val="600"/>
              </a:spcBef>
              <a:spcAft>
                <a:spcPct val="0"/>
              </a:spcAft>
              <a:buClrTx/>
              <a:buSzTx/>
              <a:buFontTx/>
              <a:buNone/>
              <a:tabLst/>
              <a:defRPr sz="2700">
                <a:latin typeface="Courier"/>
                <a:ea typeface="Courier"/>
                <a:cs typeface="Courier"/>
                <a:sym typeface="Courier"/>
              </a:defRPr>
            </a:pPr>
            <a:r>
              <a:rPr kumimoji="0" lang="en-US" sz="2200" b="0" i="0" u="none" strike="noStrike" kern="1200" cap="none" spc="0" normalizeH="0" baseline="0" noProof="0" dirty="0">
                <a:ln>
                  <a:noFill/>
                </a:ln>
                <a:solidFill>
                  <a:prstClr val="black"/>
                </a:solidFill>
                <a:effectLst/>
                <a:uLnTx/>
                <a:uFillTx/>
                <a:latin typeface="Consolas" panose="020B0609020204030204" pitchFamily="49" charset="0"/>
                <a:cs typeface="Consolas" panose="020B0609020204030204" pitchFamily="49" charset="0"/>
                <a:sym typeface="Courier"/>
              </a:rPr>
              <a:t>10</a:t>
            </a:r>
          </a:p>
        </p:txBody>
      </p:sp>
      <p:sp>
        <p:nvSpPr>
          <p:cNvPr id="39" name="TextBox 38">
            <a:extLst>
              <a:ext uri="{FF2B5EF4-FFF2-40B4-BE49-F238E27FC236}">
                <a16:creationId xmlns:a16="http://schemas.microsoft.com/office/drawing/2014/main" id="{276EFDC8-4A7D-C648-BCEB-A8ADB0F52A61}"/>
              </a:ext>
            </a:extLst>
          </p:cNvPr>
          <p:cNvSpPr txBox="1"/>
          <p:nvPr/>
        </p:nvSpPr>
        <p:spPr>
          <a:xfrm>
            <a:off x="152400" y="5196006"/>
            <a:ext cx="6331752" cy="138499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ED7D31"/>
              </a:buClr>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What diagram most accurately depicts program state at Line 4 (before </a:t>
            </a:r>
            <a:r>
              <a:rPr kumimoji="0" lang="en-US" sz="2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skip_spaces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returns to </a:t>
            </a:r>
            <a:r>
              <a:rPr kumimoji="0" lang="en-US" sz="2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main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7113051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Shape 2377"/>
        <p:cNvGrpSpPr/>
        <p:nvPr/>
      </p:nvGrpSpPr>
      <p:grpSpPr>
        <a:xfrm>
          <a:off x="0" y="0"/>
          <a:ext cx="0" cy="0"/>
          <a:chOff x="0" y="0"/>
          <a:chExt cx="0" cy="0"/>
        </a:xfrm>
      </p:grpSpPr>
      <p:sp>
        <p:nvSpPr>
          <p:cNvPr id="2378" name="Google Shape;2378;p119"/>
          <p:cNvSpPr txBox="1"/>
          <p:nvPr/>
        </p:nvSpPr>
        <p:spPr>
          <a:xfrm>
            <a:off x="11685587" y="6525259"/>
            <a:ext cx="316230"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424242"/>
              </a:buClr>
              <a:buSzPts val="1200"/>
              <a:buFont typeface="Verdana"/>
              <a:buNone/>
            </a:pPr>
            <a:r>
              <a:rPr lang="en-US" sz="1200" b="0" i="0" u="none" strike="noStrike" cap="none">
                <a:solidFill>
                  <a:srgbClr val="424242"/>
                </a:solidFill>
                <a:latin typeface="Verdana"/>
                <a:ea typeface="Verdana"/>
                <a:cs typeface="Verdana"/>
                <a:sym typeface="Verdana"/>
              </a:rPr>
              <a:t>120</a:t>
            </a:r>
            <a:endParaRPr sz="1200" b="0" i="0" u="none" strike="noStrike" cap="none">
              <a:solidFill>
                <a:srgbClr val="000000"/>
              </a:solidFill>
              <a:latin typeface="Verdana"/>
              <a:ea typeface="Verdana"/>
              <a:cs typeface="Verdana"/>
              <a:sym typeface="Verdana"/>
            </a:endParaRPr>
          </a:p>
        </p:txBody>
      </p:sp>
      <p:grpSp>
        <p:nvGrpSpPr>
          <p:cNvPr id="2379" name="Google Shape;2379;p119"/>
          <p:cNvGrpSpPr/>
          <p:nvPr/>
        </p:nvGrpSpPr>
        <p:grpSpPr>
          <a:xfrm>
            <a:off x="0" y="0"/>
            <a:ext cx="12192000" cy="1143000"/>
            <a:chOff x="0" y="0"/>
            <a:chExt cx="12192000" cy="1143000"/>
          </a:xfrm>
        </p:grpSpPr>
        <p:sp>
          <p:nvSpPr>
            <p:cNvPr id="2380" name="Google Shape;2380;p119"/>
            <p:cNvSpPr/>
            <p:nvPr/>
          </p:nvSpPr>
          <p:spPr>
            <a:xfrm>
              <a:off x="0" y="0"/>
              <a:ext cx="12192000" cy="1143000"/>
            </a:xfrm>
            <a:custGeom>
              <a:avLst/>
              <a:gdLst/>
              <a:ahLst/>
              <a:cxnLst/>
              <a:rect l="l" t="t" r="r" b="b"/>
              <a:pathLst>
                <a:path w="12192000" h="1143000" extrusionOk="0">
                  <a:moveTo>
                    <a:pt x="12192000" y="0"/>
                  </a:moveTo>
                  <a:lnTo>
                    <a:pt x="0" y="0"/>
                  </a:lnTo>
                  <a:lnTo>
                    <a:pt x="0" y="1270"/>
                  </a:lnTo>
                  <a:lnTo>
                    <a:pt x="0" y="1143000"/>
                  </a:lnTo>
                  <a:lnTo>
                    <a:pt x="12192000" y="1143000"/>
                  </a:lnTo>
                  <a:lnTo>
                    <a:pt x="12192000" y="1270"/>
                  </a:lnTo>
                  <a:lnTo>
                    <a:pt x="12192000" y="0"/>
                  </a:lnTo>
                  <a:close/>
                </a:path>
              </a:pathLst>
            </a:custGeom>
            <a:solidFill>
              <a:srgbClr val="8C151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81" name="Google Shape;2381;p119"/>
            <p:cNvSpPr/>
            <p:nvPr/>
          </p:nvSpPr>
          <p:spPr>
            <a:xfrm>
              <a:off x="0" y="0"/>
              <a:ext cx="12192000" cy="1143000"/>
            </a:xfrm>
            <a:custGeom>
              <a:avLst/>
              <a:gdLst/>
              <a:ahLst/>
              <a:cxnLst/>
              <a:rect l="l" t="t" r="r" b="b"/>
              <a:pathLst>
                <a:path w="12192000" h="1143000" extrusionOk="0">
                  <a:moveTo>
                    <a:pt x="0" y="1266"/>
                  </a:moveTo>
                  <a:lnTo>
                    <a:pt x="0" y="567"/>
                  </a:lnTo>
                  <a:lnTo>
                    <a:pt x="567" y="0"/>
                  </a:lnTo>
                  <a:lnTo>
                    <a:pt x="1266" y="0"/>
                  </a:lnTo>
                  <a:lnTo>
                    <a:pt x="12190733" y="0"/>
                  </a:lnTo>
                  <a:lnTo>
                    <a:pt x="12191432" y="0"/>
                  </a:lnTo>
                  <a:lnTo>
                    <a:pt x="12192000" y="567"/>
                  </a:lnTo>
                  <a:lnTo>
                    <a:pt x="12192000" y="1266"/>
                  </a:lnTo>
                  <a:lnTo>
                    <a:pt x="12192000" y="1141733"/>
                  </a:lnTo>
                  <a:lnTo>
                    <a:pt x="12192000" y="1142433"/>
                  </a:lnTo>
                  <a:lnTo>
                    <a:pt x="12191432" y="1143000"/>
                  </a:lnTo>
                  <a:lnTo>
                    <a:pt x="12190733" y="1143000"/>
                  </a:lnTo>
                  <a:lnTo>
                    <a:pt x="1266" y="1143000"/>
                  </a:lnTo>
                  <a:lnTo>
                    <a:pt x="567" y="1143000"/>
                  </a:lnTo>
                  <a:lnTo>
                    <a:pt x="0" y="1142433"/>
                  </a:lnTo>
                  <a:lnTo>
                    <a:pt x="0" y="1141733"/>
                  </a:lnTo>
                  <a:lnTo>
                    <a:pt x="0" y="1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2382" name="Google Shape;2382;p119"/>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2257425" lvl="0" indent="0" algn="l" rtl="0">
              <a:lnSpc>
                <a:spcPct val="100000"/>
              </a:lnSpc>
              <a:spcBef>
                <a:spcPts val="0"/>
              </a:spcBef>
              <a:spcAft>
                <a:spcPts val="0"/>
              </a:spcAft>
              <a:buNone/>
            </a:pPr>
            <a:r>
              <a:rPr lang="en-US"/>
              <a:t>const vs #define</a:t>
            </a:r>
            <a:endParaRPr/>
          </a:p>
        </p:txBody>
      </p:sp>
      <p:pic>
        <p:nvPicPr>
          <p:cNvPr id="2383" name="Google Shape;2383;p119"/>
          <p:cNvPicPr preferRelativeResize="0"/>
          <p:nvPr/>
        </p:nvPicPr>
        <p:blipFill rotWithShape="1">
          <a:blip r:embed="rId3">
            <a:alphaModFix/>
          </a:blip>
          <a:srcRect/>
          <a:stretch/>
        </p:blipFill>
        <p:spPr>
          <a:xfrm>
            <a:off x="5599176" y="1301496"/>
            <a:ext cx="6193535" cy="1414272"/>
          </a:xfrm>
          <a:prstGeom prst="rect">
            <a:avLst/>
          </a:prstGeom>
          <a:noFill/>
          <a:ln>
            <a:noFill/>
          </a:ln>
        </p:spPr>
      </p:pic>
      <p:sp>
        <p:nvSpPr>
          <p:cNvPr id="2384" name="Google Shape;2384;p119"/>
          <p:cNvSpPr txBox="1"/>
          <p:nvPr/>
        </p:nvSpPr>
        <p:spPr>
          <a:xfrm>
            <a:off x="5486400" y="1304706"/>
            <a:ext cx="5943600" cy="914400"/>
          </a:xfrm>
          <a:prstGeom prst="rect">
            <a:avLst/>
          </a:prstGeom>
          <a:solidFill>
            <a:srgbClr val="B4C7E7"/>
          </a:solidFill>
          <a:ln w="9525" cap="flat" cmpd="sng">
            <a:solidFill>
              <a:srgbClr val="000000"/>
            </a:solidFill>
            <a:prstDash val="solid"/>
            <a:round/>
            <a:headEnd type="none" w="sm" len="sm"/>
            <a:tailEnd type="none" w="sm" len="sm"/>
          </a:ln>
        </p:spPr>
        <p:txBody>
          <a:bodyPr spcFirstLastPara="1" wrap="square" lIns="0" tIns="17775" rIns="0" bIns="0" anchor="t" anchorCtr="0">
            <a:spAutoFit/>
          </a:bodyPr>
          <a:lstStyle/>
          <a:p>
            <a:pPr marL="90805" marR="354330" lvl="0" indent="0" algn="l" rtl="0">
              <a:lnSpc>
                <a:spcPct val="1008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#define is a hard-coded substitution that gcc will make when compiling your code.</a:t>
            </a:r>
            <a:endParaRPr sz="2400" b="0" i="0" u="none" strike="noStrike" cap="none">
              <a:solidFill>
                <a:srgbClr val="000000"/>
              </a:solidFill>
              <a:latin typeface="Calibri"/>
              <a:ea typeface="Calibri"/>
              <a:cs typeface="Calibri"/>
              <a:sym typeface="Calibri"/>
            </a:endParaRPr>
          </a:p>
        </p:txBody>
      </p:sp>
      <p:pic>
        <p:nvPicPr>
          <p:cNvPr id="2385" name="Google Shape;2385;p119"/>
          <p:cNvPicPr preferRelativeResize="0"/>
          <p:nvPr/>
        </p:nvPicPr>
        <p:blipFill rotWithShape="1">
          <a:blip r:embed="rId4">
            <a:alphaModFix/>
          </a:blip>
          <a:srcRect/>
          <a:stretch/>
        </p:blipFill>
        <p:spPr>
          <a:xfrm>
            <a:off x="5586984" y="2916935"/>
            <a:ext cx="6440423" cy="3386328"/>
          </a:xfrm>
          <a:prstGeom prst="rect">
            <a:avLst/>
          </a:prstGeom>
          <a:noFill/>
          <a:ln>
            <a:noFill/>
          </a:ln>
        </p:spPr>
      </p:pic>
      <p:sp>
        <p:nvSpPr>
          <p:cNvPr id="2386" name="Google Shape;2386;p119"/>
          <p:cNvSpPr txBox="1"/>
          <p:nvPr/>
        </p:nvSpPr>
        <p:spPr>
          <a:xfrm>
            <a:off x="5467689" y="2867681"/>
            <a:ext cx="6203950" cy="2990850"/>
          </a:xfrm>
          <a:prstGeom prst="rect">
            <a:avLst/>
          </a:prstGeom>
          <a:solidFill>
            <a:srgbClr val="B4C7E7"/>
          </a:solidFill>
          <a:ln w="9525" cap="flat" cmpd="sng">
            <a:solidFill>
              <a:srgbClr val="000000"/>
            </a:solidFill>
            <a:prstDash val="solid"/>
            <a:round/>
            <a:headEnd type="none" w="sm" len="sm"/>
            <a:tailEnd type="none" w="sm" len="sm"/>
          </a:ln>
        </p:spPr>
        <p:txBody>
          <a:bodyPr spcFirstLastPara="1" wrap="square" lIns="0" tIns="21575" rIns="0" bIns="0" anchor="t" anchorCtr="0">
            <a:spAutoFit/>
          </a:bodyPr>
          <a:lstStyle/>
          <a:p>
            <a:pPr marL="90805" marR="573405"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Const signals that this variable (in this scope) should not be modified.</a:t>
            </a:r>
            <a:endParaRPr sz="2400" b="0" i="0" u="none" strike="noStrike" cap="none">
              <a:solidFill>
                <a:srgbClr val="000000"/>
              </a:solidFill>
              <a:latin typeface="Calibri"/>
              <a:ea typeface="Calibri"/>
              <a:cs typeface="Calibri"/>
              <a:sym typeface="Calibri"/>
            </a:endParaRPr>
          </a:p>
          <a:p>
            <a:pPr marL="433705" marR="614680" lvl="0" indent="-342900" algn="l" rtl="0">
              <a:lnSpc>
                <a:spcPct val="100800"/>
              </a:lnSpc>
              <a:spcBef>
                <a:spcPts val="1200"/>
              </a:spcBef>
              <a:spcAft>
                <a:spcPts val="0"/>
              </a:spcAft>
              <a:buClr>
                <a:srgbClr val="000000"/>
              </a:buClr>
              <a:buSzPts val="2400"/>
              <a:buFont typeface="Arial"/>
              <a:buChar char="•"/>
            </a:pPr>
            <a:r>
              <a:rPr lang="en-US" sz="2400" b="0" i="0" u="none" strike="noStrike" cap="none">
                <a:solidFill>
                  <a:srgbClr val="000000"/>
                </a:solidFill>
                <a:latin typeface="Calibri"/>
                <a:ea typeface="Calibri"/>
                <a:cs typeface="Calibri"/>
                <a:sym typeface="Calibri"/>
              </a:rPr>
              <a:t>In CS107, you often won’t have to declare const variables, but you will be provided parameters or use functions that have it</a:t>
            </a:r>
            <a:endParaRPr sz="2400" b="0" i="0" u="none" strike="noStrike" cap="none">
              <a:solidFill>
                <a:srgbClr val="000000"/>
              </a:solidFill>
              <a:latin typeface="Calibri"/>
              <a:ea typeface="Calibri"/>
              <a:cs typeface="Calibri"/>
              <a:sym typeface="Calibri"/>
            </a:endParaRPr>
          </a:p>
          <a:p>
            <a:pPr marL="433705" marR="0" lvl="0" indent="-342900" algn="l" rtl="0">
              <a:lnSpc>
                <a:spcPct val="100000"/>
              </a:lnSpc>
              <a:spcBef>
                <a:spcPts val="1130"/>
              </a:spcBef>
              <a:spcAft>
                <a:spcPts val="0"/>
              </a:spcAft>
              <a:buClr>
                <a:srgbClr val="000000"/>
              </a:buClr>
              <a:buSzPts val="2400"/>
              <a:buFont typeface="Arial"/>
              <a:buChar char="•"/>
            </a:pPr>
            <a:r>
              <a:rPr lang="en-US" sz="2400" b="0" i="0" u="none" strike="noStrike" cap="none">
                <a:solidFill>
                  <a:srgbClr val="000000"/>
                </a:solidFill>
                <a:latin typeface="Calibri"/>
                <a:ea typeface="Calibri"/>
                <a:cs typeface="Calibri"/>
                <a:sym typeface="Calibri"/>
              </a:rPr>
              <a:t>Const directly modifies the adjacent keyword</a:t>
            </a:r>
            <a:endParaRPr sz="2400" b="0" i="0" u="none" strike="noStrike" cap="none">
              <a:solidFill>
                <a:srgbClr val="000000"/>
              </a:solidFill>
              <a:latin typeface="Calibri"/>
              <a:ea typeface="Calibri"/>
              <a:cs typeface="Calibri"/>
              <a:sym typeface="Calibri"/>
            </a:endParaRPr>
          </a:p>
        </p:txBody>
      </p:sp>
      <p:sp>
        <p:nvSpPr>
          <p:cNvPr id="2387" name="Google Shape;2387;p119"/>
          <p:cNvSpPr txBox="1"/>
          <p:nvPr/>
        </p:nvSpPr>
        <p:spPr>
          <a:xfrm>
            <a:off x="296885" y="1429003"/>
            <a:ext cx="406463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Consolas"/>
              <a:buNone/>
            </a:pPr>
            <a:r>
              <a:rPr lang="en-US" sz="2400" b="0" i="0" u="none" strike="noStrike" cap="none">
                <a:solidFill>
                  <a:srgbClr val="000000"/>
                </a:solidFill>
                <a:latin typeface="Consolas"/>
                <a:ea typeface="Consolas"/>
                <a:cs typeface="Consolas"/>
                <a:sym typeface="Consolas"/>
              </a:rPr>
              <a:t>#define THIRD_BIT 1 &lt;&lt; 3</a:t>
            </a:r>
            <a:endParaRPr sz="2400" b="0" i="0" u="none" strike="noStrike" cap="none">
              <a:solidFill>
                <a:srgbClr val="000000"/>
              </a:solidFill>
              <a:latin typeface="Consolas"/>
              <a:ea typeface="Consolas"/>
              <a:cs typeface="Consolas"/>
              <a:sym typeface="Consolas"/>
            </a:endParaRPr>
          </a:p>
        </p:txBody>
      </p:sp>
      <p:sp>
        <p:nvSpPr>
          <p:cNvPr id="2388" name="Google Shape;2388;p119"/>
          <p:cNvSpPr txBox="1"/>
          <p:nvPr/>
        </p:nvSpPr>
        <p:spPr>
          <a:xfrm>
            <a:off x="296885" y="2520188"/>
            <a:ext cx="4401820" cy="76009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cannot modify this char</a:t>
            </a:r>
            <a:endParaRPr sz="24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25"/>
              </a:spcBef>
              <a:spcAft>
                <a:spcPts val="0"/>
              </a:spcAft>
              <a:buClr>
                <a:srgbClr val="000000"/>
              </a:buClr>
              <a:buSzPts val="2400"/>
              <a:buFont typeface="Consolas"/>
              <a:buNone/>
            </a:pPr>
            <a:r>
              <a:rPr lang="en-US" sz="2400" b="1" i="0" u="none" strike="noStrike" cap="none">
                <a:solidFill>
                  <a:srgbClr val="000000"/>
                </a:solidFill>
                <a:latin typeface="Consolas"/>
                <a:ea typeface="Consolas"/>
                <a:cs typeface="Consolas"/>
                <a:sym typeface="Consolas"/>
              </a:rPr>
              <a:t>const char </a:t>
            </a:r>
            <a:r>
              <a:rPr lang="en-US" sz="2400" b="0" i="0" u="none" strike="noStrike" cap="none">
                <a:solidFill>
                  <a:srgbClr val="000000"/>
                </a:solidFill>
                <a:latin typeface="Consolas"/>
                <a:ea typeface="Consolas"/>
                <a:cs typeface="Consolas"/>
                <a:sym typeface="Consolas"/>
              </a:rPr>
              <a:t>c = 'h';</a:t>
            </a:r>
            <a:endParaRPr sz="2400" b="0" i="0" u="none" strike="noStrike" cap="none">
              <a:solidFill>
                <a:srgbClr val="000000"/>
              </a:solidFill>
              <a:latin typeface="Consolas"/>
              <a:ea typeface="Consolas"/>
              <a:cs typeface="Consolas"/>
              <a:sym typeface="Consolas"/>
            </a:endParaRPr>
          </a:p>
        </p:txBody>
      </p:sp>
      <p:sp>
        <p:nvSpPr>
          <p:cNvPr id="2389" name="Google Shape;2389;p119"/>
          <p:cNvSpPr txBox="1"/>
          <p:nvPr/>
        </p:nvSpPr>
        <p:spPr>
          <a:xfrm>
            <a:off x="296885" y="3611371"/>
            <a:ext cx="3728720" cy="1129030"/>
          </a:xfrm>
          <a:prstGeom prst="rect">
            <a:avLst/>
          </a:prstGeom>
          <a:noFill/>
          <a:ln>
            <a:noFill/>
          </a:ln>
        </p:spPr>
        <p:txBody>
          <a:bodyPr spcFirstLastPara="1" wrap="square" lIns="0" tIns="9525" rIns="0" bIns="0" anchor="t" anchorCtr="0">
            <a:spAutoFit/>
          </a:bodyPr>
          <a:lstStyle/>
          <a:p>
            <a:pPr marL="12700" marR="5080" lvl="0" indent="0" algn="l" rtl="0">
              <a:lnSpc>
                <a:spcPct val="1008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cannot modify chars pointed to by str </a:t>
            </a:r>
            <a:r>
              <a:rPr lang="en-US" sz="2400" b="1" i="0" u="none" strike="noStrike" cap="none">
                <a:solidFill>
                  <a:srgbClr val="000000"/>
                </a:solidFill>
                <a:latin typeface="Consolas"/>
                <a:ea typeface="Consolas"/>
                <a:cs typeface="Consolas"/>
                <a:sym typeface="Consolas"/>
              </a:rPr>
              <a:t>const char </a:t>
            </a:r>
            <a:r>
              <a:rPr lang="en-US" sz="2400" b="0" i="0" u="none" strike="noStrike" cap="none">
                <a:solidFill>
                  <a:srgbClr val="000000"/>
                </a:solidFill>
                <a:latin typeface="Consolas"/>
                <a:ea typeface="Consolas"/>
                <a:cs typeface="Consolas"/>
                <a:sym typeface="Consolas"/>
              </a:rPr>
              <a:t>*str = …</a:t>
            </a:r>
            <a:endParaRPr sz="2400" b="0" i="0" u="none" strike="noStrike" cap="none">
              <a:solidFill>
                <a:srgbClr val="000000"/>
              </a:solidFill>
              <a:latin typeface="Consolas"/>
              <a:ea typeface="Consolas"/>
              <a:cs typeface="Consolas"/>
              <a:sym typeface="Consolas"/>
            </a:endParaRPr>
          </a:p>
        </p:txBody>
      </p:sp>
      <p:sp>
        <p:nvSpPr>
          <p:cNvPr id="2390" name="Google Shape;2390;p119"/>
          <p:cNvSpPr txBox="1"/>
          <p:nvPr/>
        </p:nvSpPr>
        <p:spPr>
          <a:xfrm>
            <a:off x="286726" y="5086603"/>
            <a:ext cx="3905885" cy="1638300"/>
          </a:xfrm>
          <a:prstGeom prst="rect">
            <a:avLst/>
          </a:prstGeom>
          <a:noFill/>
          <a:ln>
            <a:noFill/>
          </a:ln>
        </p:spPr>
        <p:txBody>
          <a:bodyPr spcFirstLastPara="1" wrap="square" lIns="0" tIns="17125" rIns="0" bIns="0" anchor="t" anchorCtr="0">
            <a:spAutoFit/>
          </a:bodyPr>
          <a:lstStyle/>
          <a:p>
            <a:pPr marL="22860" marR="5080" lvl="0" indent="0" algn="l" rtl="0">
              <a:lnSpc>
                <a:spcPct val="98800"/>
              </a:lnSpc>
              <a:spcBef>
                <a:spcPts val="0"/>
              </a:spcBef>
              <a:spcAft>
                <a:spcPts val="0"/>
              </a:spcAft>
              <a:buClr>
                <a:srgbClr val="00B050"/>
              </a:buClr>
              <a:buSzPts val="2400"/>
              <a:buFont typeface="Consolas"/>
              <a:buNone/>
            </a:pPr>
            <a:r>
              <a:rPr lang="en-US" sz="2400" b="0" i="0" u="none" strike="noStrike" cap="none">
                <a:solidFill>
                  <a:srgbClr val="00B050"/>
                </a:solidFill>
                <a:latin typeface="Consolas"/>
                <a:ea typeface="Consolas"/>
                <a:cs typeface="Consolas"/>
                <a:sym typeface="Consolas"/>
              </a:rPr>
              <a:t>// cannot modify chars pointed to by *strPtr </a:t>
            </a:r>
            <a:r>
              <a:rPr lang="en-US" sz="2400" b="1" i="0" u="none" strike="noStrike" cap="none">
                <a:solidFill>
                  <a:srgbClr val="000000"/>
                </a:solidFill>
                <a:latin typeface="Consolas"/>
                <a:ea typeface="Consolas"/>
                <a:cs typeface="Consolas"/>
                <a:sym typeface="Consolas"/>
              </a:rPr>
              <a:t>const char </a:t>
            </a:r>
            <a:r>
              <a:rPr lang="en-US" sz="2400" b="0" i="0" u="none" strike="noStrike" cap="none">
                <a:solidFill>
                  <a:srgbClr val="000000"/>
                </a:solidFill>
                <a:latin typeface="Consolas"/>
                <a:ea typeface="Consolas"/>
                <a:cs typeface="Consolas"/>
                <a:sym typeface="Consolas"/>
              </a:rPr>
              <a:t>**strPtr = …</a:t>
            </a:r>
            <a:endParaRPr sz="2400" b="0" i="0" u="none" strike="noStrike" cap="none">
              <a:solidFill>
                <a:srgbClr val="000000"/>
              </a:solidFill>
              <a:latin typeface="Consolas"/>
              <a:ea typeface="Consolas"/>
              <a:cs typeface="Consolas"/>
              <a:sym typeface="Consolas"/>
            </a:endParaRPr>
          </a:p>
          <a:p>
            <a:pPr marL="12700" marR="0" lvl="0" indent="0" algn="l" rtl="0">
              <a:lnSpc>
                <a:spcPct val="100000"/>
              </a:lnSpc>
              <a:spcBef>
                <a:spcPts val="1245"/>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(Slide 86)</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394"/>
        <p:cNvGrpSpPr/>
        <p:nvPr/>
      </p:nvGrpSpPr>
      <p:grpSpPr>
        <a:xfrm>
          <a:off x="0" y="0"/>
          <a:ext cx="0" cy="0"/>
          <a:chOff x="0" y="0"/>
          <a:chExt cx="0" cy="0"/>
        </a:xfrm>
      </p:grpSpPr>
      <p:sp>
        <p:nvSpPr>
          <p:cNvPr id="2395" name="Google Shape;2395;p120"/>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a:t>const</a:t>
            </a:r>
            <a:endParaRPr/>
          </a:p>
        </p:txBody>
      </p:sp>
      <p:sp>
        <p:nvSpPr>
          <p:cNvPr id="2396" name="Google Shape;2396;p120"/>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113</a:t>
            </a:fld>
            <a:endParaRPr sz="1200" b="0" i="0" u="none" strike="noStrike" cap="none">
              <a:solidFill>
                <a:srgbClr val="424242"/>
              </a:solidFill>
              <a:latin typeface="Verdana"/>
              <a:ea typeface="Verdana"/>
              <a:cs typeface="Verdana"/>
              <a:sym typeface="Verdana"/>
            </a:endParaRPr>
          </a:p>
        </p:txBody>
      </p:sp>
      <p:sp>
        <p:nvSpPr>
          <p:cNvPr id="2397" name="Google Shape;2397;p120"/>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1</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2</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3</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4</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5</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6</a:t>
            </a:r>
            <a:endParaRPr sz="2800" b="0" i="0" u="none" strike="noStrike" cap="none">
              <a:solidFill>
                <a:srgbClr val="000000"/>
              </a:solidFill>
              <a:latin typeface="Consolas"/>
              <a:ea typeface="Consolas"/>
              <a:cs typeface="Consolas"/>
              <a:sym typeface="Consolas"/>
            </a:endParaRPr>
          </a:p>
        </p:txBody>
      </p:sp>
      <p:sp>
        <p:nvSpPr>
          <p:cNvPr id="2398" name="Google Shape;2398;p120"/>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
        <p:nvSpPr>
          <p:cNvPr id="2399" name="Google Shape;2399;p120"/>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403"/>
        <p:cNvGrpSpPr/>
        <p:nvPr/>
      </p:nvGrpSpPr>
      <p:grpSpPr>
        <a:xfrm>
          <a:off x="0" y="0"/>
          <a:ext cx="0" cy="0"/>
          <a:chOff x="0" y="0"/>
          <a:chExt cx="0" cy="0"/>
        </a:xfrm>
      </p:grpSpPr>
      <p:sp>
        <p:nvSpPr>
          <p:cNvPr id="2404" name="Google Shape;2404;p121"/>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a:t>const</a:t>
            </a:r>
            <a:endParaRPr/>
          </a:p>
        </p:txBody>
      </p:sp>
      <p:sp>
        <p:nvSpPr>
          <p:cNvPr id="2405" name="Google Shape;2405;p121"/>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1</a:t>
            </a:r>
            <a:endParaRPr sz="2800" b="0" i="0" u="none" strike="noStrike" cap="none" dirty="0">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2</a:t>
            </a:r>
            <a:endParaRPr sz="2800" b="0" i="0" u="none" strike="noStrike" cap="none" dirty="0">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3</a:t>
            </a:r>
            <a:endParaRPr sz="2800" b="0" i="0" u="none" strike="noStrike" cap="none" dirty="0">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4</a:t>
            </a:r>
            <a:endParaRPr sz="2800" b="0" i="0" u="none" strike="noStrike" cap="none" dirty="0">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5</a:t>
            </a:r>
            <a:endParaRPr sz="2800" b="0" i="0" u="none" strike="noStrike" cap="none" dirty="0">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6</a:t>
            </a:r>
            <a:endParaRPr sz="2800" b="0" i="0" u="none" strike="noStrike" cap="none" dirty="0">
              <a:solidFill>
                <a:srgbClr val="000000"/>
              </a:solidFill>
              <a:latin typeface="Consolas"/>
              <a:ea typeface="Consolas"/>
              <a:cs typeface="Consolas"/>
              <a:sym typeface="Consolas"/>
            </a:endParaRPr>
          </a:p>
        </p:txBody>
      </p:sp>
      <p:sp>
        <p:nvSpPr>
          <p:cNvPr id="2407" name="Google Shape;2407;p121"/>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grpSp>
        <p:nvGrpSpPr>
          <p:cNvPr id="2408" name="Google Shape;2408;p121"/>
          <p:cNvGrpSpPr/>
          <p:nvPr/>
        </p:nvGrpSpPr>
        <p:grpSpPr>
          <a:xfrm>
            <a:off x="66259" y="1371600"/>
            <a:ext cx="609600" cy="457200"/>
            <a:chOff x="66259" y="1371600"/>
            <a:chExt cx="609600" cy="457200"/>
          </a:xfrm>
        </p:grpSpPr>
        <p:sp>
          <p:nvSpPr>
            <p:cNvPr id="2409" name="Google Shape;2409;p121"/>
            <p:cNvSpPr/>
            <p:nvPr/>
          </p:nvSpPr>
          <p:spPr>
            <a:xfrm>
              <a:off x="66259" y="1371600"/>
              <a:ext cx="609600" cy="457200"/>
            </a:xfrm>
            <a:custGeom>
              <a:avLst/>
              <a:gdLst/>
              <a:ahLst/>
              <a:cxnLst/>
              <a:rect l="l" t="t" r="r" b="b"/>
              <a:pathLst>
                <a:path w="609600" h="457200" extrusionOk="0">
                  <a:moveTo>
                    <a:pt x="380999" y="0"/>
                  </a:moveTo>
                  <a:lnTo>
                    <a:pt x="380999" y="114300"/>
                  </a:lnTo>
                  <a:lnTo>
                    <a:pt x="0" y="114300"/>
                  </a:lnTo>
                  <a:lnTo>
                    <a:pt x="0" y="342900"/>
                  </a:lnTo>
                  <a:lnTo>
                    <a:pt x="380999" y="342900"/>
                  </a:lnTo>
                  <a:lnTo>
                    <a:pt x="380999" y="457200"/>
                  </a:lnTo>
                  <a:lnTo>
                    <a:pt x="609598" y="228600"/>
                  </a:lnTo>
                  <a:lnTo>
                    <a:pt x="380999"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10" name="Google Shape;2410;p121"/>
            <p:cNvSpPr/>
            <p:nvPr/>
          </p:nvSpPr>
          <p:spPr>
            <a:xfrm>
              <a:off x="66259" y="1371600"/>
              <a:ext cx="609600" cy="457200"/>
            </a:xfrm>
            <a:custGeom>
              <a:avLst/>
              <a:gdLst/>
              <a:ahLst/>
              <a:cxnLst/>
              <a:rect l="l" t="t" r="r" b="b"/>
              <a:pathLst>
                <a:path w="609600" h="457200" extrusionOk="0">
                  <a:moveTo>
                    <a:pt x="0" y="114299"/>
                  </a:moveTo>
                  <a:lnTo>
                    <a:pt x="380999" y="114299"/>
                  </a:lnTo>
                  <a:lnTo>
                    <a:pt x="380999" y="0"/>
                  </a:lnTo>
                  <a:lnTo>
                    <a:pt x="609599" y="228600"/>
                  </a:lnTo>
                  <a:lnTo>
                    <a:pt x="380999" y="457200"/>
                  </a:lnTo>
                  <a:lnTo>
                    <a:pt x="380999" y="342900"/>
                  </a:lnTo>
                  <a:lnTo>
                    <a:pt x="0" y="342900"/>
                  </a:lnTo>
                  <a:lnTo>
                    <a:pt x="0" y="114299"/>
                  </a:lnTo>
                  <a:close/>
                </a:path>
              </a:pathLst>
            </a:custGeom>
            <a:noFill/>
            <a:ln w="12700" cap="flat" cmpd="sng">
              <a:solidFill>
                <a:srgbClr val="2F528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2411" name="Google Shape;2411;p121"/>
          <p:cNvPicPr preferRelativeResize="0"/>
          <p:nvPr/>
        </p:nvPicPr>
        <p:blipFill rotWithShape="1">
          <a:blip r:embed="rId3">
            <a:alphaModFix/>
          </a:blip>
          <a:srcRect/>
          <a:stretch/>
        </p:blipFill>
        <p:spPr>
          <a:xfrm>
            <a:off x="746214" y="1416303"/>
            <a:ext cx="406399" cy="406400"/>
          </a:xfrm>
          <a:prstGeom prst="rect">
            <a:avLst/>
          </a:prstGeom>
          <a:noFill/>
          <a:ln>
            <a:noFill/>
          </a:ln>
        </p:spPr>
      </p:pic>
      <p:pic>
        <p:nvPicPr>
          <p:cNvPr id="2412" name="Google Shape;2412;p121"/>
          <p:cNvPicPr preferRelativeResize="0"/>
          <p:nvPr/>
        </p:nvPicPr>
        <p:blipFill rotWithShape="1">
          <a:blip r:embed="rId4">
            <a:alphaModFix/>
          </a:blip>
          <a:srcRect/>
          <a:stretch/>
        </p:blipFill>
        <p:spPr>
          <a:xfrm>
            <a:off x="7976616" y="1344167"/>
            <a:ext cx="3803904" cy="1734312"/>
          </a:xfrm>
          <a:prstGeom prst="rect">
            <a:avLst/>
          </a:prstGeom>
          <a:noFill/>
          <a:ln>
            <a:noFill/>
          </a:ln>
        </p:spPr>
      </p:pic>
      <p:sp>
        <p:nvSpPr>
          <p:cNvPr id="2413" name="Google Shape;2413;p121"/>
          <p:cNvSpPr txBox="1"/>
          <p:nvPr/>
        </p:nvSpPr>
        <p:spPr>
          <a:xfrm>
            <a:off x="7924800" y="1340305"/>
            <a:ext cx="3429000" cy="125095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32375" rIns="0" bIns="0" anchor="t" anchorCtr="0">
            <a:spAutoFit/>
          </a:bodyPr>
          <a:lstStyle/>
          <a:p>
            <a:pPr marL="91440" marR="264795" lvl="0" indent="0" algn="l" rtl="0">
              <a:lnSpc>
                <a:spcPct val="1004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Line 1 </a:t>
            </a:r>
            <a:r>
              <a:rPr lang="en-US" sz="2400" b="0" i="0" u="none" strike="noStrike" cap="none">
                <a:solidFill>
                  <a:srgbClr val="000000"/>
                </a:solidFill>
                <a:latin typeface="Arial"/>
                <a:ea typeface="Arial"/>
                <a:cs typeface="Arial"/>
                <a:sym typeface="Arial"/>
              </a:rPr>
              <a:t>makes a typical modifiable character array of 6 characters.</a:t>
            </a:r>
            <a:endParaRPr sz="2400" b="0" i="0" u="none" strike="noStrike" cap="none">
              <a:solidFill>
                <a:srgbClr val="000000"/>
              </a:solidFill>
              <a:latin typeface="Arial"/>
              <a:ea typeface="Arial"/>
              <a:cs typeface="Arial"/>
              <a:sym typeface="Arial"/>
            </a:endParaRPr>
          </a:p>
        </p:txBody>
      </p:sp>
      <p:sp>
        <p:nvSpPr>
          <p:cNvPr id="2414" name="Google Shape;2414;p121"/>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114</a:t>
            </a:fld>
            <a:endParaRPr sz="1200" b="0" i="0" u="none" strike="noStrike" cap="none">
              <a:solidFill>
                <a:srgbClr val="424242"/>
              </a:solidFill>
              <a:latin typeface="Verdana"/>
              <a:ea typeface="Verdana"/>
              <a:cs typeface="Verdana"/>
              <a:sym typeface="Verdana"/>
            </a:endParaRPr>
          </a:p>
        </p:txBody>
      </p:sp>
      <p:sp>
        <p:nvSpPr>
          <p:cNvPr id="2" name="Google Shape;2398;p120">
            <a:extLst>
              <a:ext uri="{FF2B5EF4-FFF2-40B4-BE49-F238E27FC236}">
                <a16:creationId xmlns:a16="http://schemas.microsoft.com/office/drawing/2014/main" id="{33ECE515-199E-3C18-248F-3D6781D00085}"/>
              </a:ext>
            </a:extLst>
          </p:cNvPr>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418"/>
        <p:cNvGrpSpPr/>
        <p:nvPr/>
      </p:nvGrpSpPr>
      <p:grpSpPr>
        <a:xfrm>
          <a:off x="0" y="0"/>
          <a:ext cx="0" cy="0"/>
          <a:chOff x="0" y="0"/>
          <a:chExt cx="0" cy="0"/>
        </a:xfrm>
      </p:grpSpPr>
      <p:sp>
        <p:nvSpPr>
          <p:cNvPr id="2419" name="Google Shape;2419;p122"/>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a:t>const</a:t>
            </a:r>
            <a:endParaRPr/>
          </a:p>
        </p:txBody>
      </p:sp>
      <p:sp>
        <p:nvSpPr>
          <p:cNvPr id="2420" name="Google Shape;2420;p122"/>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1</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2</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3</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4</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5</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6</a:t>
            </a:r>
            <a:endParaRPr sz="2800" b="0" i="0" u="none" strike="noStrike" cap="none">
              <a:solidFill>
                <a:srgbClr val="000000"/>
              </a:solidFill>
              <a:latin typeface="Consolas"/>
              <a:ea typeface="Consolas"/>
              <a:cs typeface="Consolas"/>
              <a:sym typeface="Consolas"/>
            </a:endParaRPr>
          </a:p>
        </p:txBody>
      </p:sp>
      <p:sp>
        <p:nvSpPr>
          <p:cNvPr id="2422" name="Google Shape;2422;p122"/>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grpSp>
        <p:nvGrpSpPr>
          <p:cNvPr id="2423" name="Google Shape;2423;p122"/>
          <p:cNvGrpSpPr/>
          <p:nvPr/>
        </p:nvGrpSpPr>
        <p:grpSpPr>
          <a:xfrm>
            <a:off x="66259" y="1828800"/>
            <a:ext cx="609600" cy="457200"/>
            <a:chOff x="66259" y="1828800"/>
            <a:chExt cx="609600" cy="457200"/>
          </a:xfrm>
        </p:grpSpPr>
        <p:sp>
          <p:nvSpPr>
            <p:cNvPr id="2424" name="Google Shape;2424;p122"/>
            <p:cNvSpPr/>
            <p:nvPr/>
          </p:nvSpPr>
          <p:spPr>
            <a:xfrm>
              <a:off x="66259" y="1828800"/>
              <a:ext cx="609600" cy="457200"/>
            </a:xfrm>
            <a:custGeom>
              <a:avLst/>
              <a:gdLst/>
              <a:ahLst/>
              <a:cxnLst/>
              <a:rect l="l" t="t" r="r" b="b"/>
              <a:pathLst>
                <a:path w="609600" h="457200" extrusionOk="0">
                  <a:moveTo>
                    <a:pt x="380999" y="0"/>
                  </a:moveTo>
                  <a:lnTo>
                    <a:pt x="380999" y="114300"/>
                  </a:lnTo>
                  <a:lnTo>
                    <a:pt x="0" y="114300"/>
                  </a:lnTo>
                  <a:lnTo>
                    <a:pt x="0" y="342900"/>
                  </a:lnTo>
                  <a:lnTo>
                    <a:pt x="380999" y="342900"/>
                  </a:lnTo>
                  <a:lnTo>
                    <a:pt x="380999" y="457200"/>
                  </a:lnTo>
                  <a:lnTo>
                    <a:pt x="609598" y="228600"/>
                  </a:lnTo>
                  <a:lnTo>
                    <a:pt x="380999"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25" name="Google Shape;2425;p122"/>
            <p:cNvSpPr/>
            <p:nvPr/>
          </p:nvSpPr>
          <p:spPr>
            <a:xfrm>
              <a:off x="66259" y="1828800"/>
              <a:ext cx="609600" cy="457200"/>
            </a:xfrm>
            <a:custGeom>
              <a:avLst/>
              <a:gdLst/>
              <a:ahLst/>
              <a:cxnLst/>
              <a:rect l="l" t="t" r="r" b="b"/>
              <a:pathLst>
                <a:path w="609600" h="457200" extrusionOk="0">
                  <a:moveTo>
                    <a:pt x="0" y="114299"/>
                  </a:moveTo>
                  <a:lnTo>
                    <a:pt x="380999" y="114299"/>
                  </a:lnTo>
                  <a:lnTo>
                    <a:pt x="380999" y="0"/>
                  </a:lnTo>
                  <a:lnTo>
                    <a:pt x="609599" y="228600"/>
                  </a:lnTo>
                  <a:lnTo>
                    <a:pt x="380999" y="457200"/>
                  </a:lnTo>
                  <a:lnTo>
                    <a:pt x="380999" y="342900"/>
                  </a:lnTo>
                  <a:lnTo>
                    <a:pt x="0" y="342900"/>
                  </a:lnTo>
                  <a:lnTo>
                    <a:pt x="0" y="114299"/>
                  </a:lnTo>
                  <a:close/>
                </a:path>
              </a:pathLst>
            </a:custGeom>
            <a:noFill/>
            <a:ln w="12700" cap="flat" cmpd="sng">
              <a:solidFill>
                <a:srgbClr val="2F528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2426" name="Google Shape;2426;p122"/>
          <p:cNvPicPr preferRelativeResize="0"/>
          <p:nvPr/>
        </p:nvPicPr>
        <p:blipFill rotWithShape="1">
          <a:blip r:embed="rId3">
            <a:alphaModFix/>
          </a:blip>
          <a:srcRect/>
          <a:stretch/>
        </p:blipFill>
        <p:spPr>
          <a:xfrm>
            <a:off x="746214" y="1416303"/>
            <a:ext cx="406399" cy="406400"/>
          </a:xfrm>
          <a:prstGeom prst="rect">
            <a:avLst/>
          </a:prstGeom>
          <a:noFill/>
          <a:ln>
            <a:noFill/>
          </a:ln>
        </p:spPr>
      </p:pic>
      <p:pic>
        <p:nvPicPr>
          <p:cNvPr id="2427" name="Google Shape;2427;p122"/>
          <p:cNvPicPr preferRelativeResize="0"/>
          <p:nvPr/>
        </p:nvPicPr>
        <p:blipFill rotWithShape="1">
          <a:blip r:embed="rId3">
            <a:alphaModFix/>
          </a:blip>
          <a:srcRect/>
          <a:stretch/>
        </p:blipFill>
        <p:spPr>
          <a:xfrm>
            <a:off x="740573" y="1870455"/>
            <a:ext cx="406400" cy="406400"/>
          </a:xfrm>
          <a:prstGeom prst="rect">
            <a:avLst/>
          </a:prstGeom>
          <a:noFill/>
          <a:ln>
            <a:noFill/>
          </a:ln>
        </p:spPr>
      </p:pic>
      <p:pic>
        <p:nvPicPr>
          <p:cNvPr id="2428" name="Google Shape;2428;p122"/>
          <p:cNvPicPr preferRelativeResize="0"/>
          <p:nvPr/>
        </p:nvPicPr>
        <p:blipFill rotWithShape="1">
          <a:blip r:embed="rId4">
            <a:alphaModFix/>
          </a:blip>
          <a:srcRect/>
          <a:stretch/>
        </p:blipFill>
        <p:spPr>
          <a:xfrm>
            <a:off x="7979664" y="1347216"/>
            <a:ext cx="3983735" cy="1807464"/>
          </a:xfrm>
          <a:prstGeom prst="rect">
            <a:avLst/>
          </a:prstGeom>
          <a:noFill/>
          <a:ln>
            <a:noFill/>
          </a:ln>
        </p:spPr>
      </p:pic>
      <p:sp>
        <p:nvSpPr>
          <p:cNvPr id="2429" name="Google Shape;2429;p122"/>
          <p:cNvSpPr txBox="1"/>
          <p:nvPr/>
        </p:nvSpPr>
        <p:spPr>
          <a:xfrm>
            <a:off x="7924800" y="1340305"/>
            <a:ext cx="3617595" cy="132715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32375" rIns="0" bIns="0" anchor="t" anchorCtr="0">
            <a:spAutoFit/>
          </a:bodyPr>
          <a:lstStyle/>
          <a:p>
            <a:pPr marL="91440" marR="163195" lvl="0" indent="0" algn="l" rtl="0">
              <a:lnSpc>
                <a:spcPct val="1004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Line 2 </a:t>
            </a:r>
            <a:r>
              <a:rPr lang="en-US" sz="2400" b="0" i="0" u="none" strike="noStrike" cap="none">
                <a:solidFill>
                  <a:srgbClr val="000000"/>
                </a:solidFill>
                <a:latin typeface="Arial"/>
                <a:ea typeface="Arial"/>
                <a:cs typeface="Arial"/>
                <a:sym typeface="Arial"/>
              </a:rPr>
              <a:t>copies characters into this modifiable character array.</a:t>
            </a:r>
            <a:endParaRPr sz="2400" b="0" i="0" u="none" strike="noStrike" cap="none">
              <a:solidFill>
                <a:srgbClr val="000000"/>
              </a:solidFill>
              <a:latin typeface="Arial"/>
              <a:ea typeface="Arial"/>
              <a:cs typeface="Arial"/>
              <a:sym typeface="Arial"/>
            </a:endParaRPr>
          </a:p>
        </p:txBody>
      </p:sp>
      <p:sp>
        <p:nvSpPr>
          <p:cNvPr id="2430" name="Google Shape;2430;p122"/>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115</a:t>
            </a:fld>
            <a:endParaRPr sz="1200" b="0" i="0" u="none" strike="noStrike" cap="none">
              <a:solidFill>
                <a:srgbClr val="424242"/>
              </a:solidFill>
              <a:latin typeface="Verdana"/>
              <a:ea typeface="Verdana"/>
              <a:cs typeface="Verdana"/>
              <a:sym typeface="Verdana"/>
            </a:endParaRPr>
          </a:p>
        </p:txBody>
      </p:sp>
      <p:sp>
        <p:nvSpPr>
          <p:cNvPr id="2" name="Google Shape;2398;p120">
            <a:extLst>
              <a:ext uri="{FF2B5EF4-FFF2-40B4-BE49-F238E27FC236}">
                <a16:creationId xmlns:a16="http://schemas.microsoft.com/office/drawing/2014/main" id="{B78DCCBD-3FCF-F02A-8418-FF1F9B4B7540}"/>
              </a:ext>
            </a:extLst>
          </p:cNvPr>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434"/>
        <p:cNvGrpSpPr/>
        <p:nvPr/>
      </p:nvGrpSpPr>
      <p:grpSpPr>
        <a:xfrm>
          <a:off x="0" y="0"/>
          <a:ext cx="0" cy="0"/>
          <a:chOff x="0" y="0"/>
          <a:chExt cx="0" cy="0"/>
        </a:xfrm>
      </p:grpSpPr>
      <p:sp>
        <p:nvSpPr>
          <p:cNvPr id="2435" name="Google Shape;2435;p123"/>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a:t>const</a:t>
            </a:r>
            <a:endParaRPr/>
          </a:p>
        </p:txBody>
      </p:sp>
      <p:sp>
        <p:nvSpPr>
          <p:cNvPr id="2436" name="Google Shape;2436;p123"/>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1</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2</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3</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4</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5</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6</a:t>
            </a:r>
            <a:endParaRPr sz="2800" b="0" i="0" u="none" strike="noStrike" cap="none">
              <a:solidFill>
                <a:srgbClr val="000000"/>
              </a:solidFill>
              <a:latin typeface="Consolas"/>
              <a:ea typeface="Consolas"/>
              <a:cs typeface="Consolas"/>
              <a:sym typeface="Consolas"/>
            </a:endParaRPr>
          </a:p>
        </p:txBody>
      </p:sp>
      <p:sp>
        <p:nvSpPr>
          <p:cNvPr id="2438" name="Google Shape;2438;p123"/>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grpSp>
        <p:nvGrpSpPr>
          <p:cNvPr id="2439" name="Google Shape;2439;p123"/>
          <p:cNvGrpSpPr/>
          <p:nvPr/>
        </p:nvGrpSpPr>
        <p:grpSpPr>
          <a:xfrm>
            <a:off x="66259" y="2209800"/>
            <a:ext cx="609600" cy="457200"/>
            <a:chOff x="66259" y="2209800"/>
            <a:chExt cx="609600" cy="457200"/>
          </a:xfrm>
        </p:grpSpPr>
        <p:sp>
          <p:nvSpPr>
            <p:cNvPr id="2440" name="Google Shape;2440;p123"/>
            <p:cNvSpPr/>
            <p:nvPr/>
          </p:nvSpPr>
          <p:spPr>
            <a:xfrm>
              <a:off x="66259" y="2209800"/>
              <a:ext cx="609600" cy="457200"/>
            </a:xfrm>
            <a:custGeom>
              <a:avLst/>
              <a:gdLst/>
              <a:ahLst/>
              <a:cxnLst/>
              <a:rect l="l" t="t" r="r" b="b"/>
              <a:pathLst>
                <a:path w="609600" h="457200" extrusionOk="0">
                  <a:moveTo>
                    <a:pt x="380999" y="0"/>
                  </a:moveTo>
                  <a:lnTo>
                    <a:pt x="380999" y="114300"/>
                  </a:lnTo>
                  <a:lnTo>
                    <a:pt x="0" y="114300"/>
                  </a:lnTo>
                  <a:lnTo>
                    <a:pt x="0" y="342900"/>
                  </a:lnTo>
                  <a:lnTo>
                    <a:pt x="380999" y="342900"/>
                  </a:lnTo>
                  <a:lnTo>
                    <a:pt x="380999" y="457200"/>
                  </a:lnTo>
                  <a:lnTo>
                    <a:pt x="609598" y="228600"/>
                  </a:lnTo>
                  <a:lnTo>
                    <a:pt x="380999"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41" name="Google Shape;2441;p123"/>
            <p:cNvSpPr/>
            <p:nvPr/>
          </p:nvSpPr>
          <p:spPr>
            <a:xfrm>
              <a:off x="66259" y="2209800"/>
              <a:ext cx="609600" cy="457200"/>
            </a:xfrm>
            <a:custGeom>
              <a:avLst/>
              <a:gdLst/>
              <a:ahLst/>
              <a:cxnLst/>
              <a:rect l="l" t="t" r="r" b="b"/>
              <a:pathLst>
                <a:path w="609600" h="457200" extrusionOk="0">
                  <a:moveTo>
                    <a:pt x="0" y="114299"/>
                  </a:moveTo>
                  <a:lnTo>
                    <a:pt x="380999" y="114299"/>
                  </a:lnTo>
                  <a:lnTo>
                    <a:pt x="380999" y="0"/>
                  </a:lnTo>
                  <a:lnTo>
                    <a:pt x="609599" y="228600"/>
                  </a:lnTo>
                  <a:lnTo>
                    <a:pt x="380999" y="457200"/>
                  </a:lnTo>
                  <a:lnTo>
                    <a:pt x="380999" y="342900"/>
                  </a:lnTo>
                  <a:lnTo>
                    <a:pt x="0" y="342900"/>
                  </a:lnTo>
                  <a:lnTo>
                    <a:pt x="0" y="114299"/>
                  </a:lnTo>
                  <a:close/>
                </a:path>
              </a:pathLst>
            </a:custGeom>
            <a:noFill/>
            <a:ln w="12700" cap="flat" cmpd="sng">
              <a:solidFill>
                <a:srgbClr val="2F528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2442" name="Google Shape;2442;p123"/>
          <p:cNvPicPr preferRelativeResize="0"/>
          <p:nvPr/>
        </p:nvPicPr>
        <p:blipFill rotWithShape="1">
          <a:blip r:embed="rId3">
            <a:alphaModFix/>
          </a:blip>
          <a:srcRect/>
          <a:stretch/>
        </p:blipFill>
        <p:spPr>
          <a:xfrm>
            <a:off x="746214" y="1416303"/>
            <a:ext cx="406399" cy="406400"/>
          </a:xfrm>
          <a:prstGeom prst="rect">
            <a:avLst/>
          </a:prstGeom>
          <a:noFill/>
          <a:ln>
            <a:noFill/>
          </a:ln>
        </p:spPr>
      </p:pic>
      <p:grpSp>
        <p:nvGrpSpPr>
          <p:cNvPr id="2443" name="Google Shape;2443;p123"/>
          <p:cNvGrpSpPr/>
          <p:nvPr/>
        </p:nvGrpSpPr>
        <p:grpSpPr>
          <a:xfrm>
            <a:off x="737753" y="1870455"/>
            <a:ext cx="409220" cy="823976"/>
            <a:chOff x="737753" y="1870455"/>
            <a:chExt cx="409220" cy="823976"/>
          </a:xfrm>
        </p:grpSpPr>
        <p:pic>
          <p:nvPicPr>
            <p:cNvPr id="2444" name="Google Shape;2444;p123"/>
            <p:cNvPicPr preferRelativeResize="0"/>
            <p:nvPr/>
          </p:nvPicPr>
          <p:blipFill rotWithShape="1">
            <a:blip r:embed="rId3">
              <a:alphaModFix/>
            </a:blip>
            <a:srcRect/>
            <a:stretch/>
          </p:blipFill>
          <p:spPr>
            <a:xfrm>
              <a:off x="740573" y="1870455"/>
              <a:ext cx="406400" cy="406400"/>
            </a:xfrm>
            <a:prstGeom prst="rect">
              <a:avLst/>
            </a:prstGeom>
            <a:noFill/>
            <a:ln>
              <a:noFill/>
            </a:ln>
          </p:spPr>
        </p:pic>
        <p:pic>
          <p:nvPicPr>
            <p:cNvPr id="2445" name="Google Shape;2445;p123"/>
            <p:cNvPicPr preferRelativeResize="0"/>
            <p:nvPr/>
          </p:nvPicPr>
          <p:blipFill rotWithShape="1">
            <a:blip r:embed="rId3">
              <a:alphaModFix/>
            </a:blip>
            <a:srcRect/>
            <a:stretch/>
          </p:blipFill>
          <p:spPr>
            <a:xfrm>
              <a:off x="737753" y="2288031"/>
              <a:ext cx="406400" cy="406400"/>
            </a:xfrm>
            <a:prstGeom prst="rect">
              <a:avLst/>
            </a:prstGeom>
            <a:noFill/>
            <a:ln>
              <a:noFill/>
            </a:ln>
          </p:spPr>
        </p:pic>
      </p:grpSp>
      <p:pic>
        <p:nvPicPr>
          <p:cNvPr id="2446" name="Google Shape;2446;p123"/>
          <p:cNvPicPr preferRelativeResize="0"/>
          <p:nvPr/>
        </p:nvPicPr>
        <p:blipFill rotWithShape="1">
          <a:blip r:embed="rId4">
            <a:alphaModFix/>
          </a:blip>
          <a:srcRect/>
          <a:stretch/>
        </p:blipFill>
        <p:spPr>
          <a:xfrm>
            <a:off x="7976616" y="1383791"/>
            <a:ext cx="3803904" cy="3151631"/>
          </a:xfrm>
          <a:prstGeom prst="rect">
            <a:avLst/>
          </a:prstGeom>
          <a:noFill/>
          <a:ln>
            <a:noFill/>
          </a:ln>
        </p:spPr>
      </p:pic>
      <p:sp>
        <p:nvSpPr>
          <p:cNvPr id="2447" name="Google Shape;2447;p123"/>
          <p:cNvSpPr txBox="1"/>
          <p:nvPr/>
        </p:nvSpPr>
        <p:spPr>
          <a:xfrm>
            <a:off x="7924800" y="1340305"/>
            <a:ext cx="3429000" cy="274320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34275" rIns="0" bIns="0" anchor="t" anchorCtr="0">
            <a:spAutoFit/>
          </a:bodyPr>
          <a:lstStyle/>
          <a:p>
            <a:pPr marL="91440" marR="160655"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Line 3 </a:t>
            </a:r>
            <a:r>
              <a:rPr lang="en-US" sz="2400" b="0" i="0" u="none" strike="noStrike" cap="none">
                <a:solidFill>
                  <a:srgbClr val="000000"/>
                </a:solidFill>
                <a:latin typeface="Arial"/>
                <a:ea typeface="Arial"/>
                <a:cs typeface="Arial"/>
                <a:sym typeface="Arial"/>
              </a:rPr>
              <a:t>makes a const pointer that points to the first element of buf. We cannot use str to change the characters it points to because it is const.</a:t>
            </a:r>
            <a:endParaRPr sz="2400" b="0" i="0" u="none" strike="noStrike" cap="none">
              <a:solidFill>
                <a:srgbClr val="000000"/>
              </a:solidFill>
              <a:latin typeface="Arial"/>
              <a:ea typeface="Arial"/>
              <a:cs typeface="Arial"/>
              <a:sym typeface="Arial"/>
            </a:endParaRPr>
          </a:p>
        </p:txBody>
      </p:sp>
      <p:sp>
        <p:nvSpPr>
          <p:cNvPr id="2448" name="Google Shape;2448;p123"/>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116</a:t>
            </a:fld>
            <a:endParaRPr sz="1200" b="0" i="0" u="none" strike="noStrike" cap="none">
              <a:solidFill>
                <a:srgbClr val="424242"/>
              </a:solidFill>
              <a:latin typeface="Verdana"/>
              <a:ea typeface="Verdana"/>
              <a:cs typeface="Verdana"/>
              <a:sym typeface="Verdana"/>
            </a:endParaRPr>
          </a:p>
        </p:txBody>
      </p:sp>
      <p:sp>
        <p:nvSpPr>
          <p:cNvPr id="2" name="Google Shape;2398;p120">
            <a:extLst>
              <a:ext uri="{FF2B5EF4-FFF2-40B4-BE49-F238E27FC236}">
                <a16:creationId xmlns:a16="http://schemas.microsoft.com/office/drawing/2014/main" id="{00A0EC4D-22A4-5E56-D828-4B0B6FD86A40}"/>
              </a:ext>
            </a:extLst>
          </p:cNvPr>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452"/>
        <p:cNvGrpSpPr/>
        <p:nvPr/>
      </p:nvGrpSpPr>
      <p:grpSpPr>
        <a:xfrm>
          <a:off x="0" y="0"/>
          <a:ext cx="0" cy="0"/>
          <a:chOff x="0" y="0"/>
          <a:chExt cx="0" cy="0"/>
        </a:xfrm>
      </p:grpSpPr>
      <p:sp>
        <p:nvSpPr>
          <p:cNvPr id="2453" name="Google Shape;2453;p124"/>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a:t>const</a:t>
            </a:r>
            <a:endParaRPr/>
          </a:p>
        </p:txBody>
      </p:sp>
      <p:sp>
        <p:nvSpPr>
          <p:cNvPr id="2454" name="Google Shape;2454;p124"/>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1</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2</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3</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4</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5</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6</a:t>
            </a:r>
            <a:endParaRPr sz="2800" b="0" i="0" u="none" strike="noStrike" cap="none">
              <a:solidFill>
                <a:srgbClr val="000000"/>
              </a:solidFill>
              <a:latin typeface="Consolas"/>
              <a:ea typeface="Consolas"/>
              <a:cs typeface="Consolas"/>
              <a:sym typeface="Consolas"/>
            </a:endParaRPr>
          </a:p>
        </p:txBody>
      </p:sp>
      <p:sp>
        <p:nvSpPr>
          <p:cNvPr id="2456" name="Google Shape;2456;p124"/>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grpSp>
        <p:nvGrpSpPr>
          <p:cNvPr id="2457" name="Google Shape;2457;p124"/>
          <p:cNvGrpSpPr/>
          <p:nvPr/>
        </p:nvGrpSpPr>
        <p:grpSpPr>
          <a:xfrm>
            <a:off x="66259" y="2743200"/>
            <a:ext cx="609600" cy="457200"/>
            <a:chOff x="66259" y="2743200"/>
            <a:chExt cx="609600" cy="457200"/>
          </a:xfrm>
        </p:grpSpPr>
        <p:sp>
          <p:nvSpPr>
            <p:cNvPr id="2458" name="Google Shape;2458;p124"/>
            <p:cNvSpPr/>
            <p:nvPr/>
          </p:nvSpPr>
          <p:spPr>
            <a:xfrm>
              <a:off x="66259" y="2743200"/>
              <a:ext cx="609600" cy="457200"/>
            </a:xfrm>
            <a:custGeom>
              <a:avLst/>
              <a:gdLst/>
              <a:ahLst/>
              <a:cxnLst/>
              <a:rect l="l" t="t" r="r" b="b"/>
              <a:pathLst>
                <a:path w="609600" h="457200" extrusionOk="0">
                  <a:moveTo>
                    <a:pt x="380999" y="0"/>
                  </a:moveTo>
                  <a:lnTo>
                    <a:pt x="380999" y="114300"/>
                  </a:lnTo>
                  <a:lnTo>
                    <a:pt x="0" y="114300"/>
                  </a:lnTo>
                  <a:lnTo>
                    <a:pt x="0" y="342900"/>
                  </a:lnTo>
                  <a:lnTo>
                    <a:pt x="380999" y="342900"/>
                  </a:lnTo>
                  <a:lnTo>
                    <a:pt x="380999" y="457200"/>
                  </a:lnTo>
                  <a:lnTo>
                    <a:pt x="609598" y="228600"/>
                  </a:lnTo>
                  <a:lnTo>
                    <a:pt x="380999"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59" name="Google Shape;2459;p124"/>
            <p:cNvSpPr/>
            <p:nvPr/>
          </p:nvSpPr>
          <p:spPr>
            <a:xfrm>
              <a:off x="66259" y="2743200"/>
              <a:ext cx="609600" cy="457200"/>
            </a:xfrm>
            <a:custGeom>
              <a:avLst/>
              <a:gdLst/>
              <a:ahLst/>
              <a:cxnLst/>
              <a:rect l="l" t="t" r="r" b="b"/>
              <a:pathLst>
                <a:path w="609600" h="457200" extrusionOk="0">
                  <a:moveTo>
                    <a:pt x="0" y="114299"/>
                  </a:moveTo>
                  <a:lnTo>
                    <a:pt x="380999" y="114299"/>
                  </a:lnTo>
                  <a:lnTo>
                    <a:pt x="380999" y="0"/>
                  </a:lnTo>
                  <a:lnTo>
                    <a:pt x="609599" y="228600"/>
                  </a:lnTo>
                  <a:lnTo>
                    <a:pt x="380999" y="457200"/>
                  </a:lnTo>
                  <a:lnTo>
                    <a:pt x="380999" y="342900"/>
                  </a:lnTo>
                  <a:lnTo>
                    <a:pt x="0" y="342900"/>
                  </a:lnTo>
                  <a:lnTo>
                    <a:pt x="0" y="114299"/>
                  </a:lnTo>
                  <a:close/>
                </a:path>
              </a:pathLst>
            </a:custGeom>
            <a:noFill/>
            <a:ln w="12700" cap="flat" cmpd="sng">
              <a:solidFill>
                <a:srgbClr val="2F528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2460" name="Google Shape;2460;p124"/>
          <p:cNvPicPr preferRelativeResize="0"/>
          <p:nvPr/>
        </p:nvPicPr>
        <p:blipFill rotWithShape="1">
          <a:blip r:embed="rId3">
            <a:alphaModFix/>
          </a:blip>
          <a:srcRect/>
          <a:stretch/>
        </p:blipFill>
        <p:spPr>
          <a:xfrm>
            <a:off x="746214" y="1416303"/>
            <a:ext cx="406399" cy="406400"/>
          </a:xfrm>
          <a:prstGeom prst="rect">
            <a:avLst/>
          </a:prstGeom>
          <a:noFill/>
          <a:ln>
            <a:noFill/>
          </a:ln>
        </p:spPr>
      </p:pic>
      <p:grpSp>
        <p:nvGrpSpPr>
          <p:cNvPr id="2461" name="Google Shape;2461;p124"/>
          <p:cNvGrpSpPr/>
          <p:nvPr/>
        </p:nvGrpSpPr>
        <p:grpSpPr>
          <a:xfrm>
            <a:off x="737753" y="1870455"/>
            <a:ext cx="409220" cy="823976"/>
            <a:chOff x="737753" y="1870455"/>
            <a:chExt cx="409220" cy="823976"/>
          </a:xfrm>
        </p:grpSpPr>
        <p:pic>
          <p:nvPicPr>
            <p:cNvPr id="2462" name="Google Shape;2462;p124"/>
            <p:cNvPicPr preferRelativeResize="0"/>
            <p:nvPr/>
          </p:nvPicPr>
          <p:blipFill rotWithShape="1">
            <a:blip r:embed="rId3">
              <a:alphaModFix/>
            </a:blip>
            <a:srcRect/>
            <a:stretch/>
          </p:blipFill>
          <p:spPr>
            <a:xfrm>
              <a:off x="740573" y="1870455"/>
              <a:ext cx="406400" cy="406400"/>
            </a:xfrm>
            <a:prstGeom prst="rect">
              <a:avLst/>
            </a:prstGeom>
            <a:noFill/>
            <a:ln>
              <a:noFill/>
            </a:ln>
          </p:spPr>
        </p:pic>
        <p:pic>
          <p:nvPicPr>
            <p:cNvPr id="2463" name="Google Shape;2463;p124"/>
            <p:cNvPicPr preferRelativeResize="0"/>
            <p:nvPr/>
          </p:nvPicPr>
          <p:blipFill rotWithShape="1">
            <a:blip r:embed="rId3">
              <a:alphaModFix/>
            </a:blip>
            <a:srcRect/>
            <a:stretch/>
          </p:blipFill>
          <p:spPr>
            <a:xfrm>
              <a:off x="737753" y="2288031"/>
              <a:ext cx="406400" cy="406400"/>
            </a:xfrm>
            <a:prstGeom prst="rect">
              <a:avLst/>
            </a:prstGeom>
            <a:noFill/>
            <a:ln>
              <a:noFill/>
            </a:ln>
          </p:spPr>
        </p:pic>
      </p:grpSp>
      <p:pic>
        <p:nvPicPr>
          <p:cNvPr id="2464" name="Google Shape;2464;p124"/>
          <p:cNvPicPr preferRelativeResize="0"/>
          <p:nvPr/>
        </p:nvPicPr>
        <p:blipFill rotWithShape="1">
          <a:blip r:embed="rId4">
            <a:alphaModFix/>
          </a:blip>
          <a:srcRect/>
          <a:stretch/>
        </p:blipFill>
        <p:spPr>
          <a:xfrm>
            <a:off x="737753" y="2757423"/>
            <a:ext cx="406400" cy="406400"/>
          </a:xfrm>
          <a:prstGeom prst="rect">
            <a:avLst/>
          </a:prstGeom>
          <a:noFill/>
          <a:ln>
            <a:noFill/>
          </a:ln>
        </p:spPr>
      </p:pic>
      <p:pic>
        <p:nvPicPr>
          <p:cNvPr id="2465" name="Google Shape;2465;p124"/>
          <p:cNvPicPr preferRelativeResize="0"/>
          <p:nvPr/>
        </p:nvPicPr>
        <p:blipFill rotWithShape="1">
          <a:blip r:embed="rId5">
            <a:alphaModFix/>
          </a:blip>
          <a:srcRect/>
          <a:stretch/>
        </p:blipFill>
        <p:spPr>
          <a:xfrm>
            <a:off x="7976616" y="1362455"/>
            <a:ext cx="3803904" cy="2429256"/>
          </a:xfrm>
          <a:prstGeom prst="rect">
            <a:avLst/>
          </a:prstGeom>
          <a:noFill/>
          <a:ln>
            <a:noFill/>
          </a:ln>
        </p:spPr>
      </p:pic>
      <p:sp>
        <p:nvSpPr>
          <p:cNvPr id="2466" name="Google Shape;2466;p124"/>
          <p:cNvSpPr txBox="1"/>
          <p:nvPr/>
        </p:nvSpPr>
        <p:spPr>
          <a:xfrm>
            <a:off x="7924800" y="1340305"/>
            <a:ext cx="3429000" cy="198247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31750" rIns="0" bIns="0" anchor="t" anchorCtr="0">
            <a:spAutoFit/>
          </a:bodyPr>
          <a:lstStyle/>
          <a:p>
            <a:pPr marL="91440" marR="262890" lvl="0" indent="0" algn="l" rtl="0">
              <a:lnSpc>
                <a:spcPct val="1006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Line 4 </a:t>
            </a:r>
            <a:r>
              <a:rPr lang="en-US" sz="2400" b="0" i="0" u="none" strike="noStrike" cap="none">
                <a:solidFill>
                  <a:srgbClr val="000000"/>
                </a:solidFill>
                <a:latin typeface="Arial"/>
                <a:ea typeface="Arial"/>
                <a:cs typeface="Arial"/>
                <a:sym typeface="Arial"/>
              </a:rPr>
              <a:t>is not allowed – it attempts to use a const pointer to characters to modify those characters.</a:t>
            </a:r>
            <a:endParaRPr sz="2400" b="0" i="0" u="none" strike="noStrike" cap="none">
              <a:solidFill>
                <a:srgbClr val="000000"/>
              </a:solidFill>
              <a:latin typeface="Arial"/>
              <a:ea typeface="Arial"/>
              <a:cs typeface="Arial"/>
              <a:sym typeface="Arial"/>
            </a:endParaRPr>
          </a:p>
        </p:txBody>
      </p:sp>
      <p:sp>
        <p:nvSpPr>
          <p:cNvPr id="2467" name="Google Shape;2467;p124"/>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117</a:t>
            </a:fld>
            <a:endParaRPr sz="1200" b="0" i="0" u="none" strike="noStrike" cap="none">
              <a:solidFill>
                <a:srgbClr val="424242"/>
              </a:solidFill>
              <a:latin typeface="Verdana"/>
              <a:ea typeface="Verdana"/>
              <a:cs typeface="Verdana"/>
              <a:sym typeface="Verdana"/>
            </a:endParaRPr>
          </a:p>
        </p:txBody>
      </p:sp>
      <p:sp>
        <p:nvSpPr>
          <p:cNvPr id="2" name="Google Shape;2398;p120">
            <a:extLst>
              <a:ext uri="{FF2B5EF4-FFF2-40B4-BE49-F238E27FC236}">
                <a16:creationId xmlns:a16="http://schemas.microsoft.com/office/drawing/2014/main" id="{E9A63ECE-282D-52E2-CCF7-051286E258CE}"/>
              </a:ext>
            </a:extLst>
          </p:cNvPr>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471"/>
        <p:cNvGrpSpPr/>
        <p:nvPr/>
      </p:nvGrpSpPr>
      <p:grpSpPr>
        <a:xfrm>
          <a:off x="0" y="0"/>
          <a:ext cx="0" cy="0"/>
          <a:chOff x="0" y="0"/>
          <a:chExt cx="0" cy="0"/>
        </a:xfrm>
      </p:grpSpPr>
      <p:sp>
        <p:nvSpPr>
          <p:cNvPr id="2472" name="Google Shape;2472;p125"/>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a:t>const</a:t>
            </a:r>
            <a:endParaRPr/>
          </a:p>
        </p:txBody>
      </p:sp>
      <p:sp>
        <p:nvSpPr>
          <p:cNvPr id="2473" name="Google Shape;2473;p125"/>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1</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2</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3</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4</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5</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6</a:t>
            </a:r>
            <a:endParaRPr sz="2800" b="0" i="0" u="none" strike="noStrike" cap="none">
              <a:solidFill>
                <a:srgbClr val="000000"/>
              </a:solidFill>
              <a:latin typeface="Consolas"/>
              <a:ea typeface="Consolas"/>
              <a:cs typeface="Consolas"/>
              <a:sym typeface="Consolas"/>
            </a:endParaRPr>
          </a:p>
        </p:txBody>
      </p:sp>
      <p:sp>
        <p:nvSpPr>
          <p:cNvPr id="2475" name="Google Shape;2475;p125"/>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grpSp>
        <p:nvGrpSpPr>
          <p:cNvPr id="2476" name="Google Shape;2476;p125"/>
          <p:cNvGrpSpPr/>
          <p:nvPr/>
        </p:nvGrpSpPr>
        <p:grpSpPr>
          <a:xfrm>
            <a:off x="66259" y="3200400"/>
            <a:ext cx="609600" cy="457200"/>
            <a:chOff x="66259" y="3200400"/>
            <a:chExt cx="609600" cy="457200"/>
          </a:xfrm>
        </p:grpSpPr>
        <p:sp>
          <p:nvSpPr>
            <p:cNvPr id="2477" name="Google Shape;2477;p125"/>
            <p:cNvSpPr/>
            <p:nvPr/>
          </p:nvSpPr>
          <p:spPr>
            <a:xfrm>
              <a:off x="66259" y="3200400"/>
              <a:ext cx="609600" cy="457200"/>
            </a:xfrm>
            <a:custGeom>
              <a:avLst/>
              <a:gdLst/>
              <a:ahLst/>
              <a:cxnLst/>
              <a:rect l="l" t="t" r="r" b="b"/>
              <a:pathLst>
                <a:path w="609600" h="457200" extrusionOk="0">
                  <a:moveTo>
                    <a:pt x="380999" y="0"/>
                  </a:moveTo>
                  <a:lnTo>
                    <a:pt x="380999" y="114300"/>
                  </a:lnTo>
                  <a:lnTo>
                    <a:pt x="0" y="114300"/>
                  </a:lnTo>
                  <a:lnTo>
                    <a:pt x="0" y="342900"/>
                  </a:lnTo>
                  <a:lnTo>
                    <a:pt x="380999" y="342900"/>
                  </a:lnTo>
                  <a:lnTo>
                    <a:pt x="380999" y="457200"/>
                  </a:lnTo>
                  <a:lnTo>
                    <a:pt x="609598" y="228600"/>
                  </a:lnTo>
                  <a:lnTo>
                    <a:pt x="380999"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78" name="Google Shape;2478;p125"/>
            <p:cNvSpPr/>
            <p:nvPr/>
          </p:nvSpPr>
          <p:spPr>
            <a:xfrm>
              <a:off x="66259" y="3200400"/>
              <a:ext cx="609600" cy="457200"/>
            </a:xfrm>
            <a:custGeom>
              <a:avLst/>
              <a:gdLst/>
              <a:ahLst/>
              <a:cxnLst/>
              <a:rect l="l" t="t" r="r" b="b"/>
              <a:pathLst>
                <a:path w="609600" h="457200" extrusionOk="0">
                  <a:moveTo>
                    <a:pt x="0" y="114299"/>
                  </a:moveTo>
                  <a:lnTo>
                    <a:pt x="380999" y="114299"/>
                  </a:lnTo>
                  <a:lnTo>
                    <a:pt x="380999" y="0"/>
                  </a:lnTo>
                  <a:lnTo>
                    <a:pt x="609599" y="228600"/>
                  </a:lnTo>
                  <a:lnTo>
                    <a:pt x="380999" y="457200"/>
                  </a:lnTo>
                  <a:lnTo>
                    <a:pt x="380999" y="342900"/>
                  </a:lnTo>
                  <a:lnTo>
                    <a:pt x="0" y="342900"/>
                  </a:lnTo>
                  <a:lnTo>
                    <a:pt x="0" y="114299"/>
                  </a:lnTo>
                  <a:close/>
                </a:path>
              </a:pathLst>
            </a:custGeom>
            <a:noFill/>
            <a:ln w="12700" cap="flat" cmpd="sng">
              <a:solidFill>
                <a:srgbClr val="2F528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2479" name="Google Shape;2479;p125"/>
          <p:cNvPicPr preferRelativeResize="0"/>
          <p:nvPr/>
        </p:nvPicPr>
        <p:blipFill rotWithShape="1">
          <a:blip r:embed="rId3">
            <a:alphaModFix/>
          </a:blip>
          <a:srcRect/>
          <a:stretch/>
        </p:blipFill>
        <p:spPr>
          <a:xfrm>
            <a:off x="746214" y="1416303"/>
            <a:ext cx="406399" cy="406400"/>
          </a:xfrm>
          <a:prstGeom prst="rect">
            <a:avLst/>
          </a:prstGeom>
          <a:noFill/>
          <a:ln>
            <a:noFill/>
          </a:ln>
        </p:spPr>
      </p:pic>
      <p:grpSp>
        <p:nvGrpSpPr>
          <p:cNvPr id="2480" name="Google Shape;2480;p125"/>
          <p:cNvGrpSpPr/>
          <p:nvPr/>
        </p:nvGrpSpPr>
        <p:grpSpPr>
          <a:xfrm>
            <a:off x="737753" y="1870455"/>
            <a:ext cx="409220" cy="823976"/>
            <a:chOff x="737753" y="1870455"/>
            <a:chExt cx="409220" cy="823976"/>
          </a:xfrm>
        </p:grpSpPr>
        <p:pic>
          <p:nvPicPr>
            <p:cNvPr id="2481" name="Google Shape;2481;p125"/>
            <p:cNvPicPr preferRelativeResize="0"/>
            <p:nvPr/>
          </p:nvPicPr>
          <p:blipFill rotWithShape="1">
            <a:blip r:embed="rId3">
              <a:alphaModFix/>
            </a:blip>
            <a:srcRect/>
            <a:stretch/>
          </p:blipFill>
          <p:spPr>
            <a:xfrm>
              <a:off x="740573" y="1870455"/>
              <a:ext cx="406400" cy="406400"/>
            </a:xfrm>
            <a:prstGeom prst="rect">
              <a:avLst/>
            </a:prstGeom>
            <a:noFill/>
            <a:ln>
              <a:noFill/>
            </a:ln>
          </p:spPr>
        </p:pic>
        <p:pic>
          <p:nvPicPr>
            <p:cNvPr id="2482" name="Google Shape;2482;p125"/>
            <p:cNvPicPr preferRelativeResize="0"/>
            <p:nvPr/>
          </p:nvPicPr>
          <p:blipFill rotWithShape="1">
            <a:blip r:embed="rId3">
              <a:alphaModFix/>
            </a:blip>
            <a:srcRect/>
            <a:stretch/>
          </p:blipFill>
          <p:spPr>
            <a:xfrm>
              <a:off x="737753" y="2288031"/>
              <a:ext cx="406400" cy="406400"/>
            </a:xfrm>
            <a:prstGeom prst="rect">
              <a:avLst/>
            </a:prstGeom>
            <a:noFill/>
            <a:ln>
              <a:noFill/>
            </a:ln>
          </p:spPr>
        </p:pic>
      </p:grpSp>
      <p:pic>
        <p:nvPicPr>
          <p:cNvPr id="2483" name="Google Shape;2483;p125"/>
          <p:cNvPicPr preferRelativeResize="0"/>
          <p:nvPr/>
        </p:nvPicPr>
        <p:blipFill rotWithShape="1">
          <a:blip r:embed="rId4">
            <a:alphaModFix/>
          </a:blip>
          <a:srcRect/>
          <a:stretch/>
        </p:blipFill>
        <p:spPr>
          <a:xfrm>
            <a:off x="737753" y="2757423"/>
            <a:ext cx="406400" cy="406400"/>
          </a:xfrm>
          <a:prstGeom prst="rect">
            <a:avLst/>
          </a:prstGeom>
          <a:noFill/>
          <a:ln>
            <a:noFill/>
          </a:ln>
        </p:spPr>
      </p:pic>
      <p:pic>
        <p:nvPicPr>
          <p:cNvPr id="2484" name="Google Shape;2484;p125"/>
          <p:cNvPicPr preferRelativeResize="0"/>
          <p:nvPr/>
        </p:nvPicPr>
        <p:blipFill rotWithShape="1">
          <a:blip r:embed="rId3">
            <a:alphaModFix/>
          </a:blip>
          <a:srcRect/>
          <a:stretch/>
        </p:blipFill>
        <p:spPr>
          <a:xfrm>
            <a:off x="746214" y="3214623"/>
            <a:ext cx="406399" cy="406400"/>
          </a:xfrm>
          <a:prstGeom prst="rect">
            <a:avLst/>
          </a:prstGeom>
          <a:noFill/>
          <a:ln>
            <a:noFill/>
          </a:ln>
        </p:spPr>
      </p:pic>
      <p:pic>
        <p:nvPicPr>
          <p:cNvPr id="2485" name="Google Shape;2485;p125"/>
          <p:cNvPicPr preferRelativeResize="0"/>
          <p:nvPr/>
        </p:nvPicPr>
        <p:blipFill rotWithShape="1">
          <a:blip r:embed="rId5">
            <a:alphaModFix/>
          </a:blip>
          <a:srcRect/>
          <a:stretch/>
        </p:blipFill>
        <p:spPr>
          <a:xfrm>
            <a:off x="6937247" y="1371600"/>
            <a:ext cx="4815840" cy="2746248"/>
          </a:xfrm>
          <a:prstGeom prst="rect">
            <a:avLst/>
          </a:prstGeom>
          <a:noFill/>
          <a:ln>
            <a:noFill/>
          </a:ln>
        </p:spPr>
      </p:pic>
      <p:sp>
        <p:nvSpPr>
          <p:cNvPr id="2486" name="Google Shape;2486;p125"/>
          <p:cNvSpPr txBox="1"/>
          <p:nvPr/>
        </p:nvSpPr>
        <p:spPr>
          <a:xfrm>
            <a:off x="6858000" y="1340305"/>
            <a:ext cx="4495800" cy="231775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34275" rIns="0" bIns="0" anchor="t" anchorCtr="0">
            <a:spAutoFit/>
          </a:bodyPr>
          <a:lstStyle/>
          <a:p>
            <a:pPr marL="91440" marR="125729"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Line 5 </a:t>
            </a:r>
            <a:r>
              <a:rPr lang="en-US" sz="2400" b="0" i="0" u="none" strike="noStrike" cap="none">
                <a:solidFill>
                  <a:srgbClr val="000000"/>
                </a:solidFill>
                <a:latin typeface="Arial"/>
                <a:ea typeface="Arial"/>
                <a:cs typeface="Arial"/>
                <a:sym typeface="Arial"/>
              </a:rPr>
              <a:t>is ok – str’s type means that while you cannot change the characters at which it points, you can change str itself to point somewhere else.	</a:t>
            </a:r>
            <a:r>
              <a:rPr lang="en-US" sz="2400" b="1" i="0" u="none" strike="noStrike" cap="none">
                <a:solidFill>
                  <a:srgbClr val="000000"/>
                </a:solidFill>
                <a:latin typeface="Arial"/>
                <a:ea typeface="Arial"/>
                <a:cs typeface="Arial"/>
                <a:sym typeface="Arial"/>
              </a:rPr>
              <a:t>str </a:t>
            </a:r>
            <a:r>
              <a:rPr lang="en-US" sz="2400" b="0" i="0" u="none" strike="noStrike" cap="none">
                <a:solidFill>
                  <a:srgbClr val="000000"/>
                </a:solidFill>
                <a:latin typeface="Arial"/>
                <a:ea typeface="Arial"/>
                <a:cs typeface="Arial"/>
                <a:sym typeface="Arial"/>
              </a:rPr>
              <a:t>is not const – its characters are.</a:t>
            </a:r>
            <a:endParaRPr sz="2400" b="0" i="0" u="none" strike="noStrike" cap="none">
              <a:solidFill>
                <a:srgbClr val="000000"/>
              </a:solidFill>
              <a:latin typeface="Arial"/>
              <a:ea typeface="Arial"/>
              <a:cs typeface="Arial"/>
              <a:sym typeface="Arial"/>
            </a:endParaRPr>
          </a:p>
        </p:txBody>
      </p:sp>
      <p:sp>
        <p:nvSpPr>
          <p:cNvPr id="2487" name="Google Shape;2487;p125"/>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118</a:t>
            </a:fld>
            <a:endParaRPr sz="1200" b="0" i="0" u="none" strike="noStrike" cap="none">
              <a:solidFill>
                <a:srgbClr val="424242"/>
              </a:solidFill>
              <a:latin typeface="Verdana"/>
              <a:ea typeface="Verdana"/>
              <a:cs typeface="Verdana"/>
              <a:sym typeface="Verdana"/>
            </a:endParaRPr>
          </a:p>
        </p:txBody>
      </p:sp>
      <p:sp>
        <p:nvSpPr>
          <p:cNvPr id="2" name="Google Shape;2398;p120">
            <a:extLst>
              <a:ext uri="{FF2B5EF4-FFF2-40B4-BE49-F238E27FC236}">
                <a16:creationId xmlns:a16="http://schemas.microsoft.com/office/drawing/2014/main" id="{7A81DE3B-C227-A36B-ED82-CF5564A42B20}"/>
              </a:ext>
            </a:extLst>
          </p:cNvPr>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491"/>
        <p:cNvGrpSpPr/>
        <p:nvPr/>
      </p:nvGrpSpPr>
      <p:grpSpPr>
        <a:xfrm>
          <a:off x="0" y="0"/>
          <a:ext cx="0" cy="0"/>
          <a:chOff x="0" y="0"/>
          <a:chExt cx="0" cy="0"/>
        </a:xfrm>
      </p:grpSpPr>
      <p:sp>
        <p:nvSpPr>
          <p:cNvPr id="2492" name="Google Shape;2492;p126"/>
          <p:cNvSpPr txBox="1">
            <a:spLocks noGrp="1"/>
          </p:cNvSpPr>
          <p:nvPr>
            <p:ph type="title"/>
          </p:nvPr>
        </p:nvSpPr>
        <p:spPr>
          <a:xfrm>
            <a:off x="1504950" y="169163"/>
            <a:ext cx="9182100" cy="708152"/>
          </a:xfrm>
          <a:prstGeom prst="rect">
            <a:avLst/>
          </a:prstGeom>
          <a:noFill/>
          <a:ln>
            <a:noFill/>
          </a:ln>
        </p:spPr>
        <p:txBody>
          <a:bodyPr spcFirstLastPara="1" wrap="square" lIns="0" tIns="12700" rIns="0" bIns="0" anchor="t" anchorCtr="0">
            <a:spAutoFit/>
          </a:bodyPr>
          <a:lstStyle/>
          <a:p>
            <a:pPr marL="1619885" lvl="0" indent="0" algn="l" rtl="0">
              <a:lnSpc>
                <a:spcPct val="100000"/>
              </a:lnSpc>
              <a:spcBef>
                <a:spcPts val="0"/>
              </a:spcBef>
              <a:spcAft>
                <a:spcPts val="0"/>
              </a:spcAft>
              <a:buNone/>
            </a:pPr>
            <a:r>
              <a:rPr lang="en-US" sz="4400" b="1" i="0">
                <a:solidFill>
                  <a:schemeClr val="lt1"/>
                </a:solidFill>
                <a:latin typeface="Tahoma"/>
                <a:ea typeface="Tahoma"/>
                <a:cs typeface="Tahoma"/>
                <a:sym typeface="Tahoma"/>
              </a:rPr>
              <a:t>const</a:t>
            </a:r>
            <a:endParaRPr/>
          </a:p>
        </p:txBody>
      </p:sp>
      <p:sp>
        <p:nvSpPr>
          <p:cNvPr id="2493" name="Google Shape;2493;p126"/>
          <p:cNvSpPr txBox="1"/>
          <p:nvPr/>
        </p:nvSpPr>
        <p:spPr>
          <a:xfrm>
            <a:off x="1219200" y="1295400"/>
            <a:ext cx="609600" cy="2743200"/>
          </a:xfrm>
          <a:prstGeom prst="rect">
            <a:avLst/>
          </a:prstGeom>
          <a:solidFill>
            <a:srgbClr val="D9D9D9"/>
          </a:solidFill>
          <a:ln>
            <a:noFill/>
          </a:ln>
        </p:spPr>
        <p:txBody>
          <a:bodyPr spcFirstLastPara="1" wrap="square" lIns="0" tIns="59050" rIns="0" bIns="0" anchor="t" anchorCtr="0">
            <a:spAutoFit/>
          </a:bodyPr>
          <a:lstStyle/>
          <a:p>
            <a:pPr marL="196215" marR="0" lvl="0" indent="0" algn="l" rtl="0">
              <a:lnSpc>
                <a:spcPct val="100000"/>
              </a:lnSpc>
              <a:spcBef>
                <a:spcPts val="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1</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2</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24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3</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20"/>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4</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5</a:t>
            </a:r>
            <a:endParaRPr sz="2800" b="0" i="0" u="none" strike="noStrike" cap="none">
              <a:solidFill>
                <a:srgbClr val="000000"/>
              </a:solidFill>
              <a:latin typeface="Consolas"/>
              <a:ea typeface="Consolas"/>
              <a:cs typeface="Consolas"/>
              <a:sym typeface="Consolas"/>
            </a:endParaRPr>
          </a:p>
          <a:p>
            <a:pPr marL="196215" marR="0" lvl="0" indent="0" algn="l" rtl="0">
              <a:lnSpc>
                <a:spcPct val="100000"/>
              </a:lnSpc>
              <a:spcBef>
                <a:spcPts val="145"/>
              </a:spcBef>
              <a:spcAft>
                <a:spcPts val="0"/>
              </a:spcAft>
              <a:buClr>
                <a:srgbClr val="000000"/>
              </a:buClr>
              <a:buSzPts val="2800"/>
              <a:buFont typeface="Consolas"/>
              <a:buNone/>
            </a:pPr>
            <a:r>
              <a:rPr lang="en-US" sz="2800" b="0" i="0" u="none" strike="noStrike" cap="none">
                <a:solidFill>
                  <a:srgbClr val="000000"/>
                </a:solidFill>
                <a:latin typeface="Consolas"/>
                <a:ea typeface="Consolas"/>
                <a:cs typeface="Consolas"/>
                <a:sym typeface="Consolas"/>
              </a:rPr>
              <a:t>6</a:t>
            </a:r>
            <a:endParaRPr sz="2800" b="0" i="0" u="none" strike="noStrike" cap="none">
              <a:solidFill>
                <a:srgbClr val="000000"/>
              </a:solidFill>
              <a:latin typeface="Consolas"/>
              <a:ea typeface="Consolas"/>
              <a:cs typeface="Consolas"/>
              <a:sym typeface="Consolas"/>
            </a:endParaRPr>
          </a:p>
        </p:txBody>
      </p:sp>
      <p:sp>
        <p:nvSpPr>
          <p:cNvPr id="2495" name="Google Shape;2495;p126"/>
          <p:cNvSpPr txBox="1"/>
          <p:nvPr/>
        </p:nvSpPr>
        <p:spPr>
          <a:xfrm>
            <a:off x="231140" y="4606035"/>
            <a:ext cx="11479530" cy="1214120"/>
          </a:xfrm>
          <a:prstGeom prst="rect">
            <a:avLst/>
          </a:prstGeom>
          <a:noFill/>
          <a:ln>
            <a:noFill/>
          </a:ln>
        </p:spPr>
        <p:txBody>
          <a:bodyPr spcFirstLastPara="1" wrap="square" lIns="0" tIns="63500" rIns="0" bIns="0" anchor="t" anchorCtr="0">
            <a:spAutoFit/>
          </a:bodyPr>
          <a:lstStyle/>
          <a:p>
            <a:pPr marL="12700" marR="5080" lvl="0" indent="0" algn="l" rtl="0">
              <a:lnSpc>
                <a:spcPct val="107142"/>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Which lines (if any) above will cause an error due to violating const? Remember that const char * means that the characters at the location it stores cannot be changed.</a:t>
            </a:r>
            <a:endParaRPr sz="2800" b="0" i="0" u="none" strike="noStrike" cap="none">
              <a:solidFill>
                <a:srgbClr val="000000"/>
              </a:solidFill>
              <a:latin typeface="Calibri"/>
              <a:ea typeface="Calibri"/>
              <a:cs typeface="Calibri"/>
              <a:sym typeface="Calibri"/>
            </a:endParaRPr>
          </a:p>
        </p:txBody>
      </p:sp>
      <p:grpSp>
        <p:nvGrpSpPr>
          <p:cNvPr id="2496" name="Google Shape;2496;p126"/>
          <p:cNvGrpSpPr/>
          <p:nvPr/>
        </p:nvGrpSpPr>
        <p:grpSpPr>
          <a:xfrm>
            <a:off x="66259" y="3581400"/>
            <a:ext cx="609600" cy="457200"/>
            <a:chOff x="66259" y="3581400"/>
            <a:chExt cx="609600" cy="457200"/>
          </a:xfrm>
        </p:grpSpPr>
        <p:sp>
          <p:nvSpPr>
            <p:cNvPr id="2497" name="Google Shape;2497;p126"/>
            <p:cNvSpPr/>
            <p:nvPr/>
          </p:nvSpPr>
          <p:spPr>
            <a:xfrm>
              <a:off x="66259" y="3581400"/>
              <a:ext cx="609600" cy="457200"/>
            </a:xfrm>
            <a:custGeom>
              <a:avLst/>
              <a:gdLst/>
              <a:ahLst/>
              <a:cxnLst/>
              <a:rect l="l" t="t" r="r" b="b"/>
              <a:pathLst>
                <a:path w="609600" h="457200" extrusionOk="0">
                  <a:moveTo>
                    <a:pt x="380999" y="0"/>
                  </a:moveTo>
                  <a:lnTo>
                    <a:pt x="380999" y="114300"/>
                  </a:lnTo>
                  <a:lnTo>
                    <a:pt x="0" y="114300"/>
                  </a:lnTo>
                  <a:lnTo>
                    <a:pt x="0" y="342900"/>
                  </a:lnTo>
                  <a:lnTo>
                    <a:pt x="380999" y="342900"/>
                  </a:lnTo>
                  <a:lnTo>
                    <a:pt x="380999" y="457200"/>
                  </a:lnTo>
                  <a:lnTo>
                    <a:pt x="609598" y="228600"/>
                  </a:lnTo>
                  <a:lnTo>
                    <a:pt x="380999" y="0"/>
                  </a:lnTo>
                  <a:close/>
                </a:path>
              </a:pathLst>
            </a:custGeom>
            <a:solidFill>
              <a:srgbClr val="B4C7E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98" name="Google Shape;2498;p126"/>
            <p:cNvSpPr/>
            <p:nvPr/>
          </p:nvSpPr>
          <p:spPr>
            <a:xfrm>
              <a:off x="66259" y="3581400"/>
              <a:ext cx="609600" cy="457200"/>
            </a:xfrm>
            <a:custGeom>
              <a:avLst/>
              <a:gdLst/>
              <a:ahLst/>
              <a:cxnLst/>
              <a:rect l="l" t="t" r="r" b="b"/>
              <a:pathLst>
                <a:path w="609600" h="457200" extrusionOk="0">
                  <a:moveTo>
                    <a:pt x="0" y="114299"/>
                  </a:moveTo>
                  <a:lnTo>
                    <a:pt x="380999" y="114299"/>
                  </a:lnTo>
                  <a:lnTo>
                    <a:pt x="380999" y="0"/>
                  </a:lnTo>
                  <a:lnTo>
                    <a:pt x="609599" y="228600"/>
                  </a:lnTo>
                  <a:lnTo>
                    <a:pt x="380999" y="457200"/>
                  </a:lnTo>
                  <a:lnTo>
                    <a:pt x="380999" y="342900"/>
                  </a:lnTo>
                  <a:lnTo>
                    <a:pt x="0" y="342900"/>
                  </a:lnTo>
                  <a:lnTo>
                    <a:pt x="0" y="114299"/>
                  </a:lnTo>
                  <a:close/>
                </a:path>
              </a:pathLst>
            </a:custGeom>
            <a:noFill/>
            <a:ln w="12700" cap="flat" cmpd="sng">
              <a:solidFill>
                <a:srgbClr val="2F528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2499" name="Google Shape;2499;p126"/>
          <p:cNvPicPr preferRelativeResize="0"/>
          <p:nvPr/>
        </p:nvPicPr>
        <p:blipFill rotWithShape="1">
          <a:blip r:embed="rId3">
            <a:alphaModFix/>
          </a:blip>
          <a:srcRect/>
          <a:stretch/>
        </p:blipFill>
        <p:spPr>
          <a:xfrm>
            <a:off x="746214" y="1416303"/>
            <a:ext cx="406399" cy="406400"/>
          </a:xfrm>
          <a:prstGeom prst="rect">
            <a:avLst/>
          </a:prstGeom>
          <a:noFill/>
          <a:ln>
            <a:noFill/>
          </a:ln>
        </p:spPr>
      </p:pic>
      <p:grpSp>
        <p:nvGrpSpPr>
          <p:cNvPr id="2500" name="Google Shape;2500;p126"/>
          <p:cNvGrpSpPr/>
          <p:nvPr/>
        </p:nvGrpSpPr>
        <p:grpSpPr>
          <a:xfrm>
            <a:off x="737753" y="1870455"/>
            <a:ext cx="409220" cy="823976"/>
            <a:chOff x="737753" y="1870455"/>
            <a:chExt cx="409220" cy="823976"/>
          </a:xfrm>
        </p:grpSpPr>
        <p:pic>
          <p:nvPicPr>
            <p:cNvPr id="2501" name="Google Shape;2501;p126"/>
            <p:cNvPicPr preferRelativeResize="0"/>
            <p:nvPr/>
          </p:nvPicPr>
          <p:blipFill rotWithShape="1">
            <a:blip r:embed="rId3">
              <a:alphaModFix/>
            </a:blip>
            <a:srcRect/>
            <a:stretch/>
          </p:blipFill>
          <p:spPr>
            <a:xfrm>
              <a:off x="740573" y="1870455"/>
              <a:ext cx="406400" cy="406400"/>
            </a:xfrm>
            <a:prstGeom prst="rect">
              <a:avLst/>
            </a:prstGeom>
            <a:noFill/>
            <a:ln>
              <a:noFill/>
            </a:ln>
          </p:spPr>
        </p:pic>
        <p:pic>
          <p:nvPicPr>
            <p:cNvPr id="2502" name="Google Shape;2502;p126"/>
            <p:cNvPicPr preferRelativeResize="0"/>
            <p:nvPr/>
          </p:nvPicPr>
          <p:blipFill rotWithShape="1">
            <a:blip r:embed="rId3">
              <a:alphaModFix/>
            </a:blip>
            <a:srcRect/>
            <a:stretch/>
          </p:blipFill>
          <p:spPr>
            <a:xfrm>
              <a:off x="737753" y="2288031"/>
              <a:ext cx="406400" cy="406400"/>
            </a:xfrm>
            <a:prstGeom prst="rect">
              <a:avLst/>
            </a:prstGeom>
            <a:noFill/>
            <a:ln>
              <a:noFill/>
            </a:ln>
          </p:spPr>
        </p:pic>
      </p:grpSp>
      <p:pic>
        <p:nvPicPr>
          <p:cNvPr id="2503" name="Google Shape;2503;p126"/>
          <p:cNvPicPr preferRelativeResize="0"/>
          <p:nvPr/>
        </p:nvPicPr>
        <p:blipFill rotWithShape="1">
          <a:blip r:embed="rId4">
            <a:alphaModFix/>
          </a:blip>
          <a:srcRect/>
          <a:stretch/>
        </p:blipFill>
        <p:spPr>
          <a:xfrm>
            <a:off x="737753" y="2757423"/>
            <a:ext cx="406400" cy="406400"/>
          </a:xfrm>
          <a:prstGeom prst="rect">
            <a:avLst/>
          </a:prstGeom>
          <a:noFill/>
          <a:ln>
            <a:noFill/>
          </a:ln>
        </p:spPr>
      </p:pic>
      <p:grpSp>
        <p:nvGrpSpPr>
          <p:cNvPr id="2504" name="Google Shape;2504;p126"/>
          <p:cNvGrpSpPr/>
          <p:nvPr/>
        </p:nvGrpSpPr>
        <p:grpSpPr>
          <a:xfrm>
            <a:off x="737753" y="3214623"/>
            <a:ext cx="414860" cy="823976"/>
            <a:chOff x="737753" y="3214623"/>
            <a:chExt cx="414860" cy="823976"/>
          </a:xfrm>
        </p:grpSpPr>
        <p:pic>
          <p:nvPicPr>
            <p:cNvPr id="2505" name="Google Shape;2505;p126"/>
            <p:cNvPicPr preferRelativeResize="0"/>
            <p:nvPr/>
          </p:nvPicPr>
          <p:blipFill rotWithShape="1">
            <a:blip r:embed="rId3">
              <a:alphaModFix/>
            </a:blip>
            <a:srcRect/>
            <a:stretch/>
          </p:blipFill>
          <p:spPr>
            <a:xfrm>
              <a:off x="746214" y="3214623"/>
              <a:ext cx="406399" cy="406400"/>
            </a:xfrm>
            <a:prstGeom prst="rect">
              <a:avLst/>
            </a:prstGeom>
            <a:noFill/>
            <a:ln>
              <a:noFill/>
            </a:ln>
          </p:spPr>
        </p:pic>
        <p:pic>
          <p:nvPicPr>
            <p:cNvPr id="2506" name="Google Shape;2506;p126"/>
            <p:cNvPicPr preferRelativeResize="0"/>
            <p:nvPr/>
          </p:nvPicPr>
          <p:blipFill rotWithShape="1">
            <a:blip r:embed="rId3">
              <a:alphaModFix/>
            </a:blip>
            <a:srcRect/>
            <a:stretch/>
          </p:blipFill>
          <p:spPr>
            <a:xfrm>
              <a:off x="737753" y="3632199"/>
              <a:ext cx="406400" cy="406400"/>
            </a:xfrm>
            <a:prstGeom prst="rect">
              <a:avLst/>
            </a:prstGeom>
            <a:noFill/>
            <a:ln>
              <a:noFill/>
            </a:ln>
          </p:spPr>
        </p:pic>
      </p:grpSp>
      <p:pic>
        <p:nvPicPr>
          <p:cNvPr id="2507" name="Google Shape;2507;p126"/>
          <p:cNvPicPr preferRelativeResize="0"/>
          <p:nvPr/>
        </p:nvPicPr>
        <p:blipFill rotWithShape="1">
          <a:blip r:embed="rId5">
            <a:alphaModFix/>
          </a:blip>
          <a:srcRect/>
          <a:stretch/>
        </p:blipFill>
        <p:spPr>
          <a:xfrm>
            <a:off x="6870192" y="1383791"/>
            <a:ext cx="5251704" cy="3151631"/>
          </a:xfrm>
          <a:prstGeom prst="rect">
            <a:avLst/>
          </a:prstGeom>
          <a:noFill/>
          <a:ln>
            <a:noFill/>
          </a:ln>
        </p:spPr>
      </p:pic>
      <p:sp>
        <p:nvSpPr>
          <p:cNvPr id="2508" name="Google Shape;2508;p126"/>
          <p:cNvSpPr txBox="1"/>
          <p:nvPr/>
        </p:nvSpPr>
        <p:spPr>
          <a:xfrm>
            <a:off x="6781800" y="1340305"/>
            <a:ext cx="5258116" cy="2619933"/>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0" tIns="34275" rIns="0" bIns="0" anchor="t" anchorCtr="0">
            <a:spAutoFit/>
          </a:bodyPr>
          <a:lstStyle/>
          <a:p>
            <a:pPr marL="91440" marR="32639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Arial"/>
                <a:ea typeface="Arial"/>
                <a:cs typeface="Arial"/>
                <a:sym typeface="Arial"/>
              </a:rPr>
              <a:t>Line 6 </a:t>
            </a:r>
            <a:r>
              <a:rPr lang="en-US" sz="2400" b="0" i="0" u="none" strike="noStrike" cap="none" dirty="0">
                <a:solidFill>
                  <a:srgbClr val="000000"/>
                </a:solidFill>
                <a:latin typeface="Arial"/>
                <a:ea typeface="Arial"/>
                <a:cs typeface="Arial"/>
                <a:sym typeface="Arial"/>
              </a:rPr>
              <a:t>is ok – </a:t>
            </a:r>
            <a:r>
              <a:rPr lang="en-US" sz="2400" b="1" i="0" u="none" strike="noStrike" cap="none" dirty="0" err="1">
                <a:solidFill>
                  <a:srgbClr val="000000"/>
                </a:solidFill>
                <a:latin typeface="Arial"/>
                <a:ea typeface="Arial"/>
                <a:cs typeface="Arial"/>
                <a:sym typeface="Arial"/>
              </a:rPr>
              <a:t>buf</a:t>
            </a:r>
            <a:r>
              <a:rPr lang="en-US" sz="2400" b="1" i="0" u="none" strike="noStrike" cap="none" dirty="0">
                <a:solidFill>
                  <a:srgbClr val="000000"/>
                </a:solidFill>
                <a:latin typeface="Arial"/>
                <a:ea typeface="Arial"/>
                <a:cs typeface="Arial"/>
                <a:sym typeface="Arial"/>
              </a:rPr>
              <a:t> </a:t>
            </a:r>
            <a:r>
              <a:rPr lang="en-US" sz="2400" b="0" i="0" u="none" strike="noStrike" cap="none" dirty="0">
                <a:solidFill>
                  <a:srgbClr val="000000"/>
                </a:solidFill>
                <a:latin typeface="Arial"/>
                <a:ea typeface="Arial"/>
                <a:cs typeface="Arial"/>
                <a:sym typeface="Arial"/>
              </a:rPr>
              <a:t>is a modifiable char array, and we can use it to change its characters.	Declaring str as const doesn’t mean that place in memory is not modifiable at all – it just means that you cannot modify it using </a:t>
            </a:r>
            <a:r>
              <a:rPr lang="en-US" sz="2400" b="1" i="0" u="none" strike="noStrike" cap="none" dirty="0">
                <a:solidFill>
                  <a:srgbClr val="000000"/>
                </a:solidFill>
                <a:latin typeface="Arial"/>
                <a:ea typeface="Arial"/>
                <a:cs typeface="Arial"/>
                <a:sym typeface="Arial"/>
              </a:rPr>
              <a:t>str</a:t>
            </a:r>
            <a:r>
              <a:rPr lang="en-US" sz="2400" b="0" i="0" u="none" strike="noStrike" cap="none" dirty="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p:txBody>
      </p:sp>
      <p:sp>
        <p:nvSpPr>
          <p:cNvPr id="2509" name="Google Shape;2509;p126"/>
          <p:cNvSpPr txBox="1">
            <a:spLocks noGrp="1"/>
          </p:cNvSpPr>
          <p:nvPr>
            <p:ph type="sldNum" idx="12"/>
          </p:nvPr>
        </p:nvSpPr>
        <p:spPr>
          <a:xfrm>
            <a:off x="11660187" y="6524441"/>
            <a:ext cx="379729" cy="210820"/>
          </a:xfrm>
          <a:prstGeom prst="rect">
            <a:avLst/>
          </a:prstGeom>
          <a:noFill/>
          <a:ln>
            <a:noFill/>
          </a:ln>
        </p:spPr>
        <p:txBody>
          <a:bodyPr spcFirstLastPara="1" wrap="square" lIns="0" tIns="13325" rIns="0" bIns="0" anchor="t" anchorCtr="0">
            <a:spAutoFit/>
          </a:bodyPr>
          <a:lstStyle/>
          <a:p>
            <a:pPr marL="38100" marR="0" lvl="0" indent="0" algn="l" rtl="0">
              <a:lnSpc>
                <a:spcPct val="100000"/>
              </a:lnSpc>
              <a:spcBef>
                <a:spcPts val="0"/>
              </a:spcBef>
              <a:spcAft>
                <a:spcPts val="0"/>
              </a:spcAft>
              <a:buClr>
                <a:srgbClr val="424242"/>
              </a:buClr>
              <a:buSzPts val="1200"/>
              <a:buFont typeface="Verdana"/>
              <a:buNone/>
            </a:pPr>
            <a:fld id="{00000000-1234-1234-1234-123412341234}" type="slidenum">
              <a:rPr lang="en-US" sz="1200" b="0" i="0" u="none" strike="noStrike" cap="none">
                <a:solidFill>
                  <a:srgbClr val="424242"/>
                </a:solidFill>
                <a:latin typeface="Verdana"/>
                <a:ea typeface="Verdana"/>
                <a:cs typeface="Verdana"/>
                <a:sym typeface="Verdana"/>
              </a:rPr>
              <a:t>119</a:t>
            </a:fld>
            <a:endParaRPr sz="1200" b="0" i="0" u="none" strike="noStrike" cap="none">
              <a:solidFill>
                <a:srgbClr val="424242"/>
              </a:solidFill>
              <a:latin typeface="Verdana"/>
              <a:ea typeface="Verdana"/>
              <a:cs typeface="Verdana"/>
              <a:sym typeface="Verdana"/>
            </a:endParaRPr>
          </a:p>
        </p:txBody>
      </p:sp>
      <p:sp>
        <p:nvSpPr>
          <p:cNvPr id="2" name="Google Shape;2398;p120">
            <a:extLst>
              <a:ext uri="{FF2B5EF4-FFF2-40B4-BE49-F238E27FC236}">
                <a16:creationId xmlns:a16="http://schemas.microsoft.com/office/drawing/2014/main" id="{A687B8CF-A99B-1B73-4C2D-72F34ACEAB5F}"/>
              </a:ext>
            </a:extLst>
          </p:cNvPr>
          <p:cNvSpPr txBox="1"/>
          <p:nvPr/>
        </p:nvSpPr>
        <p:spPr>
          <a:xfrm>
            <a:off x="2379027" y="1241612"/>
            <a:ext cx="4321810" cy="2841804"/>
          </a:xfrm>
          <a:prstGeom prst="rect">
            <a:avLst/>
          </a:prstGeom>
          <a:noFill/>
          <a:ln>
            <a:noFill/>
          </a:ln>
        </p:spPr>
        <p:txBody>
          <a:bodyPr spcFirstLastPara="1" wrap="square" lIns="0" tIns="12700" rIns="0" bIns="0" anchor="t" anchorCtr="0">
            <a:spAutoFit/>
          </a:bodyPr>
          <a:lstStyle/>
          <a:p>
            <a:pPr marR="20002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char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[6]; </a:t>
            </a:r>
            <a:r>
              <a:rPr lang="en-US" sz="2800" b="0" i="0" u="none" strike="noStrike" cap="none" dirty="0" err="1">
                <a:solidFill>
                  <a:srgbClr val="000000"/>
                </a:solidFill>
                <a:latin typeface="Consolas"/>
                <a:ea typeface="Consolas"/>
                <a:cs typeface="Consolas"/>
                <a:sym typeface="Consolas"/>
              </a:rPr>
              <a:t>strcpy</a:t>
            </a:r>
            <a:r>
              <a:rPr lang="en-US" sz="2800" b="0" i="0" u="none" strike="noStrike" cap="none" dirty="0">
                <a:solidFill>
                  <a:srgbClr val="000000"/>
                </a:solidFill>
                <a:latin typeface="Consolas"/>
                <a:ea typeface="Consolas"/>
                <a:cs typeface="Consolas"/>
                <a:sym typeface="Consolas"/>
              </a:rPr>
              <a:t>(</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"Hello");</a:t>
            </a:r>
            <a:endParaRPr sz="2800" b="0" i="0" u="none" strike="noStrike" cap="none" dirty="0">
              <a:solidFill>
                <a:srgbClr val="000000"/>
              </a:solidFill>
              <a:latin typeface="Consolas"/>
              <a:ea typeface="Consolas"/>
              <a:cs typeface="Consolas"/>
              <a:sym typeface="Consolas"/>
            </a:endParaRPr>
          </a:p>
          <a:p>
            <a:pPr marR="5080" lvl="0" indent="0" algn="l" rtl="0">
              <a:spcBef>
                <a:spcPts val="12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const char *str =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 str[0] = 'M';</a:t>
            </a:r>
            <a:endParaRPr sz="2800" b="0" i="0" u="none" strike="noStrike" cap="none" dirty="0">
              <a:solidFill>
                <a:srgbClr val="000000"/>
              </a:solidFill>
              <a:latin typeface="Consolas"/>
              <a:ea typeface="Consolas"/>
              <a:cs typeface="Consolas"/>
              <a:sym typeface="Consolas"/>
            </a:endParaRPr>
          </a:p>
          <a:p>
            <a:pPr marR="1566545" lvl="0" indent="0" algn="l" rtl="0">
              <a:spcBef>
                <a:spcPts val="0"/>
              </a:spcBef>
              <a:spcAft>
                <a:spcPts val="600"/>
              </a:spcAft>
              <a:buClr>
                <a:srgbClr val="000000"/>
              </a:buClr>
              <a:buSzPts val="2800"/>
              <a:buFont typeface="Consolas"/>
              <a:buNone/>
            </a:pPr>
            <a:r>
              <a:rPr lang="en-US" sz="2800" b="0" i="0" u="none" strike="noStrike" cap="none" dirty="0">
                <a:solidFill>
                  <a:srgbClr val="000000"/>
                </a:solidFill>
                <a:latin typeface="Consolas"/>
                <a:ea typeface="Consolas"/>
                <a:cs typeface="Consolas"/>
                <a:sym typeface="Consolas"/>
              </a:rPr>
              <a:t>str = "Mello"; </a:t>
            </a:r>
            <a:r>
              <a:rPr lang="en-US" sz="2800" b="0" i="0" u="none" strike="noStrike" cap="none" dirty="0" err="1">
                <a:solidFill>
                  <a:srgbClr val="000000"/>
                </a:solidFill>
                <a:latin typeface="Consolas"/>
                <a:ea typeface="Consolas"/>
                <a:cs typeface="Consolas"/>
                <a:sym typeface="Consolas"/>
              </a:rPr>
              <a:t>buf</a:t>
            </a:r>
            <a:r>
              <a:rPr lang="en-US" sz="2800" b="0" i="0" u="none" strike="noStrike" cap="none" dirty="0">
                <a:solidFill>
                  <a:srgbClr val="000000"/>
                </a:solidFill>
                <a:latin typeface="Consolas"/>
                <a:ea typeface="Consolas"/>
                <a:cs typeface="Consolas"/>
                <a:sym typeface="Consolas"/>
              </a:rPr>
              <a:t>[0] = 'M';</a:t>
            </a:r>
            <a:endParaRPr sz="2800" b="0" i="0" u="none" strike="noStrike" cap="none" dirty="0">
              <a:solidFill>
                <a:srgbClr val="000000"/>
              </a:solidFill>
              <a:latin typeface="Consolas"/>
              <a:ea typeface="Consolas"/>
              <a:cs typeface="Consolas"/>
              <a:sym typeface="Consolas"/>
            </a:endParaRPr>
          </a:p>
        </p:txBody>
      </p:sp>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10937</Words>
  <Application>Microsoft Macintosh PowerPoint</Application>
  <PresentationFormat>Widescreen</PresentationFormat>
  <Paragraphs>2286</Paragraphs>
  <Slides>119</Slides>
  <Notes>94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119</vt:i4>
      </vt:variant>
    </vt:vector>
  </HeadingPairs>
  <TitlesOfParts>
    <vt:vector size="131" baseType="lpstr">
      <vt:lpstr>Arial</vt:lpstr>
      <vt:lpstr>Cambria</vt:lpstr>
      <vt:lpstr>Consolas</vt:lpstr>
      <vt:lpstr>Times New Roman</vt:lpstr>
      <vt:lpstr>Calibri</vt:lpstr>
      <vt:lpstr>Andale Mono</vt:lpstr>
      <vt:lpstr>Verdana</vt:lpstr>
      <vt:lpstr>Courier New</vt:lpstr>
      <vt:lpstr>Tahoma</vt:lpstr>
      <vt:lpstr>Calibri Light</vt:lpstr>
      <vt:lpstr>1_Office Theme</vt:lpstr>
      <vt:lpstr>1_Default Design</vt:lpstr>
      <vt:lpstr>CS107, Lecture 6 More Pointers and Arrays</vt:lpstr>
      <vt:lpstr>PowerPoint Presentation</vt:lpstr>
      <vt:lpstr>Lecture Plan</vt:lpstr>
      <vt:lpstr>Lecture Plan</vt:lpstr>
      <vt:lpstr>Pointers</vt:lpstr>
      <vt:lpstr>Memory</vt:lpstr>
      <vt:lpstr>Memory</vt:lpstr>
      <vt:lpstr>Pointers</vt:lpstr>
      <vt:lpstr>Pointers</vt:lpstr>
      <vt:lpstr>Pointers</vt:lpstr>
      <vt:lpstr>Pointers</vt:lpstr>
      <vt:lpstr>Pointers</vt:lpstr>
      <vt:lpstr>Pointers</vt:lpstr>
      <vt:lpstr>Pointers</vt:lpstr>
      <vt:lpstr>Pointers</vt:lpstr>
      <vt:lpstr>C Parameters</vt:lpstr>
      <vt:lpstr>C Parameters</vt:lpstr>
      <vt:lpstr>C Parameters</vt:lpstr>
      <vt:lpstr>C Parameters</vt:lpstr>
      <vt:lpstr>C Parameters</vt:lpstr>
      <vt:lpstr>C Parameters</vt:lpstr>
      <vt:lpstr>C Parameters</vt:lpstr>
      <vt:lpstr>char[]</vt:lpstr>
      <vt:lpstr>char *</vt:lpstr>
      <vt:lpstr>Strings as Parameters</vt:lpstr>
      <vt:lpstr>Strings as Parameters</vt:lpstr>
      <vt:lpstr>char *</vt:lpstr>
      <vt:lpstr>Arrays and Pointers</vt:lpstr>
      <vt:lpstr>Arrays and Pointers</vt:lpstr>
      <vt:lpstr>Read-only Strings</vt:lpstr>
      <vt:lpstr>Read-only Strings</vt:lpstr>
      <vt:lpstr>Read-only Strings</vt:lpstr>
      <vt:lpstr>Read-only Strings</vt:lpstr>
      <vt:lpstr>Strings In Memory</vt:lpstr>
      <vt:lpstr>Lecture Plan</vt:lpstr>
      <vt:lpstr>Exercise 1</vt:lpstr>
      <vt:lpstr>Exercise 1</vt:lpstr>
      <vt:lpstr>Exercise 2</vt:lpstr>
      <vt:lpstr>Exercise 2</vt:lpstr>
      <vt:lpstr>Exercise 3</vt:lpstr>
      <vt:lpstr>Exercise 3</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Making Copies</vt:lpstr>
      <vt:lpstr>Recap</vt:lpstr>
      <vt:lpstr>Lecture Plan</vt:lpstr>
      <vt:lpstr>Arrays</vt:lpstr>
      <vt:lpstr>Arrays</vt:lpstr>
      <vt:lpstr>Arrays as Parameters</vt:lpstr>
      <vt:lpstr>Arrays as Parameters</vt:lpstr>
      <vt:lpstr>Arrays as Parameters</vt:lpstr>
      <vt:lpstr>PowerPoint Presentation</vt:lpstr>
      <vt:lpstr>Arrays vs. Pointers</vt:lpstr>
      <vt:lpstr>Lecture Plan</vt:lpstr>
      <vt:lpstr>Arrays Of Pointers</vt:lpstr>
      <vt:lpstr>Arrays Of Pointers</vt:lpstr>
      <vt:lpstr>Arrays Of Pointers</vt:lpstr>
      <vt:lpstr>Lecture Plan</vt:lpstr>
      <vt:lpstr>Pointer Arithmetic</vt:lpstr>
      <vt:lpstr>Pointer Arithmetic</vt:lpstr>
      <vt:lpstr>Pointer Arithmetic</vt:lpstr>
      <vt:lpstr>Pointer Arithmetic</vt:lpstr>
      <vt:lpstr>Pointer Arithmetic</vt:lpstr>
      <vt:lpstr>Pointer Arithmetic</vt:lpstr>
      <vt:lpstr>Pointer Arithmetic</vt:lpstr>
      <vt:lpstr>Lecture Plan</vt:lpstr>
      <vt:lpstr>Const</vt:lpstr>
      <vt:lpstr>Const</vt:lpstr>
      <vt:lpstr>Const</vt:lpstr>
      <vt:lpstr>Const</vt:lpstr>
      <vt:lpstr>Const</vt:lpstr>
      <vt:lpstr>Const</vt:lpstr>
      <vt:lpstr>Structs</vt:lpstr>
      <vt:lpstr>Structs</vt:lpstr>
      <vt:lpstr>Structs</vt:lpstr>
      <vt:lpstr>Structs</vt:lpstr>
      <vt:lpstr>Structs</vt:lpstr>
      <vt:lpstr>Structs</vt:lpstr>
      <vt:lpstr>Structs</vt:lpstr>
      <vt:lpstr>Arrays of Structs</vt:lpstr>
      <vt:lpstr>Arrays of Structs</vt:lpstr>
      <vt:lpstr>Arrays of Structs</vt:lpstr>
      <vt:lpstr>Ternary Operator</vt:lpstr>
      <vt:lpstr>Recap</vt:lpstr>
      <vt:lpstr>Plan For Today</vt:lpstr>
      <vt:lpstr>How to draw memory diagrams?</vt:lpstr>
      <vt:lpstr>Is there a difference?</vt:lpstr>
      <vt:lpstr>Pointer arithmetic</vt:lpstr>
      <vt:lpstr>Translating C into English</vt:lpstr>
      <vt:lpstr>Translating C into English</vt:lpstr>
      <vt:lpstr>Plan For Today</vt:lpstr>
      <vt:lpstr>Extra Practice</vt:lpstr>
      <vt:lpstr>2. char* vs char[] exercises</vt:lpstr>
      <vt:lpstr>2. char* vs char[] exercises</vt:lpstr>
      <vt:lpstr>3. Bonus: Tricky addresses</vt:lpstr>
      <vt:lpstr>3. Bonus: Tricky addresses</vt:lpstr>
      <vt:lpstr>Pen and paper: A * Wars Story</vt:lpstr>
      <vt:lpstr>Pen and paper: A * Wars Story</vt:lpstr>
      <vt:lpstr>Pen and paper: A * Wars Story</vt:lpstr>
      <vt:lpstr>* Wars: Episode I (of 2)</vt:lpstr>
      <vt:lpstr>* Wars: Episode II (of 2)</vt:lpstr>
      <vt:lpstr>* Wars: Episode II (of 2)</vt:lpstr>
      <vt:lpstr>* Wars: Episode II (of 2)</vt:lpstr>
      <vt:lpstr>Skip spaces</vt:lpstr>
      <vt:lpstr>Skip spaces</vt:lpstr>
      <vt:lpstr>const vs #define</vt:lpstr>
      <vt:lpstr>const</vt:lpstr>
      <vt:lpstr>const</vt:lpstr>
      <vt:lpstr>const</vt:lpstr>
      <vt:lpstr>const</vt:lpstr>
      <vt:lpstr>const</vt:lpstr>
      <vt:lpstr>const</vt:lpstr>
      <vt:lpstr>const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CS107, Lecture 6 More Pointers and Arrays</dc:title>
  <dc:creator>Ascendant</dc:creator>
  <cp:lastModifiedBy>Joel Ramirez Jr</cp:lastModifiedBy>
  <cp:revision>3</cp:revision>
  <dcterms:created xsi:type="dcterms:W3CDTF">2023-06-13T00:04:34Z</dcterms:created>
  <dcterms:modified xsi:type="dcterms:W3CDTF">2023-07-07T21:19:04Z</dcterms:modified>
</cp:coreProperties>
</file>