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32"/>
  </p:notesMasterIdLst>
  <p:handoutMasterIdLst>
    <p:handoutMasterId r:id="rId33"/>
  </p:handoutMasterIdLst>
  <p:sldIdLst>
    <p:sldId id="256" r:id="rId2"/>
    <p:sldId id="451" r:id="rId3"/>
    <p:sldId id="453" r:id="rId4"/>
    <p:sldId id="257" r:id="rId5"/>
    <p:sldId id="689" r:id="rId6"/>
    <p:sldId id="282" r:id="rId7"/>
    <p:sldId id="279" r:id="rId8"/>
    <p:sldId id="371" r:id="rId9"/>
    <p:sldId id="653" r:id="rId10"/>
    <p:sldId id="276" r:id="rId11"/>
    <p:sldId id="693" r:id="rId12"/>
    <p:sldId id="515" r:id="rId13"/>
    <p:sldId id="516" r:id="rId14"/>
    <p:sldId id="517" r:id="rId15"/>
    <p:sldId id="420" r:id="rId16"/>
    <p:sldId id="277" r:id="rId17"/>
    <p:sldId id="373" r:id="rId18"/>
    <p:sldId id="374" r:id="rId19"/>
    <p:sldId id="375" r:id="rId20"/>
    <p:sldId id="397" r:id="rId21"/>
    <p:sldId id="396" r:id="rId22"/>
    <p:sldId id="694" r:id="rId23"/>
    <p:sldId id="564" r:id="rId24"/>
    <p:sldId id="698" r:id="rId25"/>
    <p:sldId id="706" r:id="rId26"/>
    <p:sldId id="707" r:id="rId27"/>
    <p:sldId id="697" r:id="rId28"/>
    <p:sldId id="556" r:id="rId29"/>
    <p:sldId id="680" r:id="rId30"/>
    <p:sldId id="674" r:id="rId3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51"/>
            <p14:sldId id="453"/>
            <p14:sldId id="257"/>
          </p14:sldIdLst>
        </p14:section>
        <p14:section name="Recap" id="{509FF919-21CD-EF43-AE53-6AEA6BAB18FF}">
          <p14:sldIdLst>
            <p14:sldId id="689"/>
            <p14:sldId id="282"/>
            <p14:sldId id="279"/>
            <p14:sldId id="371"/>
            <p14:sldId id="653"/>
            <p14:sldId id="276"/>
            <p14:sldId id="693"/>
            <p14:sldId id="515"/>
            <p14:sldId id="516"/>
            <p14:sldId id="517"/>
            <p14:sldId id="420"/>
            <p14:sldId id="277"/>
            <p14:sldId id="373"/>
            <p14:sldId id="374"/>
            <p14:sldId id="375"/>
            <p14:sldId id="397"/>
            <p14:sldId id="396"/>
            <p14:sldId id="694"/>
            <p14:sldId id="564"/>
            <p14:sldId id="698"/>
            <p14:sldId id="706"/>
            <p14:sldId id="707"/>
          </p14:sldIdLst>
        </p14:section>
        <p14:section name="Pointers" id="{275C324B-0DA5-A74C-A540-CA984D8847F2}">
          <p14:sldIdLst/>
        </p14:section>
        <p14:section name="Recap" id="{F6D7F500-1F83-B049-AE58-F29FFDD4FD8E}">
          <p14:sldIdLst>
            <p14:sldId id="697"/>
            <p14:sldId id="556"/>
            <p14:sldId id="680"/>
            <p14:sldId id="67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6991" autoAdjust="0"/>
  </p:normalViewPr>
  <p:slideViewPr>
    <p:cSldViewPr>
      <p:cViewPr varScale="1">
        <p:scale>
          <a:sx n="93" d="100"/>
          <a:sy n="93" d="100"/>
        </p:scale>
        <p:origin x="216" y="24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295275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1403487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3718371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675825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520859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43711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370307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stdbool</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1809728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1140089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input password to expose correct password or gain unauthorized access</a:t>
            </a:r>
          </a:p>
          <a:p>
            <a:r>
              <a:rPr lang="en-US" dirty="0"/>
              <a:t>e.g. overwrite number of attempts to give more attempts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780582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3423199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Which of these arguments would cause the program to print "You're in!"?</a:t>
            </a:r>
          </a:p>
          <a:p>
            <a:r>
              <a:rPr lang="en-US"/>
              <a:t>https://www.polleverywhere.com/multiple_choice_polls/dM8bPnz52HXxyXvlYRYHX?state=opened&amp;flow=Default&amp;onscreen=persist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3436064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359805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342942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3962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53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775717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98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845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9622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8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76309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014636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21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002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3703281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822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09384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58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114018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584761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42366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09973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80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243086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06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56433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99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124585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3986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63036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4567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819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898186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661" r:id="rId30"/>
    <p:sldLayoutId id="2147483662" r:id="rId31"/>
    <p:sldLayoutId id="2147483663" r:id="rId32"/>
    <p:sldLayoutId id="2147483664" r:id="rId33"/>
    <p:sldLayoutId id="2147483665" r:id="rId34"/>
    <p:sldLayoutId id="2147483666" r:id="rId35"/>
    <p:sldLayoutId id="2147483668" r:id="rId36"/>
    <p:sldLayoutId id="2147483669" r:id="rId37"/>
    <p:sldLayoutId id="2147483670"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7</a:t>
            </a:r>
            <a:br>
              <a:rPr lang="en-US" dirty="0"/>
            </a:br>
            <a:r>
              <a:rPr lang="en-US" sz="3400" dirty="0"/>
              <a:t>C Strings, Buffer Overflows and Security</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(1.6, 5.5, Appendix B3) or Essential C section 3</a:t>
            </a:r>
          </a:p>
        </p:txBody>
      </p:sp>
      <p:sp>
        <p:nvSpPr>
          <p:cNvPr id="3" name="TextBox 2">
            <a:extLst>
              <a:ext uri="{FF2B5EF4-FFF2-40B4-BE49-F238E27FC236}">
                <a16:creationId xmlns:a16="http://schemas.microsoft.com/office/drawing/2014/main" id="{6DF319C3-4FAC-E046-D766-8C40DB95EE7D}"/>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2</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and manipulate more complex data like text?</a:t>
            </a:r>
          </a:p>
          <a:p>
            <a:pPr marL="0" indent="0">
              <a:buNone/>
            </a:pPr>
            <a:endParaRPr lang="en-US" b="1" u="sng" dirty="0"/>
          </a:p>
          <a:p>
            <a:pPr marL="0" indent="0">
              <a:buNone/>
            </a:pPr>
            <a:r>
              <a:rPr lang="en-US" dirty="0"/>
              <a:t>Why is answering this question important?</a:t>
            </a:r>
          </a:p>
          <a:p>
            <a:r>
              <a:rPr lang="en-US" dirty="0"/>
              <a:t>Shows us how strings are represented in C and other languages (last time)</a:t>
            </a:r>
          </a:p>
          <a:p>
            <a:r>
              <a:rPr lang="en-US" dirty="0"/>
              <a:t>Helps us better understand buffer overflows, a common bug (this time)</a:t>
            </a:r>
          </a:p>
          <a:p>
            <a:r>
              <a:rPr lang="en-US" dirty="0"/>
              <a:t>Introduces us to pointers, because strings can be pointers (next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assign2:</a:t>
            </a:r>
            <a:r>
              <a:rPr lang="en-US" sz="2400" dirty="0"/>
              <a:t> implement 2 functions a 1 program using those functions to find the location of different built-in commands in the filesystem.  You’ll write functions to extract a list of possible locations and tokenize that list of locations.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Understand how to use the built-in string functions for common string tasks</a:t>
            </a:r>
          </a:p>
          <a:p>
            <a:r>
              <a:rPr lang="en-US" dirty="0"/>
              <a:t>Learn more about the risks of buffer overflows and how to mitigate them</a:t>
            </a:r>
          </a:p>
        </p:txBody>
      </p:sp>
    </p:spTree>
    <p:extLst>
      <p:ext uri="{BB962C8B-B14F-4D97-AF65-F5344CB8AC3E}">
        <p14:creationId xmlns:p14="http://schemas.microsoft.com/office/powerpoint/2010/main" val="2632627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274297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u="sng" dirty="0"/>
              <a:t>Recap: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797316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8287-60E6-8447-94E2-414E3C805177}"/>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513A178D-3082-494A-B312-0D3B18BB834D}"/>
              </a:ext>
            </a:extLst>
          </p:cNvPr>
          <p:cNvSpPr>
            <a:spLocks noGrp="1"/>
          </p:cNvSpPr>
          <p:nvPr>
            <p:ph idx="1"/>
          </p:nvPr>
        </p:nvSpPr>
        <p:spPr>
          <a:xfrm>
            <a:off x="152400" y="1295400"/>
            <a:ext cx="11811000" cy="5562600"/>
          </a:xfrm>
        </p:spPr>
        <p:txBody>
          <a:bodyPr/>
          <a:lstStyle/>
          <a:p>
            <a:pPr marL="0" indent="0">
              <a:buNone/>
            </a:pPr>
            <a:r>
              <a:rPr lang="en-US" dirty="0"/>
              <a:t>C strings are arrays of characters ending with a </a:t>
            </a:r>
            <a:r>
              <a:rPr lang="en-US" b="1" dirty="0"/>
              <a:t>null-terminating character</a:t>
            </a:r>
            <a:r>
              <a:rPr lang="en-US" dirty="0"/>
              <a:t> '\0'.</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String operations such as </a:t>
            </a:r>
            <a:r>
              <a:rPr lang="en-US" dirty="0" err="1">
                <a:latin typeface="Consolas" panose="020B0609020204030204" pitchFamily="49" charset="0"/>
                <a:cs typeface="Consolas" panose="020B0609020204030204" pitchFamily="49" charset="0"/>
              </a:rPr>
              <a:t>strlen</a:t>
            </a:r>
            <a:r>
              <a:rPr lang="en-US" dirty="0"/>
              <a:t> use the null-terminating character to find the end of the string.</a:t>
            </a:r>
          </a:p>
          <a:p>
            <a:pPr marL="0" indent="0">
              <a:buNone/>
            </a:pPr>
            <a:endParaRPr lang="en-US" dirty="0"/>
          </a:p>
          <a:p>
            <a:pPr marL="0" indent="0">
              <a:buNone/>
            </a:pPr>
            <a:r>
              <a:rPr lang="en-US" b="1" dirty="0"/>
              <a:t>Side note:</a:t>
            </a:r>
            <a:r>
              <a:rPr lang="en-US" dirty="0"/>
              <a:t> use </a:t>
            </a:r>
            <a:r>
              <a:rPr lang="en-US" dirty="0" err="1">
                <a:latin typeface="Consolas" panose="020B0609020204030204" pitchFamily="49" charset="0"/>
                <a:cs typeface="Consolas" panose="020B0609020204030204" pitchFamily="49" charset="0"/>
              </a:rPr>
              <a:t>strlen</a:t>
            </a:r>
            <a:r>
              <a:rPr lang="en-US" dirty="0"/>
              <a:t> to get the length of a string.  Don’t use </a:t>
            </a:r>
            <a:r>
              <a:rPr lang="en-US" dirty="0" err="1">
                <a:latin typeface="Consolas" panose="020B0609020204030204" pitchFamily="49" charset="0"/>
                <a:cs typeface="Consolas" panose="020B0609020204030204" pitchFamily="49" charset="0"/>
              </a:rPr>
              <a:t>sizeof</a:t>
            </a:r>
            <a:r>
              <a:rPr lang="en-US" dirty="0"/>
              <a:t>!</a:t>
            </a:r>
            <a:endParaRPr lang="en-US" b="1" dirty="0"/>
          </a:p>
        </p:txBody>
      </p:sp>
      <p:graphicFrame>
        <p:nvGraphicFramePr>
          <p:cNvPr id="4" name="Group 63">
            <a:extLst>
              <a:ext uri="{FF2B5EF4-FFF2-40B4-BE49-F238E27FC236}">
                <a16:creationId xmlns:a16="http://schemas.microsoft.com/office/drawing/2014/main" id="{54668A6F-C0D2-B24C-9B1F-B85FB3334BF7}"/>
              </a:ext>
            </a:extLst>
          </p:cNvPr>
          <p:cNvGraphicFramePr>
            <a:graphicFrameLocks noGrp="1"/>
          </p:cNvGraphicFramePr>
          <p:nvPr>
            <p:extLst>
              <p:ext uri="{D42A27DB-BD31-4B8C-83A1-F6EECF244321}">
                <p14:modId xmlns:p14="http://schemas.microsoft.com/office/powerpoint/2010/main" val="1437034545"/>
              </p:ext>
            </p:extLst>
          </p:nvPr>
        </p:nvGraphicFramePr>
        <p:xfrm>
          <a:off x="457200" y="23622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8169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39D3-5941-954B-957F-0EA137C7EECA}"/>
              </a:ext>
            </a:extLst>
          </p:cNvPr>
          <p:cNvSpPr>
            <a:spLocks noGrp="1"/>
          </p:cNvSpPr>
          <p:nvPr>
            <p:ph type="title"/>
          </p:nvPr>
        </p:nvSpPr>
        <p:spPr/>
        <p:txBody>
          <a:bodyPr/>
          <a:lstStyle/>
          <a:p>
            <a:r>
              <a:rPr lang="en-US" dirty="0"/>
              <a:t>Common </a:t>
            </a:r>
            <a:r>
              <a:rPr lang="en-US" dirty="0" err="1">
                <a:latin typeface="Consolas" panose="020B0609020204030204" pitchFamily="49" charset="0"/>
                <a:cs typeface="Consolas" panose="020B0609020204030204" pitchFamily="49" charset="0"/>
              </a:rPr>
              <a:t>string.h</a:t>
            </a:r>
            <a:r>
              <a:rPr lang="en-US" dirty="0"/>
              <a:t> Functions</a:t>
            </a:r>
          </a:p>
        </p:txBody>
      </p:sp>
      <p:graphicFrame>
        <p:nvGraphicFramePr>
          <p:cNvPr id="4" name="Group 4">
            <a:extLst>
              <a:ext uri="{FF2B5EF4-FFF2-40B4-BE49-F238E27FC236}">
                <a16:creationId xmlns:a16="http://schemas.microsoft.com/office/drawing/2014/main" id="{0BC3C64A-0975-0848-8C3A-9856B8434729}"/>
              </a:ext>
            </a:extLst>
          </p:cNvPr>
          <p:cNvGraphicFramePr>
            <a:graphicFrameLocks noGrp="1"/>
          </p:cNvGraphicFramePr>
          <p:nvPr>
            <p:extLst>
              <p:ext uri="{D42A27DB-BD31-4B8C-83A1-F6EECF244321}">
                <p14:modId xmlns:p14="http://schemas.microsoft.com/office/powerpoint/2010/main" val="1594502418"/>
              </p:ext>
            </p:extLst>
          </p:nvPr>
        </p:nvGraphicFramePr>
        <p:xfrm>
          <a:off x="304800" y="1219200"/>
          <a:ext cx="11582400" cy="5535168"/>
        </p:xfrm>
        <a:graphic>
          <a:graphicData uri="http://schemas.openxmlformats.org/drawingml/2006/table">
            <a:tbl>
              <a:tblPr/>
              <a:tblGrid>
                <a:gridCol w="4610326">
                  <a:extLst>
                    <a:ext uri="{9D8B030D-6E8A-4147-A177-3AD203B41FA5}">
                      <a16:colId xmlns:a16="http://schemas.microsoft.com/office/drawing/2014/main" val="20000"/>
                    </a:ext>
                  </a:extLst>
                </a:gridCol>
                <a:gridCol w="6972074">
                  <a:extLst>
                    <a:ext uri="{9D8B030D-6E8A-4147-A177-3AD203B41FA5}">
                      <a16:colId xmlns:a16="http://schemas.microsoft.com/office/drawing/2014/main" val="20001"/>
                    </a:ext>
                  </a:extLst>
                </a:gridCol>
              </a:tblGrid>
              <a:tr h="368808">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Function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Description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6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strlen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returns the # of chars in a C string (before null-terminating character).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a:t>
                      </a:r>
                      <a:r>
                        <a:rPr kumimoji="0" lang="en-US" altLang="x-none" sz="1800" b="0" i="0" u="none" strike="noStrike" cap="none" normalizeH="0" baseline="0" dirty="0">
                          <a:ln>
                            <a:noFill/>
                          </a:ln>
                          <a:solidFill>
                            <a:schemeClr val="tx1"/>
                          </a:solidFill>
                          <a:effectLst/>
                          <a:latin typeface="Consolas"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strncmp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compares two strings; returns 0 if identical, &lt;0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before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&gt;0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after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a:t>
                      </a:r>
                      <a:r>
                        <a:rPr kumimoji="0" lang="en-US" altLang="x-none" sz="1800" b="1" i="1" u="none" strike="noStrike" cap="none" normalizeH="0" baseline="0" dirty="0" err="1">
                          <a:ln>
                            <a:noFill/>
                          </a:ln>
                          <a:solidFill>
                            <a:schemeClr val="tx1"/>
                          </a:solidFill>
                          <a:effectLst/>
                          <a:latin typeface="Consolas" charset="0"/>
                          <a:cs typeface="Times New Roman" charset="0"/>
                        </a:rPr>
                        <a:t>strncmp</a:t>
                      </a:r>
                      <a:r>
                        <a:rPr kumimoji="0" lang="en-US" altLang="x-none" sz="1800" b="1" i="1" u="none" strike="noStrike" cap="none" normalizeH="0" baseline="0" dirty="0">
                          <a:ln>
                            <a:noFill/>
                          </a:ln>
                          <a:solidFill>
                            <a:schemeClr val="tx1"/>
                          </a:solidFill>
                          <a:effectLst/>
                          <a:latin typeface="Consolas" charset="0"/>
                          <a:cs typeface="Times New Roman" charset="0"/>
                        </a:rPr>
                        <a:t> </a:t>
                      </a:r>
                      <a:r>
                        <a:rPr kumimoji="0" lang="en-US" altLang="x-none" sz="1800" b="0" i="0" u="none" strike="noStrike" cap="none" normalizeH="0" baseline="0" dirty="0">
                          <a:ln>
                            <a:noFill/>
                          </a:ln>
                          <a:solidFill>
                            <a:schemeClr val="tx1"/>
                          </a:solidFill>
                          <a:effectLst/>
                          <a:latin typeface="Calibri" charset="0"/>
                          <a:cs typeface="Times New Roman" charset="0"/>
                        </a:rPr>
                        <a:t>stops comparing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cs typeface="Times New Roman" charset="0"/>
                        </a:rPr>
                        <a:t> characters.</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12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character search: returns a pointer to the first occurrence of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was not found in </a:t>
                      </a:r>
                      <a:r>
                        <a:rPr kumimoji="0" lang="en-US" altLang="x-none" sz="1800" b="1" i="1" u="none" strike="noStrike" cap="none" normalizeH="0" baseline="0" dirty="0">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find the last occurrence.</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strstr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haystack, needle</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string search: returns a pointer to the start of the first occurrence of </a:t>
                      </a:r>
                      <a:r>
                        <a:rPr kumimoji="0" lang="en-US" altLang="x-none" sz="1800" b="1" i="1" u="none" strike="noStrike" cap="none" normalizeH="0" baseline="0" dirty="0">
                          <a:ln>
                            <a:noFill/>
                          </a:ln>
                          <a:solidFill>
                            <a:schemeClr val="tx1"/>
                          </a:solidFill>
                          <a:effectLst/>
                          <a:latin typeface="Consolas" charset="0"/>
                        </a:rPr>
                        <a:t>needle</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a:ln>
                            <a:noFill/>
                          </a:ln>
                          <a:solidFill>
                            <a:schemeClr val="tx1"/>
                          </a:solidFill>
                          <a:effectLst/>
                          <a:latin typeface="Consolas"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a:ln>
                            <a:noFill/>
                          </a:ln>
                          <a:solidFill>
                            <a:schemeClr val="tx1"/>
                          </a:solidFill>
                          <a:effectLst/>
                          <a:latin typeface="Consolas" charset="0"/>
                        </a:rPr>
                        <a:t>needle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was not found in </a:t>
                      </a:r>
                      <a:r>
                        <a:rPr kumimoji="0" lang="en-US" altLang="x-none" sz="1800" b="1" i="1" u="none" strike="noStrike" cap="none" normalizeH="0" baseline="0" dirty="0">
                          <a:ln>
                            <a:noFill/>
                          </a:ln>
                          <a:solidFill>
                            <a:schemeClr val="tx1"/>
                          </a:solidFill>
                          <a:effectLst/>
                          <a:latin typeface="Consolas" charset="0"/>
                          <a:ea typeface="Times New Roman" charset="0"/>
                          <a:cs typeface="Times New Roman"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copies characters in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to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including null-terminating character.  Assumes enough space in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Strings must not overlap.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trncpy</a:t>
                      </a:r>
                      <a:r>
                        <a:rPr kumimoji="0" lang="en-US" altLang="x-none" sz="1800" b="1"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chars, and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does 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 null-terminating char.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concatenate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onto the end of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trncat</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concatenating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Always</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adds a null-terminating character.</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accept</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strcspn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reject</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1"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contains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only</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in </a:t>
                      </a:r>
                      <a:r>
                        <a:rPr kumimoji="0" lang="en-US" altLang="x-none" sz="1800" b="1" i="1" u="none" strike="noStrike" cap="none" normalizeH="0" baseline="0" dirty="0">
                          <a:ln>
                            <a:noFill/>
                          </a:ln>
                          <a:solidFill>
                            <a:schemeClr val="tx1"/>
                          </a:solidFill>
                          <a:effectLst/>
                          <a:latin typeface="Consolas" charset="0"/>
                        </a:rPr>
                        <a:t>accept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trcspn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does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contain any characters in </a:t>
                      </a:r>
                      <a:r>
                        <a:rPr kumimoji="0" lang="en-US" altLang="x-none" sz="1800" b="1" i="1" u="none" strike="noStrike" cap="none" normalizeH="0" baseline="0" dirty="0">
                          <a:ln>
                            <a:noFill/>
                          </a:ln>
                          <a:solidFill>
                            <a:schemeClr val="tx1"/>
                          </a:solidFill>
                          <a:effectLst/>
                          <a:latin typeface="Consolas" charset="0"/>
                        </a:rPr>
                        <a:t>reject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59346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C81A-9295-6C42-B90E-8426B2A37638}"/>
              </a:ext>
            </a:extLst>
          </p:cNvPr>
          <p:cNvSpPr>
            <a:spLocks noGrp="1"/>
          </p:cNvSpPr>
          <p:nvPr>
            <p:ph type="title"/>
          </p:nvPr>
        </p:nvSpPr>
        <p:spPr/>
        <p:txBody>
          <a:bodyPr/>
          <a:lstStyle/>
          <a:p>
            <a:r>
              <a:rPr lang="en-US" dirty="0"/>
              <a:t>Substrings</a:t>
            </a:r>
          </a:p>
        </p:txBody>
      </p:sp>
      <p:sp>
        <p:nvSpPr>
          <p:cNvPr id="3" name="Content Placeholder 2">
            <a:extLst>
              <a:ext uri="{FF2B5EF4-FFF2-40B4-BE49-F238E27FC236}">
                <a16:creationId xmlns:a16="http://schemas.microsoft.com/office/drawing/2014/main" id="{E9A82888-F01E-0440-A4B4-A204AA4FD692}"/>
              </a:ext>
            </a:extLst>
          </p:cNvPr>
          <p:cNvSpPr>
            <a:spLocks noGrp="1"/>
          </p:cNvSpPr>
          <p:nvPr>
            <p:ph idx="1"/>
          </p:nvPr>
        </p:nvSpPr>
        <p:spPr/>
        <p:txBody>
          <a:bodyPr/>
          <a:lstStyle/>
          <a:p>
            <a:pPr marL="0" indent="0">
              <a:buNone/>
            </a:pPr>
            <a:r>
              <a:rPr lang="en-US" dirty="0"/>
              <a:t>We can combine pointer arithmetic and copying to make any substrings we’d like.</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Want just "ace"</a:t>
            </a:r>
            <a:endParaRPr lang="en-US" dirty="0"/>
          </a:p>
          <a:p>
            <a:pPr marL="0" indent="0">
              <a:spcBef>
                <a:spcPts val="0"/>
              </a:spcBef>
              <a:buNone/>
            </a:pPr>
            <a:r>
              <a:rPr lang="en-US" dirty="0">
                <a:latin typeface="Consolas" panose="020B0609020204030204" pitchFamily="49" charset="0"/>
                <a:cs typeface="Consolas" panose="020B0609020204030204" pitchFamily="49" charset="0"/>
              </a:rPr>
              <a:t>char str1[8];</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(str1, </a:t>
            </a:r>
            <a:r>
              <a:rPr lang="en-US" dirty="0">
                <a:solidFill>
                  <a:srgbClr val="0432FF"/>
                </a:solidFill>
                <a:latin typeface="Consolas" panose="020B0609020204030204" pitchFamily="49" charset="0"/>
                <a:cs typeface="Consolas" panose="020B0609020204030204" pitchFamily="49" charset="0"/>
              </a:rPr>
              <a:t>"racecar"</a:t>
            </a:r>
            <a:r>
              <a:rPr lang="en-US" dirty="0">
                <a:latin typeface="Consolas" panose="020B0609020204030204" pitchFamily="49" charset="0"/>
                <a:cs typeface="Consolas" panose="020B0609020204030204" pitchFamily="49" charset="0"/>
              </a:rPr>
              <a:t>);</a:t>
            </a:r>
            <a:endParaRPr lang="en-US" dirty="0"/>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str2[4];</a:t>
            </a:r>
          </a:p>
          <a:p>
            <a:pPr marL="0" indent="0">
              <a:spcBef>
                <a:spcPts val="0"/>
              </a:spcBef>
              <a:buNone/>
            </a:pPr>
            <a:r>
              <a:rPr lang="en-US" dirty="0" err="1">
                <a:latin typeface="Consolas" panose="020B0609020204030204" pitchFamily="49" charset="0"/>
                <a:cs typeface="Consolas" panose="020B0609020204030204" pitchFamily="49" charset="0"/>
              </a:rPr>
              <a:t>strncpy</a:t>
            </a:r>
            <a:r>
              <a:rPr lang="en-US" dirty="0">
                <a:latin typeface="Consolas" panose="020B0609020204030204" pitchFamily="49" charset="0"/>
                <a:cs typeface="Consolas" panose="020B0609020204030204" pitchFamily="49" charset="0"/>
              </a:rPr>
              <a:t>(str2, str1 + 1, 3);</a:t>
            </a:r>
          </a:p>
          <a:p>
            <a:pPr marL="0" indent="0">
              <a:spcBef>
                <a:spcPts val="0"/>
              </a:spcBef>
              <a:buNone/>
            </a:pPr>
            <a:r>
              <a:rPr lang="en-US" dirty="0">
                <a:latin typeface="Consolas" panose="020B0609020204030204" pitchFamily="49" charset="0"/>
                <a:cs typeface="Consolas" panose="020B0609020204030204" pitchFamily="49" charset="0"/>
              </a:rPr>
              <a:t>str2[3] = </a:t>
            </a:r>
            <a:r>
              <a:rPr lang="en-US" dirty="0">
                <a:solidFill>
                  <a:srgbClr val="0432FF"/>
                </a:solidFill>
                <a:latin typeface="Consolas" panose="020B0609020204030204" pitchFamily="49" charset="0"/>
                <a:cs typeface="Consolas" panose="020B0609020204030204" pitchFamily="49" charset="0"/>
              </a:rPr>
              <a:t>'\0'</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racecar</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str2);		</a:t>
            </a:r>
            <a:r>
              <a:rPr lang="en-US" dirty="0">
                <a:solidFill>
                  <a:srgbClr val="00B050"/>
                </a:solidFill>
                <a:latin typeface="Consolas" panose="020B0609020204030204" pitchFamily="49" charset="0"/>
                <a:cs typeface="Consolas" panose="020B0609020204030204" pitchFamily="49" charset="0"/>
              </a:rPr>
              <a:t>// ace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45389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7621B4-636C-F246-96ED-253CAE404416}"/>
              </a:ext>
            </a:extLst>
          </p:cNvPr>
          <p:cNvSpPr>
            <a:spLocks noGrp="1"/>
          </p:cNvSpPr>
          <p:nvPr>
            <p:ph type="title"/>
          </p:nvPr>
        </p:nvSpPr>
        <p:spPr/>
        <p:txBody>
          <a:bodyPr/>
          <a:lstStyle/>
          <a:p>
            <a:r>
              <a:rPr lang="en-US" dirty="0"/>
              <a:t>char * vs. char[]</a:t>
            </a:r>
          </a:p>
        </p:txBody>
      </p:sp>
      <p:sp>
        <p:nvSpPr>
          <p:cNvPr id="5" name="Content Placeholder 4">
            <a:extLst>
              <a:ext uri="{FF2B5EF4-FFF2-40B4-BE49-F238E27FC236}">
                <a16:creationId xmlns:a16="http://schemas.microsoft.com/office/drawing/2014/main" id="{DA4FD456-8BAF-9C4A-B4E8-B49EE4D3BDCD}"/>
              </a:ext>
            </a:extLst>
          </p:cNvPr>
          <p:cNvSpPr>
            <a:spLocks noGrp="1"/>
          </p:cNvSpPr>
          <p:nvPr>
            <p:ph idx="1"/>
          </p:nvPr>
        </p:nvSpPr>
        <p:spPr/>
        <p:txBody>
          <a:bodyPr/>
          <a:lstStyle/>
          <a:p>
            <a:r>
              <a:rPr lang="en-US" dirty="0"/>
              <a:t>char * is an 8-byte pointer – it stores an address of a character</a:t>
            </a:r>
          </a:p>
          <a:p>
            <a:r>
              <a:rPr lang="en-US" dirty="0"/>
              <a:t>char[] is an array of characters – it stores the actual characters in a string</a:t>
            </a:r>
          </a:p>
          <a:p>
            <a:r>
              <a:rPr lang="en-US" dirty="0"/>
              <a:t>When you pass a char[] as a parameter, it is automatically passed as a char * (pointer to its first character)</a:t>
            </a:r>
          </a:p>
        </p:txBody>
      </p:sp>
    </p:spTree>
    <p:extLst>
      <p:ext uri="{BB962C8B-B14F-4D97-AF65-F5344CB8AC3E}">
        <p14:creationId xmlns:p14="http://schemas.microsoft.com/office/powerpoint/2010/main" val="765642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AEB5-5B24-614B-891F-6138205676E8}"/>
              </a:ext>
            </a:extLst>
          </p:cNvPr>
          <p:cNvSpPr>
            <a:spLocks noGrp="1"/>
          </p:cNvSpPr>
          <p:nvPr>
            <p:ph type="title"/>
          </p:nvPr>
        </p:nvSpPr>
        <p:spPr/>
        <p:txBody>
          <a:bodyPr/>
          <a:lstStyle/>
          <a:p>
            <a:r>
              <a:rPr lang="en-US" dirty="0"/>
              <a:t>char * vs. char[]</a:t>
            </a:r>
          </a:p>
        </p:txBody>
      </p:sp>
      <p:sp>
        <p:nvSpPr>
          <p:cNvPr id="3" name="Content Placeholder 2">
            <a:extLst>
              <a:ext uri="{FF2B5EF4-FFF2-40B4-BE49-F238E27FC236}">
                <a16:creationId xmlns:a16="http://schemas.microsoft.com/office/drawing/2014/main" id="{2B2AA766-C3BE-E449-A812-7FB0FD45EE7C}"/>
              </a:ext>
            </a:extLst>
          </p:cNvPr>
          <p:cNvSpPr>
            <a:spLocks noGrp="1"/>
          </p:cNvSpPr>
          <p:nvPr>
            <p:ph idx="1"/>
          </p:nvPr>
        </p:nvSpPr>
        <p:spPr>
          <a:xfrm>
            <a:off x="152400" y="1295400"/>
            <a:ext cx="11811000" cy="5486400"/>
          </a:xfrm>
        </p:spPr>
        <p:txBody>
          <a:bodyPr/>
          <a:lstStyle/>
          <a:p>
            <a:pPr marL="0" indent="0" algn="ctr">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a:t>
            </a:r>
          </a:p>
          <a:p>
            <a:pPr marL="0" indent="0" algn="ctr">
              <a:buNone/>
            </a:pPr>
            <a:r>
              <a:rPr lang="en-US" b="1" dirty="0">
                <a:latin typeface="Consolas" panose="020B0609020204030204" pitchFamily="49" charset="0"/>
                <a:cs typeface="Consolas" panose="020B0609020204030204" pitchFamily="49" charset="0"/>
              </a:rPr>
              <a:t>vs</a:t>
            </a:r>
          </a:p>
          <a:p>
            <a:pPr marL="0" indent="0" algn="ctr">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endParaRPr lang="en-US" altLang="x-none" dirty="0"/>
          </a:p>
          <a:p>
            <a:pPr marL="0" indent="0">
              <a:buNone/>
            </a:pPr>
            <a:r>
              <a:rPr lang="en-US" altLang="x-none" dirty="0"/>
              <a:t>You can create char * pointers to point to any character in an existing string and reassign them since they are just pointer variables.  You </a:t>
            </a:r>
            <a:r>
              <a:rPr lang="en-US" altLang="x-none" b="1" dirty="0"/>
              <a:t>cannot</a:t>
            </a:r>
            <a:r>
              <a:rPr lang="en-US" altLang="x-none" dirty="0"/>
              <a:t> reassign an array.</a:t>
            </a:r>
            <a:endParaRPr lang="en-US" altLang="x-none" b="1" dirty="0"/>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[6];</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"Hello"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strike="sngStrike" dirty="0" err="1">
                <a:latin typeface="Consolas" panose="020B0609020204030204" pitchFamily="49" charset="0"/>
                <a:cs typeface="Consolas" panose="020B0609020204030204" pitchFamily="49" charset="0"/>
              </a:rPr>
              <a:t>myString</a:t>
            </a:r>
            <a:r>
              <a:rPr lang="en-US" sz="2400" strike="sngStrike" dirty="0">
                <a:latin typeface="Consolas" panose="020B0609020204030204" pitchFamily="49" charset="0"/>
                <a:cs typeface="Consolas" panose="020B0609020204030204" pitchFamily="49" charset="0"/>
              </a:rPr>
              <a:t> = </a:t>
            </a:r>
            <a:r>
              <a:rPr lang="en-US" sz="2400" strike="sngStrike" dirty="0">
                <a:solidFill>
                  <a:srgbClr val="0432FF"/>
                </a:solidFill>
                <a:latin typeface="Consolas" panose="020B0609020204030204" pitchFamily="49" charset="0"/>
                <a:cs typeface="Consolas" panose="020B0609020204030204" pitchFamily="49" charset="0"/>
              </a:rPr>
              <a:t>"Another string"</a:t>
            </a:r>
            <a:r>
              <a:rPr lang="en-US" sz="2400" strike="sngStrike" dirty="0">
                <a:latin typeface="Consolas" panose="020B0609020204030204" pitchFamily="49" charset="0"/>
                <a:cs typeface="Consolas" panose="020B0609020204030204" pitchFamily="49" charset="0"/>
              </a:rPr>
              <a:t>;</a:t>
            </a:r>
            <a:r>
              <a:rPr lang="en-US" sz="2400" dirty="0">
                <a:latin typeface="Consolas" panose="020B0609020204030204" pitchFamily="49" charset="0"/>
                <a:cs typeface="Consolas" panose="020B0609020204030204" pitchFamily="49" charset="0"/>
              </a:rPr>
              <a:t>			</a:t>
            </a:r>
            <a:r>
              <a:rPr lang="en-US" sz="2400" b="1" dirty="0">
                <a:solidFill>
                  <a:srgbClr val="00B050"/>
                </a:solidFill>
                <a:latin typeface="Consolas" panose="020B0609020204030204" pitchFamily="49" charset="0"/>
                <a:cs typeface="Consolas" panose="020B0609020204030204" pitchFamily="49" charset="0"/>
              </a:rPr>
              <a:t>// not allowed!</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myOtherString</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err="1">
                <a:latin typeface="Consolas" panose="020B0609020204030204" pitchFamily="49" charset="0"/>
                <a:cs typeface="Consolas" panose="020B0609020204030204" pitchFamily="49" charset="0"/>
              </a:rPr>
              <a:t>myOtherString</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somethingElse</a:t>
            </a:r>
            <a:r>
              <a:rPr lang="en-US" sz="2400" dirty="0">
                <a:latin typeface="Consolas" panose="020B0609020204030204" pitchFamily="49" charset="0"/>
                <a:cs typeface="Consolas" panose="020B0609020204030204" pitchFamily="49" charset="0"/>
              </a:rPr>
              <a:t>;			</a:t>
            </a:r>
            <a:r>
              <a:rPr lang="en-US" sz="2400" b="1" dirty="0">
                <a:solidFill>
                  <a:srgbClr val="00B050"/>
                </a:solidFill>
                <a:latin typeface="Consolas" panose="020B0609020204030204" pitchFamily="49" charset="0"/>
                <a:cs typeface="Consolas" panose="020B0609020204030204" pitchFamily="49" charset="0"/>
              </a:rPr>
              <a:t>// ok</a:t>
            </a:r>
          </a:p>
          <a:p>
            <a:pPr marL="0" indent="0">
              <a:buNone/>
            </a:pPr>
            <a:endParaRPr lang="en-US" altLang="x-none" dirty="0"/>
          </a:p>
        </p:txBody>
      </p:sp>
    </p:spTree>
    <p:extLst>
      <p:ext uri="{BB962C8B-B14F-4D97-AF65-F5344CB8AC3E}">
        <p14:creationId xmlns:p14="http://schemas.microsoft.com/office/powerpoint/2010/main" val="240796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b="1" u="sng" dirty="0"/>
              <a:t>Searching in Strings</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3207606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Letters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strchr</a:t>
            </a:r>
            <a:r>
              <a:rPr lang="en-US" dirty="0"/>
              <a:t> returns a pointer to the first occurrence of a character in a string, or NULL if the character is not in the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bailey[7];</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letterI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strchr</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bailey);			</a:t>
            </a:r>
            <a:r>
              <a:rPr lang="en-US" dirty="0">
                <a:solidFill>
                  <a:srgbClr val="00B050"/>
                </a:solidFill>
                <a:latin typeface="Consolas" panose="020B0609020204030204" pitchFamily="49" charset="0"/>
                <a:cs typeface="Consolas" panose="020B0609020204030204" pitchFamily="49" charset="0"/>
              </a:rPr>
              <a:t>// Bailey</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letterI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iley</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If there are multiple occurrences of the letter, </a:t>
            </a:r>
            <a:r>
              <a:rPr lang="en-US" dirty="0" err="1">
                <a:latin typeface="Consolas" panose="020B0609020204030204" pitchFamily="49" charset="0"/>
                <a:cs typeface="Consolas" panose="020B0609020204030204" pitchFamily="49" charset="0"/>
              </a:rPr>
              <a:t>strchr</a:t>
            </a:r>
            <a:r>
              <a:rPr lang="en-US" dirty="0"/>
              <a:t> returns a pointer to the </a:t>
            </a:r>
            <a:r>
              <a:rPr lang="en-US" i="1" dirty="0"/>
              <a:t>first</a:t>
            </a:r>
            <a:r>
              <a:rPr lang="en-US" dirty="0"/>
              <a:t> one.  Use </a:t>
            </a:r>
            <a:r>
              <a:rPr lang="en-US" dirty="0" err="1">
                <a:latin typeface="Consolas" panose="020B0609020204030204" pitchFamily="49" charset="0"/>
                <a:cs typeface="Consolas" panose="020B0609020204030204" pitchFamily="49" charset="0"/>
              </a:rPr>
              <a:t>str</a:t>
            </a:r>
            <a:r>
              <a:rPr lang="en-US" b="1" u="sng" dirty="0" err="1">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chr</a:t>
            </a:r>
            <a:r>
              <a:rPr lang="en-US" dirty="0"/>
              <a:t> to obtain a pointer to the </a:t>
            </a:r>
            <a:r>
              <a:rPr lang="en-US" i="1" dirty="0"/>
              <a:t>last </a:t>
            </a:r>
            <a:r>
              <a:rPr lang="en-US" dirty="0"/>
              <a:t>occurrence.</a:t>
            </a:r>
          </a:p>
        </p:txBody>
      </p:sp>
      <p:pic>
        <p:nvPicPr>
          <p:cNvPr id="6" name="Picture 5" descr="A picture of Bailey lying in a dog bed">
            <a:extLst>
              <a:ext uri="{FF2B5EF4-FFF2-40B4-BE49-F238E27FC236}">
                <a16:creationId xmlns:a16="http://schemas.microsoft.com/office/drawing/2014/main" id="{61441EC4-F749-9043-8E1C-2DE646391473}"/>
              </a:ext>
            </a:extLst>
          </p:cNvPr>
          <p:cNvPicPr>
            <a:picLocks noChangeAspect="1"/>
          </p:cNvPicPr>
          <p:nvPr/>
        </p:nvPicPr>
        <p:blipFill rotWithShape="1">
          <a:blip r:embed="rId3"/>
          <a:srcRect t="47778" r="17407" b="15556"/>
          <a:stretch/>
        </p:blipFill>
        <p:spPr>
          <a:xfrm>
            <a:off x="8534400" y="1828800"/>
            <a:ext cx="3200400" cy="18944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4585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Strings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strstr</a:t>
            </a:r>
            <a:r>
              <a:rPr lang="en-US" dirty="0"/>
              <a:t> returns a pointer to the first occurrence of the second string in the first, or NULL if it cannot be found.</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bailey[11];</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strstr</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bailey);			</a:t>
            </a:r>
            <a:r>
              <a:rPr lang="en-US" dirty="0">
                <a:solidFill>
                  <a:srgbClr val="00B050"/>
                </a:solidFill>
                <a:latin typeface="Consolas" panose="020B0609020204030204" pitchFamily="49" charset="0"/>
                <a:cs typeface="Consolas" panose="020B0609020204030204" pitchFamily="49" charset="0"/>
              </a:rPr>
              <a:t>// Bailey Dog</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Dog</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If there are multiple occurrences of the string, </a:t>
            </a:r>
            <a:r>
              <a:rPr lang="en-US" dirty="0" err="1">
                <a:latin typeface="Consolas" panose="020B0609020204030204" pitchFamily="49" charset="0"/>
                <a:cs typeface="Consolas" panose="020B0609020204030204" pitchFamily="49" charset="0"/>
              </a:rPr>
              <a:t>strstr</a:t>
            </a:r>
            <a:r>
              <a:rPr lang="en-US" dirty="0"/>
              <a:t> returns a pointer to the </a:t>
            </a:r>
            <a:r>
              <a:rPr lang="en-US" i="1" dirty="0"/>
              <a:t>first</a:t>
            </a:r>
            <a:r>
              <a:rPr lang="en-US" dirty="0"/>
              <a:t> one.</a:t>
            </a:r>
          </a:p>
        </p:txBody>
      </p:sp>
    </p:spTree>
    <p:extLst>
      <p:ext uri="{BB962C8B-B14F-4D97-AF65-F5344CB8AC3E}">
        <p14:creationId xmlns:p14="http://schemas.microsoft.com/office/powerpoint/2010/main" val="38058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strspn</a:t>
            </a:r>
            <a:r>
              <a:rPr lang="en-US" dirty="0"/>
              <a:t> returns the </a:t>
            </a:r>
            <a:r>
              <a:rPr lang="en-US" i="1" dirty="0"/>
              <a:t>length</a:t>
            </a:r>
            <a:r>
              <a:rPr lang="en-US" dirty="0"/>
              <a:t> of the initial part of the first string which contains only characters in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aBeoi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a:t>
            </a:r>
          </a:p>
        </p:txBody>
      </p:sp>
      <p:sp>
        <p:nvSpPr>
          <p:cNvPr id="4" name="TextBox 3">
            <a:extLst>
              <a:ext uri="{FF2B5EF4-FFF2-40B4-BE49-F238E27FC236}">
                <a16:creationId xmlns:a16="http://schemas.microsoft.com/office/drawing/2014/main" id="{B3FEA5D9-8351-BF47-B2C3-74163B117036}"/>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not 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244129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strcspn</a:t>
            </a:r>
            <a:r>
              <a:rPr lang="en-US" dirty="0"/>
              <a:t> (c = “complement”) returns the </a:t>
            </a:r>
            <a:r>
              <a:rPr lang="en-US" i="1" dirty="0"/>
              <a:t>length</a:t>
            </a:r>
            <a:r>
              <a:rPr lang="en-US" dirty="0"/>
              <a:t> of the initial part of the first string which contains only characters </a:t>
            </a:r>
            <a:r>
              <a:rPr lang="en-US" u="sng" dirty="0"/>
              <a:t>not in</a:t>
            </a:r>
            <a:r>
              <a:rPr lang="en-US" dirty="0"/>
              <a:t>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driso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p:txBody>
      </p:sp>
      <p:sp>
        <p:nvSpPr>
          <p:cNvPr id="4" name="TextBox 3">
            <a:extLst>
              <a:ext uri="{FF2B5EF4-FFF2-40B4-BE49-F238E27FC236}">
                <a16:creationId xmlns:a16="http://schemas.microsoft.com/office/drawing/2014/main" id="{1AB137B0-B48E-9949-8125-9E99BA18BF41}"/>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72667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EFD9-D188-3A47-9E5A-3298D2E1D19A}"/>
              </a:ext>
            </a:extLst>
          </p:cNvPr>
          <p:cNvSpPr>
            <a:spLocks noGrp="1"/>
          </p:cNvSpPr>
          <p:nvPr>
            <p:ph type="title"/>
          </p:nvPr>
        </p:nvSpPr>
        <p:spPr/>
        <p:txBody>
          <a:bodyPr/>
          <a:lstStyle/>
          <a:p>
            <a:r>
              <a:rPr lang="en-US" dirty="0"/>
              <a:t>C Strings As Parameters</a:t>
            </a:r>
          </a:p>
        </p:txBody>
      </p:sp>
      <p:sp>
        <p:nvSpPr>
          <p:cNvPr id="3" name="Content Placeholder 2">
            <a:extLst>
              <a:ext uri="{FF2B5EF4-FFF2-40B4-BE49-F238E27FC236}">
                <a16:creationId xmlns:a16="http://schemas.microsoft.com/office/drawing/2014/main" id="{B2730C2F-3315-A448-A695-C5B91B84CB00}"/>
              </a:ext>
            </a:extLst>
          </p:cNvPr>
          <p:cNvSpPr>
            <a:spLocks noGrp="1"/>
          </p:cNvSpPr>
          <p:nvPr>
            <p:ph idx="1"/>
          </p:nvPr>
        </p:nvSpPr>
        <p:spPr>
          <a:xfrm>
            <a:off x="152400" y="1295400"/>
            <a:ext cx="11811000" cy="5410200"/>
          </a:xfrm>
        </p:spPr>
        <p:txBody>
          <a:bodyPr/>
          <a:lstStyle/>
          <a:p>
            <a:pPr marL="0" indent="0">
              <a:buNone/>
            </a:pPr>
            <a:r>
              <a:rPr lang="en-US" dirty="0"/>
              <a:t>When we pass a string as a parameter, it is passed as a </a:t>
            </a:r>
            <a:r>
              <a:rPr lang="en-US" b="1" dirty="0"/>
              <a:t>char *</a:t>
            </a:r>
            <a:r>
              <a:rPr lang="en-US" dirty="0"/>
              <a:t>. </a:t>
            </a:r>
            <a:r>
              <a:rPr lang="en-US" dirty="0">
                <a:cs typeface="Courier New" panose="02070309020205020404" pitchFamily="49" charset="0"/>
              </a:rPr>
              <a:t>We can still operate on the string the same way as with a char[]. </a:t>
            </a:r>
            <a:r>
              <a:rPr lang="en-US" dirty="0"/>
              <a:t>(</a:t>
            </a:r>
            <a:r>
              <a:rPr lang="en-US" i="1" dirty="0"/>
              <a:t>We’ll see why today!)</a:t>
            </a:r>
            <a:r>
              <a:rPr lang="en-US" dirty="0"/>
              <a:t>.</a:t>
            </a:r>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secondChar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[1];</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 also write this, but it is really a pointer</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p>
        </p:txBody>
      </p:sp>
    </p:spTree>
    <p:extLst>
      <p:ext uri="{BB962C8B-B14F-4D97-AF65-F5344CB8AC3E}">
        <p14:creationId xmlns:p14="http://schemas.microsoft.com/office/powerpoint/2010/main" val="3240071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p:txBody>
          <a:bodyPr/>
          <a:lstStyle/>
          <a:p>
            <a:pPr marL="0" indent="0">
              <a:buNone/>
            </a:pPr>
            <a:r>
              <a:rPr lang="en-US" dirty="0"/>
              <a:t>We can make an array of strings to group multiple strings together:</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[5];	</a:t>
            </a:r>
            <a:r>
              <a:rPr lang="en-US" dirty="0">
                <a:solidFill>
                  <a:srgbClr val="00B050"/>
                </a:solidFill>
                <a:latin typeface="Consolas" panose="020B0609020204030204" pitchFamily="49" charset="0"/>
                <a:cs typeface="Consolas" panose="020B0609020204030204" pitchFamily="49" charset="0"/>
              </a:rPr>
              <a:t>// space to store 5 char *s</a:t>
            </a:r>
          </a:p>
          <a:p>
            <a:pPr marL="0" indent="0">
              <a:buNone/>
            </a:pPr>
            <a:endParaRPr lang="en-US" dirty="0"/>
          </a:p>
          <a:p>
            <a:pPr marL="0" indent="0">
              <a:buNone/>
            </a:pPr>
            <a:r>
              <a:rPr lang="en-US" dirty="0"/>
              <a:t>We can also use the following shorthand to initialize a string array: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 {</a:t>
            </a:r>
          </a:p>
          <a:p>
            <a:pPr marL="0" indent="0">
              <a:spcBef>
                <a:spcPts val="0"/>
              </a:spcBef>
              <a:buNone/>
            </a:pPr>
            <a:r>
              <a:rPr lang="en-US" dirty="0">
                <a:latin typeface="Consolas" panose="020B0609020204030204" pitchFamily="49" charset="0"/>
                <a:cs typeface="Consolas" panose="020B0609020204030204" pitchFamily="49" charset="0"/>
              </a:rPr>
              <a:t>	"Hello",</a:t>
            </a:r>
          </a:p>
          <a:p>
            <a:pPr marL="0" indent="0">
              <a:spcBef>
                <a:spcPts val="0"/>
              </a:spcBef>
              <a:buNone/>
            </a:pPr>
            <a:r>
              <a:rPr lang="en-US" dirty="0">
                <a:latin typeface="Consolas" panose="020B0609020204030204" pitchFamily="49" charset="0"/>
                <a:cs typeface="Consolas" panose="020B0609020204030204" pitchFamily="49" charset="0"/>
              </a:rPr>
              <a:t>	"Hi",</a:t>
            </a:r>
          </a:p>
          <a:p>
            <a:pPr marL="0" indent="0">
              <a:spcBef>
                <a:spcPts val="0"/>
              </a:spcBef>
              <a:buNone/>
            </a:pPr>
            <a:r>
              <a:rPr lang="en-US" dirty="0">
                <a:latin typeface="Consolas" panose="020B0609020204030204" pitchFamily="49" charset="0"/>
                <a:cs typeface="Consolas" panose="020B0609020204030204" pitchFamily="49" charset="0"/>
              </a:rPr>
              <a:t>	"Hey there"</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399476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a:xfrm>
            <a:off x="152400" y="1295400"/>
            <a:ext cx="11811000" cy="5410200"/>
          </a:xfrm>
        </p:spPr>
        <p:txBody>
          <a:bodyPr/>
          <a:lstStyle/>
          <a:p>
            <a:pPr marL="0" indent="0">
              <a:buNone/>
            </a:pPr>
            <a:r>
              <a:rPr lang="en-US" dirty="0"/>
              <a:t>We can access each string using bracket syntax:</a:t>
            </a:r>
          </a:p>
          <a:p>
            <a:pPr marL="0" indent="0">
              <a:buNone/>
            </a:pPr>
            <a:endParaRPr lang="en-US" sz="1800" dirty="0"/>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[0]);	</a:t>
            </a:r>
            <a:r>
              <a:rPr lang="en-US" dirty="0">
                <a:solidFill>
                  <a:srgbClr val="00B050"/>
                </a:solidFill>
                <a:latin typeface="Consolas" panose="020B0609020204030204" pitchFamily="49" charset="0"/>
                <a:cs typeface="Consolas" panose="020B0609020204030204" pitchFamily="49" charset="0"/>
              </a:rPr>
              <a:t>// print out first string</a:t>
            </a:r>
          </a:p>
          <a:p>
            <a:pPr marL="0" indent="0">
              <a:buNone/>
            </a:pPr>
            <a:endParaRPr lang="en-US" sz="1800" dirty="0">
              <a:solidFill>
                <a:srgbClr val="00B050"/>
              </a:solidFill>
            </a:endParaRPr>
          </a:p>
          <a:p>
            <a:pPr marL="0" indent="0">
              <a:buNone/>
            </a:pPr>
            <a:r>
              <a:rPr lang="en-US" dirty="0"/>
              <a:t>When an array is passed as a parameter in C, C passes a </a:t>
            </a:r>
            <a:r>
              <a:rPr lang="en-US" i="1" dirty="0"/>
              <a:t>pointer to the first element of the array</a:t>
            </a:r>
            <a:r>
              <a:rPr lang="en-US" dirty="0"/>
              <a:t>.  This is what </a:t>
            </a:r>
            <a:r>
              <a:rPr lang="en-US" b="1" dirty="0" err="1"/>
              <a:t>argv</a:t>
            </a:r>
            <a:r>
              <a:rPr lang="en-US" dirty="0"/>
              <a:t> is in </a:t>
            </a:r>
            <a:r>
              <a:rPr lang="en-US" b="1" dirty="0"/>
              <a:t>main</a:t>
            </a:r>
            <a:r>
              <a:rPr lang="en-US" dirty="0"/>
              <a:t>!  This means we write the parameter type as: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equivalent to this, but it is really a double pointer</a:t>
            </a: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8636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p:txBody>
          <a:bodyPr/>
          <a:lstStyle/>
          <a:p>
            <a:pPr marL="0" indent="0">
              <a:buNone/>
            </a:pPr>
            <a:r>
              <a:rPr lang="en-US" altLang="en-US" dirty="0"/>
              <a:t>Write a function </a:t>
            </a:r>
            <a:r>
              <a:rPr lang="en-US" altLang="en-US" b="1" dirty="0" err="1">
                <a:latin typeface="Consolas" panose="020B0609020204030204" pitchFamily="49" charset="0"/>
              </a:rPr>
              <a:t>verifyPassword</a:t>
            </a:r>
            <a:r>
              <a:rPr lang="en-US" altLang="en-US" dirty="0"/>
              <a:t> that accepts a candidate password and certain password criteria and returns whether the password is valid.</a:t>
            </a:r>
          </a:p>
          <a:p>
            <a:pPr marL="0" indent="0">
              <a:buNone/>
            </a:pPr>
            <a:endParaRPr lang="en-US" altLang="en-US" dirty="0"/>
          </a:p>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password </a:t>
            </a:r>
            <a:r>
              <a:rPr lang="en-US" altLang="en-US" dirty="0"/>
              <a:t>is </a:t>
            </a:r>
            <a:r>
              <a:rPr lang="en-US" altLang="en-US" u="sng" dirty="0"/>
              <a:t>valid </a:t>
            </a:r>
            <a:r>
              <a:rPr lang="en-US" altLang="en-US" dirty="0"/>
              <a:t>if it contains only letters in </a:t>
            </a:r>
            <a:r>
              <a:rPr lang="en-US" altLang="en-US" b="1" dirty="0" err="1"/>
              <a:t>validChars</a:t>
            </a:r>
            <a:r>
              <a:rPr lang="en-US" altLang="en-US" dirty="0"/>
              <a:t>, and does not contain any substrings in </a:t>
            </a:r>
            <a:r>
              <a:rPr lang="en-US" altLang="en-US" b="1" dirty="0" err="1"/>
              <a:t>badSubstrings</a:t>
            </a:r>
            <a:r>
              <a:rPr lang="en-US" altLang="en-US" dirty="0"/>
              <a:t>.</a:t>
            </a:r>
          </a:p>
          <a:p>
            <a:pPr marL="0" indent="0">
              <a:buNone/>
            </a:pPr>
            <a:endParaRPr lang="en-US" altLang="en-US" dirty="0"/>
          </a:p>
        </p:txBody>
      </p:sp>
    </p:spTree>
    <p:extLst>
      <p:ext uri="{BB962C8B-B14F-4D97-AF65-F5344CB8AC3E}">
        <p14:creationId xmlns:p14="http://schemas.microsoft.com/office/powerpoint/2010/main" val="2406656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a:xfrm>
            <a:off x="152400" y="1295400"/>
            <a:ext cx="11811000" cy="5562600"/>
          </a:xfrm>
        </p:spPr>
        <p:txBody>
          <a:bodyPr/>
          <a:lstStyle/>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Example:</a:t>
            </a:r>
            <a:endParaRPr lang="en-US" altLang="en-US" dirty="0"/>
          </a:p>
          <a:p>
            <a:pPr marL="0" indent="0">
              <a:buNone/>
            </a:pPr>
            <a:endParaRPr lang="en-US" altLang="en-US" b="1" dirty="0"/>
          </a:p>
          <a:p>
            <a:pPr marL="0" indent="0">
              <a:buNone/>
            </a:pPr>
            <a:r>
              <a:rPr lang="en-US" altLang="en-US" dirty="0">
                <a:latin typeface="Consolas" panose="020B0609020204030204" pitchFamily="49" charset="0"/>
                <a:cs typeface="Consolas" panose="020B0609020204030204" pitchFamily="49" charset="0"/>
              </a:rPr>
              <a:t>char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 { </a:t>
            </a:r>
            <a:r>
              <a:rPr lang="en-US" altLang="en-US" dirty="0">
                <a:solidFill>
                  <a:srgbClr val="0432FF"/>
                </a:solidFill>
                <a:latin typeface="Consolas" panose="020B0609020204030204" pitchFamily="49" charset="0"/>
                <a:cs typeface="Consolas" panose="020B0609020204030204" pitchFamily="49" charset="0"/>
              </a:rPr>
              <a:t>"1234" </a:t>
            </a:r>
            <a:r>
              <a:rPr lang="en-US" altLang="en-US" dirty="0">
                <a:latin typeface="Consolas" panose="020B0609020204030204" pitchFamily="49" charset="0"/>
                <a:cs typeface="Consolas" panose="020B0609020204030204" pitchFamily="49" charset="0"/>
              </a:rPr>
              <a:t>};</a:t>
            </a:r>
          </a:p>
          <a:p>
            <a:pPr marL="0" indent="0">
              <a:buNone/>
            </a:pPr>
            <a:endParaRPr lang="en-US" altLang="en-US" dirty="0">
              <a:latin typeface="Consolas" panose="020B0609020204030204" pitchFamily="49" charset="0"/>
              <a:cs typeface="Consolas" panose="020B0609020204030204" pitchFamily="49" charset="0"/>
            </a:endParaRPr>
          </a:p>
          <a:p>
            <a:pPr marL="0" indent="0">
              <a:buNone/>
            </a:pPr>
            <a:r>
              <a:rPr lang="en-US" altLang="en-US" dirty="0">
                <a:latin typeface="Consolas" panose="020B0609020204030204" pitchFamily="49" charset="0"/>
                <a:cs typeface="Consolas" panose="020B0609020204030204" pitchFamily="49" charset="0"/>
              </a:rPr>
              <a:t>bool valid1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"1572"</a:t>
            </a:r>
            <a:r>
              <a:rPr lang="en-US" altLang="en-US" dirty="0">
                <a:latin typeface="Consolas" panose="020B0609020204030204" pitchFamily="49" charset="0"/>
                <a:cs typeface="Consolas" panose="020B0609020204030204" pitchFamily="49" charset="0"/>
              </a:rPr>
              <a:t>, </a:t>
            </a:r>
            <a:r>
              <a:rPr lang="en-US" altLang="en-US" dirty="0">
                <a:solidFill>
                  <a:srgbClr val="0432FF"/>
                </a:solidFill>
                <a:latin typeface="Consolas" panose="020B0609020204030204" pitchFamily="49" charset="0"/>
                <a:cs typeface="Consolas" panose="020B0609020204030204" pitchFamily="49" charset="0"/>
              </a:rPr>
              <a:t>"0123456789"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true</a:t>
            </a:r>
          </a:p>
          <a:p>
            <a:pPr marL="0" indent="0">
              <a:buNone/>
            </a:pPr>
            <a:r>
              <a:rPr lang="en-US" altLang="en-US" dirty="0">
                <a:latin typeface="Consolas" panose="020B0609020204030204" pitchFamily="49" charset="0"/>
                <a:cs typeface="Consolas" panose="020B0609020204030204" pitchFamily="49" charset="0"/>
              </a:rPr>
              <a:t>bool valid2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"141234"</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 "0123456789"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false</a:t>
            </a:r>
          </a:p>
        </p:txBody>
      </p:sp>
    </p:spTree>
    <p:extLst>
      <p:ext uri="{BB962C8B-B14F-4D97-AF65-F5344CB8AC3E}">
        <p14:creationId xmlns:p14="http://schemas.microsoft.com/office/powerpoint/2010/main" val="192873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Practice: Password Verification</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F884CDE6-CC5B-9F4E-B28C-D7E273C119AE}"/>
              </a:ext>
            </a:extLst>
          </p:cNvPr>
          <p:cNvSpPr txBox="1"/>
          <p:nvPr/>
        </p:nvSpPr>
        <p:spPr>
          <a:xfrm>
            <a:off x="4934394" y="6324600"/>
            <a:ext cx="2337499"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verify_password.c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50634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b="1" u="sng"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87843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DAEBEED-82C6-F144-BC28-943CDD6423DC}"/>
              </a:ext>
            </a:extLst>
          </p:cNvPr>
          <p:cNvSpPr/>
          <p:nvPr/>
        </p:nvSpPr>
        <p:spPr>
          <a:xfrm>
            <a:off x="5871238" y="6061868"/>
            <a:ext cx="6098100" cy="369332"/>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 other program memory -</a:t>
            </a:r>
          </a:p>
        </p:txBody>
      </p:sp>
      <p:graphicFrame>
        <p:nvGraphicFramePr>
          <p:cNvPr id="10" name="Group 63">
            <a:extLst>
              <a:ext uri="{FF2B5EF4-FFF2-40B4-BE49-F238E27FC236}">
                <a16:creationId xmlns:a16="http://schemas.microsoft.com/office/drawing/2014/main" id="{4B4E2B83-BE49-B946-8D30-8627F0CD7495}"/>
              </a:ext>
            </a:extLst>
          </p:cNvPr>
          <p:cNvGraphicFramePr>
            <a:graphicFrameLocks noGrp="1"/>
          </p:cNvGraphicFramePr>
          <p:nvPr>
            <p:extLst>
              <p:ext uri="{D42A27DB-BD31-4B8C-83A1-F6EECF244321}">
                <p14:modId xmlns:p14="http://schemas.microsoft.com/office/powerpoint/2010/main" val="2132377143"/>
              </p:ext>
            </p:extLst>
          </p:nvPr>
        </p:nvGraphicFramePr>
        <p:xfrm>
          <a:off x="5791203" y="6055900"/>
          <a:ext cx="6172192" cy="419100"/>
        </p:xfrm>
        <a:graphic>
          <a:graphicData uri="http://schemas.openxmlformats.org/drawingml/2006/table">
            <a:tbl>
              <a:tblPr/>
              <a:tblGrid>
                <a:gridCol w="771524">
                  <a:extLst>
                    <a:ext uri="{9D8B030D-6E8A-4147-A177-3AD203B41FA5}">
                      <a16:colId xmlns:a16="http://schemas.microsoft.com/office/drawing/2014/main" val="20001"/>
                    </a:ext>
                  </a:extLst>
                </a:gridCol>
                <a:gridCol w="771524">
                  <a:extLst>
                    <a:ext uri="{9D8B030D-6E8A-4147-A177-3AD203B41FA5}">
                      <a16:colId xmlns:a16="http://schemas.microsoft.com/office/drawing/2014/main" val="20002"/>
                    </a:ext>
                  </a:extLst>
                </a:gridCol>
                <a:gridCol w="771524">
                  <a:extLst>
                    <a:ext uri="{9D8B030D-6E8A-4147-A177-3AD203B41FA5}">
                      <a16:colId xmlns:a16="http://schemas.microsoft.com/office/drawing/2014/main" val="20003"/>
                    </a:ext>
                  </a:extLst>
                </a:gridCol>
                <a:gridCol w="771524">
                  <a:extLst>
                    <a:ext uri="{9D8B030D-6E8A-4147-A177-3AD203B41FA5}">
                      <a16:colId xmlns:a16="http://schemas.microsoft.com/office/drawing/2014/main" val="20004"/>
                    </a:ext>
                  </a:extLst>
                </a:gridCol>
                <a:gridCol w="771524">
                  <a:extLst>
                    <a:ext uri="{9D8B030D-6E8A-4147-A177-3AD203B41FA5}">
                      <a16:colId xmlns:a16="http://schemas.microsoft.com/office/drawing/2014/main" val="20005"/>
                    </a:ext>
                  </a:extLst>
                </a:gridCol>
                <a:gridCol w="771524">
                  <a:extLst>
                    <a:ext uri="{9D8B030D-6E8A-4147-A177-3AD203B41FA5}">
                      <a16:colId xmlns:a16="http://schemas.microsoft.com/office/drawing/2014/main" val="872084574"/>
                    </a:ext>
                  </a:extLst>
                </a:gridCol>
                <a:gridCol w="771524">
                  <a:extLst>
                    <a:ext uri="{9D8B030D-6E8A-4147-A177-3AD203B41FA5}">
                      <a16:colId xmlns:a16="http://schemas.microsoft.com/office/drawing/2014/main" val="3094255694"/>
                    </a:ext>
                  </a:extLst>
                </a:gridCol>
                <a:gridCol w="771524">
                  <a:extLst>
                    <a:ext uri="{9D8B030D-6E8A-4147-A177-3AD203B41FA5}">
                      <a16:colId xmlns:a16="http://schemas.microsoft.com/office/drawing/2014/main" val="20006"/>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C00000"/>
                          </a:solidFill>
                          <a:effectLst/>
                          <a:latin typeface="Consolas" charset="0"/>
                        </a:rPr>
                        <a:t>'\0'</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t>Recall: Buffer Overflows</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562600"/>
          </a:xfrm>
        </p:spPr>
        <p:txBody>
          <a:bodyPr/>
          <a:lstStyle/>
          <a:p>
            <a:pPr marL="0" indent="0">
              <a:spcBef>
                <a:spcPts val="0"/>
              </a:spcBef>
              <a:buNone/>
            </a:pPr>
            <a:r>
              <a:rPr lang="en-US" dirty="0"/>
              <a:t>We must make sure there is enough space in the destination to hold the entire copy, </a:t>
            </a:r>
            <a:r>
              <a:rPr lang="en-US" i="1" dirty="0"/>
              <a:t>including the null-terminating character</a:t>
            </a:r>
            <a:r>
              <a:rPr lang="en-US" dirty="0"/>
              <a:t>. Writing past memory bounds is called a “buffer overflow”.  It can allow for security vulnerabilities!</a:t>
            </a: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char str1[14];</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(str1, </a:t>
            </a:r>
            <a:r>
              <a:rPr lang="en-US" sz="2400" dirty="0">
                <a:solidFill>
                  <a:srgbClr val="0432FF"/>
                </a:solidFill>
                <a:latin typeface="Consolas" panose="020B0609020204030204" pitchFamily="49" charset="0"/>
                <a:cs typeface="Consolas" panose="020B0609020204030204" pitchFamily="49" charset="0"/>
              </a:rPr>
              <a:t>"hello, world!"</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str2[6];		</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(str2, str1);	</a:t>
            </a:r>
            <a:r>
              <a:rPr lang="en-US" sz="2400" dirty="0">
                <a:solidFill>
                  <a:srgbClr val="00B050"/>
                </a:solidFill>
                <a:latin typeface="Consolas" panose="020B0609020204030204" pitchFamily="49" charset="0"/>
                <a:cs typeface="Consolas" panose="020B0609020204030204" pitchFamily="49" charset="0"/>
              </a:rPr>
              <a:t>// not enough space - overwrites other memory!</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DBD04DE6-7FC0-444A-B695-377FBA062CA1}"/>
              </a:ext>
            </a:extLst>
          </p:cNvPr>
          <p:cNvSpPr txBox="1"/>
          <p:nvPr/>
        </p:nvSpPr>
        <p:spPr>
          <a:xfrm>
            <a:off x="457200" y="47741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str1</a:t>
            </a:r>
          </a:p>
        </p:txBody>
      </p:sp>
      <p:graphicFrame>
        <p:nvGraphicFramePr>
          <p:cNvPr id="6" name="Group 63">
            <a:extLst>
              <a:ext uri="{FF2B5EF4-FFF2-40B4-BE49-F238E27FC236}">
                <a16:creationId xmlns:a16="http://schemas.microsoft.com/office/drawing/2014/main" id="{4E14A520-6ED1-E14F-8198-2B60677D3BD9}"/>
              </a:ext>
            </a:extLst>
          </p:cNvPr>
          <p:cNvGraphicFramePr>
            <a:graphicFrameLocks noGrp="1"/>
          </p:cNvGraphicFramePr>
          <p:nvPr>
            <p:extLst>
              <p:ext uri="{D42A27DB-BD31-4B8C-83A1-F6EECF244321}">
                <p14:modId xmlns:p14="http://schemas.microsoft.com/office/powerpoint/2010/main" val="3311324440"/>
              </p:ext>
            </p:extLst>
          </p:nvPr>
        </p:nvGraphicFramePr>
        <p:xfrm>
          <a:off x="1148415" y="5646737"/>
          <a:ext cx="4642788" cy="830263"/>
        </p:xfrm>
        <a:graphic>
          <a:graphicData uri="http://schemas.openxmlformats.org/drawingml/2006/table">
            <a:tbl>
              <a:tblPr/>
              <a:tblGrid>
                <a:gridCol w="773798">
                  <a:extLst>
                    <a:ext uri="{9D8B030D-6E8A-4147-A177-3AD203B41FA5}">
                      <a16:colId xmlns:a16="http://schemas.microsoft.com/office/drawing/2014/main" val="20001"/>
                    </a:ext>
                  </a:extLst>
                </a:gridCol>
                <a:gridCol w="773798">
                  <a:extLst>
                    <a:ext uri="{9D8B030D-6E8A-4147-A177-3AD203B41FA5}">
                      <a16:colId xmlns:a16="http://schemas.microsoft.com/office/drawing/2014/main" val="20002"/>
                    </a:ext>
                  </a:extLst>
                </a:gridCol>
                <a:gridCol w="773798">
                  <a:extLst>
                    <a:ext uri="{9D8B030D-6E8A-4147-A177-3AD203B41FA5}">
                      <a16:colId xmlns:a16="http://schemas.microsoft.com/office/drawing/2014/main" val="20003"/>
                    </a:ext>
                  </a:extLst>
                </a:gridCol>
                <a:gridCol w="773798">
                  <a:extLst>
                    <a:ext uri="{9D8B030D-6E8A-4147-A177-3AD203B41FA5}">
                      <a16:colId xmlns:a16="http://schemas.microsoft.com/office/drawing/2014/main" val="20004"/>
                    </a:ext>
                  </a:extLst>
                </a:gridCol>
                <a:gridCol w="773798">
                  <a:extLst>
                    <a:ext uri="{9D8B030D-6E8A-4147-A177-3AD203B41FA5}">
                      <a16:colId xmlns:a16="http://schemas.microsoft.com/office/drawing/2014/main" val="20005"/>
                    </a:ext>
                  </a:extLst>
                </a:gridCol>
                <a:gridCol w="773798">
                  <a:extLst>
                    <a:ext uri="{9D8B030D-6E8A-4147-A177-3AD203B41FA5}">
                      <a16:colId xmlns:a16="http://schemas.microsoft.com/office/drawing/2014/main" val="20006"/>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97B9E921-9706-6B43-9248-69A262037A4F}"/>
              </a:ext>
            </a:extLst>
          </p:cNvPr>
          <p:cNvSpPr txBox="1"/>
          <p:nvPr/>
        </p:nvSpPr>
        <p:spPr>
          <a:xfrm>
            <a:off x="457199" y="61076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str2</a:t>
            </a:r>
          </a:p>
        </p:txBody>
      </p:sp>
      <p:cxnSp>
        <p:nvCxnSpPr>
          <p:cNvPr id="9" name="Straight Arrow Connector 8">
            <a:extLst>
              <a:ext uri="{FF2B5EF4-FFF2-40B4-BE49-F238E27FC236}">
                <a16:creationId xmlns:a16="http://schemas.microsoft.com/office/drawing/2014/main" id="{EBF7729D-5286-9B4F-AA71-C7375DE504C5}"/>
              </a:ext>
            </a:extLst>
          </p:cNvPr>
          <p:cNvCxnSpPr/>
          <p:nvPr/>
        </p:nvCxnSpPr>
        <p:spPr>
          <a:xfrm>
            <a:off x="11582400" y="5341937"/>
            <a:ext cx="0" cy="3048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Group 63">
            <a:extLst>
              <a:ext uri="{FF2B5EF4-FFF2-40B4-BE49-F238E27FC236}">
                <a16:creationId xmlns:a16="http://schemas.microsoft.com/office/drawing/2014/main" id="{1682AAAD-EA02-2748-B65D-A1267CD0B104}"/>
              </a:ext>
            </a:extLst>
          </p:cNvPr>
          <p:cNvGraphicFramePr>
            <a:graphicFrameLocks noGrp="1"/>
          </p:cNvGraphicFramePr>
          <p:nvPr>
            <p:extLst>
              <p:ext uri="{D42A27DB-BD31-4B8C-83A1-F6EECF244321}">
                <p14:modId xmlns:p14="http://schemas.microsoft.com/office/powerpoint/2010/main" val="3410031939"/>
              </p:ext>
            </p:extLst>
          </p:nvPr>
        </p:nvGraphicFramePr>
        <p:xfrm>
          <a:off x="1148414" y="4313237"/>
          <a:ext cx="10814986" cy="830263"/>
        </p:xfrm>
        <a:graphic>
          <a:graphicData uri="http://schemas.openxmlformats.org/drawingml/2006/table">
            <a:tbl>
              <a:tblPr/>
              <a:tblGrid>
                <a:gridCol w="772499">
                  <a:extLst>
                    <a:ext uri="{9D8B030D-6E8A-4147-A177-3AD203B41FA5}">
                      <a16:colId xmlns:a16="http://schemas.microsoft.com/office/drawing/2014/main" val="20001"/>
                    </a:ext>
                  </a:extLst>
                </a:gridCol>
                <a:gridCol w="772499">
                  <a:extLst>
                    <a:ext uri="{9D8B030D-6E8A-4147-A177-3AD203B41FA5}">
                      <a16:colId xmlns:a16="http://schemas.microsoft.com/office/drawing/2014/main" val="20002"/>
                    </a:ext>
                  </a:extLst>
                </a:gridCol>
                <a:gridCol w="772499">
                  <a:extLst>
                    <a:ext uri="{9D8B030D-6E8A-4147-A177-3AD203B41FA5}">
                      <a16:colId xmlns:a16="http://schemas.microsoft.com/office/drawing/2014/main" val="20003"/>
                    </a:ext>
                  </a:extLst>
                </a:gridCol>
                <a:gridCol w="772499">
                  <a:extLst>
                    <a:ext uri="{9D8B030D-6E8A-4147-A177-3AD203B41FA5}">
                      <a16:colId xmlns:a16="http://schemas.microsoft.com/office/drawing/2014/main" val="20004"/>
                    </a:ext>
                  </a:extLst>
                </a:gridCol>
                <a:gridCol w="772499">
                  <a:extLst>
                    <a:ext uri="{9D8B030D-6E8A-4147-A177-3AD203B41FA5}">
                      <a16:colId xmlns:a16="http://schemas.microsoft.com/office/drawing/2014/main" val="20005"/>
                    </a:ext>
                  </a:extLst>
                </a:gridCol>
                <a:gridCol w="772499">
                  <a:extLst>
                    <a:ext uri="{9D8B030D-6E8A-4147-A177-3AD203B41FA5}">
                      <a16:colId xmlns:a16="http://schemas.microsoft.com/office/drawing/2014/main" val="20006"/>
                    </a:ext>
                  </a:extLst>
                </a:gridCol>
                <a:gridCol w="772499">
                  <a:extLst>
                    <a:ext uri="{9D8B030D-6E8A-4147-A177-3AD203B41FA5}">
                      <a16:colId xmlns:a16="http://schemas.microsoft.com/office/drawing/2014/main" val="20007"/>
                    </a:ext>
                  </a:extLst>
                </a:gridCol>
                <a:gridCol w="772499">
                  <a:extLst>
                    <a:ext uri="{9D8B030D-6E8A-4147-A177-3AD203B41FA5}">
                      <a16:colId xmlns:a16="http://schemas.microsoft.com/office/drawing/2014/main" val="20008"/>
                    </a:ext>
                  </a:extLst>
                </a:gridCol>
                <a:gridCol w="772499">
                  <a:extLst>
                    <a:ext uri="{9D8B030D-6E8A-4147-A177-3AD203B41FA5}">
                      <a16:colId xmlns:a16="http://schemas.microsoft.com/office/drawing/2014/main" val="20009"/>
                    </a:ext>
                  </a:extLst>
                </a:gridCol>
                <a:gridCol w="772499">
                  <a:extLst>
                    <a:ext uri="{9D8B030D-6E8A-4147-A177-3AD203B41FA5}">
                      <a16:colId xmlns:a16="http://schemas.microsoft.com/office/drawing/2014/main" val="20010"/>
                    </a:ext>
                  </a:extLst>
                </a:gridCol>
                <a:gridCol w="772499">
                  <a:extLst>
                    <a:ext uri="{9D8B030D-6E8A-4147-A177-3AD203B41FA5}">
                      <a16:colId xmlns:a16="http://schemas.microsoft.com/office/drawing/2014/main" val="20011"/>
                    </a:ext>
                  </a:extLst>
                </a:gridCol>
                <a:gridCol w="772499">
                  <a:extLst>
                    <a:ext uri="{9D8B030D-6E8A-4147-A177-3AD203B41FA5}">
                      <a16:colId xmlns:a16="http://schemas.microsoft.com/office/drawing/2014/main" val="735071310"/>
                    </a:ext>
                  </a:extLst>
                </a:gridCol>
                <a:gridCol w="772499">
                  <a:extLst>
                    <a:ext uri="{9D8B030D-6E8A-4147-A177-3AD203B41FA5}">
                      <a16:colId xmlns:a16="http://schemas.microsoft.com/office/drawing/2014/main" val="3567322394"/>
                    </a:ext>
                  </a:extLst>
                </a:gridCol>
                <a:gridCol w="772499">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4158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D6F8-D870-B241-ABC9-4A69A4393270}"/>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5BD2B629-CD96-7941-98D4-677CA9D2A93C}"/>
              </a:ext>
            </a:extLst>
          </p:cNvPr>
          <p:cNvSpPr>
            <a:spLocks noGrp="1"/>
          </p:cNvSpPr>
          <p:nvPr>
            <p:ph idx="1"/>
          </p:nvPr>
        </p:nvSpPr>
        <p:spPr/>
        <p:txBody>
          <a:bodyPr/>
          <a:lstStyle/>
          <a:p>
            <a:pPr marL="0" indent="0">
              <a:buNone/>
            </a:pPr>
            <a:r>
              <a:rPr lang="en-US" dirty="0"/>
              <a:t>Buffer overflows are not merely functionality bugs;  they can cause a range of unintended behavior:</a:t>
            </a:r>
          </a:p>
          <a:p>
            <a:r>
              <a:rPr lang="en-US" dirty="0"/>
              <a:t>Let the user access memory they shouldn’t be able to access</a:t>
            </a:r>
          </a:p>
          <a:p>
            <a:r>
              <a:rPr lang="en-US" dirty="0"/>
              <a:t>Let the user modify memory they shouldn’t be able to access</a:t>
            </a:r>
          </a:p>
          <a:p>
            <a:pPr lvl="1"/>
            <a:r>
              <a:rPr lang="en-US" dirty="0"/>
              <a:t>Change a value that is used later in the program</a:t>
            </a:r>
          </a:p>
          <a:p>
            <a:pPr lvl="1"/>
            <a:r>
              <a:rPr lang="en-US" dirty="0"/>
              <a:t>User changes the program to execute their own custom instructions instead </a:t>
            </a:r>
          </a:p>
          <a:p>
            <a:pPr lvl="1"/>
            <a:r>
              <a:rPr lang="en-US" dirty="0"/>
              <a:t>And more…</a:t>
            </a:r>
          </a:p>
          <a:p>
            <a:endParaRPr lang="en-US" dirty="0"/>
          </a:p>
          <a:p>
            <a:pPr marL="0" indent="0">
              <a:buNone/>
            </a:pPr>
            <a:r>
              <a:rPr lang="en-US" b="1" dirty="0"/>
              <a:t>It’s our job as programmers to find and fix buffer overflows and other bugs not just for the functional correctness of our programs, but to protect people who use and interact with our code.</a:t>
            </a:r>
          </a:p>
          <a:p>
            <a:endParaRPr lang="en-US" dirty="0"/>
          </a:p>
        </p:txBody>
      </p:sp>
    </p:spTree>
    <p:extLst>
      <p:ext uri="{BB962C8B-B14F-4D97-AF65-F5344CB8AC3E}">
        <p14:creationId xmlns:p14="http://schemas.microsoft.com/office/powerpoint/2010/main" val="725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secret[4] = "123";</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assume secret comes right after name in memory </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400" dirty="0">
                <a:latin typeface="Consolas" panose="020B0609020204030204" pitchFamily="49" charset="0"/>
                <a:cs typeface="Consolas" panose="020B0609020204030204" pitchFamily="49" charset="0"/>
              </a:rPr>
              <a:t>    char name[4];</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(name,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[1]);</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strcmp</a:t>
            </a:r>
            <a:r>
              <a:rPr lang="en-US" sz="2400" dirty="0">
                <a:latin typeface="Consolas" panose="020B0609020204030204" pitchFamily="49" charset="0"/>
                <a:cs typeface="Consolas" panose="020B0609020204030204" pitchFamily="49" charset="0"/>
              </a:rPr>
              <a:t>(secret,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[2]))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("You're in!\n");</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BFE5B648-C45B-610F-21C2-3C22C30E96F3}"/>
              </a:ext>
              <a:ext uri="{C183D7F6-B498-43B3-948B-1728B52AA6E4}">
                <adec:decorative xmlns:adec="http://schemas.microsoft.com/office/drawing/2017/decorative" val="0"/>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239000" y="4873674"/>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efgh</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6" name="TextBox 5">
            <a:extLst>
              <a:ext uri="{FF2B5EF4-FFF2-40B4-BE49-F238E27FC236}">
                <a16:creationId xmlns:a16="http://schemas.microsoft.com/office/drawing/2014/main" id="{FA28F134-4F35-F3B6-18F3-0243C9EA2EED}"/>
              </a:ext>
            </a:extLst>
          </p:cNvPr>
          <p:cNvSpPr txBox="1"/>
          <p:nvPr/>
        </p:nvSpPr>
        <p:spPr>
          <a:xfrm>
            <a:off x="637032" y="5058339"/>
            <a:ext cx="5458968"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Respond with your thoughts on </a:t>
            </a:r>
            <a:r>
              <a:rPr lang="en-US" sz="2800" b="1" dirty="0" err="1"/>
              <a:t>PollEv</a:t>
            </a:r>
            <a:r>
              <a:rPr lang="en-US" sz="2800" b="1" dirty="0"/>
              <a:t>: </a:t>
            </a:r>
            <a:r>
              <a:rPr lang="en-US" sz="2800" dirty="0" err="1"/>
              <a:t>pollev.com</a:t>
            </a:r>
            <a:r>
              <a:rPr lang="en-US" sz="2800" dirty="0"/>
              <a:t>/cs107 or text CS107 to 22333 once to join.</a:t>
            </a:r>
          </a:p>
        </p:txBody>
      </p:sp>
      <p:sp>
        <p:nvSpPr>
          <p:cNvPr id="7" name="TextBox 6">
            <a:extLst>
              <a:ext uri="{FF2B5EF4-FFF2-40B4-BE49-F238E27FC236}">
                <a16:creationId xmlns:a16="http://schemas.microsoft.com/office/drawing/2014/main" id="{4C686FAA-7CB6-F606-FE44-A1BDF125B3FF}"/>
              </a:ext>
            </a:extLst>
          </p:cNvPr>
          <p:cNvSpPr txBox="1"/>
          <p:nvPr/>
        </p:nvSpPr>
        <p:spPr>
          <a:xfrm>
            <a:off x="7239000" y="2827728"/>
            <a:ext cx="47244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spTree>
    <p:extLst>
      <p:ext uri="{BB962C8B-B14F-4D97-AF65-F5344CB8AC3E}">
        <p14:creationId xmlns:p14="http://schemas.microsoft.com/office/powerpoint/2010/main" val="143440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57E92-AD28-50CA-C77F-708F4BD58DB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E64B886-0794-4A9F-D54B-70637DCF8865}"/>
              </a:ext>
            </a:extLst>
          </p:cNvPr>
          <p:cNvSpPr>
            <a:spLocks noGrp="1"/>
          </p:cNvSpPr>
          <p:nvPr>
            <p:ph type="subTitle" idx="1"/>
          </p:nvPr>
        </p:nvSpPr>
        <p:spPr/>
        <p:txBody>
          <a:bodyPr/>
          <a:lstStyle/>
          <a:p>
            <a:endParaRPr lang="en-US"/>
          </a:p>
        </p:txBody>
      </p:sp>
      <p:pic>
        <p:nvPicPr>
          <p:cNvPr id="5" name="slide.url=https://www.polleverywhere.com/multiple_choice_polls/dM8bPnz52HXxyXvlYRYHX?state=opened&amp;flow=Default&amp;onscreen=persist">
            <a:extLst>
              <a:ext uri="{FF2B5EF4-FFF2-40B4-BE49-F238E27FC236}">
                <a16:creationId xmlns:a16="http://schemas.microsoft.com/office/drawing/2014/main" id="{DC1DB6D7-504D-CF69-4D56-A917E9125456}"/>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1949915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
        <p:nvSpPr>
          <p:cNvPr id="5" name="TextBox 4">
            <a:extLst>
              <a:ext uri="{FF2B5EF4-FFF2-40B4-BE49-F238E27FC236}">
                <a16:creationId xmlns:a16="http://schemas.microsoft.com/office/drawing/2014/main" id="{C3414F3E-FEC2-E044-8DB5-FA679420B261}"/>
              </a:ext>
            </a:extLst>
          </p:cNvPr>
          <p:cNvSpPr txBox="1"/>
          <p:nvPr/>
        </p:nvSpPr>
        <p:spPr>
          <a:xfrm>
            <a:off x="6629400" y="1369791"/>
            <a:ext cx="5328212" cy="353943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7 takeaway:</a:t>
            </a:r>
            <a:r>
              <a:rPr lang="en-US" sz="3200" dirty="0"/>
              <a:t> C strings are pointers and arrays.  C strings are error-prone, and issues like buffer overflows can arise!  </a:t>
            </a:r>
            <a:r>
              <a:rPr lang="en-US" sz="3200" dirty="0" err="1"/>
              <a:t>Valgrind</a:t>
            </a:r>
            <a:r>
              <a:rPr lang="en-US" sz="3200" dirty="0"/>
              <a:t> is a tool that can help detect memory errors.</a:t>
            </a:r>
          </a:p>
        </p:txBody>
      </p:sp>
    </p:spTree>
    <p:extLst>
      <p:ext uri="{BB962C8B-B14F-4D97-AF65-F5344CB8AC3E}">
        <p14:creationId xmlns:p14="http://schemas.microsoft.com/office/powerpoint/2010/main" val="14204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a:xfrm>
            <a:off x="616744" y="2002631"/>
            <a:ext cx="10958512" cy="2852737"/>
          </a:xfrm>
        </p:spPr>
        <p:txBody>
          <a:bodyPr/>
          <a:lstStyle/>
          <a:p>
            <a:r>
              <a:rPr lang="en-US" dirty="0"/>
              <a:t>Extra Practice</a:t>
            </a:r>
          </a:p>
        </p:txBody>
      </p:sp>
    </p:spTree>
    <p:extLst>
      <p:ext uri="{BB962C8B-B14F-4D97-AF65-F5344CB8AC3E}">
        <p14:creationId xmlns:p14="http://schemas.microsoft.com/office/powerpoint/2010/main" val="619093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sp>
        <p:nvSpPr>
          <p:cNvPr id="21" name="TextBox 20">
            <a:extLst>
              <a:ext uri="{FF2B5EF4-FFF2-40B4-BE49-F238E27FC236}">
                <a16:creationId xmlns:a16="http://schemas.microsoft.com/office/drawing/2014/main" id="{B30E48A3-7D61-4F4D-8DAC-92ADF57DB29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628153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sp>
        <p:nvSpPr>
          <p:cNvPr id="10" name="TextBox 9">
            <a:extLst>
              <a:ext uri="{FF2B5EF4-FFF2-40B4-BE49-F238E27FC236}">
                <a16:creationId xmlns:a16="http://schemas.microsoft.com/office/drawing/2014/main" id="{9F6E1FD9-E341-1140-986F-03ED54338267}"/>
              </a:ext>
            </a:extLst>
          </p:cNvPr>
          <p:cNvSpPr txBox="1"/>
          <p:nvPr/>
        </p:nvSpPr>
        <p:spPr>
          <a:xfrm>
            <a:off x="8839201" y="4191000"/>
            <a:ext cx="838191"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dest</a:t>
            </a:r>
            <a:endParaRPr lang="en-US" dirty="0">
              <a:latin typeface="Consolas" panose="020B0609020204030204" pitchFamily="49" charset="0"/>
              <a:cs typeface="Consolas" panose="020B0609020204030204" pitchFamily="49" charset="0"/>
            </a:endParaRP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extLst>
              <p:ext uri="{D42A27DB-BD31-4B8C-83A1-F6EECF244321}">
                <p14:modId xmlns:p14="http://schemas.microsoft.com/office/powerpoint/2010/main" val="2453291000"/>
              </p:ext>
            </p:extLst>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extLst>
              <p:ext uri="{D42A27DB-BD31-4B8C-83A1-F6EECF244321}">
                <p14:modId xmlns:p14="http://schemas.microsoft.com/office/powerpoint/2010/main" val="1413480296"/>
              </p:ext>
            </p:extLst>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4" name="Table 13">
            <a:extLst>
              <a:ext uri="{FF2B5EF4-FFF2-40B4-BE49-F238E27FC236}">
                <a16:creationId xmlns:a16="http://schemas.microsoft.com/office/drawing/2014/main" id="{D9975D82-979C-C545-A512-6C1A97C7A37D}"/>
              </a:ext>
            </a:extLst>
          </p:cNvPr>
          <p:cNvGraphicFramePr>
            <a:graphicFrameLocks noGrp="1"/>
          </p:cNvGraphicFramePr>
          <p:nvPr>
            <p:extLst>
              <p:ext uri="{D42A27DB-BD31-4B8C-83A1-F6EECF244321}">
                <p14:modId xmlns:p14="http://schemas.microsoft.com/office/powerpoint/2010/main" val="1231612431"/>
              </p:ext>
            </p:extLst>
          </p:nvPr>
        </p:nvGraphicFramePr>
        <p:xfrm>
          <a:off x="9677392" y="382016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sz="1600" i="1" dirty="0">
                        <a:solidFill>
                          <a:schemeClr val="bg1">
                            <a:lumMod val="65000"/>
                          </a:schemeClr>
                        </a:solidFill>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5" name="Table 14">
            <a:extLst>
              <a:ext uri="{FF2B5EF4-FFF2-40B4-BE49-F238E27FC236}">
                <a16:creationId xmlns:a16="http://schemas.microsoft.com/office/drawing/2014/main" id="{FBA4A242-2995-8648-AAF8-6384565A8908}"/>
              </a:ext>
            </a:extLst>
          </p:cNvPr>
          <p:cNvGraphicFramePr>
            <a:graphicFrameLocks noGrp="1"/>
          </p:cNvGraphicFramePr>
          <p:nvPr>
            <p:extLst>
              <p:ext uri="{D42A27DB-BD31-4B8C-83A1-F6EECF244321}">
                <p14:modId xmlns:p14="http://schemas.microsoft.com/office/powerpoint/2010/main" val="2667261296"/>
              </p:ext>
            </p:extLst>
          </p:nvPr>
        </p:nvGraphicFramePr>
        <p:xfrm>
          <a:off x="9677392" y="46863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6" name="TextBox 15">
            <a:extLst>
              <a:ext uri="{FF2B5EF4-FFF2-40B4-BE49-F238E27FC236}">
                <a16:creationId xmlns:a16="http://schemas.microsoft.com/office/drawing/2014/main" id="{87F8091C-42AC-A64C-A254-AE2A18D6A5A9}"/>
              </a:ext>
            </a:extLst>
          </p:cNvPr>
          <p:cNvSpPr txBox="1"/>
          <p:nvPr/>
        </p:nvSpPr>
        <p:spPr>
          <a:xfrm>
            <a:off x="8839200" y="4649708"/>
            <a:ext cx="838192"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src</a:t>
            </a:r>
            <a:endParaRPr lang="en-US"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8392C7B4-52D5-E646-BFAA-59C13D795CB2}"/>
              </a:ext>
            </a:extLst>
          </p:cNvPr>
          <p:cNvSpPr txBox="1"/>
          <p:nvPr/>
        </p:nvSpPr>
        <p:spPr>
          <a:xfrm>
            <a:off x="9030585" y="6019800"/>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i</a:t>
            </a:r>
            <a:endParaRPr lang="en-US" dirty="0">
              <a:latin typeface="Consolas" panose="020B0609020204030204" pitchFamily="49" charset="0"/>
              <a:cs typeface="Consolas" panose="020B0609020204030204" pitchFamily="49" charset="0"/>
            </a:endParaRPr>
          </a:p>
        </p:txBody>
      </p:sp>
      <p:graphicFrame>
        <p:nvGraphicFramePr>
          <p:cNvPr id="18" name="Table 17">
            <a:extLst>
              <a:ext uri="{FF2B5EF4-FFF2-40B4-BE49-F238E27FC236}">
                <a16:creationId xmlns:a16="http://schemas.microsoft.com/office/drawing/2014/main" id="{583C80FD-5ECB-8A48-AF87-57FF253F82BF}"/>
              </a:ext>
            </a:extLst>
          </p:cNvPr>
          <p:cNvGraphicFramePr>
            <a:graphicFrameLocks noGrp="1"/>
          </p:cNvGraphicFramePr>
          <p:nvPr>
            <p:extLst>
              <p:ext uri="{D42A27DB-BD31-4B8C-83A1-F6EECF244321}">
                <p14:modId xmlns:p14="http://schemas.microsoft.com/office/powerpoint/2010/main" val="2569668197"/>
              </p:ext>
            </p:extLst>
          </p:nvPr>
        </p:nvGraphicFramePr>
        <p:xfrm>
          <a:off x="9670465" y="595376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graphicFrame>
        <p:nvGraphicFramePr>
          <p:cNvPr id="21" name="Table 20">
            <a:extLst>
              <a:ext uri="{FF2B5EF4-FFF2-40B4-BE49-F238E27FC236}">
                <a16:creationId xmlns:a16="http://schemas.microsoft.com/office/drawing/2014/main" id="{DD0100DC-3F88-CA4A-B287-86DDDF7DFC7E}"/>
              </a:ext>
            </a:extLst>
          </p:cNvPr>
          <p:cNvGraphicFramePr>
            <a:graphicFrameLocks noGrp="1"/>
          </p:cNvGraphicFramePr>
          <p:nvPr>
            <p:extLst>
              <p:ext uri="{D42A27DB-BD31-4B8C-83A1-F6EECF244321}">
                <p14:modId xmlns:p14="http://schemas.microsoft.com/office/powerpoint/2010/main" val="3407190207"/>
              </p:ext>
            </p:extLst>
          </p:nvPr>
        </p:nvGraphicFramePr>
        <p:xfrm>
          <a:off x="9670465" y="51816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dirty="0">
                          <a:latin typeface="Consolas" panose="020B0609020204030204" pitchFamily="49" charset="0"/>
                          <a:cs typeface="Consolas" panose="020B0609020204030204" pitchFamily="49"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22" name="TextBox 21">
            <a:extLst>
              <a:ext uri="{FF2B5EF4-FFF2-40B4-BE49-F238E27FC236}">
                <a16:creationId xmlns:a16="http://schemas.microsoft.com/office/drawing/2014/main" id="{737CAFD5-2DD9-964F-9F5C-5ECF3F53FBE7}"/>
              </a:ext>
            </a:extLst>
          </p:cNvPr>
          <p:cNvSpPr txBox="1"/>
          <p:nvPr/>
        </p:nvSpPr>
        <p:spPr>
          <a:xfrm>
            <a:off x="8839200" y="5183108"/>
            <a:ext cx="838192"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n</a:t>
            </a:r>
          </a:p>
        </p:txBody>
      </p:sp>
    </p:spTree>
    <p:extLst>
      <p:ext uri="{BB962C8B-B14F-4D97-AF65-F5344CB8AC3E}">
        <p14:creationId xmlns:p14="http://schemas.microsoft.com/office/powerpoint/2010/main" val="3574062883"/>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16407</TotalTime>
  <Words>2531</Words>
  <Application>Microsoft Macintosh PowerPoint</Application>
  <PresentationFormat>Widescreen</PresentationFormat>
  <Paragraphs>418</Paragraphs>
  <Slides>30</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Andale Mono</vt:lpstr>
      <vt:lpstr>Arial</vt:lpstr>
      <vt:lpstr>Calibri</vt:lpstr>
      <vt:lpstr>Calibri Light</vt:lpstr>
      <vt:lpstr>Consolas</vt:lpstr>
      <vt:lpstr>Optima</vt:lpstr>
      <vt:lpstr>Tahoma</vt:lpstr>
      <vt:lpstr>Verdana</vt:lpstr>
      <vt:lpstr>1_Default Design</vt:lpstr>
      <vt:lpstr>CS107, Lecture 7 C Strings, Buffer Overflows and Security</vt:lpstr>
      <vt:lpstr>CS107 Topic 2</vt:lpstr>
      <vt:lpstr>Learning Goals</vt:lpstr>
      <vt:lpstr>Lecture Plan</vt:lpstr>
      <vt:lpstr>Lecture Plan</vt:lpstr>
      <vt:lpstr>C Strings</vt:lpstr>
      <vt:lpstr>Common string.h Functions</vt:lpstr>
      <vt:lpstr>Substrings</vt:lpstr>
      <vt:lpstr>char * vs. char[]</vt:lpstr>
      <vt:lpstr>char * vs. char[]</vt:lpstr>
      <vt:lpstr>Lecture Plan</vt:lpstr>
      <vt:lpstr>Searching For Letters</vt:lpstr>
      <vt:lpstr>Searching For Strings</vt:lpstr>
      <vt:lpstr>String Spans</vt:lpstr>
      <vt:lpstr>String Spans</vt:lpstr>
      <vt:lpstr>C Strings As Parameters</vt:lpstr>
      <vt:lpstr>Arrays of Strings</vt:lpstr>
      <vt:lpstr>Arrays of Strings</vt:lpstr>
      <vt:lpstr>Practice: Password Verification</vt:lpstr>
      <vt:lpstr>Practice: Password Verification</vt:lpstr>
      <vt:lpstr>Practice: Password Verification</vt:lpstr>
      <vt:lpstr>Lecture Plan</vt:lpstr>
      <vt:lpstr>Recall: Buffer Overflows</vt:lpstr>
      <vt:lpstr>Buffer Overflow Impacts</vt:lpstr>
      <vt:lpstr>Buffer Overflow Example: ./buf</vt:lpstr>
      <vt:lpstr>PowerPoint Presentation</vt:lpstr>
      <vt:lpstr>Recap</vt:lpstr>
      <vt:lpstr>Extra Practice</vt:lpstr>
      <vt:lpstr>2. Code study: strncpy</vt:lpstr>
      <vt:lpstr>2. Code study: strncpy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1324</cp:revision>
  <cp:lastPrinted>2019-10-07T21:04:47Z</cp:lastPrinted>
  <dcterms:created xsi:type="dcterms:W3CDTF">2008-06-28T20:57:21Z</dcterms:created>
  <dcterms:modified xsi:type="dcterms:W3CDTF">2023-04-19T16:19:48Z</dcterms:modified>
</cp:coreProperties>
</file>