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55"/>
  </p:notesMasterIdLst>
  <p:handoutMasterIdLst>
    <p:handoutMasterId r:id="rId56"/>
  </p:handoutMasterIdLst>
  <p:sldIdLst>
    <p:sldId id="256" r:id="rId2"/>
    <p:sldId id="451" r:id="rId3"/>
    <p:sldId id="708" r:id="rId4"/>
    <p:sldId id="257" r:id="rId5"/>
    <p:sldId id="710" r:id="rId6"/>
    <p:sldId id="698" r:id="rId7"/>
    <p:sldId id="706" r:id="rId8"/>
    <p:sldId id="699" r:id="rId9"/>
    <p:sldId id="700" r:id="rId10"/>
    <p:sldId id="701" r:id="rId11"/>
    <p:sldId id="587" r:id="rId12"/>
    <p:sldId id="702" r:id="rId13"/>
    <p:sldId id="575" r:id="rId14"/>
    <p:sldId id="703" r:id="rId15"/>
    <p:sldId id="586" r:id="rId16"/>
    <p:sldId id="704" r:id="rId17"/>
    <p:sldId id="585" r:id="rId18"/>
    <p:sldId id="568" r:id="rId19"/>
    <p:sldId id="569" r:id="rId20"/>
    <p:sldId id="399" r:id="rId21"/>
    <p:sldId id="398" r:id="rId22"/>
    <p:sldId id="709" r:id="rId23"/>
    <p:sldId id="826" r:id="rId24"/>
    <p:sldId id="614" r:id="rId25"/>
    <p:sldId id="427" r:id="rId26"/>
    <p:sldId id="429" r:id="rId27"/>
    <p:sldId id="428" r:id="rId28"/>
    <p:sldId id="430" r:id="rId29"/>
    <p:sldId id="443" r:id="rId30"/>
    <p:sldId id="432" r:id="rId31"/>
    <p:sldId id="824" r:id="rId32"/>
    <p:sldId id="823" r:id="rId33"/>
    <p:sldId id="617" r:id="rId34"/>
    <p:sldId id="618" r:id="rId35"/>
    <p:sldId id="619" r:id="rId36"/>
    <p:sldId id="508" r:id="rId37"/>
    <p:sldId id="509" r:id="rId38"/>
    <p:sldId id="511" r:id="rId39"/>
    <p:sldId id="481" r:id="rId40"/>
    <p:sldId id="828" r:id="rId41"/>
    <p:sldId id="830" r:id="rId42"/>
    <p:sldId id="829" r:id="rId43"/>
    <p:sldId id="815" r:id="rId44"/>
    <p:sldId id="812" r:id="rId45"/>
    <p:sldId id="827" r:id="rId46"/>
    <p:sldId id="811" r:id="rId47"/>
    <p:sldId id="814" r:id="rId48"/>
    <p:sldId id="803" r:id="rId49"/>
    <p:sldId id="401" r:id="rId50"/>
    <p:sldId id="831" r:id="rId51"/>
    <p:sldId id="832" r:id="rId52"/>
    <p:sldId id="630" r:id="rId53"/>
    <p:sldId id="697" r:id="rId5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51"/>
            <p14:sldId id="708"/>
            <p14:sldId id="257"/>
            <p14:sldId id="710"/>
          </p14:sldIdLst>
        </p14:section>
        <p14:section name="Recap" id="{509FF919-21CD-EF43-AE53-6AEA6BAB18FF}">
          <p14:sldIdLst>
            <p14:sldId id="698"/>
            <p14:sldId id="706"/>
            <p14:sldId id="699"/>
            <p14:sldId id="700"/>
            <p14:sldId id="701"/>
            <p14:sldId id="587"/>
            <p14:sldId id="702"/>
            <p14:sldId id="575"/>
            <p14:sldId id="703"/>
            <p14:sldId id="586"/>
            <p14:sldId id="704"/>
            <p14:sldId id="585"/>
            <p14:sldId id="568"/>
            <p14:sldId id="569"/>
            <p14:sldId id="399"/>
            <p14:sldId id="398"/>
          </p14:sldIdLst>
        </p14:section>
        <p14:section name="Pointers" id="{275C324B-0DA5-A74C-A540-CA984D8847F2}">
          <p14:sldIdLst>
            <p14:sldId id="709"/>
            <p14:sldId id="826"/>
            <p14:sldId id="614"/>
            <p14:sldId id="427"/>
            <p14:sldId id="429"/>
            <p14:sldId id="428"/>
            <p14:sldId id="430"/>
            <p14:sldId id="443"/>
            <p14:sldId id="432"/>
            <p14:sldId id="824"/>
            <p14:sldId id="823"/>
            <p14:sldId id="617"/>
            <p14:sldId id="618"/>
            <p14:sldId id="619"/>
            <p14:sldId id="508"/>
            <p14:sldId id="509"/>
            <p14:sldId id="511"/>
            <p14:sldId id="481"/>
            <p14:sldId id="828"/>
            <p14:sldId id="830"/>
            <p14:sldId id="829"/>
            <p14:sldId id="815"/>
            <p14:sldId id="812"/>
            <p14:sldId id="827"/>
            <p14:sldId id="811"/>
            <p14:sldId id="814"/>
            <p14:sldId id="803"/>
            <p14:sldId id="401"/>
            <p14:sldId id="831"/>
            <p14:sldId id="832"/>
            <p14:sldId id="630"/>
          </p14:sldIdLst>
        </p14:section>
        <p14:section name="Recap" id="{F6D7F500-1F83-B049-AE58-F29FFDD4FD8E}">
          <p14:sldIdLst>
            <p14:sldId id="69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356" autoAdjust="0"/>
    <p:restoredTop sz="86971" autoAdjust="0"/>
  </p:normalViewPr>
  <p:slideViewPr>
    <p:cSldViewPr>
      <p:cViewPr varScale="1">
        <p:scale>
          <a:sx n="38" d="100"/>
          <a:sy n="38" d="100"/>
        </p:scale>
        <p:origin x="192" y="132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1436195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4231310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239263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1729947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input password to expose correct password or gain unauthorized access</a:t>
            </a:r>
          </a:p>
          <a:p>
            <a:r>
              <a:rPr lang="en-US" dirty="0"/>
              <a:t>e.g. overwrite number of attempts to give more attempts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780582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423199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273003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926334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322440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364614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1047428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 to find bugs in testing, not production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911469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2064872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294729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840946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285683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responsibility in bigger context</a:t>
            </a:r>
          </a:p>
          <a:p>
            <a:r>
              <a:rPr lang="en-US" dirty="0"/>
              <a:t>Thinking about larger consequences that may put users at risk</a:t>
            </a:r>
          </a:p>
          <a:p>
            <a:r>
              <a:rPr lang="en-US" dirty="0"/>
              <a:t>Understand implications and risks of software we write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788688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Risks are real, appear in rea—world software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23497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870459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 1 (overwrites, then longer one crashes)</a:t>
            </a:r>
          </a:p>
          <a:p>
            <a:r>
              <a:rPr lang="en-US" dirty="0"/>
              <a:t>Error 2 (sometimes right, sometimes not)</a:t>
            </a:r>
          </a:p>
          <a:p>
            <a:r>
              <a:rPr lang="en-US" dirty="0"/>
              <a:t>Adding both 1 and 2 may change behavior of error 2!</a:t>
            </a:r>
          </a:p>
          <a:p>
            <a:endParaRPr lang="en-US" dirty="0"/>
          </a:p>
          <a:p>
            <a:r>
              <a:rPr lang="en-US" dirty="0" err="1"/>
              <a:t>Valgrind</a:t>
            </a:r>
            <a:r>
              <a:rPr lang="en-US" dirty="0"/>
              <a:t> catches error 2, but not error 1</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610590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242608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1429749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296023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4003803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24216739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31414901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1127408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3075843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2358364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11363215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626706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2655106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23307563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21139634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1515388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37806201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14696494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25912665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22141336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What should go in each of the blanks so that this code correctly modifies ch to be capitalized?</a:t>
            </a:r>
          </a:p>
          <a:p>
            <a:r>
              <a:rPr lang="en-US"/>
              <a:t>https://www.polleverywhere.com/multiple_choice_polls/XVuzY7yfOoUTDi0j9RNpe?state=opened&amp;flow=Default&amp;onscreen=persist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1173466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32539631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1183904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13464859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9166356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1507579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3241242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26651733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segment stores string literals to potentially reduce duplicate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29518495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0764235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9910368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7389479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762783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3962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53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775717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98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845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9622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8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76309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014636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21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002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3703281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822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09384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58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114018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584761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42366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09973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80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243086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06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56433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99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124585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3986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63036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4567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819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898186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661" r:id="rId30"/>
    <p:sldLayoutId id="2147483662" r:id="rId31"/>
    <p:sldLayoutId id="2147483663" r:id="rId32"/>
    <p:sldLayoutId id="2147483664" r:id="rId33"/>
    <p:sldLayoutId id="2147483665" r:id="rId34"/>
    <p:sldLayoutId id="2147483666" r:id="rId35"/>
    <p:sldLayoutId id="2147483668" r:id="rId36"/>
    <p:sldLayoutId id="2147483669" r:id="rId37"/>
    <p:sldLayoutId id="2147483670"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vedetails.com/cve/CVE-2002-036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zdnet.com/article/the-morris-worm-internet-malware-turns-25/"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8</a:t>
            </a:r>
            <a:br>
              <a:rPr lang="en-US" dirty="0"/>
            </a:br>
            <a:r>
              <a:rPr lang="en-US" sz="3400" dirty="0"/>
              <a:t>C Strings, </a:t>
            </a:r>
            <a:r>
              <a:rPr lang="en-US" sz="3400" dirty="0" err="1"/>
              <a:t>Valgrind</a:t>
            </a:r>
            <a:r>
              <a:rPr lang="en-US" sz="3400" dirty="0"/>
              <a:t> and Pointers</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effectLst/>
              </a:rPr>
              <a:t>Reading: K&amp;R (5.2-5.5) or Essential C section 6 </a:t>
            </a:r>
          </a:p>
        </p:txBody>
      </p:sp>
      <p:sp>
        <p:nvSpPr>
          <p:cNvPr id="3" name="TextBox 2">
            <a:extLst>
              <a:ext uri="{FF2B5EF4-FFF2-40B4-BE49-F238E27FC236}">
                <a16:creationId xmlns:a16="http://schemas.microsoft.com/office/drawing/2014/main" id="{6DF319C3-4FAC-E046-D766-8C40DB95EE7D}"/>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2</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and manipulate more complex data like text?</a:t>
            </a:r>
          </a:p>
          <a:p>
            <a:pPr marL="0" indent="0">
              <a:buNone/>
            </a:pPr>
            <a:endParaRPr lang="en-US" b="1" u="sng" dirty="0"/>
          </a:p>
          <a:p>
            <a:pPr marL="0" indent="0">
              <a:buNone/>
            </a:pPr>
            <a:r>
              <a:rPr lang="en-US" dirty="0"/>
              <a:t>Why is answering this question important?</a:t>
            </a:r>
          </a:p>
          <a:p>
            <a:r>
              <a:rPr lang="en-US" dirty="0"/>
              <a:t>Shows us how strings are represented in C and other languages (previously)</a:t>
            </a:r>
          </a:p>
          <a:p>
            <a:r>
              <a:rPr lang="en-US" dirty="0"/>
              <a:t>Helps us better understand buffer overflows, a common bug (previously)</a:t>
            </a:r>
          </a:p>
          <a:p>
            <a:r>
              <a:rPr lang="en-US" dirty="0"/>
              <a:t>Introduces us to pointers, because strings can be pointers (this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assign2:</a:t>
            </a:r>
            <a:r>
              <a:rPr lang="en-US" sz="2400" dirty="0"/>
              <a:t> implement 2 functions a 1 program using those functions to find the location of different built-in commands in the filesystem.  You’ll write functions to extract a list of possible locations and tokenize that list of locations.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Learn more about the risks of buffer overflows and how to mitigate them</a:t>
            </a:r>
          </a:p>
          <a:p>
            <a:r>
              <a:rPr lang="en-US" dirty="0"/>
              <a:t>Understand how strings are represented as pointers and how that helps us better understand their behavior</a:t>
            </a:r>
          </a:p>
          <a:p>
            <a:r>
              <a:rPr lang="en-US" dirty="0"/>
              <a:t>Learn about pointers and how they help us access data without making copies</a:t>
            </a:r>
          </a:p>
          <a:p>
            <a:r>
              <a:rPr lang="en-US" dirty="0"/>
              <a:t>Become familiar with using memory diagrams to understand code behavior</a:t>
            </a:r>
          </a:p>
        </p:txBody>
      </p:sp>
    </p:spTree>
    <p:extLst>
      <p:ext uri="{BB962C8B-B14F-4D97-AF65-F5344CB8AC3E}">
        <p14:creationId xmlns:p14="http://schemas.microsoft.com/office/powerpoint/2010/main" val="1359596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t>Buffer Overflows, Security and </a:t>
            </a:r>
            <a:r>
              <a:rPr lang="en-US" dirty="0" err="1"/>
              <a:t>Valgrind</a:t>
            </a:r>
            <a:endParaRPr lang="en-US" dirty="0"/>
          </a:p>
          <a:p>
            <a:pPr>
              <a:tabLst>
                <a:tab pos="11599863" algn="r"/>
              </a:tabLst>
            </a:pPr>
            <a:r>
              <a:rPr lang="en-US" dirty="0"/>
              <a:t>Review: Pointers</a:t>
            </a:r>
          </a:p>
          <a:p>
            <a:pPr>
              <a:tabLst>
                <a:tab pos="11599863" algn="r"/>
              </a:tabLst>
            </a:pPr>
            <a:r>
              <a:rPr lang="en-US" dirty="0"/>
              <a:t>Strings and Pointers</a:t>
            </a:r>
          </a:p>
        </p:txBody>
      </p:sp>
      <p:sp>
        <p:nvSpPr>
          <p:cNvPr id="5" name="TextBox 4">
            <a:extLst>
              <a:ext uri="{FF2B5EF4-FFF2-40B4-BE49-F238E27FC236}">
                <a16:creationId xmlns:a16="http://schemas.microsoft.com/office/drawing/2014/main" id="{4CA2BB55-B9B8-9456-66B0-D57899AC0797}"/>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274297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solidFill>
                  <a:srgbClr val="FF0000"/>
                </a:solidFill>
              </a:rPr>
              <a:t>Buffer Overflows, Security and </a:t>
            </a:r>
            <a:r>
              <a:rPr lang="en-US" b="1" dirty="0" err="1">
                <a:solidFill>
                  <a:srgbClr val="FF0000"/>
                </a:solidFill>
              </a:rPr>
              <a:t>Valgrind</a:t>
            </a:r>
            <a:endParaRPr lang="en-US" b="1" dirty="0">
              <a:solidFill>
                <a:srgbClr val="FF0000"/>
              </a:solidFill>
            </a:endParaRPr>
          </a:p>
          <a:p>
            <a:pPr>
              <a:tabLst>
                <a:tab pos="11599863" algn="r"/>
              </a:tabLst>
            </a:pPr>
            <a:r>
              <a:rPr lang="en-US" dirty="0"/>
              <a:t>Review: Pointers</a:t>
            </a:r>
          </a:p>
          <a:p>
            <a:pPr>
              <a:tabLst>
                <a:tab pos="11599863" algn="r"/>
              </a:tabLst>
            </a:pPr>
            <a:r>
              <a:rPr lang="en-US" dirty="0"/>
              <a:t>Strings and Pointers</a:t>
            </a:r>
          </a:p>
        </p:txBody>
      </p:sp>
      <p:sp>
        <p:nvSpPr>
          <p:cNvPr id="5" name="TextBox 4">
            <a:extLst>
              <a:ext uri="{FF2B5EF4-FFF2-40B4-BE49-F238E27FC236}">
                <a16:creationId xmlns:a16="http://schemas.microsoft.com/office/drawing/2014/main" id="{6F0FAD2B-34CA-B4E1-D88C-3060F259329A}"/>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330621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D6F8-D870-B241-ABC9-4A69A4393270}"/>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5BD2B629-CD96-7941-98D4-677CA9D2A93C}"/>
              </a:ext>
            </a:extLst>
          </p:cNvPr>
          <p:cNvSpPr>
            <a:spLocks noGrp="1"/>
          </p:cNvSpPr>
          <p:nvPr>
            <p:ph idx="1"/>
          </p:nvPr>
        </p:nvSpPr>
        <p:spPr/>
        <p:txBody>
          <a:bodyPr/>
          <a:lstStyle/>
          <a:p>
            <a:pPr marL="0" indent="0">
              <a:buNone/>
            </a:pPr>
            <a:r>
              <a:rPr lang="en-US" dirty="0"/>
              <a:t>Buffer overflows are not merely functionality bugs;  they can cause a range of unintended behavior:</a:t>
            </a:r>
          </a:p>
          <a:p>
            <a:r>
              <a:rPr lang="en-US" dirty="0"/>
              <a:t>Let the user access memory they shouldn’t be able to access</a:t>
            </a:r>
          </a:p>
          <a:p>
            <a:r>
              <a:rPr lang="en-US" dirty="0"/>
              <a:t>Let the user modify memory they shouldn’t be able to access</a:t>
            </a:r>
          </a:p>
          <a:p>
            <a:pPr lvl="1"/>
            <a:r>
              <a:rPr lang="en-US" dirty="0"/>
              <a:t>Change a value that is used later in the program</a:t>
            </a:r>
          </a:p>
          <a:p>
            <a:pPr lvl="1"/>
            <a:r>
              <a:rPr lang="en-US" dirty="0"/>
              <a:t>User changes the program to execute their own custom instructions instead </a:t>
            </a:r>
          </a:p>
          <a:p>
            <a:pPr lvl="1"/>
            <a:r>
              <a:rPr lang="en-US" dirty="0"/>
              <a:t>And more…</a:t>
            </a:r>
          </a:p>
          <a:p>
            <a:endParaRPr lang="en-US" dirty="0"/>
          </a:p>
          <a:p>
            <a:pPr marL="0" indent="0">
              <a:buNone/>
            </a:pPr>
            <a:r>
              <a:rPr lang="en-US" b="1" dirty="0"/>
              <a:t>It’s our job as programmers to find and fix buffer overflows and other bugs not just for the functional correctness of our programs, but to protect people who use and interact with our code.</a:t>
            </a:r>
          </a:p>
          <a:p>
            <a:endParaRPr lang="en-US" dirty="0"/>
          </a:p>
        </p:txBody>
      </p:sp>
    </p:spTree>
    <p:extLst>
      <p:ext uri="{BB962C8B-B14F-4D97-AF65-F5344CB8AC3E}">
        <p14:creationId xmlns:p14="http://schemas.microsoft.com/office/powerpoint/2010/main" val="7251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secret[4] = "123";</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assume secret comes right after name in memory </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400" dirty="0">
                <a:latin typeface="Consolas" panose="020B0609020204030204" pitchFamily="49" charset="0"/>
                <a:cs typeface="Consolas" panose="020B0609020204030204" pitchFamily="49" charset="0"/>
              </a:rPr>
              <a:t>    char name[4];</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(name,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[1]);</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strcmp</a:t>
            </a:r>
            <a:r>
              <a:rPr lang="en-US" sz="2400" dirty="0">
                <a:latin typeface="Consolas" panose="020B0609020204030204" pitchFamily="49" charset="0"/>
                <a:cs typeface="Consolas" panose="020B0609020204030204" pitchFamily="49" charset="0"/>
              </a:rPr>
              <a:t>(secret,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[2]))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("You're in!\n");</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239000" y="4873674"/>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solidFill>
                  <a:srgbClr val="FF0000"/>
                </a:solidFill>
                <a:latin typeface="Calibri" panose="020F0502020204030204" pitchFamily="34" charset="0"/>
                <a:cs typeface="Calibri" panose="020F0502020204030204" pitchFamily="34" charset="0"/>
              </a:rPr>
              <a:t> ./</a:t>
            </a:r>
            <a:r>
              <a:rPr lang="en-US" sz="2400" dirty="0" err="1">
                <a:solidFill>
                  <a:srgbClr val="FF0000"/>
                </a:solidFill>
                <a:latin typeface="Consolas" panose="020B0609020204030204" pitchFamily="49" charset="0"/>
                <a:cs typeface="Consolas" panose="020B0609020204030204" pitchFamily="49" charset="0"/>
              </a:rPr>
              <a:t>buf</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abcdefg</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efg</a:t>
            </a:r>
            <a:endParaRPr lang="en-US" sz="2400" dirty="0">
              <a:solidFill>
                <a:srgbClr val="FF0000"/>
              </a:solidFill>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4C686FAA-7CB6-F606-FE44-A1BDF125B3FF}"/>
              </a:ext>
            </a:extLst>
          </p:cNvPr>
          <p:cNvSpPr txBox="1"/>
          <p:nvPr/>
        </p:nvSpPr>
        <p:spPr>
          <a:xfrm>
            <a:off x="7239000" y="2827728"/>
            <a:ext cx="47244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graphicFrame>
        <p:nvGraphicFramePr>
          <p:cNvPr id="9" name="Group 63">
            <a:extLst>
              <a:ext uri="{FF2B5EF4-FFF2-40B4-BE49-F238E27FC236}">
                <a16:creationId xmlns:a16="http://schemas.microsoft.com/office/drawing/2014/main" id="{9D43F035-5147-EC01-D7D1-FA773610E8AC}"/>
              </a:ext>
            </a:extLst>
          </p:cNvPr>
          <p:cNvGraphicFramePr>
            <a:graphicFrameLocks noGrp="1"/>
          </p:cNvGraphicFramePr>
          <p:nvPr>
            <p:extLst>
              <p:ext uri="{D42A27DB-BD31-4B8C-83A1-F6EECF244321}">
                <p14:modId xmlns:p14="http://schemas.microsoft.com/office/powerpoint/2010/main" val="1445148586"/>
              </p:ext>
            </p:extLst>
          </p:nvPr>
        </p:nvGraphicFramePr>
        <p:xfrm>
          <a:off x="152400" y="5756584"/>
          <a:ext cx="7061200" cy="830263"/>
        </p:xfrm>
        <a:graphic>
          <a:graphicData uri="http://schemas.openxmlformats.org/drawingml/2006/table">
            <a:tbl>
              <a:tblPr/>
              <a:tblGrid>
                <a:gridCol w="8826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882650">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82650">
                  <a:extLst>
                    <a:ext uri="{9D8B030D-6E8A-4147-A177-3AD203B41FA5}">
                      <a16:colId xmlns:a16="http://schemas.microsoft.com/office/drawing/2014/main" val="20005"/>
                    </a:ext>
                  </a:extLst>
                </a:gridCol>
                <a:gridCol w="882650">
                  <a:extLst>
                    <a:ext uri="{9D8B030D-6E8A-4147-A177-3AD203B41FA5}">
                      <a16:colId xmlns:a16="http://schemas.microsoft.com/office/drawing/2014/main" val="20006"/>
                    </a:ext>
                  </a:extLst>
                </a:gridCol>
                <a:gridCol w="882650">
                  <a:extLst>
                    <a:ext uri="{9D8B030D-6E8A-4147-A177-3AD203B41FA5}">
                      <a16:colId xmlns:a16="http://schemas.microsoft.com/office/drawing/2014/main" val="20007"/>
                    </a:ext>
                  </a:extLst>
                </a:gridCol>
                <a:gridCol w="882650">
                  <a:extLst>
                    <a:ext uri="{9D8B030D-6E8A-4147-A177-3AD203B41FA5}">
                      <a16:colId xmlns:a16="http://schemas.microsoft.com/office/drawing/2014/main" val="20008"/>
                    </a:ext>
                  </a:extLst>
                </a:gridCol>
              </a:tblGrid>
              <a:tr h="411163">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name</a:t>
                      </a:r>
                    </a:p>
                  </a:txBody>
                  <a:tcPr horzOverflow="overflow">
                    <a:lnL>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secret</a:t>
                      </a:r>
                    </a:p>
                  </a:txBody>
                  <a:tcPr horzOverflow="overflow">
                    <a:lnL w="12700" cap="flat" cmpd="sng" algn="ctr">
                      <a:solidFill>
                        <a:schemeClr val="tx1"/>
                      </a:solidFill>
                      <a:prstDash val="solid"/>
                      <a:round/>
                      <a:headEnd type="none" w="med" len="med"/>
                      <a:tailEnd type="none" w="med" len="med"/>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'b'</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'f'</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'g'</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34409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48AC6-0CE5-4942-A5BD-B6D1701F726C}"/>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AD94370F-7D53-5D4A-9D71-2DDF1BC74D87}"/>
              </a:ext>
            </a:extLst>
          </p:cNvPr>
          <p:cNvSpPr>
            <a:spLocks noGrp="1"/>
          </p:cNvSpPr>
          <p:nvPr>
            <p:ph idx="1"/>
          </p:nvPr>
        </p:nvSpPr>
        <p:spPr/>
        <p:txBody>
          <a:bodyPr/>
          <a:lstStyle/>
          <a:p>
            <a:r>
              <a:rPr lang="en-US" dirty="0"/>
              <a:t>AOL instant messenger buffer overflow: allowed remote attackers to execute code: </a:t>
            </a:r>
            <a:r>
              <a:rPr lang="en-US" dirty="0">
                <a:hlinkClick r:id="rId3"/>
              </a:rPr>
              <a:t>https://www.cvedetails.com/cve/CVE-2002-0362/</a:t>
            </a:r>
            <a:r>
              <a:rPr lang="en-US" dirty="0"/>
              <a:t> </a:t>
            </a:r>
          </a:p>
          <a:p>
            <a:r>
              <a:rPr lang="en-US" dirty="0"/>
              <a:t>Morris Worm: first internet worm to gain widespread attention; exploited buffer overflow in Unix command called ”finger”: </a:t>
            </a:r>
            <a:r>
              <a:rPr lang="en-US" dirty="0">
                <a:hlinkClick r:id="rId4"/>
              </a:rPr>
              <a:t>https://www.zdnet.com/article/the-morris-worm-internet-malware-turns-25/</a:t>
            </a:r>
            <a:r>
              <a:rPr lang="en-US" dirty="0"/>
              <a:t> </a:t>
            </a:r>
          </a:p>
        </p:txBody>
      </p:sp>
    </p:spTree>
    <p:extLst>
      <p:ext uri="{BB962C8B-B14F-4D97-AF65-F5344CB8AC3E}">
        <p14:creationId xmlns:p14="http://schemas.microsoft.com/office/powerpoint/2010/main" val="396794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1713510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b="1" u="sng"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391917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fix buffer overflows?</a:t>
            </a:r>
          </a:p>
        </p:txBody>
      </p:sp>
      <p:sp>
        <p:nvSpPr>
          <p:cNvPr id="7" name="Text Placeholder 6"/>
          <p:cNvSpPr>
            <a:spLocks noGrp="1"/>
          </p:cNvSpPr>
          <p:nvPr>
            <p:ph idx="1"/>
          </p:nvPr>
        </p:nvSpPr>
        <p:spPr>
          <a:xfrm>
            <a:off x="152400" y="1295400"/>
            <a:ext cx="11811000" cy="5562600"/>
          </a:xfrm>
        </p:spPr>
        <p:txBody>
          <a:bodyPr/>
          <a:lstStyle/>
          <a:p>
            <a:pPr marL="457200" lvl="1" indent="0">
              <a:buNone/>
            </a:pPr>
            <a:r>
              <a:rPr lang="en-US" sz="2800" dirty="0">
                <a:latin typeface="Consolas"/>
                <a:cs typeface="Consolas"/>
              </a:rPr>
              <a:t>MAN page for gets(): </a:t>
            </a:r>
          </a:p>
          <a:p>
            <a:pPr marL="457200" lvl="1" indent="0">
              <a:buNone/>
            </a:pPr>
            <a:r>
              <a:rPr lang="en-US" sz="2800" i="1" dirty="0">
                <a:latin typeface="Consolas"/>
                <a:cs typeface="Consolas"/>
              </a:rPr>
              <a:t>“</a:t>
            </a:r>
            <a:r>
              <a:rPr lang="en-US" sz="2800" i="1" dirty="0">
                <a:solidFill>
                  <a:srgbClr val="800000"/>
                </a:solidFill>
                <a:latin typeface="Consolas"/>
                <a:cs typeface="Consolas"/>
              </a:rPr>
              <a:t>Never use gets(). </a:t>
            </a:r>
            <a:r>
              <a:rPr lang="en-US" sz="2800" i="1" dirty="0">
                <a:latin typeface="Consolas"/>
                <a:cs typeface="Consolas"/>
              </a:rPr>
              <a:t>Because it is impossible to tell without knowing the data in advance how many characters gets() will read, and because gets() will continue to store characters past the end of the buffer, it is extremely dangerous to use. It has been used to break computer security. </a:t>
            </a:r>
            <a:r>
              <a:rPr lang="en-US" sz="2800" i="1" dirty="0">
                <a:solidFill>
                  <a:srgbClr val="800000"/>
                </a:solidFill>
                <a:latin typeface="Consolas"/>
                <a:cs typeface="Consolas"/>
              </a:rPr>
              <a:t>Use </a:t>
            </a:r>
            <a:r>
              <a:rPr lang="en-US" sz="2800" i="1" dirty="0" err="1">
                <a:solidFill>
                  <a:srgbClr val="800000"/>
                </a:solidFill>
                <a:latin typeface="Consolas"/>
                <a:cs typeface="Consolas"/>
              </a:rPr>
              <a:t>fgets</a:t>
            </a:r>
            <a:r>
              <a:rPr lang="en-US" sz="2800" i="1" dirty="0">
                <a:solidFill>
                  <a:srgbClr val="800000"/>
                </a:solidFill>
                <a:latin typeface="Consolas"/>
                <a:cs typeface="Consolas"/>
              </a:rPr>
              <a:t>() instead.</a:t>
            </a:r>
            <a:r>
              <a:rPr lang="en-US" sz="2800" i="1" dirty="0">
                <a:latin typeface="Consolas"/>
                <a:cs typeface="Consolas"/>
              </a:rPr>
              <a:t>”</a:t>
            </a:r>
          </a:p>
          <a:p>
            <a:pPr marL="457200" lvl="1" indent="0">
              <a:buNone/>
            </a:pPr>
            <a:endParaRPr lang="en-US" sz="2800" dirty="0">
              <a:latin typeface="Consolas"/>
              <a:cs typeface="Consolas"/>
            </a:endParaRPr>
          </a:p>
          <a:p>
            <a:pPr lvl="1"/>
            <a:endParaRPr lang="en-US" sz="2800" dirty="0">
              <a:latin typeface="Consolas"/>
              <a:cs typeface="Consolas"/>
            </a:endParaRPr>
          </a:p>
        </p:txBody>
      </p:sp>
    </p:spTree>
    <p:extLst>
      <p:ext uri="{BB962C8B-B14F-4D97-AF65-F5344CB8AC3E}">
        <p14:creationId xmlns:p14="http://schemas.microsoft.com/office/powerpoint/2010/main" val="551531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b="1" u="sng"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1297316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p:txBody>
          <a:bodyPr/>
          <a:lstStyle/>
          <a:p>
            <a:r>
              <a:rPr lang="en-US" b="1" dirty="0" err="1">
                <a:cs typeface="Consolas"/>
              </a:rPr>
              <a:t>Valgrind</a:t>
            </a:r>
            <a:r>
              <a:rPr lang="en-US" dirty="0">
                <a:cs typeface="Consolas"/>
              </a:rPr>
              <a:t>: Your Greatest Ally</a:t>
            </a:r>
          </a:p>
          <a:p>
            <a:r>
              <a:rPr lang="en-US" dirty="0">
                <a:cs typeface="Consolas"/>
              </a:rPr>
              <a:t>Write your own tests </a:t>
            </a:r>
          </a:p>
          <a:p>
            <a:r>
              <a:rPr lang="en-US" dirty="0">
                <a:cs typeface="Consolas"/>
              </a:rPr>
              <a:t>Consider writing tests </a:t>
            </a:r>
            <a:r>
              <a:rPr lang="en-US" i="1" dirty="0">
                <a:cs typeface="Consolas"/>
              </a:rPr>
              <a:t>before </a:t>
            </a:r>
            <a:r>
              <a:rPr lang="en-US" dirty="0">
                <a:cs typeface="Consolas"/>
              </a:rPr>
              <a:t>writing the main program</a:t>
            </a:r>
          </a:p>
          <a:p>
            <a:endParaRPr lang="en-US" dirty="0">
              <a:latin typeface="Consolas"/>
              <a:cs typeface="Consolas"/>
            </a:endParaRPr>
          </a:p>
          <a:p>
            <a:pPr marL="0" indent="0">
              <a:buNone/>
            </a:pPr>
            <a:r>
              <a:rPr lang="en-US" sz="4000" dirty="0">
                <a:latin typeface="Consolas"/>
                <a:cs typeface="Consolas"/>
              </a:rPr>
              <a:t> </a:t>
            </a:r>
            <a:r>
              <a:rPr lang="en-US" sz="4000" dirty="0"/>
              <a:t>✨ </a:t>
            </a:r>
            <a:r>
              <a:rPr lang="en-US" sz="4000" dirty="0">
                <a:latin typeface="Consolas"/>
                <a:cs typeface="Consolas"/>
              </a:rPr>
              <a:t>cs107.stanford.edu/</a:t>
            </a:r>
            <a:r>
              <a:rPr lang="en-US" sz="4000" dirty="0" err="1">
                <a:latin typeface="Consolas"/>
                <a:cs typeface="Consolas"/>
              </a:rPr>
              <a:t>testing.html</a:t>
            </a:r>
            <a:r>
              <a:rPr lang="en-US" sz="4000" dirty="0">
                <a:latin typeface="Consolas"/>
                <a:cs typeface="Consolas"/>
              </a:rPr>
              <a:t> </a:t>
            </a:r>
            <a:r>
              <a:rPr lang="en-US" sz="4000" dirty="0"/>
              <a:t>✨</a:t>
            </a:r>
            <a:endParaRPr lang="en-US" sz="4000" dirty="0">
              <a:latin typeface="Consolas"/>
              <a:cs typeface="Consolas"/>
            </a:endParaRPr>
          </a:p>
          <a:p>
            <a:endParaRPr lang="en-US" dirty="0">
              <a:latin typeface="Consolas"/>
              <a:cs typeface="Consolas"/>
            </a:endParaRPr>
          </a:p>
          <a:p>
            <a:endParaRPr lang="en-US" dirty="0">
              <a:latin typeface="Consolas"/>
              <a:cs typeface="Consolas"/>
            </a:endParaRPr>
          </a:p>
          <a:p>
            <a:pPr marL="0" indent="0">
              <a:buNone/>
            </a:pPr>
            <a:endParaRPr lang="en-US" dirty="0">
              <a:latin typeface="Consolas"/>
              <a:cs typeface="Consolas"/>
            </a:endParaRPr>
          </a:p>
        </p:txBody>
      </p:sp>
    </p:spTree>
    <p:extLst>
      <p:ext uri="{BB962C8B-B14F-4D97-AF65-F5344CB8AC3E}">
        <p14:creationId xmlns:p14="http://schemas.microsoft.com/office/powerpoint/2010/main" val="1210766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b="1" u="sng"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2104705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a:xfrm>
            <a:off x="152400" y="1295400"/>
            <a:ext cx="11811000" cy="5562600"/>
          </a:xfrm>
        </p:spPr>
        <p:txBody>
          <a:bodyPr/>
          <a:lstStyle/>
          <a:p>
            <a:pPr marL="0" indent="0">
              <a:buNone/>
            </a:pPr>
            <a:r>
              <a:rPr lang="en-US" dirty="0">
                <a:latin typeface="Consolas"/>
                <a:cs typeface="Consolas"/>
              </a:rPr>
              <a:t>Documentation &amp; MAN Pages (Written by Others)</a:t>
            </a:r>
          </a:p>
          <a:p>
            <a:pPr marL="457200" lvl="1" indent="0">
              <a:buNone/>
            </a:pPr>
            <a:r>
              <a:rPr lang="en-US" dirty="0">
                <a:latin typeface="Consolas"/>
                <a:cs typeface="Consolas"/>
              </a:rPr>
              <a:t>“The </a:t>
            </a:r>
            <a:r>
              <a:rPr lang="en-US" dirty="0" err="1">
                <a:latin typeface="Consolas"/>
                <a:cs typeface="Consolas"/>
              </a:rPr>
              <a:t>strcpy</a:t>
            </a:r>
            <a:r>
              <a:rPr lang="en-US" dirty="0">
                <a:latin typeface="Consolas"/>
                <a:cs typeface="Consolas"/>
              </a:rPr>
              <a:t>() function copies the string pointed to by </a:t>
            </a:r>
            <a:r>
              <a:rPr lang="en-US" dirty="0" err="1">
                <a:latin typeface="Consolas"/>
                <a:cs typeface="Consolas"/>
              </a:rPr>
              <a:t>src</a:t>
            </a:r>
            <a:r>
              <a:rPr lang="en-US" dirty="0">
                <a:latin typeface="Consolas"/>
                <a:cs typeface="Consolas"/>
              </a:rPr>
              <a:t>, including the terminating null byte (‘\0’), to the buffer pointed to by </a:t>
            </a:r>
            <a:r>
              <a:rPr lang="en-US" dirty="0" err="1">
                <a:latin typeface="Consolas"/>
                <a:cs typeface="Consolas"/>
              </a:rPr>
              <a:t>dest</a:t>
            </a:r>
            <a:r>
              <a:rPr lang="en-US" dirty="0">
                <a:latin typeface="Consolas"/>
                <a:cs typeface="Consolas"/>
              </a:rPr>
              <a:t>. The strings may not overlap, and the destination string </a:t>
            </a:r>
            <a:r>
              <a:rPr lang="en-US" dirty="0" err="1">
                <a:latin typeface="Consolas"/>
                <a:cs typeface="Consolas"/>
              </a:rPr>
              <a:t>dest</a:t>
            </a:r>
            <a:r>
              <a:rPr lang="en-US" dirty="0">
                <a:latin typeface="Consolas"/>
                <a:cs typeface="Consolas"/>
              </a:rPr>
              <a:t> must be large enough to receive the copy.  Beware of buffer overruns! (See BUGS.) …</a:t>
            </a:r>
          </a:p>
          <a:p>
            <a:pPr marL="457200" lvl="1" indent="0">
              <a:buNone/>
            </a:pPr>
            <a:r>
              <a:rPr lang="en-US" dirty="0">
                <a:latin typeface="Consolas"/>
                <a:cs typeface="Consolas"/>
              </a:rPr>
              <a:t>BUGS </a:t>
            </a:r>
          </a:p>
          <a:p>
            <a:pPr marL="457200" lvl="1" indent="0">
              <a:buNone/>
            </a:pPr>
            <a:r>
              <a:rPr lang="en-US" dirty="0">
                <a:latin typeface="Consolas"/>
                <a:cs typeface="Consolas"/>
              </a:rPr>
              <a:t>If the destination string of a </a:t>
            </a:r>
            <a:r>
              <a:rPr lang="en-US" dirty="0" err="1">
                <a:latin typeface="Consolas"/>
                <a:cs typeface="Consolas"/>
              </a:rPr>
              <a:t>strcpy</a:t>
            </a:r>
            <a:r>
              <a:rPr lang="en-US" dirty="0">
                <a:latin typeface="Consolas"/>
                <a:cs typeface="Consolas"/>
              </a:rPr>
              <a:t>() is not large enough, then anything might happen. </a:t>
            </a:r>
            <a:r>
              <a:rPr lang="en-US" b="1" dirty="0">
                <a:solidFill>
                  <a:srgbClr val="FF0000"/>
                </a:solidFill>
                <a:latin typeface="Consolas"/>
                <a:cs typeface="Consolas"/>
              </a:rPr>
              <a:t>Overflowing fixed-length string buffers is a favorite cracker technique for taking complete control of the machine.</a:t>
            </a:r>
            <a:r>
              <a:rPr lang="en-US" dirty="0">
                <a:latin typeface="Consolas"/>
                <a:cs typeface="Consolas"/>
              </a:rPr>
              <a:t> Any time a program reads or copies data into a buffer, the program first needs to check that there’s enough space. </a:t>
            </a:r>
            <a:r>
              <a:rPr lang="en-US" b="1" dirty="0">
                <a:solidFill>
                  <a:srgbClr val="FF0000"/>
                </a:solidFill>
                <a:latin typeface="Consolas"/>
                <a:cs typeface="Consolas"/>
              </a:rPr>
              <a:t>This may be unnecessary if you can show that overflow is impossible, but be careful: programs can get changed over time, in ways that may make the impossible possible.</a:t>
            </a:r>
            <a:r>
              <a:rPr lang="en-US" dirty="0">
                <a:latin typeface="Consolas"/>
                <a:cs typeface="Consolas"/>
              </a:rPr>
              <a:t>”</a:t>
            </a:r>
          </a:p>
        </p:txBody>
      </p:sp>
    </p:spTree>
    <p:extLst>
      <p:ext uri="{BB962C8B-B14F-4D97-AF65-F5344CB8AC3E}">
        <p14:creationId xmlns:p14="http://schemas.microsoft.com/office/powerpoint/2010/main" val="1863367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b="1" u="sng" dirty="0"/>
              <a:t>(Where possible) use of tools that reduce the possibility for buffer overflows</a:t>
            </a:r>
          </a:p>
          <a:p>
            <a:endParaRPr lang="en-US" dirty="0"/>
          </a:p>
        </p:txBody>
      </p:sp>
    </p:spTree>
    <p:extLst>
      <p:ext uri="{BB962C8B-B14F-4D97-AF65-F5344CB8AC3E}">
        <p14:creationId xmlns:p14="http://schemas.microsoft.com/office/powerpoint/2010/main" val="3367958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Safe Systems Programming</a:t>
            </a:r>
          </a:p>
        </p:txBody>
      </p:sp>
      <p:sp>
        <p:nvSpPr>
          <p:cNvPr id="3" name="Content Placeholder 2"/>
          <p:cNvSpPr>
            <a:spLocks noGrp="1"/>
          </p:cNvSpPr>
          <p:nvPr>
            <p:ph idx="1"/>
          </p:nvPr>
        </p:nvSpPr>
        <p:spPr/>
        <p:txBody>
          <a:bodyPr/>
          <a:lstStyle/>
          <a:p>
            <a:pPr marL="0" indent="0">
              <a:buNone/>
            </a:pPr>
            <a:r>
              <a:rPr lang="en-US" dirty="0"/>
              <a:t>Idea 5: Choose your Tools &amp; Languages Carefully </a:t>
            </a:r>
          </a:p>
          <a:p>
            <a:pPr marL="0" indent="0">
              <a:buNone/>
            </a:pPr>
            <a:endParaRPr lang="en-US" dirty="0"/>
          </a:p>
          <a:p>
            <a:pPr marL="0" indent="0">
              <a:buNone/>
            </a:pPr>
            <a:r>
              <a:rPr lang="en-US" dirty="0"/>
              <a:t>Existing code bases or requirements for a project may dictate what tools you use. Knowing C is crucial </a:t>
            </a:r>
            <a:r>
              <a:rPr lang="mr-IN" dirty="0"/>
              <a:t>–</a:t>
            </a:r>
            <a:r>
              <a:rPr lang="en-US" dirty="0"/>
              <a:t> it is and will remain widely used. </a:t>
            </a:r>
          </a:p>
          <a:p>
            <a:pPr marL="0" indent="0">
              <a:buNone/>
            </a:pPr>
            <a:r>
              <a:rPr lang="en-US" dirty="0"/>
              <a:t>When you you are choosing tools for systems programming, consider languages that can help guard against programmer error.</a:t>
            </a:r>
          </a:p>
          <a:p>
            <a:pPr marL="0" indent="0">
              <a:buNone/>
            </a:pPr>
            <a:endParaRPr lang="en-US" dirty="0"/>
          </a:p>
          <a:p>
            <a:r>
              <a:rPr lang="en-US" dirty="0"/>
              <a:t>Rust (Mozilla)</a:t>
            </a:r>
          </a:p>
          <a:p>
            <a:r>
              <a:rPr lang="en-US" dirty="0"/>
              <a:t>Go (Google)</a:t>
            </a:r>
          </a:p>
          <a:p>
            <a:r>
              <a:rPr lang="en-US" dirty="0"/>
              <a:t>Project Verona (Microsoft)</a:t>
            </a:r>
          </a:p>
        </p:txBody>
      </p:sp>
    </p:spTree>
    <p:extLst>
      <p:ext uri="{BB962C8B-B14F-4D97-AF65-F5344CB8AC3E}">
        <p14:creationId xmlns:p14="http://schemas.microsoft.com/office/powerpoint/2010/main" val="640681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for Computing Machinery (ACM) Code of Ethics</a:t>
            </a:r>
          </a:p>
        </p:txBody>
      </p:sp>
      <p:pic>
        <p:nvPicPr>
          <p:cNvPr id="4" name="Content Placeholder 3" descr="A screenshot of the ACM Code of Ethics and Professional Conduct.  It says the following:&#10;&#10;&quot;Preamble&#10;&#10;Computing professionals' actions change the world. To act responsibly, they should reflect upon the wider impacts of their work, consistently supporting the public good. The ACM Code of Ethics and Professional Conduct (&quot;the Code&quot;) expresses the conscience of the profession.&#10;&#10;The Code is designed to inspire and guide the ethical conduct of all computing professionals, including current and aspiring practitioners, instructors, students, influencers, and anyone who uses computing technology in an impactful way. Additionally, the Code serves as a basis for remediation when violations occur. The Code includes principles formulated as statements of responsibility, based on the understanding that the public good is always the primary consideration. Each principle is supplemented by guidelines, which provide explanations to assist computing professionals in understanding and applying the principle.&quot;"/>
          <p:cNvPicPr>
            <a:picLocks noGrp="1" noChangeAspect="1"/>
          </p:cNvPicPr>
          <p:nvPr>
            <p:ph idx="1"/>
          </p:nvPr>
        </p:nvPicPr>
        <p:blipFill rotWithShape="1">
          <a:blip r:embed="rId3">
            <a:extLst>
              <a:ext uri="{28A0092B-C50C-407E-A947-70E740481C1C}">
                <a14:useLocalDpi xmlns:a14="http://schemas.microsoft.com/office/drawing/2010/main" val="0"/>
              </a:ext>
            </a:extLst>
          </a:blip>
          <a:srcRect r="3424"/>
          <a:stretch/>
        </p:blipFill>
        <p:spPr>
          <a:xfrm>
            <a:off x="1237458" y="1295400"/>
            <a:ext cx="9717084" cy="5181600"/>
          </a:xfrm>
        </p:spPr>
      </p:pic>
      <p:sp>
        <p:nvSpPr>
          <p:cNvPr id="5" name="TextBox 4">
            <a:extLst>
              <a:ext uri="{FF2B5EF4-FFF2-40B4-BE49-F238E27FC236}">
                <a16:creationId xmlns:a16="http://schemas.microsoft.com/office/drawing/2014/main" id="{A6E61358-6FBC-21CF-D09B-72F793F0ADFC}"/>
              </a:ext>
            </a:extLst>
          </p:cNvPr>
          <p:cNvSpPr txBox="1"/>
          <p:nvPr/>
        </p:nvSpPr>
        <p:spPr>
          <a:xfrm>
            <a:off x="1237458" y="6427304"/>
            <a:ext cx="6102626" cy="369332"/>
          </a:xfrm>
          <a:prstGeom prst="rect">
            <a:avLst/>
          </a:prstGeom>
          <a:noFill/>
        </p:spPr>
        <p:txBody>
          <a:bodyPr wrap="square">
            <a:spAutoFit/>
          </a:bodyPr>
          <a:lstStyle/>
          <a:p>
            <a:pPr algn="l"/>
            <a:r>
              <a:rPr lang="en-US" dirty="0"/>
              <a:t>https://</a:t>
            </a:r>
            <a:r>
              <a:rPr lang="en-US" dirty="0" err="1"/>
              <a:t>www.acm.org</a:t>
            </a:r>
            <a:r>
              <a:rPr lang="en-US" dirty="0"/>
              <a:t>/code-of-ethics</a:t>
            </a:r>
          </a:p>
        </p:txBody>
      </p:sp>
    </p:spTree>
    <p:extLst>
      <p:ext uri="{BB962C8B-B14F-4D97-AF65-F5344CB8AC3E}">
        <p14:creationId xmlns:p14="http://schemas.microsoft.com/office/powerpoint/2010/main" val="120586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ACM Code of Ethics on Security</a:t>
            </a:r>
          </a:p>
        </p:txBody>
      </p:sp>
      <p:sp>
        <p:nvSpPr>
          <p:cNvPr id="3" name="Content Placeholder 2">
            <a:extLst>
              <a:ext uri="{FF2B5EF4-FFF2-40B4-BE49-F238E27FC236}">
                <a16:creationId xmlns:a16="http://schemas.microsoft.com/office/drawing/2014/main" id="{07FDF1ED-B054-32DC-3B70-E3ACB1818A01}"/>
              </a:ext>
            </a:extLst>
          </p:cNvPr>
          <p:cNvSpPr>
            <a:spLocks noGrp="1"/>
          </p:cNvSpPr>
          <p:nvPr>
            <p:ph idx="1"/>
          </p:nvPr>
        </p:nvSpPr>
        <p:spPr/>
        <p:txBody>
          <a:bodyPr/>
          <a:lstStyle/>
          <a:p>
            <a:pPr marL="0" indent="0" algn="l">
              <a:buNone/>
            </a:pPr>
            <a:r>
              <a:rPr lang="en-US" sz="2300" b="1" i="0" u="none" strike="noStrike" dirty="0">
                <a:solidFill>
                  <a:srgbClr val="2F2F36"/>
                </a:solidFill>
                <a:effectLst/>
              </a:rPr>
              <a:t>2.9 Design and implement systems that are robustly and usably secure.</a:t>
            </a:r>
          </a:p>
          <a:p>
            <a:pPr marL="0" indent="0" algn="l">
              <a:buNone/>
            </a:pPr>
            <a:r>
              <a:rPr lang="en-US" sz="2300" b="0" i="0" u="none" strike="noStrike" dirty="0">
                <a:solidFill>
                  <a:srgbClr val="222222"/>
                </a:solidFill>
                <a:effectLst/>
              </a:rPr>
              <a:t>Breaches of computer security cause harm. Robust security should be a primary consideration when designing and implementing systems. Computing professionals should perform due diligence to ensure the system functions as intended, and take appropriate action to secure resources against accidental and intentional misuse, modification, and denial of service. As threats can arise and change after a system is deployed, computing professionals should integrate mitigation techniques and policies, such as monitoring, patching, and vulnerability reporting. Computing professionals should also take steps to ensure parties affected by data breaches are notified in a timely and clear manner, providing appropriate guidance and remediation.</a:t>
            </a:r>
          </a:p>
          <a:p>
            <a:pPr marL="0" indent="0" algn="l">
              <a:buNone/>
            </a:pPr>
            <a:r>
              <a:rPr lang="en-US" sz="2300" b="0" i="0" u="none" strike="noStrike" dirty="0">
                <a:solidFill>
                  <a:srgbClr val="222222"/>
                </a:solidFill>
                <a:effectLst/>
              </a:rPr>
              <a:t>To ensure the system achieves its intended purpose, security features should be designed to be as intuitive and easy to use as possible. Computing professionals should discourage security precautions that are too confusing, are situationally inappropriate, or otherwise inhibit legitimate use.</a:t>
            </a:r>
          </a:p>
          <a:p>
            <a:pPr marL="0" indent="0" algn="l">
              <a:buNone/>
            </a:pPr>
            <a:r>
              <a:rPr lang="en-US" sz="2300" b="0" i="0" u="none" strike="noStrike" dirty="0">
                <a:solidFill>
                  <a:srgbClr val="222222"/>
                </a:solidFill>
                <a:effectLst/>
              </a:rPr>
              <a:t>In cases where misuse or harm are predictable or unavoidable, the best option may be to not implement the system.</a:t>
            </a:r>
          </a:p>
          <a:p>
            <a:endParaRPr lang="en-US" sz="2300" dirty="0"/>
          </a:p>
        </p:txBody>
      </p:sp>
      <p:sp>
        <p:nvSpPr>
          <p:cNvPr id="5" name="TextBox 4">
            <a:extLst>
              <a:ext uri="{FF2B5EF4-FFF2-40B4-BE49-F238E27FC236}">
                <a16:creationId xmlns:a16="http://schemas.microsoft.com/office/drawing/2014/main" id="{D69F356D-CDF0-284D-F08A-0B7C2640CE17}"/>
              </a:ext>
            </a:extLst>
          </p:cNvPr>
          <p:cNvSpPr txBox="1"/>
          <p:nvPr/>
        </p:nvSpPr>
        <p:spPr>
          <a:xfrm>
            <a:off x="8001000" y="6379338"/>
            <a:ext cx="3962400" cy="369332"/>
          </a:xfrm>
          <a:prstGeom prst="rect">
            <a:avLst/>
          </a:prstGeom>
          <a:noFill/>
        </p:spPr>
        <p:txBody>
          <a:bodyPr wrap="square">
            <a:spAutoFit/>
          </a:bodyPr>
          <a:lstStyle/>
          <a:p>
            <a:pPr algn="l"/>
            <a:r>
              <a:rPr lang="en-US" dirty="0"/>
              <a:t>https://</a:t>
            </a:r>
            <a:r>
              <a:rPr lang="en-US" dirty="0" err="1"/>
              <a:t>www.acm.org</a:t>
            </a:r>
            <a:r>
              <a:rPr lang="en-US" dirty="0"/>
              <a:t>/code-of-ethics</a:t>
            </a:r>
          </a:p>
        </p:txBody>
      </p:sp>
    </p:spTree>
    <p:extLst>
      <p:ext uri="{BB962C8B-B14F-4D97-AF65-F5344CB8AC3E}">
        <p14:creationId xmlns:p14="http://schemas.microsoft.com/office/powerpoint/2010/main" val="1387592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C717-73CA-2E46-8058-46EB2CDF5393}"/>
              </a:ext>
            </a:extLst>
          </p:cNvPr>
          <p:cNvSpPr>
            <a:spLocks noGrp="1"/>
          </p:cNvSpPr>
          <p:nvPr>
            <p:ph type="title"/>
          </p:nvPr>
        </p:nvSpPr>
        <p:spPr/>
        <p:txBody>
          <a:bodyPr/>
          <a:lstStyle/>
          <a:p>
            <a:r>
              <a:rPr lang="en-US" dirty="0"/>
              <a:t>Buffer Overflows</a:t>
            </a:r>
          </a:p>
        </p:txBody>
      </p:sp>
      <p:sp>
        <p:nvSpPr>
          <p:cNvPr id="3" name="Content Placeholder 2">
            <a:extLst>
              <a:ext uri="{FF2B5EF4-FFF2-40B4-BE49-F238E27FC236}">
                <a16:creationId xmlns:a16="http://schemas.microsoft.com/office/drawing/2014/main" id="{3E98B5F2-A574-324C-99F1-7A24153DDF99}"/>
              </a:ext>
            </a:extLst>
          </p:cNvPr>
          <p:cNvSpPr>
            <a:spLocks noGrp="1"/>
          </p:cNvSpPr>
          <p:nvPr>
            <p:ph idx="1"/>
          </p:nvPr>
        </p:nvSpPr>
        <p:spPr/>
        <p:txBody>
          <a:bodyPr/>
          <a:lstStyle/>
          <a:p>
            <a:r>
              <a:rPr lang="en-US" dirty="0"/>
              <a:t>We must always ensure that memory operations we perform don’t improperly read or write memory.</a:t>
            </a:r>
          </a:p>
          <a:p>
            <a:pPr lvl="1"/>
            <a:r>
              <a:rPr lang="en-US" dirty="0"/>
              <a:t>E.g. don’t copy a string into a space that is too small!</a:t>
            </a:r>
          </a:p>
          <a:p>
            <a:pPr lvl="1"/>
            <a:r>
              <a:rPr lang="en-US" dirty="0"/>
              <a:t>E.g. don’t ask for the string length of an uninitialized string!</a:t>
            </a:r>
          </a:p>
          <a:p>
            <a:r>
              <a:rPr lang="en-US" dirty="0"/>
              <a:t>The </a:t>
            </a:r>
            <a:r>
              <a:rPr lang="en-US" b="1" dirty="0" err="1"/>
              <a:t>Valgrind</a:t>
            </a:r>
            <a:r>
              <a:rPr lang="en-US" dirty="0"/>
              <a:t> tool may be able to help track down memory-related issues.</a:t>
            </a:r>
          </a:p>
          <a:p>
            <a:pPr lvl="1"/>
            <a:r>
              <a:rPr lang="en-US" dirty="0"/>
              <a:t>See cs107.stanford.edu/resources/</a:t>
            </a:r>
            <a:r>
              <a:rPr lang="en-US" dirty="0" err="1"/>
              <a:t>valgrind</a:t>
            </a:r>
            <a:endParaRPr lang="en-US" dirty="0"/>
          </a:p>
          <a:p>
            <a:pPr lvl="1"/>
            <a:r>
              <a:rPr lang="en-US" dirty="0"/>
              <a:t>We’ll talk about </a:t>
            </a:r>
            <a:r>
              <a:rPr lang="en-US" dirty="0" err="1"/>
              <a:t>Valgrind</a:t>
            </a:r>
            <a:r>
              <a:rPr lang="en-US" dirty="0"/>
              <a:t> more when we talk about dynamically-allocated memory.</a:t>
            </a:r>
          </a:p>
          <a:p>
            <a:pPr lvl="1"/>
            <a:r>
              <a:rPr lang="en-US" dirty="0" err="1"/>
              <a:t>Valgrind</a:t>
            </a:r>
            <a:r>
              <a:rPr lang="en-US" dirty="0"/>
              <a:t> can detect some, but not all, stack-memory-related issues</a:t>
            </a:r>
          </a:p>
        </p:txBody>
      </p:sp>
    </p:spTree>
    <p:extLst>
      <p:ext uri="{BB962C8B-B14F-4D97-AF65-F5344CB8AC3E}">
        <p14:creationId xmlns:p14="http://schemas.microsoft.com/office/powerpoint/2010/main" val="34652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Memory Errors</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7" name="TextBox 6">
            <a:extLst>
              <a:ext uri="{FF2B5EF4-FFF2-40B4-BE49-F238E27FC236}">
                <a16:creationId xmlns:a16="http://schemas.microsoft.com/office/drawing/2014/main" id="{CE21D2C8-C8B3-3F44-884E-420A9C37D787}"/>
              </a:ext>
            </a:extLst>
          </p:cNvPr>
          <p:cNvSpPr txBox="1"/>
          <p:nvPr/>
        </p:nvSpPr>
        <p:spPr>
          <a:xfrm>
            <a:off x="5053886" y="6324600"/>
            <a:ext cx="208422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memory_errors.c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95654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t>Buffer Overflows, Security and </a:t>
            </a:r>
            <a:r>
              <a:rPr lang="en-US" dirty="0" err="1"/>
              <a:t>Valgrind</a:t>
            </a:r>
            <a:endParaRPr lang="en-US" dirty="0"/>
          </a:p>
          <a:p>
            <a:pPr>
              <a:tabLst>
                <a:tab pos="11599863" algn="r"/>
              </a:tabLst>
            </a:pPr>
            <a:r>
              <a:rPr lang="en-US" b="1" dirty="0">
                <a:solidFill>
                  <a:srgbClr val="FF0000"/>
                </a:solidFill>
              </a:rPr>
              <a:t>Review: Pointers</a:t>
            </a:r>
          </a:p>
          <a:p>
            <a:pPr>
              <a:tabLst>
                <a:tab pos="11599863" algn="r"/>
              </a:tabLst>
            </a:pPr>
            <a:r>
              <a:rPr lang="en-US" dirty="0"/>
              <a:t>Strings and Pointers</a:t>
            </a:r>
          </a:p>
        </p:txBody>
      </p:sp>
      <p:sp>
        <p:nvSpPr>
          <p:cNvPr id="5" name="TextBox 4">
            <a:extLst>
              <a:ext uri="{FF2B5EF4-FFF2-40B4-BE49-F238E27FC236}">
                <a16:creationId xmlns:a16="http://schemas.microsoft.com/office/drawing/2014/main" id="{A39951B8-1E50-EE5C-E800-7F84A3B963A2}"/>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2607729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EF6F1-A55E-EF91-EB4D-6CD9A4780692}"/>
              </a:ext>
            </a:extLst>
          </p:cNvPr>
          <p:cNvSpPr>
            <a:spLocks noGrp="1"/>
          </p:cNvSpPr>
          <p:nvPr>
            <p:ph type="title"/>
          </p:nvPr>
        </p:nvSpPr>
        <p:spPr/>
        <p:txBody>
          <a:bodyPr/>
          <a:lstStyle/>
          <a:p>
            <a:r>
              <a:rPr lang="en-US" dirty="0"/>
              <a:t>Strings and Pointers</a:t>
            </a:r>
          </a:p>
        </p:txBody>
      </p:sp>
      <p:sp>
        <p:nvSpPr>
          <p:cNvPr id="3" name="Content Placeholder 2">
            <a:extLst>
              <a:ext uri="{FF2B5EF4-FFF2-40B4-BE49-F238E27FC236}">
                <a16:creationId xmlns:a16="http://schemas.microsoft.com/office/drawing/2014/main" id="{B839671A-94EA-7E44-BC06-C3B582762255}"/>
              </a:ext>
            </a:extLst>
          </p:cNvPr>
          <p:cNvSpPr>
            <a:spLocks noGrp="1"/>
          </p:cNvSpPr>
          <p:nvPr>
            <p:ph idx="1"/>
          </p:nvPr>
        </p:nvSpPr>
        <p:spPr/>
        <p:txBody>
          <a:bodyPr/>
          <a:lstStyle/>
          <a:p>
            <a:pPr marL="0" indent="0">
              <a:buNone/>
            </a:pPr>
            <a:r>
              <a:rPr lang="en-US" dirty="0"/>
              <a:t>C strings can be represented as </a:t>
            </a:r>
            <a:r>
              <a:rPr lang="en-US" b="1" dirty="0"/>
              <a:t>char[]</a:t>
            </a:r>
            <a:r>
              <a:rPr lang="en-US" dirty="0"/>
              <a:t> or </a:t>
            </a:r>
            <a:r>
              <a:rPr lang="en-US" b="1" dirty="0"/>
              <a:t>char *</a:t>
            </a:r>
            <a:r>
              <a:rPr lang="en-US" dirty="0"/>
              <a:t>.</a:t>
            </a:r>
          </a:p>
          <a:p>
            <a:r>
              <a:rPr lang="en-US" dirty="0"/>
              <a:t>When we create </a:t>
            </a:r>
            <a:r>
              <a:rPr lang="en-US" b="1" dirty="0"/>
              <a:t>char[]</a:t>
            </a:r>
            <a:r>
              <a:rPr lang="en-US" dirty="0"/>
              <a:t>, we are creating space for characters</a:t>
            </a:r>
          </a:p>
          <a:p>
            <a:r>
              <a:rPr lang="en-US" dirty="0"/>
              <a:t>When we create </a:t>
            </a:r>
            <a:r>
              <a:rPr lang="en-US" b="1" dirty="0"/>
              <a:t>char *</a:t>
            </a:r>
            <a:r>
              <a:rPr lang="en-US" dirty="0"/>
              <a:t>, we are creating space for an address of character(s)</a:t>
            </a:r>
          </a:p>
          <a:p>
            <a:r>
              <a:rPr lang="en-US" dirty="0"/>
              <a:t>Strings are implicitly converted to char * when passed as parameters</a:t>
            </a:r>
          </a:p>
          <a:p>
            <a:pPr lvl="1"/>
            <a:r>
              <a:rPr lang="en-US" dirty="0"/>
              <a:t>E.g. all string functions take char * parameters, but accept char[]</a:t>
            </a:r>
          </a:p>
          <a:p>
            <a:r>
              <a:rPr lang="en-US" dirty="0"/>
              <a:t>A char * is technically a pointer to a </a:t>
            </a:r>
            <a:r>
              <a:rPr lang="en-US" b="1" u="sng" dirty="0"/>
              <a:t>single character</a:t>
            </a:r>
            <a:r>
              <a:rPr lang="en-US" dirty="0"/>
              <a:t>.  But we commonly use char * as string by having the character it points to be followed by more characters and ultimately a null terminator. But a char * could also just point to a single character (not a string).</a:t>
            </a:r>
          </a:p>
          <a:p>
            <a:endParaRPr lang="en-US" dirty="0"/>
          </a:p>
          <a:p>
            <a:pPr lvl="1"/>
            <a:endParaRPr lang="en-US" dirty="0"/>
          </a:p>
          <a:p>
            <a:endParaRPr lang="en-US" dirty="0"/>
          </a:p>
        </p:txBody>
      </p:sp>
    </p:spTree>
    <p:extLst>
      <p:ext uri="{BB962C8B-B14F-4D97-AF65-F5344CB8AC3E}">
        <p14:creationId xmlns:p14="http://schemas.microsoft.com/office/powerpoint/2010/main" val="319848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Pointers and 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pPr marL="0" indent="0">
              <a:buNone/>
            </a:pPr>
            <a:r>
              <a:rPr lang="en-US" dirty="0"/>
              <a:t>A </a:t>
            </a:r>
            <a:r>
              <a:rPr lang="en-US" i="1" dirty="0"/>
              <a:t>pointer</a:t>
            </a:r>
            <a:r>
              <a:rPr lang="en-US" dirty="0"/>
              <a:t> is a variable that stores a memory address.</a:t>
            </a:r>
          </a:p>
          <a:p>
            <a:r>
              <a:rPr lang="en-US" dirty="0"/>
              <a:t>Memory is a big array of bytes, and each byte has a unique numeric index that is commonly written in hexadecimal.  A pointer stores one of these “indexes”. </a:t>
            </a:r>
          </a:p>
          <a:p>
            <a:r>
              <a:rPr lang="en-US" dirty="0"/>
              <a:t>Because there is no pass-by-reference in C like in C++, pointers let us pass around the address of one instance of memory, instead of making many copies.</a:t>
            </a:r>
          </a:p>
          <a:p>
            <a:r>
              <a:rPr lang="en-US" dirty="0"/>
              <a:t>Pointers are also essential for allocating memory on the heap, and to refer to memory generically, both of which we will cover later.</a:t>
            </a:r>
          </a:p>
          <a:p>
            <a:endParaRPr lang="en-US" dirty="0"/>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141131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C1C9EE33-FFA1-D240-AF5C-9D08635F590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9" name="Content Placeholder 3">
            <a:extLst>
              <a:ext uri="{FF2B5EF4-FFF2-40B4-BE49-F238E27FC236}">
                <a16:creationId xmlns:a16="http://schemas.microsoft.com/office/drawing/2014/main" id="{5522E53C-5F0F-584E-81F4-83E438D457F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0" name="TextBox 9">
            <a:extLst>
              <a:ext uri="{FF2B5EF4-FFF2-40B4-BE49-F238E27FC236}">
                <a16:creationId xmlns:a16="http://schemas.microsoft.com/office/drawing/2014/main" id="{431A4D7E-3D80-4846-B5F1-BBDDA6F6DFC7}"/>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31A892FE-9B2B-434E-9575-1AF7B432E8FE}"/>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7D75A4DA-FCAE-784D-9E08-A1C3E4A03E1E}"/>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56614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D97BBBB2-2E38-F04A-83EC-349BB2C0B742}"/>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B04B8B85-642F-5546-B0E3-19FB3F013F96}"/>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1" name="TextBox 10">
            <a:extLst>
              <a:ext uri="{FF2B5EF4-FFF2-40B4-BE49-F238E27FC236}">
                <a16:creationId xmlns:a16="http://schemas.microsoft.com/office/drawing/2014/main" id="{571ABF5C-1DFE-1046-9FC5-E08F2A11971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4B679B77-EFEF-D545-8E7E-961FFBE2D06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F94AACCB-3ADD-254F-A75B-1DE24328E97E}"/>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453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74C88A7D-4954-0745-90E3-021F0CEFE14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4" name="Content Placeholder 3">
            <a:extLst>
              <a:ext uri="{FF2B5EF4-FFF2-40B4-BE49-F238E27FC236}">
                <a16:creationId xmlns:a16="http://schemas.microsoft.com/office/drawing/2014/main" id="{8812872A-6BEC-F045-918B-104010608D21}"/>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15" name="TextBox 14">
            <a:extLst>
              <a:ext uri="{FF2B5EF4-FFF2-40B4-BE49-F238E27FC236}">
                <a16:creationId xmlns:a16="http://schemas.microsoft.com/office/drawing/2014/main" id="{B67223CE-9F7A-FD41-9CBE-217D79BAEFE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6" name="TextBox 15">
            <a:extLst>
              <a:ext uri="{FF2B5EF4-FFF2-40B4-BE49-F238E27FC236}">
                <a16:creationId xmlns:a16="http://schemas.microsoft.com/office/drawing/2014/main" id="{259C77E7-E6FD-9340-B23E-3CAD136D5A6E}"/>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76AD2C08-397C-364E-8807-92E476F5A65A}"/>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TextBox 17">
            <a:extLst>
              <a:ext uri="{FF2B5EF4-FFF2-40B4-BE49-F238E27FC236}">
                <a16:creationId xmlns:a16="http://schemas.microsoft.com/office/drawing/2014/main" id="{0A683F86-CA70-944B-8BE5-38F7CFE18273}"/>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9" name="Left Bracket 18">
            <a:extLst>
              <a:ext uri="{FF2B5EF4-FFF2-40B4-BE49-F238E27FC236}">
                <a16:creationId xmlns:a16="http://schemas.microsoft.com/office/drawing/2014/main" id="{5CCB2B51-92CE-DC4B-BE2D-0CF7B413FD05}"/>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A51CF5DF-B91E-0B4C-8988-FAAB67848A02}"/>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17750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val</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BDC22785-9FFA-1D4B-BAA9-B04257BDA97C}"/>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21" name="Content Placeholder 3">
            <a:extLst>
              <a:ext uri="{FF2B5EF4-FFF2-40B4-BE49-F238E27FC236}">
                <a16:creationId xmlns:a16="http://schemas.microsoft.com/office/drawing/2014/main" id="{5359D810-EEDA-C24D-9E70-718BC985DCB8}"/>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22" name="TextBox 21">
            <a:extLst>
              <a:ext uri="{FF2B5EF4-FFF2-40B4-BE49-F238E27FC236}">
                <a16:creationId xmlns:a16="http://schemas.microsoft.com/office/drawing/2014/main" id="{FE8FEAE3-537E-444B-8850-E2F27B6F683B}"/>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B6280343-E7FC-6E42-99DC-13E0F8DB7A97}"/>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F37BDF79-40BD-9149-9BB2-353EFD9C3DB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4EA1B254-8CE9-2F46-86D2-345671890A33}"/>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15368B0-06B8-044C-AB36-EADBE5652AD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A8BAA9E9-5DA1-0C4E-81E0-14C16054B5B7}"/>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83781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val</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BDC22785-9FFA-1D4B-BAA9-B04257BDA97C}"/>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4" name="Content Placeholder 3">
            <a:extLst>
              <a:ext uri="{FF2B5EF4-FFF2-40B4-BE49-F238E27FC236}">
                <a16:creationId xmlns:a16="http://schemas.microsoft.com/office/drawing/2014/main" id="{C8A68F33-C301-9844-9F80-CF7F670F8D8D}"/>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15" name="TextBox 14">
            <a:extLst>
              <a:ext uri="{FF2B5EF4-FFF2-40B4-BE49-F238E27FC236}">
                <a16:creationId xmlns:a16="http://schemas.microsoft.com/office/drawing/2014/main" id="{09D79114-69BC-2C4A-ADF6-89A56207A68D}"/>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6" name="TextBox 15">
            <a:extLst>
              <a:ext uri="{FF2B5EF4-FFF2-40B4-BE49-F238E27FC236}">
                <a16:creationId xmlns:a16="http://schemas.microsoft.com/office/drawing/2014/main" id="{2DB1BDE2-54D3-0E4A-BFC1-1F937559CB3C}"/>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09D95581-3FF2-1E4E-A8B7-4866E38B8BB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TextBox 17">
            <a:extLst>
              <a:ext uri="{FF2B5EF4-FFF2-40B4-BE49-F238E27FC236}">
                <a16:creationId xmlns:a16="http://schemas.microsoft.com/office/drawing/2014/main" id="{713A231A-74ED-E34C-B1F9-A551399F4EE1}"/>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9" name="Left Bracket 18">
            <a:extLst>
              <a:ext uri="{FF2B5EF4-FFF2-40B4-BE49-F238E27FC236}">
                <a16:creationId xmlns:a16="http://schemas.microsoft.com/office/drawing/2014/main" id="{A5DE2F0A-D2E9-5441-B179-A7DDC79ABF64}"/>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97C306E7-EE25-644A-88F6-9129F200D1FE}"/>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50705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42813987-6492-B145-918C-1FC05999BE69}"/>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350598E1-9578-2141-B317-61D8E3567468}"/>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1" name="TextBox 10">
            <a:extLst>
              <a:ext uri="{FF2B5EF4-FFF2-40B4-BE49-F238E27FC236}">
                <a16:creationId xmlns:a16="http://schemas.microsoft.com/office/drawing/2014/main" id="{0E74288F-F4C3-3B49-A476-E7032B2DECB4}"/>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14DF0418-2D52-6949-A393-3E0D2AB17EDF}"/>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9072E84A-0033-3F4F-B9F0-CC480C18B515}"/>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16815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6ECB-1628-4851-DB7C-693ED6119D9E}"/>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CB680535-91C4-965E-FE38-9BDAE647111E}"/>
              </a:ext>
            </a:extLst>
          </p:cNvPr>
          <p:cNvSpPr>
            <a:spLocks noGrp="1"/>
          </p:cNvSpPr>
          <p:nvPr>
            <p:ph idx="1"/>
          </p:nvPr>
        </p:nvSpPr>
        <p:spPr/>
        <p:txBody>
          <a:bodyPr/>
          <a:lstStyle/>
          <a:p>
            <a:pPr marL="0" indent="0">
              <a:buNone/>
            </a:pPr>
            <a:r>
              <a:rPr lang="en-US" dirty="0"/>
              <a:t>Pointers allow us to pass around the </a:t>
            </a:r>
            <a:r>
              <a:rPr lang="en-US" i="1" dirty="0"/>
              <a:t>location</a:t>
            </a:r>
            <a:r>
              <a:rPr lang="en-US" dirty="0"/>
              <a:t> of data so that the original data can be modified in other functions.</a:t>
            </a:r>
          </a:p>
          <a:p>
            <a:pPr marL="0" indent="0">
              <a:buNone/>
            </a:pPr>
            <a:endParaRPr lang="en-US" dirty="0"/>
          </a:p>
          <a:p>
            <a:pPr marL="0" indent="0">
              <a:buNone/>
            </a:pPr>
            <a:r>
              <a:rPr lang="en-US" b="1" dirty="0"/>
              <a:t>Example: </a:t>
            </a:r>
            <a:r>
              <a:rPr lang="en-US" dirty="0"/>
              <a:t>I want to write a function </a:t>
            </a:r>
            <a:r>
              <a:rPr lang="en-US" i="1" dirty="0" err="1"/>
              <a:t>myFunc</a:t>
            </a:r>
            <a:r>
              <a:rPr lang="en-US" dirty="0"/>
              <a:t> that can change the value of an existing integer to be 3.</a:t>
            </a:r>
          </a:p>
          <a:p>
            <a:pPr marL="0" indent="0">
              <a:spcBef>
                <a:spcPts val="0"/>
              </a:spcBef>
              <a:buNone/>
            </a:pPr>
            <a:endParaRPr lang="en-US" sz="2800" dirty="0">
              <a:latin typeface="Consolas" panose="020B0609020204030204" pitchFamily="49" charset="0"/>
              <a:cs typeface="Consolas" panose="020B0609020204030204" pitchFamily="49" charset="0"/>
            </a:endParaRPr>
          </a:p>
          <a:p>
            <a:pPr marL="0" indent="0">
              <a:spcBef>
                <a:spcPts val="0"/>
              </a:spcBef>
              <a:buNone/>
            </a:pPr>
            <a:r>
              <a:rPr lang="en-US" sz="2800" dirty="0">
                <a:latin typeface="Consolas" panose="020B0609020204030204" pitchFamily="49" charset="0"/>
                <a:cs typeface="Consolas" panose="020B0609020204030204" pitchFamily="49" charset="0"/>
              </a:rPr>
              <a:t>int main(int </a:t>
            </a:r>
            <a:r>
              <a:rPr lang="en-US" sz="2800" dirty="0" err="1">
                <a:latin typeface="Consolas" panose="020B0609020204030204" pitchFamily="49" charset="0"/>
                <a:cs typeface="Consolas" panose="020B0609020204030204" pitchFamily="49" charset="0"/>
              </a:rPr>
              <a:t>argc</a:t>
            </a:r>
            <a:r>
              <a:rPr lang="en-US" sz="2800" dirty="0">
                <a:latin typeface="Consolas" panose="020B0609020204030204" pitchFamily="49" charset="0"/>
                <a:cs typeface="Consolas" panose="020B0609020204030204" pitchFamily="49" charset="0"/>
              </a:rPr>
              <a:t>, char *</a:t>
            </a:r>
            <a:r>
              <a:rPr lang="en-US" sz="2800" dirty="0" err="1">
                <a:latin typeface="Consolas" panose="020B0609020204030204" pitchFamily="49" charset="0"/>
                <a:cs typeface="Consolas" panose="020B0609020204030204" pitchFamily="49" charset="0"/>
              </a:rPr>
              <a:t>argv</a:t>
            </a:r>
            <a:r>
              <a:rPr lang="en-US" sz="2800" dirty="0">
                <a:latin typeface="Consolas" panose="020B0609020204030204" pitchFamily="49" charset="0"/>
                <a:cs typeface="Consolas" panose="020B0609020204030204" pitchFamily="49" charset="0"/>
              </a:rPr>
              <a:t>[]) {</a:t>
            </a:r>
          </a:p>
          <a:p>
            <a:pPr marL="0" indent="0">
              <a:spcBef>
                <a:spcPts val="0"/>
              </a:spcBef>
              <a:buNone/>
            </a:pPr>
            <a:r>
              <a:rPr lang="en-US" sz="2800" dirty="0">
                <a:latin typeface="Consolas" panose="020B0609020204030204" pitchFamily="49" charset="0"/>
                <a:cs typeface="Consolas" panose="020B0609020204030204" pitchFamily="49" charset="0"/>
              </a:rPr>
              <a:t>	int x = 2;</a:t>
            </a:r>
          </a:p>
          <a:p>
            <a:pPr marL="0" indent="0">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myFunc</a:t>
            </a:r>
            <a:r>
              <a:rPr lang="en-US" sz="2800" dirty="0">
                <a:latin typeface="Consolas" panose="020B0609020204030204" pitchFamily="49" charset="0"/>
                <a:cs typeface="Consolas" panose="020B0609020204030204" pitchFamily="49" charset="0"/>
              </a:rPr>
              <a:t>(???);</a:t>
            </a:r>
          </a:p>
          <a:p>
            <a:pPr marL="0" indent="0">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"%d"</a:t>
            </a:r>
            <a:r>
              <a:rPr lang="en-US" sz="2800" dirty="0">
                <a:latin typeface="Consolas" panose="020B0609020204030204" pitchFamily="49" charset="0"/>
                <a:cs typeface="Consolas" panose="020B0609020204030204" pitchFamily="49" charset="0"/>
              </a:rPr>
              <a:t>, x);	</a:t>
            </a:r>
            <a:r>
              <a:rPr lang="en-US" sz="2800" dirty="0">
                <a:solidFill>
                  <a:srgbClr val="00B050"/>
                </a:solidFill>
                <a:latin typeface="Consolas" panose="020B0609020204030204" pitchFamily="49" charset="0"/>
                <a:cs typeface="Consolas" panose="020B0609020204030204" pitchFamily="49" charset="0"/>
              </a:rPr>
              <a:t>// want to print 3</a:t>
            </a:r>
          </a:p>
          <a:p>
            <a:pPr marL="0" indent="0">
              <a:spcBef>
                <a:spcPts val="0"/>
              </a:spcBef>
              <a:buNone/>
            </a:pPr>
            <a:r>
              <a:rPr lang="en-US" sz="2800" dirty="0">
                <a:latin typeface="Consolas" panose="020B0609020204030204" pitchFamily="49" charset="0"/>
                <a:cs typeface="Consolas" panose="020B0609020204030204" pitchFamily="49" charset="0"/>
              </a:rPr>
              <a:t>	...</a:t>
            </a:r>
          </a:p>
          <a:p>
            <a:pPr marL="0" indent="0">
              <a:spcBef>
                <a:spcPts val="0"/>
              </a:spcBef>
              <a:buNone/>
            </a:pPr>
            <a:r>
              <a:rPr lang="en-US" sz="2800" dirty="0">
                <a:latin typeface="Consolas" panose="020B0609020204030204" pitchFamily="49" charset="0"/>
                <a:cs typeface="Consolas" panose="020B0609020204030204" pitchFamily="49" charset="0"/>
              </a:rPr>
              <a:t>}</a:t>
            </a:r>
          </a:p>
          <a:p>
            <a:pPr marL="0" indent="0">
              <a:buNone/>
            </a:pPr>
            <a:endParaRPr lang="en-US" b="1" dirty="0"/>
          </a:p>
        </p:txBody>
      </p:sp>
    </p:spTree>
    <p:extLst>
      <p:ext uri="{BB962C8B-B14F-4D97-AF65-F5344CB8AC3E}">
        <p14:creationId xmlns:p14="http://schemas.microsoft.com/office/powerpoint/2010/main" val="80553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5692-3D9F-524E-8319-F57B1D8DC99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AB134C0E-1619-F741-B575-EB075C3E0FB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Make a pointer that stores the </a:t>
            </a:r>
            <a:r>
              <a:rPr lang="en-US" u="sng" dirty="0">
                <a:solidFill>
                  <a:srgbClr val="00B050"/>
                </a:solidFill>
                <a:latin typeface="Consolas" panose="020B0609020204030204" pitchFamily="49" charset="0"/>
                <a:cs typeface="Consolas" panose="020B0609020204030204" pitchFamily="49" charset="0"/>
              </a:rPr>
              <a:t>address</a:t>
            </a:r>
            <a:r>
              <a:rPr lang="en-US" dirty="0">
                <a:solidFill>
                  <a:srgbClr val="00B050"/>
                </a:solidFill>
                <a:latin typeface="Consolas" panose="020B0609020204030204" pitchFamily="49" charset="0"/>
                <a:cs typeface="Consolas" panose="020B0609020204030204" pitchFamily="49" charset="0"/>
              </a:rPr>
              <a:t> of x.</a:t>
            </a:r>
          </a:p>
          <a:p>
            <a:pPr marL="0" indent="0">
              <a:buNone/>
            </a:pPr>
            <a:r>
              <a:rPr lang="en-US" dirty="0">
                <a:solidFill>
                  <a:srgbClr val="00B050"/>
                </a:solidFill>
                <a:latin typeface="Consolas" panose="020B0609020204030204" pitchFamily="49" charset="0"/>
                <a:cs typeface="Consolas" panose="020B0609020204030204" pitchFamily="49" charset="0"/>
              </a:rPr>
              <a:t>// (&amp; means "address of")</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Dereference the pointer to go to that address.</a:t>
            </a:r>
          </a:p>
          <a:p>
            <a:pPr marL="0" indent="0">
              <a:buNone/>
            </a:pPr>
            <a:r>
              <a:rPr lang="en-US" dirty="0">
                <a:solidFill>
                  <a:srgbClr val="00B050"/>
                </a:solidFill>
                <a:latin typeface="Consolas" panose="020B0609020204030204" pitchFamily="49" charset="0"/>
                <a:cs typeface="Consolas" panose="020B0609020204030204" pitchFamily="49" charset="0"/>
              </a:rPr>
              <a:t>// (* means "dereference")</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prints 2</a:t>
            </a:r>
          </a:p>
        </p:txBody>
      </p:sp>
      <p:sp>
        <p:nvSpPr>
          <p:cNvPr id="4" name="Rectangle 3">
            <a:extLst>
              <a:ext uri="{FF2B5EF4-FFF2-40B4-BE49-F238E27FC236}">
                <a16:creationId xmlns:a16="http://schemas.microsoft.com/office/drawing/2014/main" id="{164BEA1F-E434-924C-918D-3DF2B64F2663}"/>
              </a:ext>
            </a:extLst>
          </p:cNvPr>
          <p:cNvSpPr/>
          <p:nvPr/>
        </p:nvSpPr>
        <p:spPr bwMode="auto">
          <a:xfrm>
            <a:off x="6019800" y="28956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36FC8402-45E4-2741-B613-CFD3C144A019}"/>
              </a:ext>
            </a:extLst>
          </p:cNvPr>
          <p:cNvSpPr txBox="1"/>
          <p:nvPr/>
        </p:nvSpPr>
        <p:spPr>
          <a:xfrm>
            <a:off x="6019800" y="33046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77778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D5FB08B3-3B58-C040-B543-70DD533F7047}"/>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4AA4537B-542C-6447-883F-23704099CB8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3" name="TextBox 12">
            <a:extLst>
              <a:ext uri="{FF2B5EF4-FFF2-40B4-BE49-F238E27FC236}">
                <a16:creationId xmlns:a16="http://schemas.microsoft.com/office/drawing/2014/main" id="{7537726A-58A7-1141-BE9C-DE319C76EE49}"/>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4" name="TextBox 13">
            <a:extLst>
              <a:ext uri="{FF2B5EF4-FFF2-40B4-BE49-F238E27FC236}">
                <a16:creationId xmlns:a16="http://schemas.microsoft.com/office/drawing/2014/main" id="{C6FF03CC-F419-F844-993A-5A437BFAA000}"/>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6" name="Left Bracket 15">
            <a:extLst>
              <a:ext uri="{FF2B5EF4-FFF2-40B4-BE49-F238E27FC236}">
                <a16:creationId xmlns:a16="http://schemas.microsoft.com/office/drawing/2014/main" id="{257231E7-CED0-CC4C-83C0-7785A5BA7D8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86178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9" name="TextBox 8">
            <a:extLst>
              <a:ext uri="{FF2B5EF4-FFF2-40B4-BE49-F238E27FC236}">
                <a16:creationId xmlns:a16="http://schemas.microsoft.com/office/drawing/2014/main" id="{183BA7C4-B4F9-D049-BC2B-06BA2DC4206E}"/>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0" name="Left Bracket 9">
            <a:extLst>
              <a:ext uri="{FF2B5EF4-FFF2-40B4-BE49-F238E27FC236}">
                <a16:creationId xmlns:a16="http://schemas.microsoft.com/office/drawing/2014/main" id="{470FDDA8-4545-A741-BD53-983E86B2767F}"/>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40073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0434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8275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41483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668125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r>
              <a:rPr lang="en-US" dirty="0"/>
              <a:t>If you are performing an operation with some input and do not care about any changes to the input, pass the data type itself.</a:t>
            </a:r>
          </a:p>
          <a:p>
            <a:r>
              <a:rPr lang="en-US" dirty="0"/>
              <a:t>If you are modifying a specific instance of some value, pass the </a:t>
            </a:r>
            <a:r>
              <a:rPr lang="en-US" i="1" dirty="0"/>
              <a:t>location</a:t>
            </a:r>
            <a:r>
              <a:rPr lang="en-US" dirty="0"/>
              <a:t> of what you would like to modify and dereference that location to access what’s there.</a:t>
            </a:r>
          </a:p>
          <a:p>
            <a:pPr marL="0" indent="0">
              <a:buNone/>
            </a:pPr>
            <a:endParaRPr lang="en-US" dirty="0"/>
          </a:p>
          <a:p>
            <a:pPr marL="0" indent="0">
              <a:buNone/>
            </a:pPr>
            <a:r>
              <a:rPr lang="en-US" sz="4800" dirty="0"/>
              <a:t>Do I care about modifying </a:t>
            </a:r>
            <a:r>
              <a:rPr lang="en-US" sz="4800" i="1" dirty="0"/>
              <a:t>this</a:t>
            </a:r>
            <a:r>
              <a:rPr lang="en-US" sz="4800" dirty="0"/>
              <a:t> instance of my data?  If so, I need to pass where that instance lives, as a parameter, so it can be modified.</a:t>
            </a:r>
          </a:p>
          <a:p>
            <a:pPr marL="0" indent="0">
              <a:buNone/>
            </a:pPr>
            <a:endParaRPr lang="en-US" dirty="0"/>
          </a:p>
        </p:txBody>
      </p:sp>
    </p:spTree>
    <p:extLst>
      <p:ext uri="{BB962C8B-B14F-4D97-AF65-F5344CB8AC3E}">
        <p14:creationId xmlns:p14="http://schemas.microsoft.com/office/powerpoint/2010/main" val="428647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25A19-EEE1-496C-57B9-2C95A85BA3C2}"/>
              </a:ext>
            </a:extLst>
          </p:cNvPr>
          <p:cNvSpPr>
            <a:spLocks noGrp="1"/>
          </p:cNvSpPr>
          <p:nvPr>
            <p:ph type="title"/>
          </p:nvPr>
        </p:nvSpPr>
        <p:spPr/>
        <p:txBody>
          <a:bodyPr/>
          <a:lstStyle/>
          <a:p>
            <a:r>
              <a:rPr lang="en-US" dirty="0"/>
              <a:t>Pointers Practice</a:t>
            </a:r>
          </a:p>
        </p:txBody>
      </p:sp>
      <p:sp>
        <p:nvSpPr>
          <p:cNvPr id="3" name="Content Placeholder 2">
            <a:extLst>
              <a:ext uri="{FF2B5EF4-FFF2-40B4-BE49-F238E27FC236}">
                <a16:creationId xmlns:a16="http://schemas.microsoft.com/office/drawing/2014/main" id="{58AC04CE-835F-F1D1-2AB0-AAFCC0035B49}"/>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makeUpper</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__1__</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toupper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__2__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'h';</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to modify </a:t>
            </a:r>
            <a:r>
              <a:rPr lang="en-US" sz="2400" dirty="0" err="1">
                <a:solidFill>
                  <a:srgbClr val="00B050"/>
                </a:solidFill>
                <a:latin typeface="Consolas" panose="020B0609020204030204" pitchFamily="49" charset="0"/>
                <a:cs typeface="Consolas" panose="020B0609020204030204" pitchFamily="49" charset="0"/>
              </a:rPr>
              <a:t>ch</a:t>
            </a:r>
            <a:r>
              <a:rPr lang="en-US" sz="2400" dirty="0">
                <a:solidFill>
                  <a:srgbClr val="00B050"/>
                </a:solidFill>
                <a:latin typeface="Consolas" panose="020B0609020204030204" pitchFamily="49" charset="0"/>
                <a:cs typeface="Consolas" panose="020B0609020204030204" pitchFamily="49" charset="0"/>
              </a:rPr>
              <a:t> to be capital</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makeUpper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__3__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("%c\n",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should print 'H'</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60E8F296-485B-C07B-FC16-1AA6E38DA589}"/>
              </a:ext>
            </a:extLst>
          </p:cNvPr>
          <p:cNvSpPr txBox="1"/>
          <p:nvPr/>
        </p:nvSpPr>
        <p:spPr>
          <a:xfrm>
            <a:off x="457200" y="5389029"/>
            <a:ext cx="5458968"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Respond with your thoughts on </a:t>
            </a:r>
            <a:r>
              <a:rPr lang="en-US" sz="2800" b="1" dirty="0" err="1"/>
              <a:t>PollEv</a:t>
            </a:r>
            <a:r>
              <a:rPr lang="en-US" sz="2800" b="1" dirty="0"/>
              <a:t>: </a:t>
            </a:r>
            <a:r>
              <a:rPr lang="en-US" sz="2800" dirty="0" err="1"/>
              <a:t>pollev.com</a:t>
            </a:r>
            <a:r>
              <a:rPr lang="en-US" sz="2800" dirty="0"/>
              <a:t>/cs107 or text CS107 to 22333 once to join.</a:t>
            </a:r>
          </a:p>
        </p:txBody>
      </p:sp>
      <p:sp>
        <p:nvSpPr>
          <p:cNvPr id="5" name="TextBox 4">
            <a:extLst>
              <a:ext uri="{FF2B5EF4-FFF2-40B4-BE49-F238E27FC236}">
                <a16:creationId xmlns:a16="http://schemas.microsoft.com/office/drawing/2014/main" id="{FC5FF488-FA65-8063-3C0B-FB26C228C937}"/>
              </a:ext>
            </a:extLst>
          </p:cNvPr>
          <p:cNvSpPr txBox="1"/>
          <p:nvPr/>
        </p:nvSpPr>
        <p:spPr>
          <a:xfrm>
            <a:off x="6501322" y="1295400"/>
            <a:ext cx="5458968"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What should go in each of the blanks</a:t>
            </a:r>
            <a:r>
              <a:rPr lang="en-US" sz="2800" dirty="0"/>
              <a:t> so that this code correctly modifies </a:t>
            </a:r>
            <a:r>
              <a:rPr lang="en-US" sz="2800" b="1" dirty="0" err="1"/>
              <a:t>ch</a:t>
            </a:r>
            <a:r>
              <a:rPr lang="en-US" sz="2800" dirty="0"/>
              <a:t> to be capitalized?</a:t>
            </a:r>
          </a:p>
        </p:txBody>
      </p:sp>
      <p:sp>
        <p:nvSpPr>
          <p:cNvPr id="6" name="TextBox 5">
            <a:extLst>
              <a:ext uri="{FF2B5EF4-FFF2-40B4-BE49-F238E27FC236}">
                <a16:creationId xmlns:a16="http://schemas.microsoft.com/office/drawing/2014/main" id="{97F0EF3D-8FE5-BB14-57FB-4CCAE98430F6}"/>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04166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D2E90-5F73-7EDA-1D66-77C03F152E6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1D4EB8A-8604-EAC7-C061-3C8A40BD6BFF}"/>
              </a:ext>
            </a:extLst>
          </p:cNvPr>
          <p:cNvSpPr>
            <a:spLocks noGrp="1"/>
          </p:cNvSpPr>
          <p:nvPr>
            <p:ph type="subTitle" idx="1"/>
          </p:nvPr>
        </p:nvSpPr>
        <p:spPr/>
        <p:txBody>
          <a:bodyPr/>
          <a:lstStyle/>
          <a:p>
            <a:endParaRPr lang="en-US"/>
          </a:p>
        </p:txBody>
      </p:sp>
      <p:pic>
        <p:nvPicPr>
          <p:cNvPr id="5" name="slide.url=https://www.polleverywhere.com/multiple_choice_polls/XVuzY7yfOoUTDi0j9RNpe?state=opened&amp;flow=Default&amp;onscreen=persist">
            <a:extLst>
              <a:ext uri="{FF2B5EF4-FFF2-40B4-BE49-F238E27FC236}">
                <a16:creationId xmlns:a16="http://schemas.microsoft.com/office/drawing/2014/main" id="{359F612F-137A-50CD-ADDD-EB121598BBF4}"/>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2258123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25A19-EEE1-496C-57B9-2C95A85BA3C2}"/>
              </a:ext>
            </a:extLst>
          </p:cNvPr>
          <p:cNvSpPr>
            <a:spLocks noGrp="1"/>
          </p:cNvSpPr>
          <p:nvPr>
            <p:ph type="title"/>
          </p:nvPr>
        </p:nvSpPr>
        <p:spPr/>
        <p:txBody>
          <a:bodyPr/>
          <a:lstStyle/>
          <a:p>
            <a:r>
              <a:rPr lang="en-US" dirty="0"/>
              <a:t>Pointers Practice</a:t>
            </a:r>
          </a:p>
        </p:txBody>
      </p:sp>
      <p:sp>
        <p:nvSpPr>
          <p:cNvPr id="3" name="Content Placeholder 2">
            <a:extLst>
              <a:ext uri="{FF2B5EF4-FFF2-40B4-BE49-F238E27FC236}">
                <a16:creationId xmlns:a16="http://schemas.microsoft.com/office/drawing/2014/main" id="{58AC04CE-835F-F1D1-2AB0-AAFCC0035B49}"/>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makeUpper</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a:t>
            </a:r>
            <a:r>
              <a:rPr lang="en-US" sz="2400" dirty="0" err="1">
                <a:solidFill>
                  <a:srgbClr val="FF0000"/>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toupper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a:t>
            </a:r>
            <a:r>
              <a:rPr lang="en-US" sz="2400" dirty="0" err="1">
                <a:solidFill>
                  <a:srgbClr val="FF0000"/>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'h';</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to modify </a:t>
            </a:r>
            <a:r>
              <a:rPr lang="en-US" sz="2400" dirty="0" err="1">
                <a:solidFill>
                  <a:srgbClr val="00B050"/>
                </a:solidFill>
                <a:latin typeface="Consolas" panose="020B0609020204030204" pitchFamily="49" charset="0"/>
                <a:cs typeface="Consolas" panose="020B0609020204030204" pitchFamily="49" charset="0"/>
              </a:rPr>
              <a:t>ch</a:t>
            </a:r>
            <a:r>
              <a:rPr lang="en-US" sz="2400" dirty="0">
                <a:solidFill>
                  <a:srgbClr val="00B050"/>
                </a:solidFill>
                <a:latin typeface="Consolas" panose="020B0609020204030204" pitchFamily="49" charset="0"/>
                <a:cs typeface="Consolas" panose="020B0609020204030204" pitchFamily="49" charset="0"/>
              </a:rPr>
              <a:t> to be capital</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makeUpper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&amp;</a:t>
            </a:r>
            <a:r>
              <a:rPr lang="en-US" sz="2400" dirty="0" err="1">
                <a:solidFill>
                  <a:srgbClr val="FF0000"/>
                </a:solidFill>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("%c\n",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should print 'H'</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FC5FF488-FA65-8063-3C0B-FB26C228C937}"/>
              </a:ext>
            </a:extLst>
          </p:cNvPr>
          <p:cNvSpPr txBox="1"/>
          <p:nvPr/>
        </p:nvSpPr>
        <p:spPr>
          <a:xfrm>
            <a:off x="6501322" y="1295400"/>
            <a:ext cx="5458968"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What should go in each of the blanks</a:t>
            </a:r>
            <a:r>
              <a:rPr lang="en-US" sz="2800" dirty="0"/>
              <a:t> so that this code correctly modifies </a:t>
            </a:r>
            <a:r>
              <a:rPr lang="en-US" sz="2800" b="1" dirty="0" err="1"/>
              <a:t>ch</a:t>
            </a:r>
            <a:r>
              <a:rPr lang="en-US" sz="2800" dirty="0"/>
              <a:t> to be capitalized?</a:t>
            </a:r>
          </a:p>
        </p:txBody>
      </p:sp>
      <p:sp>
        <p:nvSpPr>
          <p:cNvPr id="6" name="TextBox 5">
            <a:extLst>
              <a:ext uri="{FF2B5EF4-FFF2-40B4-BE49-F238E27FC236}">
                <a16:creationId xmlns:a16="http://schemas.microsoft.com/office/drawing/2014/main" id="{97F0EF3D-8FE5-BB14-57FB-4CCAE98430F6}"/>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2045326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t>Buffer Overflows, Security and </a:t>
            </a:r>
            <a:r>
              <a:rPr lang="en-US" dirty="0" err="1"/>
              <a:t>Valgrind</a:t>
            </a:r>
            <a:endParaRPr lang="en-US" dirty="0"/>
          </a:p>
          <a:p>
            <a:pPr>
              <a:tabLst>
                <a:tab pos="11599863" algn="r"/>
              </a:tabLst>
            </a:pPr>
            <a:r>
              <a:rPr lang="en-US" dirty="0"/>
              <a:t>Review: Pointers</a:t>
            </a:r>
          </a:p>
          <a:p>
            <a:pPr>
              <a:tabLst>
                <a:tab pos="11599863" algn="r"/>
              </a:tabLst>
            </a:pPr>
            <a:r>
              <a:rPr lang="en-US" b="1" dirty="0">
                <a:solidFill>
                  <a:srgbClr val="FF0000"/>
                </a:solidFill>
              </a:rPr>
              <a:t>Strings and Pointers</a:t>
            </a:r>
          </a:p>
        </p:txBody>
      </p:sp>
      <p:sp>
        <p:nvSpPr>
          <p:cNvPr id="5" name="TextBox 4">
            <a:extLst>
              <a:ext uri="{FF2B5EF4-FFF2-40B4-BE49-F238E27FC236}">
                <a16:creationId xmlns:a16="http://schemas.microsoft.com/office/drawing/2014/main" id="{FF65C7DF-365F-8BDA-4D49-0CBF42955B53}"/>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3223250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char[]</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fontAlgn="auto">
              <a:spcAft>
                <a:spcPts val="0"/>
              </a:spcAft>
              <a:buNone/>
            </a:pPr>
            <a:r>
              <a:rPr lang="en-US" dirty="0"/>
              <a:t>When we declare an array of characters, contiguous memory is allocated on the stack to store the contents of the entire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2808926874"/>
              </p:ext>
            </p:extLst>
          </p:nvPr>
        </p:nvGraphicFramePr>
        <p:xfrm>
          <a:off x="9220200" y="1295400"/>
          <a:ext cx="2743200" cy="41148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87660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char *</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we declare a </a:t>
            </a:r>
            <a:r>
              <a:rPr lang="en-US" b="1" dirty="0"/>
              <a:t>char *</a:t>
            </a:r>
            <a:r>
              <a:rPr lang="en-US" dirty="0"/>
              <a:t>, we allocate space on the stack to store an address, not actual characters.  But we can still generally use </a:t>
            </a:r>
            <a:r>
              <a:rPr lang="en-US" b="1" dirty="0"/>
              <a:t>char *</a:t>
            </a:r>
            <a:r>
              <a:rPr lang="en-US" dirty="0"/>
              <a:t> the same as </a:t>
            </a:r>
            <a:r>
              <a:rPr lang="en-US" b="1" dirty="0"/>
              <a:t>char[]</a:t>
            </a:r>
            <a:r>
              <a:rPr lang="en-US" dirty="0"/>
              <a:t>.</a:t>
            </a:r>
            <a:endParaRPr lang="en-US" sz="2600" dirty="0">
              <a:latin typeface="Consolas" panose="020B0609020204030204" pitchFamily="49" charset="0"/>
              <a:cs typeface="Consolas" panose="020B0609020204030204" pitchFamily="49" charset="0"/>
            </a:endParaRP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latin typeface="Consolas" panose="020B0609020204030204" pitchFamily="49" charset="0"/>
                <a:cs typeface="Consolas" panose="020B0609020204030204" pitchFamily="49" charset="0"/>
              </a:rPr>
              <a:t>int main(int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 = str;</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2919486458"/>
              </p:ext>
            </p:extLst>
          </p:nvPr>
        </p:nvGraphicFramePr>
        <p:xfrm>
          <a:off x="9220200" y="1295400"/>
          <a:ext cx="2743200" cy="50292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481845" y="5410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strAlt</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2" y="1790699"/>
            <a:ext cx="240912" cy="45339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2A871BE-AC09-A649-839D-5EFB1F896E84}"/>
              </a:ext>
            </a:extLst>
          </p:cNvPr>
          <p:cNvSpPr/>
          <p:nvPr/>
        </p:nvSpPr>
        <p:spPr>
          <a:xfrm>
            <a:off x="10504613" y="4822371"/>
            <a:ext cx="457301" cy="740229"/>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7568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4102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FC809E29-5D01-2F47-A3AC-72951380A02F}"/>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97828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myStr</a:t>
            </a:r>
            <a:r>
              <a:rPr lang="en-US" sz="2600" dirty="0">
                <a:solidFill>
                  <a:srgbClr val="FF0000"/>
                </a:solidFill>
                <a:latin typeface="Consolas" panose="020B0609020204030204" pitchFamily="49" charset="0"/>
                <a:cs typeface="Consolas" panose="020B0609020204030204" pitchFamily="49" charset="0"/>
              </a:rPr>
              <a:t>[4] = 'y';</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solidFill>
                            <a:srgbClr val="FF0000"/>
                          </a:solidFill>
                          <a:latin typeface="Consolas" panose="020B0609020204030204" pitchFamily="49" charset="0"/>
                          <a:cs typeface="Consolas" panose="020B0609020204030204" pitchFamily="49"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352A4088-2F40-DC4A-A31B-451209877DF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93AF8E6-584E-E144-96E5-A8B37E648505}"/>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0583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CF0B-029A-7E40-BCEC-2952FE83CCA1}"/>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02BC8E07-0AC3-BA48-B9F9-D82570540C35}"/>
              </a:ext>
            </a:extLst>
          </p:cNvPr>
          <p:cNvSpPr>
            <a:spLocks noGrp="1"/>
          </p:cNvSpPr>
          <p:nvPr>
            <p:ph idx="1"/>
          </p:nvPr>
        </p:nvSpPr>
        <p:spPr/>
        <p:txBody>
          <a:bodyPr/>
          <a:lstStyle/>
          <a:p>
            <a:pPr marL="0" indent="0">
              <a:buNone/>
            </a:pPr>
            <a:r>
              <a:rPr lang="en-US" altLang="x-none" dirty="0"/>
              <a:t>There is another convenient way to create a string if we do not need to modify it later.  We can create a </a:t>
            </a:r>
            <a:r>
              <a:rPr lang="en-US" dirty="0">
                <a:latin typeface="Consolas" panose="020B0609020204030204" pitchFamily="49" charset="0"/>
                <a:cs typeface="Consolas" panose="020B0609020204030204" pitchFamily="49" charset="0"/>
              </a:rPr>
              <a:t>char *</a:t>
            </a:r>
            <a:r>
              <a:rPr lang="en-US" altLang="x-none" dirty="0"/>
              <a:t> and set it directly equal to a string literal.</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ea typeface="Courier"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a:t>
            </a:r>
            <a:r>
              <a:rPr lang="en-US" b="1" dirty="0">
                <a:solidFill>
                  <a:srgbClr val="00B050"/>
                </a:solidFill>
                <a:latin typeface="Consolas" panose="020B0609020204030204" pitchFamily="49" charset="0"/>
                <a:cs typeface="Consolas" panose="020B0609020204030204" pitchFamily="49" charset="0"/>
              </a:rPr>
              <a:t>// Hello, world!</a:t>
            </a:r>
          </a:p>
          <a:p>
            <a:endParaRPr lang="en-US" dirty="0"/>
          </a:p>
        </p:txBody>
      </p:sp>
    </p:spTree>
    <p:extLst>
      <p:ext uri="{BB962C8B-B14F-4D97-AF65-F5344CB8AC3E}">
        <p14:creationId xmlns:p14="http://schemas.microsoft.com/office/powerpoint/2010/main" val="2457428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372600" y="1676400"/>
          <a:ext cx="2590801" cy="4114800"/>
        </p:xfrm>
        <a:graphic>
          <a:graphicData uri="http://schemas.openxmlformats.org/drawingml/2006/table">
            <a:tbl>
              <a:tblPr firstRow="1" bandRow="1">
                <a:tableStyleId>{5940675A-B579-460E-94D1-54222C63F5DA}</a:tableStyleId>
              </a:tblPr>
              <a:tblGrid>
                <a:gridCol w="1538288">
                  <a:extLst>
                    <a:ext uri="{9D8B030D-6E8A-4147-A177-3AD203B41FA5}">
                      <a16:colId xmlns:a16="http://schemas.microsoft.com/office/drawing/2014/main" val="3135065557"/>
                    </a:ext>
                  </a:extLst>
                </a:gridCol>
                <a:gridCol w="1052513">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08224004"/>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67572066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289396717"/>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227629502"/>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38662113"/>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35066656"/>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74570441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64263374"/>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467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t>When we declare a char pointer equal to a string literal, the characters are </a:t>
            </a:r>
            <a:r>
              <a:rPr lang="en-US" i="1" dirty="0"/>
              <a:t>not</a:t>
            </a:r>
            <a:r>
              <a:rPr lang="en-US" dirty="0"/>
              <a:t> stored on the stack.  Instead, they are stored in a special area of memory called the “data segment”.  We </a:t>
            </a:r>
            <a:r>
              <a:rPr lang="en-US" i="1" dirty="0"/>
              <a:t>cannot modify memory in this segment</a:t>
            </a:r>
            <a:r>
              <a:rPr lang="en-US" dirty="0"/>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"hi"</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t>The pointer variable (e.g. </a:t>
            </a:r>
            <a:r>
              <a:rPr lang="en-US" b="1" dirty="0" err="1"/>
              <a:t>str</a:t>
            </a:r>
            <a:r>
              <a:rPr lang="en-US" dirty="0"/>
              <a:t>) refers to the </a:t>
            </a:r>
            <a:r>
              <a:rPr lang="en-US" i="1" dirty="0"/>
              <a:t>address of the first character of the string in the data segment</a:t>
            </a:r>
            <a:r>
              <a:rPr lang="en-US" dirty="0"/>
              <a:t>.</a:t>
            </a: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D8AEE230-987A-F148-8FAD-C34BE040BD2C}"/>
              </a:ext>
            </a:extLst>
          </p:cNvPr>
          <p:cNvSpPr txBox="1"/>
          <p:nvPr/>
        </p:nvSpPr>
        <p:spPr>
          <a:xfrm>
            <a:off x="9059179"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1A9F0948-DD6D-5348-8AAA-33FCF54E8EB0}"/>
              </a:ext>
            </a:extLst>
          </p:cNvPr>
          <p:cNvSpPr txBox="1"/>
          <p:nvPr/>
        </p:nvSpPr>
        <p:spPr>
          <a:xfrm>
            <a:off x="7978412" y="2636966"/>
            <a:ext cx="936988" cy="369332"/>
          </a:xfrm>
          <a:prstGeom prst="rect">
            <a:avLst/>
          </a:prstGeom>
          <a:noFill/>
        </p:spPr>
        <p:txBody>
          <a:bodyPr wrap="none" rtlCol="0">
            <a:spAutoFit/>
          </a:bodyPr>
          <a:lstStyle/>
          <a:p>
            <a:r>
              <a:rPr lang="en-US" dirty="0"/>
              <a:t>STACK</a:t>
            </a:r>
          </a:p>
        </p:txBody>
      </p:sp>
      <p:sp>
        <p:nvSpPr>
          <p:cNvPr id="9" name="TextBox 8">
            <a:extLst>
              <a:ext uri="{FF2B5EF4-FFF2-40B4-BE49-F238E27FC236}">
                <a16:creationId xmlns:a16="http://schemas.microsoft.com/office/drawing/2014/main" id="{F0201E5D-0A99-0442-8CEA-9E6C4B3CE62A}"/>
              </a:ext>
            </a:extLst>
          </p:cNvPr>
          <p:cNvSpPr txBox="1"/>
          <p:nvPr/>
        </p:nvSpPr>
        <p:spPr>
          <a:xfrm>
            <a:off x="7569096" y="4507468"/>
            <a:ext cx="1958678" cy="369332"/>
          </a:xfrm>
          <a:prstGeom prst="rect">
            <a:avLst/>
          </a:prstGeom>
          <a:noFill/>
        </p:spPr>
        <p:txBody>
          <a:bodyPr wrap="none" rtlCol="0">
            <a:spAutoFit/>
          </a:bodyPr>
          <a:lstStyle/>
          <a:p>
            <a:r>
              <a:rPr lang="en-US" dirty="0"/>
              <a:t>DATA SEGMENT</a:t>
            </a:r>
          </a:p>
        </p:txBody>
      </p:sp>
      <p:sp>
        <p:nvSpPr>
          <p:cNvPr id="11" name="Left Bracket 10">
            <a:extLst>
              <a:ext uri="{FF2B5EF4-FFF2-40B4-BE49-F238E27FC236}">
                <a16:creationId xmlns:a16="http://schemas.microsoft.com/office/drawing/2014/main" id="{BC22A707-5557-404C-B5E8-B479D4430F68}"/>
              </a:ext>
            </a:extLst>
          </p:cNvPr>
          <p:cNvSpPr/>
          <p:nvPr/>
        </p:nvSpPr>
        <p:spPr>
          <a:xfrm>
            <a:off x="8897881" y="2137604"/>
            <a:ext cx="169919" cy="129139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EC356721-01F9-294A-9DA9-C39F2CB1853F}"/>
              </a:ext>
            </a:extLst>
          </p:cNvPr>
          <p:cNvSpPr/>
          <p:nvPr/>
        </p:nvSpPr>
        <p:spPr>
          <a:xfrm>
            <a:off x="9583681" y="3516546"/>
            <a:ext cx="169919" cy="2166187"/>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a:extLst>
              <a:ext uri="{FF2B5EF4-FFF2-40B4-BE49-F238E27FC236}">
                <a16:creationId xmlns:a16="http://schemas.microsoft.com/office/drawing/2014/main" id="{29DD6F85-4D34-CC4C-84DC-D9AF923BEEBA}"/>
              </a:ext>
            </a:extLst>
          </p:cNvPr>
          <p:cNvSpPr/>
          <p:nvPr/>
        </p:nvSpPr>
        <p:spPr>
          <a:xfrm>
            <a:off x="11734800" y="2830286"/>
            <a:ext cx="392219" cy="2351314"/>
          </a:xfrm>
          <a:custGeom>
            <a:avLst/>
            <a:gdLst>
              <a:gd name="connsiteX0" fmla="*/ 0 w 261590"/>
              <a:gd name="connsiteY0" fmla="*/ 0 h 2318657"/>
              <a:gd name="connsiteX1" fmla="*/ 261257 w 261590"/>
              <a:gd name="connsiteY1" fmla="*/ 1774371 h 2318657"/>
              <a:gd name="connsiteX2" fmla="*/ 43542 w 261590"/>
              <a:gd name="connsiteY2" fmla="*/ 2318657 h 2318657"/>
            </a:gdLst>
            <a:ahLst/>
            <a:cxnLst>
              <a:cxn ang="0">
                <a:pos x="connsiteX0" y="connsiteY0"/>
              </a:cxn>
              <a:cxn ang="0">
                <a:pos x="connsiteX1" y="connsiteY1"/>
              </a:cxn>
              <a:cxn ang="0">
                <a:pos x="connsiteX2" y="connsiteY2"/>
              </a:cxn>
            </a:cxnLst>
            <a:rect l="l" t="t" r="r" b="b"/>
            <a:pathLst>
              <a:path w="261590" h="2318657">
                <a:moveTo>
                  <a:pt x="0" y="0"/>
                </a:moveTo>
                <a:cubicBezTo>
                  <a:pt x="127000" y="693964"/>
                  <a:pt x="254000" y="1387928"/>
                  <a:pt x="261257" y="1774371"/>
                </a:cubicBezTo>
                <a:cubicBezTo>
                  <a:pt x="268514" y="2160814"/>
                  <a:pt x="156028" y="2239735"/>
                  <a:pt x="43542" y="2318657"/>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B25C6D-FD9D-074D-BFEB-AB9011A5737D}"/>
              </a:ext>
            </a:extLst>
          </p:cNvPr>
          <p:cNvSpPr/>
          <p:nvPr/>
        </p:nvSpPr>
        <p:spPr bwMode="auto">
          <a:xfrm>
            <a:off x="3627620" y="4940809"/>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NOTE: </a:t>
            </a:r>
            <a:r>
              <a:rPr lang="en-US" sz="2400" dirty="0"/>
              <a:t>not all char * strings are read-only.  Only ones that point to characters in the data segment are read-only.</a:t>
            </a:r>
            <a:endParaRPr lang="en-US" sz="2400" b="1" dirty="0"/>
          </a:p>
        </p:txBody>
      </p:sp>
      <p:sp>
        <p:nvSpPr>
          <p:cNvPr id="10" name="Title 9">
            <a:extLst>
              <a:ext uri="{FF2B5EF4-FFF2-40B4-BE49-F238E27FC236}">
                <a16:creationId xmlns:a16="http://schemas.microsoft.com/office/drawing/2014/main" id="{BF44B865-F0F3-4347-AA06-22D7ABD2C369}"/>
              </a:ext>
            </a:extLst>
          </p:cNvPr>
          <p:cNvSpPr>
            <a:spLocks noGrp="1"/>
          </p:cNvSpPr>
          <p:nvPr>
            <p:ph type="title"/>
          </p:nvPr>
        </p:nvSpPr>
        <p:spPr/>
        <p:txBody>
          <a:bodyPr/>
          <a:lstStyle/>
          <a:p>
            <a:r>
              <a:rPr lang="en-US" dirty="0"/>
              <a:t>Read-only Strings</a:t>
            </a:r>
          </a:p>
        </p:txBody>
      </p:sp>
    </p:spTree>
    <p:extLst>
      <p:ext uri="{BB962C8B-B14F-4D97-AF65-F5344CB8AC3E}">
        <p14:creationId xmlns:p14="http://schemas.microsoft.com/office/powerpoint/2010/main" val="48632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58E4-D2C8-EB96-39E1-AAFB1B8EBE93}"/>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168EC612-37EC-AAEC-9BC5-0D68FADFEB15}"/>
              </a:ext>
            </a:extLst>
          </p:cNvPr>
          <p:cNvSpPr>
            <a:spLocks noGrp="1"/>
          </p:cNvSpPr>
          <p:nvPr>
            <p:ph idx="1"/>
          </p:nvPr>
        </p:nvSpPr>
        <p:spPr/>
        <p:txBody>
          <a:bodyPr/>
          <a:lstStyle/>
          <a:p>
            <a:pPr marL="0" indent="0">
              <a:buNone/>
            </a:pPr>
            <a:r>
              <a:rPr lang="en-US" dirty="0"/>
              <a:t>Read-only strings are convenient to use, but make sure to not use a read-only string in code that tries to modify its characters – it will crash!</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[0] = 'h';  </a:t>
            </a:r>
            <a:r>
              <a:rPr lang="en-US" b="1" dirty="0">
                <a:solidFill>
                  <a:srgbClr val="FF0000"/>
                </a:solidFill>
                <a:latin typeface="Consolas" panose="020B0609020204030204" pitchFamily="49" charset="0"/>
                <a:cs typeface="Consolas" panose="020B0609020204030204" pitchFamily="49" charset="0"/>
              </a:rPr>
              <a:t>// crashes!</a:t>
            </a:r>
          </a:p>
          <a:p>
            <a:pPr marL="0" indent="0">
              <a:buNone/>
            </a:pPr>
            <a:endParaRPr lang="en-US" b="1" dirty="0">
              <a:solidFill>
                <a:srgbClr val="FF0000"/>
              </a:solidFill>
              <a:latin typeface="Consolas" panose="020B0609020204030204" pitchFamily="49" charset="0"/>
              <a:cs typeface="Consolas" panose="020B0609020204030204" pitchFamily="49" charset="0"/>
            </a:endParaRPr>
          </a:p>
          <a:p>
            <a:pPr marL="0" indent="0">
              <a:buNone/>
            </a:pPr>
            <a:r>
              <a:rPr lang="en-US" dirty="0"/>
              <a:t>There’s no way in code to check if a string is read-only; it’s up to the programmer to properly use strings to avoid these crashes.</a:t>
            </a:r>
          </a:p>
          <a:p>
            <a:r>
              <a:rPr lang="en-US" dirty="0"/>
              <a:t>E.g. don’t pass in a read-only string as the </a:t>
            </a:r>
            <a:r>
              <a:rPr lang="en-US" b="1" dirty="0" err="1"/>
              <a:t>src</a:t>
            </a:r>
            <a:r>
              <a:rPr lang="en-US" dirty="0"/>
              <a:t> to </a:t>
            </a:r>
            <a:r>
              <a:rPr lang="en-US" b="1" dirty="0" err="1"/>
              <a:t>strcpy</a:t>
            </a:r>
            <a:endParaRPr lang="en-US" b="1" dirty="0"/>
          </a:p>
          <a:p>
            <a:endParaRPr lang="en-US" b="1" dirty="0"/>
          </a:p>
          <a:p>
            <a:pPr marL="0" indent="0">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"Hi");  </a:t>
            </a:r>
            <a:r>
              <a:rPr lang="en-US" b="1" dirty="0">
                <a:solidFill>
                  <a:srgbClr val="FF0000"/>
                </a:solidFill>
                <a:latin typeface="Consolas" panose="020B0609020204030204" pitchFamily="49" charset="0"/>
                <a:cs typeface="Consolas" panose="020B0609020204030204" pitchFamily="49" charset="0"/>
              </a:rPr>
              <a:t>// crashes!</a:t>
            </a:r>
          </a:p>
          <a:p>
            <a:endParaRPr lang="en-US" dirty="0"/>
          </a:p>
          <a:p>
            <a:pPr marL="0" indent="0">
              <a:buNone/>
            </a:pPr>
            <a:endParaRPr lang="en-US"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7695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8D44-CA40-663F-91DB-51870CD7664D}"/>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3F374EED-8DCB-ED1A-6B0D-A9440C48226D}"/>
              </a:ext>
            </a:extLst>
          </p:cNvPr>
          <p:cNvSpPr>
            <a:spLocks noGrp="1"/>
          </p:cNvSpPr>
          <p:nvPr>
            <p:ph idx="1"/>
          </p:nvPr>
        </p:nvSpPr>
        <p:spPr/>
        <p:txBody>
          <a:bodyPr/>
          <a:lstStyle/>
          <a:p>
            <a:pPr marL="0" indent="0">
              <a:buNone/>
            </a:pPr>
            <a:r>
              <a:rPr lang="en-US" dirty="0"/>
              <a:t>A string is read-only if it points to characters that live in the data segment, rather than memory we can modify.</a:t>
            </a:r>
          </a:p>
          <a:p>
            <a:pPr marL="0" indent="0">
              <a:buNone/>
            </a:pPr>
            <a:endParaRPr lang="en-US" dirty="0"/>
          </a:p>
          <a:p>
            <a:pPr marL="0" indent="0" algn="l">
              <a:spcBef>
                <a:spcPts val="0"/>
              </a:spcBef>
              <a:buNone/>
            </a:pP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readOnly</a:t>
            </a:r>
            <a:r>
              <a:rPr lang="en-US" sz="2800" b="1" dirty="0">
                <a:latin typeface="Consolas" panose="020B0609020204030204" pitchFamily="49" charset="0"/>
                <a:cs typeface="Consolas" panose="020B0609020204030204" pitchFamily="49" charset="0"/>
              </a:rPr>
              <a:t> =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marL="0" indent="0" algn="l">
              <a:spcBef>
                <a:spcPts val="0"/>
              </a:spcBef>
              <a:buNone/>
            </a:pPr>
            <a:endParaRPr lang="en-US" sz="2800" b="1" dirty="0">
              <a:latin typeface="Consolas" panose="020B0609020204030204" pitchFamily="49" charset="0"/>
              <a:cs typeface="Consolas" panose="020B0609020204030204" pitchFamily="49" charset="0"/>
            </a:endParaRPr>
          </a:p>
          <a:p>
            <a:pPr marL="0" indent="0" algn="l">
              <a:spcBef>
                <a:spcPts val="0"/>
              </a:spcBef>
              <a:buNone/>
            </a:pPr>
            <a:r>
              <a:rPr lang="en-US" sz="2800" b="1" dirty="0">
                <a:latin typeface="Consolas" panose="020B0609020204030204" pitchFamily="49" charset="0"/>
                <a:cs typeface="Consolas" panose="020B0609020204030204" pitchFamily="49" charset="0"/>
              </a:rPr>
              <a:t>char modifiable[6];</a:t>
            </a:r>
          </a:p>
          <a:p>
            <a:pPr marL="0" indent="0" algn="l">
              <a:spcBef>
                <a:spcPts val="0"/>
              </a:spcBef>
              <a:buNone/>
            </a:pPr>
            <a:r>
              <a:rPr lang="en-US" sz="2800" b="1" dirty="0" err="1">
                <a:latin typeface="Consolas" panose="020B0609020204030204" pitchFamily="49" charset="0"/>
                <a:cs typeface="Consolas" panose="020B0609020204030204" pitchFamily="49" charset="0"/>
              </a:rPr>
              <a:t>strcpy</a:t>
            </a:r>
            <a:r>
              <a:rPr lang="en-US" sz="2800" b="1" dirty="0">
                <a:latin typeface="Consolas" panose="020B0609020204030204" pitchFamily="49" charset="0"/>
                <a:cs typeface="Consolas" panose="020B0609020204030204" pitchFamily="49" charset="0"/>
              </a:rPr>
              <a:t>(modifiable,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marL="0" indent="0" algn="l">
              <a:spcBef>
                <a:spcPts val="0"/>
              </a:spcBef>
              <a:buNone/>
            </a:pPr>
            <a:endParaRPr lang="en-US" sz="2800" b="1" dirty="0">
              <a:latin typeface="Consolas" panose="020B0609020204030204" pitchFamily="49" charset="0"/>
              <a:cs typeface="Consolas" panose="020B0609020204030204" pitchFamily="49" charset="0"/>
            </a:endParaRPr>
          </a:p>
          <a:p>
            <a:pPr marL="0" indent="0">
              <a:spcBef>
                <a:spcPts val="0"/>
              </a:spcBef>
              <a:buNone/>
            </a:pPr>
            <a:r>
              <a:rPr lang="en-US" b="1" dirty="0">
                <a:solidFill>
                  <a:srgbClr val="00B050"/>
                </a:solidFill>
                <a:latin typeface="Consolas" panose="020B0609020204030204" pitchFamily="49" charset="0"/>
                <a:cs typeface="Consolas" panose="020B0609020204030204" pitchFamily="49" charset="0"/>
              </a:rPr>
              <a:t>// is </a:t>
            </a:r>
            <a:r>
              <a:rPr lang="en-US" b="1" dirty="0" err="1">
                <a:solidFill>
                  <a:srgbClr val="00B050"/>
                </a:solidFill>
                <a:latin typeface="Consolas" panose="020B0609020204030204" pitchFamily="49" charset="0"/>
                <a:cs typeface="Consolas" panose="020B0609020204030204" pitchFamily="49" charset="0"/>
              </a:rPr>
              <a:t>ptr</a:t>
            </a:r>
            <a:r>
              <a:rPr lang="en-US" b="1" dirty="0">
                <a:solidFill>
                  <a:srgbClr val="00B050"/>
                </a:solidFill>
                <a:latin typeface="Consolas" panose="020B0609020204030204" pitchFamily="49" charset="0"/>
                <a:cs typeface="Consolas" panose="020B0609020204030204" pitchFamily="49" charset="0"/>
              </a:rPr>
              <a:t> read-only?</a:t>
            </a:r>
            <a:endParaRPr lang="en-US" sz="2800" b="1" dirty="0">
              <a:latin typeface="Consolas" panose="020B0609020204030204" pitchFamily="49" charset="0"/>
              <a:cs typeface="Consolas" panose="020B0609020204030204" pitchFamily="49" charset="0"/>
            </a:endParaRPr>
          </a:p>
          <a:p>
            <a:pPr marL="0" indent="0" algn="l">
              <a:spcBef>
                <a:spcPts val="0"/>
              </a:spcBef>
              <a:buNone/>
            </a:pP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ptr</a:t>
            </a:r>
            <a:r>
              <a:rPr lang="en-US" sz="2800" b="1" dirty="0">
                <a:latin typeface="Consolas" panose="020B0609020204030204" pitchFamily="49" charset="0"/>
                <a:cs typeface="Consolas" panose="020B0609020204030204" pitchFamily="49" charset="0"/>
              </a:rPr>
              <a:t> = modifiable;</a:t>
            </a:r>
          </a:p>
          <a:p>
            <a:pPr marL="0" indent="0" algn="l">
              <a:spcBef>
                <a:spcPts val="0"/>
              </a:spcBef>
              <a:buNone/>
            </a:pPr>
            <a:r>
              <a:rPr lang="en-US" b="1" dirty="0">
                <a:solidFill>
                  <a:srgbClr val="00B050"/>
                </a:solidFill>
                <a:latin typeface="Consolas" panose="020B0609020204030204" pitchFamily="49" charset="0"/>
                <a:cs typeface="Consolas" panose="020B0609020204030204" pitchFamily="49" charset="0"/>
              </a:rPr>
              <a:t>// no, because it points to characters on the stack</a:t>
            </a:r>
          </a:p>
          <a:p>
            <a:pPr marL="0" indent="0" algn="l">
              <a:spcBef>
                <a:spcPts val="0"/>
              </a:spcBef>
              <a:buNone/>
            </a:pPr>
            <a:r>
              <a:rPr lang="en-US" b="1" dirty="0" err="1">
                <a:latin typeface="Consolas" panose="020B0609020204030204" pitchFamily="49" charset="0"/>
                <a:cs typeface="Consolas" panose="020B0609020204030204" pitchFamily="49" charset="0"/>
              </a:rPr>
              <a:t>ptr</a:t>
            </a:r>
            <a:r>
              <a:rPr lang="en-US" b="1" dirty="0">
                <a:latin typeface="Consolas" panose="020B0609020204030204" pitchFamily="49" charset="0"/>
                <a:cs typeface="Consolas" panose="020B0609020204030204" pitchFamily="49" charset="0"/>
              </a:rPr>
              <a:t>[0] = 'h';  </a:t>
            </a:r>
            <a:r>
              <a:rPr lang="en-US" b="1" dirty="0">
                <a:solidFill>
                  <a:srgbClr val="00B050"/>
                </a:solidFill>
                <a:latin typeface="Consolas" panose="020B0609020204030204" pitchFamily="49" charset="0"/>
                <a:cs typeface="Consolas" panose="020B0609020204030204" pitchFamily="49" charset="0"/>
              </a:rPr>
              <a:t>// ok!</a:t>
            </a:r>
            <a:endParaRPr lang="en-US" dirty="0">
              <a:solidFill>
                <a:srgbClr val="00B050"/>
              </a:solidFill>
            </a:endParaRPr>
          </a:p>
          <a:p>
            <a:pPr marL="0" indent="0">
              <a:buNone/>
            </a:pPr>
            <a:endParaRPr lang="en-US" dirty="0"/>
          </a:p>
        </p:txBody>
      </p:sp>
    </p:spTree>
    <p:extLst>
      <p:ext uri="{BB962C8B-B14F-4D97-AF65-F5344CB8AC3E}">
        <p14:creationId xmlns:p14="http://schemas.microsoft.com/office/powerpoint/2010/main" val="374430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Read-Only Strings</a:t>
            </a:r>
          </a:p>
        </p:txBody>
      </p:sp>
      <p:sp>
        <p:nvSpPr>
          <p:cNvPr id="4" name="TextBox 3">
            <a:extLst>
              <a:ext uri="{FF2B5EF4-FFF2-40B4-BE49-F238E27FC236}">
                <a16:creationId xmlns:a16="http://schemas.microsoft.com/office/drawing/2014/main" id="{D19DACB8-832C-5440-B45F-8C3F5BFC5550}"/>
              </a:ext>
            </a:extLst>
          </p:cNvPr>
          <p:cNvSpPr txBox="1"/>
          <p:nvPr/>
        </p:nvSpPr>
        <p:spPr>
          <a:xfrm>
            <a:off x="152400" y="1295400"/>
            <a:ext cx="11887200" cy="2677656"/>
          </a:xfrm>
          <a:prstGeom prst="rect">
            <a:avLst/>
          </a:prstGeom>
          <a:noFill/>
        </p:spPr>
        <p:txBody>
          <a:bodyPr wrap="square" rtlCol="0">
            <a:spAutoFit/>
          </a:bodyPr>
          <a:lstStyle/>
          <a:p>
            <a:pPr algn="l"/>
            <a:r>
              <a:rPr lang="en-US" sz="2800" b="1" dirty="0">
                <a:solidFill>
                  <a:srgbClr val="00B050"/>
                </a:solidFill>
                <a:latin typeface="Consolas" panose="020B0609020204030204" pitchFamily="49" charset="0"/>
                <a:cs typeface="Consolas" panose="020B0609020204030204" pitchFamily="49" charset="0"/>
              </a:rPr>
              <a:t>/* It’s up to programmer using this function to not pass</a:t>
            </a:r>
          </a:p>
          <a:p>
            <a:pPr algn="l"/>
            <a:r>
              <a:rPr lang="en-US" sz="2800" b="1" dirty="0">
                <a:solidFill>
                  <a:srgbClr val="00B050"/>
                </a:solidFill>
                <a:latin typeface="Consolas" panose="020B0609020204030204" pitchFamily="49" charset="0"/>
                <a:cs typeface="Consolas" panose="020B0609020204030204" pitchFamily="49" charset="0"/>
              </a:rPr>
              <a:t> * a read-only string.</a:t>
            </a:r>
          </a:p>
          <a:p>
            <a:pPr algn="l"/>
            <a:r>
              <a:rPr lang="en-US" sz="2800" b="1" dirty="0">
                <a:solidFill>
                  <a:srgbClr val="00B050"/>
                </a:solidFill>
                <a:latin typeface="Consolas" panose="020B0609020204030204" pitchFamily="49" charset="0"/>
                <a:cs typeface="Consolas" panose="020B0609020204030204" pitchFamily="49" charset="0"/>
              </a:rPr>
              <a:t> */</a:t>
            </a:r>
          </a:p>
          <a:p>
            <a:pPr algn="l"/>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myFunc</a:t>
            </a: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myStr</a:t>
            </a:r>
            <a:r>
              <a:rPr lang="en-US" sz="2800" b="1" dirty="0">
                <a:latin typeface="Consolas" panose="020B0609020204030204" pitchFamily="49" charset="0"/>
                <a:cs typeface="Consolas" panose="020B0609020204030204" pitchFamily="49" charset="0"/>
              </a:rPr>
              <a:t>) {</a:t>
            </a:r>
          </a:p>
          <a:p>
            <a:pPr algn="l"/>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myStr</a:t>
            </a:r>
            <a:r>
              <a:rPr lang="en-US" sz="2800" b="1" dirty="0">
                <a:latin typeface="Consolas" panose="020B0609020204030204" pitchFamily="49" charset="0"/>
                <a:cs typeface="Consolas" panose="020B0609020204030204" pitchFamily="49" charset="0"/>
              </a:rPr>
              <a:t>[0] = 'h';</a:t>
            </a:r>
          </a:p>
          <a:p>
            <a:pPr algn="l"/>
            <a:r>
              <a:rPr lang="en-US" sz="2800" b="1"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8979837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t>Buffer Overflows, Security and </a:t>
            </a:r>
            <a:r>
              <a:rPr lang="en-US" dirty="0" err="1"/>
              <a:t>Valgrind</a:t>
            </a:r>
            <a:r>
              <a:rPr lang="en-US" dirty="0"/>
              <a:t>	</a:t>
            </a:r>
          </a:p>
          <a:p>
            <a:pPr>
              <a:tabLst>
                <a:tab pos="11599863" algn="r"/>
              </a:tabLst>
            </a:pPr>
            <a:r>
              <a:rPr lang="en-US" dirty="0"/>
              <a:t>Review: Pointers</a:t>
            </a:r>
          </a:p>
          <a:p>
            <a:pPr>
              <a:tabLst>
                <a:tab pos="11599863" algn="r"/>
              </a:tabLst>
            </a:pPr>
            <a:r>
              <a:rPr lang="en-US" dirty="0"/>
              <a:t>Strings and Pointers</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
        <p:nvSpPr>
          <p:cNvPr id="5" name="TextBox 4">
            <a:extLst>
              <a:ext uri="{FF2B5EF4-FFF2-40B4-BE49-F238E27FC236}">
                <a16:creationId xmlns:a16="http://schemas.microsoft.com/office/drawing/2014/main" id="{C3414F3E-FEC2-E044-8DB5-FA679420B261}"/>
              </a:ext>
            </a:extLst>
          </p:cNvPr>
          <p:cNvSpPr txBox="1"/>
          <p:nvPr/>
        </p:nvSpPr>
        <p:spPr>
          <a:xfrm>
            <a:off x="6629400" y="1369791"/>
            <a:ext cx="5328212" cy="353943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8 takeaway:</a:t>
            </a:r>
            <a:r>
              <a:rPr lang="en-US" sz="3200" dirty="0"/>
              <a:t> C strings are pointers and arrays.  C strings are error-prone, and issues like buffer overflows can arise!  </a:t>
            </a:r>
            <a:r>
              <a:rPr lang="en-US" sz="3200" dirty="0" err="1"/>
              <a:t>Valgrind</a:t>
            </a:r>
            <a:r>
              <a:rPr lang="en-US" sz="3200" dirty="0"/>
              <a:t> is a tool that can help detect memory errors.</a:t>
            </a:r>
          </a:p>
        </p:txBody>
      </p:sp>
    </p:spTree>
    <p:extLst>
      <p:ext uri="{BB962C8B-B14F-4D97-AF65-F5344CB8AC3E}">
        <p14:creationId xmlns:p14="http://schemas.microsoft.com/office/powerpoint/2010/main" val="14204893"/>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16579</TotalTime>
  <Words>4517</Words>
  <Application>Microsoft Macintosh PowerPoint</Application>
  <PresentationFormat>Widescreen</PresentationFormat>
  <Paragraphs>803</Paragraphs>
  <Slides>53</Slides>
  <Notes>53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Andale Mono</vt:lpstr>
      <vt:lpstr>Arial</vt:lpstr>
      <vt:lpstr>Calibri</vt:lpstr>
      <vt:lpstr>Calibri Light</vt:lpstr>
      <vt:lpstr>Consolas</vt:lpstr>
      <vt:lpstr>Tahoma</vt:lpstr>
      <vt:lpstr>Verdana</vt:lpstr>
      <vt:lpstr>1_Default Design</vt:lpstr>
      <vt:lpstr>CS107, Lecture 8 C Strings, Valgrind and Pointers</vt:lpstr>
      <vt:lpstr>CS107 Topic 2</vt:lpstr>
      <vt:lpstr>Learning Goals</vt:lpstr>
      <vt:lpstr>Lecture Plan</vt:lpstr>
      <vt:lpstr>Lecture Plan</vt:lpstr>
      <vt:lpstr>Buffer Overflow Impacts</vt:lpstr>
      <vt:lpstr>Buffer Overflow Example: ./buf</vt:lpstr>
      <vt:lpstr>Buffer Overflow Impacts</vt:lpstr>
      <vt:lpstr>How can we fix buffer overflows?</vt:lpstr>
      <vt:lpstr>How can we fix buffer overflows?</vt:lpstr>
      <vt:lpstr>How can we fix buffer overflows?</vt:lpstr>
      <vt:lpstr>How can we fix buffer overflows?</vt:lpstr>
      <vt:lpstr>How Can We Fix Overflows?</vt:lpstr>
      <vt:lpstr>How can we fix buffer overflows?</vt:lpstr>
      <vt:lpstr>How Can We Fix Overflows?</vt:lpstr>
      <vt:lpstr>How can we fix buffer overflows?</vt:lpstr>
      <vt:lpstr>Memory Safe Systems Programming</vt:lpstr>
      <vt:lpstr>Association for Computing Machinery (ACM) Code of Ethics</vt:lpstr>
      <vt:lpstr>ACM Code of Ethics on Security</vt:lpstr>
      <vt:lpstr>Buffer Overflows</vt:lpstr>
      <vt:lpstr>Demo: Memory Errors</vt:lpstr>
      <vt:lpstr>Lecture Plan</vt:lpstr>
      <vt:lpstr>Strings and Pointers</vt:lpstr>
      <vt:lpstr>Pointers and Memory</vt:lpstr>
      <vt:lpstr>Pass By Value</vt:lpstr>
      <vt:lpstr>Pass By Value</vt:lpstr>
      <vt:lpstr>Pass By Value</vt:lpstr>
      <vt:lpstr>Pass By Value</vt:lpstr>
      <vt:lpstr>Pass By Value</vt:lpstr>
      <vt:lpstr>Pass By Value</vt:lpstr>
      <vt:lpstr>Pointers</vt:lpstr>
      <vt:lpstr>Pointers</vt:lpstr>
      <vt:lpstr>Pointers</vt:lpstr>
      <vt:lpstr>Pointers</vt:lpstr>
      <vt:lpstr>Pointers</vt:lpstr>
      <vt:lpstr>Pointers</vt:lpstr>
      <vt:lpstr>Pointers</vt:lpstr>
      <vt:lpstr>Pointers</vt:lpstr>
      <vt:lpstr>C Parameters</vt:lpstr>
      <vt:lpstr>Pointers Practice</vt:lpstr>
      <vt:lpstr>PowerPoint Presentation</vt:lpstr>
      <vt:lpstr>Pointers Practice</vt:lpstr>
      <vt:lpstr>Lecture Plan</vt:lpstr>
      <vt:lpstr>char[]</vt:lpstr>
      <vt:lpstr>char *</vt:lpstr>
      <vt:lpstr>Strings as Parameters</vt:lpstr>
      <vt:lpstr>Strings as Parameters</vt:lpstr>
      <vt:lpstr>Read-only Strings</vt:lpstr>
      <vt:lpstr>Read-only Strings</vt:lpstr>
      <vt:lpstr>Read-only Strings</vt:lpstr>
      <vt:lpstr>Read-only Strings</vt:lpstr>
      <vt:lpstr>Read-Only Strings</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1379</cp:revision>
  <cp:lastPrinted>2019-10-07T21:04:47Z</cp:lastPrinted>
  <dcterms:created xsi:type="dcterms:W3CDTF">2008-06-28T20:57:21Z</dcterms:created>
  <dcterms:modified xsi:type="dcterms:W3CDTF">2023-04-19T19:00:49Z</dcterms:modified>
</cp:coreProperties>
</file>