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54"/>
  </p:notesMasterIdLst>
  <p:handoutMasterIdLst>
    <p:handoutMasterId r:id="rId55"/>
  </p:handoutMasterIdLst>
  <p:sldIdLst>
    <p:sldId id="256" r:id="rId2"/>
    <p:sldId id="868" r:id="rId3"/>
    <p:sldId id="433" r:id="rId4"/>
    <p:sldId id="833" r:id="rId5"/>
    <p:sldId id="453" r:id="rId6"/>
    <p:sldId id="816" r:id="rId7"/>
    <p:sldId id="869" r:id="rId8"/>
    <p:sldId id="481" r:id="rId9"/>
    <p:sldId id="812" r:id="rId10"/>
    <p:sldId id="827" r:id="rId11"/>
    <p:sldId id="811" r:id="rId12"/>
    <p:sldId id="814" r:id="rId13"/>
    <p:sldId id="439" r:id="rId14"/>
    <p:sldId id="441" r:id="rId15"/>
    <p:sldId id="442" r:id="rId16"/>
    <p:sldId id="803" r:id="rId17"/>
    <p:sldId id="401" r:id="rId18"/>
    <p:sldId id="831" r:id="rId19"/>
    <p:sldId id="832" r:id="rId20"/>
    <p:sldId id="794" r:id="rId21"/>
    <p:sldId id="834" r:id="rId22"/>
    <p:sldId id="490" r:id="rId23"/>
    <p:sldId id="492" r:id="rId24"/>
    <p:sldId id="493" r:id="rId25"/>
    <p:sldId id="497" r:id="rId26"/>
    <p:sldId id="635" r:id="rId27"/>
    <p:sldId id="636" r:id="rId28"/>
    <p:sldId id="448" r:id="rId29"/>
    <p:sldId id="449" r:id="rId30"/>
    <p:sldId id="461" r:id="rId31"/>
    <p:sldId id="462" r:id="rId32"/>
    <p:sldId id="463" r:id="rId33"/>
    <p:sldId id="633" r:id="rId34"/>
    <p:sldId id="466" r:id="rId35"/>
    <p:sldId id="467" r:id="rId36"/>
    <p:sldId id="468" r:id="rId37"/>
    <p:sldId id="634" r:id="rId38"/>
    <p:sldId id="872" r:id="rId39"/>
    <p:sldId id="556" r:id="rId40"/>
    <p:sldId id="668" r:id="rId41"/>
    <p:sldId id="681" r:id="rId42"/>
    <p:sldId id="682" r:id="rId43"/>
    <p:sldId id="683" r:id="rId44"/>
    <p:sldId id="742" r:id="rId45"/>
    <p:sldId id="743" r:id="rId46"/>
    <p:sldId id="753" r:id="rId47"/>
    <p:sldId id="702" r:id="rId48"/>
    <p:sldId id="713" r:id="rId49"/>
    <p:sldId id="740" r:id="rId50"/>
    <p:sldId id="741" r:id="rId51"/>
    <p:sldId id="706" r:id="rId52"/>
    <p:sldId id="756" r:id="rId53"/>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868"/>
            <p14:sldId id="433"/>
            <p14:sldId id="833"/>
            <p14:sldId id="453"/>
            <p14:sldId id="816"/>
            <p14:sldId id="869"/>
            <p14:sldId id="481"/>
            <p14:sldId id="812"/>
            <p14:sldId id="827"/>
            <p14:sldId id="811"/>
            <p14:sldId id="814"/>
            <p14:sldId id="439"/>
            <p14:sldId id="441"/>
            <p14:sldId id="442"/>
            <p14:sldId id="803"/>
            <p14:sldId id="401"/>
            <p14:sldId id="831"/>
            <p14:sldId id="832"/>
            <p14:sldId id="794"/>
          </p14:sldIdLst>
        </p14:section>
        <p14:section name="Recap" id="{509FF919-21CD-EF43-AE53-6AEA6BAB18FF}">
          <p14:sldIdLst/>
        </p14:section>
        <p14:section name="Pointers" id="{275C324B-0DA5-A74C-A540-CA984D8847F2}">
          <p14:sldIdLst>
            <p14:sldId id="834"/>
            <p14:sldId id="490"/>
            <p14:sldId id="492"/>
            <p14:sldId id="493"/>
            <p14:sldId id="497"/>
            <p14:sldId id="635"/>
            <p14:sldId id="636"/>
            <p14:sldId id="448"/>
            <p14:sldId id="449"/>
            <p14:sldId id="461"/>
            <p14:sldId id="462"/>
            <p14:sldId id="463"/>
            <p14:sldId id="633"/>
            <p14:sldId id="466"/>
            <p14:sldId id="467"/>
            <p14:sldId id="468"/>
            <p14:sldId id="634"/>
            <p14:sldId id="872"/>
          </p14:sldIdLst>
        </p14:section>
        <p14:section name="Recap" id="{F6D7F500-1F83-B049-AE58-F29FFDD4FD8E}">
          <p14:sldIdLst>
            <p14:sldId id="556"/>
            <p14:sldId id="668"/>
            <p14:sldId id="681"/>
            <p14:sldId id="682"/>
            <p14:sldId id="683"/>
            <p14:sldId id="742"/>
            <p14:sldId id="743"/>
            <p14:sldId id="753"/>
            <p14:sldId id="702"/>
            <p14:sldId id="713"/>
            <p14:sldId id="740"/>
            <p14:sldId id="741"/>
            <p14:sldId id="706"/>
            <p14:sldId id="75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86960" autoAdjust="0"/>
  </p:normalViewPr>
  <p:slideViewPr>
    <p:cSldViewPr>
      <p:cViewPr varScale="1">
        <p:scale>
          <a:sx n="93" d="100"/>
          <a:sy n="93" d="100"/>
        </p:scale>
        <p:origin x="216" y="19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docs.google.com</a:t>
            </a:r>
            <a:r>
              <a:rPr lang="en-US" dirty="0"/>
              <a:t>/presentation/d/1jLDpQalZYWjjGKkNa7C-OzadDMZxG0EAQjDFeiJE-K4/</a:t>
            </a:r>
            <a:r>
              <a:rPr lang="en-US" dirty="0" err="1"/>
              <a:t>edit#slide</a:t>
            </a:r>
            <a:r>
              <a:rPr lang="en-US" dirty="0"/>
              <a:t>=</a:t>
            </a:r>
            <a:r>
              <a:rPr lang="en-US" dirty="0" err="1"/>
              <a:t>id.p</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3141081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2744928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184274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2080075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2591266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3124005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749120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3860045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4156027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1346839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868938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segment stores string literals to potentially reduce duplicate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2925159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2771828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3742640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1566394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4500189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3867249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1703563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1638959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2273549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3968537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4150086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strPtr</a:t>
            </a:r>
            <a:endParaRPr lang="en-US" dirty="0"/>
          </a:p>
          <a:p>
            <a:r>
              <a:rPr lang="en-US" dirty="0"/>
              <a:t>*</a:t>
            </a:r>
            <a:r>
              <a:rPr lang="en-US" dirty="0" err="1"/>
              <a:t>strPtr</a:t>
            </a:r>
            <a:endParaRPr lang="en-US" dirty="0"/>
          </a:p>
          <a:p>
            <a:r>
              <a:rPr lang="en-US" dirty="0"/>
              <a:t>**</a:t>
            </a:r>
            <a:r>
              <a:rPr lang="en-US" dirty="0" err="1"/>
              <a:t>strPtr</a:t>
            </a:r>
            <a:endParaRPr lang="en-US" dirty="0"/>
          </a:p>
          <a:p>
            <a:r>
              <a:rPr lang="en-US" dirty="0"/>
              <a:t>&amp;</a:t>
            </a:r>
            <a:r>
              <a:rPr lang="en-US" dirty="0" err="1"/>
              <a:t>myStr</a:t>
            </a:r>
            <a:endParaRPr lang="en-US" dirty="0"/>
          </a:p>
          <a:p>
            <a:r>
              <a:rPr lang="en-US" dirty="0" err="1"/>
              <a:t>myStr</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637633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200770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2097392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18320824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3959240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do some exercises related to the difference between char* and char[]. Suppose we’ve instantiated char as below, which I’ll show you, and then I update its address, with str = str + 1, and I modify its contents, with str[1] = ‘u’. Then I print it out, which is a read-only operation anyway.</a:t>
            </a:r>
          </a:p>
          <a:p>
            <a:endParaRPr lang="en-US" dirty="0"/>
          </a:p>
          <a:p>
            <a:r>
              <a:rPr lang="en-US" dirty="0"/>
              <a:t>For each of the four following instantiations, try to figure out whether there will be a compile error, a segmentation fault, or no error. A segmentation fault, or </a:t>
            </a:r>
            <a:r>
              <a:rPr lang="en-US" dirty="0" err="1"/>
              <a:t>segfault</a:t>
            </a:r>
            <a:r>
              <a:rPr lang="en-US" dirty="0"/>
              <a:t> here, is when you try to modify memory in a not okay way. Okay, pause here.</a:t>
            </a:r>
          </a:p>
          <a:p>
            <a:endParaRPr lang="en-US" dirty="0"/>
          </a:p>
          <a:p>
            <a:r>
              <a:rPr lang="en-US" dirty="0"/>
              <a:t>So to answer these questions, let’s just run each of these to see what they do, and we’ll try to interpret why this happens.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4177918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do some exercises related to the difference between char* and char[]. Suppose we’ve instantiated char as below, which I’ll show you, and then I update its address, with str = str + 1, and I modify its contents, with str[1] = ‘u’. Then I print it out, which is a read-only operation anyway.</a:t>
            </a:r>
          </a:p>
          <a:p>
            <a:endParaRPr lang="en-US" dirty="0"/>
          </a:p>
          <a:p>
            <a:r>
              <a:rPr lang="en-US" dirty="0"/>
              <a:t>For each of the four following instantiations, try to figure out whether there will be a compile error, a segmentation fault, or no error. A segmentation fault, or </a:t>
            </a:r>
            <a:r>
              <a:rPr lang="en-US" dirty="0" err="1"/>
              <a:t>segfault</a:t>
            </a:r>
            <a:r>
              <a:rPr lang="en-US" dirty="0"/>
              <a:t> here, is when you try to modify memory in a not okay way. Okay, pause here.</a:t>
            </a:r>
          </a:p>
          <a:p>
            <a:endParaRPr lang="en-US" dirty="0"/>
          </a:p>
          <a:p>
            <a:r>
              <a:rPr lang="en-US" dirty="0"/>
              <a:t>So to answer these questions, let’s just run each of these to see what they do, and we’ll try to interpret why this happens.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8849864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want to play around with this code in </a:t>
            </a:r>
            <a:r>
              <a:rPr lang="en-US" dirty="0" err="1"/>
              <a:t>gdb</a:t>
            </a:r>
            <a:r>
              <a:rPr lang="en-US" dirty="0"/>
              <a:t>, I encourage you to! It’s located in this </a:t>
            </a:r>
            <a:r>
              <a:rPr lang="en-US" dirty="0" err="1"/>
              <a:t>arrptr.c</a:t>
            </a:r>
            <a:r>
              <a:rPr lang="en-US" dirty="0"/>
              <a:t>.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24595735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I’ve always found pointers difficult because there are really two use cases for the star operator. One of them happens when you are creating the variable, and the other one is when you actually access the variable. Let’s talk about the first one.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23115020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that was variable declaration. When you first make the metaphorical box that has the metaphorical arrow pointing to a metaphorical other box.</a:t>
            </a:r>
          </a:p>
          <a:p>
            <a:endParaRPr lang="en-US" dirty="0"/>
          </a:p>
          <a:p>
            <a:r>
              <a:rPr lang="en-US" dirty="0"/>
              <a:t>The second case to use the star (asterisk) is when you are reading/writing values. This is called dereferencing.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20782297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line here, declare the pointer variable. Okay. Now, the second line dereferences to read and also dereferences to write.</a:t>
            </a:r>
          </a:p>
          <a:p>
            <a:r>
              <a:rPr lang="en-US" dirty="0"/>
              <a:t>Read the value. From where? From the address that </a:t>
            </a:r>
            <a:r>
              <a:rPr lang="en-US" dirty="0" err="1"/>
              <a:t>cptr</a:t>
            </a:r>
            <a:r>
              <a:rPr lang="en-US" dirty="0"/>
              <a:t> points to. ‘s’. + 1. ‘t’.</a:t>
            </a:r>
          </a:p>
          <a:p>
            <a:r>
              <a:rPr lang="en-US" dirty="0"/>
              <a:t>Store the value. To where? To the address that </a:t>
            </a:r>
            <a:r>
              <a:rPr lang="en-US" dirty="0" err="1"/>
              <a:t>cptr</a:t>
            </a:r>
            <a:r>
              <a:rPr lang="en-US" dirty="0"/>
              <a:t> points to.</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36029683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exact same thing happens with double pointers.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6153763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489064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997840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939626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4531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775717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986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918455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99622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58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763091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014636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3021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00250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3703281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822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093848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1586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114018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584761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42366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309973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804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243086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06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5643393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4990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124585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539869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463036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24567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8819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2898186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661" r:id="rId30"/>
    <p:sldLayoutId id="2147483662" r:id="rId31"/>
    <p:sldLayoutId id="2147483663" r:id="rId32"/>
    <p:sldLayoutId id="2147483664" r:id="rId33"/>
    <p:sldLayoutId id="2147483665" r:id="rId34"/>
    <p:sldLayoutId id="2147483666" r:id="rId35"/>
    <p:sldLayoutId id="2147483668" r:id="rId36"/>
    <p:sldLayoutId id="2147483669" r:id="rId37"/>
    <p:sldLayoutId id="2147483670" r:id="rId3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cs.google.com/presentation/d/1jLDpQalZYWjjGKkNa7C-OzadDMZxG0EAQjDFeiJE-K4/edit#slide=id.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9</a:t>
            </a:r>
            <a:br>
              <a:rPr lang="en-US" dirty="0"/>
            </a:br>
            <a:r>
              <a:rPr lang="en-US" sz="3400" dirty="0"/>
              <a:t>Pointers and Arrays</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effectLst/>
              </a:rPr>
              <a:t>Reading: K&amp;R (5.2-5.5) or Essential C section 6 </a:t>
            </a:r>
          </a:p>
        </p:txBody>
      </p:sp>
      <p:sp>
        <p:nvSpPr>
          <p:cNvPr id="3" name="TextBox 2">
            <a:extLst>
              <a:ext uri="{FF2B5EF4-FFF2-40B4-BE49-F238E27FC236}">
                <a16:creationId xmlns:a16="http://schemas.microsoft.com/office/drawing/2014/main" id="{6DF319C3-4FAC-E046-D766-8C40DB95EE7D}"/>
              </a:ext>
            </a:extLst>
          </p:cNvPr>
          <p:cNvSpPr txBox="1"/>
          <p:nvPr/>
        </p:nvSpPr>
        <p:spPr>
          <a:xfrm>
            <a:off x="152400" y="6248400"/>
            <a:ext cx="3522119" cy="461665"/>
          </a:xfrm>
          <a:custGeom>
            <a:avLst/>
            <a:gdLst>
              <a:gd name="connsiteX0" fmla="*/ 0 w 3522119"/>
              <a:gd name="connsiteY0" fmla="*/ 0 h 461665"/>
              <a:gd name="connsiteX1" fmla="*/ 657462 w 3522119"/>
              <a:gd name="connsiteY1" fmla="*/ 0 h 461665"/>
              <a:gd name="connsiteX2" fmla="*/ 1279703 w 3522119"/>
              <a:gd name="connsiteY2" fmla="*/ 0 h 461665"/>
              <a:gd name="connsiteX3" fmla="*/ 1901944 w 3522119"/>
              <a:gd name="connsiteY3" fmla="*/ 0 h 461665"/>
              <a:gd name="connsiteX4" fmla="*/ 2383301 w 3522119"/>
              <a:gd name="connsiteY4" fmla="*/ 0 h 461665"/>
              <a:gd name="connsiteX5" fmla="*/ 2899878 w 3522119"/>
              <a:gd name="connsiteY5" fmla="*/ 0 h 461665"/>
              <a:gd name="connsiteX6" fmla="*/ 3522119 w 3522119"/>
              <a:gd name="connsiteY6" fmla="*/ 0 h 461665"/>
              <a:gd name="connsiteX7" fmla="*/ 3522119 w 3522119"/>
              <a:gd name="connsiteY7" fmla="*/ 461665 h 461665"/>
              <a:gd name="connsiteX8" fmla="*/ 2935099 w 3522119"/>
              <a:gd name="connsiteY8" fmla="*/ 461665 h 461665"/>
              <a:gd name="connsiteX9" fmla="*/ 2453743 w 3522119"/>
              <a:gd name="connsiteY9" fmla="*/ 461665 h 461665"/>
              <a:gd name="connsiteX10" fmla="*/ 1972387 w 3522119"/>
              <a:gd name="connsiteY10" fmla="*/ 461665 h 461665"/>
              <a:gd name="connsiteX11" fmla="*/ 1350146 w 3522119"/>
              <a:gd name="connsiteY11" fmla="*/ 461665 h 461665"/>
              <a:gd name="connsiteX12" fmla="*/ 833568 w 3522119"/>
              <a:gd name="connsiteY12" fmla="*/ 461665 h 461665"/>
              <a:gd name="connsiteX13" fmla="*/ 0 w 3522119"/>
              <a:gd name="connsiteY13" fmla="*/ 461665 h 461665"/>
              <a:gd name="connsiteX14" fmla="*/ 0 w 3522119"/>
              <a:gd name="connsiteY14"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22119" h="461665" fill="none" extrusionOk="0">
                <a:moveTo>
                  <a:pt x="0" y="0"/>
                </a:moveTo>
                <a:cubicBezTo>
                  <a:pt x="309224" y="-8598"/>
                  <a:pt x="493153" y="11209"/>
                  <a:pt x="657462" y="0"/>
                </a:cubicBezTo>
                <a:cubicBezTo>
                  <a:pt x="821771" y="-11209"/>
                  <a:pt x="1021373" y="27558"/>
                  <a:pt x="1279703" y="0"/>
                </a:cubicBezTo>
                <a:cubicBezTo>
                  <a:pt x="1538033" y="-27558"/>
                  <a:pt x="1640935" y="57307"/>
                  <a:pt x="1901944" y="0"/>
                </a:cubicBezTo>
                <a:cubicBezTo>
                  <a:pt x="2162953" y="-57307"/>
                  <a:pt x="2230675" y="49475"/>
                  <a:pt x="2383301" y="0"/>
                </a:cubicBezTo>
                <a:cubicBezTo>
                  <a:pt x="2535927" y="-49475"/>
                  <a:pt x="2655821" y="56955"/>
                  <a:pt x="2899878" y="0"/>
                </a:cubicBezTo>
                <a:cubicBezTo>
                  <a:pt x="3143935" y="-56955"/>
                  <a:pt x="3360692" y="28511"/>
                  <a:pt x="3522119" y="0"/>
                </a:cubicBezTo>
                <a:cubicBezTo>
                  <a:pt x="3563810" y="138604"/>
                  <a:pt x="3491981" y="291342"/>
                  <a:pt x="3522119" y="461665"/>
                </a:cubicBezTo>
                <a:cubicBezTo>
                  <a:pt x="3377125" y="518317"/>
                  <a:pt x="3220130" y="410081"/>
                  <a:pt x="2935099" y="461665"/>
                </a:cubicBezTo>
                <a:cubicBezTo>
                  <a:pt x="2650068" y="513249"/>
                  <a:pt x="2616820" y="458049"/>
                  <a:pt x="2453743" y="461665"/>
                </a:cubicBezTo>
                <a:cubicBezTo>
                  <a:pt x="2290666" y="465281"/>
                  <a:pt x="2204359" y="436621"/>
                  <a:pt x="1972387" y="461665"/>
                </a:cubicBezTo>
                <a:cubicBezTo>
                  <a:pt x="1740415" y="486709"/>
                  <a:pt x="1511323" y="443812"/>
                  <a:pt x="1350146" y="461665"/>
                </a:cubicBezTo>
                <a:cubicBezTo>
                  <a:pt x="1188969" y="479518"/>
                  <a:pt x="1006791" y="405667"/>
                  <a:pt x="833568" y="461665"/>
                </a:cubicBezTo>
                <a:cubicBezTo>
                  <a:pt x="660345" y="517663"/>
                  <a:pt x="330903" y="372294"/>
                  <a:pt x="0" y="461665"/>
                </a:cubicBezTo>
                <a:cubicBezTo>
                  <a:pt x="-23612" y="333439"/>
                  <a:pt x="37761" y="122091"/>
                  <a:pt x="0" y="0"/>
                </a:cubicBezTo>
                <a:close/>
              </a:path>
              <a:path w="3522119" h="461665" stroke="0" extrusionOk="0">
                <a:moveTo>
                  <a:pt x="0" y="0"/>
                </a:moveTo>
                <a:cubicBezTo>
                  <a:pt x="178749" y="-62493"/>
                  <a:pt x="296028" y="28940"/>
                  <a:pt x="551799" y="0"/>
                </a:cubicBezTo>
                <a:cubicBezTo>
                  <a:pt x="807570" y="-28940"/>
                  <a:pt x="857133" y="22606"/>
                  <a:pt x="1033155" y="0"/>
                </a:cubicBezTo>
                <a:cubicBezTo>
                  <a:pt x="1209177" y="-22606"/>
                  <a:pt x="1497990" y="10742"/>
                  <a:pt x="1690617" y="0"/>
                </a:cubicBezTo>
                <a:cubicBezTo>
                  <a:pt x="1883244" y="-10742"/>
                  <a:pt x="2080567" y="29056"/>
                  <a:pt x="2242416" y="0"/>
                </a:cubicBezTo>
                <a:cubicBezTo>
                  <a:pt x="2404265" y="-29056"/>
                  <a:pt x="2677107" y="63631"/>
                  <a:pt x="2794214" y="0"/>
                </a:cubicBezTo>
                <a:cubicBezTo>
                  <a:pt x="2911321" y="-63631"/>
                  <a:pt x="3252782" y="66862"/>
                  <a:pt x="3522119" y="0"/>
                </a:cubicBezTo>
                <a:cubicBezTo>
                  <a:pt x="3543798" y="179957"/>
                  <a:pt x="3511118" y="253348"/>
                  <a:pt x="3522119" y="461665"/>
                </a:cubicBezTo>
                <a:cubicBezTo>
                  <a:pt x="3355721" y="498382"/>
                  <a:pt x="3210621" y="451467"/>
                  <a:pt x="2935099" y="461665"/>
                </a:cubicBezTo>
                <a:cubicBezTo>
                  <a:pt x="2659577" y="471863"/>
                  <a:pt x="2630497" y="431147"/>
                  <a:pt x="2453743" y="461665"/>
                </a:cubicBezTo>
                <a:cubicBezTo>
                  <a:pt x="2276989" y="492183"/>
                  <a:pt x="2056837" y="417724"/>
                  <a:pt x="1866723" y="461665"/>
                </a:cubicBezTo>
                <a:cubicBezTo>
                  <a:pt x="1676609" y="505606"/>
                  <a:pt x="1434659" y="460420"/>
                  <a:pt x="1279703" y="461665"/>
                </a:cubicBezTo>
                <a:cubicBezTo>
                  <a:pt x="1124747" y="462910"/>
                  <a:pt x="903902" y="461154"/>
                  <a:pt x="727905" y="461665"/>
                </a:cubicBezTo>
                <a:cubicBezTo>
                  <a:pt x="551908" y="462176"/>
                  <a:pt x="310775" y="439522"/>
                  <a:pt x="0" y="461665"/>
                </a:cubicBezTo>
                <a:cubicBezTo>
                  <a:pt x="-30186" y="313245"/>
                  <a:pt x="31560" y="111239"/>
                  <a:pt x="0" y="0"/>
                </a:cubicBezTo>
                <a:close/>
              </a:path>
            </a:pathLst>
          </a:custGeom>
          <a:solidFill>
            <a:schemeClr val="accent1">
              <a:lumMod val="20000"/>
              <a:lumOff val="80000"/>
            </a:schemeClr>
          </a:solidFill>
          <a:ln>
            <a:solidFill>
              <a:srgbClr val="126694"/>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none" rtlCol="0" anchor="ctr">
            <a:spAutoFit/>
          </a:bodyPr>
          <a:lstStyle/>
          <a:p>
            <a:r>
              <a:rPr lang="en-US" sz="2400" dirty="0"/>
              <a:t>😷 masks recommended</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6E937-F039-2165-9521-E308D6123185}"/>
              </a:ext>
            </a:extLst>
          </p:cNvPr>
          <p:cNvSpPr>
            <a:spLocks noGrp="1"/>
          </p:cNvSpPr>
          <p:nvPr>
            <p:ph type="title"/>
          </p:nvPr>
        </p:nvSpPr>
        <p:spPr/>
        <p:txBody>
          <a:bodyPr/>
          <a:lstStyle/>
          <a:p>
            <a:r>
              <a:rPr lang="en-US" dirty="0"/>
              <a:t>Announcement: CS198 Section Leading</a:t>
            </a:r>
          </a:p>
        </p:txBody>
      </p:sp>
      <p:sp>
        <p:nvSpPr>
          <p:cNvPr id="3" name="Content Placeholder 2">
            <a:extLst>
              <a:ext uri="{FF2B5EF4-FFF2-40B4-BE49-F238E27FC236}">
                <a16:creationId xmlns:a16="http://schemas.microsoft.com/office/drawing/2014/main" id="{6B488B58-618F-320D-E307-F3275946977B}"/>
              </a:ext>
            </a:extLst>
          </p:cNvPr>
          <p:cNvSpPr>
            <a:spLocks noGrp="1"/>
          </p:cNvSpPr>
          <p:nvPr>
            <p:ph idx="1"/>
          </p:nvPr>
        </p:nvSpPr>
        <p:spPr/>
        <p:txBody>
          <a:bodyPr anchor="ctr"/>
          <a:lstStyle/>
          <a:p>
            <a:pPr marL="0" indent="0" algn="ctr">
              <a:buNone/>
            </a:pPr>
            <a:r>
              <a:rPr lang="en-US" sz="4800" dirty="0">
                <a:hlinkClick r:id="rId3"/>
              </a:rPr>
              <a:t>CS198 Slides</a:t>
            </a:r>
            <a:endParaRPr lang="en-US" sz="4800" dirty="0"/>
          </a:p>
        </p:txBody>
      </p:sp>
    </p:spTree>
    <p:extLst>
      <p:ext uri="{BB962C8B-B14F-4D97-AF65-F5344CB8AC3E}">
        <p14:creationId xmlns:p14="http://schemas.microsoft.com/office/powerpoint/2010/main" val="4011065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3</a:t>
            </a:r>
            <a:r>
              <a:rPr lang="en-US" dirty="0"/>
              <a:t>: How can we effectively manage all types of memory in our programs?</a:t>
            </a:r>
            <a:r>
              <a:rPr lang="en-US" b="0" dirty="0"/>
              <a:t> </a:t>
            </a:r>
            <a:endParaRPr lang="en-US" dirty="0"/>
          </a:p>
        </p:txBody>
      </p:sp>
    </p:spTree>
    <p:extLst>
      <p:ext uri="{BB962C8B-B14F-4D97-AF65-F5344CB8AC3E}">
        <p14:creationId xmlns:p14="http://schemas.microsoft.com/office/powerpoint/2010/main" val="2294767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3</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we effectively manage all types of memory in our programs?</a:t>
            </a:r>
          </a:p>
          <a:p>
            <a:pPr marL="0" indent="0">
              <a:buNone/>
            </a:pPr>
            <a:endParaRPr lang="en-US" b="1" u="sng" dirty="0"/>
          </a:p>
          <a:p>
            <a:pPr marL="0" indent="0">
              <a:buNone/>
            </a:pPr>
            <a:r>
              <a:rPr lang="en-US" dirty="0"/>
              <a:t>Why is answering this question important?</a:t>
            </a:r>
          </a:p>
          <a:p>
            <a:r>
              <a:rPr lang="en-US" dirty="0"/>
              <a:t>Shows us how we can pass around data efficiently with pointers (this time)</a:t>
            </a:r>
          </a:p>
          <a:p>
            <a:r>
              <a:rPr lang="en-US" dirty="0"/>
              <a:t>Introduces us to the heap and allocating memory that we manually manage (next time)</a:t>
            </a:r>
          </a:p>
          <a:p>
            <a:r>
              <a:rPr lang="en-US" dirty="0"/>
              <a:t>Helps us better understand use-after-free vulnerabilities, a common bug (next week)</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421928"/>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assign3:</a:t>
            </a:r>
            <a:r>
              <a:rPr lang="en-US" sz="2400" dirty="0"/>
              <a:t> implement a function using resizable arrays to read lines of any length from a file and write 2 programs using that function to print the last N lines of a file and print just the unique lines of a file.  These programs emulate the </a:t>
            </a:r>
            <a:r>
              <a:rPr lang="en-US" sz="2400" b="1" dirty="0"/>
              <a:t>tail</a:t>
            </a:r>
            <a:r>
              <a:rPr lang="en-US" sz="2400" dirty="0"/>
              <a:t> and </a:t>
            </a:r>
            <a:r>
              <a:rPr lang="en-US" sz="2400" b="1" dirty="0" err="1"/>
              <a:t>uniq</a:t>
            </a:r>
            <a:r>
              <a:rPr lang="en-US" sz="2400" dirty="0"/>
              <a:t> Unix commands!</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670359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Learn about pointers and how they help us access data without making copies</a:t>
            </a:r>
          </a:p>
          <a:p>
            <a:r>
              <a:rPr lang="en-US" dirty="0"/>
              <a:t>Understand arrays and how they relate to pointers</a:t>
            </a:r>
          </a:p>
          <a:p>
            <a:r>
              <a:rPr lang="en-US" dirty="0"/>
              <a:t>Get more practice using memory diagrams to understand code behavior</a:t>
            </a:r>
          </a:p>
        </p:txBody>
      </p:sp>
    </p:spTree>
    <p:extLst>
      <p:ext uri="{BB962C8B-B14F-4D97-AF65-F5344CB8AC3E}">
        <p14:creationId xmlns:p14="http://schemas.microsoft.com/office/powerpoint/2010/main" val="2632627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b="1" dirty="0"/>
              <a:t>Finishing up: </a:t>
            </a:r>
            <a:r>
              <a:rPr lang="en-US" dirty="0"/>
              <a:t>Strings and Pointers</a:t>
            </a:r>
            <a:endParaRPr lang="en-US" b="1" dirty="0"/>
          </a:p>
          <a:p>
            <a:pPr>
              <a:tabLst>
                <a:tab pos="11477625" algn="r"/>
              </a:tabLst>
            </a:pPr>
            <a:r>
              <a:rPr lang="en-US" dirty="0"/>
              <a:t>Double Pointers	</a:t>
            </a:r>
          </a:p>
          <a:p>
            <a:pPr marL="0" indent="0">
              <a:buNone/>
              <a:tabLst>
                <a:tab pos="11477625" algn="r"/>
              </a:tabLst>
            </a:pPr>
            <a:r>
              <a:rPr lang="en-US" dirty="0"/>
              <a:t>	</a:t>
            </a:r>
          </a:p>
        </p:txBody>
      </p:sp>
      <p:sp>
        <p:nvSpPr>
          <p:cNvPr id="4" name="TextBox 3">
            <a:extLst>
              <a:ext uri="{FF2B5EF4-FFF2-40B4-BE49-F238E27FC236}">
                <a16:creationId xmlns:a16="http://schemas.microsoft.com/office/drawing/2014/main" id="{A7753FF2-42FB-9A4E-9833-3BC9B7B11D73}"/>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/class/cs107/lecture-code/lect9 .</a:t>
            </a:r>
          </a:p>
        </p:txBody>
      </p:sp>
    </p:spTree>
    <p:extLst>
      <p:ext uri="{BB962C8B-B14F-4D97-AF65-F5344CB8AC3E}">
        <p14:creationId xmlns:p14="http://schemas.microsoft.com/office/powerpoint/2010/main" val="2027412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b="1" dirty="0">
                <a:solidFill>
                  <a:srgbClr val="FF0000"/>
                </a:solidFill>
              </a:rPr>
              <a:t>Finishing up: Strings and Pointers</a:t>
            </a:r>
          </a:p>
          <a:p>
            <a:pPr>
              <a:tabLst>
                <a:tab pos="11477625" algn="r"/>
              </a:tabLst>
            </a:pPr>
            <a:r>
              <a:rPr lang="en-US" dirty="0"/>
              <a:t>Double Pointers	</a:t>
            </a:r>
          </a:p>
          <a:p>
            <a:pPr>
              <a:tabLst>
                <a:tab pos="11477625" algn="r"/>
              </a:tabLst>
            </a:pPr>
            <a:r>
              <a:rPr lang="en-US" dirty="0"/>
              <a:t>	</a:t>
            </a:r>
          </a:p>
          <a:p>
            <a:pPr marL="0" indent="0">
              <a:buNone/>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/class/cs107/lecture-code/lect9 .</a:t>
            </a:r>
          </a:p>
        </p:txBody>
      </p:sp>
    </p:spTree>
    <p:extLst>
      <p:ext uri="{BB962C8B-B14F-4D97-AF65-F5344CB8AC3E}">
        <p14:creationId xmlns:p14="http://schemas.microsoft.com/office/powerpoint/2010/main" val="249144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E85E-DC16-6A49-86C5-A0BDB820A520}"/>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103D614A-BBDF-3440-9806-BAE65A7E69BC}"/>
              </a:ext>
            </a:extLst>
          </p:cNvPr>
          <p:cNvSpPr>
            <a:spLocks noGrp="1"/>
          </p:cNvSpPr>
          <p:nvPr>
            <p:ph idx="1"/>
          </p:nvPr>
        </p:nvSpPr>
        <p:spPr/>
        <p:txBody>
          <a:bodyPr/>
          <a:lstStyle/>
          <a:p>
            <a:r>
              <a:rPr lang="en-US" dirty="0"/>
              <a:t>If you are performing an operation with some input and do not care about any changes to the input, pass the data type itself.</a:t>
            </a:r>
          </a:p>
          <a:p>
            <a:r>
              <a:rPr lang="en-US" dirty="0"/>
              <a:t>If you are modifying a specific instance of some value, pass the </a:t>
            </a:r>
            <a:r>
              <a:rPr lang="en-US" i="1" dirty="0"/>
              <a:t>location</a:t>
            </a:r>
            <a:r>
              <a:rPr lang="en-US" dirty="0"/>
              <a:t> of what you would like to modify and dereference that location to access what’s there.</a:t>
            </a:r>
          </a:p>
          <a:p>
            <a:pPr marL="0" indent="0">
              <a:buNone/>
            </a:pPr>
            <a:endParaRPr lang="en-US" dirty="0"/>
          </a:p>
          <a:p>
            <a:pPr marL="0" indent="0">
              <a:buNone/>
            </a:pPr>
            <a:r>
              <a:rPr lang="en-US" sz="4800" dirty="0"/>
              <a:t>Do I care about modifying </a:t>
            </a:r>
            <a:r>
              <a:rPr lang="en-US" sz="4800" i="1" dirty="0"/>
              <a:t>this</a:t>
            </a:r>
            <a:r>
              <a:rPr lang="en-US" sz="4800" dirty="0"/>
              <a:t> instance of my data?  If so, I need to pass where that instance lives, as a parameter, so it can be modified.</a:t>
            </a:r>
          </a:p>
          <a:p>
            <a:pPr marL="0" indent="0">
              <a:buNone/>
            </a:pPr>
            <a:endParaRPr lang="en-US" dirty="0"/>
          </a:p>
        </p:txBody>
      </p:sp>
    </p:spTree>
    <p:extLst>
      <p:ext uri="{BB962C8B-B14F-4D97-AF65-F5344CB8AC3E}">
        <p14:creationId xmlns:p14="http://schemas.microsoft.com/office/powerpoint/2010/main" val="428647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char[]</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fontAlgn="auto">
              <a:spcAft>
                <a:spcPts val="0"/>
              </a:spcAft>
              <a:buNone/>
            </a:pPr>
            <a:r>
              <a:rPr lang="en-US" dirty="0"/>
              <a:t>When we declare an array of characters, contiguous memory is allocated on the stack to store the contents of the entire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41148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819157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char *</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we declare a </a:t>
            </a:r>
            <a:r>
              <a:rPr lang="en-US" b="1" dirty="0"/>
              <a:t>char *</a:t>
            </a:r>
            <a:r>
              <a:rPr lang="en-US" dirty="0"/>
              <a:t>, we allocate space on the stack to store an address, not actual characters.  But we can still generally use </a:t>
            </a:r>
            <a:r>
              <a:rPr lang="en-US" b="1" dirty="0"/>
              <a:t>char *</a:t>
            </a:r>
            <a:r>
              <a:rPr lang="en-US" dirty="0"/>
              <a:t> the same as </a:t>
            </a:r>
            <a:r>
              <a:rPr lang="en-US" b="1" dirty="0"/>
              <a:t>char[]</a:t>
            </a:r>
            <a:r>
              <a:rPr lang="en-US" dirty="0"/>
              <a:t>.</a:t>
            </a:r>
            <a:endParaRPr lang="en-US" sz="2600" dirty="0">
              <a:latin typeface="Consolas" panose="020B0609020204030204" pitchFamily="49" charset="0"/>
              <a:cs typeface="Consolas" panose="020B0609020204030204" pitchFamily="49" charset="0"/>
            </a:endParaRP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latin typeface="Consolas" panose="020B0609020204030204" pitchFamily="49" charset="0"/>
                <a:cs typeface="Consolas" panose="020B0609020204030204" pitchFamily="49" charset="0"/>
              </a:rPr>
              <a:t>int main(int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strAlt</a:t>
            </a:r>
            <a:r>
              <a:rPr lang="en-US" sz="2600" dirty="0">
                <a:latin typeface="Consolas" panose="020B0609020204030204" pitchFamily="49" charset="0"/>
                <a:cs typeface="Consolas" panose="020B0609020204030204" pitchFamily="49" charset="0"/>
              </a:rPr>
              <a:t> = str;</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0292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481845" y="5410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strAlt</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2" y="1790699"/>
            <a:ext cx="240912" cy="45339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2A871BE-AC09-A649-839D-5EFB1F896E84}"/>
              </a:ext>
            </a:extLst>
          </p:cNvPr>
          <p:cNvSpPr/>
          <p:nvPr/>
        </p:nvSpPr>
        <p:spPr>
          <a:xfrm>
            <a:off x="10504613" y="4822371"/>
            <a:ext cx="457301" cy="740229"/>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1528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410200"/>
          </a:xfrm>
        </p:spPr>
        <p:txBody>
          <a:bodyPr/>
          <a:lstStyle/>
          <a:p>
            <a:pPr marL="0" indent="0">
              <a:buNone/>
            </a:pPr>
            <a:r>
              <a:rPr lang="en-US" dirty="0"/>
              <a:t>When we pass a </a:t>
            </a:r>
            <a:r>
              <a:rPr lang="en-US" b="1" dirty="0"/>
              <a:t>char array</a:t>
            </a:r>
            <a:r>
              <a:rPr lang="en-US" dirty="0"/>
              <a:t> as a parameter, C makes a </a:t>
            </a:r>
            <a:r>
              <a:rPr lang="en-US" i="1" dirty="0"/>
              <a:t>copy of the address of the first array element</a:t>
            </a:r>
            <a:r>
              <a:rPr lang="en-US" dirty="0"/>
              <a:t> and passes it (as a </a:t>
            </a:r>
            <a:r>
              <a:rPr lang="en-US" b="1" dirty="0"/>
              <a:t>char *</a:t>
            </a:r>
            <a:r>
              <a:rPr lang="en-US" dirty="0"/>
              <a:t>)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FC809E29-5D01-2F47-A3AC-72951380A02F}"/>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7251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This means if we modify characters in </a:t>
            </a:r>
            <a:r>
              <a:rPr lang="en-US" b="1" dirty="0" err="1"/>
              <a:t>myFunc</a:t>
            </a:r>
            <a:r>
              <a:rPr lang="en-US" dirty="0"/>
              <a:t>, the changes will persist back in </a:t>
            </a:r>
            <a:r>
              <a:rPr lang="en-US" b="1" dirty="0"/>
              <a:t>main</a:t>
            </a:r>
            <a:r>
              <a:rPr lang="en-US" dirty="0"/>
              <a:t>!</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myStr</a:t>
            </a:r>
            <a:r>
              <a:rPr lang="en-US" sz="2600" dirty="0">
                <a:solidFill>
                  <a:srgbClr val="FF0000"/>
                </a:solidFill>
                <a:latin typeface="Consolas" panose="020B0609020204030204" pitchFamily="49" charset="0"/>
                <a:cs typeface="Consolas" panose="020B0609020204030204" pitchFamily="49" charset="0"/>
              </a:rPr>
              <a:t>[4] = 'y';</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"%s"</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apply</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solidFill>
                            <a:srgbClr val="FF0000"/>
                          </a:solidFill>
                          <a:latin typeface="Consolas" panose="020B0609020204030204" pitchFamily="49" charset="0"/>
                          <a:cs typeface="Consolas" panose="020B0609020204030204" pitchFamily="49" charset="0"/>
                        </a:rPr>
                        <a: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352A4088-2F40-DC4A-A31B-451209877DF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93AF8E6-584E-E144-96E5-A8B37E648505}"/>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1227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char *</a:t>
            </a:r>
            <a:endParaRPr lang="en-US" dirty="0"/>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A </a:t>
            </a:r>
            <a:r>
              <a:rPr lang="en-US" b="1" dirty="0"/>
              <a:t>char *</a:t>
            </a:r>
            <a:r>
              <a:rPr lang="en-US" dirty="0"/>
              <a:t> variable refers to a single character.  We can reassign an existing </a:t>
            </a:r>
            <a:r>
              <a:rPr lang="en-US" b="1" dirty="0"/>
              <a:t>char *</a:t>
            </a:r>
            <a:r>
              <a:rPr lang="en-US" dirty="0"/>
              <a:t> pointer to be equal to another </a:t>
            </a:r>
            <a:r>
              <a:rPr lang="en-US" b="1" dirty="0"/>
              <a:t>char *</a:t>
            </a:r>
            <a:r>
              <a:rPr lang="en-US" dirty="0"/>
              <a:t> pointer.</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0xfff0</a:t>
            </a:r>
          </a:p>
          <a:p>
            <a:pPr marL="0" indent="0" fontAlgn="auto">
              <a:spcAft>
                <a:spcPts val="0"/>
              </a:spcAft>
              <a:buNone/>
            </a:pPr>
            <a:r>
              <a:rPr lang="en-US" dirty="0">
                <a:latin typeface="Consolas" panose="020B0609020204030204" pitchFamily="49" charset="0"/>
                <a:cs typeface="Consolas" panose="020B0609020204030204" pitchFamily="49" charset="0"/>
              </a:rPr>
              <a:t>char *str2 = </a:t>
            </a:r>
            <a:r>
              <a:rPr lang="en-US" dirty="0">
                <a:solidFill>
                  <a:srgbClr val="0432FF"/>
                </a:solidFill>
                <a:latin typeface="Consolas" panose="020B0609020204030204" pitchFamily="49" charset="0"/>
                <a:cs typeface="Consolas" panose="020B0609020204030204" pitchFamily="49" charset="0"/>
              </a:rPr>
              <a:t>"apple 2"</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0xfe0</a:t>
            </a:r>
          </a:p>
          <a:p>
            <a:pPr marL="0" indent="0" fontAlgn="auto">
              <a:spcAft>
                <a:spcPts val="0"/>
              </a:spcAft>
              <a:buNone/>
            </a:pP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str2;	</a:t>
            </a:r>
            <a:r>
              <a:rPr lang="en-US" dirty="0">
                <a:solidFill>
                  <a:srgbClr val="00B050"/>
                </a:solidFill>
                <a:latin typeface="Consolas" panose="020B0609020204030204" pitchFamily="49" charset="0"/>
                <a:cs typeface="Consolas" panose="020B0609020204030204" pitchFamily="49" charset="0"/>
              </a:rPr>
              <a:t>// ok!  Both store address 0xfe0</a:t>
            </a:r>
          </a:p>
        </p:txBody>
      </p:sp>
    </p:spTree>
    <p:extLst>
      <p:ext uri="{BB962C8B-B14F-4D97-AF65-F5344CB8AC3E}">
        <p14:creationId xmlns:p14="http://schemas.microsoft.com/office/powerpoint/2010/main" val="2630907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We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42062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7023750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262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9363978" y="47244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129135"/>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191471" cy="400450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B526C56E-A240-E849-A0E1-1AB4AE7342B1}"/>
              </a:ext>
            </a:extLst>
          </p:cNvPr>
          <p:cNvSpPr/>
          <p:nvPr/>
        </p:nvSpPr>
        <p:spPr>
          <a:xfrm>
            <a:off x="10787613" y="4648200"/>
            <a:ext cx="163416" cy="413657"/>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5192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We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[0];</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confusingly equivalent, avoid</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graphicFrame>
        <p:nvGraphicFramePr>
          <p:cNvPr id="13" name="Content Placeholder 3">
            <a:extLst>
              <a:ext uri="{FF2B5EF4-FFF2-40B4-BE49-F238E27FC236}">
                <a16:creationId xmlns:a16="http://schemas.microsoft.com/office/drawing/2014/main" id="{D918EF09-E46C-CC4C-BF94-83DB7B518FDD}"/>
              </a:ext>
            </a:extLst>
          </p:cNvPr>
          <p:cNvGraphicFramePr>
            <a:graphicFrameLocks/>
          </p:cNvGraphicFramePr>
          <p:nvPr/>
        </p:nvGraphicFramePr>
        <p:xfrm>
          <a:off x="9220200" y="1295400"/>
          <a:ext cx="2743200" cy="42062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70237507"/>
                  </a:ext>
                </a:extLst>
              </a:tr>
            </a:tbl>
          </a:graphicData>
        </a:graphic>
      </p:graphicFrame>
      <p:sp>
        <p:nvSpPr>
          <p:cNvPr id="15" name="TextBox 14">
            <a:extLst>
              <a:ext uri="{FF2B5EF4-FFF2-40B4-BE49-F238E27FC236}">
                <a16:creationId xmlns:a16="http://schemas.microsoft.com/office/drawing/2014/main" id="{EBB8923E-51B2-2348-AD70-71EDF496126A}"/>
              </a:ext>
            </a:extLst>
          </p:cNvPr>
          <p:cNvSpPr txBox="1"/>
          <p:nvPr/>
        </p:nvSpPr>
        <p:spPr>
          <a:xfrm>
            <a:off x="8763000" y="4262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F165EBD0-7F53-B749-BBEA-5798B488D6E5}"/>
              </a:ext>
            </a:extLst>
          </p:cNvPr>
          <p:cNvSpPr txBox="1"/>
          <p:nvPr/>
        </p:nvSpPr>
        <p:spPr>
          <a:xfrm>
            <a:off x="9363978" y="47244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950EDD79-E524-5D45-B04F-6087A38169EA}"/>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Left Bracket 17">
            <a:extLst>
              <a:ext uri="{FF2B5EF4-FFF2-40B4-BE49-F238E27FC236}">
                <a16:creationId xmlns:a16="http://schemas.microsoft.com/office/drawing/2014/main" id="{DB2B1D2E-4F12-BB44-835F-7F85D8A31E2C}"/>
              </a:ext>
            </a:extLst>
          </p:cNvPr>
          <p:cNvSpPr/>
          <p:nvPr/>
        </p:nvSpPr>
        <p:spPr>
          <a:xfrm>
            <a:off x="8364481" y="1790699"/>
            <a:ext cx="191471" cy="400450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Freeform 18">
            <a:extLst>
              <a:ext uri="{FF2B5EF4-FFF2-40B4-BE49-F238E27FC236}">
                <a16:creationId xmlns:a16="http://schemas.microsoft.com/office/drawing/2014/main" id="{0D65E75B-9226-9F49-B8DE-9E12570D1D88}"/>
              </a:ext>
            </a:extLst>
          </p:cNvPr>
          <p:cNvSpPr/>
          <p:nvPr/>
        </p:nvSpPr>
        <p:spPr>
          <a:xfrm>
            <a:off x="10787613" y="4648200"/>
            <a:ext cx="163416" cy="413657"/>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eft Brace 19">
            <a:extLst>
              <a:ext uri="{FF2B5EF4-FFF2-40B4-BE49-F238E27FC236}">
                <a16:creationId xmlns:a16="http://schemas.microsoft.com/office/drawing/2014/main" id="{CEEF33B2-B869-9D4E-A1B3-E5EDAEB12205}"/>
              </a:ext>
            </a:extLst>
          </p:cNvPr>
          <p:cNvSpPr/>
          <p:nvPr/>
        </p:nvSpPr>
        <p:spPr>
          <a:xfrm>
            <a:off x="9432606" y="2129135"/>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89245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CF0B-029A-7E40-BCEC-2952FE83CCA1}"/>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02BC8E07-0AC3-BA48-B9F9-D82570540C35}"/>
              </a:ext>
            </a:extLst>
          </p:cNvPr>
          <p:cNvSpPr>
            <a:spLocks noGrp="1"/>
          </p:cNvSpPr>
          <p:nvPr>
            <p:ph idx="1"/>
          </p:nvPr>
        </p:nvSpPr>
        <p:spPr/>
        <p:txBody>
          <a:bodyPr/>
          <a:lstStyle/>
          <a:p>
            <a:pPr marL="0" indent="0">
              <a:buNone/>
            </a:pPr>
            <a:r>
              <a:rPr lang="en-US" altLang="x-none" dirty="0"/>
              <a:t>There is another convenient way to create a string if we do not need to modify it later.  We can create a </a:t>
            </a:r>
            <a:r>
              <a:rPr lang="en-US" dirty="0">
                <a:latin typeface="Consolas" panose="020B0609020204030204" pitchFamily="49" charset="0"/>
                <a:cs typeface="Consolas" panose="020B0609020204030204" pitchFamily="49" charset="0"/>
              </a:rPr>
              <a:t>char *</a:t>
            </a:r>
            <a:r>
              <a:rPr lang="en-US" altLang="x-none" dirty="0"/>
              <a:t> and set it directly equal to a string literal.</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ea typeface="Courier"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a:t>
            </a:r>
            <a:r>
              <a:rPr lang="en-US" b="1" dirty="0">
                <a:solidFill>
                  <a:srgbClr val="00B050"/>
                </a:solidFill>
                <a:latin typeface="Consolas" panose="020B0609020204030204" pitchFamily="49" charset="0"/>
                <a:cs typeface="Consolas" panose="020B0609020204030204" pitchFamily="49" charset="0"/>
              </a:rPr>
              <a:t>// Hello, world!</a:t>
            </a:r>
          </a:p>
          <a:p>
            <a:endParaRPr lang="en-US" dirty="0"/>
          </a:p>
        </p:txBody>
      </p:sp>
    </p:spTree>
    <p:extLst>
      <p:ext uri="{BB962C8B-B14F-4D97-AF65-F5344CB8AC3E}">
        <p14:creationId xmlns:p14="http://schemas.microsoft.com/office/powerpoint/2010/main" val="3502738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nvPr>
        </p:nvGraphicFramePr>
        <p:xfrm>
          <a:off x="9372600" y="1676400"/>
          <a:ext cx="2590801" cy="4114800"/>
        </p:xfrm>
        <a:graphic>
          <a:graphicData uri="http://schemas.openxmlformats.org/drawingml/2006/table">
            <a:tbl>
              <a:tblPr firstRow="1" bandRow="1">
                <a:tableStyleId>{5940675A-B579-460E-94D1-54222C63F5DA}</a:tableStyleId>
              </a:tblPr>
              <a:tblGrid>
                <a:gridCol w="1538288">
                  <a:extLst>
                    <a:ext uri="{9D8B030D-6E8A-4147-A177-3AD203B41FA5}">
                      <a16:colId xmlns:a16="http://schemas.microsoft.com/office/drawing/2014/main" val="3135065557"/>
                    </a:ext>
                  </a:extLst>
                </a:gridCol>
                <a:gridCol w="1052513">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008224004"/>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67572066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289396717"/>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227629502"/>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4138662113"/>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35066656"/>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74570441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764263374"/>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4676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dirty="0"/>
              <a:t>When we declare a char pointer equal to a string literal, the characters are </a:t>
            </a:r>
            <a:r>
              <a:rPr lang="en-US" i="1" dirty="0"/>
              <a:t>not</a:t>
            </a:r>
            <a:r>
              <a:rPr lang="en-US" dirty="0"/>
              <a:t> stored on the stack.  Instead, they are stored in a special area of memory called the “data segment”.  We </a:t>
            </a:r>
            <a:r>
              <a:rPr lang="en-US" i="1" dirty="0"/>
              <a:t>cannot modify memory in this segment</a:t>
            </a:r>
            <a:r>
              <a:rPr lang="en-US" dirty="0"/>
              <a:t>.</a:t>
            </a:r>
          </a:p>
          <a:p>
            <a:pPr marL="0" indent="0" fontAlgn="auto">
              <a:spcBef>
                <a:spcPts val="0"/>
              </a:spcBef>
              <a:spcAft>
                <a:spcPts val="0"/>
              </a:spcAft>
              <a:buNone/>
            </a:pPr>
            <a:endParaRPr lang="en-US" sz="1200" dirty="0"/>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"hi"</a:t>
            </a:r>
            <a:r>
              <a:rPr lang="en-US" dirty="0">
                <a:latin typeface="Consolas" panose="020B0609020204030204" pitchFamily="49" charset="0"/>
                <a:cs typeface="Consolas" panose="020B0609020204030204" pitchFamily="49" charset="0"/>
              </a:rPr>
              <a:t>;</a:t>
            </a:r>
          </a:p>
          <a:p>
            <a:pPr marL="0" indent="0" fontAlgn="auto">
              <a:spcBef>
                <a:spcPts val="0"/>
              </a:spcBef>
              <a:spcAft>
                <a:spcPts val="0"/>
              </a:spcAft>
              <a:buNone/>
            </a:pPr>
            <a:endParaRPr lang="en-US" sz="1200" dirty="0"/>
          </a:p>
          <a:p>
            <a:pPr marL="0" indent="0" fontAlgn="auto">
              <a:spcBef>
                <a:spcPts val="0"/>
              </a:spcBef>
              <a:spcAft>
                <a:spcPts val="0"/>
              </a:spcAft>
              <a:buNone/>
            </a:pPr>
            <a:r>
              <a:rPr lang="en-US" dirty="0"/>
              <a:t>The pointer variable (e.g. </a:t>
            </a:r>
            <a:r>
              <a:rPr lang="en-US" b="1" dirty="0" err="1"/>
              <a:t>str</a:t>
            </a:r>
            <a:r>
              <a:rPr lang="en-US" dirty="0"/>
              <a:t>) refers to the </a:t>
            </a:r>
            <a:r>
              <a:rPr lang="en-US" i="1" dirty="0"/>
              <a:t>address of the first character of the string in the data segment</a:t>
            </a:r>
            <a:r>
              <a:rPr lang="en-US" dirty="0"/>
              <a:t>.</a:t>
            </a:r>
            <a:endParaRPr lang="en-US" dirty="0">
              <a:solidFill>
                <a:srgbClr val="00B050"/>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D8AEE230-987A-F148-8FAD-C34BE040BD2C}"/>
              </a:ext>
            </a:extLst>
          </p:cNvPr>
          <p:cNvSpPr txBox="1"/>
          <p:nvPr/>
        </p:nvSpPr>
        <p:spPr>
          <a:xfrm>
            <a:off x="9059179"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3" name="TextBox 2">
            <a:extLst>
              <a:ext uri="{FF2B5EF4-FFF2-40B4-BE49-F238E27FC236}">
                <a16:creationId xmlns:a16="http://schemas.microsoft.com/office/drawing/2014/main" id="{1A9F0948-DD6D-5348-8AAA-33FCF54E8EB0}"/>
              </a:ext>
            </a:extLst>
          </p:cNvPr>
          <p:cNvSpPr txBox="1"/>
          <p:nvPr/>
        </p:nvSpPr>
        <p:spPr>
          <a:xfrm>
            <a:off x="7978412" y="2636966"/>
            <a:ext cx="936988" cy="369332"/>
          </a:xfrm>
          <a:prstGeom prst="rect">
            <a:avLst/>
          </a:prstGeom>
          <a:noFill/>
        </p:spPr>
        <p:txBody>
          <a:bodyPr wrap="none" rtlCol="0">
            <a:spAutoFit/>
          </a:bodyPr>
          <a:lstStyle/>
          <a:p>
            <a:r>
              <a:rPr lang="en-US" dirty="0"/>
              <a:t>STACK</a:t>
            </a:r>
          </a:p>
        </p:txBody>
      </p:sp>
      <p:sp>
        <p:nvSpPr>
          <p:cNvPr id="9" name="TextBox 8">
            <a:extLst>
              <a:ext uri="{FF2B5EF4-FFF2-40B4-BE49-F238E27FC236}">
                <a16:creationId xmlns:a16="http://schemas.microsoft.com/office/drawing/2014/main" id="{F0201E5D-0A99-0442-8CEA-9E6C4B3CE62A}"/>
              </a:ext>
            </a:extLst>
          </p:cNvPr>
          <p:cNvSpPr txBox="1"/>
          <p:nvPr/>
        </p:nvSpPr>
        <p:spPr>
          <a:xfrm>
            <a:off x="7569096" y="4507468"/>
            <a:ext cx="1958678" cy="369332"/>
          </a:xfrm>
          <a:prstGeom prst="rect">
            <a:avLst/>
          </a:prstGeom>
          <a:noFill/>
        </p:spPr>
        <p:txBody>
          <a:bodyPr wrap="none" rtlCol="0">
            <a:spAutoFit/>
          </a:bodyPr>
          <a:lstStyle/>
          <a:p>
            <a:r>
              <a:rPr lang="en-US" dirty="0"/>
              <a:t>DATA SEGMENT</a:t>
            </a:r>
          </a:p>
        </p:txBody>
      </p:sp>
      <p:sp>
        <p:nvSpPr>
          <p:cNvPr id="11" name="Left Bracket 10">
            <a:extLst>
              <a:ext uri="{FF2B5EF4-FFF2-40B4-BE49-F238E27FC236}">
                <a16:creationId xmlns:a16="http://schemas.microsoft.com/office/drawing/2014/main" id="{BC22A707-5557-404C-B5E8-B479D4430F68}"/>
              </a:ext>
            </a:extLst>
          </p:cNvPr>
          <p:cNvSpPr/>
          <p:nvPr/>
        </p:nvSpPr>
        <p:spPr>
          <a:xfrm>
            <a:off x="8897881" y="2137604"/>
            <a:ext cx="169919" cy="129139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a:extLst>
              <a:ext uri="{FF2B5EF4-FFF2-40B4-BE49-F238E27FC236}">
                <a16:creationId xmlns:a16="http://schemas.microsoft.com/office/drawing/2014/main" id="{EC356721-01F9-294A-9DA9-C39F2CB1853F}"/>
              </a:ext>
            </a:extLst>
          </p:cNvPr>
          <p:cNvSpPr/>
          <p:nvPr/>
        </p:nvSpPr>
        <p:spPr>
          <a:xfrm>
            <a:off x="9583681" y="3516546"/>
            <a:ext cx="169919" cy="2166187"/>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Freeform 13">
            <a:extLst>
              <a:ext uri="{FF2B5EF4-FFF2-40B4-BE49-F238E27FC236}">
                <a16:creationId xmlns:a16="http://schemas.microsoft.com/office/drawing/2014/main" id="{29DD6F85-4D34-CC4C-84DC-D9AF923BEEBA}"/>
              </a:ext>
            </a:extLst>
          </p:cNvPr>
          <p:cNvSpPr/>
          <p:nvPr/>
        </p:nvSpPr>
        <p:spPr>
          <a:xfrm>
            <a:off x="11734800" y="2830286"/>
            <a:ext cx="392219" cy="2351314"/>
          </a:xfrm>
          <a:custGeom>
            <a:avLst/>
            <a:gdLst>
              <a:gd name="connsiteX0" fmla="*/ 0 w 261590"/>
              <a:gd name="connsiteY0" fmla="*/ 0 h 2318657"/>
              <a:gd name="connsiteX1" fmla="*/ 261257 w 261590"/>
              <a:gd name="connsiteY1" fmla="*/ 1774371 h 2318657"/>
              <a:gd name="connsiteX2" fmla="*/ 43542 w 261590"/>
              <a:gd name="connsiteY2" fmla="*/ 2318657 h 2318657"/>
            </a:gdLst>
            <a:ahLst/>
            <a:cxnLst>
              <a:cxn ang="0">
                <a:pos x="connsiteX0" y="connsiteY0"/>
              </a:cxn>
              <a:cxn ang="0">
                <a:pos x="connsiteX1" y="connsiteY1"/>
              </a:cxn>
              <a:cxn ang="0">
                <a:pos x="connsiteX2" y="connsiteY2"/>
              </a:cxn>
            </a:cxnLst>
            <a:rect l="l" t="t" r="r" b="b"/>
            <a:pathLst>
              <a:path w="261590" h="2318657">
                <a:moveTo>
                  <a:pt x="0" y="0"/>
                </a:moveTo>
                <a:cubicBezTo>
                  <a:pt x="127000" y="693964"/>
                  <a:pt x="254000" y="1387928"/>
                  <a:pt x="261257" y="1774371"/>
                </a:cubicBezTo>
                <a:cubicBezTo>
                  <a:pt x="268514" y="2160814"/>
                  <a:pt x="156028" y="2239735"/>
                  <a:pt x="43542" y="2318657"/>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B25C6D-FD9D-074D-BFEB-AB9011A5737D}"/>
              </a:ext>
            </a:extLst>
          </p:cNvPr>
          <p:cNvSpPr/>
          <p:nvPr/>
        </p:nvSpPr>
        <p:spPr bwMode="auto">
          <a:xfrm>
            <a:off x="3627620" y="4940809"/>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NOTE: </a:t>
            </a:r>
            <a:r>
              <a:rPr lang="en-US" sz="2400" dirty="0"/>
              <a:t>not all char * strings are read-only.  Only ones that point to characters in the data segment are read-only.</a:t>
            </a:r>
            <a:endParaRPr lang="en-US" sz="2400" b="1" dirty="0"/>
          </a:p>
        </p:txBody>
      </p:sp>
      <p:sp>
        <p:nvSpPr>
          <p:cNvPr id="10" name="Title 9">
            <a:extLst>
              <a:ext uri="{FF2B5EF4-FFF2-40B4-BE49-F238E27FC236}">
                <a16:creationId xmlns:a16="http://schemas.microsoft.com/office/drawing/2014/main" id="{BF44B865-F0F3-4347-AA06-22D7ABD2C369}"/>
              </a:ext>
            </a:extLst>
          </p:cNvPr>
          <p:cNvSpPr>
            <a:spLocks noGrp="1"/>
          </p:cNvSpPr>
          <p:nvPr>
            <p:ph type="title"/>
          </p:nvPr>
        </p:nvSpPr>
        <p:spPr/>
        <p:txBody>
          <a:bodyPr/>
          <a:lstStyle/>
          <a:p>
            <a:r>
              <a:rPr lang="en-US" dirty="0"/>
              <a:t>Read-only Strings</a:t>
            </a:r>
          </a:p>
        </p:txBody>
      </p:sp>
    </p:spTree>
    <p:extLst>
      <p:ext uri="{BB962C8B-B14F-4D97-AF65-F5344CB8AC3E}">
        <p14:creationId xmlns:p14="http://schemas.microsoft.com/office/powerpoint/2010/main" val="3428946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158E4-D2C8-EB96-39E1-AAFB1B8EBE93}"/>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168EC612-37EC-AAEC-9BC5-0D68FADFEB15}"/>
              </a:ext>
            </a:extLst>
          </p:cNvPr>
          <p:cNvSpPr>
            <a:spLocks noGrp="1"/>
          </p:cNvSpPr>
          <p:nvPr>
            <p:ph idx="1"/>
          </p:nvPr>
        </p:nvSpPr>
        <p:spPr/>
        <p:txBody>
          <a:bodyPr/>
          <a:lstStyle/>
          <a:p>
            <a:pPr marL="0" indent="0">
              <a:buNone/>
            </a:pPr>
            <a:r>
              <a:rPr lang="en-US" dirty="0"/>
              <a:t>Read-only strings are convenient to use, but make sure to not use a read-only string in code that tries to modify its characters – it will crash!</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a:t>
            </a:r>
          </a:p>
          <a:p>
            <a:pPr marL="0" indent="0">
              <a:buNone/>
            </a:pP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[0] = 'h';  </a:t>
            </a:r>
            <a:r>
              <a:rPr lang="en-US" b="1" dirty="0">
                <a:solidFill>
                  <a:srgbClr val="FF0000"/>
                </a:solidFill>
                <a:latin typeface="Consolas" panose="020B0609020204030204" pitchFamily="49" charset="0"/>
                <a:cs typeface="Consolas" panose="020B0609020204030204" pitchFamily="49" charset="0"/>
              </a:rPr>
              <a:t>// crashes!</a:t>
            </a:r>
          </a:p>
          <a:p>
            <a:pPr marL="0" indent="0">
              <a:buNone/>
            </a:pPr>
            <a:endParaRPr lang="en-US" b="1" dirty="0">
              <a:solidFill>
                <a:srgbClr val="FF0000"/>
              </a:solidFill>
              <a:latin typeface="Consolas" panose="020B0609020204030204" pitchFamily="49" charset="0"/>
              <a:cs typeface="Consolas" panose="020B0609020204030204" pitchFamily="49" charset="0"/>
            </a:endParaRPr>
          </a:p>
          <a:p>
            <a:pPr marL="0" indent="0">
              <a:buNone/>
            </a:pPr>
            <a:r>
              <a:rPr lang="en-US" dirty="0"/>
              <a:t>There’s no way in code to check if a string is read-only; it’s up to the programmer to properly use strings to avoid these crashes.</a:t>
            </a:r>
          </a:p>
          <a:p>
            <a:r>
              <a:rPr lang="en-US" dirty="0"/>
              <a:t>E.g. don’t pass in a read-only string as the </a:t>
            </a:r>
            <a:r>
              <a:rPr lang="en-US" b="1" dirty="0" err="1"/>
              <a:t>src</a:t>
            </a:r>
            <a:r>
              <a:rPr lang="en-US" dirty="0"/>
              <a:t> to </a:t>
            </a:r>
            <a:r>
              <a:rPr lang="en-US" b="1" dirty="0" err="1"/>
              <a:t>strcpy</a:t>
            </a:r>
            <a:endParaRPr lang="en-US" b="1" dirty="0"/>
          </a:p>
          <a:p>
            <a:endParaRPr lang="en-US" b="1" dirty="0"/>
          </a:p>
          <a:p>
            <a:pPr marL="0" indent="0">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"Hi");  </a:t>
            </a:r>
            <a:r>
              <a:rPr lang="en-US" b="1" dirty="0">
                <a:solidFill>
                  <a:srgbClr val="FF0000"/>
                </a:solidFill>
                <a:latin typeface="Consolas" panose="020B0609020204030204" pitchFamily="49" charset="0"/>
                <a:cs typeface="Consolas" panose="020B0609020204030204" pitchFamily="49" charset="0"/>
              </a:rPr>
              <a:t>// crashes!</a:t>
            </a:r>
          </a:p>
          <a:p>
            <a:endParaRPr lang="en-US" dirty="0"/>
          </a:p>
          <a:p>
            <a:pPr marL="0" indent="0">
              <a:buNone/>
            </a:pPr>
            <a:endParaRPr lang="en-US" b="1"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28156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C8D44-CA40-663F-91DB-51870CD7664D}"/>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3F374EED-8DCB-ED1A-6B0D-A9440C48226D}"/>
              </a:ext>
            </a:extLst>
          </p:cNvPr>
          <p:cNvSpPr>
            <a:spLocks noGrp="1"/>
          </p:cNvSpPr>
          <p:nvPr>
            <p:ph idx="1"/>
          </p:nvPr>
        </p:nvSpPr>
        <p:spPr/>
        <p:txBody>
          <a:bodyPr/>
          <a:lstStyle/>
          <a:p>
            <a:pPr marL="0" indent="0">
              <a:buNone/>
            </a:pPr>
            <a:r>
              <a:rPr lang="en-US" dirty="0"/>
              <a:t>A string is read-only if it points to characters that live in the data segment, rather than memory we can modify.</a:t>
            </a:r>
          </a:p>
          <a:p>
            <a:pPr marL="0" indent="0">
              <a:buNone/>
            </a:pPr>
            <a:endParaRPr lang="en-US" dirty="0"/>
          </a:p>
          <a:p>
            <a:pPr marL="0" indent="0" algn="l">
              <a:spcBef>
                <a:spcPts val="0"/>
              </a:spcBef>
              <a:buNone/>
            </a:pPr>
            <a:r>
              <a:rPr lang="en-US" sz="2800" b="1" dirty="0">
                <a:latin typeface="Consolas" panose="020B0609020204030204" pitchFamily="49" charset="0"/>
                <a:cs typeface="Consolas" panose="020B0609020204030204" pitchFamily="49" charset="0"/>
              </a:rPr>
              <a:t>char *</a:t>
            </a:r>
            <a:r>
              <a:rPr lang="en-US" sz="2800" b="1" dirty="0" err="1">
                <a:latin typeface="Consolas" panose="020B0609020204030204" pitchFamily="49" charset="0"/>
                <a:cs typeface="Consolas" panose="020B0609020204030204" pitchFamily="49" charset="0"/>
              </a:rPr>
              <a:t>readOnly</a:t>
            </a:r>
            <a:r>
              <a:rPr lang="en-US" sz="2800" b="1" dirty="0">
                <a:latin typeface="Consolas" panose="020B0609020204030204" pitchFamily="49" charset="0"/>
                <a:cs typeface="Consolas" panose="020B0609020204030204" pitchFamily="49" charset="0"/>
              </a:rPr>
              <a:t> = </a:t>
            </a:r>
            <a:r>
              <a:rPr lang="en-US" sz="2800" b="1" dirty="0">
                <a:solidFill>
                  <a:srgbClr val="0432FF"/>
                </a:solidFill>
                <a:latin typeface="Consolas" panose="020B0609020204030204" pitchFamily="49" charset="0"/>
                <a:cs typeface="Consolas" panose="020B0609020204030204" pitchFamily="49" charset="0"/>
              </a:rPr>
              <a:t>"Hi"</a:t>
            </a:r>
            <a:r>
              <a:rPr lang="en-US" sz="2800" b="1" dirty="0">
                <a:latin typeface="Consolas" panose="020B0609020204030204" pitchFamily="49" charset="0"/>
                <a:cs typeface="Consolas" panose="020B0609020204030204" pitchFamily="49" charset="0"/>
              </a:rPr>
              <a:t>;</a:t>
            </a:r>
          </a:p>
          <a:p>
            <a:pPr marL="0" indent="0" algn="l">
              <a:spcBef>
                <a:spcPts val="0"/>
              </a:spcBef>
              <a:buNone/>
            </a:pPr>
            <a:endParaRPr lang="en-US" sz="2800" b="1" dirty="0">
              <a:latin typeface="Consolas" panose="020B0609020204030204" pitchFamily="49" charset="0"/>
              <a:cs typeface="Consolas" panose="020B0609020204030204" pitchFamily="49" charset="0"/>
            </a:endParaRPr>
          </a:p>
          <a:p>
            <a:pPr marL="0" indent="0" algn="l">
              <a:spcBef>
                <a:spcPts val="0"/>
              </a:spcBef>
              <a:buNone/>
            </a:pPr>
            <a:r>
              <a:rPr lang="en-US" sz="2800" b="1" dirty="0">
                <a:latin typeface="Consolas" panose="020B0609020204030204" pitchFamily="49" charset="0"/>
                <a:cs typeface="Consolas" panose="020B0609020204030204" pitchFamily="49" charset="0"/>
              </a:rPr>
              <a:t>char modifiable[6];</a:t>
            </a:r>
          </a:p>
          <a:p>
            <a:pPr marL="0" indent="0" algn="l">
              <a:spcBef>
                <a:spcPts val="0"/>
              </a:spcBef>
              <a:buNone/>
            </a:pPr>
            <a:r>
              <a:rPr lang="en-US" sz="2800" b="1" dirty="0" err="1">
                <a:latin typeface="Consolas" panose="020B0609020204030204" pitchFamily="49" charset="0"/>
                <a:cs typeface="Consolas" panose="020B0609020204030204" pitchFamily="49" charset="0"/>
              </a:rPr>
              <a:t>strcpy</a:t>
            </a:r>
            <a:r>
              <a:rPr lang="en-US" sz="2800" b="1" dirty="0">
                <a:latin typeface="Consolas" panose="020B0609020204030204" pitchFamily="49" charset="0"/>
                <a:cs typeface="Consolas" panose="020B0609020204030204" pitchFamily="49" charset="0"/>
              </a:rPr>
              <a:t>(modifiable, </a:t>
            </a:r>
            <a:r>
              <a:rPr lang="en-US" sz="2800" b="1" dirty="0">
                <a:solidFill>
                  <a:srgbClr val="0432FF"/>
                </a:solidFill>
                <a:latin typeface="Consolas" panose="020B0609020204030204" pitchFamily="49" charset="0"/>
                <a:cs typeface="Consolas" panose="020B0609020204030204" pitchFamily="49" charset="0"/>
              </a:rPr>
              <a:t>"Hi"</a:t>
            </a:r>
            <a:r>
              <a:rPr lang="en-US" sz="2800" b="1" dirty="0">
                <a:latin typeface="Consolas" panose="020B0609020204030204" pitchFamily="49" charset="0"/>
                <a:cs typeface="Consolas" panose="020B0609020204030204" pitchFamily="49" charset="0"/>
              </a:rPr>
              <a:t>);</a:t>
            </a:r>
          </a:p>
          <a:p>
            <a:pPr marL="0" indent="0" algn="l">
              <a:spcBef>
                <a:spcPts val="0"/>
              </a:spcBef>
              <a:buNone/>
            </a:pPr>
            <a:endParaRPr lang="en-US" sz="2800" b="1" dirty="0">
              <a:latin typeface="Consolas" panose="020B0609020204030204" pitchFamily="49" charset="0"/>
              <a:cs typeface="Consolas" panose="020B0609020204030204" pitchFamily="49" charset="0"/>
            </a:endParaRPr>
          </a:p>
          <a:p>
            <a:pPr marL="0" indent="0">
              <a:spcBef>
                <a:spcPts val="0"/>
              </a:spcBef>
              <a:buNone/>
            </a:pPr>
            <a:r>
              <a:rPr lang="en-US" b="1" dirty="0">
                <a:solidFill>
                  <a:srgbClr val="00B050"/>
                </a:solidFill>
                <a:latin typeface="Consolas" panose="020B0609020204030204" pitchFamily="49" charset="0"/>
                <a:cs typeface="Consolas" panose="020B0609020204030204" pitchFamily="49" charset="0"/>
              </a:rPr>
              <a:t>// is </a:t>
            </a:r>
            <a:r>
              <a:rPr lang="en-US" b="1" dirty="0" err="1">
                <a:solidFill>
                  <a:srgbClr val="00B050"/>
                </a:solidFill>
                <a:latin typeface="Consolas" panose="020B0609020204030204" pitchFamily="49" charset="0"/>
                <a:cs typeface="Consolas" panose="020B0609020204030204" pitchFamily="49" charset="0"/>
              </a:rPr>
              <a:t>ptr</a:t>
            </a:r>
            <a:r>
              <a:rPr lang="en-US" b="1" dirty="0">
                <a:solidFill>
                  <a:srgbClr val="00B050"/>
                </a:solidFill>
                <a:latin typeface="Consolas" panose="020B0609020204030204" pitchFamily="49" charset="0"/>
                <a:cs typeface="Consolas" panose="020B0609020204030204" pitchFamily="49" charset="0"/>
              </a:rPr>
              <a:t> read-only?</a:t>
            </a:r>
            <a:endParaRPr lang="en-US" sz="2800" b="1" dirty="0">
              <a:latin typeface="Consolas" panose="020B0609020204030204" pitchFamily="49" charset="0"/>
              <a:cs typeface="Consolas" panose="020B0609020204030204" pitchFamily="49" charset="0"/>
            </a:endParaRPr>
          </a:p>
          <a:p>
            <a:pPr marL="0" indent="0" algn="l">
              <a:spcBef>
                <a:spcPts val="0"/>
              </a:spcBef>
              <a:buNone/>
            </a:pPr>
            <a:r>
              <a:rPr lang="en-US" sz="2800" b="1" dirty="0">
                <a:latin typeface="Consolas" panose="020B0609020204030204" pitchFamily="49" charset="0"/>
                <a:cs typeface="Consolas" panose="020B0609020204030204" pitchFamily="49" charset="0"/>
              </a:rPr>
              <a:t>char *</a:t>
            </a:r>
            <a:r>
              <a:rPr lang="en-US" sz="2800" b="1" dirty="0" err="1">
                <a:latin typeface="Consolas" panose="020B0609020204030204" pitchFamily="49" charset="0"/>
                <a:cs typeface="Consolas" panose="020B0609020204030204" pitchFamily="49" charset="0"/>
              </a:rPr>
              <a:t>ptr</a:t>
            </a:r>
            <a:r>
              <a:rPr lang="en-US" sz="2800" b="1" dirty="0">
                <a:latin typeface="Consolas" panose="020B0609020204030204" pitchFamily="49" charset="0"/>
                <a:cs typeface="Consolas" panose="020B0609020204030204" pitchFamily="49" charset="0"/>
              </a:rPr>
              <a:t> = modifiable;</a:t>
            </a:r>
          </a:p>
          <a:p>
            <a:pPr marL="0" indent="0" algn="l">
              <a:spcBef>
                <a:spcPts val="0"/>
              </a:spcBef>
              <a:buNone/>
            </a:pPr>
            <a:r>
              <a:rPr lang="en-US" b="1" dirty="0">
                <a:solidFill>
                  <a:srgbClr val="00B050"/>
                </a:solidFill>
                <a:latin typeface="Consolas" panose="020B0609020204030204" pitchFamily="49" charset="0"/>
                <a:cs typeface="Consolas" panose="020B0609020204030204" pitchFamily="49" charset="0"/>
              </a:rPr>
              <a:t>// no, because it points to characters on the stack</a:t>
            </a:r>
          </a:p>
          <a:p>
            <a:pPr marL="0" indent="0" algn="l">
              <a:spcBef>
                <a:spcPts val="0"/>
              </a:spcBef>
              <a:buNone/>
            </a:pPr>
            <a:r>
              <a:rPr lang="en-US" b="1" dirty="0" err="1">
                <a:latin typeface="Consolas" panose="020B0609020204030204" pitchFamily="49" charset="0"/>
                <a:cs typeface="Consolas" panose="020B0609020204030204" pitchFamily="49" charset="0"/>
              </a:rPr>
              <a:t>ptr</a:t>
            </a:r>
            <a:r>
              <a:rPr lang="en-US" b="1" dirty="0">
                <a:latin typeface="Consolas" panose="020B0609020204030204" pitchFamily="49" charset="0"/>
                <a:cs typeface="Consolas" panose="020B0609020204030204" pitchFamily="49" charset="0"/>
              </a:rPr>
              <a:t>[0] = 'h';  </a:t>
            </a:r>
            <a:r>
              <a:rPr lang="en-US" b="1" dirty="0">
                <a:solidFill>
                  <a:srgbClr val="00B050"/>
                </a:solidFill>
                <a:latin typeface="Consolas" panose="020B0609020204030204" pitchFamily="49" charset="0"/>
                <a:cs typeface="Consolas" panose="020B0609020204030204" pitchFamily="49" charset="0"/>
              </a:rPr>
              <a:t>// ok!</a:t>
            </a:r>
            <a:endParaRPr lang="en-US" dirty="0">
              <a:solidFill>
                <a:srgbClr val="00B050"/>
              </a:solidFill>
            </a:endParaRPr>
          </a:p>
          <a:p>
            <a:pPr marL="0" indent="0">
              <a:buNone/>
            </a:pPr>
            <a:endParaRPr lang="en-US" dirty="0"/>
          </a:p>
        </p:txBody>
      </p:sp>
    </p:spTree>
    <p:extLst>
      <p:ext uri="{BB962C8B-B14F-4D97-AF65-F5344CB8AC3E}">
        <p14:creationId xmlns:p14="http://schemas.microsoft.com/office/powerpoint/2010/main" val="51912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71F6B-B524-BC4B-9CE7-3D313F705B9E}"/>
              </a:ext>
            </a:extLst>
          </p:cNvPr>
          <p:cNvSpPr>
            <a:spLocks noGrp="1"/>
          </p:cNvSpPr>
          <p:nvPr>
            <p:ph type="title"/>
          </p:nvPr>
        </p:nvSpPr>
        <p:spPr/>
        <p:txBody>
          <a:bodyPr/>
          <a:lstStyle/>
          <a:p>
            <a:r>
              <a:rPr lang="en-US" dirty="0"/>
              <a:t>Strings In Memory</a:t>
            </a:r>
          </a:p>
        </p:txBody>
      </p:sp>
      <p:sp>
        <p:nvSpPr>
          <p:cNvPr id="3" name="Content Placeholder 2">
            <a:extLst>
              <a:ext uri="{FF2B5EF4-FFF2-40B4-BE49-F238E27FC236}">
                <a16:creationId xmlns:a16="http://schemas.microsoft.com/office/drawing/2014/main" id="{0662AC64-20E9-3A43-AB36-C31BA15372A4}"/>
              </a:ext>
            </a:extLst>
          </p:cNvPr>
          <p:cNvSpPr>
            <a:spLocks noGrp="1"/>
          </p:cNvSpPr>
          <p:nvPr>
            <p:ph idx="1"/>
          </p:nvPr>
        </p:nvSpPr>
        <p:spPr>
          <a:xfrm>
            <a:off x="152400" y="1295400"/>
            <a:ext cx="11811000" cy="5562600"/>
          </a:xfrm>
        </p:spPr>
        <p:txBody>
          <a:bodyPr/>
          <a:lstStyle/>
          <a:p>
            <a:pPr marL="514350" indent="-514350">
              <a:buFont typeface="+mj-lt"/>
              <a:buAutoNum type="arabicPeriod"/>
            </a:pPr>
            <a:r>
              <a:rPr lang="en-US" sz="2500" dirty="0"/>
              <a:t>If we create a string as a </a:t>
            </a:r>
            <a:r>
              <a:rPr lang="en-US" sz="2500" b="1" dirty="0">
                <a:latin typeface="Consolas" panose="020B0609020204030204" pitchFamily="49" charset="0"/>
                <a:cs typeface="Consolas" panose="020B0609020204030204" pitchFamily="49" charset="0"/>
              </a:rPr>
              <a:t>char[]</a:t>
            </a:r>
            <a:r>
              <a:rPr lang="en-US" sz="2500" dirty="0"/>
              <a:t>, we can modify its characters because its memory lives in our stack space. </a:t>
            </a:r>
          </a:p>
          <a:p>
            <a:pPr marL="514350" indent="-514350">
              <a:buFont typeface="+mj-lt"/>
              <a:buAutoNum type="arabicPeriod"/>
            </a:pPr>
            <a:r>
              <a:rPr lang="en-US" sz="2500" dirty="0"/>
              <a:t>We cannot set a </a:t>
            </a:r>
            <a:r>
              <a:rPr lang="en-US" sz="2500" b="1" dirty="0">
                <a:latin typeface="Consolas" panose="020B0609020204030204" pitchFamily="49" charset="0"/>
                <a:cs typeface="Consolas" panose="020B0609020204030204" pitchFamily="49" charset="0"/>
              </a:rPr>
              <a:t>char[] </a:t>
            </a:r>
            <a:r>
              <a:rPr lang="en-US" sz="2500" dirty="0"/>
              <a:t>equal to another value, because it is not a pointer; it refers to the block of memory reserved for the original array.</a:t>
            </a:r>
          </a:p>
          <a:p>
            <a:pPr marL="514350" indent="-514350">
              <a:buFont typeface="+mj-lt"/>
              <a:buAutoNum type="arabicPeriod"/>
            </a:pPr>
            <a:r>
              <a:rPr lang="en-US" sz="2500" dirty="0"/>
              <a:t>If we pass a </a:t>
            </a:r>
            <a:r>
              <a:rPr lang="en-US" sz="2500" b="1" dirty="0">
                <a:latin typeface="Consolas" panose="020B0609020204030204" pitchFamily="49" charset="0"/>
                <a:cs typeface="Consolas" panose="020B0609020204030204" pitchFamily="49" charset="0"/>
              </a:rPr>
              <a:t>char[] </a:t>
            </a:r>
            <a:r>
              <a:rPr lang="en-US" sz="2500" dirty="0"/>
              <a:t>as a parameter, set something equal to it, or perform arithmetic with it, it’s automatically converted to a </a:t>
            </a:r>
            <a:r>
              <a:rPr lang="en-US" sz="2500" b="1" dirty="0">
                <a:latin typeface="Consolas" panose="020B0609020204030204" pitchFamily="49" charset="0"/>
                <a:cs typeface="Consolas" panose="020B0609020204030204" pitchFamily="49" charset="0"/>
              </a:rPr>
              <a:t>char *</a:t>
            </a:r>
            <a:r>
              <a:rPr lang="en-US" sz="2500" dirty="0"/>
              <a:t>.</a:t>
            </a:r>
          </a:p>
          <a:p>
            <a:pPr marL="514350" indent="-514350">
              <a:buFont typeface="+mj-lt"/>
              <a:buAutoNum type="arabicPeriod"/>
            </a:pPr>
            <a:r>
              <a:rPr lang="en-US" sz="2500" dirty="0"/>
              <a:t>We can set a </a:t>
            </a:r>
            <a:r>
              <a:rPr lang="en-US" sz="2500" b="1" dirty="0">
                <a:latin typeface="Consolas" panose="020B0609020204030204" pitchFamily="49" charset="0"/>
                <a:cs typeface="Consolas" panose="020B0609020204030204" pitchFamily="49" charset="0"/>
              </a:rPr>
              <a:t>char *</a:t>
            </a:r>
            <a:r>
              <a:rPr lang="en-US" sz="2500" dirty="0"/>
              <a:t> equal to another value, because it is a  reassign-able pointer.</a:t>
            </a:r>
          </a:p>
          <a:p>
            <a:pPr marL="514350" indent="-514350">
              <a:buFont typeface="+mj-lt"/>
              <a:buAutoNum type="arabicPeriod"/>
            </a:pPr>
            <a:r>
              <a:rPr lang="en-US" sz="2500" dirty="0"/>
              <a:t>If we create a new string with new characters as a</a:t>
            </a:r>
            <a:r>
              <a:rPr lang="en-US" sz="2500" b="1" dirty="0"/>
              <a:t> </a:t>
            </a:r>
            <a:r>
              <a:rPr lang="en-US" sz="2500" b="1" dirty="0">
                <a:latin typeface="Consolas" panose="020B0609020204030204" pitchFamily="49" charset="0"/>
                <a:cs typeface="Consolas" panose="020B0609020204030204" pitchFamily="49" charset="0"/>
              </a:rPr>
              <a:t>char *</a:t>
            </a:r>
            <a:r>
              <a:rPr lang="en-US" sz="2500" dirty="0"/>
              <a:t>, we cannot modify its characters because its memory lives in the data segment.</a:t>
            </a:r>
          </a:p>
          <a:p>
            <a:pPr marL="514350" indent="-514350">
              <a:buFont typeface="+mj-lt"/>
              <a:buAutoNum type="arabicPeriod"/>
            </a:pPr>
            <a:r>
              <a:rPr lang="en-US" sz="2500" dirty="0"/>
              <a:t>Adding an offset to a C string gives us a substring that many places past the first character.</a:t>
            </a:r>
          </a:p>
          <a:p>
            <a:pPr marL="514350" indent="-514350">
              <a:buFont typeface="+mj-lt"/>
              <a:buAutoNum type="arabicPeriod"/>
            </a:pPr>
            <a:r>
              <a:rPr lang="en-US" sz="2500" dirty="0"/>
              <a:t>If we change characters in a string parameter, these changes will persist outside of the function.</a:t>
            </a:r>
          </a:p>
          <a:p>
            <a:pPr marL="514350" indent="-514350">
              <a:buFont typeface="+mj-lt"/>
              <a:buAutoNum type="arabicPeriod"/>
            </a:pPr>
            <a:endParaRPr lang="en-US" sz="2500" dirty="0"/>
          </a:p>
        </p:txBody>
      </p:sp>
    </p:spTree>
    <p:extLst>
      <p:ext uri="{BB962C8B-B14F-4D97-AF65-F5344CB8AC3E}">
        <p14:creationId xmlns:p14="http://schemas.microsoft.com/office/powerpoint/2010/main" val="49847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b="1" dirty="0"/>
              <a:t>Finishing up: </a:t>
            </a:r>
            <a:r>
              <a:rPr lang="en-US" dirty="0"/>
              <a:t>Strings and Pointers</a:t>
            </a:r>
            <a:endParaRPr lang="en-US" b="1" dirty="0"/>
          </a:p>
          <a:p>
            <a:pPr>
              <a:tabLst>
                <a:tab pos="11477625" algn="r"/>
              </a:tabLst>
            </a:pPr>
            <a:r>
              <a:rPr lang="en-US" b="1" dirty="0">
                <a:solidFill>
                  <a:srgbClr val="FF0000"/>
                </a:solidFill>
              </a:rPr>
              <a:t>Double Pointers	</a:t>
            </a:r>
          </a:p>
          <a:p>
            <a:pPr>
              <a:tabLst>
                <a:tab pos="11477625" algn="r"/>
              </a:tabLst>
            </a:pPr>
            <a:r>
              <a:rPr lang="en-US" dirty="0"/>
              <a:t>	</a:t>
            </a:r>
          </a:p>
          <a:p>
            <a:pPr marL="0" indent="0">
              <a:buNone/>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/class/cs107/lecture-code/lect9 .</a:t>
            </a:r>
          </a:p>
        </p:txBody>
      </p:sp>
    </p:spTree>
    <p:extLst>
      <p:ext uri="{BB962C8B-B14F-4D97-AF65-F5344CB8AC3E}">
        <p14:creationId xmlns:p14="http://schemas.microsoft.com/office/powerpoint/2010/main" val="3985402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square = </a:t>
            </a:r>
            <a:r>
              <a:rPr lang="en-US" dirty="0">
                <a:solidFill>
                  <a:srgbClr val="FF0000"/>
                </a:solidFill>
                <a:latin typeface="Consolas" panose="020B0609020204030204" pitchFamily="49" charset="0"/>
                <a:cs typeface="Consolas" panose="020B0609020204030204" pitchFamily="49" charset="0"/>
              </a:rPr>
              <a:t>__?__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square);</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652735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int</a:t>
            </a: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 </a:t>
            </a:r>
            <a:r>
              <a:rPr lang="en-US" dirty="0">
                <a:solidFill>
                  <a:srgbClr val="FF0000"/>
                </a:solidFill>
                <a:latin typeface="Consolas" panose="020B0609020204030204" pitchFamily="49" charset="0"/>
                <a:cs typeface="Consolas" panose="020B0609020204030204" pitchFamily="49" charset="0"/>
              </a:rPr>
              <a:t>x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54FD8704-914F-1C42-8C39-24D600D37BCA}"/>
              </a:ext>
            </a:extLst>
          </p:cNvPr>
          <p:cNvSpPr/>
          <p:nvPr/>
        </p:nvSpPr>
        <p:spPr bwMode="auto">
          <a:xfrm>
            <a:off x="6119446" y="2337818"/>
            <a:ext cx="5675313"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400" dirty="0"/>
              <a:t>We are performing a calculation with some input and do not care about any changes to the input, so we pass the data type itself.</a:t>
            </a:r>
          </a:p>
          <a:p>
            <a:pPr algn="l" eaLnBrk="1" hangingPunct="1"/>
            <a:endParaRPr kumimoji="0" lang="en-US" sz="240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98300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2</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19200"/>
            <a:ext cx="11811000" cy="5715000"/>
          </a:xfrm>
        </p:spPr>
        <p:txBody>
          <a:bodyPr/>
          <a:lstStyle/>
          <a:p>
            <a:pPr marL="0" indent="0">
              <a:buNone/>
            </a:pPr>
            <a:r>
              <a:rPr lang="en-US" dirty="0"/>
              <a:t>We want to write a function that flips the case of a letter.  What should go in each of the blanks?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if (</a:t>
            </a:r>
            <a:r>
              <a:rPr lang="en-US" sz="2400" dirty="0" err="1">
                <a:latin typeface="Consolas" panose="020B0609020204030204" pitchFamily="49" charset="0"/>
                <a:cs typeface="Consolas" panose="020B0609020204030204" pitchFamily="49" charset="0"/>
              </a:rPr>
              <a:t>isupper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__?__ </a:t>
            </a: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else if (</a:t>
            </a:r>
            <a:r>
              <a:rPr lang="en-US" sz="2400" dirty="0" err="1">
                <a:latin typeface="Consolas" panose="020B0609020204030204" pitchFamily="49" charset="0"/>
                <a:cs typeface="Consolas" panose="020B0609020204030204" pitchFamily="49" charset="0"/>
              </a:rPr>
              <a:t>islower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__?__</a:t>
            </a:r>
            <a:r>
              <a:rPr lang="en-US" sz="2400" dirty="0">
                <a:latin typeface="Consolas" panose="020B0609020204030204" pitchFamily="49" charset="0"/>
                <a:cs typeface="Consolas" panose="020B0609020204030204" pitchFamily="49" charset="0"/>
              </a:rPr>
              <a:t> = </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a:t>
            </a:r>
            <a:r>
              <a:rPr lang="en-US" sz="2400" dirty="0">
                <a:solidFill>
                  <a:srgbClr val="0432FF"/>
                </a:solidFill>
                <a:latin typeface="Consolas" panose="020B0609020204030204" pitchFamily="49" charset="0"/>
                <a:cs typeface="Consolas" panose="020B0609020204030204" pitchFamily="49" charset="0"/>
              </a:rPr>
              <a:t>'g'</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"%c"</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this to print ‘G’</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343048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2</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19200"/>
            <a:ext cx="11811000" cy="5715000"/>
          </a:xfrm>
        </p:spPr>
        <p:txBody>
          <a:bodyPr/>
          <a:lstStyle/>
          <a:p>
            <a:pPr marL="0" indent="0">
              <a:buNone/>
            </a:pPr>
            <a:r>
              <a:rPr lang="en-US" dirty="0"/>
              <a:t>We want to write a function that flips the case of a letter.  What should go in each of the blanks?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char *letter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if (</a:t>
            </a:r>
            <a:r>
              <a:rPr lang="en-US" sz="2400" dirty="0" err="1">
                <a:latin typeface="Consolas" panose="020B0609020204030204" pitchFamily="49" charset="0"/>
                <a:cs typeface="Consolas" panose="020B0609020204030204" pitchFamily="49" charset="0"/>
              </a:rPr>
              <a:t>isupper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*letter </a:t>
            </a:r>
            <a:r>
              <a:rPr lang="en-US" sz="2400" dirty="0">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tolower</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else if (</a:t>
            </a:r>
            <a:r>
              <a:rPr lang="en-US" sz="2400" dirty="0" err="1">
                <a:latin typeface="Consolas" panose="020B0609020204030204" pitchFamily="49" charset="0"/>
                <a:cs typeface="Consolas" panose="020B0609020204030204" pitchFamily="49" charset="0"/>
              </a:rPr>
              <a:t>islower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*letter </a:t>
            </a:r>
            <a:r>
              <a:rPr lang="en-US" sz="2400" dirty="0">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toupper</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a:t>
            </a:r>
            <a:r>
              <a:rPr lang="en-US" sz="2400" dirty="0">
                <a:solidFill>
                  <a:srgbClr val="0432FF"/>
                </a:solidFill>
                <a:latin typeface="Consolas" panose="020B0609020204030204" pitchFamily="49" charset="0"/>
                <a:cs typeface="Consolas" panose="020B0609020204030204" pitchFamily="49" charset="0"/>
              </a:rPr>
              <a:t>'g'</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&amp;</a:t>
            </a:r>
            <a:r>
              <a:rPr lang="en-US" sz="2400" dirty="0" err="1">
                <a:solidFill>
                  <a:srgbClr val="FF0000"/>
                </a:solidFill>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"%c"</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this to print ‘G’</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buNone/>
            </a:pPr>
            <a:endParaRPr lang="en-US" dirty="0"/>
          </a:p>
        </p:txBody>
      </p:sp>
      <p:sp>
        <p:nvSpPr>
          <p:cNvPr id="5" name="Rectangle 4">
            <a:extLst>
              <a:ext uri="{FF2B5EF4-FFF2-40B4-BE49-F238E27FC236}">
                <a16:creationId xmlns:a16="http://schemas.microsoft.com/office/drawing/2014/main" id="{C41B8D47-73C9-FA4F-AAC5-D868F0CC8F44}"/>
              </a:ext>
            </a:extLst>
          </p:cNvPr>
          <p:cNvSpPr/>
          <p:nvPr/>
        </p:nvSpPr>
        <p:spPr bwMode="auto">
          <a:xfrm>
            <a:off x="6858000" y="2337818"/>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We are modifying a specific instance of the letter, so we pass the </a:t>
            </a:r>
            <a:r>
              <a:rPr lang="en-US" sz="2400" i="1" dirty="0"/>
              <a:t>location</a:t>
            </a:r>
            <a:r>
              <a:rPr lang="en-US" sz="2400" dirty="0"/>
              <a:t> of the letter we would like to modify.</a:t>
            </a:r>
          </a:p>
        </p:txBody>
      </p:sp>
    </p:spTree>
    <p:extLst>
      <p:ext uri="{BB962C8B-B14F-4D97-AF65-F5344CB8AC3E}">
        <p14:creationId xmlns:p14="http://schemas.microsoft.com/office/powerpoint/2010/main" val="2144053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__1__</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__2__</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TextBox 3">
            <a:extLst>
              <a:ext uri="{FF2B5EF4-FFF2-40B4-BE49-F238E27FC236}">
                <a16:creationId xmlns:a16="http://schemas.microsoft.com/office/drawing/2014/main" id="{728755BC-2A23-A28D-EED2-9F909AEF7380}"/>
              </a:ext>
            </a:extLst>
          </p:cNvPr>
          <p:cNvSpPr txBox="1"/>
          <p:nvPr/>
        </p:nvSpPr>
        <p:spPr>
          <a:xfrm>
            <a:off x="6459197" y="2806226"/>
            <a:ext cx="5458968"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b="1" dirty="0"/>
              <a:t>Respond with your thoughts on </a:t>
            </a:r>
            <a:r>
              <a:rPr lang="en-US" sz="2800" b="1" dirty="0" err="1"/>
              <a:t>PollEv</a:t>
            </a:r>
            <a:r>
              <a:rPr lang="en-US" sz="2800" b="1" dirty="0"/>
              <a:t>: </a:t>
            </a:r>
            <a:r>
              <a:rPr lang="en-US" sz="2800" dirty="0" err="1"/>
              <a:t>pollev.com</a:t>
            </a:r>
            <a:r>
              <a:rPr lang="en-US" sz="2800" dirty="0"/>
              <a:t>/cs107 or text CS107 to 22333 once to join.</a:t>
            </a:r>
          </a:p>
        </p:txBody>
      </p:sp>
      <p:sp>
        <p:nvSpPr>
          <p:cNvPr id="5" name="TextBox 4">
            <a:extLst>
              <a:ext uri="{FF2B5EF4-FFF2-40B4-BE49-F238E27FC236}">
                <a16:creationId xmlns:a16="http://schemas.microsoft.com/office/drawing/2014/main" id="{D0DA5832-2807-D60E-978F-12A071FA5E86}"/>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31485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char **</a:t>
            </a:r>
            <a:r>
              <a:rPr lang="en-US" dirty="0" err="1">
                <a:solidFill>
                  <a:srgbClr val="FF0000"/>
                </a:solidFill>
                <a:latin typeface="Consolas" panose="020B0609020204030204" pitchFamily="49" charset="0"/>
                <a:cs typeface="Consolas" panose="020B0609020204030204" pitchFamily="49" charset="0"/>
              </a:rPr>
              <a:t>strPtr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&amp;str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76A5438D-7FE1-214E-BCB9-3F009701AAAD}"/>
              </a:ext>
            </a:extLst>
          </p:cNvPr>
          <p:cNvSpPr/>
          <p:nvPr/>
        </p:nvSpPr>
        <p:spPr bwMode="auto">
          <a:xfrm>
            <a:off x="7026641" y="3581400"/>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We are modifying a specific instance of the string pointer, so we pass the </a:t>
            </a:r>
            <a:r>
              <a:rPr lang="en-US" sz="2400" i="1" dirty="0"/>
              <a:t>location</a:t>
            </a:r>
            <a:r>
              <a:rPr lang="en-US" sz="2400" dirty="0"/>
              <a:t> of the string pointer we would like to modify.</a:t>
            </a:r>
          </a:p>
        </p:txBody>
      </p:sp>
    </p:spTree>
    <p:extLst>
      <p:ext uri="{BB962C8B-B14F-4D97-AF65-F5344CB8AC3E}">
        <p14:creationId xmlns:p14="http://schemas.microsoft.com/office/powerpoint/2010/main" val="4268062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main(</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118872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bl>
          </a:graphicData>
        </a:graphic>
      </p:graphicFrame>
      <p:sp>
        <p:nvSpPr>
          <p:cNvPr id="22" name="TextBox 21">
            <a:extLst>
              <a:ext uri="{FF2B5EF4-FFF2-40B4-BE49-F238E27FC236}">
                <a16:creationId xmlns:a16="http://schemas.microsoft.com/office/drawing/2014/main" id="{F164C6F0-8D17-FF4D-9102-EAB8CFA5F453}"/>
              </a:ext>
            </a:extLst>
          </p:cNvPr>
          <p:cNvSpPr txBox="1"/>
          <p:nvPr/>
        </p:nvSpPr>
        <p:spPr>
          <a:xfrm>
            <a:off x="8341549" y="16764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3" name="Left Bracket 22">
            <a:extLst>
              <a:ext uri="{FF2B5EF4-FFF2-40B4-BE49-F238E27FC236}">
                <a16:creationId xmlns:a16="http://schemas.microsoft.com/office/drawing/2014/main" id="{4FB9D2A2-0665-6140-9E1D-E4D204ED07EE}"/>
              </a:ext>
            </a:extLst>
          </p:cNvPr>
          <p:cNvSpPr/>
          <p:nvPr/>
        </p:nvSpPr>
        <p:spPr>
          <a:xfrm>
            <a:off x="9237719" y="1562099"/>
            <a:ext cx="287281" cy="66143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82AA205A-C07D-CB4D-88FA-8314E66D22A5}"/>
              </a:ext>
            </a:extLst>
          </p:cNvPr>
          <p:cNvSpPr txBox="1"/>
          <p:nvPr/>
        </p:nvSpPr>
        <p:spPr>
          <a:xfrm>
            <a:off x="7216412" y="1688068"/>
            <a:ext cx="936988" cy="369332"/>
          </a:xfrm>
          <a:prstGeom prst="rect">
            <a:avLst/>
          </a:prstGeom>
          <a:noFill/>
        </p:spPr>
        <p:txBody>
          <a:bodyPr wrap="none" rtlCol="0">
            <a:spAutoFit/>
          </a:bodyPr>
          <a:lstStyle/>
          <a:p>
            <a:r>
              <a:rPr lang="en-US" dirty="0"/>
              <a:t>STACK</a:t>
            </a:r>
          </a:p>
        </p:txBody>
      </p:sp>
      <p:sp>
        <p:nvSpPr>
          <p:cNvPr id="25" name="Left Bracket 24">
            <a:extLst>
              <a:ext uri="{FF2B5EF4-FFF2-40B4-BE49-F238E27FC236}">
                <a16:creationId xmlns:a16="http://schemas.microsoft.com/office/drawing/2014/main" id="{36362729-F246-9540-A1F1-7AFB773CE1D5}"/>
              </a:ext>
            </a:extLst>
          </p:cNvPr>
          <p:cNvSpPr/>
          <p:nvPr/>
        </p:nvSpPr>
        <p:spPr>
          <a:xfrm>
            <a:off x="8094719" y="1521887"/>
            <a:ext cx="287281" cy="70164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87498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8" name="TextBox 7">
            <a:extLst>
              <a:ext uri="{FF2B5EF4-FFF2-40B4-BE49-F238E27FC236}">
                <a16:creationId xmlns:a16="http://schemas.microsoft.com/office/drawing/2014/main" id="{BF8F396B-1216-0840-B3C8-E897E9D04DD2}"/>
              </a:ext>
            </a:extLst>
          </p:cNvPr>
          <p:cNvSpPr txBox="1"/>
          <p:nvPr/>
        </p:nvSpPr>
        <p:spPr>
          <a:xfrm>
            <a:off x="9291179" y="1871077"/>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64CDA889-C1B6-E143-AA6E-7FFCC52CD88F}"/>
              </a:ext>
            </a:extLst>
          </p:cNvPr>
          <p:cNvSpPr txBox="1"/>
          <p:nvPr/>
        </p:nvSpPr>
        <p:spPr>
          <a:xfrm>
            <a:off x="7962779" y="3821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5844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28194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char *</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 = "  hi";</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23" name="TextBox 22">
            <a:extLst>
              <a:ext uri="{FF2B5EF4-FFF2-40B4-BE49-F238E27FC236}">
                <a16:creationId xmlns:a16="http://schemas.microsoft.com/office/drawing/2014/main" id="{3D167BF4-B519-1449-81EB-3E9773069954}"/>
              </a:ext>
            </a:extLst>
          </p:cNvPr>
          <p:cNvSpPr txBox="1"/>
          <p:nvPr/>
        </p:nvSpPr>
        <p:spPr>
          <a:xfrm>
            <a:off x="8341549" y="19050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4" name="Left Bracket 23">
            <a:extLst>
              <a:ext uri="{FF2B5EF4-FFF2-40B4-BE49-F238E27FC236}">
                <a16:creationId xmlns:a16="http://schemas.microsoft.com/office/drawing/2014/main" id="{CD224ACD-2483-3644-9056-2D4DBA2C5C68}"/>
              </a:ext>
            </a:extLst>
          </p:cNvPr>
          <p:cNvSpPr/>
          <p:nvPr/>
        </p:nvSpPr>
        <p:spPr>
          <a:xfrm>
            <a:off x="9237719" y="1562099"/>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9905A474-33B9-094D-8098-8FEF3125DF3F}"/>
              </a:ext>
            </a:extLst>
          </p:cNvPr>
          <p:cNvSpPr txBox="1"/>
          <p:nvPr/>
        </p:nvSpPr>
        <p:spPr>
          <a:xfrm>
            <a:off x="7216412" y="1916668"/>
            <a:ext cx="936988" cy="369332"/>
          </a:xfrm>
          <a:prstGeom prst="rect">
            <a:avLst/>
          </a:prstGeom>
          <a:noFill/>
        </p:spPr>
        <p:txBody>
          <a:bodyPr wrap="none" rtlCol="0">
            <a:spAutoFit/>
          </a:bodyPr>
          <a:lstStyle/>
          <a:p>
            <a:r>
              <a:rPr lang="en-US" dirty="0"/>
              <a:t>STACK</a:t>
            </a:r>
          </a:p>
        </p:txBody>
      </p:sp>
      <p:sp>
        <p:nvSpPr>
          <p:cNvPr id="26" name="Left Bracket 25">
            <a:extLst>
              <a:ext uri="{FF2B5EF4-FFF2-40B4-BE49-F238E27FC236}">
                <a16:creationId xmlns:a16="http://schemas.microsoft.com/office/drawing/2014/main" id="{C644B88B-C866-DC45-ACE4-A69BF361E030}"/>
              </a:ext>
            </a:extLst>
          </p:cNvPr>
          <p:cNvSpPr/>
          <p:nvPr/>
        </p:nvSpPr>
        <p:spPr>
          <a:xfrm>
            <a:off x="8094719" y="1521887"/>
            <a:ext cx="287281" cy="106891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54505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8" name="TextBox 7">
            <a:extLst>
              <a:ext uri="{FF2B5EF4-FFF2-40B4-BE49-F238E27FC236}">
                <a16:creationId xmlns:a16="http://schemas.microsoft.com/office/drawing/2014/main" id="{BF8F396B-1216-0840-B3C8-E897E9D04DD2}"/>
              </a:ext>
            </a:extLst>
          </p:cNvPr>
          <p:cNvSpPr txBox="1"/>
          <p:nvPr/>
        </p:nvSpPr>
        <p:spPr>
          <a:xfrm>
            <a:off x="9291179" y="1871077"/>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64CDA889-C1B6-E143-AA6E-7FFCC52CD88F}"/>
              </a:ext>
            </a:extLst>
          </p:cNvPr>
          <p:cNvSpPr txBox="1"/>
          <p:nvPr/>
        </p:nvSpPr>
        <p:spPr>
          <a:xfrm>
            <a:off x="7962779" y="3821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5844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28194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(&amp;</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23" name="TextBox 22">
            <a:extLst>
              <a:ext uri="{FF2B5EF4-FFF2-40B4-BE49-F238E27FC236}">
                <a16:creationId xmlns:a16="http://schemas.microsoft.com/office/drawing/2014/main" id="{3D167BF4-B519-1449-81EB-3E9773069954}"/>
              </a:ext>
            </a:extLst>
          </p:cNvPr>
          <p:cNvSpPr txBox="1"/>
          <p:nvPr/>
        </p:nvSpPr>
        <p:spPr>
          <a:xfrm>
            <a:off x="8341549" y="19050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4" name="Left Bracket 23">
            <a:extLst>
              <a:ext uri="{FF2B5EF4-FFF2-40B4-BE49-F238E27FC236}">
                <a16:creationId xmlns:a16="http://schemas.microsoft.com/office/drawing/2014/main" id="{CD224ACD-2483-3644-9056-2D4DBA2C5C68}"/>
              </a:ext>
            </a:extLst>
          </p:cNvPr>
          <p:cNvSpPr/>
          <p:nvPr/>
        </p:nvSpPr>
        <p:spPr>
          <a:xfrm>
            <a:off x="9237719" y="1562099"/>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9905A474-33B9-094D-8098-8FEF3125DF3F}"/>
              </a:ext>
            </a:extLst>
          </p:cNvPr>
          <p:cNvSpPr txBox="1"/>
          <p:nvPr/>
        </p:nvSpPr>
        <p:spPr>
          <a:xfrm>
            <a:off x="7216412" y="1916668"/>
            <a:ext cx="936988" cy="369332"/>
          </a:xfrm>
          <a:prstGeom prst="rect">
            <a:avLst/>
          </a:prstGeom>
          <a:noFill/>
        </p:spPr>
        <p:txBody>
          <a:bodyPr wrap="none" rtlCol="0">
            <a:spAutoFit/>
          </a:bodyPr>
          <a:lstStyle/>
          <a:p>
            <a:r>
              <a:rPr lang="en-US" dirty="0"/>
              <a:t>STACK</a:t>
            </a:r>
          </a:p>
        </p:txBody>
      </p:sp>
      <p:sp>
        <p:nvSpPr>
          <p:cNvPr id="26" name="Left Bracket 25">
            <a:extLst>
              <a:ext uri="{FF2B5EF4-FFF2-40B4-BE49-F238E27FC236}">
                <a16:creationId xmlns:a16="http://schemas.microsoft.com/office/drawing/2014/main" id="{C644B88B-C866-DC45-ACE4-A69BF361E030}"/>
              </a:ext>
            </a:extLst>
          </p:cNvPr>
          <p:cNvSpPr/>
          <p:nvPr/>
        </p:nvSpPr>
        <p:spPr>
          <a:xfrm>
            <a:off x="8094719" y="1521887"/>
            <a:ext cx="287281" cy="106891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3665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54736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4968596"/>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3886200"/>
            <a:ext cx="287281" cy="272796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038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(&amp;</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E138C0D0-8D6D-F94C-8978-B63C85F5ABC5}"/>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9" name="TextBox 18">
            <a:extLst>
              <a:ext uri="{FF2B5EF4-FFF2-40B4-BE49-F238E27FC236}">
                <a16:creationId xmlns:a16="http://schemas.microsoft.com/office/drawing/2014/main" id="{6EDA45FF-97F8-3B4A-B40E-C50D7170522C}"/>
              </a:ext>
            </a:extLst>
          </p:cNvPr>
          <p:cNvSpPr txBox="1"/>
          <p:nvPr/>
        </p:nvSpPr>
        <p:spPr>
          <a:xfrm>
            <a:off x="7418963" y="304800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1" name="Left Bracket 20">
            <a:extLst>
              <a:ext uri="{FF2B5EF4-FFF2-40B4-BE49-F238E27FC236}">
                <a16:creationId xmlns:a16="http://schemas.microsoft.com/office/drawing/2014/main" id="{88F07810-89D7-C541-8A0D-C0A46D747AFC}"/>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B45B0A54-2222-4749-B6A6-055E029D6EB7}"/>
              </a:ext>
            </a:extLst>
          </p:cNvPr>
          <p:cNvSpPr/>
          <p:nvPr/>
        </p:nvSpPr>
        <p:spPr>
          <a:xfrm>
            <a:off x="9190901" y="2743200"/>
            <a:ext cx="287281" cy="11394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6956788" y="1598087"/>
            <a:ext cx="287281" cy="22846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4292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1" dirty="0">
                          <a:solidFill>
                            <a:srgbClr val="FF0000"/>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419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int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strspn</a:t>
            </a:r>
            <a:r>
              <a:rPr lang="en-US" sz="2000" dirty="0">
                <a:solidFill>
                  <a:srgbClr val="FF0000"/>
                </a:solidFill>
                <a:latin typeface="Consolas" panose="020B0609020204030204" pitchFamily="49" charset="0"/>
                <a:cs typeface="Consolas" panose="020B0609020204030204" pitchFamily="49" charset="0"/>
              </a:rPr>
              <a:t>(*</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198AF925-1A20-5D4E-AA54-7E795ADC84D4}"/>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F0F2FBDD-4919-BB47-B67C-5DA2831580C6}"/>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5254DA9A-BB28-0347-B30B-6AE7A111943B}"/>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Left Bracket 30">
            <a:extLst>
              <a:ext uri="{FF2B5EF4-FFF2-40B4-BE49-F238E27FC236}">
                <a16:creationId xmlns:a16="http://schemas.microsoft.com/office/drawing/2014/main" id="{EDCACCA4-51F9-4746-A472-8846C370D024}"/>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B57A43C2-C641-E448-8F88-587D0A3F7A85}"/>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3" name="Left Bracket 32">
            <a:extLst>
              <a:ext uri="{FF2B5EF4-FFF2-40B4-BE49-F238E27FC236}">
                <a16:creationId xmlns:a16="http://schemas.microsoft.com/office/drawing/2014/main" id="{28368DE8-EF24-6042-ABAE-FAF6E0A5543B}"/>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08211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419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198AF925-1A20-5D4E-AA54-7E795ADC84D4}"/>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F0F2FBDD-4919-BB47-B67C-5DA2831580C6}"/>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5254DA9A-BB28-0347-B30B-6AE7A111943B}"/>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Left Bracket 30">
            <a:extLst>
              <a:ext uri="{FF2B5EF4-FFF2-40B4-BE49-F238E27FC236}">
                <a16:creationId xmlns:a16="http://schemas.microsoft.com/office/drawing/2014/main" id="{EDCACCA4-51F9-4746-A472-8846C370D024}"/>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B57A43C2-C641-E448-8F88-587D0A3F7A85}"/>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3" name="Left Bracket 32">
            <a:extLst>
              <a:ext uri="{FF2B5EF4-FFF2-40B4-BE49-F238E27FC236}">
                <a16:creationId xmlns:a16="http://schemas.microsoft.com/office/drawing/2014/main" id="{28368DE8-EF24-6042-ABAE-FAF6E0A5543B}"/>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84352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1" dirty="0">
                          <a:solidFill>
                            <a:srgbClr val="FF0000"/>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35052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5" name="TextBox 24">
            <a:extLst>
              <a:ext uri="{FF2B5EF4-FFF2-40B4-BE49-F238E27FC236}">
                <a16:creationId xmlns:a16="http://schemas.microsoft.com/office/drawing/2014/main" id="{31719F8D-FEDE-B640-83A6-B137639557CF}"/>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31" name="Left Bracket 30">
            <a:extLst>
              <a:ext uri="{FF2B5EF4-FFF2-40B4-BE49-F238E27FC236}">
                <a16:creationId xmlns:a16="http://schemas.microsoft.com/office/drawing/2014/main" id="{1D049547-7280-834A-AA9A-EEF80B422C0D}"/>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Left Bracket 31">
            <a:extLst>
              <a:ext uri="{FF2B5EF4-FFF2-40B4-BE49-F238E27FC236}">
                <a16:creationId xmlns:a16="http://schemas.microsoft.com/office/drawing/2014/main" id="{7A8FE438-9D89-9C42-AAB9-D6C4B70EE91A}"/>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D3ACBA27-21CF-BD41-80FB-C978750B8DEA}"/>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4" name="Left Bracket 33">
            <a:extLst>
              <a:ext uri="{FF2B5EF4-FFF2-40B4-BE49-F238E27FC236}">
                <a16:creationId xmlns:a16="http://schemas.microsoft.com/office/drawing/2014/main" id="{80435FBD-1278-8D49-98EE-084089DFAFD1}"/>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18FECE31-F61B-3840-B6D4-772C61199CC5}"/>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104698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3760282"/>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18288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21" name="Left Bracket 20">
            <a:extLst>
              <a:ext uri="{FF2B5EF4-FFF2-40B4-BE49-F238E27FC236}">
                <a16:creationId xmlns:a16="http://schemas.microsoft.com/office/drawing/2014/main" id="{88F07810-89D7-C541-8A0D-C0A46D747AFC}"/>
              </a:ext>
            </a:extLst>
          </p:cNvPr>
          <p:cNvSpPr/>
          <p:nvPr/>
        </p:nvSpPr>
        <p:spPr>
          <a:xfrm>
            <a:off x="9390119"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7391400" y="1905000"/>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8247119" y="1598087"/>
            <a:ext cx="287281" cy="100438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7ADE39AF-7787-4648-8A91-26D9768856B3}"/>
              </a:ext>
            </a:extLst>
          </p:cNvPr>
          <p:cNvSpPr txBox="1"/>
          <p:nvPr/>
        </p:nvSpPr>
        <p:spPr>
          <a:xfrm>
            <a:off x="84939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Tree>
    <p:extLst>
      <p:ext uri="{BB962C8B-B14F-4D97-AF65-F5344CB8AC3E}">
        <p14:creationId xmlns:p14="http://schemas.microsoft.com/office/powerpoint/2010/main" val="22853172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3760282"/>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18288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printf</a:t>
            </a:r>
            <a:r>
              <a:rPr lang="en-US" sz="2000" dirty="0">
                <a:solidFill>
                  <a:srgbClr val="FF0000"/>
                </a:solidFill>
                <a:latin typeface="Consolas" panose="020B0609020204030204" pitchFamily="49" charset="0"/>
                <a:cs typeface="Consolas" panose="020B0609020204030204" pitchFamily="49" charset="0"/>
              </a:rPr>
              <a:t>("%s\n", </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		//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21" name="Left Bracket 20">
            <a:extLst>
              <a:ext uri="{FF2B5EF4-FFF2-40B4-BE49-F238E27FC236}">
                <a16:creationId xmlns:a16="http://schemas.microsoft.com/office/drawing/2014/main" id="{88F07810-89D7-C541-8A0D-C0A46D747AFC}"/>
              </a:ext>
            </a:extLst>
          </p:cNvPr>
          <p:cNvSpPr/>
          <p:nvPr/>
        </p:nvSpPr>
        <p:spPr>
          <a:xfrm>
            <a:off x="9390119"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Left Bracket 28">
            <a:extLst>
              <a:ext uri="{FF2B5EF4-FFF2-40B4-BE49-F238E27FC236}">
                <a16:creationId xmlns:a16="http://schemas.microsoft.com/office/drawing/2014/main" id="{91BD245C-AF2E-264E-9DE7-F5BA44800C0D}"/>
              </a:ext>
            </a:extLst>
          </p:cNvPr>
          <p:cNvSpPr/>
          <p:nvPr/>
        </p:nvSpPr>
        <p:spPr>
          <a:xfrm>
            <a:off x="8247119" y="1598087"/>
            <a:ext cx="287281" cy="100438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7ADE39AF-7787-4648-8A91-26D9768856B3}"/>
              </a:ext>
            </a:extLst>
          </p:cNvPr>
          <p:cNvSpPr txBox="1"/>
          <p:nvPr/>
        </p:nvSpPr>
        <p:spPr>
          <a:xfrm>
            <a:off x="84939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5" name="TextBox 14">
            <a:extLst>
              <a:ext uri="{FF2B5EF4-FFF2-40B4-BE49-F238E27FC236}">
                <a16:creationId xmlns:a16="http://schemas.microsoft.com/office/drawing/2014/main" id="{006D6C73-32D3-E148-8650-F8AD9D5A9B2B}"/>
              </a:ext>
            </a:extLst>
          </p:cNvPr>
          <p:cNvSpPr txBox="1"/>
          <p:nvPr/>
        </p:nvSpPr>
        <p:spPr>
          <a:xfrm>
            <a:off x="7391400" y="1905000"/>
            <a:ext cx="936988" cy="369332"/>
          </a:xfrm>
          <a:prstGeom prst="rect">
            <a:avLst/>
          </a:prstGeom>
          <a:noFill/>
        </p:spPr>
        <p:txBody>
          <a:bodyPr wrap="none" rtlCol="0">
            <a:spAutoFit/>
          </a:bodyPr>
          <a:lstStyle/>
          <a:p>
            <a:r>
              <a:rPr lang="en-US" dirty="0"/>
              <a:t>STACK</a:t>
            </a:r>
          </a:p>
        </p:txBody>
      </p:sp>
      <p:sp>
        <p:nvSpPr>
          <p:cNvPr id="16" name="Rectangle 15">
            <a:extLst>
              <a:ext uri="{FF2B5EF4-FFF2-40B4-BE49-F238E27FC236}">
                <a16:creationId xmlns:a16="http://schemas.microsoft.com/office/drawing/2014/main" id="{055576F2-A94A-B948-A60D-56CC1E121773}"/>
              </a:ext>
            </a:extLst>
          </p:cNvPr>
          <p:cNvSpPr/>
          <p:nvPr/>
        </p:nvSpPr>
        <p:spPr bwMode="auto">
          <a:xfrm>
            <a:off x="457200" y="5411708"/>
            <a:ext cx="6266912" cy="7020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3200" dirty="0">
                <a:latin typeface="Calibri" panose="020F0502020204030204" pitchFamily="34" charset="0"/>
                <a:cs typeface="Calibri" panose="020F0502020204030204" pitchFamily="34" charset="0"/>
              </a:rPr>
              <a:t>Weird thought – </a:t>
            </a:r>
            <a:r>
              <a:rPr lang="en-US" sz="3200" b="1" dirty="0">
                <a:latin typeface="Calibri" panose="020F0502020204030204" pitchFamily="34" charset="0"/>
                <a:cs typeface="Calibri" panose="020F0502020204030204" pitchFamily="34" charset="0"/>
              </a:rPr>
              <a:t>0x11</a:t>
            </a:r>
            <a:r>
              <a:rPr lang="en-US" sz="3200" dirty="0">
                <a:latin typeface="Calibri" panose="020F0502020204030204" pitchFamily="34" charset="0"/>
                <a:cs typeface="Calibri" panose="020F0502020204030204" pitchFamily="34" charset="0"/>
              </a:rPr>
              <a:t> </a:t>
            </a:r>
            <a:r>
              <a:rPr lang="en-US" sz="3200" i="1" dirty="0">
                <a:latin typeface="Calibri" panose="020F0502020204030204" pitchFamily="34" charset="0"/>
                <a:cs typeface="Calibri" panose="020F0502020204030204" pitchFamily="34" charset="0"/>
              </a:rPr>
              <a:t>is a string</a:t>
            </a:r>
            <a:r>
              <a:rPr lang="en-US" sz="3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29020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Making Copies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54736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4968596"/>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3886200"/>
            <a:ext cx="287281" cy="272796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038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E138C0D0-8D6D-F94C-8978-B63C85F5ABC5}"/>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9" name="TextBox 18">
            <a:extLst>
              <a:ext uri="{FF2B5EF4-FFF2-40B4-BE49-F238E27FC236}">
                <a16:creationId xmlns:a16="http://schemas.microsoft.com/office/drawing/2014/main" id="{6EDA45FF-97F8-3B4A-B40E-C50D7170522C}"/>
              </a:ext>
            </a:extLst>
          </p:cNvPr>
          <p:cNvSpPr txBox="1"/>
          <p:nvPr/>
        </p:nvSpPr>
        <p:spPr>
          <a:xfrm>
            <a:off x="7418963" y="304800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1" name="Left Bracket 20">
            <a:extLst>
              <a:ext uri="{FF2B5EF4-FFF2-40B4-BE49-F238E27FC236}">
                <a16:creationId xmlns:a16="http://schemas.microsoft.com/office/drawing/2014/main" id="{88F07810-89D7-C541-8A0D-C0A46D747AFC}"/>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B45B0A54-2222-4749-B6A6-055E029D6EB7}"/>
              </a:ext>
            </a:extLst>
          </p:cNvPr>
          <p:cNvSpPr/>
          <p:nvPr/>
        </p:nvSpPr>
        <p:spPr>
          <a:xfrm>
            <a:off x="9190901" y="2743200"/>
            <a:ext cx="287281" cy="11394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6956788" y="1598087"/>
            <a:ext cx="287281" cy="22846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a:extLst>
              <a:ext uri="{FF2B5EF4-FFF2-40B4-BE49-F238E27FC236}">
                <a16:creationId xmlns:a16="http://schemas.microsoft.com/office/drawing/2014/main" id="{F627E46E-DB03-7E41-9B56-1AF85BCA3F18}"/>
              </a:ext>
            </a:extLst>
          </p:cNvPr>
          <p:cNvSpPr/>
          <p:nvPr/>
        </p:nvSpPr>
        <p:spPr>
          <a:xfrm>
            <a:off x="11758506" y="3230880"/>
            <a:ext cx="415742" cy="286512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35C5A1A-76A5-2234-105A-4A4F9EAAF075}"/>
              </a:ext>
            </a:extLst>
          </p:cNvPr>
          <p:cNvSpPr/>
          <p:nvPr/>
        </p:nvSpPr>
        <p:spPr bwMode="auto">
          <a:xfrm>
            <a:off x="1007835" y="4914900"/>
            <a:ext cx="4936759" cy="1295400"/>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This advances </a:t>
            </a:r>
            <a:r>
              <a:rPr lang="en-US" sz="2400" dirty="0" err="1"/>
              <a:t>skipSpace’s</a:t>
            </a:r>
            <a:r>
              <a:rPr lang="en-US" sz="2400" dirty="0"/>
              <a:t> own copy of the string pointer, not the instance in main.</a:t>
            </a:r>
          </a:p>
        </p:txBody>
      </p:sp>
    </p:spTree>
    <p:extLst>
      <p:ext uri="{BB962C8B-B14F-4D97-AF65-F5344CB8AC3E}">
        <p14:creationId xmlns:p14="http://schemas.microsoft.com/office/powerpoint/2010/main" val="58922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b="1" dirty="0"/>
              <a:t>Finishing up: </a:t>
            </a:r>
            <a:r>
              <a:rPr lang="en-US" dirty="0"/>
              <a:t>Strings and Pointers</a:t>
            </a:r>
            <a:endParaRPr lang="en-US" b="1" dirty="0"/>
          </a:p>
          <a:p>
            <a:pPr>
              <a:tabLst>
                <a:tab pos="11477625" algn="r"/>
              </a:tabLst>
            </a:pPr>
            <a:r>
              <a:rPr lang="en-US" dirty="0"/>
              <a:t>Double Pointers	</a:t>
            </a:r>
          </a:p>
          <a:p>
            <a:pPr>
              <a:tabLst>
                <a:tab pos="11477625" algn="r"/>
              </a:tabLst>
            </a:pPr>
            <a:r>
              <a:rPr lang="en-US" dirty="0"/>
              <a:t>	</a:t>
            </a:r>
          </a:p>
          <a:p>
            <a:pPr marL="0" indent="0">
              <a:buNone/>
              <a:tabLst>
                <a:tab pos="11477625" algn="r"/>
              </a:tabLst>
            </a:pPr>
            <a:endParaRPr lang="en-US" dirty="0"/>
          </a:p>
        </p:txBody>
      </p:sp>
      <p:sp>
        <p:nvSpPr>
          <p:cNvPr id="5" name="TextBox 4">
            <a:extLst>
              <a:ext uri="{FF2B5EF4-FFF2-40B4-BE49-F238E27FC236}">
                <a16:creationId xmlns:a16="http://schemas.microsoft.com/office/drawing/2014/main" id="{ED9C1B21-62CE-54A8-8654-69ACB57989E3}"/>
              </a:ext>
            </a:extLst>
          </p:cNvPr>
          <p:cNvSpPr txBox="1"/>
          <p:nvPr/>
        </p:nvSpPr>
        <p:spPr>
          <a:xfrm>
            <a:off x="6629400" y="1295400"/>
            <a:ext cx="5410200" cy="403187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9 takeaway:</a:t>
            </a:r>
            <a:r>
              <a:rPr lang="en-US" sz="3200" dirty="0"/>
              <a:t> pointers let us store the addresses of data and pass them as parameters.  We can use double pointers if we want to change the value of a pointer in another function.</a:t>
            </a:r>
          </a:p>
        </p:txBody>
      </p:sp>
    </p:spTree>
    <p:extLst>
      <p:ext uri="{BB962C8B-B14F-4D97-AF65-F5344CB8AC3E}">
        <p14:creationId xmlns:p14="http://schemas.microsoft.com/office/powerpoint/2010/main" val="1138673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p:txBody>
          <a:bodyPr/>
          <a:lstStyle/>
          <a:p>
            <a:r>
              <a:rPr lang="en-US" dirty="0"/>
              <a:t>Extra Practice</a:t>
            </a:r>
          </a:p>
        </p:txBody>
      </p:sp>
    </p:spTree>
    <p:extLst>
      <p:ext uri="{BB962C8B-B14F-4D97-AF65-F5344CB8AC3E}">
        <p14:creationId xmlns:p14="http://schemas.microsoft.com/office/powerpoint/2010/main" val="619093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9AF2-C129-4F45-9F02-1815308F2EA6}"/>
              </a:ext>
            </a:extLst>
          </p:cNvPr>
          <p:cNvSpPr>
            <a:spLocks noGrp="1"/>
          </p:cNvSpPr>
          <p:nvPr>
            <p:ph type="title"/>
          </p:nvPr>
        </p:nvSpPr>
        <p:spPr/>
        <p:txBody>
          <a:bodyPr/>
          <a:lstStyle/>
          <a:p>
            <a:r>
              <a:rPr lang="en-US" dirty="0"/>
              <a:t>2. </a:t>
            </a:r>
            <a:r>
              <a:rPr lang="en-US" dirty="0">
                <a:latin typeface="Consolas" panose="020B0609020204030204" pitchFamily="49" charset="0"/>
                <a:cs typeface="Consolas" panose="020B0609020204030204" pitchFamily="49" charset="0"/>
              </a:rPr>
              <a:t>char*</a:t>
            </a:r>
            <a:r>
              <a:rPr lang="en-US" dirty="0"/>
              <a:t> vs </a:t>
            </a:r>
            <a:r>
              <a:rPr lang="en-US" dirty="0">
                <a:latin typeface="Consolas" panose="020B0609020204030204" pitchFamily="49" charset="0"/>
                <a:cs typeface="Consolas" panose="020B0609020204030204" pitchFamily="49" charset="0"/>
              </a:rPr>
              <a:t>char[]</a:t>
            </a:r>
            <a:r>
              <a:rPr lang="en-US" dirty="0"/>
              <a:t> exercises</a:t>
            </a:r>
          </a:p>
        </p:txBody>
      </p:sp>
      <p:sp>
        <p:nvSpPr>
          <p:cNvPr id="3" name="Content Placeholder 2">
            <a:extLst>
              <a:ext uri="{FF2B5EF4-FFF2-40B4-BE49-F238E27FC236}">
                <a16:creationId xmlns:a16="http://schemas.microsoft.com/office/drawing/2014/main" id="{6EEA4DAC-04D3-D04F-9D0E-160D4E727144}"/>
              </a:ext>
            </a:extLst>
          </p:cNvPr>
          <p:cNvSpPr>
            <a:spLocks noGrp="1"/>
          </p:cNvSpPr>
          <p:nvPr>
            <p:ph idx="1"/>
          </p:nvPr>
        </p:nvSpPr>
        <p:spPr/>
        <p:txBody>
          <a:bodyPr/>
          <a:lstStyle/>
          <a:p>
            <a:pPr marL="0" indent="0">
              <a:buNone/>
            </a:pPr>
            <a:r>
              <a:rPr lang="en-US" sz="2400" dirty="0"/>
              <a:t>Suppose we use a</a:t>
            </a:r>
            <a:br>
              <a:rPr lang="en-US" sz="2400" dirty="0"/>
            </a:br>
            <a:r>
              <a:rPr lang="en-US" sz="2400" dirty="0"/>
              <a:t>variable</a:t>
            </a:r>
            <a:r>
              <a:rPr lang="en-US" sz="2400" dirty="0">
                <a:solidFill>
                  <a:schemeClr val="accent2">
                    <a:lumMod val="75000"/>
                  </a:schemeClr>
                </a:solidFill>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br>
              <a:rPr lang="en-US" sz="2400" dirty="0">
                <a:solidFill>
                  <a:schemeClr val="accent2">
                    <a:lumMod val="75000"/>
                  </a:schemeClr>
                </a:solidFill>
                <a:latin typeface="Consolas" panose="020B0609020204030204" pitchFamily="49" charset="0"/>
                <a:cs typeface="Consolas" panose="020B0609020204030204" pitchFamily="49" charset="0"/>
              </a:rPr>
            </a:br>
            <a:r>
              <a:rPr lang="en-US" sz="2400" dirty="0"/>
              <a:t>as follows:</a:t>
            </a:r>
            <a:br>
              <a:rPr lang="en-US" dirty="0"/>
            </a:br>
            <a:endParaRPr lang="en-US" dirty="0"/>
          </a:p>
        </p:txBody>
      </p:sp>
      <p:sp>
        <p:nvSpPr>
          <p:cNvPr id="6" name="TextBox 5">
            <a:extLst>
              <a:ext uri="{FF2B5EF4-FFF2-40B4-BE49-F238E27FC236}">
                <a16:creationId xmlns:a16="http://schemas.microsoft.com/office/drawing/2014/main" id="{14305410-BCEB-C24F-AFC4-D95EBEECDAB7}"/>
              </a:ext>
            </a:extLst>
          </p:cNvPr>
          <p:cNvSpPr txBox="1"/>
          <p:nvPr/>
        </p:nvSpPr>
        <p:spPr>
          <a:xfrm>
            <a:off x="6781800" y="1244233"/>
            <a:ext cx="5195298" cy="1569660"/>
          </a:xfrm>
          <a:prstGeom prst="rect">
            <a:avLst/>
          </a:prstGeom>
          <a:noFill/>
          <a:ln w="19050">
            <a:solidFill>
              <a:schemeClr val="accent2"/>
            </a:solidFill>
          </a:ln>
        </p:spPr>
        <p:txBody>
          <a:bodyPr wrap="square" rtlCol="0">
            <a:spAutoFit/>
          </a:bodyPr>
          <a:lstStyle/>
          <a:p>
            <a:pPr algn="l">
              <a:buClr>
                <a:schemeClr val="tx1"/>
              </a:buClr>
            </a:pPr>
            <a:r>
              <a:rPr lang="en-US" sz="2400" dirty="0">
                <a:latin typeface="Calibri" panose="020F0502020204030204" pitchFamily="34" charset="0"/>
                <a:cs typeface="Calibri" panose="020F0502020204030204" pitchFamily="34" charset="0"/>
              </a:rPr>
              <a:t>For each of the following initializations:</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Will there be a compile error/</a:t>
            </a:r>
            <a:r>
              <a:rPr lang="en-US" sz="2400" dirty="0" err="1">
                <a:latin typeface="Calibri" panose="020F0502020204030204" pitchFamily="34" charset="0"/>
                <a:cs typeface="Calibri" panose="020F0502020204030204" pitchFamily="34" charset="0"/>
              </a:rPr>
              <a:t>segfault</a:t>
            </a:r>
            <a:r>
              <a:rPr lang="en-US" sz="2400" dirty="0">
                <a:latin typeface="Calibri" panose="020F0502020204030204" pitchFamily="34" charset="0"/>
                <a:cs typeface="Calibri" panose="020F0502020204030204" pitchFamily="34" charset="0"/>
              </a:rPr>
              <a:t>?</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If no errors, what is printed?</a:t>
            </a:r>
          </a:p>
        </p:txBody>
      </p:sp>
      <p:sp>
        <p:nvSpPr>
          <p:cNvPr id="7" name="TextBox 6">
            <a:extLst>
              <a:ext uri="{FF2B5EF4-FFF2-40B4-BE49-F238E27FC236}">
                <a16:creationId xmlns:a16="http://schemas.microsoft.com/office/drawing/2014/main" id="{5C6D41E1-9E5F-D149-81DD-F2D2B81F7340}"/>
              </a:ext>
            </a:extLst>
          </p:cNvPr>
          <p:cNvSpPr txBox="1"/>
          <p:nvPr/>
        </p:nvSpPr>
        <p:spPr>
          <a:xfrm>
            <a:off x="2703815" y="1290637"/>
            <a:ext cx="3711272" cy="1323439"/>
          </a:xfrm>
          <a:prstGeom prst="rect">
            <a:avLst/>
          </a:prstGeom>
          <a:noFill/>
          <a:ln w="38100">
            <a:noFill/>
          </a:ln>
        </p:spPr>
        <p:txBody>
          <a:bodyPr wrap="none" rtlCol="0">
            <a:spAutoFit/>
          </a:bodyPr>
          <a:lstStyle/>
          <a:p>
            <a:pPr marL="0" indent="0" algn="l">
              <a:buNone/>
            </a:pPr>
            <a:r>
              <a:rPr lang="en-US" sz="2000" dirty="0">
                <a:solidFill>
                  <a:srgbClr val="00B050"/>
                </a:solidFill>
                <a:latin typeface="Consolas" panose="020B0609020204030204" pitchFamily="49" charset="0"/>
                <a:cs typeface="Consolas" panose="020B0609020204030204" pitchFamily="49" charset="0"/>
              </a:rPr>
              <a:t>   // initialize as below</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A </a:t>
            </a:r>
            <a:r>
              <a:rPr lang="en-US" sz="2000" dirty="0">
                <a:solidFill>
                  <a:srgbClr val="000000"/>
                </a:solidFill>
                <a:latin typeface="Consolas" panose="020B0609020204030204" pitchFamily="49" charset="0"/>
                <a:cs typeface="Consolas" panose="020B0609020204030204" pitchFamily="49" charset="0"/>
              </a:rPr>
              <a:t> str = str + </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B </a:t>
            </a:r>
            <a:r>
              <a:rPr lang="en-US" sz="2000" dirty="0">
                <a:solidFill>
                  <a:srgbClr val="000000"/>
                </a:solidFill>
                <a:latin typeface="Consolas" panose="020B0609020204030204" pitchFamily="49" charset="0"/>
                <a:cs typeface="Consolas" panose="020B0609020204030204" pitchFamily="49" charset="0"/>
              </a:rPr>
              <a:t> str[</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'u’</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C </a:t>
            </a:r>
            <a:r>
              <a:rPr lang="en-US" sz="2000" dirty="0">
                <a:solidFill>
                  <a:srgbClr val="000000"/>
                </a:solidFill>
                <a:latin typeface="Consolas" panose="020B0609020204030204" pitchFamily="49" charset="0"/>
                <a:cs typeface="Consolas" panose="020B0609020204030204" pitchFamily="49" charset="0"/>
              </a:rPr>
              <a:t> </a:t>
            </a:r>
            <a:r>
              <a:rPr lang="en-US" sz="2000" dirty="0" err="1">
                <a:solidFill>
                  <a:srgbClr val="000000"/>
                </a:solidFill>
                <a:latin typeface="Consolas" panose="020B0609020204030204" pitchFamily="49" charset="0"/>
                <a:cs typeface="Consolas" panose="020B0609020204030204" pitchFamily="49" charset="0"/>
              </a:rPr>
              <a:t>printf</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7030A0"/>
                </a:solidFill>
                <a:latin typeface="Consolas" panose="020B0609020204030204" pitchFamily="49" charset="0"/>
                <a:cs typeface="Consolas" panose="020B0609020204030204" pitchFamily="49" charset="0"/>
              </a:rPr>
              <a:t>"%s"</a:t>
            </a:r>
            <a:r>
              <a:rPr lang="en-US" sz="2000" dirty="0">
                <a:solidFill>
                  <a:srgbClr val="000000"/>
                </a:solidFill>
                <a:latin typeface="Consolas" panose="020B0609020204030204" pitchFamily="49" charset="0"/>
                <a:cs typeface="Consolas" panose="020B0609020204030204" pitchFamily="49" charset="0"/>
              </a:rPr>
              <a:t>, str)</a:t>
            </a:r>
          </a:p>
        </p:txBody>
      </p:sp>
      <p:sp>
        <p:nvSpPr>
          <p:cNvPr id="8" name="TextBox 7">
            <a:extLst>
              <a:ext uri="{FF2B5EF4-FFF2-40B4-BE49-F238E27FC236}">
                <a16:creationId xmlns:a16="http://schemas.microsoft.com/office/drawing/2014/main" id="{2CB61CEA-FF65-C34D-8249-183F5F6DA38F}"/>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9" name="TextBox 8">
            <a:extLst>
              <a:ext uri="{FF2B5EF4-FFF2-40B4-BE49-F238E27FC236}">
                <a16:creationId xmlns:a16="http://schemas.microsoft.com/office/drawing/2014/main" id="{AE2EC863-A023-7C45-BD41-7AC20A4C243C}"/>
              </a:ext>
            </a:extLst>
          </p:cNvPr>
          <p:cNvSpPr txBox="1"/>
          <p:nvPr/>
        </p:nvSpPr>
        <p:spPr>
          <a:xfrm>
            <a:off x="228628" y="3124200"/>
            <a:ext cx="5334000" cy="830997"/>
          </a:xfrm>
          <a:prstGeom prst="rect">
            <a:avLst/>
          </a:prstGeom>
          <a:noFill/>
        </p:spPr>
        <p:txBody>
          <a:bodyPr wrap="square" rtlCol="0">
            <a:spAutoFit/>
          </a:bodyPr>
          <a:lstStyle/>
          <a:p>
            <a:pPr marL="457200" indent="-457200" algn="l">
              <a:buClr>
                <a:schemeClr val="accent2"/>
              </a:buClr>
              <a:buFont typeface="+mj-lt"/>
              <a:buAutoNum type="arabicPeriod"/>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 "Hello1");</a:t>
            </a:r>
          </a:p>
        </p:txBody>
      </p:sp>
      <p:sp>
        <p:nvSpPr>
          <p:cNvPr id="10" name="TextBox 9">
            <a:extLst>
              <a:ext uri="{FF2B5EF4-FFF2-40B4-BE49-F238E27FC236}">
                <a16:creationId xmlns:a16="http://schemas.microsoft.com/office/drawing/2014/main" id="{69F5EDDA-1FB6-DC40-81D2-89150BAED241}"/>
              </a:ext>
            </a:extLst>
          </p:cNvPr>
          <p:cNvSpPr txBox="1"/>
          <p:nvPr/>
        </p:nvSpPr>
        <p:spPr>
          <a:xfrm>
            <a:off x="5655148" y="3124200"/>
            <a:ext cx="5334000" cy="461665"/>
          </a:xfrm>
          <a:prstGeom prst="rect">
            <a:avLst/>
          </a:prstGeom>
          <a:noFill/>
        </p:spPr>
        <p:txBody>
          <a:bodyPr wrap="square" rtlCol="0">
            <a:spAutoFit/>
          </a:bodyPr>
          <a:lstStyle/>
          <a:p>
            <a:pPr marL="465138" indent="-465138" algn="l">
              <a:buClr>
                <a:schemeClr val="accent2"/>
              </a:buClr>
              <a:buFont typeface="+mj-lt"/>
              <a:buAutoNum type="arabicPeriod" startAt="2"/>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"Hello2";</a:t>
            </a:r>
          </a:p>
        </p:txBody>
      </p:sp>
      <p:sp>
        <p:nvSpPr>
          <p:cNvPr id="11" name="TextBox 10">
            <a:extLst>
              <a:ext uri="{FF2B5EF4-FFF2-40B4-BE49-F238E27FC236}">
                <a16:creationId xmlns:a16="http://schemas.microsoft.com/office/drawing/2014/main" id="{789F4CD8-2FEE-0F40-A6BC-E391A84CE457}"/>
              </a:ext>
            </a:extLst>
          </p:cNvPr>
          <p:cNvSpPr txBox="1"/>
          <p:nvPr/>
        </p:nvSpPr>
        <p:spPr>
          <a:xfrm>
            <a:off x="228628" y="4962435"/>
            <a:ext cx="5334000" cy="1200329"/>
          </a:xfrm>
          <a:prstGeom prst="rect">
            <a:avLst/>
          </a:prstGeom>
          <a:noFill/>
        </p:spPr>
        <p:txBody>
          <a:bodyPr wrap="square" rtlCol="0">
            <a:spAutoFit/>
          </a:bodyPr>
          <a:lstStyle/>
          <a:p>
            <a:pPr marL="465138" indent="-465138" algn="l">
              <a:buClr>
                <a:schemeClr val="accent2"/>
              </a:buClr>
              <a:buFont typeface="+mj-lt"/>
              <a:buAutoNum type="arabicPeriod" startAt="3"/>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"Hello3");</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p:txBody>
      </p:sp>
      <p:sp>
        <p:nvSpPr>
          <p:cNvPr id="12" name="TextBox 11">
            <a:extLst>
              <a:ext uri="{FF2B5EF4-FFF2-40B4-BE49-F238E27FC236}">
                <a16:creationId xmlns:a16="http://schemas.microsoft.com/office/drawing/2014/main" id="{53312F77-86CD-0D4E-BFFB-E19EE9AD9AE4}"/>
              </a:ext>
            </a:extLst>
          </p:cNvPr>
          <p:cNvSpPr txBox="1"/>
          <p:nvPr/>
        </p:nvSpPr>
        <p:spPr>
          <a:xfrm>
            <a:off x="5638800" y="4962435"/>
            <a:ext cx="5334000" cy="830997"/>
          </a:xfrm>
          <a:prstGeom prst="rect">
            <a:avLst/>
          </a:prstGeom>
          <a:noFill/>
        </p:spPr>
        <p:txBody>
          <a:bodyPr wrap="square" rtlCol="0">
            <a:spAutoFit/>
          </a:bodyPr>
          <a:lstStyle/>
          <a:p>
            <a:pPr marL="514350" indent="-514350" algn="l">
              <a:buClr>
                <a:schemeClr val="accent2"/>
              </a:buClr>
              <a:buFont typeface="+mj-lt"/>
              <a:buAutoNum type="arabicPeriod" startAt="4"/>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"Hello4";</a:t>
            </a:r>
            <a:br>
              <a:rPr lang="en-US" sz="2400" dirty="0">
                <a:latin typeface="Consolas" panose="020B0609020204030204" pitchFamily="49" charset="0"/>
                <a:cs typeface="Consolas" panose="020B0609020204030204" pitchFamily="49" charset="0"/>
              </a:rPr>
            </a:br>
            <a:r>
              <a:rPr lang="en-US" sz="2400" dirty="0">
                <a:solidFill>
                  <a:prstClr val="black"/>
                </a:solidFill>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p>
        </p:txBody>
      </p:sp>
      <p:cxnSp>
        <p:nvCxnSpPr>
          <p:cNvPr id="14" name="Straight Connector 13">
            <a:extLst>
              <a:ext uri="{FF2B5EF4-FFF2-40B4-BE49-F238E27FC236}">
                <a16:creationId xmlns:a16="http://schemas.microsoft.com/office/drawing/2014/main" id="{1D201D66-5C38-0748-B2F9-BBD84FBDA5E7}"/>
              </a:ext>
            </a:extLst>
          </p:cNvPr>
          <p:cNvCxnSpPr>
            <a:cxnSpLocks/>
          </p:cNvCxnSpPr>
          <p:nvPr/>
        </p:nvCxnSpPr>
        <p:spPr>
          <a:xfrm>
            <a:off x="271204" y="3048000"/>
            <a:ext cx="11705894"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515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9AF2-C129-4F45-9F02-1815308F2EA6}"/>
              </a:ext>
            </a:extLst>
          </p:cNvPr>
          <p:cNvSpPr>
            <a:spLocks noGrp="1"/>
          </p:cNvSpPr>
          <p:nvPr>
            <p:ph type="title"/>
          </p:nvPr>
        </p:nvSpPr>
        <p:spPr/>
        <p:txBody>
          <a:bodyPr/>
          <a:lstStyle/>
          <a:p>
            <a:r>
              <a:rPr lang="en-US" dirty="0"/>
              <a:t>2. </a:t>
            </a:r>
            <a:r>
              <a:rPr lang="en-US" dirty="0">
                <a:latin typeface="Consolas" panose="020B0609020204030204" pitchFamily="49" charset="0"/>
                <a:cs typeface="Consolas" panose="020B0609020204030204" pitchFamily="49" charset="0"/>
              </a:rPr>
              <a:t>char*</a:t>
            </a:r>
            <a:r>
              <a:rPr lang="en-US" dirty="0"/>
              <a:t> vs </a:t>
            </a:r>
            <a:r>
              <a:rPr lang="en-US" dirty="0">
                <a:latin typeface="Consolas" panose="020B0609020204030204" pitchFamily="49" charset="0"/>
                <a:cs typeface="Consolas" panose="020B0609020204030204" pitchFamily="49" charset="0"/>
              </a:rPr>
              <a:t>char[]</a:t>
            </a:r>
            <a:r>
              <a:rPr lang="en-US" dirty="0"/>
              <a:t> exercises</a:t>
            </a:r>
          </a:p>
        </p:txBody>
      </p:sp>
      <p:sp>
        <p:nvSpPr>
          <p:cNvPr id="3" name="Content Placeholder 2">
            <a:extLst>
              <a:ext uri="{FF2B5EF4-FFF2-40B4-BE49-F238E27FC236}">
                <a16:creationId xmlns:a16="http://schemas.microsoft.com/office/drawing/2014/main" id="{6EEA4DAC-04D3-D04F-9D0E-160D4E727144}"/>
              </a:ext>
            </a:extLst>
          </p:cNvPr>
          <p:cNvSpPr>
            <a:spLocks noGrp="1"/>
          </p:cNvSpPr>
          <p:nvPr>
            <p:ph idx="1"/>
          </p:nvPr>
        </p:nvSpPr>
        <p:spPr/>
        <p:txBody>
          <a:bodyPr/>
          <a:lstStyle/>
          <a:p>
            <a:pPr marL="0" indent="0">
              <a:buNone/>
            </a:pPr>
            <a:r>
              <a:rPr lang="en-US" sz="2400" dirty="0"/>
              <a:t>Suppose we use a</a:t>
            </a:r>
            <a:br>
              <a:rPr lang="en-US" sz="2400" dirty="0"/>
            </a:br>
            <a:r>
              <a:rPr lang="en-US" sz="2400" dirty="0"/>
              <a:t>variable</a:t>
            </a:r>
            <a:r>
              <a:rPr lang="en-US" sz="2400" dirty="0">
                <a:solidFill>
                  <a:schemeClr val="accent2">
                    <a:lumMod val="75000"/>
                  </a:schemeClr>
                </a:solidFill>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br>
              <a:rPr lang="en-US" sz="2400" dirty="0">
                <a:solidFill>
                  <a:schemeClr val="accent2">
                    <a:lumMod val="75000"/>
                  </a:schemeClr>
                </a:solidFill>
                <a:latin typeface="Consolas" panose="020B0609020204030204" pitchFamily="49" charset="0"/>
                <a:cs typeface="Consolas" panose="020B0609020204030204" pitchFamily="49" charset="0"/>
              </a:rPr>
            </a:br>
            <a:r>
              <a:rPr lang="en-US" sz="2400" dirty="0"/>
              <a:t>as follows:</a:t>
            </a:r>
            <a:br>
              <a:rPr lang="en-US" dirty="0"/>
            </a:br>
            <a:endParaRPr lang="en-US" dirty="0"/>
          </a:p>
        </p:txBody>
      </p:sp>
      <p:sp>
        <p:nvSpPr>
          <p:cNvPr id="6" name="TextBox 5">
            <a:extLst>
              <a:ext uri="{FF2B5EF4-FFF2-40B4-BE49-F238E27FC236}">
                <a16:creationId xmlns:a16="http://schemas.microsoft.com/office/drawing/2014/main" id="{14305410-BCEB-C24F-AFC4-D95EBEECDAB7}"/>
              </a:ext>
            </a:extLst>
          </p:cNvPr>
          <p:cNvSpPr txBox="1"/>
          <p:nvPr/>
        </p:nvSpPr>
        <p:spPr>
          <a:xfrm>
            <a:off x="6781800" y="1244233"/>
            <a:ext cx="5195298" cy="1569660"/>
          </a:xfrm>
          <a:prstGeom prst="rect">
            <a:avLst/>
          </a:prstGeom>
          <a:noFill/>
          <a:ln w="19050">
            <a:solidFill>
              <a:schemeClr val="accent2"/>
            </a:solidFill>
          </a:ln>
        </p:spPr>
        <p:txBody>
          <a:bodyPr wrap="square" rtlCol="0">
            <a:spAutoFit/>
          </a:bodyPr>
          <a:lstStyle/>
          <a:p>
            <a:pPr algn="l">
              <a:buClr>
                <a:schemeClr val="tx1"/>
              </a:buClr>
            </a:pPr>
            <a:r>
              <a:rPr lang="en-US" sz="2400" dirty="0">
                <a:latin typeface="Calibri" panose="020F0502020204030204" pitchFamily="34" charset="0"/>
                <a:cs typeface="Calibri" panose="020F0502020204030204" pitchFamily="34" charset="0"/>
              </a:rPr>
              <a:t>For each of the following initializations:</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Will there be a compile error/</a:t>
            </a:r>
            <a:r>
              <a:rPr lang="en-US" sz="2400" dirty="0" err="1">
                <a:latin typeface="Calibri" panose="020F0502020204030204" pitchFamily="34" charset="0"/>
                <a:cs typeface="Calibri" panose="020F0502020204030204" pitchFamily="34" charset="0"/>
              </a:rPr>
              <a:t>segfault</a:t>
            </a:r>
            <a:r>
              <a:rPr lang="en-US" sz="2400" dirty="0">
                <a:latin typeface="Calibri" panose="020F0502020204030204" pitchFamily="34" charset="0"/>
                <a:cs typeface="Calibri" panose="020F0502020204030204" pitchFamily="34" charset="0"/>
              </a:rPr>
              <a:t>?</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If no errors, what is printed?</a:t>
            </a:r>
          </a:p>
        </p:txBody>
      </p:sp>
      <p:sp>
        <p:nvSpPr>
          <p:cNvPr id="7" name="TextBox 6">
            <a:extLst>
              <a:ext uri="{FF2B5EF4-FFF2-40B4-BE49-F238E27FC236}">
                <a16:creationId xmlns:a16="http://schemas.microsoft.com/office/drawing/2014/main" id="{5C6D41E1-9E5F-D149-81DD-F2D2B81F7340}"/>
              </a:ext>
            </a:extLst>
          </p:cNvPr>
          <p:cNvSpPr txBox="1"/>
          <p:nvPr/>
        </p:nvSpPr>
        <p:spPr>
          <a:xfrm>
            <a:off x="2703815" y="1290637"/>
            <a:ext cx="3711272" cy="1323439"/>
          </a:xfrm>
          <a:prstGeom prst="rect">
            <a:avLst/>
          </a:prstGeom>
          <a:noFill/>
          <a:ln w="38100">
            <a:noFill/>
          </a:ln>
        </p:spPr>
        <p:txBody>
          <a:bodyPr wrap="none" rtlCol="0">
            <a:spAutoFit/>
          </a:bodyPr>
          <a:lstStyle/>
          <a:p>
            <a:pPr marL="0" indent="0" algn="l">
              <a:buNone/>
            </a:pPr>
            <a:r>
              <a:rPr lang="en-US" sz="2000" dirty="0">
                <a:solidFill>
                  <a:srgbClr val="00B050"/>
                </a:solidFill>
                <a:latin typeface="Consolas" panose="020B0609020204030204" pitchFamily="49" charset="0"/>
                <a:cs typeface="Consolas" panose="020B0609020204030204" pitchFamily="49" charset="0"/>
              </a:rPr>
              <a:t>   // initialize as below</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A </a:t>
            </a:r>
            <a:r>
              <a:rPr lang="en-US" sz="2000" dirty="0">
                <a:solidFill>
                  <a:srgbClr val="000000"/>
                </a:solidFill>
                <a:latin typeface="Consolas" panose="020B0609020204030204" pitchFamily="49" charset="0"/>
                <a:cs typeface="Consolas" panose="020B0609020204030204" pitchFamily="49" charset="0"/>
              </a:rPr>
              <a:t> str = str + </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B </a:t>
            </a:r>
            <a:r>
              <a:rPr lang="en-US" sz="2000" dirty="0">
                <a:solidFill>
                  <a:srgbClr val="000000"/>
                </a:solidFill>
                <a:latin typeface="Consolas" panose="020B0609020204030204" pitchFamily="49" charset="0"/>
                <a:cs typeface="Consolas" panose="020B0609020204030204" pitchFamily="49" charset="0"/>
              </a:rPr>
              <a:t> str[</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'u’</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C </a:t>
            </a:r>
            <a:r>
              <a:rPr lang="en-US" sz="2000" dirty="0">
                <a:solidFill>
                  <a:srgbClr val="000000"/>
                </a:solidFill>
                <a:latin typeface="Consolas" panose="020B0609020204030204" pitchFamily="49" charset="0"/>
                <a:cs typeface="Consolas" panose="020B0609020204030204" pitchFamily="49" charset="0"/>
              </a:rPr>
              <a:t> </a:t>
            </a:r>
            <a:r>
              <a:rPr lang="en-US" sz="2000" dirty="0" err="1">
                <a:solidFill>
                  <a:srgbClr val="000000"/>
                </a:solidFill>
                <a:latin typeface="Consolas" panose="020B0609020204030204" pitchFamily="49" charset="0"/>
                <a:cs typeface="Consolas" panose="020B0609020204030204" pitchFamily="49" charset="0"/>
              </a:rPr>
              <a:t>printf</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7030A0"/>
                </a:solidFill>
                <a:latin typeface="Consolas" panose="020B0609020204030204" pitchFamily="49" charset="0"/>
                <a:cs typeface="Consolas" panose="020B0609020204030204" pitchFamily="49" charset="0"/>
              </a:rPr>
              <a:t>"%s"</a:t>
            </a:r>
            <a:r>
              <a:rPr lang="en-US" sz="2000" dirty="0">
                <a:solidFill>
                  <a:srgbClr val="000000"/>
                </a:solidFill>
                <a:latin typeface="Consolas" panose="020B0609020204030204" pitchFamily="49" charset="0"/>
                <a:cs typeface="Consolas" panose="020B0609020204030204" pitchFamily="49" charset="0"/>
              </a:rPr>
              <a:t>, str)</a:t>
            </a:r>
          </a:p>
        </p:txBody>
      </p:sp>
      <p:sp>
        <p:nvSpPr>
          <p:cNvPr id="9" name="TextBox 8">
            <a:extLst>
              <a:ext uri="{FF2B5EF4-FFF2-40B4-BE49-F238E27FC236}">
                <a16:creationId xmlns:a16="http://schemas.microsoft.com/office/drawing/2014/main" id="{AE2EC863-A023-7C45-BD41-7AC20A4C243C}"/>
              </a:ext>
            </a:extLst>
          </p:cNvPr>
          <p:cNvSpPr txBox="1"/>
          <p:nvPr/>
        </p:nvSpPr>
        <p:spPr>
          <a:xfrm>
            <a:off x="228628" y="3124200"/>
            <a:ext cx="5334000" cy="830997"/>
          </a:xfrm>
          <a:prstGeom prst="rect">
            <a:avLst/>
          </a:prstGeom>
          <a:noFill/>
        </p:spPr>
        <p:txBody>
          <a:bodyPr wrap="square" rtlCol="0">
            <a:spAutoFit/>
          </a:bodyPr>
          <a:lstStyle/>
          <a:p>
            <a:pPr marL="457200" indent="-457200" algn="l">
              <a:buClr>
                <a:schemeClr val="accent2"/>
              </a:buClr>
              <a:buFont typeface="+mj-lt"/>
              <a:buAutoNum type="arabicPeriod"/>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 "Hello1");</a:t>
            </a:r>
          </a:p>
        </p:txBody>
      </p:sp>
      <p:sp>
        <p:nvSpPr>
          <p:cNvPr id="10" name="TextBox 9">
            <a:extLst>
              <a:ext uri="{FF2B5EF4-FFF2-40B4-BE49-F238E27FC236}">
                <a16:creationId xmlns:a16="http://schemas.microsoft.com/office/drawing/2014/main" id="{69F5EDDA-1FB6-DC40-81D2-89150BAED241}"/>
              </a:ext>
            </a:extLst>
          </p:cNvPr>
          <p:cNvSpPr txBox="1"/>
          <p:nvPr/>
        </p:nvSpPr>
        <p:spPr>
          <a:xfrm>
            <a:off x="5655148" y="3124200"/>
            <a:ext cx="5334000" cy="461665"/>
          </a:xfrm>
          <a:prstGeom prst="rect">
            <a:avLst/>
          </a:prstGeom>
          <a:noFill/>
        </p:spPr>
        <p:txBody>
          <a:bodyPr wrap="square" rtlCol="0">
            <a:spAutoFit/>
          </a:bodyPr>
          <a:lstStyle/>
          <a:p>
            <a:pPr marL="465138" indent="-465138" algn="l">
              <a:buClr>
                <a:schemeClr val="accent2"/>
              </a:buClr>
              <a:buFont typeface="+mj-lt"/>
              <a:buAutoNum type="arabicPeriod" startAt="2"/>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"Hello2";</a:t>
            </a:r>
          </a:p>
        </p:txBody>
      </p:sp>
      <p:sp>
        <p:nvSpPr>
          <p:cNvPr id="11" name="TextBox 10">
            <a:extLst>
              <a:ext uri="{FF2B5EF4-FFF2-40B4-BE49-F238E27FC236}">
                <a16:creationId xmlns:a16="http://schemas.microsoft.com/office/drawing/2014/main" id="{789F4CD8-2FEE-0F40-A6BC-E391A84CE457}"/>
              </a:ext>
            </a:extLst>
          </p:cNvPr>
          <p:cNvSpPr txBox="1"/>
          <p:nvPr/>
        </p:nvSpPr>
        <p:spPr>
          <a:xfrm>
            <a:off x="228628" y="4962435"/>
            <a:ext cx="5334000" cy="1200329"/>
          </a:xfrm>
          <a:prstGeom prst="rect">
            <a:avLst/>
          </a:prstGeom>
          <a:noFill/>
        </p:spPr>
        <p:txBody>
          <a:bodyPr wrap="square" rtlCol="0">
            <a:spAutoFit/>
          </a:bodyPr>
          <a:lstStyle/>
          <a:p>
            <a:pPr marL="465138" indent="-465138" algn="l">
              <a:buClr>
                <a:schemeClr val="accent2"/>
              </a:buClr>
              <a:buFont typeface="+mj-lt"/>
              <a:buAutoNum type="arabicPeriod" startAt="3"/>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"Hello3");</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p:txBody>
      </p:sp>
      <p:sp>
        <p:nvSpPr>
          <p:cNvPr id="12" name="TextBox 11">
            <a:extLst>
              <a:ext uri="{FF2B5EF4-FFF2-40B4-BE49-F238E27FC236}">
                <a16:creationId xmlns:a16="http://schemas.microsoft.com/office/drawing/2014/main" id="{53312F77-86CD-0D4E-BFFB-E19EE9AD9AE4}"/>
              </a:ext>
            </a:extLst>
          </p:cNvPr>
          <p:cNvSpPr txBox="1"/>
          <p:nvPr/>
        </p:nvSpPr>
        <p:spPr>
          <a:xfrm>
            <a:off x="5638800" y="4962435"/>
            <a:ext cx="5334000" cy="830997"/>
          </a:xfrm>
          <a:prstGeom prst="rect">
            <a:avLst/>
          </a:prstGeom>
          <a:noFill/>
        </p:spPr>
        <p:txBody>
          <a:bodyPr wrap="square" rtlCol="0">
            <a:spAutoFit/>
          </a:bodyPr>
          <a:lstStyle/>
          <a:p>
            <a:pPr marL="514350" indent="-514350" algn="l">
              <a:buClr>
                <a:schemeClr val="accent2"/>
              </a:buClr>
              <a:buFont typeface="+mj-lt"/>
              <a:buAutoNum type="arabicPeriod" startAt="4"/>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"Hello4";</a:t>
            </a:r>
            <a:br>
              <a:rPr lang="en-US" sz="2400" dirty="0">
                <a:latin typeface="Consolas" panose="020B0609020204030204" pitchFamily="49" charset="0"/>
                <a:cs typeface="Consolas" panose="020B0609020204030204" pitchFamily="49" charset="0"/>
              </a:rPr>
            </a:br>
            <a:r>
              <a:rPr lang="en-US" sz="2400" dirty="0">
                <a:solidFill>
                  <a:prstClr val="black"/>
                </a:solidFill>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p>
        </p:txBody>
      </p:sp>
      <p:cxnSp>
        <p:nvCxnSpPr>
          <p:cNvPr id="14" name="Straight Connector 13">
            <a:extLst>
              <a:ext uri="{FF2B5EF4-FFF2-40B4-BE49-F238E27FC236}">
                <a16:creationId xmlns:a16="http://schemas.microsoft.com/office/drawing/2014/main" id="{1D201D66-5C38-0748-B2F9-BBD84FBDA5E7}"/>
              </a:ext>
            </a:extLst>
          </p:cNvPr>
          <p:cNvCxnSpPr>
            <a:cxnSpLocks/>
          </p:cNvCxnSpPr>
          <p:nvPr/>
        </p:nvCxnSpPr>
        <p:spPr>
          <a:xfrm>
            <a:off x="271204" y="3048000"/>
            <a:ext cx="11705894"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A218226-7056-2440-A119-6E0865786D2A}"/>
              </a:ext>
            </a:extLst>
          </p:cNvPr>
          <p:cNvSpPr txBox="1"/>
          <p:nvPr/>
        </p:nvSpPr>
        <p:spPr>
          <a:xfrm>
            <a:off x="1143000" y="4009355"/>
            <a:ext cx="4572000" cy="830997"/>
          </a:xfrm>
          <a:prstGeom prst="rect">
            <a:avLst/>
          </a:prstGeom>
          <a:noFill/>
        </p:spPr>
        <p:txBody>
          <a:bodyPr wrap="square" rtlCol="0">
            <a:spAutoFit/>
          </a:bodyPr>
          <a:lstStyle/>
          <a:p>
            <a:pPr algn="l">
              <a:buClr>
                <a:schemeClr val="accent2"/>
              </a:buClr>
            </a:pPr>
            <a:r>
              <a:rPr lang="en-US" sz="2400" dirty="0">
                <a:solidFill>
                  <a:srgbClr val="C00000"/>
                </a:solidFill>
                <a:latin typeface="+mn-lt"/>
                <a:cs typeface="Arial" panose="020B0604020202020204" pitchFamily="34" charset="0"/>
              </a:rPr>
              <a:t>Line A: Compile error</a:t>
            </a:r>
            <a:br>
              <a:rPr lang="en-US" sz="2400" dirty="0">
                <a:solidFill>
                  <a:srgbClr val="C00000"/>
                </a:solidFill>
                <a:latin typeface="+mn-lt"/>
                <a:cs typeface="Arial" panose="020B0604020202020204" pitchFamily="34" charset="0"/>
              </a:rPr>
            </a:br>
            <a:r>
              <a:rPr lang="en-US" sz="2400" dirty="0">
                <a:solidFill>
                  <a:srgbClr val="C00000"/>
                </a:solidFill>
                <a:latin typeface="+mn-lt"/>
                <a:cs typeface="Arial" panose="020B0604020202020204" pitchFamily="34" charset="0"/>
              </a:rPr>
              <a:t>(cannot reassign array)</a:t>
            </a:r>
          </a:p>
        </p:txBody>
      </p:sp>
      <p:sp>
        <p:nvSpPr>
          <p:cNvPr id="16" name="TextBox 15">
            <a:extLst>
              <a:ext uri="{FF2B5EF4-FFF2-40B4-BE49-F238E27FC236}">
                <a16:creationId xmlns:a16="http://schemas.microsoft.com/office/drawing/2014/main" id="{0F0EBF2A-24DA-374B-86BF-77D69E7358F0}"/>
              </a:ext>
            </a:extLst>
          </p:cNvPr>
          <p:cNvSpPr txBox="1"/>
          <p:nvPr/>
        </p:nvSpPr>
        <p:spPr>
          <a:xfrm>
            <a:off x="6211096" y="3969603"/>
            <a:ext cx="4761704" cy="830997"/>
          </a:xfrm>
          <a:prstGeom prst="rect">
            <a:avLst/>
          </a:prstGeom>
          <a:noFill/>
        </p:spPr>
        <p:txBody>
          <a:bodyPr wrap="square" rtlCol="0">
            <a:spAutoFit/>
          </a:bodyPr>
          <a:lstStyle/>
          <a:p>
            <a:pPr algn="l">
              <a:buClr>
                <a:schemeClr val="accent2"/>
              </a:buClr>
            </a:pPr>
            <a:r>
              <a:rPr lang="en-US" sz="2400" dirty="0">
                <a:solidFill>
                  <a:srgbClr val="C00000"/>
                </a:solidFill>
                <a:latin typeface="+mn-lt"/>
                <a:cs typeface="Calibri" panose="020F0502020204030204" pitchFamily="34" charset="0"/>
              </a:rPr>
              <a:t>Line B: Segmentation fault</a:t>
            </a:r>
            <a:br>
              <a:rPr lang="en-US" sz="2400" dirty="0">
                <a:solidFill>
                  <a:srgbClr val="C00000"/>
                </a:solidFill>
                <a:latin typeface="+mn-lt"/>
                <a:cs typeface="Calibri" panose="020F0502020204030204" pitchFamily="34" charset="0"/>
              </a:rPr>
            </a:br>
            <a:r>
              <a:rPr lang="en-US" sz="2400" dirty="0">
                <a:solidFill>
                  <a:srgbClr val="C00000"/>
                </a:solidFill>
                <a:latin typeface="+mn-lt"/>
              </a:rPr>
              <a:t>(string literal)</a:t>
            </a:r>
          </a:p>
        </p:txBody>
      </p:sp>
      <p:sp>
        <p:nvSpPr>
          <p:cNvPr id="17" name="TextBox 16">
            <a:extLst>
              <a:ext uri="{FF2B5EF4-FFF2-40B4-BE49-F238E27FC236}">
                <a16:creationId xmlns:a16="http://schemas.microsoft.com/office/drawing/2014/main" id="{07249F41-5DF1-BC4D-8EF7-D2E681CA059A}"/>
              </a:ext>
            </a:extLst>
          </p:cNvPr>
          <p:cNvSpPr txBox="1"/>
          <p:nvPr/>
        </p:nvSpPr>
        <p:spPr>
          <a:xfrm>
            <a:off x="1143000" y="6167735"/>
            <a:ext cx="1821653" cy="461665"/>
          </a:xfrm>
          <a:prstGeom prst="rect">
            <a:avLst/>
          </a:prstGeom>
          <a:noFill/>
        </p:spPr>
        <p:txBody>
          <a:bodyPr wrap="none" rtlCol="0">
            <a:spAutoFit/>
          </a:bodyPr>
          <a:lstStyle/>
          <a:p>
            <a:pPr algn="l">
              <a:buClr>
                <a:schemeClr val="accent2"/>
              </a:buClr>
            </a:pPr>
            <a:r>
              <a:rPr lang="en-US" sz="2400" dirty="0">
                <a:solidFill>
                  <a:srgbClr val="C00000"/>
                </a:solidFill>
                <a:latin typeface="+mn-lt"/>
                <a:cs typeface="Arial" panose="020B0604020202020204" pitchFamily="34" charset="0"/>
              </a:rPr>
              <a:t>Prints </a:t>
            </a:r>
            <a:r>
              <a:rPr lang="en-US" sz="2400" dirty="0">
                <a:solidFill>
                  <a:srgbClr val="C00000"/>
                </a:solidFill>
                <a:latin typeface="Consolas" panose="020B0609020204030204" pitchFamily="49" charset="0"/>
                <a:cs typeface="Consolas" panose="020B0609020204030204" pitchFamily="49" charset="0"/>
              </a:rPr>
              <a:t>eulo3</a:t>
            </a:r>
          </a:p>
        </p:txBody>
      </p:sp>
      <p:sp>
        <p:nvSpPr>
          <p:cNvPr id="18" name="TextBox 17">
            <a:extLst>
              <a:ext uri="{FF2B5EF4-FFF2-40B4-BE49-F238E27FC236}">
                <a16:creationId xmlns:a16="http://schemas.microsoft.com/office/drawing/2014/main" id="{CFDF3AF9-827D-CB46-9EB1-C3F3729D1015}"/>
              </a:ext>
            </a:extLst>
          </p:cNvPr>
          <p:cNvSpPr txBox="1"/>
          <p:nvPr/>
        </p:nvSpPr>
        <p:spPr>
          <a:xfrm>
            <a:off x="6271565" y="5955267"/>
            <a:ext cx="4761704" cy="830997"/>
          </a:xfrm>
          <a:prstGeom prst="rect">
            <a:avLst/>
          </a:prstGeom>
          <a:noFill/>
        </p:spPr>
        <p:txBody>
          <a:bodyPr wrap="square" rtlCol="0">
            <a:spAutoFit/>
          </a:bodyPr>
          <a:lstStyle/>
          <a:p>
            <a:pPr algn="l">
              <a:buClr>
                <a:schemeClr val="accent2"/>
              </a:buClr>
            </a:pPr>
            <a:r>
              <a:rPr lang="en-US" sz="2400" dirty="0">
                <a:solidFill>
                  <a:srgbClr val="C00000"/>
                </a:solidFill>
                <a:latin typeface="+mn-lt"/>
                <a:cs typeface="Calibri" panose="020F0502020204030204" pitchFamily="34" charset="0"/>
              </a:rPr>
              <a:t>Line B: Segmentation fault</a:t>
            </a:r>
            <a:br>
              <a:rPr lang="en-US" sz="2400" dirty="0">
                <a:solidFill>
                  <a:srgbClr val="C00000"/>
                </a:solidFill>
                <a:latin typeface="+mn-lt"/>
                <a:cs typeface="Calibri" panose="020F0502020204030204" pitchFamily="34" charset="0"/>
              </a:rPr>
            </a:br>
            <a:r>
              <a:rPr lang="en-US" sz="2400" dirty="0">
                <a:solidFill>
                  <a:srgbClr val="C00000"/>
                </a:solidFill>
                <a:latin typeface="+mn-lt"/>
              </a:rPr>
              <a:t>(string literal)</a:t>
            </a:r>
          </a:p>
        </p:txBody>
      </p:sp>
    </p:spTree>
    <p:extLst>
      <p:ext uri="{BB962C8B-B14F-4D97-AF65-F5344CB8AC3E}">
        <p14:creationId xmlns:p14="http://schemas.microsoft.com/office/powerpoint/2010/main" val="374305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BF0-565F-B449-9DEB-D0289FB70428}"/>
              </a:ext>
            </a:extLst>
          </p:cNvPr>
          <p:cNvSpPr>
            <a:spLocks noGrp="1"/>
          </p:cNvSpPr>
          <p:nvPr>
            <p:ph type="title"/>
          </p:nvPr>
        </p:nvSpPr>
        <p:spPr/>
        <p:txBody>
          <a:bodyPr/>
          <a:lstStyle/>
          <a:p>
            <a:r>
              <a:rPr lang="en-US" dirty="0"/>
              <a:t>3. Bonus: Tricky addresses</a:t>
            </a:r>
          </a:p>
        </p:txBody>
      </p:sp>
      <p:sp>
        <p:nvSpPr>
          <p:cNvPr id="4" name="TextBox 3">
            <a:extLst>
              <a:ext uri="{FF2B5EF4-FFF2-40B4-BE49-F238E27FC236}">
                <a16:creationId xmlns:a16="http://schemas.microsoft.com/office/drawing/2014/main" id="{7BBBFC6D-5ADC-834A-879B-52E5A684C1F4}"/>
              </a:ext>
            </a:extLst>
          </p:cNvPr>
          <p:cNvSpPr txBox="1"/>
          <p:nvPr/>
        </p:nvSpPr>
        <p:spPr>
          <a:xfrm>
            <a:off x="783724" y="1219200"/>
            <a:ext cx="6912476" cy="4308872"/>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tricky_addresses</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"Local"</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ptr1</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value:     %p\n",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a:t>
            </a:r>
            <a:r>
              <a:rPr lang="en-US" sz="2000" dirty="0" err="1">
                <a:latin typeface="Consolas" panose="020B0609020204030204" pitchFamily="49" charset="0"/>
                <a:cs typeface="Consolas" panose="020B0609020204030204" pitchFamily="49" charset="0"/>
              </a:rPr>
              <a:t>deref</a:t>
            </a:r>
            <a:r>
              <a:rPr lang="en-US" sz="2000" dirty="0">
                <a:latin typeface="Consolas" panose="020B0609020204030204" pitchFamily="49" charset="0"/>
                <a:cs typeface="Consolas" panose="020B0609020204030204" pitchFamily="49" charset="0"/>
              </a:rPr>
              <a:t>    : %c\n",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       address:   %p\n",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value: %p\n", </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buf's</a:t>
            </a:r>
            <a:r>
              <a:rPr lang="en-US" sz="2000" dirty="0">
                <a:latin typeface="Consolas" panose="020B0609020204030204" pitchFamily="49" charset="0"/>
                <a:cs typeface="Consolas" panose="020B0609020204030204" pitchFamily="49" charset="0"/>
              </a:rPr>
              <a:t> address:    %p\n",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endParaRPr lang="en-US" sz="2000" dirty="0">
              <a:latin typeface="Consolas" panose="020B0609020204030204" pitchFamily="49" charset="0"/>
              <a:cs typeface="Consolas" panose="020B0609020204030204" pitchFamily="49" charset="0"/>
            </a:endParaRP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ptr2</a:t>
            </a:r>
            <a:r>
              <a:rPr lang="en-US" sz="2000" dirty="0">
                <a:latin typeface="Consolas" panose="020B0609020204030204" pitchFamily="49" charset="0"/>
                <a:cs typeface="Consolas" panose="020B0609020204030204" pitchFamily="49" charset="0"/>
              </a:rPr>
              <a:t> =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("ptr2's value:     %s\n", ptr2);</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09D91C64-2A6D-EA47-B8CA-7481FE59612F}"/>
              </a:ext>
            </a:extLst>
          </p:cNvPr>
          <p:cNvSpPr txBox="1"/>
          <p:nvPr/>
        </p:nvSpPr>
        <p:spPr>
          <a:xfrm flipH="1">
            <a:off x="79863" y="1219200"/>
            <a:ext cx="615462" cy="4319131"/>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endParaRPr lang="en-US" sz="2000" dirty="0">
              <a:latin typeface="Consolas" panose="020B0609020204030204" pitchFamily="49" charset="0"/>
              <a:cs typeface="Consolas" panose="020B0609020204030204" pitchFamily="49" charset="0"/>
            </a:endParaRP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p:txBody>
      </p:sp>
      <p:sp>
        <p:nvSpPr>
          <p:cNvPr id="6" name="TextBox 5">
            <a:extLst>
              <a:ext uri="{FF2B5EF4-FFF2-40B4-BE49-F238E27FC236}">
                <a16:creationId xmlns:a16="http://schemas.microsoft.com/office/drawing/2014/main" id="{DF64F850-C5A1-0343-AAD1-43729002CDE6}"/>
              </a:ext>
            </a:extLst>
          </p:cNvPr>
          <p:cNvSpPr txBox="1"/>
          <p:nvPr/>
        </p:nvSpPr>
        <p:spPr>
          <a:xfrm>
            <a:off x="8305800" y="1474255"/>
            <a:ext cx="3628694" cy="830997"/>
          </a:xfrm>
          <a:prstGeom prst="rect">
            <a:avLst/>
          </a:prstGeom>
          <a:noFill/>
          <a:ln w="19050">
            <a:solidFill>
              <a:schemeClr val="accent2"/>
            </a:solidFill>
          </a:ln>
        </p:spPr>
        <p:txBody>
          <a:bodyPr wrap="square" rtlCol="0">
            <a:spAutoFit/>
          </a:bodyPr>
          <a:lstStyle/>
          <a:p>
            <a:pPr algn="l">
              <a:buClr>
                <a:schemeClr val="tx1"/>
              </a:buClr>
            </a:pPr>
            <a:r>
              <a:rPr lang="en-US" sz="2400" dirty="0">
                <a:latin typeface="Calibri" panose="020F0502020204030204" pitchFamily="34" charset="0"/>
                <a:cs typeface="Calibri" panose="020F0502020204030204" pitchFamily="34" charset="0"/>
              </a:rPr>
              <a:t>What is stored in each variable? </a:t>
            </a:r>
          </a:p>
        </p:txBody>
      </p:sp>
      <p:sp>
        <p:nvSpPr>
          <p:cNvPr id="7" name="TextBox 6">
            <a:extLst>
              <a:ext uri="{FF2B5EF4-FFF2-40B4-BE49-F238E27FC236}">
                <a16:creationId xmlns:a16="http://schemas.microsoft.com/office/drawing/2014/main" id="{50B173E7-4412-884F-B20B-808FB317A4A9}"/>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7314511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BF0-565F-B449-9DEB-D0289FB70428}"/>
              </a:ext>
            </a:extLst>
          </p:cNvPr>
          <p:cNvSpPr>
            <a:spLocks noGrp="1"/>
          </p:cNvSpPr>
          <p:nvPr>
            <p:ph type="title"/>
          </p:nvPr>
        </p:nvSpPr>
        <p:spPr/>
        <p:txBody>
          <a:bodyPr/>
          <a:lstStyle/>
          <a:p>
            <a:r>
              <a:rPr lang="en-US" dirty="0"/>
              <a:t>3. Bonus: Tricky addresses</a:t>
            </a:r>
          </a:p>
        </p:txBody>
      </p:sp>
      <p:sp>
        <p:nvSpPr>
          <p:cNvPr id="4" name="TextBox 3">
            <a:extLst>
              <a:ext uri="{FF2B5EF4-FFF2-40B4-BE49-F238E27FC236}">
                <a16:creationId xmlns:a16="http://schemas.microsoft.com/office/drawing/2014/main" id="{7BBBFC6D-5ADC-834A-879B-52E5A684C1F4}"/>
              </a:ext>
            </a:extLst>
          </p:cNvPr>
          <p:cNvSpPr txBox="1"/>
          <p:nvPr/>
        </p:nvSpPr>
        <p:spPr>
          <a:xfrm>
            <a:off x="783724" y="1219200"/>
            <a:ext cx="6912476" cy="4308872"/>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tricky_addresses</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"Local"</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ptr1</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value:     %p\n",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a:t>
            </a:r>
            <a:r>
              <a:rPr lang="en-US" sz="2000" dirty="0" err="1">
                <a:latin typeface="Consolas" panose="020B0609020204030204" pitchFamily="49" charset="0"/>
                <a:cs typeface="Consolas" panose="020B0609020204030204" pitchFamily="49" charset="0"/>
              </a:rPr>
              <a:t>deref</a:t>
            </a:r>
            <a:r>
              <a:rPr lang="en-US" sz="2000" dirty="0">
                <a:latin typeface="Consolas" panose="020B0609020204030204" pitchFamily="49" charset="0"/>
                <a:cs typeface="Consolas" panose="020B0609020204030204" pitchFamily="49" charset="0"/>
              </a:rPr>
              <a:t>    : %c\n",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       address:   %p\n",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value: %p\n", </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buf's</a:t>
            </a:r>
            <a:r>
              <a:rPr lang="en-US" sz="2000" dirty="0">
                <a:latin typeface="Consolas" panose="020B0609020204030204" pitchFamily="49" charset="0"/>
                <a:cs typeface="Consolas" panose="020B0609020204030204" pitchFamily="49" charset="0"/>
              </a:rPr>
              <a:t> address:    %p\n",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endParaRPr lang="en-US" sz="2000" dirty="0">
              <a:latin typeface="Consolas" panose="020B0609020204030204" pitchFamily="49" charset="0"/>
              <a:cs typeface="Consolas" panose="020B0609020204030204" pitchFamily="49" charset="0"/>
            </a:endParaRP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ptr2</a:t>
            </a:r>
            <a:r>
              <a:rPr lang="en-US" sz="2000" dirty="0">
                <a:latin typeface="Consolas" panose="020B0609020204030204" pitchFamily="49" charset="0"/>
                <a:cs typeface="Consolas" panose="020B0609020204030204" pitchFamily="49" charset="0"/>
              </a:rPr>
              <a:t> =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("ptr2's value:     %s\n", ptr2);</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09D91C64-2A6D-EA47-B8CA-7481FE59612F}"/>
              </a:ext>
            </a:extLst>
          </p:cNvPr>
          <p:cNvSpPr txBox="1"/>
          <p:nvPr/>
        </p:nvSpPr>
        <p:spPr>
          <a:xfrm flipH="1">
            <a:off x="79863" y="1219200"/>
            <a:ext cx="615462" cy="4319131"/>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endParaRPr lang="en-US" sz="2000" dirty="0">
              <a:latin typeface="Consolas" panose="020B0609020204030204" pitchFamily="49" charset="0"/>
              <a:cs typeface="Consolas" panose="020B0609020204030204" pitchFamily="49" charset="0"/>
            </a:endParaRP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p:txBody>
      </p:sp>
      <p:sp>
        <p:nvSpPr>
          <p:cNvPr id="8" name="TextBox 7">
            <a:extLst>
              <a:ext uri="{FF2B5EF4-FFF2-40B4-BE49-F238E27FC236}">
                <a16:creationId xmlns:a16="http://schemas.microsoft.com/office/drawing/2014/main" id="{F2F36545-5063-8F42-8ACE-CDEC6CA0094A}"/>
              </a:ext>
            </a:extLst>
          </p:cNvPr>
          <p:cNvSpPr txBox="1"/>
          <p:nvPr/>
        </p:nvSpPr>
        <p:spPr>
          <a:xfrm>
            <a:off x="8153401" y="3541515"/>
            <a:ext cx="968870"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ptr1</a:t>
            </a:r>
          </a:p>
        </p:txBody>
      </p:sp>
      <p:graphicFrame>
        <p:nvGraphicFramePr>
          <p:cNvPr id="9" name="Table 8">
            <a:extLst>
              <a:ext uri="{FF2B5EF4-FFF2-40B4-BE49-F238E27FC236}">
                <a16:creationId xmlns:a16="http://schemas.microsoft.com/office/drawing/2014/main" id="{5F45BB9E-09E7-9040-A766-698D589E8BE0}"/>
              </a:ext>
            </a:extLst>
          </p:cNvPr>
          <p:cNvGraphicFramePr>
            <a:graphicFrameLocks noGrp="1"/>
          </p:cNvGraphicFramePr>
          <p:nvPr/>
        </p:nvGraphicFramePr>
        <p:xfrm>
          <a:off x="9122270" y="3200400"/>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0" name="Table 9">
            <a:extLst>
              <a:ext uri="{FF2B5EF4-FFF2-40B4-BE49-F238E27FC236}">
                <a16:creationId xmlns:a16="http://schemas.microsoft.com/office/drawing/2014/main" id="{F8DD6B43-F730-A244-90E6-58E26FAE42F1}"/>
              </a:ext>
            </a:extLst>
          </p:cNvPr>
          <p:cNvGraphicFramePr>
            <a:graphicFrameLocks noGrp="1"/>
          </p:cNvGraphicFramePr>
          <p:nvPr/>
        </p:nvGraphicFramePr>
        <p:xfrm>
          <a:off x="9122270" y="424223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1" name="TextBox 10">
            <a:extLst>
              <a:ext uri="{FF2B5EF4-FFF2-40B4-BE49-F238E27FC236}">
                <a16:creationId xmlns:a16="http://schemas.microsoft.com/office/drawing/2014/main" id="{855C56F4-22F7-104E-8A4B-B0738DFF7146}"/>
              </a:ext>
            </a:extLst>
          </p:cNvPr>
          <p:cNvSpPr txBox="1"/>
          <p:nvPr/>
        </p:nvSpPr>
        <p:spPr>
          <a:xfrm>
            <a:off x="8153401" y="4495800"/>
            <a:ext cx="968870" cy="646331"/>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double_ptr</a:t>
            </a:r>
            <a:endParaRPr lang="en-US" dirty="0">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E31B3A9C-E886-C148-BA63-825FD89AE153}"/>
              </a:ext>
            </a:extLst>
          </p:cNvPr>
          <p:cNvSpPr txBox="1"/>
          <p:nvPr/>
        </p:nvSpPr>
        <p:spPr>
          <a:xfrm>
            <a:off x="8153401" y="5574268"/>
            <a:ext cx="968870"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ptr2</a:t>
            </a:r>
          </a:p>
        </p:txBody>
      </p:sp>
      <p:graphicFrame>
        <p:nvGraphicFramePr>
          <p:cNvPr id="13" name="Table 12">
            <a:extLst>
              <a:ext uri="{FF2B5EF4-FFF2-40B4-BE49-F238E27FC236}">
                <a16:creationId xmlns:a16="http://schemas.microsoft.com/office/drawing/2014/main" id="{24A7DB89-4EF8-674E-B95B-AB19B40AF529}"/>
              </a:ext>
            </a:extLst>
          </p:cNvPr>
          <p:cNvGraphicFramePr>
            <a:graphicFrameLocks noGrp="1"/>
          </p:cNvGraphicFramePr>
          <p:nvPr/>
        </p:nvGraphicFramePr>
        <p:xfrm>
          <a:off x="9194809" y="521007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4" name="Table 13">
            <a:extLst>
              <a:ext uri="{FF2B5EF4-FFF2-40B4-BE49-F238E27FC236}">
                <a16:creationId xmlns:a16="http://schemas.microsoft.com/office/drawing/2014/main" id="{4C93E123-D467-CC40-9BBC-48A7A61C4CFB}"/>
              </a:ext>
            </a:extLst>
          </p:cNvPr>
          <p:cNvGraphicFramePr>
            <a:graphicFrameLocks noGrp="1"/>
          </p:cNvGraphicFramePr>
          <p:nvPr/>
        </p:nvGraphicFramePr>
        <p:xfrm>
          <a:off x="8001000" y="1339943"/>
          <a:ext cx="37338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sp>
        <p:nvSpPr>
          <p:cNvPr id="15" name="TextBox 14">
            <a:extLst>
              <a:ext uri="{FF2B5EF4-FFF2-40B4-BE49-F238E27FC236}">
                <a16:creationId xmlns:a16="http://schemas.microsoft.com/office/drawing/2014/main" id="{D8EA631E-12A9-D843-92E6-C87D28B00D2C}"/>
              </a:ext>
            </a:extLst>
          </p:cNvPr>
          <p:cNvSpPr txBox="1"/>
          <p:nvPr/>
        </p:nvSpPr>
        <p:spPr>
          <a:xfrm>
            <a:off x="7346679" y="1690463"/>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16" name="Rectangle 15">
            <a:extLst>
              <a:ext uri="{FF2B5EF4-FFF2-40B4-BE49-F238E27FC236}">
                <a16:creationId xmlns:a16="http://schemas.microsoft.com/office/drawing/2014/main" id="{C1DF12AB-880A-A24B-B6D0-7ED82F88B882}"/>
              </a:ext>
            </a:extLst>
          </p:cNvPr>
          <p:cNvSpPr/>
          <p:nvPr/>
        </p:nvSpPr>
        <p:spPr bwMode="auto">
          <a:xfrm>
            <a:off x="412403" y="5599077"/>
            <a:ext cx="4648200" cy="108603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While Line 10 raises a compiler warning, functionally it will still work—because pointers are </a:t>
            </a:r>
            <a:r>
              <a:rPr lang="en-US" sz="2000" b="1" dirty="0"/>
              <a:t>addresses</a:t>
            </a:r>
            <a:r>
              <a:rPr lang="en-US" sz="2000" dirty="0"/>
              <a:t>.</a:t>
            </a:r>
          </a:p>
        </p:txBody>
      </p:sp>
    </p:spTree>
    <p:extLst>
      <p:ext uri="{BB962C8B-B14F-4D97-AF65-F5344CB8AC3E}">
        <p14:creationId xmlns:p14="http://schemas.microsoft.com/office/powerpoint/2010/main" val="213459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63">
            <a:extLst>
              <a:ext uri="{FF2B5EF4-FFF2-40B4-BE49-F238E27FC236}">
                <a16:creationId xmlns:a16="http://schemas.microsoft.com/office/drawing/2014/main" id="{5E013164-53CD-9B4F-97EC-F3D9A6BDC7B9}"/>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B28A1B67-ADFF-8443-B1A4-9B9343DDF6BD}"/>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sp>
        <p:nvSpPr>
          <p:cNvPr id="10" name="TextBox 9">
            <a:extLst>
              <a:ext uri="{FF2B5EF4-FFF2-40B4-BE49-F238E27FC236}">
                <a16:creationId xmlns:a16="http://schemas.microsoft.com/office/drawing/2014/main" id="{154AFEF1-BEF7-7940-A9DD-7C68BAC3F4DA}"/>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1" name="Group 63">
            <a:extLst>
              <a:ext uri="{FF2B5EF4-FFF2-40B4-BE49-F238E27FC236}">
                <a16:creationId xmlns:a16="http://schemas.microsoft.com/office/drawing/2014/main" id="{C45441E7-7792-7842-AB6E-A8E88A8B63E8}"/>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10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 name="TextBox 11">
            <a:extLst>
              <a:ext uri="{FF2B5EF4-FFF2-40B4-BE49-F238E27FC236}">
                <a16:creationId xmlns:a16="http://schemas.microsoft.com/office/drawing/2014/main" id="{610AE539-0643-204D-9432-EE0A18A51C0B}"/>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8" name="TextBox 17">
            <a:extLst>
              <a:ext uri="{FF2B5EF4-FFF2-40B4-BE49-F238E27FC236}">
                <a16:creationId xmlns:a16="http://schemas.microsoft.com/office/drawing/2014/main" id="{17C0BBE6-E495-D047-893F-B5CF903A5338}"/>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9" name="Group 63">
            <a:extLst>
              <a:ext uri="{FF2B5EF4-FFF2-40B4-BE49-F238E27FC236}">
                <a16:creationId xmlns:a16="http://schemas.microsoft.com/office/drawing/2014/main" id="{BDBE26A0-1560-124F-9FAA-64F1B5F988DE}"/>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0" name="Group 63">
            <a:extLst>
              <a:ext uri="{FF2B5EF4-FFF2-40B4-BE49-F238E27FC236}">
                <a16:creationId xmlns:a16="http://schemas.microsoft.com/office/drawing/2014/main" id="{53B45655-4C0A-3F45-BB52-E5C95770CADF}"/>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TextBox 20">
            <a:extLst>
              <a:ext uri="{FF2B5EF4-FFF2-40B4-BE49-F238E27FC236}">
                <a16:creationId xmlns:a16="http://schemas.microsoft.com/office/drawing/2014/main" id="{2646608E-7591-9644-AB6A-B20F829292D9}"/>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3" name="Freeform 22">
            <a:extLst>
              <a:ext uri="{FF2B5EF4-FFF2-40B4-BE49-F238E27FC236}">
                <a16:creationId xmlns:a16="http://schemas.microsoft.com/office/drawing/2014/main" id="{80605AAC-9AB2-0543-AD7B-F0E8E32290A6}"/>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C3E7DA7B-8863-5345-BB8F-49E5E757A598}"/>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a:extLst>
              <a:ext uri="{FF2B5EF4-FFF2-40B4-BE49-F238E27FC236}">
                <a16:creationId xmlns:a16="http://schemas.microsoft.com/office/drawing/2014/main" id="{A8727E1B-B81D-F946-A472-84AB1F2B0F89}"/>
              </a:ext>
            </a:extLst>
          </p:cNvPr>
          <p:cNvSpPr/>
          <p:nvPr/>
        </p:nvSpPr>
        <p:spPr>
          <a:xfrm>
            <a:off x="76200" y="337615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259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2" grpId="0"/>
      <p:bldP spid="18" grpId="0"/>
      <p:bldP spid="21" grpId="0"/>
      <p:bldP spid="23" grpId="0" animBg="1"/>
      <p:bldP spid="24" grpId="0" animBg="1"/>
      <p:bldP spid="2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sp>
        <p:nvSpPr>
          <p:cNvPr id="10" name="Right Arrow 9">
            <a:extLst>
              <a:ext uri="{FF2B5EF4-FFF2-40B4-BE49-F238E27FC236}">
                <a16:creationId xmlns:a16="http://schemas.microsoft.com/office/drawing/2014/main" id="{B1D49E16-5A99-5343-B368-1D77A3C2F36B}"/>
              </a:ext>
            </a:extLst>
          </p:cNvPr>
          <p:cNvSpPr/>
          <p:nvPr/>
        </p:nvSpPr>
        <p:spPr>
          <a:xfrm>
            <a:off x="76200" y="434340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Group 63">
            <a:extLst>
              <a:ext uri="{FF2B5EF4-FFF2-40B4-BE49-F238E27FC236}">
                <a16:creationId xmlns:a16="http://schemas.microsoft.com/office/drawing/2014/main" id="{DD477EA9-562B-9146-9FD8-2D27414CDFE1}"/>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48BEDB02-A980-E344-9D08-493FB4B67323}"/>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5" name="Group 63">
            <a:extLst>
              <a:ext uri="{FF2B5EF4-FFF2-40B4-BE49-F238E27FC236}">
                <a16:creationId xmlns:a16="http://schemas.microsoft.com/office/drawing/2014/main" id="{F025AAD2-FFFF-2C46-98B9-285060BBFA0D}"/>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10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840669BB-1BA7-874E-A044-5E5298C99B1D}"/>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7" name="TextBox 16">
            <a:extLst>
              <a:ext uri="{FF2B5EF4-FFF2-40B4-BE49-F238E27FC236}">
                <a16:creationId xmlns:a16="http://schemas.microsoft.com/office/drawing/2014/main" id="{D0240967-E412-E249-8891-9996449B5DC9}"/>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8" name="Group 63">
            <a:extLst>
              <a:ext uri="{FF2B5EF4-FFF2-40B4-BE49-F238E27FC236}">
                <a16:creationId xmlns:a16="http://schemas.microsoft.com/office/drawing/2014/main" id="{F2D5EB1C-A7DB-D84C-871F-43AF65BB1ADA}"/>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9" name="Group 63">
            <a:extLst>
              <a:ext uri="{FF2B5EF4-FFF2-40B4-BE49-F238E27FC236}">
                <a16:creationId xmlns:a16="http://schemas.microsoft.com/office/drawing/2014/main" id="{01FB8C50-CFBA-0942-9531-315D1AAA1EBD}"/>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0" name="TextBox 19">
            <a:extLst>
              <a:ext uri="{FF2B5EF4-FFF2-40B4-BE49-F238E27FC236}">
                <a16:creationId xmlns:a16="http://schemas.microsoft.com/office/drawing/2014/main" id="{8C79D72E-660A-EF48-9933-2F9536438545}"/>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1" name="Freeform 20">
            <a:extLst>
              <a:ext uri="{FF2B5EF4-FFF2-40B4-BE49-F238E27FC236}">
                <a16:creationId xmlns:a16="http://schemas.microsoft.com/office/drawing/2014/main" id="{30C9E1BA-9E0E-D84C-A473-3A51219849EA}"/>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037756FF-05E8-BF41-8491-90C465E655CD}"/>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3831DB4-B4D8-CA4E-BDBF-B2FFFAD1613F}"/>
              </a:ext>
            </a:extLst>
          </p:cNvPr>
          <p:cNvSpPr txBox="1"/>
          <p:nvPr/>
        </p:nvSpPr>
        <p:spPr>
          <a:xfrm>
            <a:off x="5961474" y="3909577"/>
            <a:ext cx="466794" cy="400110"/>
          </a:xfrm>
          <a:prstGeom prst="rect">
            <a:avLst/>
          </a:prstGeom>
          <a:noFill/>
        </p:spPr>
        <p:txBody>
          <a:bodyPr wrap="none" rtlCol="0">
            <a:spAutoFit/>
          </a:bodyPr>
          <a:lstStyle/>
          <a:p>
            <a:pPr lvl="0" algn="ctr">
              <a:spcBef>
                <a:spcPct val="20000"/>
              </a:spcBef>
              <a:defRPr/>
            </a:pPr>
            <a:r>
              <a:rPr lang="en-US" altLang="x-none" sz="2000" b="1" dirty="0">
                <a:solidFill>
                  <a:srgbClr val="FF0000"/>
                </a:solidFill>
                <a:highlight>
                  <a:srgbClr val="F8F8F8"/>
                </a:highlight>
                <a:latin typeface="Consolas" charset="0"/>
              </a:rPr>
              <a:t>20</a:t>
            </a:r>
          </a:p>
        </p:txBody>
      </p:sp>
    </p:spTree>
    <p:extLst>
      <p:ext uri="{BB962C8B-B14F-4D97-AF65-F5344CB8AC3E}">
        <p14:creationId xmlns:p14="http://schemas.microsoft.com/office/powerpoint/2010/main" val="389834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C0E42F7B-A3E6-F04D-B47C-9AE92738D2F0}"/>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2E43125-F730-C542-8386-0D03F3E86827}"/>
              </a:ext>
            </a:extLst>
          </p:cNvPr>
          <p:cNvSpPr/>
          <p:nvPr/>
        </p:nvSpPr>
        <p:spPr>
          <a:xfrm>
            <a:off x="6477000" y="3352799"/>
            <a:ext cx="2362200" cy="971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graphicFrame>
        <p:nvGraphicFramePr>
          <p:cNvPr id="13" name="Group 63">
            <a:extLst>
              <a:ext uri="{FF2B5EF4-FFF2-40B4-BE49-F238E27FC236}">
                <a16:creationId xmlns:a16="http://schemas.microsoft.com/office/drawing/2014/main" id="{DD477EA9-562B-9146-9FD8-2D27414CDFE1}"/>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48BEDB02-A980-E344-9D08-493FB4B67323}"/>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5" name="Group 63">
            <a:extLst>
              <a:ext uri="{FF2B5EF4-FFF2-40B4-BE49-F238E27FC236}">
                <a16:creationId xmlns:a16="http://schemas.microsoft.com/office/drawing/2014/main" id="{F025AAD2-FFFF-2C46-98B9-285060BBFA0D}"/>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840669BB-1BA7-874E-A044-5E5298C99B1D}"/>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7" name="TextBox 16">
            <a:extLst>
              <a:ext uri="{FF2B5EF4-FFF2-40B4-BE49-F238E27FC236}">
                <a16:creationId xmlns:a16="http://schemas.microsoft.com/office/drawing/2014/main" id="{D0240967-E412-E249-8891-9996449B5DC9}"/>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8" name="Group 63">
            <a:extLst>
              <a:ext uri="{FF2B5EF4-FFF2-40B4-BE49-F238E27FC236}">
                <a16:creationId xmlns:a16="http://schemas.microsoft.com/office/drawing/2014/main" id="{F2D5EB1C-A7DB-D84C-871F-43AF65BB1ADA}"/>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9" name="Group 63">
            <a:extLst>
              <a:ext uri="{FF2B5EF4-FFF2-40B4-BE49-F238E27FC236}">
                <a16:creationId xmlns:a16="http://schemas.microsoft.com/office/drawing/2014/main" id="{01FB8C50-CFBA-0942-9531-315D1AAA1EBD}"/>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0" name="TextBox 19">
            <a:extLst>
              <a:ext uri="{FF2B5EF4-FFF2-40B4-BE49-F238E27FC236}">
                <a16:creationId xmlns:a16="http://schemas.microsoft.com/office/drawing/2014/main" id="{8C79D72E-660A-EF48-9933-2F9536438545}"/>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2" name="Freeform 21">
            <a:extLst>
              <a:ext uri="{FF2B5EF4-FFF2-40B4-BE49-F238E27FC236}">
                <a16:creationId xmlns:a16="http://schemas.microsoft.com/office/drawing/2014/main" id="{037756FF-05E8-BF41-8491-90C465E655CD}"/>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a:extLst>
              <a:ext uri="{FF2B5EF4-FFF2-40B4-BE49-F238E27FC236}">
                <a16:creationId xmlns:a16="http://schemas.microsoft.com/office/drawing/2014/main" id="{A9C9018E-CDF0-224C-A848-B695D22CB0B0}"/>
              </a:ext>
            </a:extLst>
          </p:cNvPr>
          <p:cNvSpPr/>
          <p:nvPr/>
        </p:nvSpPr>
        <p:spPr>
          <a:xfrm>
            <a:off x="76200" y="487680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30647A1D-0C76-5B46-BF65-D76A081AF734}"/>
              </a:ext>
            </a:extLst>
          </p:cNvPr>
          <p:cNvSpPr txBox="1"/>
          <p:nvPr/>
        </p:nvSpPr>
        <p:spPr>
          <a:xfrm>
            <a:off x="9136998" y="3908912"/>
            <a:ext cx="1313181" cy="400110"/>
          </a:xfrm>
          <a:prstGeom prst="rect">
            <a:avLst/>
          </a:prstGeom>
          <a:noFill/>
        </p:spPr>
        <p:txBody>
          <a:bodyPr wrap="none" rtlCol="0">
            <a:spAutoFit/>
          </a:bodyPr>
          <a:lstStyle/>
          <a:p>
            <a:pPr lvl="0" algn="ctr">
              <a:spcBef>
                <a:spcPct val="20000"/>
              </a:spcBef>
              <a:defRPr/>
            </a:pPr>
            <a:r>
              <a:rPr lang="en-US" altLang="x-none" sz="2000" b="1" dirty="0">
                <a:solidFill>
                  <a:srgbClr val="FF0000"/>
                </a:solidFill>
                <a:highlight>
                  <a:srgbClr val="F8F8F8"/>
                </a:highlight>
                <a:latin typeface="Consolas" charset="0"/>
              </a:rPr>
              <a:t>0xffe804</a:t>
            </a:r>
          </a:p>
        </p:txBody>
      </p:sp>
      <p:sp>
        <p:nvSpPr>
          <p:cNvPr id="4" name="Freeform 3">
            <a:extLst>
              <a:ext uri="{FF2B5EF4-FFF2-40B4-BE49-F238E27FC236}">
                <a16:creationId xmlns:a16="http://schemas.microsoft.com/office/drawing/2014/main" id="{E1556013-C556-AE4A-B8EE-FA3871B7A4BA}"/>
              </a:ext>
            </a:extLst>
          </p:cNvPr>
          <p:cNvSpPr/>
          <p:nvPr/>
        </p:nvSpPr>
        <p:spPr>
          <a:xfrm>
            <a:off x="6698974" y="4194313"/>
            <a:ext cx="1948069" cy="1152939"/>
          </a:xfrm>
          <a:custGeom>
            <a:avLst/>
            <a:gdLst>
              <a:gd name="connsiteX0" fmla="*/ 1948069 w 1948069"/>
              <a:gd name="connsiteY0" fmla="*/ 0 h 1152939"/>
              <a:gd name="connsiteX1" fmla="*/ 596348 w 1948069"/>
              <a:gd name="connsiteY1" fmla="*/ 198783 h 1152939"/>
              <a:gd name="connsiteX2" fmla="*/ 0 w 1948069"/>
              <a:gd name="connsiteY2" fmla="*/ 1152939 h 1152939"/>
            </a:gdLst>
            <a:ahLst/>
            <a:cxnLst>
              <a:cxn ang="0">
                <a:pos x="connsiteX0" y="connsiteY0"/>
              </a:cxn>
              <a:cxn ang="0">
                <a:pos x="connsiteX1" y="connsiteY1"/>
              </a:cxn>
              <a:cxn ang="0">
                <a:pos x="connsiteX2" y="connsiteY2"/>
              </a:cxn>
            </a:cxnLst>
            <a:rect l="l" t="t" r="r" b="b"/>
            <a:pathLst>
              <a:path w="1948069" h="1152939">
                <a:moveTo>
                  <a:pt x="1948069" y="0"/>
                </a:moveTo>
                <a:cubicBezTo>
                  <a:pt x="1434547" y="3313"/>
                  <a:pt x="921026" y="6627"/>
                  <a:pt x="596348" y="198783"/>
                </a:cubicBezTo>
                <a:cubicBezTo>
                  <a:pt x="271670" y="390939"/>
                  <a:pt x="135835" y="771939"/>
                  <a:pt x="0" y="1152939"/>
                </a:cubicBezTo>
              </a:path>
            </a:pathLst>
          </a:custGeom>
          <a:noFill/>
          <a:ln w="381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16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5904-C173-464E-B1EF-44219B35DF51}"/>
              </a:ext>
            </a:extLst>
          </p:cNvPr>
          <p:cNvSpPr>
            <a:spLocks noGrp="1"/>
          </p:cNvSpPr>
          <p:nvPr>
            <p:ph type="title"/>
          </p:nvPr>
        </p:nvSpPr>
        <p:spPr/>
        <p:txBody>
          <a:bodyPr/>
          <a:lstStyle/>
          <a:p>
            <a:r>
              <a:rPr lang="en-US" dirty="0"/>
              <a:t>* Wars: Episode I (of 2)</a:t>
            </a:r>
          </a:p>
        </p:txBody>
      </p:sp>
      <p:sp>
        <p:nvSpPr>
          <p:cNvPr id="3" name="Content Placeholder 2">
            <a:extLst>
              <a:ext uri="{FF2B5EF4-FFF2-40B4-BE49-F238E27FC236}">
                <a16:creationId xmlns:a16="http://schemas.microsoft.com/office/drawing/2014/main" id="{44B423C1-D9A3-3D44-8070-C77158F70250}"/>
              </a:ext>
            </a:extLst>
          </p:cNvPr>
          <p:cNvSpPr>
            <a:spLocks noGrp="1"/>
          </p:cNvSpPr>
          <p:nvPr>
            <p:ph idx="1"/>
          </p:nvPr>
        </p:nvSpPr>
        <p:spPr>
          <a:xfrm>
            <a:off x="152400" y="1295400"/>
            <a:ext cx="11811000" cy="5181600"/>
          </a:xfrm>
        </p:spPr>
        <p:txBody>
          <a:bodyPr/>
          <a:lstStyle/>
          <a:p>
            <a:pPr marL="0" indent="0">
              <a:buNone/>
            </a:pPr>
            <a:r>
              <a:rPr lang="en-US" dirty="0"/>
              <a:t>In variable </a:t>
            </a:r>
            <a:r>
              <a:rPr lang="en-US" b="1" u="sng" dirty="0"/>
              <a:t>declaration</a:t>
            </a:r>
            <a:r>
              <a:rPr lang="en-US" dirty="0"/>
              <a:t>, * creates a </a:t>
            </a:r>
            <a:r>
              <a:rPr lang="en-US" b="1" dirty="0"/>
              <a:t>pointer</a:t>
            </a:r>
            <a:r>
              <a:rPr lang="en-US" dirty="0"/>
              <a:t>.</a:t>
            </a:r>
          </a:p>
          <a:p>
            <a:endParaRPr lang="en-US" dirty="0"/>
          </a:p>
          <a:p>
            <a:endParaRPr lang="en-US" dirty="0"/>
          </a:p>
        </p:txBody>
      </p:sp>
      <p:sp>
        <p:nvSpPr>
          <p:cNvPr id="5" name="TextBox 4">
            <a:extLst>
              <a:ext uri="{FF2B5EF4-FFF2-40B4-BE49-F238E27FC236}">
                <a16:creationId xmlns:a16="http://schemas.microsoft.com/office/drawing/2014/main" id="{3B8B93CA-D248-704D-88D7-6D92C430F8E1}"/>
              </a:ext>
            </a:extLst>
          </p:cNvPr>
          <p:cNvSpPr txBox="1"/>
          <p:nvPr/>
        </p:nvSpPr>
        <p:spPr>
          <a:xfrm>
            <a:off x="152400" y="1838980"/>
            <a:ext cx="2945037"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'r';</a:t>
            </a:r>
            <a:endParaRPr lang="en-US" sz="28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82FBD3D-EA4D-D04F-A57A-96C4CEA5A680}"/>
              </a:ext>
            </a:extLst>
          </p:cNvPr>
          <p:cNvSpPr txBox="1"/>
          <p:nvPr/>
        </p:nvSpPr>
        <p:spPr>
          <a:xfrm>
            <a:off x="152400" y="3022205"/>
            <a:ext cx="3536546"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a:t>
            </a:r>
            <a:endParaRPr lang="en-US" sz="28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662E4E0-A8A1-784F-846E-1805DD3E27B8}"/>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a:t>
            </a:r>
            <a:endParaRPr lang="en-US" sz="28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99B81AFD-9864-3845-A9FB-51C1294B7783}"/>
              </a:ext>
            </a:extLst>
          </p:cNvPr>
          <p:cNvSpPr txBox="1"/>
          <p:nvPr/>
        </p:nvSpPr>
        <p:spPr>
          <a:xfrm>
            <a:off x="4992282" y="1838980"/>
            <a:ext cx="3344656" cy="461665"/>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ch</a:t>
            </a:r>
            <a:r>
              <a:rPr lang="en-US" sz="2400" dirty="0">
                <a:latin typeface="Calibri" panose="020F0502020204030204" pitchFamily="34" charset="0"/>
                <a:cs typeface="Calibri" panose="020F0502020204030204" pitchFamily="34" charset="0"/>
              </a:rPr>
              <a:t> stores a </a:t>
            </a:r>
            <a:r>
              <a:rPr lang="en-US" sz="2400" dirty="0">
                <a:latin typeface="Consolas" panose="020B0609020204030204" pitchFamily="49" charset="0"/>
                <a:cs typeface="Consolas" panose="020B0609020204030204" pitchFamily="49" charset="0"/>
              </a:rPr>
              <a:t>char</a:t>
            </a:r>
          </a:p>
        </p:txBody>
      </p:sp>
      <p:sp>
        <p:nvSpPr>
          <p:cNvPr id="9" name="TextBox 8">
            <a:extLst>
              <a:ext uri="{FF2B5EF4-FFF2-40B4-BE49-F238E27FC236}">
                <a16:creationId xmlns:a16="http://schemas.microsoft.com/office/drawing/2014/main" id="{58BC556D-2E7D-964C-8A3D-C86F5DD6C29D}"/>
              </a:ext>
            </a:extLst>
          </p:cNvPr>
          <p:cNvSpPr txBox="1"/>
          <p:nvPr/>
        </p:nvSpPr>
        <p:spPr>
          <a:xfrm>
            <a:off x="4992282" y="3022205"/>
            <a:ext cx="3429664" cy="1200329"/>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cptr</a:t>
            </a:r>
            <a:r>
              <a:rPr lang="en-US" sz="2400" dirty="0">
                <a:latin typeface="Calibri" panose="020F0502020204030204" pitchFamily="34" charset="0"/>
                <a:cs typeface="Calibri" panose="020F0502020204030204" pitchFamily="34" charset="0"/>
              </a:rPr>
              <a:t> stores an address of a </a:t>
            </a:r>
            <a:r>
              <a:rPr lang="en-US" sz="2400" dirty="0">
                <a:latin typeface="Consolas" panose="020B0609020204030204" pitchFamily="49" charset="0"/>
                <a:cs typeface="Consolas" panose="020B0609020204030204" pitchFamily="49" charset="0"/>
              </a:rPr>
              <a:t>char</a:t>
            </a:r>
          </a:p>
          <a:p>
            <a:pPr algn="l">
              <a:buClr>
                <a:schemeClr val="accent2"/>
              </a:buClr>
            </a:pPr>
            <a:r>
              <a:rPr lang="en-US" sz="2400" dirty="0">
                <a:latin typeface="Calibri" panose="020F0502020204030204" pitchFamily="34" charset="0"/>
                <a:cs typeface="Calibri" panose="020F0502020204030204" pitchFamily="34" charset="0"/>
              </a:rPr>
              <a:t>(</a:t>
            </a:r>
            <a:r>
              <a:rPr lang="en-US" sz="2400" b="1" dirty="0">
                <a:solidFill>
                  <a:srgbClr val="0070C0"/>
                </a:solidFill>
                <a:latin typeface="Calibri" panose="020F0502020204030204" pitchFamily="34" charset="0"/>
                <a:cs typeface="Calibri" panose="020F0502020204030204" pitchFamily="34" charset="0"/>
              </a:rPr>
              <a:t>points to</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 </a:t>
            </a:r>
            <a:r>
              <a:rPr lang="en-US" sz="2400" dirty="0">
                <a:latin typeface="Consolas" panose="020B0609020204030204" pitchFamily="49" charset="0"/>
                <a:cs typeface="Consolas" panose="020B0609020204030204" pitchFamily="49" charset="0"/>
              </a:rPr>
              <a:t>char</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0" name="TextBox 9">
            <a:extLst>
              <a:ext uri="{FF2B5EF4-FFF2-40B4-BE49-F238E27FC236}">
                <a16:creationId xmlns:a16="http://schemas.microsoft.com/office/drawing/2014/main" id="{730149AA-D735-CF47-8E74-748D590608A3}"/>
              </a:ext>
            </a:extLst>
          </p:cNvPr>
          <p:cNvSpPr txBox="1"/>
          <p:nvPr/>
        </p:nvSpPr>
        <p:spPr>
          <a:xfrm>
            <a:off x="4992282" y="4777732"/>
            <a:ext cx="3811394" cy="1200329"/>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strptr</a:t>
            </a:r>
            <a:r>
              <a:rPr lang="en-US" sz="2400" dirty="0">
                <a:latin typeface="Calibri" panose="020F0502020204030204" pitchFamily="34" charset="0"/>
                <a:cs typeface="Calibri" panose="020F0502020204030204" pitchFamily="34" charset="0"/>
              </a:rPr>
              <a:t> stores an address of a </a:t>
            </a:r>
            <a:r>
              <a:rPr lang="en-US" sz="2400" dirty="0">
                <a:latin typeface="Consolas" panose="020B0609020204030204" pitchFamily="49" charset="0"/>
                <a:cs typeface="Consolas" panose="020B0609020204030204" pitchFamily="49" charset="0"/>
              </a:rPr>
              <a:t>char *</a:t>
            </a:r>
          </a:p>
          <a:p>
            <a:pPr algn="l">
              <a:buClr>
                <a:schemeClr val="accent2"/>
              </a:buClr>
            </a:pPr>
            <a:r>
              <a:rPr lang="en-US" sz="2400" dirty="0">
                <a:latin typeface="Calibri" panose="020F0502020204030204" pitchFamily="34" charset="0"/>
                <a:cs typeface="Calibri" panose="020F0502020204030204" pitchFamily="34" charset="0"/>
              </a:rPr>
              <a:t>(</a:t>
            </a:r>
            <a:r>
              <a:rPr lang="en-US" sz="2400" b="1" dirty="0">
                <a:solidFill>
                  <a:srgbClr val="0070C0"/>
                </a:solidFill>
                <a:latin typeface="Calibri" panose="020F0502020204030204" pitchFamily="34" charset="0"/>
                <a:cs typeface="Calibri" panose="020F0502020204030204" pitchFamily="34" charset="0"/>
              </a:rPr>
              <a:t>points to</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 </a:t>
            </a:r>
            <a:r>
              <a:rPr lang="en-US" sz="2400" dirty="0">
                <a:latin typeface="Consolas" panose="020B0609020204030204" pitchFamily="49" charset="0"/>
                <a:cs typeface="Consolas" panose="020B0609020204030204" pitchFamily="49" charset="0"/>
              </a:rPr>
              <a:t>char *</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7" name="Freeform 16">
            <a:extLst>
              <a:ext uri="{FF2B5EF4-FFF2-40B4-BE49-F238E27FC236}">
                <a16:creationId xmlns:a16="http://schemas.microsoft.com/office/drawing/2014/main" id="{B0CBC8FF-B325-4E4B-91F9-50313CEE65BB}"/>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D1F5E1C9-2797-6645-B204-D8919555C8D1}"/>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70FE388B-7F34-5640-BADD-B3C32C1B4A0D}"/>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5" name="TextBox 24">
            <a:extLst>
              <a:ext uri="{FF2B5EF4-FFF2-40B4-BE49-F238E27FC236}">
                <a16:creationId xmlns:a16="http://schemas.microsoft.com/office/drawing/2014/main" id="{3C39F26A-E585-FA49-831E-35E076C21340}"/>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graphicFrame>
        <p:nvGraphicFramePr>
          <p:cNvPr id="27" name="Group 63">
            <a:extLst>
              <a:ext uri="{FF2B5EF4-FFF2-40B4-BE49-F238E27FC236}">
                <a16:creationId xmlns:a16="http://schemas.microsoft.com/office/drawing/2014/main" id="{B0C5BCDC-D2D6-AA49-959D-075FD11DE277}"/>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8" name="Freeform 27">
            <a:extLst>
              <a:ext uri="{FF2B5EF4-FFF2-40B4-BE49-F238E27FC236}">
                <a16:creationId xmlns:a16="http://schemas.microsoft.com/office/drawing/2014/main" id="{3FF2E339-4061-6E4B-BCCD-BEEBD1291B84}"/>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B14EB862-7AC3-8C4A-82BE-CBC59167CC3F}"/>
              </a:ext>
            </a:extLst>
          </p:cNvPr>
          <p:cNvSpPr txBox="1"/>
          <p:nvPr/>
        </p:nvSpPr>
        <p:spPr>
          <a:xfrm>
            <a:off x="8915681" y="5418895"/>
            <a:ext cx="1031052"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graphicFrame>
        <p:nvGraphicFramePr>
          <p:cNvPr id="30" name="Group 63">
            <a:extLst>
              <a:ext uri="{FF2B5EF4-FFF2-40B4-BE49-F238E27FC236}">
                <a16:creationId xmlns:a16="http://schemas.microsoft.com/office/drawing/2014/main" id="{3682F731-CE19-584D-9703-A351E63A0BDB}"/>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0xe8</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89284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7" grpId="0" animBg="1"/>
      <p:bldP spid="25" grpId="0"/>
      <p:bldP spid="28" grpId="0" animBg="1"/>
      <p:bldP spid="2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'r';</a:t>
            </a:r>
          </a:p>
          <a:p>
            <a:pPr algn="l">
              <a:buClr>
                <a:schemeClr val="accent2"/>
              </a:buClr>
            </a:pP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536546"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56D6F8B-6A66-B44B-9891-58BFA8406377}"/>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strptr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in </a:t>
            </a:r>
            <a:r>
              <a:rPr lang="en-US" sz="2400" dirty="0" err="1">
                <a:latin typeface="Consolas" panose="020B0609020204030204" pitchFamily="49" charset="0"/>
                <a:cs typeface="Consolas" panose="020B0609020204030204" pitchFamily="49" charset="0"/>
              </a:rPr>
              <a:t>ch</a:t>
            </a:r>
            <a:endParaRPr lang="en-US" sz="24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cptr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0xf0</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strptr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0xe8</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516AA70F-B4EA-324D-B703-4A6C4286DC33}"/>
              </a:ext>
            </a:extLst>
          </p:cNvPr>
          <p:cNvSpPr txBox="1"/>
          <p:nvPr/>
        </p:nvSpPr>
        <p:spPr>
          <a:xfrm>
            <a:off x="10136341" y="1885890"/>
            <a:ext cx="607859" cy="400110"/>
          </a:xfrm>
          <a:prstGeom prst="rect">
            <a:avLst/>
          </a:prstGeom>
          <a:noFill/>
        </p:spPr>
        <p:txBody>
          <a:bodyPr wrap="none" rtlCol="0">
            <a:spAutoFit/>
          </a:bodyPr>
          <a:lstStyle/>
          <a:p>
            <a:pPr algn="l">
              <a:buClr>
                <a:schemeClr val="accent2"/>
              </a:buClr>
            </a:pPr>
            <a:r>
              <a:rPr lang="en-US" altLang="x-none" sz="2000" dirty="0">
                <a:solidFill>
                  <a:srgbClr val="FF0000"/>
                </a:solidFill>
                <a:highlight>
                  <a:srgbClr val="F8F8F8"/>
                </a:highlight>
                <a:latin typeface="Consolas" charset="0"/>
              </a:rPr>
              <a:t>'s'</a:t>
            </a:r>
          </a:p>
        </p:txBody>
      </p:sp>
      <p:sp>
        <p:nvSpPr>
          <p:cNvPr id="14" name="Freeform 13">
            <a:extLst>
              <a:ext uri="{FF2B5EF4-FFF2-40B4-BE49-F238E27FC236}">
                <a16:creationId xmlns:a16="http://schemas.microsoft.com/office/drawing/2014/main" id="{DEBA755A-3639-0A42-B9FC-3F69E8D4C3D9}"/>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239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'r';</a:t>
            </a:r>
          </a:p>
          <a:p>
            <a:pPr algn="l">
              <a:buClr>
                <a:schemeClr val="accent2"/>
              </a:buClr>
            </a:pP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733714"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a:t>
            </a:r>
          </a:p>
          <a:p>
            <a:pPr algn="l">
              <a:buClr>
                <a:schemeClr val="accent2"/>
              </a:buClr>
            </a:pP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+ 1;</a:t>
            </a:r>
            <a:endParaRPr lang="en-US" sz="28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in </a:t>
            </a:r>
            <a:r>
              <a:rPr lang="en-US" sz="2400" dirty="0" err="1">
                <a:solidFill>
                  <a:schemeClr val="bg1">
                    <a:lumMod val="65000"/>
                  </a:schemeClr>
                </a:solidFill>
                <a:latin typeface="Consolas" panose="020B0609020204030204" pitchFamily="49" charset="0"/>
                <a:cs typeface="Consolas" panose="020B0609020204030204" pitchFamily="49" charset="0"/>
              </a:rPr>
              <a:t>ch</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2C9DDEE7-6FEB-644D-8DC6-D7981F5763BB}"/>
              </a:ext>
            </a:extLst>
          </p:cNvPr>
          <p:cNvSpPr txBox="1"/>
          <p:nvPr/>
        </p:nvSpPr>
        <p:spPr>
          <a:xfrm>
            <a:off x="4992282" y="3022205"/>
            <a:ext cx="3846918" cy="1200329"/>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at memory address in </a:t>
            </a:r>
            <a:r>
              <a:rPr lang="en-US" sz="2400" dirty="0" err="1">
                <a:latin typeface="Consolas" panose="020B0609020204030204" pitchFamily="49" charset="0"/>
                <a:cs typeface="Consolas" panose="020B0609020204030204" pitchFamily="49" charset="0"/>
              </a:rPr>
              <a:t>cptr</a:t>
            </a:r>
            <a:endParaRPr lang="en-US" sz="2400" dirty="0">
              <a:latin typeface="Consolas" panose="020B0609020204030204" pitchFamily="49" charset="0"/>
              <a:cs typeface="Consolas" panose="020B0609020204030204" pitchFamily="49" charset="0"/>
            </a:endParaRPr>
          </a:p>
          <a:p>
            <a:pPr algn="l">
              <a:buClr>
                <a:schemeClr val="accent2"/>
              </a:buClr>
            </a:pPr>
            <a:r>
              <a:rPr lang="en-US" sz="2400" dirty="0">
                <a:latin typeface="Calibri" panose="020F0502020204030204" pitchFamily="34" charset="0"/>
                <a:cs typeface="Calibri" panose="020F0502020204030204" pitchFamily="34" charset="0"/>
              </a:rPr>
              <a:t>(increment </a:t>
            </a:r>
            <a:r>
              <a:rPr lang="en-US" sz="2400" dirty="0">
                <a:latin typeface="Consolas" panose="020B0609020204030204" pitchFamily="49" charset="0"/>
                <a:cs typeface="Consolas" panose="020B0609020204030204" pitchFamily="49" charset="0"/>
              </a:rPr>
              <a:t>char</a:t>
            </a:r>
            <a:r>
              <a:rPr lang="en-US" sz="2400" dirty="0">
                <a:latin typeface="Calibri" panose="020F0502020204030204" pitchFamily="34" charset="0"/>
                <a:cs typeface="Calibri" panose="020F0502020204030204" pitchFamily="34" charset="0"/>
              </a:rPr>
              <a:t> </a:t>
            </a:r>
            <a:r>
              <a:rPr lang="en-US" sz="2400" b="1" dirty="0">
                <a:solidFill>
                  <a:srgbClr val="0070C0"/>
                </a:solidFill>
                <a:latin typeface="Calibri" panose="020F0502020204030204" pitchFamily="34" charset="0"/>
                <a:cs typeface="Calibri" panose="020F0502020204030204" pitchFamily="34" charset="0"/>
              </a:rPr>
              <a:t>pointed to</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's'</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strptr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0xe8</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1D0AAF0D-AE01-CB49-8523-244DB5CB1DB3}"/>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strptr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5466EBF-C6AB-2041-88C4-4BA306C1FB4E}"/>
              </a:ext>
            </a:extLst>
          </p:cNvPr>
          <p:cNvSpPr txBox="1"/>
          <p:nvPr/>
        </p:nvSpPr>
        <p:spPr>
          <a:xfrm>
            <a:off x="10136341" y="1885890"/>
            <a:ext cx="607859" cy="400110"/>
          </a:xfrm>
          <a:prstGeom prst="rect">
            <a:avLst/>
          </a:prstGeom>
          <a:noFill/>
        </p:spPr>
        <p:txBody>
          <a:bodyPr wrap="none" rtlCol="0">
            <a:spAutoFit/>
          </a:bodyPr>
          <a:lstStyle/>
          <a:p>
            <a:pPr algn="l">
              <a:buClr>
                <a:schemeClr val="accent2"/>
              </a:buClr>
            </a:pPr>
            <a:r>
              <a:rPr lang="en-US" altLang="x-none" sz="2000" dirty="0">
                <a:solidFill>
                  <a:srgbClr val="FF0000"/>
                </a:solidFill>
                <a:highlight>
                  <a:srgbClr val="F8F8F8"/>
                </a:highlight>
                <a:latin typeface="Consolas" charset="0"/>
              </a:rPr>
              <a:t>'t'</a:t>
            </a:r>
          </a:p>
        </p:txBody>
      </p:sp>
      <p:sp>
        <p:nvSpPr>
          <p:cNvPr id="14" name="Freeform 13">
            <a:extLst>
              <a:ext uri="{FF2B5EF4-FFF2-40B4-BE49-F238E27FC236}">
                <a16:creationId xmlns:a16="http://schemas.microsoft.com/office/drawing/2014/main" id="{DEBA755A-3639-0A42-B9FC-3F69E8D4C3D9}"/>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6167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Group 63">
            <a:extLst>
              <a:ext uri="{FF2B5EF4-FFF2-40B4-BE49-F238E27FC236}">
                <a16:creationId xmlns:a16="http://schemas.microsoft.com/office/drawing/2014/main" id="{4B92E135-B136-604F-945E-42378E94B858}"/>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5" name="Freeform 24">
            <a:extLst>
              <a:ext uri="{FF2B5EF4-FFF2-40B4-BE49-F238E27FC236}">
                <a16:creationId xmlns:a16="http://schemas.microsoft.com/office/drawing/2014/main" id="{4176F00E-BBD8-1E40-AF1D-67424A10DC0D}"/>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'r';</a:t>
            </a:r>
          </a:p>
          <a:p>
            <a:pPr algn="l">
              <a:buClr>
                <a:schemeClr val="accent2"/>
              </a:buClr>
            </a:pP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733714"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a:t>
            </a:r>
          </a:p>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+ 1;</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56D6F8B-6A66-B44B-9891-58BFA8406377}"/>
              </a:ext>
            </a:extLst>
          </p:cNvPr>
          <p:cNvSpPr txBox="1"/>
          <p:nvPr/>
        </p:nvSpPr>
        <p:spPr>
          <a:xfrm>
            <a:off x="152400" y="4777732"/>
            <a:ext cx="4522392"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a:t>
            </a:r>
          </a:p>
          <a:p>
            <a:pPr algn="l">
              <a:buClr>
                <a:schemeClr val="accent2"/>
              </a:buClr>
            </a:pP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+ 1;</a:t>
            </a:r>
            <a:endParaRPr lang="en-US" sz="28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in </a:t>
            </a:r>
            <a:r>
              <a:rPr lang="en-US" sz="2400" dirty="0" err="1">
                <a:solidFill>
                  <a:schemeClr val="bg1">
                    <a:lumMod val="65000"/>
                  </a:schemeClr>
                </a:solidFill>
                <a:latin typeface="Consolas" panose="020B0609020204030204" pitchFamily="49" charset="0"/>
                <a:cs typeface="Consolas" panose="020B0609020204030204" pitchFamily="49" charset="0"/>
              </a:rPr>
              <a:t>ch</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2C9DDEE7-6FEB-644D-8DC6-D7981F5763BB}"/>
              </a:ext>
            </a:extLst>
          </p:cNvPr>
          <p:cNvSpPr txBox="1"/>
          <p:nvPr/>
        </p:nvSpPr>
        <p:spPr>
          <a:xfrm>
            <a:off x="4992282" y="3022205"/>
            <a:ext cx="3846918" cy="1200329"/>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at memory address in </a:t>
            </a:r>
            <a:r>
              <a:rPr lang="en-US" sz="2400" dirty="0" err="1">
                <a:solidFill>
                  <a:schemeClr val="bg1">
                    <a:lumMod val="65000"/>
                  </a:schemeClr>
                </a:solidFill>
                <a:latin typeface="Consolas" panose="020B0609020204030204" pitchFamily="49" charset="0"/>
                <a:cs typeface="Consolas" panose="020B0609020204030204" pitchFamily="49" charset="0"/>
              </a:rPr>
              <a:t>cptr</a:t>
            </a:r>
            <a:endParaRPr lang="en-US" sz="2400" dirty="0">
              <a:solidFill>
                <a:schemeClr val="bg1">
                  <a:lumMod val="65000"/>
                </a:schemeClr>
              </a:solidFill>
              <a:latin typeface="Consolas" panose="020B0609020204030204" pitchFamily="49" charset="0"/>
              <a:cs typeface="Consolas" panose="020B0609020204030204" pitchFamily="49" charset="0"/>
            </a:endParaRPr>
          </a:p>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a:t>
            </a:r>
            <a:r>
              <a:rPr lang="en-US" sz="2400" dirty="0">
                <a:solidFill>
                  <a:schemeClr val="bg1">
                    <a:lumMod val="65000"/>
                  </a:schemeClr>
                </a:solidFill>
                <a:latin typeface="Consolas" panose="020B0609020204030204" pitchFamily="49" charset="0"/>
                <a:cs typeface="Consolas" panose="020B0609020204030204" pitchFamily="49" charset="0"/>
              </a:rPr>
              <a:t>char</a:t>
            </a:r>
            <a:r>
              <a:rPr lang="en-US" sz="2400" dirty="0">
                <a:solidFill>
                  <a:schemeClr val="bg1">
                    <a:lumMod val="65000"/>
                  </a:schemeClr>
                </a:solidFill>
                <a:latin typeface="Calibri" panose="020F0502020204030204" pitchFamily="34" charset="0"/>
                <a:cs typeface="Calibri" panose="020F0502020204030204" pitchFamily="34" charset="0"/>
              </a:rPr>
              <a:t> </a:t>
            </a:r>
            <a:r>
              <a:rPr lang="en-US" sz="2400" b="1" dirty="0">
                <a:solidFill>
                  <a:schemeClr val="bg1">
                    <a:lumMod val="65000"/>
                  </a:schemeClr>
                </a:solidFill>
                <a:latin typeface="Calibri" panose="020F0502020204030204" pitchFamily="34" charset="0"/>
                <a:cs typeface="Calibri" panose="020F0502020204030204" pitchFamily="34" charset="0"/>
              </a:rPr>
              <a:t>pointed to</a:t>
            </a:r>
            <a:r>
              <a:rPr lang="en-US" sz="2400" dirty="0">
                <a:solidFill>
                  <a:schemeClr val="bg1">
                    <a:lumMod val="65000"/>
                  </a:schemeClr>
                </a:solidFill>
                <a:latin typeface="Calibri" panose="020F0502020204030204" pitchFamily="34" charset="0"/>
                <a:cs typeface="Calibri" panose="020F0502020204030204" pitchFamily="34" charset="0"/>
              </a:rPr>
              <a:t>)</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3" name="TextBox 12">
            <a:extLst>
              <a:ext uri="{FF2B5EF4-FFF2-40B4-BE49-F238E27FC236}">
                <a16:creationId xmlns:a16="http://schemas.microsoft.com/office/drawing/2014/main" id="{25C96DBD-C4FA-B448-8B15-44AC114C4B9B}"/>
              </a:ext>
            </a:extLst>
          </p:cNvPr>
          <p:cNvSpPr txBox="1"/>
          <p:nvPr/>
        </p:nvSpPr>
        <p:spPr>
          <a:xfrm>
            <a:off x="4992282" y="4777732"/>
            <a:ext cx="4075518" cy="1200329"/>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at memory address in </a:t>
            </a:r>
            <a:r>
              <a:rPr lang="en-US" sz="2400" dirty="0" err="1">
                <a:latin typeface="Consolas" panose="020B0609020204030204" pitchFamily="49" charset="0"/>
                <a:cs typeface="Consolas" panose="020B0609020204030204" pitchFamily="49" charset="0"/>
              </a:rPr>
              <a:t>cptr</a:t>
            </a:r>
            <a:endParaRPr lang="en-US" sz="2400" dirty="0">
              <a:latin typeface="Consolas" panose="020B0609020204030204" pitchFamily="49" charset="0"/>
              <a:cs typeface="Consolas" panose="020B0609020204030204" pitchFamily="49" charset="0"/>
            </a:endParaRPr>
          </a:p>
          <a:p>
            <a:pPr algn="l">
              <a:buClr>
                <a:schemeClr val="accent2"/>
              </a:buClr>
            </a:pPr>
            <a:r>
              <a:rPr lang="en-US" sz="2400" dirty="0">
                <a:latin typeface="Calibri" panose="020F0502020204030204" pitchFamily="34" charset="0"/>
                <a:cs typeface="Calibri" panose="020F0502020204030204" pitchFamily="34" charset="0"/>
              </a:rPr>
              <a:t>(increment address </a:t>
            </a:r>
            <a:r>
              <a:rPr lang="en-US" sz="2400" b="1" dirty="0">
                <a:solidFill>
                  <a:srgbClr val="0070C0"/>
                </a:solidFill>
                <a:latin typeface="Calibri" panose="020F0502020204030204" pitchFamily="34" charset="0"/>
                <a:cs typeface="Calibri" panose="020F0502020204030204" pitchFamily="34" charset="0"/>
              </a:rPr>
              <a:t>pointed to</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0xe8</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 name="Rectangle 4">
            <a:extLst>
              <a:ext uri="{FF2B5EF4-FFF2-40B4-BE49-F238E27FC236}">
                <a16:creationId xmlns:a16="http://schemas.microsoft.com/office/drawing/2014/main" id="{F200140E-AE7E-AD47-AE6C-E17782220250}"/>
              </a:ext>
            </a:extLst>
          </p:cNvPr>
          <p:cNvSpPr/>
          <p:nvPr/>
        </p:nvSpPr>
        <p:spPr>
          <a:xfrm>
            <a:off x="9946733" y="2195911"/>
            <a:ext cx="721266" cy="903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rgbClr val="FF0000"/>
                          </a:solidFill>
                          <a:effectLst/>
                          <a:latin typeface="Consolas" charset="0"/>
                        </a:rPr>
                        <a:t>0xf1</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22" name="Freeform 21">
            <a:extLst>
              <a:ext uri="{FF2B5EF4-FFF2-40B4-BE49-F238E27FC236}">
                <a16:creationId xmlns:a16="http://schemas.microsoft.com/office/drawing/2014/main" id="{6D719DA9-14EB-3642-9C39-DA057EA5B30E}"/>
              </a:ext>
            </a:extLst>
          </p:cNvPr>
          <p:cNvSpPr/>
          <p:nvPr/>
        </p:nvSpPr>
        <p:spPr>
          <a:xfrm rot="1984561">
            <a:off x="10653299" y="2227310"/>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3" name="Group 63">
            <a:extLst>
              <a:ext uri="{FF2B5EF4-FFF2-40B4-BE49-F238E27FC236}">
                <a16:creationId xmlns:a16="http://schemas.microsoft.com/office/drawing/2014/main" id="{A5370A51-AAFA-2D41-A404-6679847E344D}"/>
              </a:ext>
            </a:extLst>
          </p:cNvPr>
          <p:cNvGraphicFramePr>
            <a:graphicFrameLocks noGrp="1"/>
          </p:cNvGraphicFramePr>
          <p:nvPr/>
        </p:nvGraphicFramePr>
        <p:xfrm>
          <a:off x="10820400"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mn-lt"/>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595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64C0-377F-2F46-B800-75C238FB53F7}"/>
              </a:ext>
            </a:extLst>
          </p:cNvPr>
          <p:cNvSpPr>
            <a:spLocks noGrp="1"/>
          </p:cNvSpPr>
          <p:nvPr>
            <p:ph type="title"/>
          </p:nvPr>
        </p:nvSpPr>
        <p:spPr/>
        <p:txBody>
          <a:bodyPr/>
          <a:lstStyle/>
          <a:p>
            <a:r>
              <a:rPr lang="en-US" dirty="0"/>
              <a:t>Skip spaces</a:t>
            </a:r>
          </a:p>
        </p:txBody>
      </p:sp>
      <p:sp>
        <p:nvSpPr>
          <p:cNvPr id="3" name="Content Placeholder 2">
            <a:extLst>
              <a:ext uri="{FF2B5EF4-FFF2-40B4-BE49-F238E27FC236}">
                <a16:creationId xmlns:a16="http://schemas.microsoft.com/office/drawing/2014/main" id="{9FC6C680-DED7-274F-BEAB-E714A68868CA}"/>
              </a:ext>
            </a:extLst>
          </p:cNvPr>
          <p:cNvSpPr>
            <a:spLocks noGrp="1"/>
          </p:cNvSpPr>
          <p:nvPr>
            <p:ph idx="1"/>
          </p:nvPr>
        </p:nvSpPr>
        <p:spPr>
          <a:xfrm>
            <a:off x="767862" y="1295400"/>
            <a:ext cx="5430894" cy="3842077"/>
          </a:xfrm>
        </p:spPr>
        <p:txBody>
          <a:bodyPr/>
          <a:lstStyle/>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void</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432FF"/>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num</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strspn</a:t>
            </a:r>
            <a:r>
              <a:rPr lang="en-US" sz="2200" dirty="0">
                <a:solidFill>
                  <a:srgbClr val="000000"/>
                </a:solidFill>
                <a:latin typeface="Consolas" panose="020B0609020204030204" pitchFamily="49" charset="0"/>
                <a:cs typeface="Consolas" panose="020B0609020204030204" pitchFamily="49" charset="0"/>
              </a:rPr>
              <a:t>(*</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num;</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main</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argc</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argv</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str</a:t>
            </a:r>
            <a:r>
              <a:rPr lang="en-US" sz="2200" dirty="0">
                <a:solidFill>
                  <a:srgbClr val="000000"/>
                </a:solidFill>
                <a:latin typeface="Consolas" panose="020B0609020204030204" pitchFamily="49" charset="0"/>
                <a:cs typeface="Consolas" panose="020B0609020204030204" pitchFamily="49" charset="0"/>
              </a:rPr>
              <a:t> = </a:t>
            </a:r>
            <a:r>
              <a:rPr lang="en-US" sz="2200" dirty="0">
                <a:solidFill>
                  <a:srgbClr val="7030A0"/>
                </a:solidFill>
                <a:latin typeface="Consolas" panose="020B0609020204030204" pitchFamily="49" charset="0"/>
                <a:cs typeface="Consolas" panose="020B0609020204030204" pitchFamily="49" charset="0"/>
              </a:rPr>
              <a:t>"  Hi!"</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91020B"/>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(&amp;str);</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printf</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7030A0"/>
                </a:solidFill>
                <a:latin typeface="Consolas" panose="020B0609020204030204" pitchFamily="49" charset="0"/>
                <a:cs typeface="Consolas" panose="020B0609020204030204" pitchFamily="49" charset="0"/>
              </a:rPr>
              <a:t>"%s"</a:t>
            </a:r>
            <a:r>
              <a:rPr lang="en-US" sz="2200" dirty="0">
                <a:solidFill>
                  <a:srgbClr val="000000"/>
                </a:solidFill>
                <a:latin typeface="Consolas" panose="020B0609020204030204" pitchFamily="49" charset="0"/>
                <a:cs typeface="Consolas" panose="020B0609020204030204" pitchFamily="49" charset="0"/>
              </a:rPr>
              <a:t>, str); </a:t>
            </a:r>
            <a:r>
              <a:rPr lang="en-US" sz="2200" dirty="0">
                <a:solidFill>
                  <a:srgbClr val="C00000"/>
                </a:solidFill>
                <a:latin typeface="Consolas" panose="020B0609020204030204" pitchFamily="49" charset="0"/>
                <a:cs typeface="Consolas" panose="020B0609020204030204" pitchFamily="49" charset="0"/>
              </a:rPr>
              <a:t>// "Hi!"</a:t>
            </a:r>
            <a:endParaRPr lang="en-US" sz="2200" dirty="0">
              <a:solidFill>
                <a:srgbClr val="000000"/>
              </a:solidFill>
              <a:latin typeface="Consolas" panose="020B0609020204030204" pitchFamily="49" charset="0"/>
              <a:cs typeface="Consolas" panose="020B0609020204030204" pitchFamily="49" charset="0"/>
            </a:endParaRP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54503"/>
                </a:solidFill>
                <a:latin typeface="Consolas" panose="020B0609020204030204" pitchFamily="49" charset="0"/>
                <a:cs typeface="Consolas" panose="020B0609020204030204" pitchFamily="49" charset="0"/>
              </a:rPr>
              <a:t>return</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0</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5E052C9F-A405-1A46-8B6A-4F160637BC48}"/>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9" name="// file: strcmp_ex.c…">
            <a:extLst>
              <a:ext uri="{FF2B5EF4-FFF2-40B4-BE49-F238E27FC236}">
                <a16:creationId xmlns:a16="http://schemas.microsoft.com/office/drawing/2014/main" id="{57C0B7CC-5B65-2E47-9072-536B1D056F8B}"/>
              </a:ext>
            </a:extLst>
          </p:cNvPr>
          <p:cNvSpPr txBox="1"/>
          <p:nvPr/>
        </p:nvSpPr>
        <p:spPr>
          <a:xfrm flipH="1">
            <a:off x="152400" y="1295400"/>
            <a:ext cx="615462" cy="3842077"/>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7</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8</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9</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10</a:t>
            </a:r>
          </a:p>
        </p:txBody>
      </p:sp>
      <p:sp>
        <p:nvSpPr>
          <p:cNvPr id="10" name="TextBox 9">
            <a:extLst>
              <a:ext uri="{FF2B5EF4-FFF2-40B4-BE49-F238E27FC236}">
                <a16:creationId xmlns:a16="http://schemas.microsoft.com/office/drawing/2014/main" id="{ED02FB84-1E46-9545-87CE-C87F8F0730BE}"/>
              </a:ext>
            </a:extLst>
          </p:cNvPr>
          <p:cNvSpPr txBox="1"/>
          <p:nvPr/>
        </p:nvSpPr>
        <p:spPr>
          <a:xfrm>
            <a:off x="152400" y="5196006"/>
            <a:ext cx="6331752" cy="1384995"/>
          </a:xfrm>
          <a:prstGeom prst="rect">
            <a:avLst/>
          </a:prstGeom>
          <a:noFill/>
        </p:spPr>
        <p:txBody>
          <a:bodyPr wrap="square" rtlCol="0">
            <a:spAutoFit/>
          </a:bodyPr>
          <a:lstStyle/>
          <a:p>
            <a:pPr lvl="0" algn="l">
              <a:buClr>
                <a:srgbClr val="ED7D31"/>
              </a:buClr>
            </a:pPr>
            <a:r>
              <a:rPr lang="en-US" sz="2800" dirty="0">
                <a:solidFill>
                  <a:prstClr val="black"/>
                </a:solidFill>
                <a:latin typeface="Calibri" panose="020F0502020204030204"/>
              </a:rPr>
              <a:t>What diagram most accurately depicts program state at Line 4 (before </a:t>
            </a:r>
            <a:r>
              <a:rPr lang="en-US" sz="2800" dirty="0" err="1">
                <a:solidFill>
                  <a:prstClr val="black"/>
                </a:solidFill>
                <a:latin typeface="Consolas" panose="020B0609020204030204" pitchFamily="49" charset="0"/>
                <a:cs typeface="Consolas" panose="020B0609020204030204" pitchFamily="49" charset="0"/>
              </a:rPr>
              <a:t>skip_spaces</a:t>
            </a:r>
            <a:r>
              <a:rPr lang="en-US" sz="2800" dirty="0">
                <a:solidFill>
                  <a:prstClr val="black"/>
                </a:solidFill>
                <a:latin typeface="Calibri" panose="020F0502020204030204"/>
              </a:rPr>
              <a:t> returns to </a:t>
            </a:r>
            <a:r>
              <a:rPr lang="en-US" sz="2800" dirty="0">
                <a:solidFill>
                  <a:prstClr val="black"/>
                </a:solidFill>
                <a:latin typeface="Consolas" panose="020B0609020204030204" pitchFamily="49" charset="0"/>
                <a:cs typeface="Consolas" panose="020B0609020204030204" pitchFamily="49" charset="0"/>
              </a:rPr>
              <a:t>main</a:t>
            </a:r>
            <a:r>
              <a:rPr lang="en-US" sz="2800" dirty="0">
                <a:solidFill>
                  <a:prstClr val="black"/>
                </a:solidFill>
                <a:latin typeface="Calibri" panose="020F0502020204030204"/>
              </a:rPr>
              <a:t>)?</a:t>
            </a:r>
          </a:p>
        </p:txBody>
      </p:sp>
      <p:sp>
        <p:nvSpPr>
          <p:cNvPr id="11" name="TextBox 10">
            <a:extLst>
              <a:ext uri="{FF2B5EF4-FFF2-40B4-BE49-F238E27FC236}">
                <a16:creationId xmlns:a16="http://schemas.microsoft.com/office/drawing/2014/main" id="{3B94E42B-E52F-154B-9E28-ACE4B2C658AC}"/>
              </a:ext>
            </a:extLst>
          </p:cNvPr>
          <p:cNvSpPr txBox="1"/>
          <p:nvPr/>
        </p:nvSpPr>
        <p:spPr>
          <a:xfrm>
            <a:off x="6784705" y="2193245"/>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12" name="Group 63">
            <a:extLst>
              <a:ext uri="{FF2B5EF4-FFF2-40B4-BE49-F238E27FC236}">
                <a16:creationId xmlns:a16="http://schemas.microsoft.com/office/drawing/2014/main" id="{885B2FA5-FEDA-5345-8702-51F3EF7B7F76}"/>
              </a:ext>
            </a:extLst>
          </p:cNvPr>
          <p:cNvGraphicFramePr>
            <a:graphicFrameLocks noGrp="1"/>
          </p:cNvGraphicFramePr>
          <p:nvPr/>
        </p:nvGraphicFramePr>
        <p:xfrm>
          <a:off x="7364522"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5" name="Group 63">
            <a:extLst>
              <a:ext uri="{FF2B5EF4-FFF2-40B4-BE49-F238E27FC236}">
                <a16:creationId xmlns:a16="http://schemas.microsoft.com/office/drawing/2014/main" id="{69D9F76E-57CF-494D-8CCF-DDB8763C3DBD}"/>
              </a:ext>
            </a:extLst>
          </p:cNvPr>
          <p:cNvGraphicFramePr>
            <a:graphicFrameLocks noGrp="1"/>
          </p:cNvGraphicFramePr>
          <p:nvPr/>
        </p:nvGraphicFramePr>
        <p:xfrm>
          <a:off x="7364522" y="1437855"/>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3DF48471-F7F4-0043-ACCA-FD144C954054}"/>
              </a:ext>
            </a:extLst>
          </p:cNvPr>
          <p:cNvSpPr txBox="1"/>
          <p:nvPr/>
        </p:nvSpPr>
        <p:spPr>
          <a:xfrm>
            <a:off x="9016212" y="2193245"/>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17" name="Group 63">
            <a:extLst>
              <a:ext uri="{FF2B5EF4-FFF2-40B4-BE49-F238E27FC236}">
                <a16:creationId xmlns:a16="http://schemas.microsoft.com/office/drawing/2014/main" id="{80CFAE96-2560-4C4C-B91A-878F856B1D01}"/>
              </a:ext>
            </a:extLst>
          </p:cNvPr>
          <p:cNvGraphicFramePr>
            <a:graphicFrameLocks noGrp="1"/>
          </p:cNvGraphicFramePr>
          <p:nvPr/>
        </p:nvGraphicFramePr>
        <p:xfrm>
          <a:off x="9849305"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Freeform 20">
            <a:extLst>
              <a:ext uri="{FF2B5EF4-FFF2-40B4-BE49-F238E27FC236}">
                <a16:creationId xmlns:a16="http://schemas.microsoft.com/office/drawing/2014/main" id="{164284B8-D8FE-9648-90CB-4E8A60457E33}"/>
              </a:ext>
            </a:extLst>
          </p:cNvPr>
          <p:cNvSpPr/>
          <p:nvPr/>
        </p:nvSpPr>
        <p:spPr>
          <a:xfrm>
            <a:off x="9066372" y="1749287"/>
            <a:ext cx="1429350" cy="695739"/>
          </a:xfrm>
          <a:custGeom>
            <a:avLst/>
            <a:gdLst>
              <a:gd name="connsiteX0" fmla="*/ 1429350 w 1429350"/>
              <a:gd name="connsiteY0" fmla="*/ 695739 h 695739"/>
              <a:gd name="connsiteX1" fmla="*/ 177019 w 1429350"/>
              <a:gd name="connsiteY1" fmla="*/ 218661 h 695739"/>
              <a:gd name="connsiteX2" fmla="*/ 37871 w 1429350"/>
              <a:gd name="connsiteY2" fmla="*/ 0 h 695739"/>
            </a:gdLst>
            <a:ahLst/>
            <a:cxnLst>
              <a:cxn ang="0">
                <a:pos x="connsiteX0" y="connsiteY0"/>
              </a:cxn>
              <a:cxn ang="0">
                <a:pos x="connsiteX1" y="connsiteY1"/>
              </a:cxn>
              <a:cxn ang="0">
                <a:pos x="connsiteX2" y="connsiteY2"/>
              </a:cxn>
            </a:cxnLst>
            <a:rect l="l" t="t" r="r" b="b"/>
            <a:pathLst>
              <a:path w="1429350" h="695739">
                <a:moveTo>
                  <a:pt x="1429350" y="695739"/>
                </a:moveTo>
                <a:cubicBezTo>
                  <a:pt x="919141" y="515178"/>
                  <a:pt x="408932" y="334617"/>
                  <a:pt x="177019" y="218661"/>
                </a:cubicBezTo>
                <a:cubicBezTo>
                  <a:pt x="-54894" y="102704"/>
                  <a:pt x="-8512" y="51352"/>
                  <a:pt x="37871"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FC09C039-89A2-8549-A21E-3B766E86348C}"/>
              </a:ext>
            </a:extLst>
          </p:cNvPr>
          <p:cNvSpPr/>
          <p:nvPr/>
        </p:nvSpPr>
        <p:spPr>
          <a:xfrm>
            <a:off x="7692887" y="1729409"/>
            <a:ext cx="39756" cy="616226"/>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592943A-C5AA-E04B-BB38-5E3B20E5023F}"/>
              </a:ext>
            </a:extLst>
          </p:cNvPr>
          <p:cNvSpPr txBox="1"/>
          <p:nvPr/>
        </p:nvSpPr>
        <p:spPr>
          <a:xfrm>
            <a:off x="6531429" y="3904735"/>
            <a:ext cx="817853"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br>
              <a:rPr lang="en-US" dirty="0">
                <a:latin typeface="Consolas" panose="020B0609020204030204" pitchFamily="49" charset="0"/>
                <a:cs typeface="Consolas" panose="020B0609020204030204" pitchFamily="49" charset="0"/>
              </a:rPr>
            </a:br>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448AECB8-2BFC-9E4A-99B6-06FCB070B981}"/>
              </a:ext>
            </a:extLst>
          </p:cNvPr>
          <p:cNvGraphicFramePr>
            <a:graphicFrameLocks noGrp="1"/>
          </p:cNvGraphicFramePr>
          <p:nvPr/>
        </p:nvGraphicFramePr>
        <p:xfrm>
          <a:off x="7364522" y="4107187"/>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5" name="Group 63">
            <a:extLst>
              <a:ext uri="{FF2B5EF4-FFF2-40B4-BE49-F238E27FC236}">
                <a16:creationId xmlns:a16="http://schemas.microsoft.com/office/drawing/2014/main" id="{6EA9F930-7F57-F04C-A9EB-9C1C187D35B9}"/>
              </a:ext>
            </a:extLst>
          </p:cNvPr>
          <p:cNvGraphicFramePr>
            <a:graphicFrameLocks noGrp="1"/>
          </p:cNvGraphicFramePr>
          <p:nvPr/>
        </p:nvGraphicFramePr>
        <p:xfrm>
          <a:off x="7364522" y="3351797"/>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 name="Freeform 28">
            <a:extLst>
              <a:ext uri="{FF2B5EF4-FFF2-40B4-BE49-F238E27FC236}">
                <a16:creationId xmlns:a16="http://schemas.microsoft.com/office/drawing/2014/main" id="{0E91CEC1-341A-8847-8DC0-A38A42B64E3D}"/>
              </a:ext>
            </a:extLst>
          </p:cNvPr>
          <p:cNvSpPr/>
          <p:nvPr/>
        </p:nvSpPr>
        <p:spPr>
          <a:xfrm rot="3843180" flipH="1">
            <a:off x="8590148" y="3245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D9AFDCB-5E8D-4A46-A0BF-B0D321CAE173}"/>
              </a:ext>
            </a:extLst>
          </p:cNvPr>
          <p:cNvSpPr txBox="1"/>
          <p:nvPr/>
        </p:nvSpPr>
        <p:spPr>
          <a:xfrm>
            <a:off x="6784705" y="5970643"/>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31" name="Group 63">
            <a:extLst>
              <a:ext uri="{FF2B5EF4-FFF2-40B4-BE49-F238E27FC236}">
                <a16:creationId xmlns:a16="http://schemas.microsoft.com/office/drawing/2014/main" id="{8D00A3D5-E2E1-E849-B3A3-3DAE38538B91}"/>
              </a:ext>
            </a:extLst>
          </p:cNvPr>
          <p:cNvGraphicFramePr>
            <a:graphicFrameLocks noGrp="1"/>
          </p:cNvGraphicFramePr>
          <p:nvPr/>
        </p:nvGraphicFramePr>
        <p:xfrm>
          <a:off x="7364522"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32" name="Group 63">
            <a:extLst>
              <a:ext uri="{FF2B5EF4-FFF2-40B4-BE49-F238E27FC236}">
                <a16:creationId xmlns:a16="http://schemas.microsoft.com/office/drawing/2014/main" id="{AC7C6709-F159-E743-8F95-E94F1059B91D}"/>
              </a:ext>
            </a:extLst>
          </p:cNvPr>
          <p:cNvGraphicFramePr>
            <a:graphicFrameLocks noGrp="1"/>
          </p:cNvGraphicFramePr>
          <p:nvPr/>
        </p:nvGraphicFramePr>
        <p:xfrm>
          <a:off x="7364522" y="5215253"/>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3" name="TextBox 32">
            <a:extLst>
              <a:ext uri="{FF2B5EF4-FFF2-40B4-BE49-F238E27FC236}">
                <a16:creationId xmlns:a16="http://schemas.microsoft.com/office/drawing/2014/main" id="{74B44F75-5B03-0C4D-B6CF-B21E6004E8E0}"/>
              </a:ext>
            </a:extLst>
          </p:cNvPr>
          <p:cNvSpPr txBox="1"/>
          <p:nvPr/>
        </p:nvSpPr>
        <p:spPr>
          <a:xfrm>
            <a:off x="9016212" y="5970643"/>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34" name="Group 63">
            <a:extLst>
              <a:ext uri="{FF2B5EF4-FFF2-40B4-BE49-F238E27FC236}">
                <a16:creationId xmlns:a16="http://schemas.microsoft.com/office/drawing/2014/main" id="{7BFB8B90-3854-7A41-AA24-608D0705991D}"/>
              </a:ext>
            </a:extLst>
          </p:cNvPr>
          <p:cNvGraphicFramePr>
            <a:graphicFrameLocks noGrp="1"/>
          </p:cNvGraphicFramePr>
          <p:nvPr/>
        </p:nvGraphicFramePr>
        <p:xfrm>
          <a:off x="9849305"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7" name="Freeform 36">
            <a:extLst>
              <a:ext uri="{FF2B5EF4-FFF2-40B4-BE49-F238E27FC236}">
                <a16:creationId xmlns:a16="http://schemas.microsoft.com/office/drawing/2014/main" id="{AFA63681-F764-5A49-A307-106D6FA66E65}"/>
              </a:ext>
            </a:extLst>
          </p:cNvPr>
          <p:cNvSpPr/>
          <p:nvPr/>
        </p:nvSpPr>
        <p:spPr>
          <a:xfrm rot="3843180" flipH="1">
            <a:off x="8604128" y="5150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9BE942B9-07E4-A04A-A7E4-775AC4E211F4}"/>
              </a:ext>
            </a:extLst>
          </p:cNvPr>
          <p:cNvSpPr/>
          <p:nvPr/>
        </p:nvSpPr>
        <p:spPr>
          <a:xfrm>
            <a:off x="8348870" y="6241774"/>
            <a:ext cx="2087217" cy="319014"/>
          </a:xfrm>
          <a:custGeom>
            <a:avLst/>
            <a:gdLst>
              <a:gd name="connsiteX0" fmla="*/ 2087217 w 2087217"/>
              <a:gd name="connsiteY0" fmla="*/ 0 h 319014"/>
              <a:gd name="connsiteX1" fmla="*/ 1093304 w 2087217"/>
              <a:gd name="connsiteY1" fmla="*/ 318052 h 319014"/>
              <a:gd name="connsiteX2" fmla="*/ 0 w 2087217"/>
              <a:gd name="connsiteY2" fmla="*/ 79513 h 319014"/>
            </a:gdLst>
            <a:ahLst/>
            <a:cxnLst>
              <a:cxn ang="0">
                <a:pos x="connsiteX0" y="connsiteY0"/>
              </a:cxn>
              <a:cxn ang="0">
                <a:pos x="connsiteX1" y="connsiteY1"/>
              </a:cxn>
              <a:cxn ang="0">
                <a:pos x="connsiteX2" y="connsiteY2"/>
              </a:cxn>
            </a:cxnLst>
            <a:rect l="l" t="t" r="r" b="b"/>
            <a:pathLst>
              <a:path w="2087217" h="319014">
                <a:moveTo>
                  <a:pt x="2087217" y="0"/>
                </a:moveTo>
                <a:cubicBezTo>
                  <a:pt x="1764195" y="152400"/>
                  <a:pt x="1441173" y="304800"/>
                  <a:pt x="1093304" y="318052"/>
                </a:cubicBezTo>
                <a:cubicBezTo>
                  <a:pt x="745435" y="331304"/>
                  <a:pt x="372717" y="205408"/>
                  <a:pt x="0" y="79513"/>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015FF18-0F7E-F740-82C8-AA50A715ED3A}"/>
              </a:ext>
            </a:extLst>
          </p:cNvPr>
          <p:cNvSpPr txBox="1"/>
          <p:nvPr/>
        </p:nvSpPr>
        <p:spPr>
          <a:xfrm>
            <a:off x="6360435" y="1392075"/>
            <a:ext cx="728084" cy="523220"/>
          </a:xfrm>
          <a:prstGeom prst="rect">
            <a:avLst/>
          </a:prstGeom>
          <a:noFill/>
        </p:spPr>
        <p:txBody>
          <a:bodyPr wrap="none" rtlCol="0">
            <a:spAutoFit/>
          </a:bodyPr>
          <a:lstStyle/>
          <a:p>
            <a:pPr marL="457200" indent="-457200" algn="l">
              <a:buClr>
                <a:schemeClr val="accent2"/>
              </a:buClr>
              <a:buFont typeface="+mj-lt"/>
              <a:buAutoNum type="alphaUcPeriod"/>
            </a:pPr>
            <a:r>
              <a:rPr lang="en-US" sz="2800" dirty="0">
                <a:latin typeface="Calibri" panose="020F0502020204030204" pitchFamily="34" charset="0"/>
                <a:cs typeface="Calibri" panose="020F0502020204030204" pitchFamily="34" charset="0"/>
              </a:rPr>
              <a:t> </a:t>
            </a:r>
          </a:p>
        </p:txBody>
      </p:sp>
      <p:sp>
        <p:nvSpPr>
          <p:cNvPr id="41" name="TextBox 40">
            <a:extLst>
              <a:ext uri="{FF2B5EF4-FFF2-40B4-BE49-F238E27FC236}">
                <a16:creationId xmlns:a16="http://schemas.microsoft.com/office/drawing/2014/main" id="{00450206-9407-8C4D-979E-98C666785636}"/>
              </a:ext>
            </a:extLst>
          </p:cNvPr>
          <p:cNvSpPr txBox="1"/>
          <p:nvPr/>
        </p:nvSpPr>
        <p:spPr>
          <a:xfrm>
            <a:off x="6360435" y="3299737"/>
            <a:ext cx="785793" cy="523220"/>
          </a:xfrm>
          <a:prstGeom prst="rect">
            <a:avLst/>
          </a:prstGeom>
          <a:noFill/>
        </p:spPr>
        <p:txBody>
          <a:bodyPr wrap="none" rtlCol="0">
            <a:spAutoFit/>
          </a:bodyPr>
          <a:lstStyle/>
          <a:p>
            <a:pPr marL="514350" indent="-514350" algn="l">
              <a:buClr>
                <a:schemeClr val="accent2"/>
              </a:buClr>
              <a:buFont typeface="+mj-lt"/>
              <a:buAutoNum type="alphaUcPeriod" startAt="2"/>
            </a:pPr>
            <a:r>
              <a:rPr lang="en-US" sz="2800" dirty="0">
                <a:latin typeface="Calibri" panose="020F0502020204030204" pitchFamily="34" charset="0"/>
                <a:cs typeface="Calibri" panose="020F0502020204030204" pitchFamily="34" charset="0"/>
              </a:rPr>
              <a:t> </a:t>
            </a:r>
          </a:p>
        </p:txBody>
      </p:sp>
      <p:sp>
        <p:nvSpPr>
          <p:cNvPr id="42" name="TextBox 41">
            <a:extLst>
              <a:ext uri="{FF2B5EF4-FFF2-40B4-BE49-F238E27FC236}">
                <a16:creationId xmlns:a16="http://schemas.microsoft.com/office/drawing/2014/main" id="{9D75645A-C292-034F-9A5F-3436A4B726A2}"/>
              </a:ext>
            </a:extLst>
          </p:cNvPr>
          <p:cNvSpPr txBox="1"/>
          <p:nvPr/>
        </p:nvSpPr>
        <p:spPr>
          <a:xfrm>
            <a:off x="6360435" y="5165115"/>
            <a:ext cx="785793" cy="523220"/>
          </a:xfrm>
          <a:prstGeom prst="rect">
            <a:avLst/>
          </a:prstGeom>
          <a:noFill/>
        </p:spPr>
        <p:txBody>
          <a:bodyPr wrap="none" rtlCol="0">
            <a:spAutoFit/>
          </a:bodyPr>
          <a:lstStyle/>
          <a:p>
            <a:pPr marL="514350" indent="-514350" algn="l">
              <a:buClr>
                <a:schemeClr val="accent2"/>
              </a:buClr>
              <a:buFont typeface="+mj-lt"/>
              <a:buAutoNum type="alphaUcPeriod" startAt="3"/>
            </a:pPr>
            <a:r>
              <a:rPr lang="en-US" sz="2800" dirty="0">
                <a:latin typeface="Calibri" panose="020F0502020204030204" pitchFamily="34" charset="0"/>
                <a:cs typeface="Calibri" panose="020F0502020204030204" pitchFamily="34" charset="0"/>
              </a:rPr>
              <a:t> </a:t>
            </a:r>
          </a:p>
        </p:txBody>
      </p:sp>
      <p:cxnSp>
        <p:nvCxnSpPr>
          <p:cNvPr id="44" name="Straight Connector 43">
            <a:extLst>
              <a:ext uri="{FF2B5EF4-FFF2-40B4-BE49-F238E27FC236}">
                <a16:creationId xmlns:a16="http://schemas.microsoft.com/office/drawing/2014/main" id="{83A4E6C3-0C37-CE49-AE63-8D8F17B6E925}"/>
              </a:ext>
            </a:extLst>
          </p:cNvPr>
          <p:cNvCxnSpPr/>
          <p:nvPr/>
        </p:nvCxnSpPr>
        <p:spPr>
          <a:xfrm>
            <a:off x="6172200" y="1437855"/>
            <a:ext cx="0" cy="490212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13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21" grpId="0" animBg="1"/>
      <p:bldP spid="22" grpId="0" animBg="1"/>
      <p:bldP spid="23" grpId="0"/>
      <p:bldP spid="29" grpId="0" animBg="1"/>
      <p:bldP spid="30" grpId="0"/>
      <p:bldP spid="33" grpId="0"/>
      <p:bldP spid="37" grpId="0" animBg="1"/>
      <p:bldP spid="38" grpId="0" animBg="1"/>
      <p:bldP spid="40" grpId="0"/>
      <p:bldP spid="41" grpId="0"/>
      <p:bldP spid="4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64C0-377F-2F46-B800-75C238FB53F7}"/>
              </a:ext>
            </a:extLst>
          </p:cNvPr>
          <p:cNvSpPr>
            <a:spLocks noGrp="1"/>
          </p:cNvSpPr>
          <p:nvPr>
            <p:ph type="title"/>
          </p:nvPr>
        </p:nvSpPr>
        <p:spPr/>
        <p:txBody>
          <a:bodyPr/>
          <a:lstStyle/>
          <a:p>
            <a:r>
              <a:rPr lang="en-US" dirty="0"/>
              <a:t>Skip spaces</a:t>
            </a:r>
          </a:p>
        </p:txBody>
      </p:sp>
      <p:sp>
        <p:nvSpPr>
          <p:cNvPr id="11" name="TextBox 10">
            <a:extLst>
              <a:ext uri="{FF2B5EF4-FFF2-40B4-BE49-F238E27FC236}">
                <a16:creationId xmlns:a16="http://schemas.microsoft.com/office/drawing/2014/main" id="{3B94E42B-E52F-154B-9E28-ACE4B2C658AC}"/>
              </a:ext>
            </a:extLst>
          </p:cNvPr>
          <p:cNvSpPr txBox="1"/>
          <p:nvPr/>
        </p:nvSpPr>
        <p:spPr>
          <a:xfrm>
            <a:off x="6784705" y="2193245"/>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12" name="Group 63">
            <a:extLst>
              <a:ext uri="{FF2B5EF4-FFF2-40B4-BE49-F238E27FC236}">
                <a16:creationId xmlns:a16="http://schemas.microsoft.com/office/drawing/2014/main" id="{885B2FA5-FEDA-5345-8702-51F3EF7B7F76}"/>
              </a:ext>
            </a:extLst>
          </p:cNvPr>
          <p:cNvGraphicFramePr>
            <a:graphicFrameLocks noGrp="1"/>
          </p:cNvGraphicFramePr>
          <p:nvPr/>
        </p:nvGraphicFramePr>
        <p:xfrm>
          <a:off x="7364522"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5" name="Group 63">
            <a:extLst>
              <a:ext uri="{FF2B5EF4-FFF2-40B4-BE49-F238E27FC236}">
                <a16:creationId xmlns:a16="http://schemas.microsoft.com/office/drawing/2014/main" id="{69D9F76E-57CF-494D-8CCF-DDB8763C3DBD}"/>
              </a:ext>
            </a:extLst>
          </p:cNvPr>
          <p:cNvGraphicFramePr>
            <a:graphicFrameLocks noGrp="1"/>
          </p:cNvGraphicFramePr>
          <p:nvPr/>
        </p:nvGraphicFramePr>
        <p:xfrm>
          <a:off x="7364522" y="1437855"/>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3DF48471-F7F4-0043-ACCA-FD144C954054}"/>
              </a:ext>
            </a:extLst>
          </p:cNvPr>
          <p:cNvSpPr txBox="1"/>
          <p:nvPr/>
        </p:nvSpPr>
        <p:spPr>
          <a:xfrm>
            <a:off x="9016212" y="2193245"/>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17" name="Group 63">
            <a:extLst>
              <a:ext uri="{FF2B5EF4-FFF2-40B4-BE49-F238E27FC236}">
                <a16:creationId xmlns:a16="http://schemas.microsoft.com/office/drawing/2014/main" id="{80CFAE96-2560-4C4C-B91A-878F856B1D01}"/>
              </a:ext>
            </a:extLst>
          </p:cNvPr>
          <p:cNvGraphicFramePr>
            <a:graphicFrameLocks noGrp="1"/>
          </p:cNvGraphicFramePr>
          <p:nvPr/>
        </p:nvGraphicFramePr>
        <p:xfrm>
          <a:off x="9849305"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Freeform 20">
            <a:extLst>
              <a:ext uri="{FF2B5EF4-FFF2-40B4-BE49-F238E27FC236}">
                <a16:creationId xmlns:a16="http://schemas.microsoft.com/office/drawing/2014/main" id="{164284B8-D8FE-9648-90CB-4E8A60457E33}"/>
              </a:ext>
            </a:extLst>
          </p:cNvPr>
          <p:cNvSpPr/>
          <p:nvPr/>
        </p:nvSpPr>
        <p:spPr>
          <a:xfrm>
            <a:off x="9066372" y="1749287"/>
            <a:ext cx="1429350" cy="695739"/>
          </a:xfrm>
          <a:custGeom>
            <a:avLst/>
            <a:gdLst>
              <a:gd name="connsiteX0" fmla="*/ 1429350 w 1429350"/>
              <a:gd name="connsiteY0" fmla="*/ 695739 h 695739"/>
              <a:gd name="connsiteX1" fmla="*/ 177019 w 1429350"/>
              <a:gd name="connsiteY1" fmla="*/ 218661 h 695739"/>
              <a:gd name="connsiteX2" fmla="*/ 37871 w 1429350"/>
              <a:gd name="connsiteY2" fmla="*/ 0 h 695739"/>
            </a:gdLst>
            <a:ahLst/>
            <a:cxnLst>
              <a:cxn ang="0">
                <a:pos x="connsiteX0" y="connsiteY0"/>
              </a:cxn>
              <a:cxn ang="0">
                <a:pos x="connsiteX1" y="connsiteY1"/>
              </a:cxn>
              <a:cxn ang="0">
                <a:pos x="connsiteX2" y="connsiteY2"/>
              </a:cxn>
            </a:cxnLst>
            <a:rect l="l" t="t" r="r" b="b"/>
            <a:pathLst>
              <a:path w="1429350" h="695739">
                <a:moveTo>
                  <a:pt x="1429350" y="695739"/>
                </a:moveTo>
                <a:cubicBezTo>
                  <a:pt x="919141" y="515178"/>
                  <a:pt x="408932" y="334617"/>
                  <a:pt x="177019" y="218661"/>
                </a:cubicBezTo>
                <a:cubicBezTo>
                  <a:pt x="-54894" y="102704"/>
                  <a:pt x="-8512" y="51352"/>
                  <a:pt x="37871"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FC09C039-89A2-8549-A21E-3B766E86348C}"/>
              </a:ext>
            </a:extLst>
          </p:cNvPr>
          <p:cNvSpPr/>
          <p:nvPr/>
        </p:nvSpPr>
        <p:spPr>
          <a:xfrm>
            <a:off x="7692887" y="1729409"/>
            <a:ext cx="39756" cy="616226"/>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592943A-C5AA-E04B-BB38-5E3B20E5023F}"/>
              </a:ext>
            </a:extLst>
          </p:cNvPr>
          <p:cNvSpPr txBox="1"/>
          <p:nvPr/>
        </p:nvSpPr>
        <p:spPr>
          <a:xfrm>
            <a:off x="6531429" y="3904735"/>
            <a:ext cx="817853"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br>
              <a:rPr lang="en-US" dirty="0">
                <a:latin typeface="Consolas" panose="020B0609020204030204" pitchFamily="49" charset="0"/>
                <a:cs typeface="Consolas" panose="020B0609020204030204" pitchFamily="49" charset="0"/>
              </a:rPr>
            </a:br>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448AECB8-2BFC-9E4A-99B6-06FCB070B981}"/>
              </a:ext>
            </a:extLst>
          </p:cNvPr>
          <p:cNvGraphicFramePr>
            <a:graphicFrameLocks noGrp="1"/>
          </p:cNvGraphicFramePr>
          <p:nvPr/>
        </p:nvGraphicFramePr>
        <p:xfrm>
          <a:off x="7364522" y="4107187"/>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5" name="Group 63">
            <a:extLst>
              <a:ext uri="{FF2B5EF4-FFF2-40B4-BE49-F238E27FC236}">
                <a16:creationId xmlns:a16="http://schemas.microsoft.com/office/drawing/2014/main" id="{6EA9F930-7F57-F04C-A9EB-9C1C187D35B9}"/>
              </a:ext>
            </a:extLst>
          </p:cNvPr>
          <p:cNvGraphicFramePr>
            <a:graphicFrameLocks noGrp="1"/>
          </p:cNvGraphicFramePr>
          <p:nvPr/>
        </p:nvGraphicFramePr>
        <p:xfrm>
          <a:off x="7364522" y="3351797"/>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 name="Freeform 28">
            <a:extLst>
              <a:ext uri="{FF2B5EF4-FFF2-40B4-BE49-F238E27FC236}">
                <a16:creationId xmlns:a16="http://schemas.microsoft.com/office/drawing/2014/main" id="{0E91CEC1-341A-8847-8DC0-A38A42B64E3D}"/>
              </a:ext>
            </a:extLst>
          </p:cNvPr>
          <p:cNvSpPr/>
          <p:nvPr/>
        </p:nvSpPr>
        <p:spPr>
          <a:xfrm rot="3843180" flipH="1">
            <a:off x="8590148" y="3245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D9AFDCB-5E8D-4A46-A0BF-B0D321CAE173}"/>
              </a:ext>
            </a:extLst>
          </p:cNvPr>
          <p:cNvSpPr txBox="1"/>
          <p:nvPr/>
        </p:nvSpPr>
        <p:spPr>
          <a:xfrm>
            <a:off x="6784705" y="5970643"/>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31" name="Group 63">
            <a:extLst>
              <a:ext uri="{FF2B5EF4-FFF2-40B4-BE49-F238E27FC236}">
                <a16:creationId xmlns:a16="http://schemas.microsoft.com/office/drawing/2014/main" id="{8D00A3D5-E2E1-E849-B3A3-3DAE38538B91}"/>
              </a:ext>
            </a:extLst>
          </p:cNvPr>
          <p:cNvGraphicFramePr>
            <a:graphicFrameLocks noGrp="1"/>
          </p:cNvGraphicFramePr>
          <p:nvPr/>
        </p:nvGraphicFramePr>
        <p:xfrm>
          <a:off x="7364522"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32" name="Group 63">
            <a:extLst>
              <a:ext uri="{FF2B5EF4-FFF2-40B4-BE49-F238E27FC236}">
                <a16:creationId xmlns:a16="http://schemas.microsoft.com/office/drawing/2014/main" id="{AC7C6709-F159-E743-8F95-E94F1059B91D}"/>
              </a:ext>
            </a:extLst>
          </p:cNvPr>
          <p:cNvGraphicFramePr>
            <a:graphicFrameLocks noGrp="1"/>
          </p:cNvGraphicFramePr>
          <p:nvPr/>
        </p:nvGraphicFramePr>
        <p:xfrm>
          <a:off x="7364522" y="5215253"/>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3" name="TextBox 32">
            <a:extLst>
              <a:ext uri="{FF2B5EF4-FFF2-40B4-BE49-F238E27FC236}">
                <a16:creationId xmlns:a16="http://schemas.microsoft.com/office/drawing/2014/main" id="{74B44F75-5B03-0C4D-B6CF-B21E6004E8E0}"/>
              </a:ext>
            </a:extLst>
          </p:cNvPr>
          <p:cNvSpPr txBox="1"/>
          <p:nvPr/>
        </p:nvSpPr>
        <p:spPr>
          <a:xfrm>
            <a:off x="9016212" y="5970643"/>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34" name="Group 63">
            <a:extLst>
              <a:ext uri="{FF2B5EF4-FFF2-40B4-BE49-F238E27FC236}">
                <a16:creationId xmlns:a16="http://schemas.microsoft.com/office/drawing/2014/main" id="{7BFB8B90-3854-7A41-AA24-608D0705991D}"/>
              </a:ext>
            </a:extLst>
          </p:cNvPr>
          <p:cNvGraphicFramePr>
            <a:graphicFrameLocks noGrp="1"/>
          </p:cNvGraphicFramePr>
          <p:nvPr/>
        </p:nvGraphicFramePr>
        <p:xfrm>
          <a:off x="9849305"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7" name="Freeform 36">
            <a:extLst>
              <a:ext uri="{FF2B5EF4-FFF2-40B4-BE49-F238E27FC236}">
                <a16:creationId xmlns:a16="http://schemas.microsoft.com/office/drawing/2014/main" id="{AFA63681-F764-5A49-A307-106D6FA66E65}"/>
              </a:ext>
            </a:extLst>
          </p:cNvPr>
          <p:cNvSpPr/>
          <p:nvPr/>
        </p:nvSpPr>
        <p:spPr>
          <a:xfrm rot="3843180" flipH="1">
            <a:off x="8604128" y="5150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9BE942B9-07E4-A04A-A7E4-775AC4E211F4}"/>
              </a:ext>
            </a:extLst>
          </p:cNvPr>
          <p:cNvSpPr/>
          <p:nvPr/>
        </p:nvSpPr>
        <p:spPr>
          <a:xfrm>
            <a:off x="8348870" y="6241774"/>
            <a:ext cx="2087217" cy="319014"/>
          </a:xfrm>
          <a:custGeom>
            <a:avLst/>
            <a:gdLst>
              <a:gd name="connsiteX0" fmla="*/ 2087217 w 2087217"/>
              <a:gd name="connsiteY0" fmla="*/ 0 h 319014"/>
              <a:gd name="connsiteX1" fmla="*/ 1093304 w 2087217"/>
              <a:gd name="connsiteY1" fmla="*/ 318052 h 319014"/>
              <a:gd name="connsiteX2" fmla="*/ 0 w 2087217"/>
              <a:gd name="connsiteY2" fmla="*/ 79513 h 319014"/>
            </a:gdLst>
            <a:ahLst/>
            <a:cxnLst>
              <a:cxn ang="0">
                <a:pos x="connsiteX0" y="connsiteY0"/>
              </a:cxn>
              <a:cxn ang="0">
                <a:pos x="connsiteX1" y="connsiteY1"/>
              </a:cxn>
              <a:cxn ang="0">
                <a:pos x="connsiteX2" y="connsiteY2"/>
              </a:cxn>
            </a:cxnLst>
            <a:rect l="l" t="t" r="r" b="b"/>
            <a:pathLst>
              <a:path w="2087217" h="319014">
                <a:moveTo>
                  <a:pt x="2087217" y="0"/>
                </a:moveTo>
                <a:cubicBezTo>
                  <a:pt x="1764195" y="152400"/>
                  <a:pt x="1441173" y="304800"/>
                  <a:pt x="1093304" y="318052"/>
                </a:cubicBezTo>
                <a:cubicBezTo>
                  <a:pt x="745435" y="331304"/>
                  <a:pt x="372717" y="205408"/>
                  <a:pt x="0" y="79513"/>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015FF18-0F7E-F740-82C8-AA50A715ED3A}"/>
              </a:ext>
            </a:extLst>
          </p:cNvPr>
          <p:cNvSpPr txBox="1"/>
          <p:nvPr/>
        </p:nvSpPr>
        <p:spPr>
          <a:xfrm>
            <a:off x="6360435" y="1392075"/>
            <a:ext cx="728084" cy="523220"/>
          </a:xfrm>
          <a:prstGeom prst="rect">
            <a:avLst/>
          </a:prstGeom>
          <a:noFill/>
        </p:spPr>
        <p:txBody>
          <a:bodyPr wrap="none" rtlCol="0">
            <a:spAutoFit/>
          </a:bodyPr>
          <a:lstStyle/>
          <a:p>
            <a:pPr marL="457200" indent="-457200" algn="l">
              <a:buClr>
                <a:schemeClr val="accent2"/>
              </a:buClr>
              <a:buFont typeface="+mj-lt"/>
              <a:buAutoNum type="alphaUcPeriod"/>
            </a:pPr>
            <a:r>
              <a:rPr lang="en-US" sz="2800" dirty="0">
                <a:latin typeface="Calibri" panose="020F0502020204030204" pitchFamily="34" charset="0"/>
                <a:cs typeface="Calibri" panose="020F0502020204030204" pitchFamily="34" charset="0"/>
              </a:rPr>
              <a:t> </a:t>
            </a:r>
          </a:p>
        </p:txBody>
      </p:sp>
      <p:sp>
        <p:nvSpPr>
          <p:cNvPr id="41" name="TextBox 40">
            <a:extLst>
              <a:ext uri="{FF2B5EF4-FFF2-40B4-BE49-F238E27FC236}">
                <a16:creationId xmlns:a16="http://schemas.microsoft.com/office/drawing/2014/main" id="{00450206-9407-8C4D-979E-98C666785636}"/>
              </a:ext>
            </a:extLst>
          </p:cNvPr>
          <p:cNvSpPr txBox="1"/>
          <p:nvPr/>
        </p:nvSpPr>
        <p:spPr>
          <a:xfrm>
            <a:off x="6360435" y="3299737"/>
            <a:ext cx="785793" cy="523220"/>
          </a:xfrm>
          <a:prstGeom prst="rect">
            <a:avLst/>
          </a:prstGeom>
          <a:noFill/>
        </p:spPr>
        <p:txBody>
          <a:bodyPr wrap="none" rtlCol="0">
            <a:spAutoFit/>
          </a:bodyPr>
          <a:lstStyle/>
          <a:p>
            <a:pPr marL="514350" indent="-514350" algn="l">
              <a:buClr>
                <a:schemeClr val="accent2"/>
              </a:buClr>
              <a:buFont typeface="+mj-lt"/>
              <a:buAutoNum type="alphaUcPeriod" startAt="2"/>
            </a:pPr>
            <a:r>
              <a:rPr lang="en-US" sz="2800" dirty="0">
                <a:latin typeface="Calibri" panose="020F0502020204030204" pitchFamily="34" charset="0"/>
                <a:cs typeface="Calibri" panose="020F0502020204030204" pitchFamily="34" charset="0"/>
              </a:rPr>
              <a:t> </a:t>
            </a:r>
          </a:p>
        </p:txBody>
      </p:sp>
      <p:sp>
        <p:nvSpPr>
          <p:cNvPr id="42" name="TextBox 41">
            <a:extLst>
              <a:ext uri="{FF2B5EF4-FFF2-40B4-BE49-F238E27FC236}">
                <a16:creationId xmlns:a16="http://schemas.microsoft.com/office/drawing/2014/main" id="{9D75645A-C292-034F-9A5F-3436A4B726A2}"/>
              </a:ext>
            </a:extLst>
          </p:cNvPr>
          <p:cNvSpPr txBox="1"/>
          <p:nvPr/>
        </p:nvSpPr>
        <p:spPr>
          <a:xfrm>
            <a:off x="6360435" y="5165115"/>
            <a:ext cx="785793" cy="523220"/>
          </a:xfrm>
          <a:prstGeom prst="rect">
            <a:avLst/>
          </a:prstGeom>
          <a:noFill/>
        </p:spPr>
        <p:txBody>
          <a:bodyPr wrap="none" rtlCol="0">
            <a:spAutoFit/>
          </a:bodyPr>
          <a:lstStyle/>
          <a:p>
            <a:pPr marL="514350" indent="-514350" algn="l">
              <a:buClr>
                <a:schemeClr val="accent2"/>
              </a:buClr>
              <a:buFont typeface="+mj-lt"/>
              <a:buAutoNum type="alphaUcPeriod" startAt="3"/>
            </a:pPr>
            <a:r>
              <a:rPr lang="en-US" sz="2800" dirty="0">
                <a:latin typeface="Calibri" panose="020F0502020204030204" pitchFamily="34" charset="0"/>
                <a:cs typeface="Calibri" panose="020F0502020204030204" pitchFamily="34" charset="0"/>
              </a:rPr>
              <a:t> </a:t>
            </a:r>
          </a:p>
        </p:txBody>
      </p:sp>
      <p:cxnSp>
        <p:nvCxnSpPr>
          <p:cNvPr id="44" name="Straight Connector 43">
            <a:extLst>
              <a:ext uri="{FF2B5EF4-FFF2-40B4-BE49-F238E27FC236}">
                <a16:creationId xmlns:a16="http://schemas.microsoft.com/office/drawing/2014/main" id="{83A4E6C3-0C37-CE49-AE63-8D8F17B6E925}"/>
              </a:ext>
            </a:extLst>
          </p:cNvPr>
          <p:cNvCxnSpPr/>
          <p:nvPr/>
        </p:nvCxnSpPr>
        <p:spPr>
          <a:xfrm>
            <a:off x="6172200" y="1437855"/>
            <a:ext cx="0" cy="490212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5F74FD11-C511-2E44-80FD-BECF50DDFCB0}"/>
              </a:ext>
            </a:extLst>
          </p:cNvPr>
          <p:cNvSpPr/>
          <p:nvPr/>
        </p:nvSpPr>
        <p:spPr>
          <a:xfrm>
            <a:off x="6258817" y="5165115"/>
            <a:ext cx="728084" cy="52322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ontent Placeholder 2">
            <a:extLst>
              <a:ext uri="{FF2B5EF4-FFF2-40B4-BE49-F238E27FC236}">
                <a16:creationId xmlns:a16="http://schemas.microsoft.com/office/drawing/2014/main" id="{6F5658E1-B427-E440-94EC-03AA6F01E5C1}"/>
              </a:ext>
            </a:extLst>
          </p:cNvPr>
          <p:cNvSpPr>
            <a:spLocks noGrp="1"/>
          </p:cNvSpPr>
          <p:nvPr>
            <p:ph idx="1"/>
          </p:nvPr>
        </p:nvSpPr>
        <p:spPr>
          <a:xfrm>
            <a:off x="767862" y="1295400"/>
            <a:ext cx="5430894" cy="3842077"/>
          </a:xfrm>
        </p:spPr>
        <p:txBody>
          <a:bodyPr/>
          <a:lstStyle/>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void</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432FF"/>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num</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strspn</a:t>
            </a:r>
            <a:r>
              <a:rPr lang="en-US" sz="2200" dirty="0">
                <a:solidFill>
                  <a:srgbClr val="000000"/>
                </a:solidFill>
                <a:latin typeface="Consolas" panose="020B0609020204030204" pitchFamily="49" charset="0"/>
                <a:cs typeface="Consolas" panose="020B0609020204030204" pitchFamily="49" charset="0"/>
              </a:rPr>
              <a:t>(*</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num;</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main</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argc</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argv</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str</a:t>
            </a:r>
            <a:r>
              <a:rPr lang="en-US" sz="2200" dirty="0">
                <a:solidFill>
                  <a:srgbClr val="000000"/>
                </a:solidFill>
                <a:latin typeface="Consolas" panose="020B0609020204030204" pitchFamily="49" charset="0"/>
                <a:cs typeface="Consolas" panose="020B0609020204030204" pitchFamily="49" charset="0"/>
              </a:rPr>
              <a:t> = </a:t>
            </a:r>
            <a:r>
              <a:rPr lang="en-US" sz="2200" dirty="0">
                <a:solidFill>
                  <a:srgbClr val="7030A0"/>
                </a:solidFill>
                <a:latin typeface="Consolas" panose="020B0609020204030204" pitchFamily="49" charset="0"/>
                <a:cs typeface="Consolas" panose="020B0609020204030204" pitchFamily="49" charset="0"/>
              </a:rPr>
              <a:t>"  Hi!"</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91020B"/>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(&amp;str);</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printf</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7030A0"/>
                </a:solidFill>
                <a:latin typeface="Consolas" panose="020B0609020204030204" pitchFamily="49" charset="0"/>
                <a:cs typeface="Consolas" panose="020B0609020204030204" pitchFamily="49" charset="0"/>
              </a:rPr>
              <a:t>"%s"</a:t>
            </a:r>
            <a:r>
              <a:rPr lang="en-US" sz="2200" dirty="0">
                <a:solidFill>
                  <a:srgbClr val="000000"/>
                </a:solidFill>
                <a:latin typeface="Consolas" panose="020B0609020204030204" pitchFamily="49" charset="0"/>
                <a:cs typeface="Consolas" panose="020B0609020204030204" pitchFamily="49" charset="0"/>
              </a:rPr>
              <a:t>, str); </a:t>
            </a:r>
            <a:r>
              <a:rPr lang="en-US" sz="2200" dirty="0">
                <a:solidFill>
                  <a:srgbClr val="C00000"/>
                </a:solidFill>
                <a:latin typeface="Consolas" panose="020B0609020204030204" pitchFamily="49" charset="0"/>
                <a:cs typeface="Consolas" panose="020B0609020204030204" pitchFamily="49" charset="0"/>
              </a:rPr>
              <a:t>// "Hi!"</a:t>
            </a:r>
            <a:endParaRPr lang="en-US" sz="2200" dirty="0">
              <a:solidFill>
                <a:srgbClr val="000000"/>
              </a:solidFill>
              <a:latin typeface="Consolas" panose="020B0609020204030204" pitchFamily="49" charset="0"/>
              <a:cs typeface="Consolas" panose="020B0609020204030204" pitchFamily="49" charset="0"/>
            </a:endParaRP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54503"/>
                </a:solidFill>
                <a:latin typeface="Consolas" panose="020B0609020204030204" pitchFamily="49" charset="0"/>
                <a:cs typeface="Consolas" panose="020B0609020204030204" pitchFamily="49" charset="0"/>
              </a:rPr>
              <a:t>return</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0</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p:txBody>
      </p:sp>
      <p:sp>
        <p:nvSpPr>
          <p:cNvPr id="36" name="// file: strcmp_ex.c…">
            <a:extLst>
              <a:ext uri="{FF2B5EF4-FFF2-40B4-BE49-F238E27FC236}">
                <a16:creationId xmlns:a16="http://schemas.microsoft.com/office/drawing/2014/main" id="{06513F70-B866-594F-8FE8-BD5C47505AB1}"/>
              </a:ext>
            </a:extLst>
          </p:cNvPr>
          <p:cNvSpPr txBox="1"/>
          <p:nvPr/>
        </p:nvSpPr>
        <p:spPr>
          <a:xfrm flipH="1">
            <a:off x="152400" y="1295400"/>
            <a:ext cx="615462" cy="3842077"/>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7</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8</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9</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10</a:t>
            </a:r>
          </a:p>
        </p:txBody>
      </p:sp>
      <p:sp>
        <p:nvSpPr>
          <p:cNvPr id="39" name="TextBox 38">
            <a:extLst>
              <a:ext uri="{FF2B5EF4-FFF2-40B4-BE49-F238E27FC236}">
                <a16:creationId xmlns:a16="http://schemas.microsoft.com/office/drawing/2014/main" id="{276EFDC8-4A7D-C648-BCEB-A8ADB0F52A61}"/>
              </a:ext>
            </a:extLst>
          </p:cNvPr>
          <p:cNvSpPr txBox="1"/>
          <p:nvPr/>
        </p:nvSpPr>
        <p:spPr>
          <a:xfrm>
            <a:off x="152400" y="5196006"/>
            <a:ext cx="6331752" cy="1384995"/>
          </a:xfrm>
          <a:prstGeom prst="rect">
            <a:avLst/>
          </a:prstGeom>
          <a:noFill/>
        </p:spPr>
        <p:txBody>
          <a:bodyPr wrap="square" rtlCol="0">
            <a:spAutoFit/>
          </a:bodyPr>
          <a:lstStyle/>
          <a:p>
            <a:pPr algn="l">
              <a:buClr>
                <a:schemeClr val="accent2"/>
              </a:buClr>
            </a:pPr>
            <a:r>
              <a:rPr lang="en-US" sz="2800" dirty="0">
                <a:latin typeface="+mn-lt"/>
              </a:rPr>
              <a:t>What diagram most accurately depicts program state at Line 4 (before </a:t>
            </a:r>
            <a:r>
              <a:rPr lang="en-US" sz="2800" dirty="0" err="1">
                <a:latin typeface="Consolas" panose="020B0609020204030204" pitchFamily="49" charset="0"/>
                <a:cs typeface="Consolas" panose="020B0609020204030204" pitchFamily="49" charset="0"/>
              </a:rPr>
              <a:t>skip_spaces</a:t>
            </a:r>
            <a:r>
              <a:rPr lang="en-US" sz="2800" dirty="0">
                <a:latin typeface="+mn-lt"/>
              </a:rPr>
              <a:t> returns to </a:t>
            </a:r>
            <a:r>
              <a:rPr lang="en-US" sz="2800" dirty="0">
                <a:latin typeface="Consolas" panose="020B0609020204030204" pitchFamily="49" charset="0"/>
                <a:cs typeface="Consolas" panose="020B0609020204030204" pitchFamily="49" charset="0"/>
              </a:rPr>
              <a:t>main</a:t>
            </a:r>
            <a:r>
              <a:rPr lang="en-US" sz="2800" dirty="0">
                <a:latin typeface="+mn-lt"/>
              </a:rPr>
              <a:t>)?</a:t>
            </a:r>
          </a:p>
        </p:txBody>
      </p:sp>
    </p:spTree>
    <p:extLst>
      <p:ext uri="{BB962C8B-B14F-4D97-AF65-F5344CB8AC3E}">
        <p14:creationId xmlns:p14="http://schemas.microsoft.com/office/powerpoint/2010/main" val="2711305106"/>
      </p:ext>
    </p:extLst>
  </p:cSld>
  <p:clrMapOvr>
    <a:masterClrMapping/>
  </p:clrMapOvr>
</p:sld>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16792</TotalTime>
  <Words>5553</Words>
  <Application>Microsoft Macintosh PowerPoint</Application>
  <PresentationFormat>Widescreen</PresentationFormat>
  <Paragraphs>1241</Paragraphs>
  <Slides>52</Slides>
  <Notes>37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Andale Mono</vt:lpstr>
      <vt:lpstr>Arial</vt:lpstr>
      <vt:lpstr>Calibri</vt:lpstr>
      <vt:lpstr>Calibri Light</vt:lpstr>
      <vt:lpstr>Consolas</vt:lpstr>
      <vt:lpstr>Courier New</vt:lpstr>
      <vt:lpstr>Tahoma</vt:lpstr>
      <vt:lpstr>Verdana</vt:lpstr>
      <vt:lpstr>1_Default Design</vt:lpstr>
      <vt:lpstr>CS107, Lecture 9 Pointers and Arrays</vt:lpstr>
      <vt:lpstr>Announcement: CS198 Section Leading</vt:lpstr>
      <vt:lpstr>CS107 Topic 3: How can we effectively manage all types of memory in our programs? </vt:lpstr>
      <vt:lpstr>CS107 Topic 3</vt:lpstr>
      <vt:lpstr>Learning Goals</vt:lpstr>
      <vt:lpstr>Lecture Plan</vt:lpstr>
      <vt:lpstr>Lecture Plan</vt:lpstr>
      <vt:lpstr>C Parameters</vt:lpstr>
      <vt:lpstr>char[]</vt:lpstr>
      <vt:lpstr>char *</vt:lpstr>
      <vt:lpstr>Strings as Parameters</vt:lpstr>
      <vt:lpstr>Strings as Parameters</vt:lpstr>
      <vt:lpstr>char *</vt:lpstr>
      <vt:lpstr>Arrays and Pointers</vt:lpstr>
      <vt:lpstr>Arrays and Pointers</vt:lpstr>
      <vt:lpstr>Read-only Strings</vt:lpstr>
      <vt:lpstr>Read-only Strings</vt:lpstr>
      <vt:lpstr>Read-only Strings</vt:lpstr>
      <vt:lpstr>Read-only Strings</vt:lpstr>
      <vt:lpstr>Strings In Memory</vt:lpstr>
      <vt:lpstr>Lecture Plan</vt:lpstr>
      <vt:lpstr>Exercise 1</vt:lpstr>
      <vt:lpstr>Exercise 1</vt:lpstr>
      <vt:lpstr>Exercise 2</vt:lpstr>
      <vt:lpstr>Exercise 2</vt:lpstr>
      <vt:lpstr>Exercise 3</vt:lpstr>
      <vt:lpstr>Exercise 3</vt:lpstr>
      <vt:lpstr>Pointers to Strings</vt:lpstr>
      <vt:lpstr>Pointers to Strings</vt:lpstr>
      <vt:lpstr>Pointers to Strings</vt:lpstr>
      <vt:lpstr>Pointers to Strings</vt:lpstr>
      <vt:lpstr>Pointers to Strings</vt:lpstr>
      <vt:lpstr>Pointers to Strings</vt:lpstr>
      <vt:lpstr>Pointers to Strings</vt:lpstr>
      <vt:lpstr>Pointers to Strings</vt:lpstr>
      <vt:lpstr>Pointers to Strings</vt:lpstr>
      <vt:lpstr>Making Copies</vt:lpstr>
      <vt:lpstr>Recap</vt:lpstr>
      <vt:lpstr>Extra Practice</vt:lpstr>
      <vt:lpstr>2. char* vs char[] exercises</vt:lpstr>
      <vt:lpstr>2. char* vs char[] exercises</vt:lpstr>
      <vt:lpstr>3. Bonus: Tricky addresses</vt:lpstr>
      <vt:lpstr>3. Bonus: Tricky addresses</vt:lpstr>
      <vt:lpstr>Pen and paper: A * Wars Story</vt:lpstr>
      <vt:lpstr>Pen and paper: A * Wars Story</vt:lpstr>
      <vt:lpstr>Pen and paper: A * Wars Story</vt:lpstr>
      <vt:lpstr>* Wars: Episode I (of 2)</vt:lpstr>
      <vt:lpstr>* Wars: Episode II (of 2)</vt:lpstr>
      <vt:lpstr>* Wars: Episode II (of 2)</vt:lpstr>
      <vt:lpstr>* Wars: Episode II (of 2)</vt:lpstr>
      <vt:lpstr>Skip spaces</vt:lpstr>
      <vt:lpstr>Skip spaces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1392</cp:revision>
  <cp:lastPrinted>2019-10-07T21:04:47Z</cp:lastPrinted>
  <dcterms:created xsi:type="dcterms:W3CDTF">2008-06-28T20:57:21Z</dcterms:created>
  <dcterms:modified xsi:type="dcterms:W3CDTF">2023-04-21T22:26:06Z</dcterms:modified>
</cp:coreProperties>
</file>