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sldSz cx="9144000" cy="5143500" type="screen16x9"/>
  <p:notesSz cx="6858000" cy="9144000"/>
  <p:embeddedFontLst>
    <p:embeddedFont>
      <p:font typeface="Consolas" panose="020B0609020204030204" pitchFamily="49" charset="0"/>
      <p:regular r:id="rId59"/>
      <p:bold r:id="rId60"/>
      <p:italic r:id="rId61"/>
      <p:boldItalic r:id="rId62"/>
    </p:embeddedFont>
    <p:embeddedFont>
      <p:font typeface="Proxima Nova" panose="02000506030000020004" pitchFamily="2"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723C555-5E90-49C5-895E-3287028D3F9E}">
  <a:tblStyle styleId="{2723C555-5E90-49C5-895E-3287028D3F9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39" d="100"/>
          <a:sy n="139" d="100"/>
        </p:scale>
        <p:origin x="176" y="53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5.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8.fntdata"/><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bb129e596_0_4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bb129e596_0_4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97a089e0e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97a089e0e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bcfc16604_4_3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bcfc16604_4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bb270aaa0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bb270aaa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bcfc16604_4_2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bcfc16604_4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7d8a80df44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7d8a80df44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7b677fe57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7b677fe57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7d8a80df44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7d8a80df44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5907fbef7a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5907fbef7a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5907fbef7a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5907fbef7a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7d8a80df44_0_3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7d8a80df44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bb270aaa0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bb270aaa0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bb270aaa0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bb270aaa0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5907fbef7a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5907fbef7a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5907fbef7a_0_1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5907fbef7a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5907fbef7a_0_1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5907fbef7a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5907fbef7a_0_1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5907fbef7a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5907fbef7a_0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5907fbef7a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907fbef7a_0_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907fbef7a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5907fbef7a_0_2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5907fbef7a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5907fbef7a_0_2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5907fbef7a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5907fbef7a_0_2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5907fbef7a_0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7d8f4b5ee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 name="Google Shape;374;g7d8f4b5ee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7d8f4b5ee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7d8f4b5ee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7d8f4b5ee1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7d8f4b5ee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7d8f4b5ee1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7d8f4b5ee1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7d8f4b5ee1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7d8f4b5ee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7d8f4b5ee1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7d8f4b5ee1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7d8f4b5ee1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7d8f4b5ee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7d8f4b5ee1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7d8f4b5ee1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7d8f4b5ee1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7d8f4b5ee1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7d8f4b5ee1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7d8f4b5ee1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7d8f4b5ee1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7d8f4b5ee1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7d8f4b5ee1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7d8f4b5ee1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7d8f4b5ee1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7d8f4b5ee1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7d8f4b5ee1_0_1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7d8f4b5ee1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7d8f4b5ee1_0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7d8f4b5ee1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7d8f4b5ee1_0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7d8f4b5ee1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7d8f4b5ee1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7d8f4b5ee1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7d8f4b5ee1_0_1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 name="Google Shape;499;g7d8f4b5ee1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7d8f4b5ee1_0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7d8f4b5ee1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7d8f4b5ee1_0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7d8f4b5ee1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7d8f4b5ee1_0_1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7d8f4b5ee1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7d8f4b5ee1_0_1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7d8f4b5ee1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7d8f4b5ee1_0_1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7d8f4b5ee1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7d8f4b5ee1_0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7d8f4b5ee1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3 Outputs: </a:t>
            </a:r>
            <a:endParaRPr/>
          </a:p>
          <a:p>
            <a:pPr marL="0" lvl="0" indent="0" algn="l" rtl="0">
              <a:spcBef>
                <a:spcPts val="0"/>
              </a:spcBef>
              <a:spcAft>
                <a:spcPts val="0"/>
              </a:spcAft>
              <a:buNone/>
            </a:pPr>
            <a:r>
              <a:rPr lang="en"/>
              <a:t>Output 1. - The child prints 2, and both the child and parent deadlock.</a:t>
            </a:r>
            <a:endParaRPr/>
          </a:p>
          <a:p>
            <a:pPr marL="0" lvl="0" indent="0" algn="l" rtl="0">
              <a:spcBef>
                <a:spcPts val="0"/>
              </a:spcBef>
              <a:spcAft>
                <a:spcPts val="0"/>
              </a:spcAft>
              <a:buNone/>
            </a:pPr>
            <a:r>
              <a:rPr lang="en"/>
              <a:t>Output 2. - The child prints 1, the parent prints 2, and both the child and parent deadlock.</a:t>
            </a:r>
            <a:endParaRPr/>
          </a:p>
          <a:p>
            <a:pPr marL="0" lvl="0" indent="0" algn="l" rtl="0">
              <a:spcBef>
                <a:spcPts val="0"/>
              </a:spcBef>
              <a:spcAft>
                <a:spcPts val="0"/>
              </a:spcAft>
              <a:buNone/>
            </a:pPr>
            <a:r>
              <a:rPr lang="en"/>
              <a:t>Output 3. - The child prints 1, the parent prints 2, and then the parent prints 5. Both processes exit.</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7d8a80df44_0_4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7d8a80df44_0_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7d8f4b5ee1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7d8f4b5ee1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7d8f4b5ee1_1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7d8f4b5ee1_1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See lab3 for answers</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7d8f4b5ee1_1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7d8f4b5ee1_1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7d8a80df44_0_4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7d8a80df44_0_4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7d8a80df44_0_4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7d8a80df44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7d8a80df44_0_4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7d8a80df44_0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8a80df44_0_4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8a80df44_0_4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7d8a80df44_0_4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7d8a80df44_0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7d8a80df44_0_4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7d8a80df44_0_4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514350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2400"/>
              <a:buNone/>
              <a:defRPr sz="2400">
                <a:solidFill>
                  <a:schemeClr val="lt1"/>
                </a:solidFill>
              </a:defRPr>
            </a:lvl1pPr>
            <a:lvl2pPr lvl="1" rtl="0">
              <a:lnSpc>
                <a:spcPct val="100000"/>
              </a:lnSpc>
              <a:spcBef>
                <a:spcPts val="0"/>
              </a:spcBef>
              <a:spcAft>
                <a:spcPts val="0"/>
              </a:spcAft>
              <a:buClr>
                <a:schemeClr val="lt1"/>
              </a:buClr>
              <a:buSzPts val="2400"/>
              <a:buNone/>
              <a:defRPr sz="2400">
                <a:solidFill>
                  <a:schemeClr val="lt1"/>
                </a:solidFill>
              </a:defRPr>
            </a:lvl2pPr>
            <a:lvl3pPr lvl="2" rtl="0">
              <a:lnSpc>
                <a:spcPct val="100000"/>
              </a:lnSpc>
              <a:spcBef>
                <a:spcPts val="0"/>
              </a:spcBef>
              <a:spcAft>
                <a:spcPts val="0"/>
              </a:spcAft>
              <a:buClr>
                <a:schemeClr val="lt1"/>
              </a:buClr>
              <a:buSzPts val="2400"/>
              <a:buNone/>
              <a:defRPr sz="2400">
                <a:solidFill>
                  <a:schemeClr val="lt1"/>
                </a:solidFill>
              </a:defRPr>
            </a:lvl3pPr>
            <a:lvl4pPr lvl="3" rtl="0">
              <a:lnSpc>
                <a:spcPct val="100000"/>
              </a:lnSpc>
              <a:spcBef>
                <a:spcPts val="0"/>
              </a:spcBef>
              <a:spcAft>
                <a:spcPts val="0"/>
              </a:spcAft>
              <a:buClr>
                <a:schemeClr val="lt1"/>
              </a:buClr>
              <a:buSzPts val="2400"/>
              <a:buNone/>
              <a:defRPr sz="2400">
                <a:solidFill>
                  <a:schemeClr val="lt1"/>
                </a:solidFill>
              </a:defRPr>
            </a:lvl4pPr>
            <a:lvl5pPr lvl="4" rtl="0">
              <a:lnSpc>
                <a:spcPct val="100000"/>
              </a:lnSpc>
              <a:spcBef>
                <a:spcPts val="0"/>
              </a:spcBef>
              <a:spcAft>
                <a:spcPts val="0"/>
              </a:spcAft>
              <a:buClr>
                <a:schemeClr val="lt1"/>
              </a:buClr>
              <a:buSzPts val="2400"/>
              <a:buNone/>
              <a:defRPr sz="2400">
                <a:solidFill>
                  <a:schemeClr val="lt1"/>
                </a:solidFill>
              </a:defRPr>
            </a:lvl5pPr>
            <a:lvl6pPr lvl="5" rtl="0">
              <a:lnSpc>
                <a:spcPct val="100000"/>
              </a:lnSpc>
              <a:spcBef>
                <a:spcPts val="0"/>
              </a:spcBef>
              <a:spcAft>
                <a:spcPts val="0"/>
              </a:spcAft>
              <a:buClr>
                <a:schemeClr val="lt1"/>
              </a:buClr>
              <a:buSzPts val="2400"/>
              <a:buNone/>
              <a:defRPr sz="2400">
                <a:solidFill>
                  <a:schemeClr val="lt1"/>
                </a:solidFill>
              </a:defRPr>
            </a:lvl6pPr>
            <a:lvl7pPr lvl="6" rtl="0">
              <a:lnSpc>
                <a:spcPct val="100000"/>
              </a:lnSpc>
              <a:spcBef>
                <a:spcPts val="0"/>
              </a:spcBef>
              <a:spcAft>
                <a:spcPts val="0"/>
              </a:spcAft>
              <a:buClr>
                <a:schemeClr val="lt1"/>
              </a:buClr>
              <a:buSzPts val="2400"/>
              <a:buNone/>
              <a:defRPr sz="2400">
                <a:solidFill>
                  <a:schemeClr val="lt1"/>
                </a:solidFill>
              </a:defRPr>
            </a:lvl7pPr>
            <a:lvl8pPr lvl="7" rtl="0">
              <a:lnSpc>
                <a:spcPct val="100000"/>
              </a:lnSpc>
              <a:spcBef>
                <a:spcPts val="0"/>
              </a:spcBef>
              <a:spcAft>
                <a:spcPts val="0"/>
              </a:spcAft>
              <a:buClr>
                <a:schemeClr val="lt1"/>
              </a:buClr>
              <a:buSzPts val="2400"/>
              <a:buNone/>
              <a:defRPr sz="2400">
                <a:solidFill>
                  <a:schemeClr val="lt1"/>
                </a:solidFill>
              </a:defRPr>
            </a:lvl8pPr>
            <a:lvl9pPr lvl="8" rtl="0">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14" name="Google Shape;14;p2"/>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18" name="Google Shape;18;p3"/>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1" name="Google Shape;3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8" name="Google Shape;38;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2" name="Google Shape;42;p9"/>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2100"/>
              <a:buNone/>
              <a:defRPr sz="2100"/>
            </a:lvl1pPr>
          </a:lstStyle>
          <a:p>
            <a:endParaRPr/>
          </a:p>
        </p:txBody>
      </p:sp>
      <p:sp>
        <p:nvSpPr>
          <p:cNvPr id="48" name="Google Shape;48;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1"/>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0"/>
              <a:buNone/>
              <a:defRPr sz="14000" b="1"/>
            </a:lvl1pPr>
            <a:lvl2pPr lvl="1" algn="ctr" rtl="0">
              <a:spcBef>
                <a:spcPts val="0"/>
              </a:spcBef>
              <a:spcAft>
                <a:spcPts val="0"/>
              </a:spcAft>
              <a:buSzPts val="14000"/>
              <a:buNone/>
              <a:defRPr sz="14000" b="1"/>
            </a:lvl2pPr>
            <a:lvl3pPr lvl="2" algn="ctr" rtl="0">
              <a:spcBef>
                <a:spcPts val="0"/>
              </a:spcBef>
              <a:spcAft>
                <a:spcPts val="0"/>
              </a:spcAft>
              <a:buSzPts val="14000"/>
              <a:buNone/>
              <a:defRPr sz="14000" b="1"/>
            </a:lvl3pPr>
            <a:lvl4pPr lvl="3" algn="ctr" rtl="0">
              <a:spcBef>
                <a:spcPts val="0"/>
              </a:spcBef>
              <a:spcAft>
                <a:spcPts val="0"/>
              </a:spcAft>
              <a:buSzPts val="14000"/>
              <a:buNone/>
              <a:defRPr sz="14000" b="1"/>
            </a:lvl4pPr>
            <a:lvl5pPr lvl="4" algn="ctr" rtl="0">
              <a:spcBef>
                <a:spcPts val="0"/>
              </a:spcBef>
              <a:spcAft>
                <a:spcPts val="0"/>
              </a:spcAft>
              <a:buSzPts val="14000"/>
              <a:buNone/>
              <a:defRPr sz="14000" b="1"/>
            </a:lvl5pPr>
            <a:lvl6pPr lvl="5" algn="ctr" rtl="0">
              <a:spcBef>
                <a:spcPts val="0"/>
              </a:spcBef>
              <a:spcAft>
                <a:spcPts val="0"/>
              </a:spcAft>
              <a:buSzPts val="14000"/>
              <a:buNone/>
              <a:defRPr sz="14000" b="1"/>
            </a:lvl6pPr>
            <a:lvl7pPr lvl="6" algn="ctr" rtl="0">
              <a:spcBef>
                <a:spcPts val="0"/>
              </a:spcBef>
              <a:spcAft>
                <a:spcPts val="0"/>
              </a:spcAft>
              <a:buSzPts val="14000"/>
              <a:buNone/>
              <a:defRPr sz="14000" b="1"/>
            </a:lvl7pPr>
            <a:lvl8pPr lvl="7" algn="ctr" rtl="0">
              <a:spcBef>
                <a:spcPts val="0"/>
              </a:spcBef>
              <a:spcAft>
                <a:spcPts val="0"/>
              </a:spcAft>
              <a:buSzPts val="14000"/>
              <a:buNone/>
              <a:defRPr sz="14000" b="1"/>
            </a:lvl8pPr>
            <a:lvl9pPr lvl="8" algn="ctr" rtl="0">
              <a:spcBef>
                <a:spcPts val="0"/>
              </a:spcBef>
              <a:spcAft>
                <a:spcPts val="0"/>
              </a:spcAft>
              <a:buSzPts val="14000"/>
              <a:buNone/>
              <a:defRPr sz="14000" b="1"/>
            </a:lvl9pPr>
          </a:lstStyle>
          <a:p>
            <a:r>
              <a:t>xx%</a:t>
            </a:r>
          </a:p>
        </p:txBody>
      </p:sp>
      <p:sp>
        <p:nvSpPr>
          <p:cNvPr id="52" name="Google Shape;52;p11"/>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53" name="Google Shape;53;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2800"/>
              <a:buFont typeface="Proxima Nova"/>
              <a:buNone/>
              <a:defRPr sz="28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Font typeface="Proxima Nova"/>
              <a:buNone/>
              <a:defRPr sz="2800">
                <a:solidFill>
                  <a:schemeClr val="lt1"/>
                </a:solidFill>
                <a:latin typeface="Proxima Nova"/>
                <a:ea typeface="Proxima Nova"/>
                <a:cs typeface="Proxima Nova"/>
                <a:sym typeface="Proxima Nova"/>
              </a:defRPr>
            </a:lvl2pPr>
            <a:lvl3pPr lvl="2" rtl="0">
              <a:spcBef>
                <a:spcPts val="0"/>
              </a:spcBef>
              <a:spcAft>
                <a:spcPts val="0"/>
              </a:spcAft>
              <a:buClr>
                <a:schemeClr val="lt1"/>
              </a:buClr>
              <a:buSzPts val="2800"/>
              <a:buFont typeface="Proxima Nova"/>
              <a:buNone/>
              <a:defRPr sz="2800">
                <a:solidFill>
                  <a:schemeClr val="lt1"/>
                </a:solidFill>
                <a:latin typeface="Proxima Nova"/>
                <a:ea typeface="Proxima Nova"/>
                <a:cs typeface="Proxima Nova"/>
                <a:sym typeface="Proxima Nova"/>
              </a:defRPr>
            </a:lvl3pPr>
            <a:lvl4pPr lvl="3" rtl="0">
              <a:spcBef>
                <a:spcPts val="0"/>
              </a:spcBef>
              <a:spcAft>
                <a:spcPts val="0"/>
              </a:spcAft>
              <a:buClr>
                <a:schemeClr val="lt1"/>
              </a:buClr>
              <a:buSzPts val="2800"/>
              <a:buFont typeface="Proxima Nova"/>
              <a:buNone/>
              <a:defRPr sz="2800">
                <a:solidFill>
                  <a:schemeClr val="lt1"/>
                </a:solidFill>
                <a:latin typeface="Proxima Nova"/>
                <a:ea typeface="Proxima Nova"/>
                <a:cs typeface="Proxima Nova"/>
                <a:sym typeface="Proxima Nova"/>
              </a:defRPr>
            </a:lvl4pPr>
            <a:lvl5pPr lvl="4" rtl="0">
              <a:spcBef>
                <a:spcPts val="0"/>
              </a:spcBef>
              <a:spcAft>
                <a:spcPts val="0"/>
              </a:spcAft>
              <a:buClr>
                <a:schemeClr val="lt1"/>
              </a:buClr>
              <a:buSzPts val="2800"/>
              <a:buFont typeface="Proxima Nova"/>
              <a:buNone/>
              <a:defRPr sz="2800">
                <a:solidFill>
                  <a:schemeClr val="lt1"/>
                </a:solidFill>
                <a:latin typeface="Proxima Nova"/>
                <a:ea typeface="Proxima Nova"/>
                <a:cs typeface="Proxima Nova"/>
                <a:sym typeface="Proxima Nova"/>
              </a:defRPr>
            </a:lvl5pPr>
            <a:lvl6pPr lvl="5" rtl="0">
              <a:spcBef>
                <a:spcPts val="0"/>
              </a:spcBef>
              <a:spcAft>
                <a:spcPts val="0"/>
              </a:spcAft>
              <a:buClr>
                <a:schemeClr val="lt1"/>
              </a:buClr>
              <a:buSzPts val="2800"/>
              <a:buFont typeface="Proxima Nova"/>
              <a:buNone/>
              <a:defRPr sz="2800">
                <a:solidFill>
                  <a:schemeClr val="lt1"/>
                </a:solidFill>
                <a:latin typeface="Proxima Nova"/>
                <a:ea typeface="Proxima Nova"/>
                <a:cs typeface="Proxima Nova"/>
                <a:sym typeface="Proxima Nova"/>
              </a:defRPr>
            </a:lvl6pPr>
            <a:lvl7pPr lvl="6" rtl="0">
              <a:spcBef>
                <a:spcPts val="0"/>
              </a:spcBef>
              <a:spcAft>
                <a:spcPts val="0"/>
              </a:spcAft>
              <a:buClr>
                <a:schemeClr val="lt1"/>
              </a:buClr>
              <a:buSzPts val="2800"/>
              <a:buFont typeface="Proxima Nova"/>
              <a:buNone/>
              <a:defRPr sz="2800">
                <a:solidFill>
                  <a:schemeClr val="lt1"/>
                </a:solidFill>
                <a:latin typeface="Proxima Nova"/>
                <a:ea typeface="Proxima Nova"/>
                <a:cs typeface="Proxima Nova"/>
                <a:sym typeface="Proxima Nova"/>
              </a:defRPr>
            </a:lvl7pPr>
            <a:lvl8pPr lvl="7" rtl="0">
              <a:spcBef>
                <a:spcPts val="0"/>
              </a:spcBef>
              <a:spcAft>
                <a:spcPts val="0"/>
              </a:spcAft>
              <a:buClr>
                <a:schemeClr val="lt1"/>
              </a:buClr>
              <a:buSzPts val="2800"/>
              <a:buFont typeface="Proxima Nova"/>
              <a:buNone/>
              <a:defRPr sz="2800">
                <a:solidFill>
                  <a:schemeClr val="lt1"/>
                </a:solidFill>
                <a:latin typeface="Proxima Nova"/>
                <a:ea typeface="Proxima Nova"/>
                <a:cs typeface="Proxima Nova"/>
                <a:sym typeface="Proxima Nova"/>
              </a:defRPr>
            </a:lvl8pPr>
            <a:lvl9pPr lvl="8" rtl="0">
              <a:spcBef>
                <a:spcPts val="0"/>
              </a:spcBef>
              <a:spcAft>
                <a:spcPts val="0"/>
              </a:spcAft>
              <a:buClr>
                <a:schemeClr val="lt1"/>
              </a:buClr>
              <a:buSzPts val="2800"/>
              <a:buFont typeface="Proxima Nova"/>
              <a:buNone/>
              <a:defRPr sz="2800">
                <a:solidFill>
                  <a:schemeClr val="lt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rgbClr val="F3F3F3"/>
              </a:buClr>
              <a:buSzPts val="1800"/>
              <a:buFont typeface="Proxima Nova"/>
              <a:buChar char="●"/>
              <a:defRPr sz="1800">
                <a:solidFill>
                  <a:srgbClr val="F3F3F3"/>
                </a:solidFill>
                <a:latin typeface="Proxima Nova"/>
                <a:ea typeface="Proxima Nova"/>
                <a:cs typeface="Proxima Nova"/>
                <a:sym typeface="Proxima Nova"/>
              </a:defRPr>
            </a:lvl1pPr>
            <a:lvl2pPr marL="914400" lvl="1" indent="-317500" rtl="0">
              <a:lnSpc>
                <a:spcPct val="115000"/>
              </a:lnSpc>
              <a:spcBef>
                <a:spcPts val="1600"/>
              </a:spcBef>
              <a:spcAft>
                <a:spcPts val="0"/>
              </a:spcAft>
              <a:buClr>
                <a:srgbClr val="F3F3F3"/>
              </a:buClr>
              <a:buSzPts val="1400"/>
              <a:buFont typeface="Proxima Nova"/>
              <a:buChar char="○"/>
              <a:defRPr>
                <a:solidFill>
                  <a:srgbClr val="F3F3F3"/>
                </a:solidFill>
                <a:latin typeface="Proxima Nova"/>
                <a:ea typeface="Proxima Nova"/>
                <a:cs typeface="Proxima Nova"/>
                <a:sym typeface="Proxima Nova"/>
              </a:defRPr>
            </a:lvl2pPr>
            <a:lvl3pPr marL="1371600" lvl="2" indent="-317500" rtl="0">
              <a:lnSpc>
                <a:spcPct val="115000"/>
              </a:lnSpc>
              <a:spcBef>
                <a:spcPts val="1600"/>
              </a:spcBef>
              <a:spcAft>
                <a:spcPts val="0"/>
              </a:spcAft>
              <a:buClr>
                <a:srgbClr val="F3F3F3"/>
              </a:buClr>
              <a:buSzPts val="1400"/>
              <a:buFont typeface="Proxima Nova"/>
              <a:buChar char="■"/>
              <a:defRPr>
                <a:solidFill>
                  <a:srgbClr val="F3F3F3"/>
                </a:solidFill>
                <a:latin typeface="Proxima Nova"/>
                <a:ea typeface="Proxima Nova"/>
                <a:cs typeface="Proxima Nova"/>
                <a:sym typeface="Proxima Nova"/>
              </a:defRPr>
            </a:lvl3pPr>
            <a:lvl4pPr marL="1828800" lvl="3" indent="-317500" rtl="0">
              <a:lnSpc>
                <a:spcPct val="115000"/>
              </a:lnSpc>
              <a:spcBef>
                <a:spcPts val="1600"/>
              </a:spcBef>
              <a:spcAft>
                <a:spcPts val="0"/>
              </a:spcAft>
              <a:buClr>
                <a:srgbClr val="F3F3F3"/>
              </a:buClr>
              <a:buSzPts val="1400"/>
              <a:buFont typeface="Proxima Nova"/>
              <a:buChar char="●"/>
              <a:defRPr>
                <a:solidFill>
                  <a:srgbClr val="F3F3F3"/>
                </a:solidFill>
                <a:latin typeface="Proxima Nova"/>
                <a:ea typeface="Proxima Nova"/>
                <a:cs typeface="Proxima Nova"/>
                <a:sym typeface="Proxima Nova"/>
              </a:defRPr>
            </a:lvl4pPr>
            <a:lvl5pPr marL="2286000" lvl="4" indent="-317500" rtl="0">
              <a:lnSpc>
                <a:spcPct val="115000"/>
              </a:lnSpc>
              <a:spcBef>
                <a:spcPts val="1600"/>
              </a:spcBef>
              <a:spcAft>
                <a:spcPts val="0"/>
              </a:spcAft>
              <a:buClr>
                <a:srgbClr val="F3F3F3"/>
              </a:buClr>
              <a:buSzPts val="1400"/>
              <a:buFont typeface="Proxima Nova"/>
              <a:buChar char="○"/>
              <a:defRPr>
                <a:solidFill>
                  <a:srgbClr val="F3F3F3"/>
                </a:solidFill>
                <a:latin typeface="Proxima Nova"/>
                <a:ea typeface="Proxima Nova"/>
                <a:cs typeface="Proxima Nova"/>
                <a:sym typeface="Proxima Nova"/>
              </a:defRPr>
            </a:lvl5pPr>
            <a:lvl6pPr marL="2743200" lvl="5" indent="-317500" rtl="0">
              <a:lnSpc>
                <a:spcPct val="115000"/>
              </a:lnSpc>
              <a:spcBef>
                <a:spcPts val="1600"/>
              </a:spcBef>
              <a:spcAft>
                <a:spcPts val="0"/>
              </a:spcAft>
              <a:buClr>
                <a:srgbClr val="F3F3F3"/>
              </a:buClr>
              <a:buSzPts val="1400"/>
              <a:buFont typeface="Proxima Nova"/>
              <a:buChar char="■"/>
              <a:defRPr>
                <a:solidFill>
                  <a:srgbClr val="F3F3F3"/>
                </a:solidFill>
                <a:latin typeface="Proxima Nova"/>
                <a:ea typeface="Proxima Nova"/>
                <a:cs typeface="Proxima Nova"/>
                <a:sym typeface="Proxima Nova"/>
              </a:defRPr>
            </a:lvl6pPr>
            <a:lvl7pPr marL="3200400" lvl="6" indent="-317500" rtl="0">
              <a:lnSpc>
                <a:spcPct val="115000"/>
              </a:lnSpc>
              <a:spcBef>
                <a:spcPts val="1600"/>
              </a:spcBef>
              <a:spcAft>
                <a:spcPts val="0"/>
              </a:spcAft>
              <a:buClr>
                <a:srgbClr val="F3F3F3"/>
              </a:buClr>
              <a:buSzPts val="1400"/>
              <a:buFont typeface="Proxima Nova"/>
              <a:buChar char="●"/>
              <a:defRPr>
                <a:solidFill>
                  <a:srgbClr val="F3F3F3"/>
                </a:solidFill>
                <a:latin typeface="Proxima Nova"/>
                <a:ea typeface="Proxima Nova"/>
                <a:cs typeface="Proxima Nova"/>
                <a:sym typeface="Proxima Nova"/>
              </a:defRPr>
            </a:lvl7pPr>
            <a:lvl8pPr marL="3657600" lvl="7" indent="-317500" rtl="0">
              <a:lnSpc>
                <a:spcPct val="115000"/>
              </a:lnSpc>
              <a:spcBef>
                <a:spcPts val="1600"/>
              </a:spcBef>
              <a:spcAft>
                <a:spcPts val="0"/>
              </a:spcAft>
              <a:buClr>
                <a:srgbClr val="F3F3F3"/>
              </a:buClr>
              <a:buSzPts val="1400"/>
              <a:buFont typeface="Proxima Nova"/>
              <a:buChar char="○"/>
              <a:defRPr>
                <a:solidFill>
                  <a:srgbClr val="F3F3F3"/>
                </a:solidFill>
                <a:latin typeface="Proxima Nova"/>
                <a:ea typeface="Proxima Nova"/>
                <a:cs typeface="Proxima Nova"/>
                <a:sym typeface="Proxima Nova"/>
              </a:defRPr>
            </a:lvl8pPr>
            <a:lvl9pPr marL="4114800" lvl="8" indent="-317500" rtl="0">
              <a:lnSpc>
                <a:spcPct val="115000"/>
              </a:lnSpc>
              <a:spcBef>
                <a:spcPts val="1600"/>
              </a:spcBef>
              <a:spcAft>
                <a:spcPts val="1600"/>
              </a:spcAft>
              <a:buClr>
                <a:srgbClr val="F3F3F3"/>
              </a:buClr>
              <a:buSzPts val="1400"/>
              <a:buFont typeface="Proxima Nova"/>
              <a:buChar char="■"/>
              <a:defRPr>
                <a:solidFill>
                  <a:srgbClr val="F3F3F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1"/>
                </a:solidFill>
                <a:latin typeface="Proxima Nova"/>
                <a:ea typeface="Proxima Nova"/>
                <a:cs typeface="Proxima Nova"/>
                <a:sym typeface="Proxima Nova"/>
              </a:defRPr>
            </a:lvl1pPr>
            <a:lvl2pPr lvl="1" algn="r" rtl="0">
              <a:buNone/>
              <a:defRPr sz="1000">
                <a:solidFill>
                  <a:schemeClr val="dk1"/>
                </a:solidFill>
                <a:latin typeface="Proxima Nova"/>
                <a:ea typeface="Proxima Nova"/>
                <a:cs typeface="Proxima Nova"/>
                <a:sym typeface="Proxima Nova"/>
              </a:defRPr>
            </a:lvl2pPr>
            <a:lvl3pPr lvl="2" algn="r" rtl="0">
              <a:buNone/>
              <a:defRPr sz="1000">
                <a:solidFill>
                  <a:schemeClr val="dk1"/>
                </a:solidFill>
                <a:latin typeface="Proxima Nova"/>
                <a:ea typeface="Proxima Nova"/>
                <a:cs typeface="Proxima Nova"/>
                <a:sym typeface="Proxima Nova"/>
              </a:defRPr>
            </a:lvl3pPr>
            <a:lvl4pPr lvl="3" algn="r" rtl="0">
              <a:buNone/>
              <a:defRPr sz="1000">
                <a:solidFill>
                  <a:schemeClr val="dk1"/>
                </a:solidFill>
                <a:latin typeface="Proxima Nova"/>
                <a:ea typeface="Proxima Nova"/>
                <a:cs typeface="Proxima Nova"/>
                <a:sym typeface="Proxima Nova"/>
              </a:defRPr>
            </a:lvl4pPr>
            <a:lvl5pPr lvl="4" algn="r" rtl="0">
              <a:buNone/>
              <a:defRPr sz="1000">
                <a:solidFill>
                  <a:schemeClr val="dk1"/>
                </a:solidFill>
                <a:latin typeface="Proxima Nova"/>
                <a:ea typeface="Proxima Nova"/>
                <a:cs typeface="Proxima Nova"/>
                <a:sym typeface="Proxima Nova"/>
              </a:defRPr>
            </a:lvl5pPr>
            <a:lvl6pPr lvl="5" algn="r" rtl="0">
              <a:buNone/>
              <a:defRPr sz="1000">
                <a:solidFill>
                  <a:schemeClr val="dk1"/>
                </a:solidFill>
                <a:latin typeface="Proxima Nova"/>
                <a:ea typeface="Proxima Nova"/>
                <a:cs typeface="Proxima Nova"/>
                <a:sym typeface="Proxima Nova"/>
              </a:defRPr>
            </a:lvl6pPr>
            <a:lvl7pPr lvl="6" algn="r" rtl="0">
              <a:buNone/>
              <a:defRPr sz="1000">
                <a:solidFill>
                  <a:schemeClr val="dk1"/>
                </a:solidFill>
                <a:latin typeface="Proxima Nova"/>
                <a:ea typeface="Proxima Nova"/>
                <a:cs typeface="Proxima Nova"/>
                <a:sym typeface="Proxima Nova"/>
              </a:defRPr>
            </a:lvl7pPr>
            <a:lvl8pPr lvl="7" algn="r" rtl="0">
              <a:buNone/>
              <a:defRPr sz="1000">
                <a:solidFill>
                  <a:schemeClr val="dk1"/>
                </a:solidFill>
                <a:latin typeface="Proxima Nova"/>
                <a:ea typeface="Proxima Nova"/>
                <a:cs typeface="Proxima Nova"/>
                <a:sym typeface="Proxima Nova"/>
              </a:defRPr>
            </a:lvl8pPr>
            <a:lvl9pPr lvl="8" algn="r" rtl="0">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510450" y="877200"/>
            <a:ext cx="8123100" cy="1588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CS110 Winter 2020</a:t>
            </a:r>
            <a:br>
              <a:rPr lang="en"/>
            </a:br>
            <a:r>
              <a:rPr lang="en"/>
              <a:t>Midterm Review</a:t>
            </a:r>
            <a:endParaRPr/>
          </a:p>
        </p:txBody>
      </p:sp>
      <p:sp>
        <p:nvSpPr>
          <p:cNvPr id="61" name="Google Shape;61;p13"/>
          <p:cNvSpPr txBox="1">
            <a:spLocks noGrp="1"/>
          </p:cNvSpPr>
          <p:nvPr>
            <p:ph type="subTitle" idx="1"/>
          </p:nvPr>
        </p:nvSpPr>
        <p:spPr>
          <a:xfrm>
            <a:off x="510450" y="2722800"/>
            <a:ext cx="4806300" cy="165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Shrey Gupta + Andrew Benson</a:t>
            </a:r>
            <a:endParaRPr sz="2000"/>
          </a:p>
          <a:p>
            <a:pPr marL="0" lvl="0" indent="0" algn="l" rtl="0">
              <a:spcBef>
                <a:spcPts val="1000"/>
              </a:spcBef>
              <a:spcAft>
                <a:spcPts val="0"/>
              </a:spcAft>
              <a:buNone/>
            </a:pPr>
            <a:r>
              <a:rPr lang="en" sz="1400"/>
              <a:t>Slides contributed by Kristine Guo, Peter McEvoy, Armin Namavari, Ryan Eberhardt, Grace Hong, Hemanth Kini</a:t>
            </a:r>
            <a:endParaRPr sz="1400"/>
          </a:p>
          <a:p>
            <a:pPr marL="0" lvl="0" indent="0" algn="l" rtl="0">
              <a:spcBef>
                <a:spcPts val="0"/>
              </a:spcBef>
              <a:spcAft>
                <a:spcPts val="0"/>
              </a:spcAft>
              <a:buNone/>
            </a:pPr>
            <a:endParaRPr sz="2000"/>
          </a:p>
        </p:txBody>
      </p:sp>
      <p:cxnSp>
        <p:nvCxnSpPr>
          <p:cNvPr id="62" name="Google Shape;62;p13"/>
          <p:cNvCxnSpPr/>
          <p:nvPr/>
        </p:nvCxnSpPr>
        <p:spPr>
          <a:xfrm>
            <a:off x="624550" y="2607101"/>
            <a:ext cx="742500" cy="0"/>
          </a:xfrm>
          <a:prstGeom prst="straightConnector1">
            <a:avLst/>
          </a:prstGeom>
          <a:noFill/>
          <a:ln w="28575" cap="flat" cmpd="sng">
            <a:solidFill>
              <a:schemeClr val="dk2"/>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4"/>
          <p:cNvSpPr txBox="1">
            <a:spLocks noGrp="1"/>
          </p:cNvSpPr>
          <p:nvPr>
            <p:ph type="ctrTitle"/>
          </p:nvPr>
        </p:nvSpPr>
        <p:spPr>
          <a:xfrm>
            <a:off x="2384975" y="1527975"/>
            <a:ext cx="4374000" cy="2137200"/>
          </a:xfrm>
          <a:prstGeom prst="rect">
            <a:avLst/>
          </a:prstGeom>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400"/>
              <a:t>Friday, February 14, 2020</a:t>
            </a:r>
            <a:endParaRPr sz="2400"/>
          </a:p>
          <a:p>
            <a:pPr marL="0" lvl="0" indent="0" algn="ctr" rtl="0">
              <a:lnSpc>
                <a:spcPct val="115000"/>
              </a:lnSpc>
              <a:spcBef>
                <a:spcPts val="0"/>
              </a:spcBef>
              <a:spcAft>
                <a:spcPts val="0"/>
              </a:spcAft>
              <a:buNone/>
            </a:pPr>
            <a:r>
              <a:rPr lang="en" sz="2400"/>
              <a:t>NVIDIA Aud: A-S</a:t>
            </a:r>
            <a:endParaRPr sz="2400"/>
          </a:p>
          <a:p>
            <a:pPr marL="0" lvl="0" indent="0" algn="ctr" rtl="0">
              <a:lnSpc>
                <a:spcPct val="115000"/>
              </a:lnSpc>
              <a:spcBef>
                <a:spcPts val="0"/>
              </a:spcBef>
              <a:spcAft>
                <a:spcPts val="0"/>
              </a:spcAft>
              <a:buNone/>
            </a:pPr>
            <a:r>
              <a:rPr lang="en" sz="2400"/>
              <a:t>Cubberley Aud: T-Z</a:t>
            </a:r>
            <a:endParaRPr sz="2400"/>
          </a:p>
          <a:p>
            <a:pPr marL="0" lvl="0" indent="0" algn="ctr" rtl="0">
              <a:lnSpc>
                <a:spcPct val="115000"/>
              </a:lnSpc>
              <a:spcBef>
                <a:spcPts val="0"/>
              </a:spcBef>
              <a:spcAft>
                <a:spcPts val="0"/>
              </a:spcAft>
              <a:buNone/>
            </a:pPr>
            <a:r>
              <a:rPr lang="en" sz="2400"/>
              <a:t>1:30pm - 2:50pm</a:t>
            </a:r>
            <a:endParaRPr sz="2400"/>
          </a:p>
        </p:txBody>
      </p:sp>
      <p:sp>
        <p:nvSpPr>
          <p:cNvPr id="68" name="Google Shape;68;p14"/>
          <p:cNvSpPr txBox="1"/>
          <p:nvPr/>
        </p:nvSpPr>
        <p:spPr>
          <a:xfrm>
            <a:off x="1774350" y="624125"/>
            <a:ext cx="5595300" cy="839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FFFFFF"/>
                </a:solidFill>
                <a:latin typeface="Proxima Nova"/>
                <a:ea typeface="Proxima Nova"/>
                <a:cs typeface="Proxima Nova"/>
                <a:sym typeface="Proxima Nova"/>
              </a:rPr>
              <a:t>Exam Date &amp; Time</a:t>
            </a:r>
            <a:endParaRPr sz="3600">
              <a:solidFill>
                <a:srgbClr val="FFFFFF"/>
              </a:solidFill>
              <a:latin typeface="Proxima Nova"/>
              <a:ea typeface="Proxima Nova"/>
              <a:cs typeface="Proxima Nova"/>
              <a:sym typeface="Proxima Nova"/>
            </a:endParaRPr>
          </a:p>
        </p:txBody>
      </p:sp>
      <p:sp>
        <p:nvSpPr>
          <p:cNvPr id="69" name="Google Shape;69;p14" descr="Heart"/>
          <p:cNvSpPr/>
          <p:nvPr/>
        </p:nvSpPr>
        <p:spPr>
          <a:xfrm>
            <a:off x="7234400" y="1963250"/>
            <a:ext cx="1369800" cy="1202100"/>
          </a:xfrm>
          <a:prstGeom prst="heart">
            <a:avLst/>
          </a:prstGeom>
          <a:solidFill>
            <a:srgbClr val="E066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latin typeface="Proxima Nova"/>
                <a:ea typeface="Proxima Nova"/>
                <a:cs typeface="Proxima Nova"/>
                <a:sym typeface="Proxima Nova"/>
              </a:rPr>
              <a:t>CS 110</a:t>
            </a:r>
            <a:endParaRPr sz="1800" b="1">
              <a:solidFill>
                <a:srgbClr val="FFFFFF"/>
              </a:solidFill>
              <a:latin typeface="Proxima Nova"/>
              <a:ea typeface="Proxima Nova"/>
              <a:cs typeface="Proxima Nova"/>
              <a:sym typeface="Proxima Nova"/>
            </a:endParaRPr>
          </a:p>
        </p:txBody>
      </p:sp>
      <p:sp>
        <p:nvSpPr>
          <p:cNvPr id="70" name="Google Shape;70;p14" descr="Heart"/>
          <p:cNvSpPr/>
          <p:nvPr/>
        </p:nvSpPr>
        <p:spPr>
          <a:xfrm>
            <a:off x="539750" y="1988075"/>
            <a:ext cx="1369800" cy="1202100"/>
          </a:xfrm>
          <a:prstGeom prst="heart">
            <a:avLst/>
          </a:prstGeom>
          <a:solidFill>
            <a:srgbClr val="E066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dirty="0">
                <a:solidFill>
                  <a:srgbClr val="FFFFFF"/>
                </a:solidFill>
                <a:latin typeface="Proxima Nova"/>
                <a:ea typeface="Proxima Nova"/>
                <a:cs typeface="Proxima Nova"/>
                <a:sym typeface="Proxima Nova"/>
              </a:rPr>
              <a:t>CS 110</a:t>
            </a:r>
            <a:endParaRPr sz="1800" b="1" dirty="0">
              <a:solidFill>
                <a:srgbClr val="FFFFFF"/>
              </a:solidFill>
              <a:latin typeface="Proxima Nova"/>
              <a:ea typeface="Proxima Nova"/>
              <a:cs typeface="Proxima Nova"/>
              <a:sym typeface="Proxima Nov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Exam Deets</a:t>
            </a:r>
            <a:endParaRPr/>
          </a:p>
        </p:txBody>
      </p:sp>
      <p:sp>
        <p:nvSpPr>
          <p:cNvPr id="76" name="Google Shape;76;p15"/>
          <p:cNvSpPr txBox="1">
            <a:spLocks noGrp="1"/>
          </p:cNvSpPr>
          <p:nvPr>
            <p:ph type="body" idx="1"/>
          </p:nvPr>
        </p:nvSpPr>
        <p:spPr>
          <a:xfrm>
            <a:off x="311700" y="1152475"/>
            <a:ext cx="58299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Bring your laptop and charger</a:t>
            </a:r>
            <a:endParaRPr/>
          </a:p>
          <a:p>
            <a:pPr marL="457200" lvl="0" indent="-342900" algn="l" rtl="0">
              <a:spcBef>
                <a:spcPts val="0"/>
              </a:spcBef>
              <a:spcAft>
                <a:spcPts val="0"/>
              </a:spcAft>
              <a:buSzPts val="1800"/>
              <a:buChar char="●"/>
            </a:pPr>
            <a:r>
              <a:rPr lang="en"/>
              <a:t>Exam will be administered on Bluebook</a:t>
            </a:r>
            <a:endParaRPr/>
          </a:p>
          <a:p>
            <a:pPr marL="914400" lvl="1" indent="-317500" algn="l" rtl="0">
              <a:spcBef>
                <a:spcPts val="0"/>
              </a:spcBef>
              <a:spcAft>
                <a:spcPts val="0"/>
              </a:spcAft>
              <a:buSzPts val="1400"/>
              <a:buChar char="○"/>
            </a:pPr>
            <a:r>
              <a:rPr lang="en"/>
              <a:t>Download software before exam.</a:t>
            </a:r>
            <a:endParaRPr/>
          </a:p>
          <a:p>
            <a:pPr marL="457200" lvl="0" indent="-342900" algn="l" rtl="0">
              <a:spcBef>
                <a:spcPts val="0"/>
              </a:spcBef>
              <a:spcAft>
                <a:spcPts val="0"/>
              </a:spcAft>
              <a:buSzPts val="1800"/>
              <a:buChar char="●"/>
            </a:pPr>
            <a:r>
              <a:rPr lang="en"/>
              <a:t>If you don’t have a working laptop, we need to know by midnight tonight</a:t>
            </a:r>
            <a:endParaRPr/>
          </a:p>
          <a:p>
            <a:pPr marL="457200" lvl="0" indent="-342900" algn="l" rtl="0">
              <a:spcBef>
                <a:spcPts val="0"/>
              </a:spcBef>
              <a:spcAft>
                <a:spcPts val="0"/>
              </a:spcAft>
              <a:buSzPts val="1800"/>
              <a:buChar char="●"/>
            </a:pPr>
            <a:r>
              <a:rPr lang="en"/>
              <a:t>Exam material emphasizes assignments, sections, lecture, readings (in order of decreasing emphasis)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Outline</a:t>
            </a:r>
            <a:endParaRPr/>
          </a:p>
        </p:txBody>
      </p:sp>
      <p:sp>
        <p:nvSpPr>
          <p:cNvPr id="82" name="Google Shape;82;p16"/>
          <p:cNvSpPr txBox="1">
            <a:spLocks noGrp="1"/>
          </p:cNvSpPr>
          <p:nvPr>
            <p:ph type="body" idx="1"/>
          </p:nvPr>
        </p:nvSpPr>
        <p:spPr>
          <a:xfrm>
            <a:off x="311700" y="1017725"/>
            <a:ext cx="4467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Part 1: Filesystems</a:t>
            </a:r>
            <a:endParaRPr b="1"/>
          </a:p>
          <a:p>
            <a:pPr marL="457200" lvl="0" indent="-342900" algn="l" rtl="0">
              <a:spcBef>
                <a:spcPts val="1600"/>
              </a:spcBef>
              <a:spcAft>
                <a:spcPts val="0"/>
              </a:spcAft>
              <a:buSzPts val="1800"/>
              <a:buChar char="●"/>
            </a:pPr>
            <a:r>
              <a:rPr lang="en"/>
              <a:t>Inodes, Directories, Links</a:t>
            </a:r>
            <a:endParaRPr/>
          </a:p>
          <a:p>
            <a:pPr marL="457200" lvl="0" indent="-342900" algn="l" rtl="0">
              <a:spcBef>
                <a:spcPts val="0"/>
              </a:spcBef>
              <a:spcAft>
                <a:spcPts val="0"/>
              </a:spcAft>
              <a:buSzPts val="1800"/>
              <a:buChar char="●"/>
            </a:pPr>
            <a:r>
              <a:rPr lang="en"/>
              <a:t>File descriptor table, open file table, vnode table</a:t>
            </a:r>
            <a:endParaRPr/>
          </a:p>
          <a:p>
            <a:pPr marL="457200" lvl="0" indent="-342900" algn="l" rtl="0">
              <a:spcBef>
                <a:spcPts val="0"/>
              </a:spcBef>
              <a:spcAft>
                <a:spcPts val="0"/>
              </a:spcAft>
              <a:buSzPts val="1800"/>
              <a:buChar char="●"/>
            </a:pPr>
            <a:r>
              <a:rPr lang="en"/>
              <a:t>System calls (open, close, read, write, dup, dup2, pipe)</a:t>
            </a:r>
            <a:endParaRPr/>
          </a:p>
          <a:p>
            <a:pPr marL="0" lvl="0" indent="0" algn="l" rtl="0">
              <a:spcBef>
                <a:spcPts val="1600"/>
              </a:spcBef>
              <a:spcAft>
                <a:spcPts val="0"/>
              </a:spcAft>
              <a:buNone/>
            </a:pPr>
            <a:r>
              <a:rPr lang="en" b="1"/>
              <a:t>Part 3: Signals</a:t>
            </a:r>
            <a:endParaRPr b="1"/>
          </a:p>
          <a:p>
            <a:pPr marL="457200" lvl="0" indent="-342900" algn="l" rtl="0">
              <a:spcBef>
                <a:spcPts val="1600"/>
              </a:spcBef>
              <a:spcAft>
                <a:spcPts val="0"/>
              </a:spcAft>
              <a:buSzPts val="1800"/>
              <a:buChar char="●"/>
            </a:pPr>
            <a:r>
              <a:rPr lang="en"/>
              <a:t>Signal blocking and handlers</a:t>
            </a:r>
            <a:endParaRPr/>
          </a:p>
          <a:p>
            <a:pPr marL="457200" lvl="0" indent="-342900" algn="l" rtl="0">
              <a:spcBef>
                <a:spcPts val="0"/>
              </a:spcBef>
              <a:spcAft>
                <a:spcPts val="0"/>
              </a:spcAft>
              <a:buSzPts val="1800"/>
              <a:buChar char="●"/>
            </a:pPr>
            <a:r>
              <a:rPr lang="en"/>
              <a:t>Race conditions and sigsuspend</a:t>
            </a:r>
            <a:endParaRPr/>
          </a:p>
          <a:p>
            <a:pPr marL="0" lvl="0" indent="0" algn="l" rtl="0">
              <a:spcBef>
                <a:spcPts val="1600"/>
              </a:spcBef>
              <a:spcAft>
                <a:spcPts val="1600"/>
              </a:spcAft>
              <a:buNone/>
            </a:pPr>
            <a:endParaRPr/>
          </a:p>
        </p:txBody>
      </p:sp>
      <p:sp>
        <p:nvSpPr>
          <p:cNvPr id="83" name="Google Shape;83;p16"/>
          <p:cNvSpPr txBox="1">
            <a:spLocks noGrp="1"/>
          </p:cNvSpPr>
          <p:nvPr>
            <p:ph type="body" idx="1"/>
          </p:nvPr>
        </p:nvSpPr>
        <p:spPr>
          <a:xfrm>
            <a:off x="4672875" y="1093925"/>
            <a:ext cx="3798300" cy="370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Part 2: Multiprocessing</a:t>
            </a:r>
            <a:endParaRPr b="1"/>
          </a:p>
          <a:p>
            <a:pPr marL="457200" lvl="0" indent="-342900" algn="l" rtl="0">
              <a:spcBef>
                <a:spcPts val="1600"/>
              </a:spcBef>
              <a:spcAft>
                <a:spcPts val="0"/>
              </a:spcAft>
              <a:buSzPts val="1800"/>
              <a:buChar char="●"/>
            </a:pPr>
            <a:r>
              <a:rPr lang="en"/>
              <a:t>Processes and Virtual Memory</a:t>
            </a:r>
            <a:endParaRPr/>
          </a:p>
          <a:p>
            <a:pPr marL="457200" lvl="0" indent="-342900" algn="l" rtl="0">
              <a:spcBef>
                <a:spcPts val="0"/>
              </a:spcBef>
              <a:spcAft>
                <a:spcPts val="0"/>
              </a:spcAft>
              <a:buSzPts val="1800"/>
              <a:buChar char="●"/>
            </a:pPr>
            <a:r>
              <a:rPr lang="en"/>
              <a:t>fork, execvp, waitpid</a:t>
            </a:r>
            <a:endParaRPr/>
          </a:p>
          <a:p>
            <a:pPr marL="457200" lvl="0" indent="-342900" algn="l" rtl="0">
              <a:spcBef>
                <a:spcPts val="0"/>
              </a:spcBef>
              <a:spcAft>
                <a:spcPts val="0"/>
              </a:spcAft>
              <a:buSzPts val="1800"/>
              <a:buChar char="●"/>
            </a:pPr>
            <a:r>
              <a:rPr lang="en"/>
              <a:t>Pipes and multiprocessing</a:t>
            </a:r>
            <a:endParaRPr b="1"/>
          </a:p>
          <a:p>
            <a:pPr marL="0" lvl="0" indent="0" algn="l" rtl="0">
              <a:spcBef>
                <a:spcPts val="1600"/>
              </a:spcBef>
              <a:spcAft>
                <a:spcPts val="0"/>
              </a:spcAft>
              <a:buNone/>
            </a:pPr>
            <a:r>
              <a:rPr lang="en" b="1"/>
              <a:t>Part 4: Scheduling</a:t>
            </a:r>
            <a:endParaRPr b="1"/>
          </a:p>
          <a:p>
            <a:pPr marL="0" lvl="0" indent="0" algn="l" rtl="0">
              <a:spcBef>
                <a:spcPts val="1600"/>
              </a:spcBef>
              <a:spcAft>
                <a:spcPts val="0"/>
              </a:spcAft>
              <a:buNone/>
            </a:pPr>
            <a:r>
              <a:rPr lang="en" b="1"/>
              <a:t>Part 5: Threads</a:t>
            </a:r>
            <a:endParaRPr b="1"/>
          </a:p>
          <a:p>
            <a:pPr marL="457200" lvl="0" indent="-342900" algn="l" rtl="0">
              <a:spcBef>
                <a:spcPts val="1600"/>
              </a:spcBef>
              <a:spcAft>
                <a:spcPts val="0"/>
              </a:spcAft>
              <a:buSzPts val="1800"/>
              <a:buChar char="●"/>
            </a:pPr>
            <a:r>
              <a:rPr lang="en"/>
              <a:t>Thread Syntax</a:t>
            </a:r>
            <a:endParaRPr/>
          </a:p>
          <a:p>
            <a:pPr marL="457200" lvl="0" indent="-342900" algn="l" rtl="0">
              <a:spcBef>
                <a:spcPts val="0"/>
              </a:spcBef>
              <a:spcAft>
                <a:spcPts val="0"/>
              </a:spcAft>
              <a:buSzPts val="1800"/>
              <a:buChar char="●"/>
            </a:pPr>
            <a:r>
              <a:rPr lang="en"/>
              <a:t>Race Conditions, Mutex</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Part 1: Filesystems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Filesystem Layers</a:t>
            </a:r>
            <a:endParaRPr/>
          </a:p>
        </p:txBody>
      </p:sp>
      <p:grpSp>
        <p:nvGrpSpPr>
          <p:cNvPr id="2" name="Group 1" descr="4 layers, top to bottom: pathname, directory, inode and block, each feeding into the one above it.">
            <a:extLst>
              <a:ext uri="{FF2B5EF4-FFF2-40B4-BE49-F238E27FC236}">
                <a16:creationId xmlns:a16="http://schemas.microsoft.com/office/drawing/2014/main" id="{06327D35-2390-AE4F-AAF0-435FFC10A836}"/>
              </a:ext>
            </a:extLst>
          </p:cNvPr>
          <p:cNvGrpSpPr/>
          <p:nvPr/>
        </p:nvGrpSpPr>
        <p:grpSpPr>
          <a:xfrm>
            <a:off x="506550" y="1274953"/>
            <a:ext cx="3805800" cy="3461088"/>
            <a:chOff x="506550" y="1274953"/>
            <a:chExt cx="3805800" cy="3461088"/>
          </a:xfrm>
        </p:grpSpPr>
        <p:sp>
          <p:nvSpPr>
            <p:cNvPr id="94" name="Google Shape;94;p18"/>
            <p:cNvSpPr/>
            <p:nvPr/>
          </p:nvSpPr>
          <p:spPr>
            <a:xfrm>
              <a:off x="506550" y="4084141"/>
              <a:ext cx="3805800" cy="651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latin typeface="Proxima Nova"/>
                  <a:ea typeface="Proxima Nova"/>
                  <a:cs typeface="Proxima Nova"/>
                  <a:sym typeface="Proxima Nova"/>
                </a:rPr>
                <a:t>Block Layer</a:t>
              </a:r>
              <a:endParaRPr sz="1800" b="1">
                <a:solidFill>
                  <a:srgbClr val="FFFFFF"/>
                </a:solidFill>
                <a:latin typeface="Proxima Nova"/>
                <a:ea typeface="Proxima Nova"/>
                <a:cs typeface="Proxima Nova"/>
                <a:sym typeface="Proxima Nova"/>
              </a:endParaRPr>
            </a:p>
          </p:txBody>
        </p:sp>
        <p:sp>
          <p:nvSpPr>
            <p:cNvPr id="95" name="Google Shape;95;p18"/>
            <p:cNvSpPr/>
            <p:nvPr/>
          </p:nvSpPr>
          <p:spPr>
            <a:xfrm>
              <a:off x="506550" y="3147745"/>
              <a:ext cx="3805800" cy="651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latin typeface="Proxima Nova"/>
                  <a:ea typeface="Proxima Nova"/>
                  <a:cs typeface="Proxima Nova"/>
                  <a:sym typeface="Proxima Nova"/>
                </a:rPr>
                <a:t>Inode Layer</a:t>
              </a:r>
              <a:endParaRPr sz="1800" b="1">
                <a:solidFill>
                  <a:srgbClr val="FFFFFF"/>
                </a:solidFill>
                <a:latin typeface="Proxima Nova"/>
                <a:ea typeface="Proxima Nova"/>
                <a:cs typeface="Proxima Nova"/>
                <a:sym typeface="Proxima Nova"/>
              </a:endParaRPr>
            </a:p>
          </p:txBody>
        </p:sp>
        <p:sp>
          <p:nvSpPr>
            <p:cNvPr id="96" name="Google Shape;96;p18"/>
            <p:cNvSpPr/>
            <p:nvPr/>
          </p:nvSpPr>
          <p:spPr>
            <a:xfrm>
              <a:off x="506550" y="2211349"/>
              <a:ext cx="3805800" cy="651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latin typeface="Proxima Nova"/>
                  <a:ea typeface="Proxima Nova"/>
                  <a:cs typeface="Proxima Nova"/>
                  <a:sym typeface="Proxima Nova"/>
                </a:rPr>
                <a:t>Directory Layer</a:t>
              </a:r>
              <a:endParaRPr sz="1800" b="1">
                <a:solidFill>
                  <a:srgbClr val="FFFFFF"/>
                </a:solidFill>
                <a:latin typeface="Proxima Nova"/>
                <a:ea typeface="Proxima Nova"/>
                <a:cs typeface="Proxima Nova"/>
                <a:sym typeface="Proxima Nova"/>
              </a:endParaRPr>
            </a:p>
          </p:txBody>
        </p:sp>
        <p:sp>
          <p:nvSpPr>
            <p:cNvPr id="97" name="Google Shape;97;p18"/>
            <p:cNvSpPr/>
            <p:nvPr/>
          </p:nvSpPr>
          <p:spPr>
            <a:xfrm>
              <a:off x="506550" y="1274953"/>
              <a:ext cx="3805800" cy="651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latin typeface="Proxima Nova"/>
                  <a:ea typeface="Proxima Nova"/>
                  <a:cs typeface="Proxima Nova"/>
                  <a:sym typeface="Proxima Nova"/>
                </a:rPr>
                <a:t>Pathname Layer</a:t>
              </a:r>
              <a:endParaRPr sz="1800" b="1">
                <a:solidFill>
                  <a:srgbClr val="FFFFFF"/>
                </a:solidFill>
                <a:latin typeface="Proxima Nova"/>
                <a:ea typeface="Proxima Nova"/>
                <a:cs typeface="Proxima Nova"/>
                <a:sym typeface="Proxima Nova"/>
              </a:endParaRPr>
            </a:p>
          </p:txBody>
        </p:sp>
        <p:sp>
          <p:nvSpPr>
            <p:cNvPr id="98" name="Google Shape;98;p18"/>
            <p:cNvSpPr/>
            <p:nvPr/>
          </p:nvSpPr>
          <p:spPr>
            <a:xfrm rot="10800000">
              <a:off x="2209951" y="1926951"/>
              <a:ext cx="399000" cy="284400"/>
            </a:xfrm>
            <a:prstGeom prst="downArrow">
              <a:avLst>
                <a:gd name="adj1" fmla="val 0"/>
                <a:gd name="adj2" fmla="val 10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Proxima Nova"/>
                <a:ea typeface="Proxima Nova"/>
                <a:cs typeface="Proxima Nova"/>
                <a:sym typeface="Proxima Nova"/>
              </a:endParaRPr>
            </a:p>
          </p:txBody>
        </p:sp>
        <p:sp>
          <p:nvSpPr>
            <p:cNvPr id="99" name="Google Shape;99;p18"/>
            <p:cNvSpPr/>
            <p:nvPr/>
          </p:nvSpPr>
          <p:spPr>
            <a:xfrm rot="10800000">
              <a:off x="2209951" y="2863390"/>
              <a:ext cx="399000" cy="284400"/>
            </a:xfrm>
            <a:prstGeom prst="downArrow">
              <a:avLst>
                <a:gd name="adj1" fmla="val 0"/>
                <a:gd name="adj2" fmla="val 10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Proxima Nova"/>
                <a:ea typeface="Proxima Nova"/>
                <a:cs typeface="Proxima Nova"/>
                <a:sym typeface="Proxima Nova"/>
              </a:endParaRPr>
            </a:p>
          </p:txBody>
        </p:sp>
        <p:sp>
          <p:nvSpPr>
            <p:cNvPr id="100" name="Google Shape;100;p18"/>
            <p:cNvSpPr/>
            <p:nvPr/>
          </p:nvSpPr>
          <p:spPr>
            <a:xfrm rot="10800000">
              <a:off x="2209951" y="3799803"/>
              <a:ext cx="399000" cy="284400"/>
            </a:xfrm>
            <a:prstGeom prst="downArrow">
              <a:avLst>
                <a:gd name="adj1" fmla="val 0"/>
                <a:gd name="adj2" fmla="val 10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Proxima Nova"/>
                <a:ea typeface="Proxima Nova"/>
                <a:cs typeface="Proxima Nova"/>
                <a:sym typeface="Proxima Nova"/>
              </a:endParaRPr>
            </a:p>
          </p:txBody>
        </p:sp>
      </p:grpSp>
      <p:grpSp>
        <p:nvGrpSpPr>
          <p:cNvPr id="3" name="Group 2" descr="Diagram showing a path /home/shreyg/a.txt, where the shreyg directory contains directory entries for &quot;A.txt&quot; and &quot;B.txt&quot; which are at inodes 0 and 1, respectively, and inode 0 contains block numbers 2 and 3, while inode 1 contains block number 4.">
            <a:extLst>
              <a:ext uri="{FF2B5EF4-FFF2-40B4-BE49-F238E27FC236}">
                <a16:creationId xmlns:a16="http://schemas.microsoft.com/office/drawing/2014/main" id="{9EF5548A-C4CC-DB40-AEDF-34D42C03EF30}"/>
              </a:ext>
            </a:extLst>
          </p:cNvPr>
          <p:cNvGrpSpPr/>
          <p:nvPr/>
        </p:nvGrpSpPr>
        <p:grpSpPr>
          <a:xfrm>
            <a:off x="4572000" y="1376488"/>
            <a:ext cx="4390375" cy="3301812"/>
            <a:chOff x="4572000" y="1376488"/>
            <a:chExt cx="4390375" cy="3301812"/>
          </a:xfrm>
        </p:grpSpPr>
        <p:sp>
          <p:nvSpPr>
            <p:cNvPr id="101" name="Google Shape;101;p18"/>
            <p:cNvSpPr/>
            <p:nvPr/>
          </p:nvSpPr>
          <p:spPr>
            <a:xfrm>
              <a:off x="4572000" y="41419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8"/>
            <p:cNvSpPr/>
            <p:nvPr/>
          </p:nvSpPr>
          <p:spPr>
            <a:xfrm>
              <a:off x="5120768" y="41419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8"/>
            <p:cNvSpPr/>
            <p:nvPr/>
          </p:nvSpPr>
          <p:spPr>
            <a:xfrm>
              <a:off x="5669536" y="41419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8"/>
            <p:cNvSpPr/>
            <p:nvPr/>
          </p:nvSpPr>
          <p:spPr>
            <a:xfrm>
              <a:off x="6218304" y="41419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8"/>
            <p:cNvSpPr/>
            <p:nvPr/>
          </p:nvSpPr>
          <p:spPr>
            <a:xfrm>
              <a:off x="6767072" y="41419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8"/>
            <p:cNvSpPr/>
            <p:nvPr/>
          </p:nvSpPr>
          <p:spPr>
            <a:xfrm>
              <a:off x="7315840" y="41419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8"/>
            <p:cNvSpPr/>
            <p:nvPr/>
          </p:nvSpPr>
          <p:spPr>
            <a:xfrm>
              <a:off x="7864607" y="41419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8"/>
            <p:cNvSpPr/>
            <p:nvPr/>
          </p:nvSpPr>
          <p:spPr>
            <a:xfrm>
              <a:off x="8413375" y="41419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8"/>
            <p:cNvSpPr/>
            <p:nvPr/>
          </p:nvSpPr>
          <p:spPr>
            <a:xfrm>
              <a:off x="5383050" y="32055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2, 3</a:t>
              </a:r>
              <a:endParaRPr/>
            </a:p>
          </p:txBody>
        </p:sp>
        <p:sp>
          <p:nvSpPr>
            <p:cNvPr id="110" name="Google Shape;110;p18"/>
            <p:cNvSpPr/>
            <p:nvPr/>
          </p:nvSpPr>
          <p:spPr>
            <a:xfrm>
              <a:off x="7578125" y="32055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1, 7</a:t>
              </a:r>
              <a:endParaRPr/>
            </a:p>
          </p:txBody>
        </p:sp>
        <p:sp>
          <p:nvSpPr>
            <p:cNvPr id="111" name="Google Shape;111;p18"/>
            <p:cNvSpPr/>
            <p:nvPr/>
          </p:nvSpPr>
          <p:spPr>
            <a:xfrm>
              <a:off x="6480588" y="3205500"/>
              <a:ext cx="54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4</a:t>
              </a:r>
              <a:endParaRPr/>
            </a:p>
          </p:txBody>
        </p:sp>
        <p:cxnSp>
          <p:nvCxnSpPr>
            <p:cNvPr id="112" name="Google Shape;112;p18"/>
            <p:cNvCxnSpPr>
              <a:stCxn id="109" idx="2"/>
              <a:endCxn id="103" idx="0"/>
            </p:cNvCxnSpPr>
            <p:nvPr/>
          </p:nvCxnSpPr>
          <p:spPr>
            <a:xfrm>
              <a:off x="5657550" y="3741900"/>
              <a:ext cx="286500" cy="399900"/>
            </a:xfrm>
            <a:prstGeom prst="straightConnector1">
              <a:avLst/>
            </a:prstGeom>
            <a:noFill/>
            <a:ln w="9525" cap="flat" cmpd="sng">
              <a:solidFill>
                <a:schemeClr val="dk2"/>
              </a:solidFill>
              <a:prstDash val="solid"/>
              <a:round/>
              <a:headEnd type="none" w="med" len="med"/>
              <a:tailEnd type="triangle" w="med" len="med"/>
            </a:ln>
          </p:spPr>
        </p:cxnSp>
        <p:cxnSp>
          <p:nvCxnSpPr>
            <p:cNvPr id="113" name="Google Shape;113;p18"/>
            <p:cNvCxnSpPr>
              <a:stCxn id="109" idx="2"/>
              <a:endCxn id="104" idx="0"/>
            </p:cNvCxnSpPr>
            <p:nvPr/>
          </p:nvCxnSpPr>
          <p:spPr>
            <a:xfrm>
              <a:off x="5657550" y="3741900"/>
              <a:ext cx="835200" cy="399900"/>
            </a:xfrm>
            <a:prstGeom prst="straightConnector1">
              <a:avLst/>
            </a:prstGeom>
            <a:noFill/>
            <a:ln w="9525" cap="flat" cmpd="sng">
              <a:solidFill>
                <a:schemeClr val="dk2"/>
              </a:solidFill>
              <a:prstDash val="solid"/>
              <a:round/>
              <a:headEnd type="none" w="med" len="med"/>
              <a:tailEnd type="triangle" w="med" len="med"/>
            </a:ln>
          </p:spPr>
        </p:cxnSp>
        <p:cxnSp>
          <p:nvCxnSpPr>
            <p:cNvPr id="114" name="Google Shape;114;p18"/>
            <p:cNvCxnSpPr>
              <a:stCxn id="111" idx="2"/>
              <a:endCxn id="105" idx="0"/>
            </p:cNvCxnSpPr>
            <p:nvPr/>
          </p:nvCxnSpPr>
          <p:spPr>
            <a:xfrm>
              <a:off x="6755088" y="3741900"/>
              <a:ext cx="286500" cy="399900"/>
            </a:xfrm>
            <a:prstGeom prst="straightConnector1">
              <a:avLst/>
            </a:prstGeom>
            <a:noFill/>
            <a:ln w="9525" cap="flat" cmpd="sng">
              <a:solidFill>
                <a:schemeClr val="dk2"/>
              </a:solidFill>
              <a:prstDash val="solid"/>
              <a:round/>
              <a:headEnd type="none" w="med" len="med"/>
              <a:tailEnd type="triangle" w="med" len="med"/>
            </a:ln>
          </p:spPr>
        </p:cxnSp>
        <p:cxnSp>
          <p:nvCxnSpPr>
            <p:cNvPr id="115" name="Google Shape;115;p18"/>
            <p:cNvCxnSpPr>
              <a:stCxn id="110" idx="2"/>
              <a:endCxn id="102" idx="0"/>
            </p:cNvCxnSpPr>
            <p:nvPr/>
          </p:nvCxnSpPr>
          <p:spPr>
            <a:xfrm flipH="1">
              <a:off x="5395325" y="3741900"/>
              <a:ext cx="2457300" cy="399900"/>
            </a:xfrm>
            <a:prstGeom prst="straightConnector1">
              <a:avLst/>
            </a:prstGeom>
            <a:noFill/>
            <a:ln w="9525" cap="flat" cmpd="sng">
              <a:solidFill>
                <a:schemeClr val="dk2"/>
              </a:solidFill>
              <a:prstDash val="solid"/>
              <a:round/>
              <a:headEnd type="none" w="med" len="med"/>
              <a:tailEnd type="triangle" w="med" len="med"/>
            </a:ln>
          </p:spPr>
        </p:cxnSp>
        <p:cxnSp>
          <p:nvCxnSpPr>
            <p:cNvPr id="116" name="Google Shape;116;p18"/>
            <p:cNvCxnSpPr>
              <a:stCxn id="110" idx="2"/>
              <a:endCxn id="108" idx="0"/>
            </p:cNvCxnSpPr>
            <p:nvPr/>
          </p:nvCxnSpPr>
          <p:spPr>
            <a:xfrm>
              <a:off x="7852625" y="3741900"/>
              <a:ext cx="835200" cy="399900"/>
            </a:xfrm>
            <a:prstGeom prst="straightConnector1">
              <a:avLst/>
            </a:prstGeom>
            <a:noFill/>
            <a:ln w="9525" cap="flat" cmpd="sng">
              <a:solidFill>
                <a:schemeClr val="dk2"/>
              </a:solidFill>
              <a:prstDash val="solid"/>
              <a:round/>
              <a:headEnd type="none" w="med" len="med"/>
              <a:tailEnd type="triangle" w="med" len="med"/>
            </a:ln>
          </p:spPr>
        </p:cxnSp>
        <p:sp>
          <p:nvSpPr>
            <p:cNvPr id="117" name="Google Shape;117;p18"/>
            <p:cNvSpPr/>
            <p:nvPr/>
          </p:nvSpPr>
          <p:spPr>
            <a:xfrm>
              <a:off x="6000597" y="2211350"/>
              <a:ext cx="1509000" cy="5364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“A.txt” -- inode 0</a:t>
              </a:r>
              <a:br>
                <a:rPr lang="en"/>
              </a:br>
              <a:r>
                <a:rPr lang="en"/>
                <a:t>“B.txt” -- inode 1</a:t>
              </a:r>
              <a:endParaRPr/>
            </a:p>
          </p:txBody>
        </p:sp>
        <p:cxnSp>
          <p:nvCxnSpPr>
            <p:cNvPr id="118" name="Google Shape;118;p18"/>
            <p:cNvCxnSpPr>
              <a:stCxn id="117" idx="2"/>
              <a:endCxn id="109" idx="0"/>
            </p:cNvCxnSpPr>
            <p:nvPr/>
          </p:nvCxnSpPr>
          <p:spPr>
            <a:xfrm flipH="1">
              <a:off x="5657697" y="2747750"/>
              <a:ext cx="1097400" cy="457800"/>
            </a:xfrm>
            <a:prstGeom prst="straightConnector1">
              <a:avLst/>
            </a:prstGeom>
            <a:noFill/>
            <a:ln w="9525" cap="flat" cmpd="sng">
              <a:solidFill>
                <a:schemeClr val="dk2"/>
              </a:solidFill>
              <a:prstDash val="solid"/>
              <a:round/>
              <a:headEnd type="none" w="med" len="med"/>
              <a:tailEnd type="triangle" w="med" len="med"/>
            </a:ln>
          </p:spPr>
        </p:cxnSp>
        <p:cxnSp>
          <p:nvCxnSpPr>
            <p:cNvPr id="119" name="Google Shape;119;p18"/>
            <p:cNvCxnSpPr>
              <a:stCxn id="117" idx="2"/>
              <a:endCxn id="111" idx="0"/>
            </p:cNvCxnSpPr>
            <p:nvPr/>
          </p:nvCxnSpPr>
          <p:spPr>
            <a:xfrm>
              <a:off x="6755097" y="2747750"/>
              <a:ext cx="0" cy="457800"/>
            </a:xfrm>
            <a:prstGeom prst="straightConnector1">
              <a:avLst/>
            </a:prstGeom>
            <a:noFill/>
            <a:ln w="9525" cap="flat" cmpd="sng">
              <a:solidFill>
                <a:schemeClr val="dk2"/>
              </a:solidFill>
              <a:prstDash val="solid"/>
              <a:round/>
              <a:headEnd type="none" w="med" len="med"/>
              <a:tailEnd type="triangle" w="med" len="med"/>
            </a:ln>
          </p:spPr>
        </p:cxnSp>
        <p:sp>
          <p:nvSpPr>
            <p:cNvPr id="120" name="Google Shape;120;p18"/>
            <p:cNvSpPr txBox="1"/>
            <p:nvPr/>
          </p:nvSpPr>
          <p:spPr>
            <a:xfrm>
              <a:off x="4714650" y="1376488"/>
              <a:ext cx="4080900" cy="47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dirty="0">
                  <a:solidFill>
                    <a:srgbClr val="FFFFFF"/>
                  </a:solidFill>
                  <a:latin typeface="Proxima Nova"/>
                  <a:ea typeface="Proxima Nova"/>
                  <a:cs typeface="Proxima Nova"/>
                  <a:sym typeface="Proxima Nova"/>
                </a:rPr>
                <a:t>/home/</a:t>
              </a:r>
              <a:r>
                <a:rPr lang="en" b="1" dirty="0" err="1">
                  <a:solidFill>
                    <a:srgbClr val="FFFFFF"/>
                  </a:solidFill>
                  <a:latin typeface="Proxima Nova"/>
                  <a:ea typeface="Proxima Nova"/>
                  <a:cs typeface="Proxima Nova"/>
                  <a:sym typeface="Proxima Nova"/>
                </a:rPr>
                <a:t>shreyg</a:t>
              </a:r>
              <a:r>
                <a:rPr lang="en" b="1" dirty="0">
                  <a:solidFill>
                    <a:srgbClr val="FFFFFF"/>
                  </a:solidFill>
                  <a:latin typeface="Proxima Nova"/>
                  <a:ea typeface="Proxima Nova"/>
                  <a:cs typeface="Proxima Nova"/>
                  <a:sym typeface="Proxima Nova"/>
                </a:rPr>
                <a:t>/</a:t>
              </a:r>
              <a:r>
                <a:rPr lang="en" b="1" dirty="0" err="1">
                  <a:solidFill>
                    <a:srgbClr val="FFFFFF"/>
                  </a:solidFill>
                  <a:latin typeface="Proxima Nova"/>
                  <a:ea typeface="Proxima Nova"/>
                  <a:cs typeface="Proxima Nova"/>
                  <a:sym typeface="Proxima Nova"/>
                </a:rPr>
                <a:t>a.txt</a:t>
              </a:r>
              <a:endParaRPr b="1" dirty="0">
                <a:solidFill>
                  <a:srgbClr val="FFFFFF"/>
                </a:solidFill>
                <a:latin typeface="Proxima Nova"/>
                <a:ea typeface="Proxima Nova"/>
                <a:cs typeface="Proxima Nova"/>
                <a:sym typeface="Proxima Nova"/>
              </a:endParaRPr>
            </a:p>
          </p:txBody>
        </p:sp>
        <p:cxnSp>
          <p:nvCxnSpPr>
            <p:cNvPr id="121" name="Google Shape;121;p18"/>
            <p:cNvCxnSpPr>
              <a:endCxn id="117" idx="0"/>
            </p:cNvCxnSpPr>
            <p:nvPr/>
          </p:nvCxnSpPr>
          <p:spPr>
            <a:xfrm>
              <a:off x="6753597" y="1682750"/>
              <a:ext cx="1500" cy="528600"/>
            </a:xfrm>
            <a:prstGeom prst="straightConnector1">
              <a:avLst/>
            </a:prstGeom>
            <a:noFill/>
            <a:ln w="9525" cap="flat" cmpd="sng">
              <a:solidFill>
                <a:schemeClr val="dk2"/>
              </a:solidFill>
              <a:prstDash val="solid"/>
              <a:round/>
              <a:headEnd type="none" w="med" len="med"/>
              <a:tailEnd type="triangle" w="med" len="med"/>
            </a:ln>
          </p:spPr>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Inodes &amp; Files</a:t>
            </a:r>
            <a:endParaRPr/>
          </a:p>
        </p:txBody>
      </p:sp>
      <p:sp>
        <p:nvSpPr>
          <p:cNvPr id="127" name="Google Shape;127;p19"/>
          <p:cNvSpPr txBox="1">
            <a:spLocks noGrp="1"/>
          </p:cNvSpPr>
          <p:nvPr>
            <p:ph type="body" idx="1"/>
          </p:nvPr>
        </p:nvSpPr>
        <p:spPr>
          <a:xfrm>
            <a:off x="705150" y="3047125"/>
            <a:ext cx="7733700" cy="1580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Super block contains info on the type and config of the filesystem</a:t>
            </a:r>
            <a:endParaRPr/>
          </a:p>
          <a:p>
            <a:pPr marL="457200" lvl="0" indent="-342900" algn="l" rtl="0">
              <a:spcBef>
                <a:spcPts val="0"/>
              </a:spcBef>
              <a:spcAft>
                <a:spcPts val="0"/>
              </a:spcAft>
              <a:buSzPts val="1800"/>
              <a:buChar char="●"/>
            </a:pPr>
            <a:r>
              <a:rPr lang="en" sz="1800"/>
              <a:t>Inodes </a:t>
            </a:r>
            <a:r>
              <a:rPr lang="en"/>
              <a:t>contain all the metadata regarding a file/directory.</a:t>
            </a:r>
            <a:endParaRPr sz="1800"/>
          </a:p>
          <a:p>
            <a:pPr marL="457200" lvl="0" indent="-342900" algn="l" rtl="0">
              <a:spcBef>
                <a:spcPts val="0"/>
              </a:spcBef>
              <a:spcAft>
                <a:spcPts val="0"/>
              </a:spcAft>
              <a:buSzPts val="1800"/>
              <a:buChar char="●"/>
            </a:pPr>
            <a:r>
              <a:rPr lang="en"/>
              <a:t>Data blocks contain actual file data or directory entries</a:t>
            </a:r>
            <a:endParaRPr/>
          </a:p>
          <a:p>
            <a:pPr marL="457200" lvl="0" indent="-342900" algn="l" rtl="0">
              <a:spcBef>
                <a:spcPts val="0"/>
              </a:spcBef>
              <a:spcAft>
                <a:spcPts val="0"/>
              </a:spcAft>
              <a:buSzPts val="1800"/>
              <a:buChar char="●"/>
            </a:pPr>
            <a:r>
              <a:rPr lang="en"/>
              <a:t>Indirect blocks contain lists of block numbers to data/indirect blocks</a:t>
            </a:r>
            <a:endParaRPr sz="1800"/>
          </a:p>
        </p:txBody>
      </p:sp>
      <p:grpSp>
        <p:nvGrpSpPr>
          <p:cNvPr id="2" name="Group 1" descr="Diagram of the filesystem on disk - first there are the boot and super blocks on the left (start) side, followed to the right by the inode table, followed by the data, indirect and unallocated blocks.">
            <a:extLst>
              <a:ext uri="{FF2B5EF4-FFF2-40B4-BE49-F238E27FC236}">
                <a16:creationId xmlns:a16="http://schemas.microsoft.com/office/drawing/2014/main" id="{82C0C2F3-5E81-4848-8D65-CD9E63EB9A55}"/>
              </a:ext>
            </a:extLst>
          </p:cNvPr>
          <p:cNvGrpSpPr/>
          <p:nvPr/>
        </p:nvGrpSpPr>
        <p:grpSpPr>
          <a:xfrm>
            <a:off x="514313" y="1346225"/>
            <a:ext cx="8115375" cy="1147888"/>
            <a:chOff x="514313" y="1346225"/>
            <a:chExt cx="8115375" cy="1147888"/>
          </a:xfrm>
        </p:grpSpPr>
        <p:sp>
          <p:nvSpPr>
            <p:cNvPr id="128" name="Google Shape;128;p19"/>
            <p:cNvSpPr/>
            <p:nvPr/>
          </p:nvSpPr>
          <p:spPr>
            <a:xfrm>
              <a:off x="514313" y="1346225"/>
              <a:ext cx="1146900" cy="11430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t>BOOT + SUPER</a:t>
              </a:r>
              <a:br>
                <a:rPr lang="en" dirty="0"/>
              </a:br>
              <a:r>
                <a:rPr lang="en" dirty="0"/>
                <a:t>BLOCKS</a:t>
              </a:r>
              <a:endParaRPr dirty="0"/>
            </a:p>
          </p:txBody>
        </p:sp>
        <p:sp>
          <p:nvSpPr>
            <p:cNvPr id="129" name="Google Shape;129;p19"/>
            <p:cNvSpPr/>
            <p:nvPr/>
          </p:nvSpPr>
          <p:spPr>
            <a:xfrm>
              <a:off x="1661213" y="1346225"/>
              <a:ext cx="1146900" cy="11430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0" name="Google Shape;130;p19"/>
            <p:cNvSpPr/>
            <p:nvPr/>
          </p:nvSpPr>
          <p:spPr>
            <a:xfrm>
              <a:off x="2808113" y="1346225"/>
              <a:ext cx="1146900" cy="11430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INODE TABLE</a:t>
              </a:r>
              <a:endParaRPr/>
            </a:p>
          </p:txBody>
        </p:sp>
        <p:sp>
          <p:nvSpPr>
            <p:cNvPr id="131" name="Google Shape;131;p19"/>
            <p:cNvSpPr/>
            <p:nvPr/>
          </p:nvSpPr>
          <p:spPr>
            <a:xfrm>
              <a:off x="3893288" y="1346225"/>
              <a:ext cx="4736400" cy="1143000"/>
            </a:xfrm>
            <a:prstGeom prst="rect">
              <a:avLst/>
            </a:prstGeom>
            <a:solidFill>
              <a:srgbClr val="999999"/>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DATA, INDIRECT, &amp; UNALLOCATED BLOCKS</a:t>
              </a:r>
              <a:endParaRPr/>
            </a:p>
          </p:txBody>
        </p:sp>
        <p:sp>
          <p:nvSpPr>
            <p:cNvPr id="132" name="Google Shape;132;p19"/>
            <p:cNvSpPr/>
            <p:nvPr/>
          </p:nvSpPr>
          <p:spPr>
            <a:xfrm>
              <a:off x="1661225" y="1346225"/>
              <a:ext cx="1146900" cy="198300"/>
            </a:xfrm>
            <a:prstGeom prst="rect">
              <a:avLst/>
            </a:prstGeom>
            <a:solidFill>
              <a:srgbClr val="999999"/>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Inode 1</a:t>
              </a:r>
              <a:endParaRPr sz="1200"/>
            </a:p>
          </p:txBody>
        </p:sp>
        <p:sp>
          <p:nvSpPr>
            <p:cNvPr id="133" name="Google Shape;133;p19"/>
            <p:cNvSpPr/>
            <p:nvPr/>
          </p:nvSpPr>
          <p:spPr>
            <a:xfrm>
              <a:off x="1661225" y="1544525"/>
              <a:ext cx="1146900" cy="198300"/>
            </a:xfrm>
            <a:prstGeom prst="rect">
              <a:avLst/>
            </a:prstGeom>
            <a:solidFill>
              <a:srgbClr val="999999"/>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Inode 2</a:t>
              </a:r>
              <a:endParaRPr sz="1200"/>
            </a:p>
          </p:txBody>
        </p:sp>
        <p:sp>
          <p:nvSpPr>
            <p:cNvPr id="134" name="Google Shape;134;p19"/>
            <p:cNvSpPr/>
            <p:nvPr/>
          </p:nvSpPr>
          <p:spPr>
            <a:xfrm>
              <a:off x="1661225" y="2295813"/>
              <a:ext cx="1146900" cy="198300"/>
            </a:xfrm>
            <a:prstGeom prst="rect">
              <a:avLst/>
            </a:prstGeom>
            <a:solidFill>
              <a:srgbClr val="999999"/>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Inode 16</a:t>
              </a:r>
              <a:endParaRPr sz="1200"/>
            </a:p>
          </p:txBody>
        </p:sp>
        <p:sp>
          <p:nvSpPr>
            <p:cNvPr id="135" name="Google Shape;135;p19"/>
            <p:cNvSpPr/>
            <p:nvPr/>
          </p:nvSpPr>
          <p:spPr>
            <a:xfrm>
              <a:off x="1661225" y="1742825"/>
              <a:ext cx="1146900" cy="552900"/>
            </a:xfrm>
            <a:prstGeom prst="rect">
              <a:avLst/>
            </a:prstGeom>
            <a:solidFill>
              <a:srgbClr val="999999"/>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136" name="Google Shape;136;p19"/>
            <p:cNvSpPr/>
            <p:nvPr/>
          </p:nvSpPr>
          <p:spPr>
            <a:xfrm>
              <a:off x="2199875" y="1836988"/>
              <a:ext cx="69600" cy="69300"/>
            </a:xfrm>
            <a:prstGeom prst="ellipse">
              <a:avLst/>
            </a:prstGeom>
            <a:solidFill>
              <a:srgbClr val="000000"/>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9"/>
            <p:cNvSpPr/>
            <p:nvPr/>
          </p:nvSpPr>
          <p:spPr>
            <a:xfrm>
              <a:off x="2199875" y="1984675"/>
              <a:ext cx="69600" cy="69300"/>
            </a:xfrm>
            <a:prstGeom prst="ellipse">
              <a:avLst/>
            </a:prstGeom>
            <a:solidFill>
              <a:srgbClr val="000000"/>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9"/>
            <p:cNvSpPr/>
            <p:nvPr/>
          </p:nvSpPr>
          <p:spPr>
            <a:xfrm>
              <a:off x="2199875" y="2132363"/>
              <a:ext cx="69600" cy="69300"/>
            </a:xfrm>
            <a:prstGeom prst="ellipse">
              <a:avLst/>
            </a:prstGeom>
            <a:solidFill>
              <a:srgbClr val="000000"/>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9"/>
            <p:cNvSpPr/>
            <p:nvPr/>
          </p:nvSpPr>
          <p:spPr>
            <a:xfrm>
              <a:off x="3131338" y="2226513"/>
              <a:ext cx="69600" cy="69300"/>
            </a:xfrm>
            <a:prstGeom prst="ellipse">
              <a:avLst/>
            </a:prstGeom>
            <a:solidFill>
              <a:srgbClr val="000000"/>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9"/>
            <p:cNvSpPr/>
            <p:nvPr/>
          </p:nvSpPr>
          <p:spPr>
            <a:xfrm>
              <a:off x="3346763" y="2226513"/>
              <a:ext cx="69600" cy="69300"/>
            </a:xfrm>
            <a:prstGeom prst="ellipse">
              <a:avLst/>
            </a:prstGeom>
            <a:solidFill>
              <a:srgbClr val="000000"/>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9"/>
            <p:cNvSpPr/>
            <p:nvPr/>
          </p:nvSpPr>
          <p:spPr>
            <a:xfrm>
              <a:off x="3562188" y="2226513"/>
              <a:ext cx="69600" cy="69300"/>
            </a:xfrm>
            <a:prstGeom prst="ellipse">
              <a:avLst/>
            </a:prstGeom>
            <a:solidFill>
              <a:srgbClr val="000000"/>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What’s in an inode?</a:t>
            </a:r>
            <a:endParaRPr/>
          </a:p>
        </p:txBody>
      </p:sp>
      <p:sp>
        <p:nvSpPr>
          <p:cNvPr id="148" name="Google Shape;148;p20"/>
          <p:cNvSpPr txBox="1"/>
          <p:nvPr/>
        </p:nvSpPr>
        <p:spPr>
          <a:xfrm>
            <a:off x="1245450" y="4203675"/>
            <a:ext cx="6653100" cy="30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Proxima Nova"/>
                <a:ea typeface="Proxima Nova"/>
                <a:cs typeface="Proxima Nova"/>
                <a:sym typeface="Proxima Nova"/>
              </a:rPr>
              <a:t>(From ino.h, assign2)</a:t>
            </a:r>
            <a:endParaRPr sz="1000">
              <a:solidFill>
                <a:srgbClr val="FFFFFF"/>
              </a:solidFill>
              <a:latin typeface="Proxima Nova"/>
              <a:ea typeface="Proxima Nova"/>
              <a:cs typeface="Proxima Nova"/>
              <a:sym typeface="Proxima Nova"/>
            </a:endParaRPr>
          </a:p>
        </p:txBody>
      </p:sp>
      <p:sp>
        <p:nvSpPr>
          <p:cNvPr id="2" name="Rectangle 1">
            <a:extLst>
              <a:ext uri="{FF2B5EF4-FFF2-40B4-BE49-F238E27FC236}">
                <a16:creationId xmlns:a16="http://schemas.microsoft.com/office/drawing/2014/main" id="{B5137F22-4910-6542-BB42-584E197E4189}"/>
              </a:ext>
            </a:extLst>
          </p:cNvPr>
          <p:cNvSpPr/>
          <p:nvPr/>
        </p:nvSpPr>
        <p:spPr>
          <a:xfrm>
            <a:off x="722778" y="1785821"/>
            <a:ext cx="7698444" cy="2154436"/>
          </a:xfrm>
          <a:prstGeom prst="rect">
            <a:avLst/>
          </a:prstGeom>
          <a:ln>
            <a:solidFill>
              <a:schemeClr val="bg1"/>
            </a:solidFill>
          </a:ln>
        </p:spPr>
        <p:txBody>
          <a:bodyPr wrap="square">
            <a:spAutoFit/>
          </a:bodyPr>
          <a:lstStyle/>
          <a:p>
            <a:r>
              <a:rPr lang="en-US" sz="1200" dirty="0">
                <a:solidFill>
                  <a:schemeClr val="bg1"/>
                </a:solidFill>
                <a:latin typeface="Consolas" panose="020B0609020204030204" pitchFamily="49" charset="0"/>
                <a:cs typeface="Consolas" panose="020B0609020204030204" pitchFamily="49" charset="0"/>
              </a:rPr>
              <a:t>struct </a:t>
            </a:r>
            <a:r>
              <a:rPr lang="en-US" sz="1200" dirty="0" err="1">
                <a:solidFill>
                  <a:schemeClr val="bg1"/>
                </a:solidFill>
                <a:latin typeface="Consolas" panose="020B0609020204030204" pitchFamily="49" charset="0"/>
                <a:cs typeface="Consolas" panose="020B0609020204030204" pitchFamily="49" charset="0"/>
              </a:rPr>
              <a:t>inode</a:t>
            </a:r>
            <a:r>
              <a:rPr lang="en-US" sz="1200" dirty="0">
                <a:solidFill>
                  <a:schemeClr val="bg1"/>
                </a:solidFill>
                <a:latin typeface="Consolas" panose="020B0609020204030204" pitchFamily="49" charset="0"/>
                <a:cs typeface="Consolas" panose="020B0609020204030204" pitchFamily="49" charset="0"/>
              </a:rPr>
              <a:t> {</a:t>
            </a:r>
          </a:p>
          <a:p>
            <a:r>
              <a:rPr lang="en-US" sz="1200" dirty="0">
                <a:solidFill>
                  <a:schemeClr val="bg1"/>
                </a:solidFill>
                <a:latin typeface="Consolas" panose="020B0609020204030204" pitchFamily="49" charset="0"/>
                <a:cs typeface="Consolas" panose="020B0609020204030204" pitchFamily="49" charset="0"/>
              </a:rPr>
              <a:t>  uint16_t	</a:t>
            </a:r>
            <a:r>
              <a:rPr lang="en-US" sz="1200" dirty="0" err="1">
                <a:solidFill>
                  <a:schemeClr val="bg1"/>
                </a:solidFill>
                <a:latin typeface="Consolas" panose="020B0609020204030204" pitchFamily="49" charset="0"/>
                <a:cs typeface="Consolas" panose="020B0609020204030204" pitchFamily="49" charset="0"/>
              </a:rPr>
              <a:t>i_mode</a:t>
            </a:r>
            <a:r>
              <a:rPr lang="en-US" sz="1200" dirty="0">
                <a:solidFill>
                  <a:schemeClr val="bg1"/>
                </a:solidFill>
                <a:latin typeface="Consolas" panose="020B0609020204030204" pitchFamily="49" charset="0"/>
                <a:cs typeface="Consolas" panose="020B0609020204030204" pitchFamily="49" charset="0"/>
              </a:rPr>
              <a:t>;         // bit vector of file type and permissions</a:t>
            </a:r>
          </a:p>
          <a:p>
            <a:r>
              <a:rPr lang="en-US" sz="1200" dirty="0">
                <a:solidFill>
                  <a:schemeClr val="bg1"/>
                </a:solidFill>
                <a:latin typeface="Consolas" panose="020B0609020204030204" pitchFamily="49" charset="0"/>
                <a:cs typeface="Consolas" panose="020B0609020204030204" pitchFamily="49" charset="0"/>
              </a:rPr>
              <a:t>  uint8_t 	</a:t>
            </a:r>
            <a:r>
              <a:rPr lang="en-US" sz="1200" dirty="0" err="1">
                <a:solidFill>
                  <a:schemeClr val="bg1"/>
                </a:solidFill>
                <a:latin typeface="Consolas" panose="020B0609020204030204" pitchFamily="49" charset="0"/>
                <a:cs typeface="Consolas" panose="020B0609020204030204" pitchFamily="49" charset="0"/>
              </a:rPr>
              <a:t>i_nlink</a:t>
            </a:r>
            <a:r>
              <a:rPr lang="en-US" sz="1200" dirty="0">
                <a:solidFill>
                  <a:schemeClr val="bg1"/>
                </a:solidFill>
                <a:latin typeface="Consolas" panose="020B0609020204030204" pitchFamily="49" charset="0"/>
                <a:cs typeface="Consolas" panose="020B0609020204030204" pitchFamily="49" charset="0"/>
              </a:rPr>
              <a:t>;	// number of references to file</a:t>
            </a:r>
          </a:p>
          <a:p>
            <a:r>
              <a:rPr lang="en-US" sz="1200" dirty="0">
                <a:solidFill>
                  <a:schemeClr val="bg1"/>
                </a:solidFill>
                <a:latin typeface="Consolas" panose="020B0609020204030204" pitchFamily="49" charset="0"/>
                <a:cs typeface="Consolas" panose="020B0609020204030204" pitchFamily="49" charset="0"/>
              </a:rPr>
              <a:t>  uint8_t 	</a:t>
            </a:r>
            <a:r>
              <a:rPr lang="en-US" sz="1200" dirty="0" err="1">
                <a:solidFill>
                  <a:schemeClr val="bg1"/>
                </a:solidFill>
                <a:latin typeface="Consolas" panose="020B0609020204030204" pitchFamily="49" charset="0"/>
                <a:cs typeface="Consolas" panose="020B0609020204030204" pitchFamily="49" charset="0"/>
              </a:rPr>
              <a:t>i_uid</a:t>
            </a:r>
            <a:r>
              <a:rPr lang="en-US" sz="1200" dirty="0">
                <a:solidFill>
                  <a:schemeClr val="bg1"/>
                </a:solidFill>
                <a:latin typeface="Consolas" panose="020B0609020204030204" pitchFamily="49" charset="0"/>
                <a:cs typeface="Consolas" panose="020B0609020204030204" pitchFamily="49" charset="0"/>
              </a:rPr>
              <a:t>;		// owner</a:t>
            </a:r>
          </a:p>
          <a:p>
            <a:r>
              <a:rPr lang="en-US" sz="1200" dirty="0">
                <a:solidFill>
                  <a:schemeClr val="bg1"/>
                </a:solidFill>
                <a:latin typeface="Consolas" panose="020B0609020204030204" pitchFamily="49" charset="0"/>
                <a:cs typeface="Consolas" panose="020B0609020204030204" pitchFamily="49" charset="0"/>
              </a:rPr>
              <a:t>  uint8_t 	</a:t>
            </a:r>
            <a:r>
              <a:rPr lang="en-US" sz="1200" dirty="0" err="1">
                <a:solidFill>
                  <a:schemeClr val="bg1"/>
                </a:solidFill>
                <a:latin typeface="Consolas" panose="020B0609020204030204" pitchFamily="49" charset="0"/>
                <a:cs typeface="Consolas" panose="020B0609020204030204" pitchFamily="49" charset="0"/>
              </a:rPr>
              <a:t>i_gid</a:t>
            </a:r>
            <a:r>
              <a:rPr lang="en-US" sz="1200" dirty="0">
                <a:solidFill>
                  <a:schemeClr val="bg1"/>
                </a:solidFill>
                <a:latin typeface="Consolas" panose="020B0609020204030204" pitchFamily="49" charset="0"/>
                <a:cs typeface="Consolas" panose="020B0609020204030204" pitchFamily="49" charset="0"/>
              </a:rPr>
              <a:t>;		// group of owner</a:t>
            </a:r>
          </a:p>
          <a:p>
            <a:r>
              <a:rPr lang="en-US" sz="1200" dirty="0">
                <a:solidFill>
                  <a:schemeClr val="bg1"/>
                </a:solidFill>
                <a:latin typeface="Consolas" panose="020B0609020204030204" pitchFamily="49" charset="0"/>
                <a:cs typeface="Consolas" panose="020B0609020204030204" pitchFamily="49" charset="0"/>
              </a:rPr>
              <a:t>  uint8_t  i_size0;	// most significant byte of size</a:t>
            </a:r>
          </a:p>
          <a:p>
            <a:r>
              <a:rPr lang="en-US" sz="1200" dirty="0">
                <a:solidFill>
                  <a:schemeClr val="bg1"/>
                </a:solidFill>
                <a:latin typeface="Consolas" panose="020B0609020204030204" pitchFamily="49" charset="0"/>
                <a:cs typeface="Consolas" panose="020B0609020204030204" pitchFamily="49" charset="0"/>
              </a:rPr>
              <a:t>  uint16_t	i_size1;	// lower two bytes of size (size is encoded in a three-byte number)</a:t>
            </a:r>
          </a:p>
          <a:p>
            <a:r>
              <a:rPr lang="en-US" sz="1200" dirty="0">
                <a:solidFill>
                  <a:schemeClr val="bg1"/>
                </a:solidFill>
                <a:latin typeface="Consolas" panose="020B0609020204030204" pitchFamily="49" charset="0"/>
                <a:cs typeface="Consolas" panose="020B0609020204030204" pitchFamily="49" charset="0"/>
              </a:rPr>
              <a:t>  uint16_t	</a:t>
            </a:r>
            <a:r>
              <a:rPr lang="en-US" sz="1200" dirty="0" err="1">
                <a:solidFill>
                  <a:schemeClr val="bg1"/>
                </a:solidFill>
                <a:latin typeface="Consolas" panose="020B0609020204030204" pitchFamily="49" charset="0"/>
                <a:cs typeface="Consolas" panose="020B0609020204030204" pitchFamily="49" charset="0"/>
              </a:rPr>
              <a:t>i_addr</a:t>
            </a:r>
            <a:r>
              <a:rPr lang="en-US" sz="1200" dirty="0">
                <a:solidFill>
                  <a:schemeClr val="bg1"/>
                </a:solidFill>
                <a:latin typeface="Consolas" panose="020B0609020204030204" pitchFamily="49" charset="0"/>
                <a:cs typeface="Consolas" panose="020B0609020204030204" pitchFamily="49" charset="0"/>
              </a:rPr>
              <a:t>[8];	// device addresses constituting file</a:t>
            </a:r>
          </a:p>
          <a:p>
            <a:r>
              <a:rPr lang="en-US" sz="1200" dirty="0">
                <a:solidFill>
                  <a:schemeClr val="bg1"/>
                </a:solidFill>
                <a:latin typeface="Consolas" panose="020B0609020204030204" pitchFamily="49" charset="0"/>
                <a:cs typeface="Consolas" panose="020B0609020204030204" pitchFamily="49" charset="0"/>
              </a:rPr>
              <a:t>  uint16_t	</a:t>
            </a:r>
            <a:r>
              <a:rPr lang="en-US" sz="1200" dirty="0" err="1">
                <a:solidFill>
                  <a:schemeClr val="bg1"/>
                </a:solidFill>
                <a:latin typeface="Consolas" panose="020B0609020204030204" pitchFamily="49" charset="0"/>
                <a:cs typeface="Consolas" panose="020B0609020204030204" pitchFamily="49" charset="0"/>
              </a:rPr>
              <a:t>i_atime</a:t>
            </a:r>
            <a:r>
              <a:rPr lang="en-US" sz="1200" dirty="0">
                <a:solidFill>
                  <a:schemeClr val="bg1"/>
                </a:solidFill>
                <a:latin typeface="Consolas" panose="020B0609020204030204" pitchFamily="49" charset="0"/>
                <a:cs typeface="Consolas" panose="020B0609020204030204" pitchFamily="49" charset="0"/>
              </a:rPr>
              <a:t>[2];     // access time</a:t>
            </a:r>
          </a:p>
          <a:p>
            <a:r>
              <a:rPr lang="en-US" sz="1200" dirty="0">
                <a:solidFill>
                  <a:schemeClr val="bg1"/>
                </a:solidFill>
                <a:latin typeface="Consolas" panose="020B0609020204030204" pitchFamily="49" charset="0"/>
                <a:cs typeface="Consolas" panose="020B0609020204030204" pitchFamily="49" charset="0"/>
              </a:rPr>
              <a:t>  uint16_t	</a:t>
            </a:r>
            <a:r>
              <a:rPr lang="en-US" sz="1200" dirty="0" err="1">
                <a:solidFill>
                  <a:schemeClr val="bg1"/>
                </a:solidFill>
                <a:latin typeface="Consolas" panose="020B0609020204030204" pitchFamily="49" charset="0"/>
                <a:cs typeface="Consolas" panose="020B0609020204030204" pitchFamily="49" charset="0"/>
              </a:rPr>
              <a:t>i_mtime</a:t>
            </a:r>
            <a:r>
              <a:rPr lang="en-US" sz="1200" dirty="0">
                <a:solidFill>
                  <a:schemeClr val="bg1"/>
                </a:solidFill>
                <a:latin typeface="Consolas" panose="020B0609020204030204" pitchFamily="49" charset="0"/>
                <a:cs typeface="Consolas" panose="020B0609020204030204" pitchFamily="49" charset="0"/>
              </a:rPr>
              <a:t>[2];     // modify time</a:t>
            </a:r>
          </a:p>
          <a:p>
            <a:r>
              <a:rPr lang="en-US" sz="1200" dirty="0">
                <a:solidFill>
                  <a:schemeClr val="bg1"/>
                </a:solidFill>
                <a:latin typeface="Consolas" panose="020B0609020204030204" pitchFamily="49" charset="0"/>
                <a:cs typeface="Consolas" panose="020B0609020204030204" pitchFamily="49"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Direct Addressing</a:t>
            </a:r>
            <a:endParaRPr/>
          </a:p>
        </p:txBody>
      </p:sp>
      <p:grpSp>
        <p:nvGrpSpPr>
          <p:cNvPr id="2" name="Group 1" descr="A diagram of the block numbers stored in an inode.  There are 8 block numbers, each of which refers to a block on disk that stores 512 bytes.">
            <a:extLst>
              <a:ext uri="{FF2B5EF4-FFF2-40B4-BE49-F238E27FC236}">
                <a16:creationId xmlns:a16="http://schemas.microsoft.com/office/drawing/2014/main" id="{401ED20A-13EC-9A4E-BAAF-05F4D0889DE8}"/>
              </a:ext>
            </a:extLst>
          </p:cNvPr>
          <p:cNvGrpSpPr/>
          <p:nvPr/>
        </p:nvGrpSpPr>
        <p:grpSpPr>
          <a:xfrm>
            <a:off x="952500" y="1544400"/>
            <a:ext cx="7239000" cy="1877700"/>
            <a:chOff x="952500" y="1544400"/>
            <a:chExt cx="7239000" cy="1877700"/>
          </a:xfrm>
        </p:grpSpPr>
        <p:graphicFrame>
          <p:nvGraphicFramePr>
            <p:cNvPr id="154" name="Google Shape;154;p21"/>
            <p:cNvGraphicFramePr/>
            <p:nvPr>
              <p:extLst>
                <p:ext uri="{D42A27DB-BD31-4B8C-83A1-F6EECF244321}">
                  <p14:modId xmlns:p14="http://schemas.microsoft.com/office/powerpoint/2010/main" val="3818544371"/>
                </p:ext>
              </p:extLst>
            </p:nvPr>
          </p:nvGraphicFramePr>
          <p:xfrm>
            <a:off x="952500" y="1544400"/>
            <a:ext cx="7239000" cy="396210"/>
          </p:xfrm>
          <a:graphic>
            <a:graphicData uri="http://schemas.openxmlformats.org/drawingml/2006/table">
              <a:tbl>
                <a:tblPr>
                  <a:noFill/>
                  <a:tableStyleId>{2723C555-5E90-49C5-895E-3287028D3F9E}</a:tableStyleId>
                </a:tblPr>
                <a:tblGrid>
                  <a:gridCol w="904875">
                    <a:extLst>
                      <a:ext uri="{9D8B030D-6E8A-4147-A177-3AD203B41FA5}">
                        <a16:colId xmlns:a16="http://schemas.microsoft.com/office/drawing/2014/main" val="20000"/>
                      </a:ext>
                    </a:extLst>
                  </a:gridCol>
                  <a:gridCol w="904875">
                    <a:extLst>
                      <a:ext uri="{9D8B030D-6E8A-4147-A177-3AD203B41FA5}">
                        <a16:colId xmlns:a16="http://schemas.microsoft.com/office/drawing/2014/main" val="20001"/>
                      </a:ext>
                    </a:extLst>
                  </a:gridCol>
                  <a:gridCol w="904875">
                    <a:extLst>
                      <a:ext uri="{9D8B030D-6E8A-4147-A177-3AD203B41FA5}">
                        <a16:colId xmlns:a16="http://schemas.microsoft.com/office/drawing/2014/main" val="20002"/>
                      </a:ext>
                    </a:extLst>
                  </a:gridCol>
                  <a:gridCol w="904875">
                    <a:extLst>
                      <a:ext uri="{9D8B030D-6E8A-4147-A177-3AD203B41FA5}">
                        <a16:colId xmlns:a16="http://schemas.microsoft.com/office/drawing/2014/main" val="20003"/>
                      </a:ext>
                    </a:extLst>
                  </a:gridCol>
                  <a:gridCol w="904875">
                    <a:extLst>
                      <a:ext uri="{9D8B030D-6E8A-4147-A177-3AD203B41FA5}">
                        <a16:colId xmlns:a16="http://schemas.microsoft.com/office/drawing/2014/main" val="20004"/>
                      </a:ext>
                    </a:extLst>
                  </a:gridCol>
                  <a:gridCol w="904875">
                    <a:extLst>
                      <a:ext uri="{9D8B030D-6E8A-4147-A177-3AD203B41FA5}">
                        <a16:colId xmlns:a16="http://schemas.microsoft.com/office/drawing/2014/main" val="20005"/>
                      </a:ext>
                    </a:extLst>
                  </a:gridCol>
                  <a:gridCol w="904875">
                    <a:extLst>
                      <a:ext uri="{9D8B030D-6E8A-4147-A177-3AD203B41FA5}">
                        <a16:colId xmlns:a16="http://schemas.microsoft.com/office/drawing/2014/main" val="20006"/>
                      </a:ext>
                    </a:extLst>
                  </a:gridCol>
                  <a:gridCol w="904875">
                    <a:extLst>
                      <a:ext uri="{9D8B030D-6E8A-4147-A177-3AD203B41FA5}">
                        <a16:colId xmlns:a16="http://schemas.microsoft.com/office/drawing/2014/main" val="20007"/>
                      </a:ext>
                    </a:extLst>
                  </a:gridCol>
                </a:tblGrid>
                <a:tr h="381000">
                  <a:tc>
                    <a:txBody>
                      <a:bodyPr/>
                      <a:lstStyle/>
                      <a:p>
                        <a:pPr marL="0" lvl="0" indent="0" algn="ctr" rtl="0">
                          <a:spcBef>
                            <a:spcPts val="0"/>
                          </a:spcBef>
                          <a:spcAft>
                            <a:spcPts val="0"/>
                          </a:spcAft>
                          <a:buNone/>
                        </a:pPr>
                        <a:r>
                          <a:rPr lang="en">
                            <a:latin typeface="Proxima Nova"/>
                            <a:ea typeface="Proxima Nova"/>
                            <a:cs typeface="Proxima Nova"/>
                            <a:sym typeface="Proxima Nova"/>
                          </a:rPr>
                          <a:t>324</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21</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972</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123</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273</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453</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284</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312</a:t>
                        </a:r>
                        <a:endParaRPr>
                          <a:latin typeface="Proxima Nova"/>
                          <a:ea typeface="Proxima Nova"/>
                          <a:cs typeface="Proxima Nova"/>
                          <a:sym typeface="Proxima Nova"/>
                        </a:endParaRPr>
                      </a:p>
                    </a:txBody>
                    <a:tcPr marL="91425" marR="91425" marT="91425" marB="91425">
                      <a:solidFill>
                        <a:srgbClr val="D0E0E3"/>
                      </a:solidFill>
                    </a:tcPr>
                  </a:tc>
                  <a:extLst>
                    <a:ext uri="{0D108BD9-81ED-4DB2-BD59-A6C34878D82A}">
                      <a16:rowId xmlns:a16="http://schemas.microsoft.com/office/drawing/2014/main" val="10000"/>
                    </a:ext>
                  </a:extLst>
                </a:tr>
              </a:tbl>
            </a:graphicData>
          </a:graphic>
        </p:graphicFrame>
        <p:sp>
          <p:nvSpPr>
            <p:cNvPr id="155" name="Google Shape;155;p21"/>
            <p:cNvSpPr/>
            <p:nvPr/>
          </p:nvSpPr>
          <p:spPr>
            <a:xfrm>
              <a:off x="1940350" y="2673900"/>
              <a:ext cx="762000" cy="748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a:t>
              </a:r>
              <a:br>
                <a:rPr lang="en">
                  <a:latin typeface="Proxima Nova"/>
                  <a:ea typeface="Proxima Nova"/>
                  <a:cs typeface="Proxima Nova"/>
                  <a:sym typeface="Proxima Nova"/>
                </a:rPr>
              </a:br>
              <a:r>
                <a:rPr lang="en">
                  <a:latin typeface="Proxima Nova"/>
                  <a:ea typeface="Proxima Nova"/>
                  <a:cs typeface="Proxima Nova"/>
                  <a:sym typeface="Proxima Nova"/>
                </a:rPr>
                <a:t>bytes</a:t>
              </a:r>
              <a:endParaRPr>
                <a:latin typeface="Proxima Nova"/>
                <a:ea typeface="Proxima Nova"/>
                <a:cs typeface="Proxima Nova"/>
                <a:sym typeface="Proxima Nova"/>
              </a:endParaRPr>
            </a:p>
          </p:txBody>
        </p:sp>
        <p:cxnSp>
          <p:nvCxnSpPr>
            <p:cNvPr id="156" name="Google Shape;156;p21"/>
            <p:cNvCxnSpPr/>
            <p:nvPr/>
          </p:nvCxnSpPr>
          <p:spPr>
            <a:xfrm>
              <a:off x="2318500" y="1936800"/>
              <a:ext cx="5700" cy="737100"/>
            </a:xfrm>
            <a:prstGeom prst="straightConnector1">
              <a:avLst/>
            </a:prstGeom>
            <a:noFill/>
            <a:ln w="19050" cap="flat" cmpd="sng">
              <a:solidFill>
                <a:srgbClr val="FFFFFF"/>
              </a:solidFill>
              <a:prstDash val="solid"/>
              <a:round/>
              <a:headEnd type="none" w="med" len="med"/>
              <a:tailEnd type="triangle" w="med" len="med"/>
            </a:ln>
          </p:spPr>
        </p:cxnSp>
        <p:sp>
          <p:nvSpPr>
            <p:cNvPr id="157" name="Google Shape;157;p21"/>
            <p:cNvSpPr/>
            <p:nvPr/>
          </p:nvSpPr>
          <p:spPr>
            <a:xfrm>
              <a:off x="1029075" y="2673900"/>
              <a:ext cx="762000" cy="748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a:t>
              </a:r>
              <a:br>
                <a:rPr lang="en">
                  <a:latin typeface="Proxima Nova"/>
                  <a:ea typeface="Proxima Nova"/>
                  <a:cs typeface="Proxima Nova"/>
                  <a:sym typeface="Proxima Nova"/>
                </a:rPr>
              </a:br>
              <a:r>
                <a:rPr lang="en">
                  <a:latin typeface="Proxima Nova"/>
                  <a:ea typeface="Proxima Nova"/>
                  <a:cs typeface="Proxima Nova"/>
                  <a:sym typeface="Proxima Nova"/>
                </a:rPr>
                <a:t>bytes</a:t>
              </a:r>
              <a:endParaRPr>
                <a:latin typeface="Proxima Nova"/>
                <a:ea typeface="Proxima Nova"/>
                <a:cs typeface="Proxima Nova"/>
                <a:sym typeface="Proxima Nova"/>
              </a:endParaRPr>
            </a:p>
          </p:txBody>
        </p:sp>
        <p:cxnSp>
          <p:nvCxnSpPr>
            <p:cNvPr id="158" name="Google Shape;158;p21"/>
            <p:cNvCxnSpPr/>
            <p:nvPr/>
          </p:nvCxnSpPr>
          <p:spPr>
            <a:xfrm>
              <a:off x="1407225" y="1936800"/>
              <a:ext cx="5700" cy="737100"/>
            </a:xfrm>
            <a:prstGeom prst="straightConnector1">
              <a:avLst/>
            </a:prstGeom>
            <a:noFill/>
            <a:ln w="19050" cap="flat" cmpd="sng">
              <a:solidFill>
                <a:srgbClr val="FFFFFF"/>
              </a:solidFill>
              <a:prstDash val="solid"/>
              <a:round/>
              <a:headEnd type="none" w="med" len="med"/>
              <a:tailEnd type="triangle" w="med" len="med"/>
            </a:ln>
          </p:spPr>
        </p:cxnSp>
        <p:sp>
          <p:nvSpPr>
            <p:cNvPr id="159" name="Google Shape;159;p21"/>
            <p:cNvSpPr/>
            <p:nvPr/>
          </p:nvSpPr>
          <p:spPr>
            <a:xfrm>
              <a:off x="3762900" y="2673900"/>
              <a:ext cx="762000" cy="748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a:t>
              </a:r>
              <a:br>
                <a:rPr lang="en">
                  <a:latin typeface="Proxima Nova"/>
                  <a:ea typeface="Proxima Nova"/>
                  <a:cs typeface="Proxima Nova"/>
                  <a:sym typeface="Proxima Nova"/>
                </a:rPr>
              </a:br>
              <a:r>
                <a:rPr lang="en">
                  <a:latin typeface="Proxima Nova"/>
                  <a:ea typeface="Proxima Nova"/>
                  <a:cs typeface="Proxima Nova"/>
                  <a:sym typeface="Proxima Nova"/>
                </a:rPr>
                <a:t>bytes</a:t>
              </a:r>
              <a:endParaRPr>
                <a:latin typeface="Proxima Nova"/>
                <a:ea typeface="Proxima Nova"/>
                <a:cs typeface="Proxima Nova"/>
                <a:sym typeface="Proxima Nova"/>
              </a:endParaRPr>
            </a:p>
          </p:txBody>
        </p:sp>
        <p:cxnSp>
          <p:nvCxnSpPr>
            <p:cNvPr id="160" name="Google Shape;160;p21"/>
            <p:cNvCxnSpPr/>
            <p:nvPr/>
          </p:nvCxnSpPr>
          <p:spPr>
            <a:xfrm>
              <a:off x="4141050" y="1936800"/>
              <a:ext cx="5700" cy="737100"/>
            </a:xfrm>
            <a:prstGeom prst="straightConnector1">
              <a:avLst/>
            </a:prstGeom>
            <a:noFill/>
            <a:ln w="19050" cap="flat" cmpd="sng">
              <a:solidFill>
                <a:srgbClr val="FFFFFF"/>
              </a:solidFill>
              <a:prstDash val="solid"/>
              <a:round/>
              <a:headEnd type="none" w="med" len="med"/>
              <a:tailEnd type="triangle" w="med" len="med"/>
            </a:ln>
          </p:spPr>
        </p:cxnSp>
        <p:sp>
          <p:nvSpPr>
            <p:cNvPr id="161" name="Google Shape;161;p21"/>
            <p:cNvSpPr/>
            <p:nvPr/>
          </p:nvSpPr>
          <p:spPr>
            <a:xfrm>
              <a:off x="2851625" y="2673900"/>
              <a:ext cx="762000" cy="748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a:t>
              </a:r>
              <a:br>
                <a:rPr lang="en">
                  <a:latin typeface="Proxima Nova"/>
                  <a:ea typeface="Proxima Nova"/>
                  <a:cs typeface="Proxima Nova"/>
                  <a:sym typeface="Proxima Nova"/>
                </a:rPr>
              </a:br>
              <a:r>
                <a:rPr lang="en">
                  <a:latin typeface="Proxima Nova"/>
                  <a:ea typeface="Proxima Nova"/>
                  <a:cs typeface="Proxima Nova"/>
                  <a:sym typeface="Proxima Nova"/>
                </a:rPr>
                <a:t>bytes</a:t>
              </a:r>
              <a:endParaRPr>
                <a:latin typeface="Proxima Nova"/>
                <a:ea typeface="Proxima Nova"/>
                <a:cs typeface="Proxima Nova"/>
                <a:sym typeface="Proxima Nova"/>
              </a:endParaRPr>
            </a:p>
          </p:txBody>
        </p:sp>
        <p:cxnSp>
          <p:nvCxnSpPr>
            <p:cNvPr id="162" name="Google Shape;162;p21"/>
            <p:cNvCxnSpPr/>
            <p:nvPr/>
          </p:nvCxnSpPr>
          <p:spPr>
            <a:xfrm>
              <a:off x="3229775" y="1936800"/>
              <a:ext cx="5700" cy="737100"/>
            </a:xfrm>
            <a:prstGeom prst="straightConnector1">
              <a:avLst/>
            </a:prstGeom>
            <a:noFill/>
            <a:ln w="19050" cap="flat" cmpd="sng">
              <a:solidFill>
                <a:srgbClr val="FFFFFF"/>
              </a:solidFill>
              <a:prstDash val="solid"/>
              <a:round/>
              <a:headEnd type="none" w="med" len="med"/>
              <a:tailEnd type="triangle" w="med" len="med"/>
            </a:ln>
          </p:spPr>
        </p:cxnSp>
        <p:sp>
          <p:nvSpPr>
            <p:cNvPr id="163" name="Google Shape;163;p21"/>
            <p:cNvSpPr/>
            <p:nvPr/>
          </p:nvSpPr>
          <p:spPr>
            <a:xfrm>
              <a:off x="5585450" y="2673900"/>
              <a:ext cx="762000" cy="748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a:t>
              </a:r>
              <a:br>
                <a:rPr lang="en">
                  <a:latin typeface="Proxima Nova"/>
                  <a:ea typeface="Proxima Nova"/>
                  <a:cs typeface="Proxima Nova"/>
                  <a:sym typeface="Proxima Nova"/>
                </a:rPr>
              </a:br>
              <a:r>
                <a:rPr lang="en">
                  <a:latin typeface="Proxima Nova"/>
                  <a:ea typeface="Proxima Nova"/>
                  <a:cs typeface="Proxima Nova"/>
                  <a:sym typeface="Proxima Nova"/>
                </a:rPr>
                <a:t>bytes</a:t>
              </a:r>
              <a:endParaRPr>
                <a:latin typeface="Proxima Nova"/>
                <a:ea typeface="Proxima Nova"/>
                <a:cs typeface="Proxima Nova"/>
                <a:sym typeface="Proxima Nova"/>
              </a:endParaRPr>
            </a:p>
          </p:txBody>
        </p:sp>
        <p:cxnSp>
          <p:nvCxnSpPr>
            <p:cNvPr id="164" name="Google Shape;164;p21"/>
            <p:cNvCxnSpPr/>
            <p:nvPr/>
          </p:nvCxnSpPr>
          <p:spPr>
            <a:xfrm>
              <a:off x="5963600" y="1936800"/>
              <a:ext cx="5700" cy="737100"/>
            </a:xfrm>
            <a:prstGeom prst="straightConnector1">
              <a:avLst/>
            </a:prstGeom>
            <a:noFill/>
            <a:ln w="19050" cap="flat" cmpd="sng">
              <a:solidFill>
                <a:srgbClr val="FFFFFF"/>
              </a:solidFill>
              <a:prstDash val="solid"/>
              <a:round/>
              <a:headEnd type="none" w="med" len="med"/>
              <a:tailEnd type="triangle" w="med" len="med"/>
            </a:ln>
          </p:spPr>
        </p:cxnSp>
        <p:sp>
          <p:nvSpPr>
            <p:cNvPr id="165" name="Google Shape;165;p21"/>
            <p:cNvSpPr/>
            <p:nvPr/>
          </p:nvSpPr>
          <p:spPr>
            <a:xfrm>
              <a:off x="4674175" y="2673900"/>
              <a:ext cx="762000" cy="748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a:t>
              </a:r>
              <a:br>
                <a:rPr lang="en">
                  <a:latin typeface="Proxima Nova"/>
                  <a:ea typeface="Proxima Nova"/>
                  <a:cs typeface="Proxima Nova"/>
                  <a:sym typeface="Proxima Nova"/>
                </a:rPr>
              </a:br>
              <a:r>
                <a:rPr lang="en">
                  <a:latin typeface="Proxima Nova"/>
                  <a:ea typeface="Proxima Nova"/>
                  <a:cs typeface="Proxima Nova"/>
                  <a:sym typeface="Proxima Nova"/>
                </a:rPr>
                <a:t>bytes</a:t>
              </a:r>
              <a:endParaRPr>
                <a:latin typeface="Proxima Nova"/>
                <a:ea typeface="Proxima Nova"/>
                <a:cs typeface="Proxima Nova"/>
                <a:sym typeface="Proxima Nova"/>
              </a:endParaRPr>
            </a:p>
          </p:txBody>
        </p:sp>
        <p:cxnSp>
          <p:nvCxnSpPr>
            <p:cNvPr id="166" name="Google Shape;166;p21"/>
            <p:cNvCxnSpPr/>
            <p:nvPr/>
          </p:nvCxnSpPr>
          <p:spPr>
            <a:xfrm>
              <a:off x="5052325" y="1936800"/>
              <a:ext cx="5700" cy="737100"/>
            </a:xfrm>
            <a:prstGeom prst="straightConnector1">
              <a:avLst/>
            </a:prstGeom>
            <a:noFill/>
            <a:ln w="19050" cap="flat" cmpd="sng">
              <a:solidFill>
                <a:srgbClr val="FFFFFF"/>
              </a:solidFill>
              <a:prstDash val="solid"/>
              <a:round/>
              <a:headEnd type="none" w="med" len="med"/>
              <a:tailEnd type="triangle" w="med" len="med"/>
            </a:ln>
          </p:spPr>
        </p:cxnSp>
        <p:sp>
          <p:nvSpPr>
            <p:cNvPr id="167" name="Google Shape;167;p21"/>
            <p:cNvSpPr/>
            <p:nvPr/>
          </p:nvSpPr>
          <p:spPr>
            <a:xfrm>
              <a:off x="7408000" y="2673900"/>
              <a:ext cx="762000" cy="748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a:t>
              </a:r>
              <a:br>
                <a:rPr lang="en">
                  <a:latin typeface="Proxima Nova"/>
                  <a:ea typeface="Proxima Nova"/>
                  <a:cs typeface="Proxima Nova"/>
                  <a:sym typeface="Proxima Nova"/>
                </a:rPr>
              </a:br>
              <a:r>
                <a:rPr lang="en">
                  <a:latin typeface="Proxima Nova"/>
                  <a:ea typeface="Proxima Nova"/>
                  <a:cs typeface="Proxima Nova"/>
                  <a:sym typeface="Proxima Nova"/>
                </a:rPr>
                <a:t>bytes</a:t>
              </a:r>
              <a:endParaRPr>
                <a:latin typeface="Proxima Nova"/>
                <a:ea typeface="Proxima Nova"/>
                <a:cs typeface="Proxima Nova"/>
                <a:sym typeface="Proxima Nova"/>
              </a:endParaRPr>
            </a:p>
          </p:txBody>
        </p:sp>
        <p:cxnSp>
          <p:nvCxnSpPr>
            <p:cNvPr id="168" name="Google Shape;168;p21"/>
            <p:cNvCxnSpPr/>
            <p:nvPr/>
          </p:nvCxnSpPr>
          <p:spPr>
            <a:xfrm>
              <a:off x="7786150" y="1936800"/>
              <a:ext cx="5700" cy="737100"/>
            </a:xfrm>
            <a:prstGeom prst="straightConnector1">
              <a:avLst/>
            </a:prstGeom>
            <a:noFill/>
            <a:ln w="19050" cap="flat" cmpd="sng">
              <a:solidFill>
                <a:srgbClr val="FFFFFF"/>
              </a:solidFill>
              <a:prstDash val="solid"/>
              <a:round/>
              <a:headEnd type="none" w="med" len="med"/>
              <a:tailEnd type="triangle" w="med" len="med"/>
            </a:ln>
          </p:spPr>
        </p:cxnSp>
        <p:sp>
          <p:nvSpPr>
            <p:cNvPr id="169" name="Google Shape;169;p21"/>
            <p:cNvSpPr/>
            <p:nvPr/>
          </p:nvSpPr>
          <p:spPr>
            <a:xfrm>
              <a:off x="6496725" y="2673900"/>
              <a:ext cx="762000" cy="748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a:t>
              </a:r>
              <a:br>
                <a:rPr lang="en">
                  <a:latin typeface="Proxima Nova"/>
                  <a:ea typeface="Proxima Nova"/>
                  <a:cs typeface="Proxima Nova"/>
                  <a:sym typeface="Proxima Nova"/>
                </a:rPr>
              </a:br>
              <a:r>
                <a:rPr lang="en">
                  <a:latin typeface="Proxima Nova"/>
                  <a:ea typeface="Proxima Nova"/>
                  <a:cs typeface="Proxima Nova"/>
                  <a:sym typeface="Proxima Nova"/>
                </a:rPr>
                <a:t>bytes</a:t>
              </a:r>
              <a:endParaRPr>
                <a:latin typeface="Proxima Nova"/>
                <a:ea typeface="Proxima Nova"/>
                <a:cs typeface="Proxima Nova"/>
                <a:sym typeface="Proxima Nova"/>
              </a:endParaRPr>
            </a:p>
          </p:txBody>
        </p:sp>
        <p:cxnSp>
          <p:nvCxnSpPr>
            <p:cNvPr id="170" name="Google Shape;170;p21"/>
            <p:cNvCxnSpPr/>
            <p:nvPr/>
          </p:nvCxnSpPr>
          <p:spPr>
            <a:xfrm>
              <a:off x="6874875" y="1936800"/>
              <a:ext cx="5700" cy="737100"/>
            </a:xfrm>
            <a:prstGeom prst="straightConnector1">
              <a:avLst/>
            </a:prstGeom>
            <a:noFill/>
            <a:ln w="19050" cap="flat" cmpd="sng">
              <a:solidFill>
                <a:srgbClr val="FFFFFF"/>
              </a:solidFill>
              <a:prstDash val="solid"/>
              <a:round/>
              <a:headEnd type="none" w="med" len="med"/>
              <a:tailEnd type="triangle" w="med" len="med"/>
            </a:ln>
          </p:spPr>
        </p:cxnSp>
      </p:grpSp>
      <p:sp>
        <p:nvSpPr>
          <p:cNvPr id="171" name="Google Shape;171;p21"/>
          <p:cNvSpPr txBox="1"/>
          <p:nvPr/>
        </p:nvSpPr>
        <p:spPr>
          <a:xfrm>
            <a:off x="5137500" y="585425"/>
            <a:ext cx="3694800" cy="43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lt1"/>
                </a:solidFill>
                <a:latin typeface="Proxima Nova"/>
                <a:ea typeface="Proxima Nova"/>
                <a:cs typeface="Proxima Nova"/>
                <a:sym typeface="Proxima Nova"/>
              </a:rPr>
              <a:t>file size &lt;= 8 * 512</a:t>
            </a:r>
            <a:endParaRPr>
              <a:latin typeface="Proxima Nova"/>
              <a:ea typeface="Proxima Nova"/>
              <a:cs typeface="Proxima Nova"/>
              <a:sym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Singly Indirect Addressing</a:t>
            </a:r>
            <a:endParaRPr/>
          </a:p>
        </p:txBody>
      </p:sp>
      <p:grpSp>
        <p:nvGrpSpPr>
          <p:cNvPr id="2" name="Group 1" descr="A diagram of the block numbers stored in an inode using indirect addressing.  The first seven slots store singly-indirect block numbers, and the last slot stores a doubly-indirect block number.  A singly-indirect block number refers to a block that itself stores 256 block numbers, each of which refer to a block of 512 bytes of file data.">
            <a:extLst>
              <a:ext uri="{FF2B5EF4-FFF2-40B4-BE49-F238E27FC236}">
                <a16:creationId xmlns:a16="http://schemas.microsoft.com/office/drawing/2014/main" id="{2205D48C-D486-FE47-B766-C399D8DE9FE5}"/>
              </a:ext>
            </a:extLst>
          </p:cNvPr>
          <p:cNvGrpSpPr/>
          <p:nvPr/>
        </p:nvGrpSpPr>
        <p:grpSpPr>
          <a:xfrm>
            <a:off x="945700" y="1054140"/>
            <a:ext cx="7409650" cy="3259685"/>
            <a:chOff x="945700" y="1054140"/>
            <a:chExt cx="7409650" cy="3259685"/>
          </a:xfrm>
        </p:grpSpPr>
        <p:graphicFrame>
          <p:nvGraphicFramePr>
            <p:cNvPr id="177" name="Google Shape;177;p22"/>
            <p:cNvGraphicFramePr/>
            <p:nvPr>
              <p:extLst>
                <p:ext uri="{D42A27DB-BD31-4B8C-83A1-F6EECF244321}">
                  <p14:modId xmlns:p14="http://schemas.microsoft.com/office/powerpoint/2010/main" val="2604713605"/>
                </p:ext>
              </p:extLst>
            </p:nvPr>
          </p:nvGraphicFramePr>
          <p:xfrm>
            <a:off x="945700" y="1744375"/>
            <a:ext cx="7239000" cy="396210"/>
          </p:xfrm>
          <a:graphic>
            <a:graphicData uri="http://schemas.openxmlformats.org/drawingml/2006/table">
              <a:tbl>
                <a:tblPr>
                  <a:noFill/>
                  <a:tableStyleId>{2723C555-5E90-49C5-895E-3287028D3F9E}</a:tableStyleId>
                </a:tblPr>
                <a:tblGrid>
                  <a:gridCol w="904875">
                    <a:extLst>
                      <a:ext uri="{9D8B030D-6E8A-4147-A177-3AD203B41FA5}">
                        <a16:colId xmlns:a16="http://schemas.microsoft.com/office/drawing/2014/main" val="20000"/>
                      </a:ext>
                    </a:extLst>
                  </a:gridCol>
                  <a:gridCol w="904875">
                    <a:extLst>
                      <a:ext uri="{9D8B030D-6E8A-4147-A177-3AD203B41FA5}">
                        <a16:colId xmlns:a16="http://schemas.microsoft.com/office/drawing/2014/main" val="20001"/>
                      </a:ext>
                    </a:extLst>
                  </a:gridCol>
                  <a:gridCol w="904875">
                    <a:extLst>
                      <a:ext uri="{9D8B030D-6E8A-4147-A177-3AD203B41FA5}">
                        <a16:colId xmlns:a16="http://schemas.microsoft.com/office/drawing/2014/main" val="20002"/>
                      </a:ext>
                    </a:extLst>
                  </a:gridCol>
                  <a:gridCol w="904875">
                    <a:extLst>
                      <a:ext uri="{9D8B030D-6E8A-4147-A177-3AD203B41FA5}">
                        <a16:colId xmlns:a16="http://schemas.microsoft.com/office/drawing/2014/main" val="20003"/>
                      </a:ext>
                    </a:extLst>
                  </a:gridCol>
                  <a:gridCol w="904875">
                    <a:extLst>
                      <a:ext uri="{9D8B030D-6E8A-4147-A177-3AD203B41FA5}">
                        <a16:colId xmlns:a16="http://schemas.microsoft.com/office/drawing/2014/main" val="20004"/>
                      </a:ext>
                    </a:extLst>
                  </a:gridCol>
                  <a:gridCol w="904875">
                    <a:extLst>
                      <a:ext uri="{9D8B030D-6E8A-4147-A177-3AD203B41FA5}">
                        <a16:colId xmlns:a16="http://schemas.microsoft.com/office/drawing/2014/main" val="20005"/>
                      </a:ext>
                    </a:extLst>
                  </a:gridCol>
                  <a:gridCol w="904875">
                    <a:extLst>
                      <a:ext uri="{9D8B030D-6E8A-4147-A177-3AD203B41FA5}">
                        <a16:colId xmlns:a16="http://schemas.microsoft.com/office/drawing/2014/main" val="20006"/>
                      </a:ext>
                    </a:extLst>
                  </a:gridCol>
                  <a:gridCol w="904875">
                    <a:extLst>
                      <a:ext uri="{9D8B030D-6E8A-4147-A177-3AD203B41FA5}">
                        <a16:colId xmlns:a16="http://schemas.microsoft.com/office/drawing/2014/main" val="20007"/>
                      </a:ext>
                    </a:extLst>
                  </a:gridCol>
                </a:tblGrid>
                <a:tr h="381000">
                  <a:tc>
                    <a:txBody>
                      <a:bodyPr/>
                      <a:lstStyle/>
                      <a:p>
                        <a:pPr marL="0" lvl="0" indent="0" algn="ctr" rtl="0">
                          <a:spcBef>
                            <a:spcPts val="0"/>
                          </a:spcBef>
                          <a:spcAft>
                            <a:spcPts val="0"/>
                          </a:spcAft>
                          <a:buNone/>
                        </a:pPr>
                        <a:r>
                          <a:rPr lang="en">
                            <a:latin typeface="Proxima Nova"/>
                            <a:ea typeface="Proxima Nova"/>
                            <a:cs typeface="Proxima Nova"/>
                            <a:sym typeface="Proxima Nova"/>
                          </a:rPr>
                          <a:t>324</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extLst>
                    <a:ext uri="{0D108BD9-81ED-4DB2-BD59-A6C34878D82A}">
                      <a16:rowId xmlns:a16="http://schemas.microsoft.com/office/drawing/2014/main" val="10000"/>
                    </a:ext>
                  </a:extLst>
                </a:tr>
              </a:tbl>
            </a:graphicData>
          </a:graphic>
        </p:graphicFrame>
        <p:graphicFrame>
          <p:nvGraphicFramePr>
            <p:cNvPr id="178" name="Google Shape;178;p22"/>
            <p:cNvGraphicFramePr/>
            <p:nvPr>
              <p:extLst>
                <p:ext uri="{D42A27DB-BD31-4B8C-83A1-F6EECF244321}">
                  <p14:modId xmlns:p14="http://schemas.microsoft.com/office/powerpoint/2010/main" val="3781505289"/>
                </p:ext>
              </p:extLst>
            </p:nvPr>
          </p:nvGraphicFramePr>
          <p:xfrm>
            <a:off x="945700" y="2588525"/>
            <a:ext cx="7239000" cy="396210"/>
          </p:xfrm>
          <a:graphic>
            <a:graphicData uri="http://schemas.openxmlformats.org/drawingml/2006/table">
              <a:tbl>
                <a:tblPr>
                  <a:noFill/>
                  <a:tableStyleId>{2723C555-5E90-49C5-895E-3287028D3F9E}</a:tableStyleId>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r>
                          <a:rPr lang="en">
                            <a:latin typeface="Proxima Nova"/>
                            <a:ea typeface="Proxima Nova"/>
                            <a:cs typeface="Proxima Nova"/>
                            <a:sym typeface="Proxima Nova"/>
                          </a:rPr>
                          <a:t>623</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142</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9232</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1029</a:t>
                        </a:r>
                        <a:endParaRPr>
                          <a:latin typeface="Proxima Nova"/>
                          <a:ea typeface="Proxima Nova"/>
                          <a:cs typeface="Proxima Nova"/>
                          <a:sym typeface="Proxima Nova"/>
                        </a:endParaRPr>
                      </a:p>
                    </a:txBody>
                    <a:tcPr marL="91425" marR="91425" marT="91425" marB="91425">
                      <a:solidFill>
                        <a:srgbClr val="D0E0E3"/>
                      </a:solidFill>
                    </a:tcPr>
                  </a:tc>
                  <a:extLst>
                    <a:ext uri="{0D108BD9-81ED-4DB2-BD59-A6C34878D82A}">
                      <a16:rowId xmlns:a16="http://schemas.microsoft.com/office/drawing/2014/main" val="10000"/>
                    </a:ext>
                  </a:extLst>
                </a:tr>
              </a:tbl>
            </a:graphicData>
          </a:graphic>
        </p:graphicFrame>
        <p:cxnSp>
          <p:nvCxnSpPr>
            <p:cNvPr id="179" name="Google Shape;179;p22"/>
            <p:cNvCxnSpPr/>
            <p:nvPr/>
          </p:nvCxnSpPr>
          <p:spPr>
            <a:xfrm flipH="1">
              <a:off x="1224025" y="2179875"/>
              <a:ext cx="194400" cy="381300"/>
            </a:xfrm>
            <a:prstGeom prst="straightConnector1">
              <a:avLst/>
            </a:prstGeom>
            <a:noFill/>
            <a:ln w="28575" cap="flat" cmpd="sng">
              <a:solidFill>
                <a:srgbClr val="FFFFFF"/>
              </a:solidFill>
              <a:prstDash val="solid"/>
              <a:round/>
              <a:headEnd type="none" w="med" len="med"/>
              <a:tailEnd type="triangle" w="med" len="med"/>
            </a:ln>
          </p:spPr>
        </p:cxnSp>
        <p:sp>
          <p:nvSpPr>
            <p:cNvPr id="180" name="Google Shape;180;p22"/>
            <p:cNvSpPr txBox="1"/>
            <p:nvPr/>
          </p:nvSpPr>
          <p:spPr>
            <a:xfrm>
              <a:off x="3008350" y="2281625"/>
              <a:ext cx="353400" cy="39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Proxima Nova"/>
                  <a:ea typeface="Proxima Nova"/>
                  <a:cs typeface="Proxima Nova"/>
                  <a:sym typeface="Proxima Nova"/>
                </a:rPr>
                <a:t>1</a:t>
              </a:r>
              <a:endParaRPr>
                <a:solidFill>
                  <a:srgbClr val="FFFFFF"/>
                </a:solidFill>
                <a:latin typeface="Proxima Nova"/>
                <a:ea typeface="Proxima Nova"/>
                <a:cs typeface="Proxima Nova"/>
                <a:sym typeface="Proxima Nova"/>
              </a:endParaRPr>
            </a:p>
          </p:txBody>
        </p:sp>
        <p:sp>
          <p:nvSpPr>
            <p:cNvPr id="181" name="Google Shape;181;p22"/>
            <p:cNvSpPr txBox="1"/>
            <p:nvPr/>
          </p:nvSpPr>
          <p:spPr>
            <a:xfrm>
              <a:off x="1573375" y="2264275"/>
              <a:ext cx="353400" cy="39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Proxima Nova"/>
                  <a:ea typeface="Proxima Nova"/>
                  <a:cs typeface="Proxima Nova"/>
                  <a:sym typeface="Proxima Nova"/>
                </a:rPr>
                <a:t>0</a:t>
              </a:r>
              <a:endParaRPr>
                <a:solidFill>
                  <a:srgbClr val="FFFFFF"/>
                </a:solidFill>
                <a:latin typeface="Proxima Nova"/>
                <a:ea typeface="Proxima Nova"/>
                <a:cs typeface="Proxima Nova"/>
                <a:sym typeface="Proxima Nova"/>
              </a:endParaRPr>
            </a:p>
          </p:txBody>
        </p:sp>
        <p:sp>
          <p:nvSpPr>
            <p:cNvPr id="182" name="Google Shape;182;p22"/>
            <p:cNvSpPr txBox="1"/>
            <p:nvPr/>
          </p:nvSpPr>
          <p:spPr>
            <a:xfrm>
              <a:off x="7188725" y="2264275"/>
              <a:ext cx="583200" cy="39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Proxima Nova"/>
                  <a:ea typeface="Proxima Nova"/>
                  <a:cs typeface="Proxima Nova"/>
                  <a:sym typeface="Proxima Nova"/>
                </a:rPr>
                <a:t>255</a:t>
              </a:r>
              <a:endParaRPr>
                <a:solidFill>
                  <a:srgbClr val="FFFFFF"/>
                </a:solidFill>
                <a:latin typeface="Proxima Nova"/>
                <a:ea typeface="Proxima Nova"/>
                <a:cs typeface="Proxima Nova"/>
                <a:sym typeface="Proxima Nova"/>
              </a:endParaRPr>
            </a:p>
          </p:txBody>
        </p:sp>
        <p:sp>
          <p:nvSpPr>
            <p:cNvPr id="183" name="Google Shape;183;p22"/>
            <p:cNvSpPr txBox="1"/>
            <p:nvPr/>
          </p:nvSpPr>
          <p:spPr>
            <a:xfrm>
              <a:off x="5750950" y="2264275"/>
              <a:ext cx="583200" cy="39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Proxima Nova"/>
                  <a:ea typeface="Proxima Nova"/>
                  <a:cs typeface="Proxima Nova"/>
                  <a:sym typeface="Proxima Nova"/>
                </a:rPr>
                <a:t>254</a:t>
              </a:r>
              <a:endParaRPr>
                <a:solidFill>
                  <a:srgbClr val="FFFFFF"/>
                </a:solidFill>
                <a:latin typeface="Proxima Nova"/>
                <a:ea typeface="Proxima Nova"/>
                <a:cs typeface="Proxima Nova"/>
                <a:sym typeface="Proxima Nova"/>
              </a:endParaRPr>
            </a:p>
          </p:txBody>
        </p:sp>
        <p:sp>
          <p:nvSpPr>
            <p:cNvPr id="184" name="Google Shape;184;p22"/>
            <p:cNvSpPr/>
            <p:nvPr/>
          </p:nvSpPr>
          <p:spPr>
            <a:xfrm>
              <a:off x="1160325" y="3503550"/>
              <a:ext cx="1001100" cy="785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 bytes</a:t>
              </a:r>
              <a:endParaRPr>
                <a:latin typeface="Proxima Nova"/>
                <a:ea typeface="Proxima Nova"/>
                <a:cs typeface="Proxima Nova"/>
                <a:sym typeface="Proxima Nova"/>
              </a:endParaRPr>
            </a:p>
          </p:txBody>
        </p:sp>
        <p:cxnSp>
          <p:nvCxnSpPr>
            <p:cNvPr id="185" name="Google Shape;185;p22"/>
            <p:cNvCxnSpPr>
              <a:endCxn id="184" idx="0"/>
            </p:cNvCxnSpPr>
            <p:nvPr/>
          </p:nvCxnSpPr>
          <p:spPr>
            <a:xfrm flipH="1">
              <a:off x="1660875" y="2955750"/>
              <a:ext cx="14700" cy="547800"/>
            </a:xfrm>
            <a:prstGeom prst="straightConnector1">
              <a:avLst/>
            </a:prstGeom>
            <a:noFill/>
            <a:ln w="9525" cap="flat" cmpd="sng">
              <a:solidFill>
                <a:srgbClr val="FFFFFF"/>
              </a:solidFill>
              <a:prstDash val="solid"/>
              <a:round/>
              <a:headEnd type="none" w="med" len="med"/>
              <a:tailEnd type="triangle" w="med" len="med"/>
            </a:ln>
          </p:spPr>
        </p:cxnSp>
        <p:sp>
          <p:nvSpPr>
            <p:cNvPr id="186" name="Google Shape;186;p22"/>
            <p:cNvSpPr/>
            <p:nvPr/>
          </p:nvSpPr>
          <p:spPr>
            <a:xfrm rot="5400000">
              <a:off x="4008050" y="-1562298"/>
              <a:ext cx="204000" cy="6322200"/>
            </a:xfrm>
            <a:prstGeom prst="leftBrace">
              <a:avLst>
                <a:gd name="adj1" fmla="val 50000"/>
                <a:gd name="adj2" fmla="val 49779"/>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2"/>
            <p:cNvSpPr txBox="1"/>
            <p:nvPr/>
          </p:nvSpPr>
          <p:spPr>
            <a:xfrm>
              <a:off x="3110450" y="1137625"/>
              <a:ext cx="1999200" cy="31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FFFFF"/>
                  </a:solidFill>
                  <a:latin typeface="Proxima Nova"/>
                  <a:ea typeface="Proxima Nova"/>
                  <a:cs typeface="Proxima Nova"/>
                  <a:sym typeface="Proxima Nova"/>
                </a:rPr>
                <a:t>Single Indirect Block Nums</a:t>
              </a:r>
              <a:endParaRPr sz="1200">
                <a:solidFill>
                  <a:srgbClr val="FFFFFF"/>
                </a:solidFill>
                <a:latin typeface="Proxima Nova"/>
                <a:ea typeface="Proxima Nova"/>
                <a:cs typeface="Proxima Nova"/>
                <a:sym typeface="Proxima Nova"/>
              </a:endParaRPr>
            </a:p>
          </p:txBody>
        </p:sp>
        <p:sp>
          <p:nvSpPr>
            <p:cNvPr id="188" name="Google Shape;188;p22"/>
            <p:cNvSpPr txBox="1"/>
            <p:nvPr/>
          </p:nvSpPr>
          <p:spPr>
            <a:xfrm>
              <a:off x="7271150" y="1054140"/>
              <a:ext cx="1084200" cy="60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FFFFF"/>
                  </a:solidFill>
                  <a:latin typeface="Proxima Nova"/>
                  <a:ea typeface="Proxima Nova"/>
                  <a:cs typeface="Proxima Nova"/>
                  <a:sym typeface="Proxima Nova"/>
                </a:rPr>
                <a:t>Doubly Indirect Block Num</a:t>
              </a:r>
              <a:endParaRPr sz="1200">
                <a:solidFill>
                  <a:srgbClr val="FFFFFF"/>
                </a:solidFill>
                <a:latin typeface="Proxima Nova"/>
                <a:ea typeface="Proxima Nova"/>
                <a:cs typeface="Proxima Nova"/>
                <a:sym typeface="Proxima Nova"/>
              </a:endParaRPr>
            </a:p>
          </p:txBody>
        </p:sp>
        <p:sp>
          <p:nvSpPr>
            <p:cNvPr id="189" name="Google Shape;189;p22"/>
            <p:cNvSpPr/>
            <p:nvPr/>
          </p:nvSpPr>
          <p:spPr>
            <a:xfrm>
              <a:off x="2609525" y="3528725"/>
              <a:ext cx="1001100" cy="785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 bytes</a:t>
              </a:r>
              <a:endParaRPr>
                <a:latin typeface="Proxima Nova"/>
                <a:ea typeface="Proxima Nova"/>
                <a:cs typeface="Proxima Nova"/>
                <a:sym typeface="Proxima Nova"/>
              </a:endParaRPr>
            </a:p>
          </p:txBody>
        </p:sp>
        <p:cxnSp>
          <p:nvCxnSpPr>
            <p:cNvPr id="190" name="Google Shape;190;p22"/>
            <p:cNvCxnSpPr>
              <a:endCxn id="189" idx="0"/>
            </p:cNvCxnSpPr>
            <p:nvPr/>
          </p:nvCxnSpPr>
          <p:spPr>
            <a:xfrm flipH="1">
              <a:off x="3110075" y="2980925"/>
              <a:ext cx="14700" cy="547800"/>
            </a:xfrm>
            <a:prstGeom prst="straightConnector1">
              <a:avLst/>
            </a:prstGeom>
            <a:noFill/>
            <a:ln w="9525" cap="flat" cmpd="sng">
              <a:solidFill>
                <a:srgbClr val="FFFFFF"/>
              </a:solidFill>
              <a:prstDash val="solid"/>
              <a:round/>
              <a:headEnd type="none" w="med" len="med"/>
              <a:tailEnd type="triangle" w="med" len="med"/>
            </a:ln>
          </p:spPr>
        </p:cxnSp>
        <p:sp>
          <p:nvSpPr>
            <p:cNvPr id="191" name="Google Shape;191;p22"/>
            <p:cNvSpPr/>
            <p:nvPr/>
          </p:nvSpPr>
          <p:spPr>
            <a:xfrm>
              <a:off x="5542000" y="3503625"/>
              <a:ext cx="1001100" cy="785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 bytes</a:t>
              </a:r>
              <a:endParaRPr>
                <a:latin typeface="Proxima Nova"/>
                <a:ea typeface="Proxima Nova"/>
                <a:cs typeface="Proxima Nova"/>
                <a:sym typeface="Proxima Nova"/>
              </a:endParaRPr>
            </a:p>
          </p:txBody>
        </p:sp>
        <p:cxnSp>
          <p:nvCxnSpPr>
            <p:cNvPr id="192" name="Google Shape;192;p22"/>
            <p:cNvCxnSpPr>
              <a:endCxn id="191" idx="0"/>
            </p:cNvCxnSpPr>
            <p:nvPr/>
          </p:nvCxnSpPr>
          <p:spPr>
            <a:xfrm flipH="1">
              <a:off x="6042550" y="2955825"/>
              <a:ext cx="14700" cy="547800"/>
            </a:xfrm>
            <a:prstGeom prst="straightConnector1">
              <a:avLst/>
            </a:prstGeom>
            <a:noFill/>
            <a:ln w="9525" cap="flat" cmpd="sng">
              <a:solidFill>
                <a:srgbClr val="FFFFFF"/>
              </a:solidFill>
              <a:prstDash val="solid"/>
              <a:round/>
              <a:headEnd type="none" w="med" len="med"/>
              <a:tailEnd type="triangle" w="med" len="med"/>
            </a:ln>
          </p:spPr>
        </p:cxnSp>
        <p:sp>
          <p:nvSpPr>
            <p:cNvPr id="193" name="Google Shape;193;p22"/>
            <p:cNvSpPr/>
            <p:nvPr/>
          </p:nvSpPr>
          <p:spPr>
            <a:xfrm>
              <a:off x="6950450" y="3528725"/>
              <a:ext cx="1001100" cy="785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 bytes</a:t>
              </a:r>
              <a:endParaRPr>
                <a:latin typeface="Proxima Nova"/>
                <a:ea typeface="Proxima Nova"/>
                <a:cs typeface="Proxima Nova"/>
                <a:sym typeface="Proxima Nova"/>
              </a:endParaRPr>
            </a:p>
          </p:txBody>
        </p:sp>
        <p:cxnSp>
          <p:nvCxnSpPr>
            <p:cNvPr id="194" name="Google Shape;194;p22"/>
            <p:cNvCxnSpPr>
              <a:endCxn id="193" idx="0"/>
            </p:cNvCxnSpPr>
            <p:nvPr/>
          </p:nvCxnSpPr>
          <p:spPr>
            <a:xfrm flipH="1">
              <a:off x="7451000" y="2980925"/>
              <a:ext cx="14700" cy="547800"/>
            </a:xfrm>
            <a:prstGeom prst="straightConnector1">
              <a:avLst/>
            </a:prstGeom>
            <a:noFill/>
            <a:ln w="9525" cap="flat" cmpd="sng">
              <a:solidFill>
                <a:srgbClr val="FFFFFF"/>
              </a:solidFill>
              <a:prstDash val="solid"/>
              <a:round/>
              <a:headEnd type="none" w="med" len="med"/>
              <a:tailEnd type="triangle" w="med" len="med"/>
            </a:ln>
          </p:spPr>
        </p:cxnSp>
      </p:grpSp>
      <p:sp>
        <p:nvSpPr>
          <p:cNvPr id="195" name="Google Shape;195;p22"/>
          <p:cNvSpPr txBox="1"/>
          <p:nvPr/>
        </p:nvSpPr>
        <p:spPr>
          <a:xfrm>
            <a:off x="5137500" y="585425"/>
            <a:ext cx="3694800" cy="43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lt1"/>
                </a:solidFill>
                <a:latin typeface="Proxima Nova"/>
                <a:ea typeface="Proxima Nova"/>
                <a:cs typeface="Proxima Nova"/>
                <a:sym typeface="Proxima Nova"/>
              </a:rPr>
              <a:t>8 * 512 &lt;  file size &lt;= 7 * 256 * 512</a:t>
            </a:r>
            <a:endParaRPr>
              <a:latin typeface="Proxima Nova"/>
              <a:ea typeface="Proxima Nova"/>
              <a:cs typeface="Proxima Nova"/>
              <a:sym typeface="Proxima Nov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Doubly Indirect Addressing</a:t>
            </a:r>
            <a:endParaRPr/>
          </a:p>
        </p:txBody>
      </p:sp>
      <p:grpSp>
        <p:nvGrpSpPr>
          <p:cNvPr id="2" name="Group 1" descr="A diagram of the block numbers stored in an inode using indirect addressing.  The first seven slots store singly-indirect block numbers, and the last slot stores a doubly-indirect block number.  The doubly-indirect block number refers to a block that itself stores 256 block numbers, each of which refer to a block that stores 256 block numbers, each of which refer to a block that stores 512 bytes of file data.">
            <a:extLst>
              <a:ext uri="{FF2B5EF4-FFF2-40B4-BE49-F238E27FC236}">
                <a16:creationId xmlns:a16="http://schemas.microsoft.com/office/drawing/2014/main" id="{4752C92B-3DF1-B043-9B09-EF272571966E}"/>
              </a:ext>
            </a:extLst>
          </p:cNvPr>
          <p:cNvGrpSpPr/>
          <p:nvPr/>
        </p:nvGrpSpPr>
        <p:grpSpPr>
          <a:xfrm>
            <a:off x="945700" y="1054140"/>
            <a:ext cx="7409650" cy="3908085"/>
            <a:chOff x="945700" y="1054140"/>
            <a:chExt cx="7409650" cy="3908085"/>
          </a:xfrm>
        </p:grpSpPr>
        <p:graphicFrame>
          <p:nvGraphicFramePr>
            <p:cNvPr id="201" name="Google Shape;201;p23"/>
            <p:cNvGraphicFramePr/>
            <p:nvPr>
              <p:extLst>
                <p:ext uri="{D42A27DB-BD31-4B8C-83A1-F6EECF244321}">
                  <p14:modId xmlns:p14="http://schemas.microsoft.com/office/powerpoint/2010/main" val="4012449163"/>
                </p:ext>
              </p:extLst>
            </p:nvPr>
          </p:nvGraphicFramePr>
          <p:xfrm>
            <a:off x="945700" y="1744375"/>
            <a:ext cx="7239000" cy="396210"/>
          </p:xfrm>
          <a:graphic>
            <a:graphicData uri="http://schemas.openxmlformats.org/drawingml/2006/table">
              <a:tbl>
                <a:tblPr>
                  <a:noFill/>
                  <a:tableStyleId>{2723C555-5E90-49C5-895E-3287028D3F9E}</a:tableStyleId>
                </a:tblPr>
                <a:tblGrid>
                  <a:gridCol w="904875">
                    <a:extLst>
                      <a:ext uri="{9D8B030D-6E8A-4147-A177-3AD203B41FA5}">
                        <a16:colId xmlns:a16="http://schemas.microsoft.com/office/drawing/2014/main" val="20000"/>
                      </a:ext>
                    </a:extLst>
                  </a:gridCol>
                  <a:gridCol w="904875">
                    <a:extLst>
                      <a:ext uri="{9D8B030D-6E8A-4147-A177-3AD203B41FA5}">
                        <a16:colId xmlns:a16="http://schemas.microsoft.com/office/drawing/2014/main" val="20001"/>
                      </a:ext>
                    </a:extLst>
                  </a:gridCol>
                  <a:gridCol w="904875">
                    <a:extLst>
                      <a:ext uri="{9D8B030D-6E8A-4147-A177-3AD203B41FA5}">
                        <a16:colId xmlns:a16="http://schemas.microsoft.com/office/drawing/2014/main" val="20002"/>
                      </a:ext>
                    </a:extLst>
                  </a:gridCol>
                  <a:gridCol w="904875">
                    <a:extLst>
                      <a:ext uri="{9D8B030D-6E8A-4147-A177-3AD203B41FA5}">
                        <a16:colId xmlns:a16="http://schemas.microsoft.com/office/drawing/2014/main" val="20003"/>
                      </a:ext>
                    </a:extLst>
                  </a:gridCol>
                  <a:gridCol w="904875">
                    <a:extLst>
                      <a:ext uri="{9D8B030D-6E8A-4147-A177-3AD203B41FA5}">
                        <a16:colId xmlns:a16="http://schemas.microsoft.com/office/drawing/2014/main" val="20004"/>
                      </a:ext>
                    </a:extLst>
                  </a:gridCol>
                  <a:gridCol w="904875">
                    <a:extLst>
                      <a:ext uri="{9D8B030D-6E8A-4147-A177-3AD203B41FA5}">
                        <a16:colId xmlns:a16="http://schemas.microsoft.com/office/drawing/2014/main" val="20005"/>
                      </a:ext>
                    </a:extLst>
                  </a:gridCol>
                  <a:gridCol w="904875">
                    <a:extLst>
                      <a:ext uri="{9D8B030D-6E8A-4147-A177-3AD203B41FA5}">
                        <a16:colId xmlns:a16="http://schemas.microsoft.com/office/drawing/2014/main" val="20006"/>
                      </a:ext>
                    </a:extLst>
                  </a:gridCol>
                  <a:gridCol w="904875">
                    <a:extLst>
                      <a:ext uri="{9D8B030D-6E8A-4147-A177-3AD203B41FA5}">
                        <a16:colId xmlns:a16="http://schemas.microsoft.com/office/drawing/2014/main" val="20007"/>
                      </a:ext>
                    </a:extLst>
                  </a:gridCol>
                </a:tblGrid>
                <a:tr h="381000">
                  <a:tc>
                    <a:txBody>
                      <a:bodyPr/>
                      <a:lstStyle/>
                      <a:p>
                        <a:pPr marL="0" lvl="0" indent="0" algn="ctr"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l" rtl="0">
                          <a:spcBef>
                            <a:spcPts val="0"/>
                          </a:spcBef>
                          <a:spcAft>
                            <a:spcPts val="0"/>
                          </a:spcAft>
                          <a:buNone/>
                        </a:pPr>
                        <a:r>
                          <a:rPr lang="en">
                            <a:latin typeface="Proxima Nova"/>
                            <a:ea typeface="Proxima Nova"/>
                            <a:cs typeface="Proxima Nova"/>
                            <a:sym typeface="Proxima Nova"/>
                          </a:rPr>
                          <a:t>643</a:t>
                        </a:r>
                        <a:endParaRPr>
                          <a:latin typeface="Proxima Nova"/>
                          <a:ea typeface="Proxima Nova"/>
                          <a:cs typeface="Proxima Nova"/>
                          <a:sym typeface="Proxima Nova"/>
                        </a:endParaRPr>
                      </a:p>
                    </a:txBody>
                    <a:tcPr marL="91425" marR="91425" marT="91425" marB="91425">
                      <a:solidFill>
                        <a:srgbClr val="D0E0E3"/>
                      </a:solidFill>
                    </a:tcPr>
                  </a:tc>
                  <a:extLst>
                    <a:ext uri="{0D108BD9-81ED-4DB2-BD59-A6C34878D82A}">
                      <a16:rowId xmlns:a16="http://schemas.microsoft.com/office/drawing/2014/main" val="10000"/>
                    </a:ext>
                  </a:extLst>
                </a:tr>
              </a:tbl>
            </a:graphicData>
          </a:graphic>
        </p:graphicFrame>
        <p:graphicFrame>
          <p:nvGraphicFramePr>
            <p:cNvPr id="202" name="Google Shape;202;p23"/>
            <p:cNvGraphicFramePr/>
            <p:nvPr>
              <p:extLst>
                <p:ext uri="{D42A27DB-BD31-4B8C-83A1-F6EECF244321}">
                  <p14:modId xmlns:p14="http://schemas.microsoft.com/office/powerpoint/2010/main" val="3442702927"/>
                </p:ext>
              </p:extLst>
            </p:nvPr>
          </p:nvGraphicFramePr>
          <p:xfrm>
            <a:off x="945700" y="2588525"/>
            <a:ext cx="7239000" cy="396210"/>
          </p:xfrm>
          <a:graphic>
            <a:graphicData uri="http://schemas.openxmlformats.org/drawingml/2006/table">
              <a:tbl>
                <a:tblPr>
                  <a:noFill/>
                  <a:tableStyleId>{2723C555-5E90-49C5-895E-3287028D3F9E}</a:tableStyleId>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r>
                          <a:rPr lang="en">
                            <a:latin typeface="Proxima Nova"/>
                            <a:ea typeface="Proxima Nova"/>
                            <a:cs typeface="Proxima Nova"/>
                            <a:sym typeface="Proxima Nova"/>
                          </a:rPr>
                          <a:t>623</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142</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9232</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1029</a:t>
                        </a:r>
                        <a:endParaRPr>
                          <a:latin typeface="Proxima Nova"/>
                          <a:ea typeface="Proxima Nova"/>
                          <a:cs typeface="Proxima Nova"/>
                          <a:sym typeface="Proxima Nova"/>
                        </a:endParaRPr>
                      </a:p>
                    </a:txBody>
                    <a:tcPr marL="91425" marR="91425" marT="91425" marB="91425">
                      <a:solidFill>
                        <a:srgbClr val="D0E0E3"/>
                      </a:solidFill>
                    </a:tcPr>
                  </a:tc>
                  <a:extLst>
                    <a:ext uri="{0D108BD9-81ED-4DB2-BD59-A6C34878D82A}">
                      <a16:rowId xmlns:a16="http://schemas.microsoft.com/office/drawing/2014/main" val="10000"/>
                    </a:ext>
                  </a:extLst>
                </a:tr>
              </a:tbl>
            </a:graphicData>
          </a:graphic>
        </p:graphicFrame>
        <p:cxnSp>
          <p:nvCxnSpPr>
            <p:cNvPr id="203" name="Google Shape;203;p23"/>
            <p:cNvCxnSpPr/>
            <p:nvPr/>
          </p:nvCxnSpPr>
          <p:spPr>
            <a:xfrm flipH="1">
              <a:off x="6141650" y="2149200"/>
              <a:ext cx="1617300" cy="364200"/>
            </a:xfrm>
            <a:prstGeom prst="straightConnector1">
              <a:avLst/>
            </a:prstGeom>
            <a:noFill/>
            <a:ln w="28575" cap="flat" cmpd="sng">
              <a:solidFill>
                <a:srgbClr val="FFFFFF"/>
              </a:solidFill>
              <a:prstDash val="solid"/>
              <a:round/>
              <a:headEnd type="none" w="med" len="med"/>
              <a:tailEnd type="triangle" w="med" len="med"/>
            </a:ln>
          </p:spPr>
        </p:cxnSp>
        <p:sp>
          <p:nvSpPr>
            <p:cNvPr id="204" name="Google Shape;204;p23"/>
            <p:cNvSpPr/>
            <p:nvPr/>
          </p:nvSpPr>
          <p:spPr>
            <a:xfrm>
              <a:off x="1123900" y="4151950"/>
              <a:ext cx="1001100" cy="785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 bytes</a:t>
              </a:r>
              <a:endParaRPr>
                <a:latin typeface="Proxima Nova"/>
                <a:ea typeface="Proxima Nova"/>
                <a:cs typeface="Proxima Nova"/>
                <a:sym typeface="Proxima Nova"/>
              </a:endParaRPr>
            </a:p>
          </p:txBody>
        </p:sp>
        <p:cxnSp>
          <p:nvCxnSpPr>
            <p:cNvPr id="205" name="Google Shape;205;p23"/>
            <p:cNvCxnSpPr/>
            <p:nvPr/>
          </p:nvCxnSpPr>
          <p:spPr>
            <a:xfrm flipH="1">
              <a:off x="1624450" y="3813025"/>
              <a:ext cx="14700" cy="348300"/>
            </a:xfrm>
            <a:prstGeom prst="straightConnector1">
              <a:avLst/>
            </a:prstGeom>
            <a:noFill/>
            <a:ln w="9525" cap="flat" cmpd="sng">
              <a:solidFill>
                <a:srgbClr val="FFFFFF"/>
              </a:solidFill>
              <a:prstDash val="solid"/>
              <a:round/>
              <a:headEnd type="none" w="med" len="med"/>
              <a:tailEnd type="triangle" w="med" len="med"/>
            </a:ln>
          </p:spPr>
        </p:cxnSp>
        <p:sp>
          <p:nvSpPr>
            <p:cNvPr id="206" name="Google Shape;206;p23"/>
            <p:cNvSpPr/>
            <p:nvPr/>
          </p:nvSpPr>
          <p:spPr>
            <a:xfrm rot="5400000">
              <a:off x="4008050" y="-1562298"/>
              <a:ext cx="204000" cy="6322200"/>
            </a:xfrm>
            <a:prstGeom prst="leftBrace">
              <a:avLst>
                <a:gd name="adj1" fmla="val 50000"/>
                <a:gd name="adj2" fmla="val 49779"/>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3"/>
            <p:cNvSpPr txBox="1"/>
            <p:nvPr/>
          </p:nvSpPr>
          <p:spPr>
            <a:xfrm>
              <a:off x="3110450" y="1137625"/>
              <a:ext cx="1999200" cy="31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FFFFF"/>
                  </a:solidFill>
                  <a:latin typeface="Proxima Nova"/>
                  <a:ea typeface="Proxima Nova"/>
                  <a:cs typeface="Proxima Nova"/>
                  <a:sym typeface="Proxima Nova"/>
                </a:rPr>
                <a:t>Single Indirect Block Nums</a:t>
              </a:r>
              <a:endParaRPr sz="1200">
                <a:solidFill>
                  <a:srgbClr val="FFFFFF"/>
                </a:solidFill>
                <a:latin typeface="Proxima Nova"/>
                <a:ea typeface="Proxima Nova"/>
                <a:cs typeface="Proxima Nova"/>
                <a:sym typeface="Proxima Nova"/>
              </a:endParaRPr>
            </a:p>
          </p:txBody>
        </p:sp>
        <p:sp>
          <p:nvSpPr>
            <p:cNvPr id="208" name="Google Shape;208;p23"/>
            <p:cNvSpPr txBox="1"/>
            <p:nvPr/>
          </p:nvSpPr>
          <p:spPr>
            <a:xfrm>
              <a:off x="7271150" y="1054140"/>
              <a:ext cx="1084200" cy="60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FFFFF"/>
                  </a:solidFill>
                  <a:latin typeface="Proxima Nova"/>
                  <a:ea typeface="Proxima Nova"/>
                  <a:cs typeface="Proxima Nova"/>
                  <a:sym typeface="Proxima Nova"/>
                </a:rPr>
                <a:t>Doubly Indirect Block Num</a:t>
              </a:r>
              <a:endParaRPr sz="1200">
                <a:solidFill>
                  <a:srgbClr val="FFFFFF"/>
                </a:solidFill>
                <a:latin typeface="Proxima Nova"/>
                <a:ea typeface="Proxima Nova"/>
                <a:cs typeface="Proxima Nova"/>
                <a:sym typeface="Proxima Nova"/>
              </a:endParaRPr>
            </a:p>
          </p:txBody>
        </p:sp>
        <p:sp>
          <p:nvSpPr>
            <p:cNvPr id="209" name="Google Shape;209;p23"/>
            <p:cNvSpPr/>
            <p:nvPr/>
          </p:nvSpPr>
          <p:spPr>
            <a:xfrm>
              <a:off x="2573100" y="4177125"/>
              <a:ext cx="1001100" cy="785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 bytes</a:t>
              </a:r>
              <a:endParaRPr>
                <a:latin typeface="Proxima Nova"/>
                <a:ea typeface="Proxima Nova"/>
                <a:cs typeface="Proxima Nova"/>
                <a:sym typeface="Proxima Nova"/>
              </a:endParaRPr>
            </a:p>
          </p:txBody>
        </p:sp>
        <p:cxnSp>
          <p:nvCxnSpPr>
            <p:cNvPr id="210" name="Google Shape;210;p23"/>
            <p:cNvCxnSpPr/>
            <p:nvPr/>
          </p:nvCxnSpPr>
          <p:spPr>
            <a:xfrm flipH="1">
              <a:off x="3073650" y="3829023"/>
              <a:ext cx="14700" cy="348300"/>
            </a:xfrm>
            <a:prstGeom prst="straightConnector1">
              <a:avLst/>
            </a:prstGeom>
            <a:noFill/>
            <a:ln w="9525" cap="flat" cmpd="sng">
              <a:solidFill>
                <a:srgbClr val="FFFFFF"/>
              </a:solidFill>
              <a:prstDash val="solid"/>
              <a:round/>
              <a:headEnd type="none" w="med" len="med"/>
              <a:tailEnd type="triangle" w="med" len="med"/>
            </a:ln>
          </p:spPr>
        </p:cxnSp>
        <p:sp>
          <p:nvSpPr>
            <p:cNvPr id="211" name="Google Shape;211;p23"/>
            <p:cNvSpPr/>
            <p:nvPr/>
          </p:nvSpPr>
          <p:spPr>
            <a:xfrm>
              <a:off x="5505575" y="4152025"/>
              <a:ext cx="1001100" cy="785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 bytes</a:t>
              </a:r>
              <a:endParaRPr>
                <a:latin typeface="Proxima Nova"/>
                <a:ea typeface="Proxima Nova"/>
                <a:cs typeface="Proxima Nova"/>
                <a:sym typeface="Proxima Nova"/>
              </a:endParaRPr>
            </a:p>
          </p:txBody>
        </p:sp>
        <p:cxnSp>
          <p:nvCxnSpPr>
            <p:cNvPr id="212" name="Google Shape;212;p23"/>
            <p:cNvCxnSpPr/>
            <p:nvPr/>
          </p:nvCxnSpPr>
          <p:spPr>
            <a:xfrm flipH="1">
              <a:off x="6006125" y="3813073"/>
              <a:ext cx="14700" cy="348300"/>
            </a:xfrm>
            <a:prstGeom prst="straightConnector1">
              <a:avLst/>
            </a:prstGeom>
            <a:noFill/>
            <a:ln w="9525" cap="flat" cmpd="sng">
              <a:solidFill>
                <a:srgbClr val="FFFFFF"/>
              </a:solidFill>
              <a:prstDash val="solid"/>
              <a:round/>
              <a:headEnd type="none" w="med" len="med"/>
              <a:tailEnd type="triangle" w="med" len="med"/>
            </a:ln>
          </p:spPr>
        </p:cxnSp>
        <p:sp>
          <p:nvSpPr>
            <p:cNvPr id="213" name="Google Shape;213;p23"/>
            <p:cNvSpPr/>
            <p:nvPr/>
          </p:nvSpPr>
          <p:spPr>
            <a:xfrm>
              <a:off x="6914025" y="4177125"/>
              <a:ext cx="1001100" cy="785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512 bytes</a:t>
              </a:r>
              <a:endParaRPr>
                <a:latin typeface="Proxima Nova"/>
                <a:ea typeface="Proxima Nova"/>
                <a:cs typeface="Proxima Nova"/>
                <a:sym typeface="Proxima Nova"/>
              </a:endParaRPr>
            </a:p>
          </p:txBody>
        </p:sp>
        <p:cxnSp>
          <p:nvCxnSpPr>
            <p:cNvPr id="214" name="Google Shape;214;p23"/>
            <p:cNvCxnSpPr/>
            <p:nvPr/>
          </p:nvCxnSpPr>
          <p:spPr>
            <a:xfrm flipH="1">
              <a:off x="7414575" y="3829023"/>
              <a:ext cx="14700" cy="348300"/>
            </a:xfrm>
            <a:prstGeom prst="straightConnector1">
              <a:avLst/>
            </a:prstGeom>
            <a:noFill/>
            <a:ln w="9525" cap="flat" cmpd="sng">
              <a:solidFill>
                <a:srgbClr val="FFFFFF"/>
              </a:solidFill>
              <a:prstDash val="solid"/>
              <a:round/>
              <a:headEnd type="none" w="med" len="med"/>
              <a:tailEnd type="triangle" w="med" len="med"/>
            </a:ln>
          </p:spPr>
        </p:cxnSp>
        <p:graphicFrame>
          <p:nvGraphicFramePr>
            <p:cNvPr id="215" name="Google Shape;215;p23"/>
            <p:cNvGraphicFramePr/>
            <p:nvPr>
              <p:extLst>
                <p:ext uri="{D42A27DB-BD31-4B8C-83A1-F6EECF244321}">
                  <p14:modId xmlns:p14="http://schemas.microsoft.com/office/powerpoint/2010/main" val="1672725356"/>
                </p:ext>
              </p:extLst>
            </p:nvPr>
          </p:nvGraphicFramePr>
          <p:xfrm>
            <a:off x="945700" y="3428863"/>
            <a:ext cx="7239000" cy="396210"/>
          </p:xfrm>
          <a:graphic>
            <a:graphicData uri="http://schemas.openxmlformats.org/drawingml/2006/table">
              <a:tbl>
                <a:tblPr>
                  <a:noFill/>
                  <a:tableStyleId>{2723C555-5E90-49C5-895E-3287028D3F9E}</a:tableStyleId>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r>
                          <a:rPr lang="en">
                            <a:latin typeface="Proxima Nova"/>
                            <a:ea typeface="Proxima Nova"/>
                            <a:cs typeface="Proxima Nova"/>
                            <a:sym typeface="Proxima Nova"/>
                          </a:rPr>
                          <a:t>118</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2103</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9121</a:t>
                        </a:r>
                        <a:endParaRPr>
                          <a:latin typeface="Proxima Nova"/>
                          <a:ea typeface="Proxima Nova"/>
                          <a:cs typeface="Proxima Nova"/>
                          <a:sym typeface="Proxima Nova"/>
                        </a:endParaRPr>
                      </a:p>
                    </a:txBody>
                    <a:tcPr marL="91425" marR="91425" marT="91425" marB="91425">
                      <a:solidFill>
                        <a:srgbClr val="D0E0E3"/>
                      </a:solidFill>
                    </a:tcPr>
                  </a:tc>
                  <a:tc>
                    <a:txBody>
                      <a:bodyPr/>
                      <a:lstStyle/>
                      <a:p>
                        <a:pPr marL="0" lvl="0" indent="0" algn="ctr" rtl="0">
                          <a:spcBef>
                            <a:spcPts val="0"/>
                          </a:spcBef>
                          <a:spcAft>
                            <a:spcPts val="0"/>
                          </a:spcAft>
                          <a:buNone/>
                        </a:pPr>
                        <a:r>
                          <a:rPr lang="en">
                            <a:latin typeface="Proxima Nova"/>
                            <a:ea typeface="Proxima Nova"/>
                            <a:cs typeface="Proxima Nova"/>
                            <a:sym typeface="Proxima Nova"/>
                          </a:rPr>
                          <a:t>284</a:t>
                        </a:r>
                        <a:endParaRPr>
                          <a:latin typeface="Proxima Nova"/>
                          <a:ea typeface="Proxima Nova"/>
                          <a:cs typeface="Proxima Nova"/>
                          <a:sym typeface="Proxima Nova"/>
                        </a:endParaRPr>
                      </a:p>
                    </a:txBody>
                    <a:tcPr marL="91425" marR="91425" marT="91425" marB="91425">
                      <a:solidFill>
                        <a:srgbClr val="D0E0E3"/>
                      </a:solidFill>
                    </a:tcPr>
                  </a:tc>
                  <a:extLst>
                    <a:ext uri="{0D108BD9-81ED-4DB2-BD59-A6C34878D82A}">
                      <a16:rowId xmlns:a16="http://schemas.microsoft.com/office/drawing/2014/main" val="10000"/>
                    </a:ext>
                  </a:extLst>
                </a:tr>
              </a:tbl>
            </a:graphicData>
          </a:graphic>
        </p:graphicFrame>
        <p:cxnSp>
          <p:nvCxnSpPr>
            <p:cNvPr id="216" name="Google Shape;216;p23"/>
            <p:cNvCxnSpPr/>
            <p:nvPr/>
          </p:nvCxnSpPr>
          <p:spPr>
            <a:xfrm>
              <a:off x="1696900" y="2964163"/>
              <a:ext cx="2623500" cy="401700"/>
            </a:xfrm>
            <a:prstGeom prst="straightConnector1">
              <a:avLst/>
            </a:prstGeom>
            <a:noFill/>
            <a:ln w="28575" cap="flat" cmpd="sng">
              <a:solidFill>
                <a:srgbClr val="FFFFFF"/>
              </a:solidFill>
              <a:prstDash val="solid"/>
              <a:round/>
              <a:headEnd type="none" w="med" len="med"/>
              <a:tailEnd type="triangle" w="med" len="med"/>
            </a:ln>
          </p:spPr>
        </p:cxnSp>
      </p:grpSp>
      <p:sp>
        <p:nvSpPr>
          <p:cNvPr id="217" name="Google Shape;217;p23"/>
          <p:cNvSpPr txBox="1"/>
          <p:nvPr/>
        </p:nvSpPr>
        <p:spPr>
          <a:xfrm>
            <a:off x="5172625" y="364700"/>
            <a:ext cx="3694800" cy="68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lt1"/>
                </a:solidFill>
                <a:latin typeface="Proxima Nova"/>
                <a:ea typeface="Proxima Nova"/>
                <a:cs typeface="Proxima Nova"/>
                <a:sym typeface="Proxima Nova"/>
              </a:rPr>
              <a:t>7 * 256 * 512 &lt;  file size &lt;= </a:t>
            </a:r>
            <a:br>
              <a:rPr lang="en" sz="1800">
                <a:solidFill>
                  <a:schemeClr val="lt1"/>
                </a:solidFill>
                <a:latin typeface="Proxima Nova"/>
                <a:ea typeface="Proxima Nova"/>
                <a:cs typeface="Proxima Nova"/>
                <a:sym typeface="Proxima Nova"/>
              </a:rPr>
            </a:br>
            <a:r>
              <a:rPr lang="en" sz="1800">
                <a:solidFill>
                  <a:schemeClr val="lt1"/>
                </a:solidFill>
                <a:latin typeface="Proxima Nova"/>
                <a:ea typeface="Proxima Nova"/>
                <a:cs typeface="Proxima Nova"/>
                <a:sym typeface="Proxima Nova"/>
              </a:rPr>
              <a:t>7 * 256 * 512 + 256 * 256 * 512</a:t>
            </a:r>
            <a:endParaRPr sz="1800">
              <a:solidFill>
                <a:schemeClr val="lt1"/>
              </a:solidFill>
              <a:latin typeface="Proxima Nova"/>
              <a:ea typeface="Proxima Nova"/>
              <a:cs typeface="Proxima Nova"/>
              <a:sym typeface="Proxima Nova"/>
            </a:endParaRPr>
          </a:p>
          <a:p>
            <a:pPr marL="0" lvl="0" indent="0" algn="l" rtl="0">
              <a:spcBef>
                <a:spcPts val="0"/>
              </a:spcBef>
              <a:spcAft>
                <a:spcPts val="0"/>
              </a:spcAft>
              <a:buNone/>
            </a:pPr>
            <a:endParaRPr>
              <a:latin typeface="Proxima Nova"/>
              <a:ea typeface="Proxima Nova"/>
              <a:cs typeface="Proxima Nova"/>
              <a:sym typeface="Proxima Nov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Directories</a:t>
            </a:r>
            <a:endParaRPr/>
          </a:p>
        </p:txBody>
      </p:sp>
      <p:sp>
        <p:nvSpPr>
          <p:cNvPr id="223" name="Google Shape;223;p24"/>
          <p:cNvSpPr txBox="1">
            <a:spLocks noGrp="1"/>
          </p:cNvSpPr>
          <p:nvPr>
            <p:ph type="body" idx="1"/>
          </p:nvPr>
        </p:nvSpPr>
        <p:spPr>
          <a:xfrm>
            <a:off x="413675" y="3863025"/>
            <a:ext cx="6820200" cy="953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Directories are just a special type of file</a:t>
            </a:r>
            <a:endParaRPr/>
          </a:p>
          <a:p>
            <a:pPr marL="457200" lvl="0" indent="-342900" algn="l" rtl="0">
              <a:spcBef>
                <a:spcPts val="0"/>
              </a:spcBef>
              <a:spcAft>
                <a:spcPts val="0"/>
              </a:spcAft>
              <a:buSzPts val="1800"/>
              <a:buChar char="●"/>
            </a:pPr>
            <a:r>
              <a:rPr lang="en"/>
              <a:t>Payload blocks consist of (inode block number, name) pairs</a:t>
            </a:r>
            <a:endParaRPr/>
          </a:p>
        </p:txBody>
      </p:sp>
      <p:pic>
        <p:nvPicPr>
          <p:cNvPr id="224" name="Google Shape;224;p24" descr="A diagram that shows that a directory's payload is a list of directory entries, where an entry is a name and the inode number for that name in the inode table."/>
          <p:cNvPicPr preferRelativeResize="0"/>
          <p:nvPr/>
        </p:nvPicPr>
        <p:blipFill>
          <a:blip r:embed="rId3">
            <a:alphaModFix/>
          </a:blip>
          <a:stretch>
            <a:fillRect/>
          </a:stretch>
        </p:blipFill>
        <p:spPr>
          <a:xfrm>
            <a:off x="413675" y="1120175"/>
            <a:ext cx="5084925" cy="25504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30" name="Google Shape;230;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Links</a:t>
            </a:r>
            <a:endParaRPr/>
          </a:p>
        </p:txBody>
      </p:sp>
      <p:sp>
        <p:nvSpPr>
          <p:cNvPr id="231" name="Google Shape;231;p25"/>
          <p:cNvSpPr txBox="1">
            <a:spLocks noGrp="1"/>
          </p:cNvSpPr>
          <p:nvPr>
            <p:ph type="body" idx="1"/>
          </p:nvPr>
        </p:nvSpPr>
        <p:spPr>
          <a:xfrm>
            <a:off x="311700" y="873275"/>
            <a:ext cx="8073900" cy="1090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Hard links vs. symbolic (soft) links</a:t>
            </a:r>
            <a:endParaRPr/>
          </a:p>
          <a:p>
            <a:pPr marL="457200" lvl="0" indent="-342900" algn="l" rtl="0">
              <a:spcBef>
                <a:spcPts val="0"/>
              </a:spcBef>
              <a:spcAft>
                <a:spcPts val="0"/>
              </a:spcAft>
              <a:buSzPts val="1800"/>
              <a:buChar char="●"/>
            </a:pPr>
            <a:r>
              <a:rPr lang="en"/>
              <a:t>All three of these links go to the same file!</a:t>
            </a:r>
            <a:endParaRPr/>
          </a:p>
          <a:p>
            <a:pPr marL="457200" lvl="0" indent="-342900" algn="l" rtl="0">
              <a:spcBef>
                <a:spcPts val="0"/>
              </a:spcBef>
              <a:spcAft>
                <a:spcPts val="0"/>
              </a:spcAft>
              <a:buSzPts val="1800"/>
              <a:buChar char="●"/>
            </a:pPr>
            <a:r>
              <a:rPr lang="en"/>
              <a:t>Can’t create hard link for directories (breaks pathnames, allows loops)</a:t>
            </a:r>
            <a:endParaRPr/>
          </a:p>
        </p:txBody>
      </p:sp>
      <p:grpSp>
        <p:nvGrpSpPr>
          <p:cNvPr id="2" name="Group 1" descr="A hard link is where two directory entries have the same inode number.  That inode would have a refcount of 2.  A symlink means that a file's data is actually a string path to where another file is located.">
            <a:extLst>
              <a:ext uri="{FF2B5EF4-FFF2-40B4-BE49-F238E27FC236}">
                <a16:creationId xmlns:a16="http://schemas.microsoft.com/office/drawing/2014/main" id="{C957D6D7-B863-0A4B-9083-CA82B145F9B3}"/>
              </a:ext>
            </a:extLst>
          </p:cNvPr>
          <p:cNvGrpSpPr/>
          <p:nvPr/>
        </p:nvGrpSpPr>
        <p:grpSpPr>
          <a:xfrm>
            <a:off x="709925" y="1883650"/>
            <a:ext cx="7757050" cy="2389700"/>
            <a:chOff x="709925" y="1883650"/>
            <a:chExt cx="7757050" cy="2389700"/>
          </a:xfrm>
        </p:grpSpPr>
        <p:sp>
          <p:nvSpPr>
            <p:cNvPr id="229" name="Google Shape;229;p25"/>
            <p:cNvSpPr/>
            <p:nvPr/>
          </p:nvSpPr>
          <p:spPr>
            <a:xfrm>
              <a:off x="709925" y="2226150"/>
              <a:ext cx="2823600" cy="2047200"/>
            </a:xfrm>
            <a:prstGeom prst="bevel">
              <a:avLst>
                <a:gd name="adj" fmla="val 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232" name="Google Shape;232;p25"/>
            <p:cNvGraphicFramePr/>
            <p:nvPr>
              <p:extLst>
                <p:ext uri="{D42A27DB-BD31-4B8C-83A1-F6EECF244321}">
                  <p14:modId xmlns:p14="http://schemas.microsoft.com/office/powerpoint/2010/main" val="1248432593"/>
                </p:ext>
              </p:extLst>
            </p:nvPr>
          </p:nvGraphicFramePr>
          <p:xfrm>
            <a:off x="1034150" y="2850150"/>
            <a:ext cx="2142200" cy="1188630"/>
          </p:xfrm>
          <a:graphic>
            <a:graphicData uri="http://schemas.openxmlformats.org/drawingml/2006/table">
              <a:tbl>
                <a:tblPr>
                  <a:noFill/>
                  <a:tableStyleId>{2723C555-5E90-49C5-895E-3287028D3F9E}</a:tableStyleId>
                </a:tblPr>
                <a:tblGrid>
                  <a:gridCol w="382850">
                    <a:extLst>
                      <a:ext uri="{9D8B030D-6E8A-4147-A177-3AD203B41FA5}">
                        <a16:colId xmlns:a16="http://schemas.microsoft.com/office/drawing/2014/main" val="20000"/>
                      </a:ext>
                    </a:extLst>
                  </a:gridCol>
                  <a:gridCol w="175935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a:t>i1</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a:t>a.txt</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i1</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a:t>b.txt</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96200">
                  <a:tc>
                    <a:txBody>
                      <a:bodyPr/>
                      <a:lstStyle/>
                      <a:p>
                        <a:pPr marL="0" lvl="0" indent="0" algn="l" rtl="0">
                          <a:spcBef>
                            <a:spcPts val="0"/>
                          </a:spcBef>
                          <a:spcAft>
                            <a:spcPts val="0"/>
                          </a:spcAft>
                          <a:buNone/>
                        </a:pPr>
                        <a:r>
                          <a:rPr lang="en"/>
                          <a:t>i2</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a:t>symlinked.txt</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33" name="Google Shape;233;p25"/>
            <p:cNvSpPr txBox="1"/>
            <p:nvPr/>
          </p:nvSpPr>
          <p:spPr>
            <a:xfrm>
              <a:off x="1034150" y="2279375"/>
              <a:ext cx="2304000" cy="39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DIRECTORY </a:t>
              </a:r>
              <a:r>
                <a:rPr lang="en" i="1"/>
                <a:t>(~/cool_dir)</a:t>
              </a:r>
              <a:endParaRPr i="1"/>
            </a:p>
          </p:txBody>
        </p:sp>
        <p:sp>
          <p:nvSpPr>
            <p:cNvPr id="234" name="Google Shape;234;p25"/>
            <p:cNvSpPr/>
            <p:nvPr/>
          </p:nvSpPr>
          <p:spPr>
            <a:xfrm>
              <a:off x="4779750" y="2406800"/>
              <a:ext cx="1122000" cy="5727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5"/>
            <p:cNvSpPr/>
            <p:nvPr/>
          </p:nvSpPr>
          <p:spPr>
            <a:xfrm>
              <a:off x="4779750" y="3422525"/>
              <a:ext cx="1122000" cy="5727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5"/>
            <p:cNvSpPr txBox="1"/>
            <p:nvPr/>
          </p:nvSpPr>
          <p:spPr>
            <a:xfrm>
              <a:off x="4779750" y="1987825"/>
              <a:ext cx="1210200" cy="28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Inodes</a:t>
              </a:r>
              <a:endParaRPr>
                <a:solidFill>
                  <a:srgbClr val="FFFFFF"/>
                </a:solidFill>
              </a:endParaRPr>
            </a:p>
          </p:txBody>
        </p:sp>
        <p:sp>
          <p:nvSpPr>
            <p:cNvPr id="237" name="Google Shape;237;p25"/>
            <p:cNvSpPr txBox="1"/>
            <p:nvPr/>
          </p:nvSpPr>
          <p:spPr>
            <a:xfrm>
              <a:off x="4859800" y="2406800"/>
              <a:ext cx="1074000" cy="28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i1</a:t>
              </a:r>
              <a:endParaRPr/>
            </a:p>
            <a:p>
              <a:pPr marL="0" lvl="0" indent="0" algn="l" rtl="0">
                <a:spcBef>
                  <a:spcPts val="0"/>
                </a:spcBef>
                <a:spcAft>
                  <a:spcPts val="0"/>
                </a:spcAft>
                <a:buNone/>
              </a:pPr>
              <a:r>
                <a:rPr lang="en"/>
                <a:t>refcnt: 2</a:t>
              </a:r>
              <a:endParaRPr/>
            </a:p>
          </p:txBody>
        </p:sp>
        <p:sp>
          <p:nvSpPr>
            <p:cNvPr id="238" name="Google Shape;238;p25"/>
            <p:cNvSpPr txBox="1"/>
            <p:nvPr/>
          </p:nvSpPr>
          <p:spPr>
            <a:xfrm>
              <a:off x="4859800" y="3384200"/>
              <a:ext cx="1074000" cy="28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i2 - symlink</a:t>
              </a:r>
              <a:endParaRPr/>
            </a:p>
            <a:p>
              <a:pPr marL="0" lvl="0" indent="0" algn="l" rtl="0">
                <a:spcBef>
                  <a:spcPts val="0"/>
                </a:spcBef>
                <a:spcAft>
                  <a:spcPts val="0"/>
                </a:spcAft>
                <a:buNone/>
              </a:pPr>
              <a:r>
                <a:rPr lang="en"/>
                <a:t>refcnt: 1</a:t>
              </a:r>
              <a:endParaRPr/>
            </a:p>
          </p:txBody>
        </p:sp>
        <p:sp>
          <p:nvSpPr>
            <p:cNvPr id="239" name="Google Shape;239;p25"/>
            <p:cNvSpPr txBox="1"/>
            <p:nvPr/>
          </p:nvSpPr>
          <p:spPr>
            <a:xfrm>
              <a:off x="6935625" y="1883650"/>
              <a:ext cx="1210200" cy="28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Blocks</a:t>
              </a:r>
              <a:endParaRPr>
                <a:solidFill>
                  <a:srgbClr val="FFFFFF"/>
                </a:solidFill>
              </a:endParaRPr>
            </a:p>
          </p:txBody>
        </p:sp>
        <p:cxnSp>
          <p:nvCxnSpPr>
            <p:cNvPr id="240" name="Google Shape;240;p25"/>
            <p:cNvCxnSpPr>
              <a:endCxn id="234" idx="1"/>
            </p:cNvCxnSpPr>
            <p:nvPr/>
          </p:nvCxnSpPr>
          <p:spPr>
            <a:xfrm rot="10800000" flipH="1">
              <a:off x="1944150" y="2693150"/>
              <a:ext cx="2835600" cy="382500"/>
            </a:xfrm>
            <a:prstGeom prst="straightConnector1">
              <a:avLst/>
            </a:prstGeom>
            <a:noFill/>
            <a:ln w="38100" cap="flat" cmpd="sng">
              <a:solidFill>
                <a:schemeClr val="dk2"/>
              </a:solidFill>
              <a:prstDash val="solid"/>
              <a:round/>
              <a:headEnd type="none" w="med" len="med"/>
              <a:tailEnd type="triangle" w="med" len="med"/>
            </a:ln>
          </p:spPr>
        </p:cxnSp>
        <p:cxnSp>
          <p:nvCxnSpPr>
            <p:cNvPr id="241" name="Google Shape;241;p25"/>
            <p:cNvCxnSpPr>
              <a:endCxn id="234" idx="1"/>
            </p:cNvCxnSpPr>
            <p:nvPr/>
          </p:nvCxnSpPr>
          <p:spPr>
            <a:xfrm rot="10800000" flipH="1">
              <a:off x="1956150" y="2693150"/>
              <a:ext cx="2823600" cy="783000"/>
            </a:xfrm>
            <a:prstGeom prst="straightConnector1">
              <a:avLst/>
            </a:prstGeom>
            <a:noFill/>
            <a:ln w="38100" cap="flat" cmpd="sng">
              <a:solidFill>
                <a:schemeClr val="dk2"/>
              </a:solidFill>
              <a:prstDash val="solid"/>
              <a:round/>
              <a:headEnd type="none" w="med" len="med"/>
              <a:tailEnd type="triangle" w="med" len="med"/>
            </a:ln>
          </p:spPr>
        </p:cxnSp>
        <p:cxnSp>
          <p:nvCxnSpPr>
            <p:cNvPr id="242" name="Google Shape;242;p25"/>
            <p:cNvCxnSpPr>
              <a:endCxn id="235" idx="1"/>
            </p:cNvCxnSpPr>
            <p:nvPr/>
          </p:nvCxnSpPr>
          <p:spPr>
            <a:xfrm rot="10800000" flipH="1">
              <a:off x="2639550" y="3708875"/>
              <a:ext cx="2140200" cy="120900"/>
            </a:xfrm>
            <a:prstGeom prst="straightConnector1">
              <a:avLst/>
            </a:prstGeom>
            <a:noFill/>
            <a:ln w="38100" cap="flat" cmpd="sng">
              <a:solidFill>
                <a:schemeClr val="dk2"/>
              </a:solidFill>
              <a:prstDash val="solid"/>
              <a:round/>
              <a:headEnd type="none" w="med" len="med"/>
              <a:tailEnd type="triangle" w="med" len="med"/>
            </a:ln>
          </p:spPr>
        </p:cxnSp>
        <p:sp>
          <p:nvSpPr>
            <p:cNvPr id="243" name="Google Shape;243;p25"/>
            <p:cNvSpPr/>
            <p:nvPr/>
          </p:nvSpPr>
          <p:spPr>
            <a:xfrm>
              <a:off x="6911475" y="2396575"/>
              <a:ext cx="1426500" cy="7692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The quick brown fox...</a:t>
              </a:r>
              <a:endParaRPr/>
            </a:p>
          </p:txBody>
        </p:sp>
        <p:sp>
          <p:nvSpPr>
            <p:cNvPr id="244" name="Google Shape;244;p25"/>
            <p:cNvSpPr/>
            <p:nvPr/>
          </p:nvSpPr>
          <p:spPr>
            <a:xfrm>
              <a:off x="6911475" y="3595025"/>
              <a:ext cx="1555500" cy="5727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~/cool_dir/b.txt</a:t>
              </a:r>
              <a:endParaRPr/>
            </a:p>
          </p:txBody>
        </p:sp>
        <p:cxnSp>
          <p:nvCxnSpPr>
            <p:cNvPr id="245" name="Google Shape;245;p25"/>
            <p:cNvCxnSpPr>
              <a:stCxn id="234" idx="3"/>
              <a:endCxn id="243" idx="1"/>
            </p:cNvCxnSpPr>
            <p:nvPr/>
          </p:nvCxnSpPr>
          <p:spPr>
            <a:xfrm>
              <a:off x="5901750" y="2693150"/>
              <a:ext cx="1009800" cy="87900"/>
            </a:xfrm>
            <a:prstGeom prst="straightConnector1">
              <a:avLst/>
            </a:prstGeom>
            <a:noFill/>
            <a:ln w="38100" cap="flat" cmpd="sng">
              <a:solidFill>
                <a:schemeClr val="dk2"/>
              </a:solidFill>
              <a:prstDash val="solid"/>
              <a:round/>
              <a:headEnd type="none" w="med" len="med"/>
              <a:tailEnd type="triangle" w="med" len="med"/>
            </a:ln>
          </p:spPr>
        </p:cxnSp>
        <p:cxnSp>
          <p:nvCxnSpPr>
            <p:cNvPr id="246" name="Google Shape;246;p25"/>
            <p:cNvCxnSpPr>
              <a:stCxn id="235" idx="3"/>
              <a:endCxn id="244" idx="1"/>
            </p:cNvCxnSpPr>
            <p:nvPr/>
          </p:nvCxnSpPr>
          <p:spPr>
            <a:xfrm>
              <a:off x="5901750" y="3708875"/>
              <a:ext cx="1009800" cy="172500"/>
            </a:xfrm>
            <a:prstGeom prst="straightConnector1">
              <a:avLst/>
            </a:prstGeom>
            <a:noFill/>
            <a:ln w="38100" cap="flat" cmpd="sng">
              <a:solidFill>
                <a:schemeClr val="dk2"/>
              </a:solidFill>
              <a:prstDash val="solid"/>
              <a:round/>
              <a:headEnd type="none" w="med" len="med"/>
              <a:tailEnd type="triangle" w="med" len="med"/>
            </a:ln>
          </p:spPr>
        </p:cxn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p26" descr="Diagram from lecture 4 showing process control blocks, which store file descriptor tables that point to open file table entries, each of which points to a vnode."/>
          <p:cNvPicPr preferRelativeResize="0"/>
          <p:nvPr/>
        </p:nvPicPr>
        <p:blipFill>
          <a:blip r:embed="rId3">
            <a:alphaModFix/>
          </a:blip>
          <a:stretch>
            <a:fillRect/>
          </a:stretch>
        </p:blipFill>
        <p:spPr>
          <a:xfrm>
            <a:off x="1401650" y="49725"/>
            <a:ext cx="7634400" cy="4808450"/>
          </a:xfrm>
          <a:prstGeom prst="rect">
            <a:avLst/>
          </a:prstGeom>
          <a:noFill/>
          <a:ln>
            <a:noFill/>
          </a:ln>
        </p:spPr>
      </p:pic>
      <p:sp>
        <p:nvSpPr>
          <p:cNvPr id="252" name="Google Shape;252;p26"/>
          <p:cNvSpPr txBox="1"/>
          <p:nvPr/>
        </p:nvSpPr>
        <p:spPr>
          <a:xfrm>
            <a:off x="127600" y="647850"/>
            <a:ext cx="1148400" cy="302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How the operating system manages files</a:t>
            </a:r>
            <a:endParaRPr sz="1800">
              <a:solidFill>
                <a:srgbClr val="FFFFFF"/>
              </a:solidFill>
              <a:latin typeface="Proxima Nova"/>
              <a:ea typeface="Proxima Nova"/>
              <a:cs typeface="Proxima Nova"/>
              <a:sym typeface="Proxima Nov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System Calls Affect the File Tables</a:t>
            </a:r>
            <a:endParaRPr/>
          </a:p>
        </p:txBody>
      </p:sp>
      <p:graphicFrame>
        <p:nvGraphicFramePr>
          <p:cNvPr id="258" name="Google Shape;258;p27"/>
          <p:cNvGraphicFramePr/>
          <p:nvPr/>
        </p:nvGraphicFramePr>
        <p:xfrm>
          <a:off x="952475" y="1272100"/>
          <a:ext cx="7239050" cy="396210"/>
        </p:xfrm>
        <a:graphic>
          <a:graphicData uri="http://schemas.openxmlformats.org/drawingml/2006/table">
            <a:tbl>
              <a:tblPr>
                <a:noFill/>
                <a:tableStyleId>{2723C555-5E90-49C5-895E-3287028D3F9E}</a:tableStyleId>
              </a:tblPr>
              <a:tblGrid>
                <a:gridCol w="1034150">
                  <a:extLst>
                    <a:ext uri="{9D8B030D-6E8A-4147-A177-3AD203B41FA5}">
                      <a16:colId xmlns:a16="http://schemas.microsoft.com/office/drawing/2014/main" val="20000"/>
                    </a:ext>
                  </a:extLst>
                </a:gridCol>
                <a:gridCol w="1034150">
                  <a:extLst>
                    <a:ext uri="{9D8B030D-6E8A-4147-A177-3AD203B41FA5}">
                      <a16:colId xmlns:a16="http://schemas.microsoft.com/office/drawing/2014/main" val="20001"/>
                    </a:ext>
                  </a:extLst>
                </a:gridCol>
                <a:gridCol w="1034150">
                  <a:extLst>
                    <a:ext uri="{9D8B030D-6E8A-4147-A177-3AD203B41FA5}">
                      <a16:colId xmlns:a16="http://schemas.microsoft.com/office/drawing/2014/main" val="20002"/>
                    </a:ext>
                  </a:extLst>
                </a:gridCol>
                <a:gridCol w="1034150">
                  <a:extLst>
                    <a:ext uri="{9D8B030D-6E8A-4147-A177-3AD203B41FA5}">
                      <a16:colId xmlns:a16="http://schemas.microsoft.com/office/drawing/2014/main" val="20003"/>
                    </a:ext>
                  </a:extLst>
                </a:gridCol>
                <a:gridCol w="1034150">
                  <a:extLst>
                    <a:ext uri="{9D8B030D-6E8A-4147-A177-3AD203B41FA5}">
                      <a16:colId xmlns:a16="http://schemas.microsoft.com/office/drawing/2014/main" val="20004"/>
                    </a:ext>
                  </a:extLst>
                </a:gridCol>
                <a:gridCol w="1034150">
                  <a:extLst>
                    <a:ext uri="{9D8B030D-6E8A-4147-A177-3AD203B41FA5}">
                      <a16:colId xmlns:a16="http://schemas.microsoft.com/office/drawing/2014/main" val="20005"/>
                    </a:ext>
                  </a:extLst>
                </a:gridCol>
                <a:gridCol w="1034150">
                  <a:extLst>
                    <a:ext uri="{9D8B030D-6E8A-4147-A177-3AD203B41FA5}">
                      <a16:colId xmlns:a16="http://schemas.microsoft.com/office/drawing/2014/main" val="20006"/>
                    </a:ext>
                  </a:extLst>
                </a:gridCol>
              </a:tblGrid>
              <a:tr h="381000">
                <a:tc>
                  <a:txBody>
                    <a:bodyPr/>
                    <a:lstStyle/>
                    <a:p>
                      <a:pPr marL="0" lvl="0" indent="0" algn="l" rtl="0">
                        <a:spcBef>
                          <a:spcPts val="0"/>
                        </a:spcBef>
                        <a:spcAft>
                          <a:spcPts val="0"/>
                        </a:spcAft>
                        <a:buNone/>
                      </a:pPr>
                      <a:r>
                        <a:rPr lang="en" dirty="0"/>
                        <a:t>0</a:t>
                      </a:r>
                      <a:endParaRPr dirty="0"/>
                    </a:p>
                  </a:txBody>
                  <a:tcPr marL="91425" marR="91425" marT="91425" marB="91425">
                    <a:solidFill>
                      <a:srgbClr val="D9D2E9"/>
                    </a:solidFill>
                  </a:tcPr>
                </a:tc>
                <a:tc>
                  <a:txBody>
                    <a:bodyPr/>
                    <a:lstStyle/>
                    <a:p>
                      <a:pPr marL="0" lvl="0" indent="0" algn="l" rtl="0">
                        <a:spcBef>
                          <a:spcPts val="0"/>
                        </a:spcBef>
                        <a:spcAft>
                          <a:spcPts val="0"/>
                        </a:spcAft>
                        <a:buNone/>
                      </a:pPr>
                      <a:r>
                        <a:rPr lang="en"/>
                        <a:t>1</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2</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8</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9</a:t>
                      </a:r>
                      <a:endParaRPr/>
                    </a:p>
                  </a:txBody>
                  <a:tcPr marL="91425" marR="91425" marT="91425" marB="91425">
                    <a:solidFill>
                      <a:srgbClr val="D9D2E9"/>
                    </a:solidFill>
                  </a:tcPr>
                </a:tc>
                <a:tc>
                  <a:txBody>
                    <a:bodyPr/>
                    <a:lstStyle/>
                    <a:p>
                      <a:pPr marL="0" lvl="0" indent="0" algn="l" rtl="0">
                        <a:spcBef>
                          <a:spcPts val="0"/>
                        </a:spcBef>
                        <a:spcAft>
                          <a:spcPts val="0"/>
                        </a:spcAft>
                        <a:buNone/>
                      </a:pPr>
                      <a:endParaRPr dirty="0"/>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graphicFrame>
        <p:nvGraphicFramePr>
          <p:cNvPr id="259" name="Google Shape;259;p27"/>
          <p:cNvGraphicFramePr/>
          <p:nvPr/>
        </p:nvGraphicFramePr>
        <p:xfrm>
          <a:off x="952475" y="2460038"/>
          <a:ext cx="7239050" cy="1093100"/>
        </p:xfrm>
        <a:graphic>
          <a:graphicData uri="http://schemas.openxmlformats.org/drawingml/2006/table">
            <a:tbl>
              <a:tblPr>
                <a:noFill/>
                <a:tableStyleId>{2723C555-5E90-49C5-895E-3287028D3F9E}</a:tableStyleId>
              </a:tblPr>
              <a:tblGrid>
                <a:gridCol w="1034150">
                  <a:extLst>
                    <a:ext uri="{9D8B030D-6E8A-4147-A177-3AD203B41FA5}">
                      <a16:colId xmlns:a16="http://schemas.microsoft.com/office/drawing/2014/main" val="20000"/>
                    </a:ext>
                  </a:extLst>
                </a:gridCol>
                <a:gridCol w="1034150">
                  <a:extLst>
                    <a:ext uri="{9D8B030D-6E8A-4147-A177-3AD203B41FA5}">
                      <a16:colId xmlns:a16="http://schemas.microsoft.com/office/drawing/2014/main" val="20001"/>
                    </a:ext>
                  </a:extLst>
                </a:gridCol>
                <a:gridCol w="1034150">
                  <a:extLst>
                    <a:ext uri="{9D8B030D-6E8A-4147-A177-3AD203B41FA5}">
                      <a16:colId xmlns:a16="http://schemas.microsoft.com/office/drawing/2014/main" val="20002"/>
                    </a:ext>
                  </a:extLst>
                </a:gridCol>
                <a:gridCol w="1034150">
                  <a:extLst>
                    <a:ext uri="{9D8B030D-6E8A-4147-A177-3AD203B41FA5}">
                      <a16:colId xmlns:a16="http://schemas.microsoft.com/office/drawing/2014/main" val="20003"/>
                    </a:ext>
                  </a:extLst>
                </a:gridCol>
                <a:gridCol w="1034150">
                  <a:extLst>
                    <a:ext uri="{9D8B030D-6E8A-4147-A177-3AD203B41FA5}">
                      <a16:colId xmlns:a16="http://schemas.microsoft.com/office/drawing/2014/main" val="20004"/>
                    </a:ext>
                  </a:extLst>
                </a:gridCol>
                <a:gridCol w="1034150">
                  <a:extLst>
                    <a:ext uri="{9D8B030D-6E8A-4147-A177-3AD203B41FA5}">
                      <a16:colId xmlns:a16="http://schemas.microsoft.com/office/drawing/2014/main" val="20005"/>
                    </a:ext>
                  </a:extLst>
                </a:gridCol>
                <a:gridCol w="1034150">
                  <a:extLst>
                    <a:ext uri="{9D8B030D-6E8A-4147-A177-3AD203B41FA5}">
                      <a16:colId xmlns:a16="http://schemas.microsoft.com/office/drawing/2014/main" val="20006"/>
                    </a:ext>
                  </a:extLst>
                </a:gridCol>
              </a:tblGrid>
              <a:tr h="1093100">
                <a:tc>
                  <a:txBody>
                    <a:bodyPr/>
                    <a:lstStyle/>
                    <a:p>
                      <a:pPr marL="0" lvl="0" indent="0" algn="l" rtl="0">
                        <a:spcBef>
                          <a:spcPts val="0"/>
                        </a:spcBef>
                        <a:spcAft>
                          <a:spcPts val="0"/>
                        </a:spcAft>
                        <a:buNone/>
                      </a:pPr>
                      <a:r>
                        <a:rPr lang="en"/>
                        <a:t>In</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Out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Err</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a:t>
                      </a: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extLst>
                  <a:ext uri="{0D108BD9-81ED-4DB2-BD59-A6C34878D82A}">
                    <a16:rowId xmlns:a16="http://schemas.microsoft.com/office/drawing/2014/main" val="10000"/>
                  </a:ext>
                </a:extLst>
              </a:tr>
            </a:tbl>
          </a:graphicData>
        </a:graphic>
      </p:graphicFrame>
      <p:cxnSp>
        <p:nvCxnSpPr>
          <p:cNvPr id="260" name="Google Shape;260;p27"/>
          <p:cNvCxnSpPr/>
          <p:nvPr/>
        </p:nvCxnSpPr>
        <p:spPr>
          <a:xfrm>
            <a:off x="1482200" y="1649050"/>
            <a:ext cx="0" cy="834300"/>
          </a:xfrm>
          <a:prstGeom prst="straightConnector1">
            <a:avLst/>
          </a:prstGeom>
          <a:noFill/>
          <a:ln w="9525" cap="flat" cmpd="sng">
            <a:solidFill>
              <a:srgbClr val="FFFFFF"/>
            </a:solidFill>
            <a:prstDash val="solid"/>
            <a:round/>
            <a:headEnd type="none" w="med" len="med"/>
            <a:tailEnd type="triangle" w="med" len="med"/>
          </a:ln>
        </p:spPr>
      </p:cxnSp>
      <p:cxnSp>
        <p:nvCxnSpPr>
          <p:cNvPr id="261" name="Google Shape;261;p27"/>
          <p:cNvCxnSpPr/>
          <p:nvPr/>
        </p:nvCxnSpPr>
        <p:spPr>
          <a:xfrm flipH="1">
            <a:off x="2502950" y="1639250"/>
            <a:ext cx="9900" cy="863700"/>
          </a:xfrm>
          <a:prstGeom prst="straightConnector1">
            <a:avLst/>
          </a:prstGeom>
          <a:noFill/>
          <a:ln w="9525" cap="flat" cmpd="sng">
            <a:solidFill>
              <a:srgbClr val="FFFFFF"/>
            </a:solidFill>
            <a:prstDash val="solid"/>
            <a:round/>
            <a:headEnd type="none" w="med" len="med"/>
            <a:tailEnd type="triangle" w="med" len="med"/>
          </a:ln>
        </p:spPr>
      </p:cxnSp>
      <p:cxnSp>
        <p:nvCxnSpPr>
          <p:cNvPr id="262" name="Google Shape;262;p27"/>
          <p:cNvCxnSpPr/>
          <p:nvPr/>
        </p:nvCxnSpPr>
        <p:spPr>
          <a:xfrm>
            <a:off x="3494450" y="1639250"/>
            <a:ext cx="0" cy="834300"/>
          </a:xfrm>
          <a:prstGeom prst="straightConnector1">
            <a:avLst/>
          </a:prstGeom>
          <a:noFill/>
          <a:ln w="9525" cap="flat" cmpd="sng">
            <a:solidFill>
              <a:srgbClr val="FFFFFF"/>
            </a:solidFill>
            <a:prstDash val="solid"/>
            <a:round/>
            <a:headEnd type="none" w="med" len="med"/>
            <a:tailEnd type="triangle" w="med" len="med"/>
          </a:ln>
        </p:spPr>
      </p:cxnSp>
      <p:sp>
        <p:nvSpPr>
          <p:cNvPr id="263" name="Google Shape;263;p27"/>
          <p:cNvSpPr txBox="1"/>
          <p:nvPr/>
        </p:nvSpPr>
        <p:spPr>
          <a:xfrm>
            <a:off x="58875" y="12721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fd table</a:t>
            </a:r>
            <a:endParaRPr sz="1800">
              <a:solidFill>
                <a:srgbClr val="FFFFFF"/>
              </a:solidFill>
              <a:latin typeface="Proxima Nova"/>
              <a:ea typeface="Proxima Nova"/>
              <a:cs typeface="Proxima Nova"/>
              <a:sym typeface="Proxima Nova"/>
            </a:endParaRPr>
          </a:p>
        </p:txBody>
      </p:sp>
      <p:sp>
        <p:nvSpPr>
          <p:cNvPr id="264" name="Google Shape;264;p27"/>
          <p:cNvSpPr txBox="1"/>
          <p:nvPr/>
        </p:nvSpPr>
        <p:spPr>
          <a:xfrm>
            <a:off x="58875" y="257175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open</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file</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table</a:t>
            </a:r>
            <a:endParaRPr sz="1800">
              <a:solidFill>
                <a:srgbClr val="FFFFFF"/>
              </a:solidFill>
              <a:latin typeface="Proxima Nova"/>
              <a:ea typeface="Proxima Nova"/>
              <a:cs typeface="Proxima Nova"/>
              <a:sym typeface="Proxima Nov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Effect of </a:t>
            </a:r>
            <a:r>
              <a:rPr lang="en">
                <a:latin typeface="Courier New"/>
                <a:ea typeface="Courier New"/>
                <a:cs typeface="Courier New"/>
                <a:sym typeface="Courier New"/>
              </a:rPr>
              <a:t>pipe</a:t>
            </a:r>
            <a:r>
              <a:rPr lang="en"/>
              <a:t> on the File Tables </a:t>
            </a:r>
            <a:endParaRPr/>
          </a:p>
          <a:p>
            <a:pPr marL="0" lvl="0" indent="0" algn="l" rtl="0">
              <a:spcBef>
                <a:spcPts val="0"/>
              </a:spcBef>
              <a:spcAft>
                <a:spcPts val="0"/>
              </a:spcAft>
              <a:buNone/>
            </a:pPr>
            <a:endParaRPr/>
          </a:p>
        </p:txBody>
      </p:sp>
      <p:graphicFrame>
        <p:nvGraphicFramePr>
          <p:cNvPr id="270" name="Google Shape;270;p28"/>
          <p:cNvGraphicFramePr/>
          <p:nvPr/>
        </p:nvGraphicFramePr>
        <p:xfrm>
          <a:off x="952475" y="1272100"/>
          <a:ext cx="7239050" cy="396210"/>
        </p:xfrm>
        <a:graphic>
          <a:graphicData uri="http://schemas.openxmlformats.org/drawingml/2006/table">
            <a:tbl>
              <a:tblPr>
                <a:noFill/>
                <a:tableStyleId>{2723C555-5E90-49C5-895E-3287028D3F9E}</a:tableStyleId>
              </a:tblPr>
              <a:tblGrid>
                <a:gridCol w="1034150">
                  <a:extLst>
                    <a:ext uri="{9D8B030D-6E8A-4147-A177-3AD203B41FA5}">
                      <a16:colId xmlns:a16="http://schemas.microsoft.com/office/drawing/2014/main" val="20000"/>
                    </a:ext>
                  </a:extLst>
                </a:gridCol>
                <a:gridCol w="1034150">
                  <a:extLst>
                    <a:ext uri="{9D8B030D-6E8A-4147-A177-3AD203B41FA5}">
                      <a16:colId xmlns:a16="http://schemas.microsoft.com/office/drawing/2014/main" val="20001"/>
                    </a:ext>
                  </a:extLst>
                </a:gridCol>
                <a:gridCol w="1034150">
                  <a:extLst>
                    <a:ext uri="{9D8B030D-6E8A-4147-A177-3AD203B41FA5}">
                      <a16:colId xmlns:a16="http://schemas.microsoft.com/office/drawing/2014/main" val="20002"/>
                    </a:ext>
                  </a:extLst>
                </a:gridCol>
                <a:gridCol w="1034150">
                  <a:extLst>
                    <a:ext uri="{9D8B030D-6E8A-4147-A177-3AD203B41FA5}">
                      <a16:colId xmlns:a16="http://schemas.microsoft.com/office/drawing/2014/main" val="20003"/>
                    </a:ext>
                  </a:extLst>
                </a:gridCol>
                <a:gridCol w="1034150">
                  <a:extLst>
                    <a:ext uri="{9D8B030D-6E8A-4147-A177-3AD203B41FA5}">
                      <a16:colId xmlns:a16="http://schemas.microsoft.com/office/drawing/2014/main" val="20004"/>
                    </a:ext>
                  </a:extLst>
                </a:gridCol>
                <a:gridCol w="1034150">
                  <a:extLst>
                    <a:ext uri="{9D8B030D-6E8A-4147-A177-3AD203B41FA5}">
                      <a16:colId xmlns:a16="http://schemas.microsoft.com/office/drawing/2014/main" val="20005"/>
                    </a:ext>
                  </a:extLst>
                </a:gridCol>
                <a:gridCol w="1034150">
                  <a:extLst>
                    <a:ext uri="{9D8B030D-6E8A-4147-A177-3AD203B41FA5}">
                      <a16:colId xmlns:a16="http://schemas.microsoft.com/office/drawing/2014/main" val="20006"/>
                    </a:ext>
                  </a:extLst>
                </a:gridCol>
              </a:tblGrid>
              <a:tr h="381000">
                <a:tc>
                  <a:txBody>
                    <a:bodyPr/>
                    <a:lstStyle/>
                    <a:p>
                      <a:pPr marL="0" lvl="0" indent="0" algn="l" rtl="0">
                        <a:spcBef>
                          <a:spcPts val="0"/>
                        </a:spcBef>
                        <a:spcAft>
                          <a:spcPts val="0"/>
                        </a:spcAft>
                        <a:buNone/>
                      </a:pPr>
                      <a:r>
                        <a:rPr lang="en"/>
                        <a:t>0</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1</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2</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8</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9</a:t>
                      </a: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graphicFrame>
        <p:nvGraphicFramePr>
          <p:cNvPr id="271" name="Google Shape;271;p28"/>
          <p:cNvGraphicFramePr/>
          <p:nvPr/>
        </p:nvGraphicFramePr>
        <p:xfrm>
          <a:off x="952475" y="2460038"/>
          <a:ext cx="7239050" cy="1093100"/>
        </p:xfrm>
        <a:graphic>
          <a:graphicData uri="http://schemas.openxmlformats.org/drawingml/2006/table">
            <a:tbl>
              <a:tblPr>
                <a:noFill/>
                <a:tableStyleId>{2723C555-5E90-49C5-895E-3287028D3F9E}</a:tableStyleId>
              </a:tblPr>
              <a:tblGrid>
                <a:gridCol w="1034150">
                  <a:extLst>
                    <a:ext uri="{9D8B030D-6E8A-4147-A177-3AD203B41FA5}">
                      <a16:colId xmlns:a16="http://schemas.microsoft.com/office/drawing/2014/main" val="20000"/>
                    </a:ext>
                  </a:extLst>
                </a:gridCol>
                <a:gridCol w="1034150">
                  <a:extLst>
                    <a:ext uri="{9D8B030D-6E8A-4147-A177-3AD203B41FA5}">
                      <a16:colId xmlns:a16="http://schemas.microsoft.com/office/drawing/2014/main" val="20001"/>
                    </a:ext>
                  </a:extLst>
                </a:gridCol>
                <a:gridCol w="1034150">
                  <a:extLst>
                    <a:ext uri="{9D8B030D-6E8A-4147-A177-3AD203B41FA5}">
                      <a16:colId xmlns:a16="http://schemas.microsoft.com/office/drawing/2014/main" val="20002"/>
                    </a:ext>
                  </a:extLst>
                </a:gridCol>
                <a:gridCol w="1034150">
                  <a:extLst>
                    <a:ext uri="{9D8B030D-6E8A-4147-A177-3AD203B41FA5}">
                      <a16:colId xmlns:a16="http://schemas.microsoft.com/office/drawing/2014/main" val="20003"/>
                    </a:ext>
                  </a:extLst>
                </a:gridCol>
                <a:gridCol w="1034150">
                  <a:extLst>
                    <a:ext uri="{9D8B030D-6E8A-4147-A177-3AD203B41FA5}">
                      <a16:colId xmlns:a16="http://schemas.microsoft.com/office/drawing/2014/main" val="20004"/>
                    </a:ext>
                  </a:extLst>
                </a:gridCol>
                <a:gridCol w="1034150">
                  <a:extLst>
                    <a:ext uri="{9D8B030D-6E8A-4147-A177-3AD203B41FA5}">
                      <a16:colId xmlns:a16="http://schemas.microsoft.com/office/drawing/2014/main" val="20005"/>
                    </a:ext>
                  </a:extLst>
                </a:gridCol>
                <a:gridCol w="1034150">
                  <a:extLst>
                    <a:ext uri="{9D8B030D-6E8A-4147-A177-3AD203B41FA5}">
                      <a16:colId xmlns:a16="http://schemas.microsoft.com/office/drawing/2014/main" val="20006"/>
                    </a:ext>
                  </a:extLst>
                </a:gridCol>
              </a:tblGrid>
              <a:tr h="1093100">
                <a:tc>
                  <a:txBody>
                    <a:bodyPr/>
                    <a:lstStyle/>
                    <a:p>
                      <a:pPr marL="0" lvl="0" indent="0" algn="l" rtl="0">
                        <a:spcBef>
                          <a:spcPts val="0"/>
                        </a:spcBef>
                        <a:spcAft>
                          <a:spcPts val="0"/>
                        </a:spcAft>
                        <a:buNone/>
                      </a:pPr>
                      <a:r>
                        <a:rPr lang="en"/>
                        <a:t>In</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Out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Err</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Pipe (read end)</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Pipe (write end)</a:t>
                      </a: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extLst>
                  <a:ext uri="{0D108BD9-81ED-4DB2-BD59-A6C34878D82A}">
                    <a16:rowId xmlns:a16="http://schemas.microsoft.com/office/drawing/2014/main" val="10000"/>
                  </a:ext>
                </a:extLst>
              </a:tr>
            </a:tbl>
          </a:graphicData>
        </a:graphic>
      </p:graphicFrame>
      <p:cxnSp>
        <p:nvCxnSpPr>
          <p:cNvPr id="272" name="Google Shape;272;p28"/>
          <p:cNvCxnSpPr/>
          <p:nvPr/>
        </p:nvCxnSpPr>
        <p:spPr>
          <a:xfrm>
            <a:off x="1482200" y="1649050"/>
            <a:ext cx="0" cy="834300"/>
          </a:xfrm>
          <a:prstGeom prst="straightConnector1">
            <a:avLst/>
          </a:prstGeom>
          <a:noFill/>
          <a:ln w="9525" cap="flat" cmpd="sng">
            <a:solidFill>
              <a:srgbClr val="FFFFFF"/>
            </a:solidFill>
            <a:prstDash val="solid"/>
            <a:round/>
            <a:headEnd type="none" w="med" len="med"/>
            <a:tailEnd type="triangle" w="med" len="med"/>
          </a:ln>
        </p:spPr>
      </p:cxnSp>
      <p:cxnSp>
        <p:nvCxnSpPr>
          <p:cNvPr id="273" name="Google Shape;273;p28"/>
          <p:cNvCxnSpPr/>
          <p:nvPr/>
        </p:nvCxnSpPr>
        <p:spPr>
          <a:xfrm flipH="1">
            <a:off x="2502950" y="1639250"/>
            <a:ext cx="9900" cy="863700"/>
          </a:xfrm>
          <a:prstGeom prst="straightConnector1">
            <a:avLst/>
          </a:prstGeom>
          <a:noFill/>
          <a:ln w="9525" cap="flat" cmpd="sng">
            <a:solidFill>
              <a:srgbClr val="FFFFFF"/>
            </a:solidFill>
            <a:prstDash val="solid"/>
            <a:round/>
            <a:headEnd type="none" w="med" len="med"/>
            <a:tailEnd type="triangle" w="med" len="med"/>
          </a:ln>
        </p:spPr>
      </p:cxnSp>
      <p:cxnSp>
        <p:nvCxnSpPr>
          <p:cNvPr id="274" name="Google Shape;274;p28"/>
          <p:cNvCxnSpPr/>
          <p:nvPr/>
        </p:nvCxnSpPr>
        <p:spPr>
          <a:xfrm>
            <a:off x="3494450" y="1639250"/>
            <a:ext cx="0" cy="834300"/>
          </a:xfrm>
          <a:prstGeom prst="straightConnector1">
            <a:avLst/>
          </a:prstGeom>
          <a:noFill/>
          <a:ln w="9525" cap="flat" cmpd="sng">
            <a:solidFill>
              <a:srgbClr val="FFFFFF"/>
            </a:solidFill>
            <a:prstDash val="solid"/>
            <a:round/>
            <a:headEnd type="none" w="med" len="med"/>
            <a:tailEnd type="triangle" w="med" len="med"/>
          </a:ln>
        </p:spPr>
      </p:cxnSp>
      <p:sp>
        <p:nvSpPr>
          <p:cNvPr id="275" name="Google Shape;275;p28"/>
          <p:cNvSpPr txBox="1"/>
          <p:nvPr/>
        </p:nvSpPr>
        <p:spPr>
          <a:xfrm>
            <a:off x="58875" y="12721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fd table</a:t>
            </a:r>
            <a:endParaRPr sz="1800">
              <a:solidFill>
                <a:srgbClr val="FFFFFF"/>
              </a:solidFill>
              <a:latin typeface="Proxima Nova"/>
              <a:ea typeface="Proxima Nova"/>
              <a:cs typeface="Proxima Nova"/>
              <a:sym typeface="Proxima Nova"/>
            </a:endParaRPr>
          </a:p>
        </p:txBody>
      </p:sp>
      <p:sp>
        <p:nvSpPr>
          <p:cNvPr id="276" name="Google Shape;276;p28"/>
          <p:cNvSpPr txBox="1"/>
          <p:nvPr/>
        </p:nvSpPr>
        <p:spPr>
          <a:xfrm>
            <a:off x="58875" y="257175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open</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file</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table</a:t>
            </a:r>
            <a:endParaRPr sz="1800">
              <a:solidFill>
                <a:srgbClr val="FFFFFF"/>
              </a:solidFill>
              <a:latin typeface="Proxima Nova"/>
              <a:ea typeface="Proxima Nova"/>
              <a:cs typeface="Proxima Nova"/>
              <a:sym typeface="Proxima Nova"/>
            </a:endParaRPr>
          </a:p>
        </p:txBody>
      </p:sp>
      <p:cxnSp>
        <p:nvCxnSpPr>
          <p:cNvPr id="277" name="Google Shape;277;p28"/>
          <p:cNvCxnSpPr/>
          <p:nvPr/>
        </p:nvCxnSpPr>
        <p:spPr>
          <a:xfrm>
            <a:off x="5545950" y="1649050"/>
            <a:ext cx="0" cy="785400"/>
          </a:xfrm>
          <a:prstGeom prst="straightConnector1">
            <a:avLst/>
          </a:prstGeom>
          <a:noFill/>
          <a:ln w="9525" cap="flat" cmpd="sng">
            <a:solidFill>
              <a:srgbClr val="FFFFFF"/>
            </a:solidFill>
            <a:prstDash val="solid"/>
            <a:round/>
            <a:headEnd type="none" w="med" len="med"/>
            <a:tailEnd type="triangle" w="med" len="med"/>
          </a:ln>
        </p:spPr>
      </p:cxnSp>
      <p:cxnSp>
        <p:nvCxnSpPr>
          <p:cNvPr id="278" name="Google Shape;278;p28"/>
          <p:cNvCxnSpPr/>
          <p:nvPr/>
        </p:nvCxnSpPr>
        <p:spPr>
          <a:xfrm>
            <a:off x="6606050" y="1658875"/>
            <a:ext cx="9900" cy="824400"/>
          </a:xfrm>
          <a:prstGeom prst="straightConnector1">
            <a:avLst/>
          </a:prstGeom>
          <a:noFill/>
          <a:ln w="9525" cap="flat" cmpd="sng">
            <a:solidFill>
              <a:srgbClr val="FFFFFF"/>
            </a:solidFill>
            <a:prstDash val="solid"/>
            <a:round/>
            <a:headEnd type="none" w="med" len="med"/>
            <a:tailEnd type="triangle" w="med" len="med"/>
          </a:ln>
        </p:spPr>
      </p:cxnSp>
      <p:sp>
        <p:nvSpPr>
          <p:cNvPr id="279" name="Google Shape;279;p28"/>
          <p:cNvSpPr txBox="1"/>
          <p:nvPr/>
        </p:nvSpPr>
        <p:spPr>
          <a:xfrm>
            <a:off x="2120225" y="3896925"/>
            <a:ext cx="5374800" cy="96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Courier New"/>
                <a:ea typeface="Courier New"/>
                <a:cs typeface="Courier New"/>
                <a:sym typeface="Courier New"/>
              </a:rPr>
              <a:t>int fds[2];</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r>
              <a:rPr lang="en">
                <a:solidFill>
                  <a:srgbClr val="FFFFFF"/>
                </a:solidFill>
                <a:latin typeface="Courier New"/>
                <a:ea typeface="Courier New"/>
                <a:cs typeface="Courier New"/>
                <a:sym typeface="Courier New"/>
              </a:rPr>
              <a:t>pipe(fds);</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r>
              <a:rPr lang="en">
                <a:solidFill>
                  <a:srgbClr val="FFFFFF"/>
                </a:solidFill>
                <a:latin typeface="Courier New"/>
                <a:ea typeface="Courier New"/>
                <a:cs typeface="Courier New"/>
                <a:sym typeface="Courier New"/>
              </a:rPr>
              <a:t>// fds[0] has 8, fds[1] has 9</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r>
              <a:rPr lang="en">
                <a:solidFill>
                  <a:srgbClr val="FFFFFF"/>
                </a:solidFill>
                <a:latin typeface="Courier New"/>
                <a:ea typeface="Courier New"/>
                <a:cs typeface="Courier New"/>
                <a:sym typeface="Courier New"/>
              </a:rPr>
              <a:t>// Q: How do we redirect STDOUT to the pipe?</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endParaRPr>
              <a:solidFill>
                <a:srgbClr val="FFFFFF"/>
              </a:solidFill>
              <a:latin typeface="Courier New"/>
              <a:ea typeface="Courier New"/>
              <a:cs typeface="Courier New"/>
              <a:sym typeface="Courier New"/>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Effect of </a:t>
            </a:r>
            <a:r>
              <a:rPr lang="en">
                <a:latin typeface="Courier New"/>
                <a:ea typeface="Courier New"/>
                <a:cs typeface="Courier New"/>
                <a:sym typeface="Courier New"/>
              </a:rPr>
              <a:t>dup2</a:t>
            </a:r>
            <a:r>
              <a:rPr lang="en"/>
              <a:t> on the File Tables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aphicFrame>
        <p:nvGraphicFramePr>
          <p:cNvPr id="285" name="Google Shape;285;p29"/>
          <p:cNvGraphicFramePr/>
          <p:nvPr/>
        </p:nvGraphicFramePr>
        <p:xfrm>
          <a:off x="952475" y="1272100"/>
          <a:ext cx="7239050" cy="396210"/>
        </p:xfrm>
        <a:graphic>
          <a:graphicData uri="http://schemas.openxmlformats.org/drawingml/2006/table">
            <a:tbl>
              <a:tblPr>
                <a:noFill/>
                <a:tableStyleId>{2723C555-5E90-49C5-895E-3287028D3F9E}</a:tableStyleId>
              </a:tblPr>
              <a:tblGrid>
                <a:gridCol w="1034150">
                  <a:extLst>
                    <a:ext uri="{9D8B030D-6E8A-4147-A177-3AD203B41FA5}">
                      <a16:colId xmlns:a16="http://schemas.microsoft.com/office/drawing/2014/main" val="20000"/>
                    </a:ext>
                  </a:extLst>
                </a:gridCol>
                <a:gridCol w="1034150">
                  <a:extLst>
                    <a:ext uri="{9D8B030D-6E8A-4147-A177-3AD203B41FA5}">
                      <a16:colId xmlns:a16="http://schemas.microsoft.com/office/drawing/2014/main" val="20001"/>
                    </a:ext>
                  </a:extLst>
                </a:gridCol>
                <a:gridCol w="1034150">
                  <a:extLst>
                    <a:ext uri="{9D8B030D-6E8A-4147-A177-3AD203B41FA5}">
                      <a16:colId xmlns:a16="http://schemas.microsoft.com/office/drawing/2014/main" val="20002"/>
                    </a:ext>
                  </a:extLst>
                </a:gridCol>
                <a:gridCol w="1034150">
                  <a:extLst>
                    <a:ext uri="{9D8B030D-6E8A-4147-A177-3AD203B41FA5}">
                      <a16:colId xmlns:a16="http://schemas.microsoft.com/office/drawing/2014/main" val="20003"/>
                    </a:ext>
                  </a:extLst>
                </a:gridCol>
                <a:gridCol w="1034150">
                  <a:extLst>
                    <a:ext uri="{9D8B030D-6E8A-4147-A177-3AD203B41FA5}">
                      <a16:colId xmlns:a16="http://schemas.microsoft.com/office/drawing/2014/main" val="20004"/>
                    </a:ext>
                  </a:extLst>
                </a:gridCol>
                <a:gridCol w="1034150">
                  <a:extLst>
                    <a:ext uri="{9D8B030D-6E8A-4147-A177-3AD203B41FA5}">
                      <a16:colId xmlns:a16="http://schemas.microsoft.com/office/drawing/2014/main" val="20005"/>
                    </a:ext>
                  </a:extLst>
                </a:gridCol>
                <a:gridCol w="1034150">
                  <a:extLst>
                    <a:ext uri="{9D8B030D-6E8A-4147-A177-3AD203B41FA5}">
                      <a16:colId xmlns:a16="http://schemas.microsoft.com/office/drawing/2014/main" val="20006"/>
                    </a:ext>
                  </a:extLst>
                </a:gridCol>
              </a:tblGrid>
              <a:tr h="381000">
                <a:tc>
                  <a:txBody>
                    <a:bodyPr/>
                    <a:lstStyle/>
                    <a:p>
                      <a:pPr marL="0" lvl="0" indent="0" algn="l" rtl="0">
                        <a:spcBef>
                          <a:spcPts val="0"/>
                        </a:spcBef>
                        <a:spcAft>
                          <a:spcPts val="0"/>
                        </a:spcAft>
                        <a:buNone/>
                      </a:pPr>
                      <a:r>
                        <a:rPr lang="en"/>
                        <a:t>0</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1</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2</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8</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9</a:t>
                      </a: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graphicFrame>
        <p:nvGraphicFramePr>
          <p:cNvPr id="286" name="Google Shape;286;p29"/>
          <p:cNvGraphicFramePr/>
          <p:nvPr/>
        </p:nvGraphicFramePr>
        <p:xfrm>
          <a:off x="952475" y="2460038"/>
          <a:ext cx="7239050" cy="1093100"/>
        </p:xfrm>
        <a:graphic>
          <a:graphicData uri="http://schemas.openxmlformats.org/drawingml/2006/table">
            <a:tbl>
              <a:tblPr>
                <a:noFill/>
                <a:tableStyleId>{2723C555-5E90-49C5-895E-3287028D3F9E}</a:tableStyleId>
              </a:tblPr>
              <a:tblGrid>
                <a:gridCol w="1034150">
                  <a:extLst>
                    <a:ext uri="{9D8B030D-6E8A-4147-A177-3AD203B41FA5}">
                      <a16:colId xmlns:a16="http://schemas.microsoft.com/office/drawing/2014/main" val="20000"/>
                    </a:ext>
                  </a:extLst>
                </a:gridCol>
                <a:gridCol w="1034150">
                  <a:extLst>
                    <a:ext uri="{9D8B030D-6E8A-4147-A177-3AD203B41FA5}">
                      <a16:colId xmlns:a16="http://schemas.microsoft.com/office/drawing/2014/main" val="20001"/>
                    </a:ext>
                  </a:extLst>
                </a:gridCol>
                <a:gridCol w="1034150">
                  <a:extLst>
                    <a:ext uri="{9D8B030D-6E8A-4147-A177-3AD203B41FA5}">
                      <a16:colId xmlns:a16="http://schemas.microsoft.com/office/drawing/2014/main" val="20002"/>
                    </a:ext>
                  </a:extLst>
                </a:gridCol>
                <a:gridCol w="1034150">
                  <a:extLst>
                    <a:ext uri="{9D8B030D-6E8A-4147-A177-3AD203B41FA5}">
                      <a16:colId xmlns:a16="http://schemas.microsoft.com/office/drawing/2014/main" val="20003"/>
                    </a:ext>
                  </a:extLst>
                </a:gridCol>
                <a:gridCol w="1034150">
                  <a:extLst>
                    <a:ext uri="{9D8B030D-6E8A-4147-A177-3AD203B41FA5}">
                      <a16:colId xmlns:a16="http://schemas.microsoft.com/office/drawing/2014/main" val="20004"/>
                    </a:ext>
                  </a:extLst>
                </a:gridCol>
                <a:gridCol w="1034150">
                  <a:extLst>
                    <a:ext uri="{9D8B030D-6E8A-4147-A177-3AD203B41FA5}">
                      <a16:colId xmlns:a16="http://schemas.microsoft.com/office/drawing/2014/main" val="20005"/>
                    </a:ext>
                  </a:extLst>
                </a:gridCol>
                <a:gridCol w="1034150">
                  <a:extLst>
                    <a:ext uri="{9D8B030D-6E8A-4147-A177-3AD203B41FA5}">
                      <a16:colId xmlns:a16="http://schemas.microsoft.com/office/drawing/2014/main" val="20006"/>
                    </a:ext>
                  </a:extLst>
                </a:gridCol>
              </a:tblGrid>
              <a:tr h="1093100">
                <a:tc>
                  <a:txBody>
                    <a:bodyPr/>
                    <a:lstStyle/>
                    <a:p>
                      <a:pPr marL="0" lvl="0" indent="0" algn="l" rtl="0">
                        <a:spcBef>
                          <a:spcPts val="0"/>
                        </a:spcBef>
                        <a:spcAft>
                          <a:spcPts val="0"/>
                        </a:spcAft>
                        <a:buNone/>
                      </a:pPr>
                      <a:r>
                        <a:rPr lang="en"/>
                        <a:t>In</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Out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Err</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Pipe (read end)</a:t>
                      </a:r>
                      <a:endParaRPr/>
                    </a:p>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r>
                        <a:rPr lang="en"/>
                        <a:t>Pipe (write end)</a:t>
                      </a: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extLst>
                  <a:ext uri="{0D108BD9-81ED-4DB2-BD59-A6C34878D82A}">
                    <a16:rowId xmlns:a16="http://schemas.microsoft.com/office/drawing/2014/main" val="10000"/>
                  </a:ext>
                </a:extLst>
              </a:tr>
            </a:tbl>
          </a:graphicData>
        </a:graphic>
      </p:graphicFrame>
      <p:cxnSp>
        <p:nvCxnSpPr>
          <p:cNvPr id="287" name="Google Shape;287;p29"/>
          <p:cNvCxnSpPr/>
          <p:nvPr/>
        </p:nvCxnSpPr>
        <p:spPr>
          <a:xfrm>
            <a:off x="1482200" y="1649050"/>
            <a:ext cx="0" cy="834300"/>
          </a:xfrm>
          <a:prstGeom prst="straightConnector1">
            <a:avLst/>
          </a:prstGeom>
          <a:noFill/>
          <a:ln w="9525" cap="flat" cmpd="sng">
            <a:solidFill>
              <a:srgbClr val="FFFFFF"/>
            </a:solidFill>
            <a:prstDash val="solid"/>
            <a:round/>
            <a:headEnd type="none" w="med" len="med"/>
            <a:tailEnd type="triangle" w="med" len="med"/>
          </a:ln>
        </p:spPr>
      </p:cxnSp>
      <p:cxnSp>
        <p:nvCxnSpPr>
          <p:cNvPr id="288" name="Google Shape;288;p29"/>
          <p:cNvCxnSpPr/>
          <p:nvPr/>
        </p:nvCxnSpPr>
        <p:spPr>
          <a:xfrm>
            <a:off x="3494450" y="1639250"/>
            <a:ext cx="0" cy="834300"/>
          </a:xfrm>
          <a:prstGeom prst="straightConnector1">
            <a:avLst/>
          </a:prstGeom>
          <a:noFill/>
          <a:ln w="9525" cap="flat" cmpd="sng">
            <a:solidFill>
              <a:srgbClr val="FFFFFF"/>
            </a:solidFill>
            <a:prstDash val="solid"/>
            <a:round/>
            <a:headEnd type="none" w="med" len="med"/>
            <a:tailEnd type="triangle" w="med" len="med"/>
          </a:ln>
        </p:spPr>
      </p:cxnSp>
      <p:sp>
        <p:nvSpPr>
          <p:cNvPr id="289" name="Google Shape;289;p29"/>
          <p:cNvSpPr txBox="1"/>
          <p:nvPr/>
        </p:nvSpPr>
        <p:spPr>
          <a:xfrm>
            <a:off x="58875" y="12721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fd table</a:t>
            </a:r>
            <a:endParaRPr sz="1800">
              <a:solidFill>
                <a:srgbClr val="FFFFFF"/>
              </a:solidFill>
              <a:latin typeface="Proxima Nova"/>
              <a:ea typeface="Proxima Nova"/>
              <a:cs typeface="Proxima Nova"/>
              <a:sym typeface="Proxima Nova"/>
            </a:endParaRPr>
          </a:p>
        </p:txBody>
      </p:sp>
      <p:sp>
        <p:nvSpPr>
          <p:cNvPr id="290" name="Google Shape;290;p29"/>
          <p:cNvSpPr txBox="1"/>
          <p:nvPr/>
        </p:nvSpPr>
        <p:spPr>
          <a:xfrm>
            <a:off x="58875" y="257175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open</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file</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table</a:t>
            </a:r>
            <a:endParaRPr sz="1800">
              <a:solidFill>
                <a:srgbClr val="FFFFFF"/>
              </a:solidFill>
              <a:latin typeface="Proxima Nova"/>
              <a:ea typeface="Proxima Nova"/>
              <a:cs typeface="Proxima Nova"/>
              <a:sym typeface="Proxima Nova"/>
            </a:endParaRPr>
          </a:p>
        </p:txBody>
      </p:sp>
      <p:cxnSp>
        <p:nvCxnSpPr>
          <p:cNvPr id="291" name="Google Shape;291;p29"/>
          <p:cNvCxnSpPr/>
          <p:nvPr/>
        </p:nvCxnSpPr>
        <p:spPr>
          <a:xfrm>
            <a:off x="5545950" y="1649050"/>
            <a:ext cx="0" cy="785400"/>
          </a:xfrm>
          <a:prstGeom prst="straightConnector1">
            <a:avLst/>
          </a:prstGeom>
          <a:noFill/>
          <a:ln w="9525" cap="flat" cmpd="sng">
            <a:solidFill>
              <a:srgbClr val="FFFFFF"/>
            </a:solidFill>
            <a:prstDash val="solid"/>
            <a:round/>
            <a:headEnd type="none" w="med" len="med"/>
            <a:tailEnd type="triangle" w="med" len="med"/>
          </a:ln>
        </p:spPr>
      </p:cxnSp>
      <p:cxnSp>
        <p:nvCxnSpPr>
          <p:cNvPr id="292" name="Google Shape;292;p29"/>
          <p:cNvCxnSpPr/>
          <p:nvPr/>
        </p:nvCxnSpPr>
        <p:spPr>
          <a:xfrm>
            <a:off x="6606050" y="1658875"/>
            <a:ext cx="9900" cy="824400"/>
          </a:xfrm>
          <a:prstGeom prst="straightConnector1">
            <a:avLst/>
          </a:prstGeom>
          <a:noFill/>
          <a:ln w="9525" cap="flat" cmpd="sng">
            <a:solidFill>
              <a:srgbClr val="FFFFFF"/>
            </a:solidFill>
            <a:prstDash val="solid"/>
            <a:round/>
            <a:headEnd type="none" w="med" len="med"/>
            <a:tailEnd type="triangle" w="med" len="med"/>
          </a:ln>
        </p:spPr>
      </p:cxnSp>
      <p:sp>
        <p:nvSpPr>
          <p:cNvPr id="293" name="Google Shape;293;p29"/>
          <p:cNvSpPr txBox="1"/>
          <p:nvPr/>
        </p:nvSpPr>
        <p:spPr>
          <a:xfrm>
            <a:off x="2120225" y="3896925"/>
            <a:ext cx="5037000" cy="78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Courier New"/>
                <a:ea typeface="Courier New"/>
                <a:cs typeface="Courier New"/>
                <a:sym typeface="Courier New"/>
              </a:rPr>
              <a:t>// int dup2(int oldfd, int newfd);</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r>
              <a:rPr lang="en">
                <a:solidFill>
                  <a:srgbClr val="FFFFFF"/>
                </a:solidFill>
                <a:latin typeface="Courier New"/>
                <a:ea typeface="Courier New"/>
                <a:cs typeface="Courier New"/>
                <a:sym typeface="Courier New"/>
              </a:rPr>
              <a:t>// have newfd point to what oldfd points to</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r>
              <a:rPr lang="en">
                <a:solidFill>
                  <a:srgbClr val="FFFFFF"/>
                </a:solidFill>
                <a:latin typeface="Courier New"/>
                <a:ea typeface="Courier New"/>
                <a:cs typeface="Courier New"/>
                <a:sym typeface="Courier New"/>
              </a:rPr>
              <a:t>dup2(fds[1], STDOUT_FILENO)</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endParaRPr>
              <a:solidFill>
                <a:srgbClr val="FFFFFF"/>
              </a:solidFill>
              <a:latin typeface="Courier New"/>
              <a:ea typeface="Courier New"/>
              <a:cs typeface="Courier New"/>
              <a:sym typeface="Courier New"/>
            </a:endParaRPr>
          </a:p>
        </p:txBody>
      </p:sp>
      <p:sp>
        <p:nvSpPr>
          <p:cNvPr id="294" name="Google Shape;294;p29"/>
          <p:cNvSpPr/>
          <p:nvPr/>
        </p:nvSpPr>
        <p:spPr>
          <a:xfrm>
            <a:off x="2246137" y="1625300"/>
            <a:ext cx="4890925" cy="834325"/>
          </a:xfrm>
          <a:custGeom>
            <a:avLst/>
            <a:gdLst/>
            <a:ahLst/>
            <a:cxnLst/>
            <a:rect l="l" t="t" r="r" b="b"/>
            <a:pathLst>
              <a:path w="195637" h="33373" extrusionOk="0">
                <a:moveTo>
                  <a:pt x="7528" y="0"/>
                </a:moveTo>
                <a:cubicBezTo>
                  <a:pt x="8771" y="3992"/>
                  <a:pt x="-14263" y="20744"/>
                  <a:pt x="14988" y="23950"/>
                </a:cubicBezTo>
                <a:cubicBezTo>
                  <a:pt x="44239" y="27157"/>
                  <a:pt x="154962" y="17669"/>
                  <a:pt x="183035" y="19239"/>
                </a:cubicBezTo>
                <a:cubicBezTo>
                  <a:pt x="211108" y="20810"/>
                  <a:pt x="183363" y="31017"/>
                  <a:pt x="183428" y="33373"/>
                </a:cubicBezTo>
              </a:path>
            </a:pathLst>
          </a:custGeom>
          <a:noFill/>
          <a:ln w="9525" cap="flat" cmpd="sng">
            <a:solidFill>
              <a:srgbClr val="FFFFFF"/>
            </a:solidFill>
            <a:prstDash val="solid"/>
            <a:round/>
            <a:headEnd type="none" w="med" len="med"/>
            <a:tailEnd type="stealth" w="med" len="med"/>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Effect of </a:t>
            </a:r>
            <a:r>
              <a:rPr lang="en">
                <a:latin typeface="Courier New"/>
                <a:ea typeface="Courier New"/>
                <a:cs typeface="Courier New"/>
                <a:sym typeface="Courier New"/>
              </a:rPr>
              <a:t>close</a:t>
            </a:r>
            <a:r>
              <a:rPr lang="en"/>
              <a:t> on the File Tables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aphicFrame>
        <p:nvGraphicFramePr>
          <p:cNvPr id="300" name="Google Shape;300;p30"/>
          <p:cNvGraphicFramePr/>
          <p:nvPr/>
        </p:nvGraphicFramePr>
        <p:xfrm>
          <a:off x="952475" y="1272100"/>
          <a:ext cx="7239050" cy="396210"/>
        </p:xfrm>
        <a:graphic>
          <a:graphicData uri="http://schemas.openxmlformats.org/drawingml/2006/table">
            <a:tbl>
              <a:tblPr>
                <a:noFill/>
                <a:tableStyleId>{2723C555-5E90-49C5-895E-3287028D3F9E}</a:tableStyleId>
              </a:tblPr>
              <a:tblGrid>
                <a:gridCol w="1034150">
                  <a:extLst>
                    <a:ext uri="{9D8B030D-6E8A-4147-A177-3AD203B41FA5}">
                      <a16:colId xmlns:a16="http://schemas.microsoft.com/office/drawing/2014/main" val="20000"/>
                    </a:ext>
                  </a:extLst>
                </a:gridCol>
                <a:gridCol w="1034150">
                  <a:extLst>
                    <a:ext uri="{9D8B030D-6E8A-4147-A177-3AD203B41FA5}">
                      <a16:colId xmlns:a16="http://schemas.microsoft.com/office/drawing/2014/main" val="20001"/>
                    </a:ext>
                  </a:extLst>
                </a:gridCol>
                <a:gridCol w="1034150">
                  <a:extLst>
                    <a:ext uri="{9D8B030D-6E8A-4147-A177-3AD203B41FA5}">
                      <a16:colId xmlns:a16="http://schemas.microsoft.com/office/drawing/2014/main" val="20002"/>
                    </a:ext>
                  </a:extLst>
                </a:gridCol>
                <a:gridCol w="1034150">
                  <a:extLst>
                    <a:ext uri="{9D8B030D-6E8A-4147-A177-3AD203B41FA5}">
                      <a16:colId xmlns:a16="http://schemas.microsoft.com/office/drawing/2014/main" val="20003"/>
                    </a:ext>
                  </a:extLst>
                </a:gridCol>
                <a:gridCol w="1034150">
                  <a:extLst>
                    <a:ext uri="{9D8B030D-6E8A-4147-A177-3AD203B41FA5}">
                      <a16:colId xmlns:a16="http://schemas.microsoft.com/office/drawing/2014/main" val="20004"/>
                    </a:ext>
                  </a:extLst>
                </a:gridCol>
                <a:gridCol w="1034150">
                  <a:extLst>
                    <a:ext uri="{9D8B030D-6E8A-4147-A177-3AD203B41FA5}">
                      <a16:colId xmlns:a16="http://schemas.microsoft.com/office/drawing/2014/main" val="20005"/>
                    </a:ext>
                  </a:extLst>
                </a:gridCol>
                <a:gridCol w="1034150">
                  <a:extLst>
                    <a:ext uri="{9D8B030D-6E8A-4147-A177-3AD203B41FA5}">
                      <a16:colId xmlns:a16="http://schemas.microsoft.com/office/drawing/2014/main" val="20006"/>
                    </a:ext>
                  </a:extLst>
                </a:gridCol>
              </a:tblGrid>
              <a:tr h="381000">
                <a:tc>
                  <a:txBody>
                    <a:bodyPr/>
                    <a:lstStyle/>
                    <a:p>
                      <a:pPr marL="0" lvl="0" indent="0" algn="l" rtl="0">
                        <a:spcBef>
                          <a:spcPts val="0"/>
                        </a:spcBef>
                        <a:spcAft>
                          <a:spcPts val="0"/>
                        </a:spcAft>
                        <a:buNone/>
                      </a:pPr>
                      <a:r>
                        <a:rPr lang="en"/>
                        <a:t>0</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1</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2</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8</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9</a:t>
                      </a: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graphicFrame>
        <p:nvGraphicFramePr>
          <p:cNvPr id="301" name="Google Shape;301;p30"/>
          <p:cNvGraphicFramePr/>
          <p:nvPr/>
        </p:nvGraphicFramePr>
        <p:xfrm>
          <a:off x="952475" y="2460038"/>
          <a:ext cx="7239050" cy="1093100"/>
        </p:xfrm>
        <a:graphic>
          <a:graphicData uri="http://schemas.openxmlformats.org/drawingml/2006/table">
            <a:tbl>
              <a:tblPr>
                <a:noFill/>
                <a:tableStyleId>{2723C555-5E90-49C5-895E-3287028D3F9E}</a:tableStyleId>
              </a:tblPr>
              <a:tblGrid>
                <a:gridCol w="1034150">
                  <a:extLst>
                    <a:ext uri="{9D8B030D-6E8A-4147-A177-3AD203B41FA5}">
                      <a16:colId xmlns:a16="http://schemas.microsoft.com/office/drawing/2014/main" val="20000"/>
                    </a:ext>
                  </a:extLst>
                </a:gridCol>
                <a:gridCol w="1034150">
                  <a:extLst>
                    <a:ext uri="{9D8B030D-6E8A-4147-A177-3AD203B41FA5}">
                      <a16:colId xmlns:a16="http://schemas.microsoft.com/office/drawing/2014/main" val="20001"/>
                    </a:ext>
                  </a:extLst>
                </a:gridCol>
                <a:gridCol w="1034150">
                  <a:extLst>
                    <a:ext uri="{9D8B030D-6E8A-4147-A177-3AD203B41FA5}">
                      <a16:colId xmlns:a16="http://schemas.microsoft.com/office/drawing/2014/main" val="20002"/>
                    </a:ext>
                  </a:extLst>
                </a:gridCol>
                <a:gridCol w="1034150">
                  <a:extLst>
                    <a:ext uri="{9D8B030D-6E8A-4147-A177-3AD203B41FA5}">
                      <a16:colId xmlns:a16="http://schemas.microsoft.com/office/drawing/2014/main" val="20003"/>
                    </a:ext>
                  </a:extLst>
                </a:gridCol>
                <a:gridCol w="1034150">
                  <a:extLst>
                    <a:ext uri="{9D8B030D-6E8A-4147-A177-3AD203B41FA5}">
                      <a16:colId xmlns:a16="http://schemas.microsoft.com/office/drawing/2014/main" val="20004"/>
                    </a:ext>
                  </a:extLst>
                </a:gridCol>
                <a:gridCol w="1034150">
                  <a:extLst>
                    <a:ext uri="{9D8B030D-6E8A-4147-A177-3AD203B41FA5}">
                      <a16:colId xmlns:a16="http://schemas.microsoft.com/office/drawing/2014/main" val="20005"/>
                    </a:ext>
                  </a:extLst>
                </a:gridCol>
                <a:gridCol w="1034150">
                  <a:extLst>
                    <a:ext uri="{9D8B030D-6E8A-4147-A177-3AD203B41FA5}">
                      <a16:colId xmlns:a16="http://schemas.microsoft.com/office/drawing/2014/main" val="20006"/>
                    </a:ext>
                  </a:extLst>
                </a:gridCol>
              </a:tblGrid>
              <a:tr h="1093100">
                <a:tc>
                  <a:txBody>
                    <a:bodyPr/>
                    <a:lstStyle/>
                    <a:p>
                      <a:pPr marL="0" lvl="0" indent="0" algn="l" rtl="0">
                        <a:spcBef>
                          <a:spcPts val="0"/>
                        </a:spcBef>
                        <a:spcAft>
                          <a:spcPts val="0"/>
                        </a:spcAft>
                        <a:buNone/>
                      </a:pPr>
                      <a:r>
                        <a:rPr lang="en"/>
                        <a:t>In</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Out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Err</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Pipe (read end)</a:t>
                      </a:r>
                      <a:endParaRPr/>
                    </a:p>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r>
                        <a:rPr lang="en"/>
                        <a:t>Pipe (write end)</a:t>
                      </a: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extLst>
                  <a:ext uri="{0D108BD9-81ED-4DB2-BD59-A6C34878D82A}">
                    <a16:rowId xmlns:a16="http://schemas.microsoft.com/office/drawing/2014/main" val="10000"/>
                  </a:ext>
                </a:extLst>
              </a:tr>
            </a:tbl>
          </a:graphicData>
        </a:graphic>
      </p:graphicFrame>
      <p:cxnSp>
        <p:nvCxnSpPr>
          <p:cNvPr id="302" name="Google Shape;302;p30"/>
          <p:cNvCxnSpPr/>
          <p:nvPr/>
        </p:nvCxnSpPr>
        <p:spPr>
          <a:xfrm>
            <a:off x="1482200" y="1649050"/>
            <a:ext cx="0" cy="834300"/>
          </a:xfrm>
          <a:prstGeom prst="straightConnector1">
            <a:avLst/>
          </a:prstGeom>
          <a:noFill/>
          <a:ln w="9525" cap="flat" cmpd="sng">
            <a:solidFill>
              <a:srgbClr val="FFFFFF"/>
            </a:solidFill>
            <a:prstDash val="solid"/>
            <a:round/>
            <a:headEnd type="none" w="med" len="med"/>
            <a:tailEnd type="triangle" w="med" len="med"/>
          </a:ln>
        </p:spPr>
      </p:cxnSp>
      <p:cxnSp>
        <p:nvCxnSpPr>
          <p:cNvPr id="303" name="Google Shape;303;p30"/>
          <p:cNvCxnSpPr/>
          <p:nvPr/>
        </p:nvCxnSpPr>
        <p:spPr>
          <a:xfrm>
            <a:off x="3494450" y="1639250"/>
            <a:ext cx="0" cy="834300"/>
          </a:xfrm>
          <a:prstGeom prst="straightConnector1">
            <a:avLst/>
          </a:prstGeom>
          <a:noFill/>
          <a:ln w="9525" cap="flat" cmpd="sng">
            <a:solidFill>
              <a:srgbClr val="FFFFFF"/>
            </a:solidFill>
            <a:prstDash val="solid"/>
            <a:round/>
            <a:headEnd type="none" w="med" len="med"/>
            <a:tailEnd type="triangle" w="med" len="med"/>
          </a:ln>
        </p:spPr>
      </p:cxnSp>
      <p:sp>
        <p:nvSpPr>
          <p:cNvPr id="304" name="Google Shape;304;p30"/>
          <p:cNvSpPr txBox="1"/>
          <p:nvPr/>
        </p:nvSpPr>
        <p:spPr>
          <a:xfrm>
            <a:off x="58875" y="12721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fd table</a:t>
            </a:r>
            <a:endParaRPr sz="1800">
              <a:solidFill>
                <a:srgbClr val="FFFFFF"/>
              </a:solidFill>
              <a:latin typeface="Proxima Nova"/>
              <a:ea typeface="Proxima Nova"/>
              <a:cs typeface="Proxima Nova"/>
              <a:sym typeface="Proxima Nova"/>
            </a:endParaRPr>
          </a:p>
        </p:txBody>
      </p:sp>
      <p:sp>
        <p:nvSpPr>
          <p:cNvPr id="305" name="Google Shape;305;p30"/>
          <p:cNvSpPr txBox="1"/>
          <p:nvPr/>
        </p:nvSpPr>
        <p:spPr>
          <a:xfrm>
            <a:off x="58875" y="257175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open</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file</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table</a:t>
            </a:r>
            <a:endParaRPr sz="1800">
              <a:solidFill>
                <a:srgbClr val="FFFFFF"/>
              </a:solidFill>
              <a:latin typeface="Proxima Nova"/>
              <a:ea typeface="Proxima Nova"/>
              <a:cs typeface="Proxima Nova"/>
              <a:sym typeface="Proxima Nova"/>
            </a:endParaRPr>
          </a:p>
        </p:txBody>
      </p:sp>
      <p:cxnSp>
        <p:nvCxnSpPr>
          <p:cNvPr id="306" name="Google Shape;306;p30"/>
          <p:cNvCxnSpPr/>
          <p:nvPr/>
        </p:nvCxnSpPr>
        <p:spPr>
          <a:xfrm>
            <a:off x="5545950" y="1649050"/>
            <a:ext cx="0" cy="785400"/>
          </a:xfrm>
          <a:prstGeom prst="straightConnector1">
            <a:avLst/>
          </a:prstGeom>
          <a:noFill/>
          <a:ln w="9525" cap="flat" cmpd="sng">
            <a:solidFill>
              <a:srgbClr val="FFFFFF"/>
            </a:solidFill>
            <a:prstDash val="solid"/>
            <a:round/>
            <a:headEnd type="none" w="med" len="med"/>
            <a:tailEnd type="triangle" w="med" len="med"/>
          </a:ln>
        </p:spPr>
      </p:cxnSp>
      <p:cxnSp>
        <p:nvCxnSpPr>
          <p:cNvPr id="307" name="Google Shape;307;p30"/>
          <p:cNvCxnSpPr/>
          <p:nvPr/>
        </p:nvCxnSpPr>
        <p:spPr>
          <a:xfrm>
            <a:off x="6606050" y="1658875"/>
            <a:ext cx="9900" cy="824400"/>
          </a:xfrm>
          <a:prstGeom prst="straightConnector1">
            <a:avLst/>
          </a:prstGeom>
          <a:noFill/>
          <a:ln w="9525" cap="flat" cmpd="sng">
            <a:solidFill>
              <a:srgbClr val="FFFFFF"/>
            </a:solidFill>
            <a:prstDash val="dot"/>
            <a:round/>
            <a:headEnd type="none" w="med" len="med"/>
            <a:tailEnd type="triangle" w="med" len="med"/>
          </a:ln>
        </p:spPr>
      </p:cxnSp>
      <p:sp>
        <p:nvSpPr>
          <p:cNvPr id="308" name="Google Shape;308;p30"/>
          <p:cNvSpPr txBox="1"/>
          <p:nvPr/>
        </p:nvSpPr>
        <p:spPr>
          <a:xfrm>
            <a:off x="2120225" y="3896925"/>
            <a:ext cx="5641500" cy="78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Courier New"/>
                <a:ea typeface="Courier New"/>
                <a:cs typeface="Courier New"/>
                <a:sym typeface="Courier New"/>
              </a:rPr>
              <a:t>close(fds[1]);</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r>
              <a:rPr lang="en">
                <a:solidFill>
                  <a:srgbClr val="FFFFFF"/>
                </a:solidFill>
                <a:latin typeface="Courier New"/>
                <a:ea typeface="Courier New"/>
                <a:cs typeface="Courier New"/>
                <a:sym typeface="Courier New"/>
              </a:rPr>
              <a:t>// Q: What happens when we call dup(STDOUT_FILENO)? </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endParaRPr>
              <a:solidFill>
                <a:srgbClr val="FFFFFF"/>
              </a:solidFill>
              <a:latin typeface="Courier New"/>
              <a:ea typeface="Courier New"/>
              <a:cs typeface="Courier New"/>
              <a:sym typeface="Courier New"/>
            </a:endParaRPr>
          </a:p>
        </p:txBody>
      </p:sp>
      <p:sp>
        <p:nvSpPr>
          <p:cNvPr id="309" name="Google Shape;309;p30"/>
          <p:cNvSpPr/>
          <p:nvPr/>
        </p:nvSpPr>
        <p:spPr>
          <a:xfrm>
            <a:off x="2246137" y="1625300"/>
            <a:ext cx="4890925" cy="834325"/>
          </a:xfrm>
          <a:custGeom>
            <a:avLst/>
            <a:gdLst/>
            <a:ahLst/>
            <a:cxnLst/>
            <a:rect l="l" t="t" r="r" b="b"/>
            <a:pathLst>
              <a:path w="195637" h="33373" extrusionOk="0">
                <a:moveTo>
                  <a:pt x="7528" y="0"/>
                </a:moveTo>
                <a:cubicBezTo>
                  <a:pt x="8771" y="3992"/>
                  <a:pt x="-14263" y="20744"/>
                  <a:pt x="14988" y="23950"/>
                </a:cubicBezTo>
                <a:cubicBezTo>
                  <a:pt x="44239" y="27157"/>
                  <a:pt x="154962" y="17669"/>
                  <a:pt x="183035" y="19239"/>
                </a:cubicBezTo>
                <a:cubicBezTo>
                  <a:pt x="211108" y="20810"/>
                  <a:pt x="183363" y="31017"/>
                  <a:pt x="183428" y="33373"/>
                </a:cubicBezTo>
              </a:path>
            </a:pathLst>
          </a:custGeom>
          <a:noFill/>
          <a:ln w="9525" cap="flat" cmpd="sng">
            <a:solidFill>
              <a:srgbClr val="FFFFFF"/>
            </a:solidFill>
            <a:prstDash val="solid"/>
            <a:round/>
            <a:headEnd type="none" w="med" len="med"/>
            <a:tailEnd type="stealth" w="med" len="med"/>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Effect of </a:t>
            </a:r>
            <a:r>
              <a:rPr lang="en">
                <a:latin typeface="Courier New"/>
                <a:ea typeface="Courier New"/>
                <a:cs typeface="Courier New"/>
                <a:sym typeface="Courier New"/>
              </a:rPr>
              <a:t>dup </a:t>
            </a:r>
            <a:r>
              <a:rPr lang="en"/>
              <a:t>on the File Tables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aphicFrame>
        <p:nvGraphicFramePr>
          <p:cNvPr id="315" name="Google Shape;315;p31"/>
          <p:cNvGraphicFramePr/>
          <p:nvPr/>
        </p:nvGraphicFramePr>
        <p:xfrm>
          <a:off x="952475" y="1272100"/>
          <a:ext cx="7239050" cy="396210"/>
        </p:xfrm>
        <a:graphic>
          <a:graphicData uri="http://schemas.openxmlformats.org/drawingml/2006/table">
            <a:tbl>
              <a:tblPr>
                <a:noFill/>
                <a:tableStyleId>{2723C555-5E90-49C5-895E-3287028D3F9E}</a:tableStyleId>
              </a:tblPr>
              <a:tblGrid>
                <a:gridCol w="1034150">
                  <a:extLst>
                    <a:ext uri="{9D8B030D-6E8A-4147-A177-3AD203B41FA5}">
                      <a16:colId xmlns:a16="http://schemas.microsoft.com/office/drawing/2014/main" val="20000"/>
                    </a:ext>
                  </a:extLst>
                </a:gridCol>
                <a:gridCol w="1034150">
                  <a:extLst>
                    <a:ext uri="{9D8B030D-6E8A-4147-A177-3AD203B41FA5}">
                      <a16:colId xmlns:a16="http://schemas.microsoft.com/office/drawing/2014/main" val="20001"/>
                    </a:ext>
                  </a:extLst>
                </a:gridCol>
                <a:gridCol w="1034150">
                  <a:extLst>
                    <a:ext uri="{9D8B030D-6E8A-4147-A177-3AD203B41FA5}">
                      <a16:colId xmlns:a16="http://schemas.microsoft.com/office/drawing/2014/main" val="20002"/>
                    </a:ext>
                  </a:extLst>
                </a:gridCol>
                <a:gridCol w="1034150">
                  <a:extLst>
                    <a:ext uri="{9D8B030D-6E8A-4147-A177-3AD203B41FA5}">
                      <a16:colId xmlns:a16="http://schemas.microsoft.com/office/drawing/2014/main" val="20003"/>
                    </a:ext>
                  </a:extLst>
                </a:gridCol>
                <a:gridCol w="1034150">
                  <a:extLst>
                    <a:ext uri="{9D8B030D-6E8A-4147-A177-3AD203B41FA5}">
                      <a16:colId xmlns:a16="http://schemas.microsoft.com/office/drawing/2014/main" val="20004"/>
                    </a:ext>
                  </a:extLst>
                </a:gridCol>
                <a:gridCol w="1034150">
                  <a:extLst>
                    <a:ext uri="{9D8B030D-6E8A-4147-A177-3AD203B41FA5}">
                      <a16:colId xmlns:a16="http://schemas.microsoft.com/office/drawing/2014/main" val="20005"/>
                    </a:ext>
                  </a:extLst>
                </a:gridCol>
                <a:gridCol w="1034150">
                  <a:extLst>
                    <a:ext uri="{9D8B030D-6E8A-4147-A177-3AD203B41FA5}">
                      <a16:colId xmlns:a16="http://schemas.microsoft.com/office/drawing/2014/main" val="20006"/>
                    </a:ext>
                  </a:extLst>
                </a:gridCol>
              </a:tblGrid>
              <a:tr h="381000">
                <a:tc>
                  <a:txBody>
                    <a:bodyPr/>
                    <a:lstStyle/>
                    <a:p>
                      <a:pPr marL="0" lvl="0" indent="0" algn="l" rtl="0">
                        <a:spcBef>
                          <a:spcPts val="0"/>
                        </a:spcBef>
                        <a:spcAft>
                          <a:spcPts val="0"/>
                        </a:spcAft>
                        <a:buNone/>
                      </a:pPr>
                      <a:r>
                        <a:rPr lang="en"/>
                        <a:t>0</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1</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2</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8</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9</a:t>
                      </a:r>
                      <a:endParaRPr/>
                    </a:p>
                  </a:txBody>
                  <a:tcPr marL="91425" marR="91425" marT="91425" marB="91425">
                    <a:solidFill>
                      <a:srgbClr val="D9D2E9"/>
                    </a:solidFill>
                  </a:tcPr>
                </a:tc>
                <a:tc>
                  <a:txBody>
                    <a:bodyPr/>
                    <a:lstStyle/>
                    <a:p>
                      <a:pPr marL="0" lvl="0" indent="0" algn="l" rtl="0">
                        <a:spcBef>
                          <a:spcPts val="0"/>
                        </a:spcBef>
                        <a:spcAft>
                          <a:spcPts val="0"/>
                        </a:spcAft>
                        <a:buNone/>
                      </a:pPr>
                      <a:r>
                        <a:rPr lang="en"/>
                        <a:t>10</a:t>
                      </a:r>
                      <a:endParaRPr/>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graphicFrame>
        <p:nvGraphicFramePr>
          <p:cNvPr id="316" name="Google Shape;316;p31"/>
          <p:cNvGraphicFramePr/>
          <p:nvPr/>
        </p:nvGraphicFramePr>
        <p:xfrm>
          <a:off x="952475" y="2460038"/>
          <a:ext cx="7239050" cy="1093100"/>
        </p:xfrm>
        <a:graphic>
          <a:graphicData uri="http://schemas.openxmlformats.org/drawingml/2006/table">
            <a:tbl>
              <a:tblPr>
                <a:noFill/>
                <a:tableStyleId>{2723C555-5E90-49C5-895E-3287028D3F9E}</a:tableStyleId>
              </a:tblPr>
              <a:tblGrid>
                <a:gridCol w="1034150">
                  <a:extLst>
                    <a:ext uri="{9D8B030D-6E8A-4147-A177-3AD203B41FA5}">
                      <a16:colId xmlns:a16="http://schemas.microsoft.com/office/drawing/2014/main" val="20000"/>
                    </a:ext>
                  </a:extLst>
                </a:gridCol>
                <a:gridCol w="1034150">
                  <a:extLst>
                    <a:ext uri="{9D8B030D-6E8A-4147-A177-3AD203B41FA5}">
                      <a16:colId xmlns:a16="http://schemas.microsoft.com/office/drawing/2014/main" val="20001"/>
                    </a:ext>
                  </a:extLst>
                </a:gridCol>
                <a:gridCol w="1034150">
                  <a:extLst>
                    <a:ext uri="{9D8B030D-6E8A-4147-A177-3AD203B41FA5}">
                      <a16:colId xmlns:a16="http://schemas.microsoft.com/office/drawing/2014/main" val="20002"/>
                    </a:ext>
                  </a:extLst>
                </a:gridCol>
                <a:gridCol w="1034150">
                  <a:extLst>
                    <a:ext uri="{9D8B030D-6E8A-4147-A177-3AD203B41FA5}">
                      <a16:colId xmlns:a16="http://schemas.microsoft.com/office/drawing/2014/main" val="20003"/>
                    </a:ext>
                  </a:extLst>
                </a:gridCol>
                <a:gridCol w="1034150">
                  <a:extLst>
                    <a:ext uri="{9D8B030D-6E8A-4147-A177-3AD203B41FA5}">
                      <a16:colId xmlns:a16="http://schemas.microsoft.com/office/drawing/2014/main" val="20004"/>
                    </a:ext>
                  </a:extLst>
                </a:gridCol>
                <a:gridCol w="1034150">
                  <a:extLst>
                    <a:ext uri="{9D8B030D-6E8A-4147-A177-3AD203B41FA5}">
                      <a16:colId xmlns:a16="http://schemas.microsoft.com/office/drawing/2014/main" val="20005"/>
                    </a:ext>
                  </a:extLst>
                </a:gridCol>
                <a:gridCol w="1034150">
                  <a:extLst>
                    <a:ext uri="{9D8B030D-6E8A-4147-A177-3AD203B41FA5}">
                      <a16:colId xmlns:a16="http://schemas.microsoft.com/office/drawing/2014/main" val="20006"/>
                    </a:ext>
                  </a:extLst>
                </a:gridCol>
              </a:tblGrid>
              <a:tr h="1093100">
                <a:tc>
                  <a:txBody>
                    <a:bodyPr/>
                    <a:lstStyle/>
                    <a:p>
                      <a:pPr marL="0" lvl="0" indent="0" algn="l" rtl="0">
                        <a:spcBef>
                          <a:spcPts val="0"/>
                        </a:spcBef>
                        <a:spcAft>
                          <a:spcPts val="0"/>
                        </a:spcAft>
                        <a:buNone/>
                      </a:pPr>
                      <a:r>
                        <a:rPr lang="en"/>
                        <a:t>In</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Out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Err</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Pipe (read end)</a:t>
                      </a:r>
                      <a:endParaRPr/>
                    </a:p>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r>
                        <a:rPr lang="en"/>
                        <a:t>Pipe (write end)</a:t>
                      </a: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extLst>
                  <a:ext uri="{0D108BD9-81ED-4DB2-BD59-A6C34878D82A}">
                    <a16:rowId xmlns:a16="http://schemas.microsoft.com/office/drawing/2014/main" val="10000"/>
                  </a:ext>
                </a:extLst>
              </a:tr>
            </a:tbl>
          </a:graphicData>
        </a:graphic>
      </p:graphicFrame>
      <p:cxnSp>
        <p:nvCxnSpPr>
          <p:cNvPr id="317" name="Google Shape;317;p31"/>
          <p:cNvCxnSpPr/>
          <p:nvPr/>
        </p:nvCxnSpPr>
        <p:spPr>
          <a:xfrm>
            <a:off x="1482200" y="1649050"/>
            <a:ext cx="0" cy="834300"/>
          </a:xfrm>
          <a:prstGeom prst="straightConnector1">
            <a:avLst/>
          </a:prstGeom>
          <a:noFill/>
          <a:ln w="9525" cap="flat" cmpd="sng">
            <a:solidFill>
              <a:srgbClr val="FFFFFF"/>
            </a:solidFill>
            <a:prstDash val="solid"/>
            <a:round/>
            <a:headEnd type="none" w="med" len="med"/>
            <a:tailEnd type="triangle" w="med" len="med"/>
          </a:ln>
        </p:spPr>
      </p:cxnSp>
      <p:cxnSp>
        <p:nvCxnSpPr>
          <p:cNvPr id="318" name="Google Shape;318;p31"/>
          <p:cNvCxnSpPr/>
          <p:nvPr/>
        </p:nvCxnSpPr>
        <p:spPr>
          <a:xfrm>
            <a:off x="3494450" y="1639250"/>
            <a:ext cx="0" cy="834300"/>
          </a:xfrm>
          <a:prstGeom prst="straightConnector1">
            <a:avLst/>
          </a:prstGeom>
          <a:noFill/>
          <a:ln w="9525" cap="flat" cmpd="sng">
            <a:solidFill>
              <a:srgbClr val="FFFFFF"/>
            </a:solidFill>
            <a:prstDash val="solid"/>
            <a:round/>
            <a:headEnd type="none" w="med" len="med"/>
            <a:tailEnd type="triangle" w="med" len="med"/>
          </a:ln>
        </p:spPr>
      </p:cxnSp>
      <p:sp>
        <p:nvSpPr>
          <p:cNvPr id="319" name="Google Shape;319;p31"/>
          <p:cNvSpPr txBox="1"/>
          <p:nvPr/>
        </p:nvSpPr>
        <p:spPr>
          <a:xfrm>
            <a:off x="58875" y="12721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fd table</a:t>
            </a:r>
            <a:endParaRPr sz="1800">
              <a:solidFill>
                <a:srgbClr val="FFFFFF"/>
              </a:solidFill>
              <a:latin typeface="Proxima Nova"/>
              <a:ea typeface="Proxima Nova"/>
              <a:cs typeface="Proxima Nova"/>
              <a:sym typeface="Proxima Nova"/>
            </a:endParaRPr>
          </a:p>
        </p:txBody>
      </p:sp>
      <p:sp>
        <p:nvSpPr>
          <p:cNvPr id="320" name="Google Shape;320;p31"/>
          <p:cNvSpPr txBox="1"/>
          <p:nvPr/>
        </p:nvSpPr>
        <p:spPr>
          <a:xfrm>
            <a:off x="58875" y="257175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open</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file</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table</a:t>
            </a:r>
            <a:endParaRPr sz="1800">
              <a:solidFill>
                <a:srgbClr val="FFFFFF"/>
              </a:solidFill>
              <a:latin typeface="Proxima Nova"/>
              <a:ea typeface="Proxima Nova"/>
              <a:cs typeface="Proxima Nova"/>
              <a:sym typeface="Proxima Nova"/>
            </a:endParaRPr>
          </a:p>
        </p:txBody>
      </p:sp>
      <p:cxnSp>
        <p:nvCxnSpPr>
          <p:cNvPr id="321" name="Google Shape;321;p31"/>
          <p:cNvCxnSpPr/>
          <p:nvPr/>
        </p:nvCxnSpPr>
        <p:spPr>
          <a:xfrm>
            <a:off x="5545950" y="1649050"/>
            <a:ext cx="0" cy="785400"/>
          </a:xfrm>
          <a:prstGeom prst="straightConnector1">
            <a:avLst/>
          </a:prstGeom>
          <a:noFill/>
          <a:ln w="9525" cap="flat" cmpd="sng">
            <a:solidFill>
              <a:srgbClr val="FFFFFF"/>
            </a:solidFill>
            <a:prstDash val="solid"/>
            <a:round/>
            <a:headEnd type="none" w="med" len="med"/>
            <a:tailEnd type="triangle" w="med" len="med"/>
          </a:ln>
        </p:spPr>
      </p:cxnSp>
      <p:sp>
        <p:nvSpPr>
          <p:cNvPr id="322" name="Google Shape;322;p31"/>
          <p:cNvSpPr txBox="1"/>
          <p:nvPr/>
        </p:nvSpPr>
        <p:spPr>
          <a:xfrm>
            <a:off x="2120225" y="3896925"/>
            <a:ext cx="5037000" cy="78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Courier New"/>
                <a:ea typeface="Courier New"/>
                <a:cs typeface="Courier New"/>
                <a:sym typeface="Courier New"/>
              </a:rPr>
              <a:t>// Returns a new fd that points to what the</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r>
              <a:rPr lang="en">
                <a:solidFill>
                  <a:srgbClr val="FFFFFF"/>
                </a:solidFill>
                <a:latin typeface="Courier New"/>
                <a:ea typeface="Courier New"/>
                <a:cs typeface="Courier New"/>
                <a:sym typeface="Courier New"/>
              </a:rPr>
              <a:t>// fd passed in is pointing to.</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r>
              <a:rPr lang="en">
                <a:solidFill>
                  <a:srgbClr val="FFFFFF"/>
                </a:solidFill>
                <a:latin typeface="Courier New"/>
                <a:ea typeface="Courier New"/>
                <a:cs typeface="Courier New"/>
                <a:sym typeface="Courier New"/>
              </a:rPr>
              <a:t>dup(STDOUT_FILENO);</a:t>
            </a: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endParaRPr>
              <a:solidFill>
                <a:srgbClr val="FFFFFF"/>
              </a:solidFill>
              <a:latin typeface="Courier New"/>
              <a:ea typeface="Courier New"/>
              <a:cs typeface="Courier New"/>
              <a:sym typeface="Courier New"/>
            </a:endParaRPr>
          </a:p>
          <a:p>
            <a:pPr marL="0" lvl="0" indent="0" algn="l" rtl="0">
              <a:spcBef>
                <a:spcPts val="0"/>
              </a:spcBef>
              <a:spcAft>
                <a:spcPts val="0"/>
              </a:spcAft>
              <a:buNone/>
            </a:pPr>
            <a:endParaRPr>
              <a:solidFill>
                <a:srgbClr val="FFFFFF"/>
              </a:solidFill>
              <a:latin typeface="Courier New"/>
              <a:ea typeface="Courier New"/>
              <a:cs typeface="Courier New"/>
              <a:sym typeface="Courier New"/>
            </a:endParaRPr>
          </a:p>
        </p:txBody>
      </p:sp>
      <p:sp>
        <p:nvSpPr>
          <p:cNvPr id="323" name="Google Shape;323;p31"/>
          <p:cNvSpPr/>
          <p:nvPr/>
        </p:nvSpPr>
        <p:spPr>
          <a:xfrm>
            <a:off x="2246137" y="1625300"/>
            <a:ext cx="4890925" cy="834325"/>
          </a:xfrm>
          <a:custGeom>
            <a:avLst/>
            <a:gdLst/>
            <a:ahLst/>
            <a:cxnLst/>
            <a:rect l="l" t="t" r="r" b="b"/>
            <a:pathLst>
              <a:path w="195637" h="33373" extrusionOk="0">
                <a:moveTo>
                  <a:pt x="7528" y="0"/>
                </a:moveTo>
                <a:cubicBezTo>
                  <a:pt x="8771" y="3992"/>
                  <a:pt x="-14263" y="20744"/>
                  <a:pt x="14988" y="23950"/>
                </a:cubicBezTo>
                <a:cubicBezTo>
                  <a:pt x="44239" y="27157"/>
                  <a:pt x="154962" y="17669"/>
                  <a:pt x="183035" y="19239"/>
                </a:cubicBezTo>
                <a:cubicBezTo>
                  <a:pt x="211108" y="20810"/>
                  <a:pt x="183363" y="31017"/>
                  <a:pt x="183428" y="33373"/>
                </a:cubicBezTo>
              </a:path>
            </a:pathLst>
          </a:custGeom>
          <a:noFill/>
          <a:ln w="9525" cap="flat" cmpd="sng">
            <a:solidFill>
              <a:srgbClr val="FFFFFF"/>
            </a:solidFill>
            <a:prstDash val="solid"/>
            <a:round/>
            <a:headEnd type="none" w="med" len="med"/>
            <a:tailEnd type="stealth" w="med" len="med"/>
          </a:ln>
        </p:spPr>
      </p:sp>
      <p:cxnSp>
        <p:nvCxnSpPr>
          <p:cNvPr id="324" name="Google Shape;324;p31"/>
          <p:cNvCxnSpPr/>
          <p:nvPr/>
        </p:nvCxnSpPr>
        <p:spPr>
          <a:xfrm flipH="1">
            <a:off x="6638000" y="1621825"/>
            <a:ext cx="1042500" cy="857400"/>
          </a:xfrm>
          <a:prstGeom prst="straightConnector1">
            <a:avLst/>
          </a:prstGeom>
          <a:noFill/>
          <a:ln w="9525" cap="flat" cmpd="sng">
            <a:solidFill>
              <a:srgbClr val="FFFFFF"/>
            </a:solidFill>
            <a:prstDash val="solid"/>
            <a:round/>
            <a:headEnd type="none" w="med" len="med"/>
            <a:tailEnd type="triangle" w="med" len="me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Open File Table is Shared Across Processes</a:t>
            </a:r>
            <a:endParaRPr/>
          </a:p>
        </p:txBody>
      </p:sp>
      <p:graphicFrame>
        <p:nvGraphicFramePr>
          <p:cNvPr id="330" name="Google Shape;330;p32"/>
          <p:cNvGraphicFramePr/>
          <p:nvPr/>
        </p:nvGraphicFramePr>
        <p:xfrm>
          <a:off x="952475" y="3201438"/>
          <a:ext cx="7731325" cy="1550175"/>
        </p:xfrm>
        <a:graphic>
          <a:graphicData uri="http://schemas.openxmlformats.org/drawingml/2006/table">
            <a:tbl>
              <a:tblPr>
                <a:noFill/>
                <a:tableStyleId>{2723C555-5E90-49C5-895E-3287028D3F9E}</a:tableStyleId>
              </a:tblPr>
              <a:tblGrid>
                <a:gridCol w="1104475">
                  <a:extLst>
                    <a:ext uri="{9D8B030D-6E8A-4147-A177-3AD203B41FA5}">
                      <a16:colId xmlns:a16="http://schemas.microsoft.com/office/drawing/2014/main" val="20000"/>
                    </a:ext>
                  </a:extLst>
                </a:gridCol>
                <a:gridCol w="1104475">
                  <a:extLst>
                    <a:ext uri="{9D8B030D-6E8A-4147-A177-3AD203B41FA5}">
                      <a16:colId xmlns:a16="http://schemas.microsoft.com/office/drawing/2014/main" val="20001"/>
                    </a:ext>
                  </a:extLst>
                </a:gridCol>
                <a:gridCol w="1104475">
                  <a:extLst>
                    <a:ext uri="{9D8B030D-6E8A-4147-A177-3AD203B41FA5}">
                      <a16:colId xmlns:a16="http://schemas.microsoft.com/office/drawing/2014/main" val="20002"/>
                    </a:ext>
                  </a:extLst>
                </a:gridCol>
                <a:gridCol w="1104475">
                  <a:extLst>
                    <a:ext uri="{9D8B030D-6E8A-4147-A177-3AD203B41FA5}">
                      <a16:colId xmlns:a16="http://schemas.microsoft.com/office/drawing/2014/main" val="20003"/>
                    </a:ext>
                  </a:extLst>
                </a:gridCol>
                <a:gridCol w="1104475">
                  <a:extLst>
                    <a:ext uri="{9D8B030D-6E8A-4147-A177-3AD203B41FA5}">
                      <a16:colId xmlns:a16="http://schemas.microsoft.com/office/drawing/2014/main" val="20004"/>
                    </a:ext>
                  </a:extLst>
                </a:gridCol>
                <a:gridCol w="1104475">
                  <a:extLst>
                    <a:ext uri="{9D8B030D-6E8A-4147-A177-3AD203B41FA5}">
                      <a16:colId xmlns:a16="http://schemas.microsoft.com/office/drawing/2014/main" val="20005"/>
                    </a:ext>
                  </a:extLst>
                </a:gridCol>
                <a:gridCol w="1104475">
                  <a:extLst>
                    <a:ext uri="{9D8B030D-6E8A-4147-A177-3AD203B41FA5}">
                      <a16:colId xmlns:a16="http://schemas.microsoft.com/office/drawing/2014/main" val="20006"/>
                    </a:ext>
                  </a:extLst>
                </a:gridCol>
              </a:tblGrid>
              <a:tr h="1550175">
                <a:tc>
                  <a:txBody>
                    <a:bodyPr/>
                    <a:lstStyle/>
                    <a:p>
                      <a:pPr marL="0" lvl="0" indent="0" algn="l" rtl="0">
                        <a:spcBef>
                          <a:spcPts val="0"/>
                        </a:spcBef>
                        <a:spcAft>
                          <a:spcPts val="0"/>
                        </a:spcAft>
                        <a:buNone/>
                      </a:pPr>
                      <a:r>
                        <a:rPr lang="en"/>
                        <a:t>In</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Out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Err</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shared.txt</a:t>
                      </a:r>
                      <a:endParaRPr/>
                    </a:p>
                    <a:p>
                      <a:pPr marL="0" lvl="0" indent="0" algn="l" rtl="0">
                        <a:spcBef>
                          <a:spcPts val="0"/>
                        </a:spcBef>
                        <a:spcAft>
                          <a:spcPts val="0"/>
                        </a:spcAft>
                        <a:buNone/>
                      </a:pPr>
                      <a:r>
                        <a:rPr lang="en" b="1"/>
                        <a:t>mode: </a:t>
                      </a:r>
                      <a:r>
                        <a:rPr lang="en"/>
                        <a:t>r</a:t>
                      </a:r>
                      <a:endParaRPr/>
                    </a:p>
                    <a:p>
                      <a:pPr marL="0" lvl="0" indent="0" algn="l" rtl="0">
                        <a:spcBef>
                          <a:spcPts val="0"/>
                        </a:spcBef>
                        <a:spcAft>
                          <a:spcPts val="0"/>
                        </a:spcAft>
                        <a:buNone/>
                      </a:pPr>
                      <a:r>
                        <a:rPr lang="en" b="1"/>
                        <a:t>cursor: </a:t>
                      </a:r>
                      <a:r>
                        <a:rPr lang="en"/>
                        <a:t>0</a:t>
                      </a:r>
                      <a:endParaRPr/>
                    </a:p>
                    <a:p>
                      <a:pPr marL="0" lvl="0" indent="0" algn="l" rtl="0">
                        <a:spcBef>
                          <a:spcPts val="0"/>
                        </a:spcBef>
                        <a:spcAft>
                          <a:spcPts val="0"/>
                        </a:spcAft>
                        <a:buNone/>
                      </a:pPr>
                      <a:r>
                        <a:rPr lang="en" b="1"/>
                        <a:t>refcount: </a:t>
                      </a:r>
                      <a:r>
                        <a:rPr lang="en"/>
                        <a:t>2</a:t>
                      </a:r>
                      <a:endParaRPr/>
                    </a:p>
                    <a:p>
                      <a:pPr marL="0" lvl="0" indent="0" algn="l" rtl="0">
                        <a:spcBef>
                          <a:spcPts val="0"/>
                        </a:spcBef>
                        <a:spcAft>
                          <a:spcPts val="0"/>
                        </a:spcAft>
                        <a:buNone/>
                      </a:pPr>
                      <a:r>
                        <a:rPr lang="en" b="1"/>
                        <a:t>vnode:</a:t>
                      </a:r>
                      <a:r>
                        <a:rPr lang="en"/>
                        <a:t> *</a:t>
                      </a: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extLst>
                  <a:ext uri="{0D108BD9-81ED-4DB2-BD59-A6C34878D82A}">
                    <a16:rowId xmlns:a16="http://schemas.microsoft.com/office/drawing/2014/main" val="10000"/>
                  </a:ext>
                </a:extLst>
              </a:tr>
            </a:tbl>
          </a:graphicData>
        </a:graphic>
      </p:graphicFrame>
      <p:graphicFrame>
        <p:nvGraphicFramePr>
          <p:cNvPr id="331" name="Google Shape;331;p32"/>
          <p:cNvGraphicFramePr/>
          <p:nvPr/>
        </p:nvGraphicFramePr>
        <p:xfrm>
          <a:off x="5477925" y="1911488"/>
          <a:ext cx="1914250" cy="396210"/>
        </p:xfrm>
        <a:graphic>
          <a:graphicData uri="http://schemas.openxmlformats.org/drawingml/2006/table">
            <a:tbl>
              <a:tblPr>
                <a:noFill/>
                <a:tableStyleId>{2723C555-5E90-49C5-895E-3287028D3F9E}</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382850">
                  <a:extLst>
                    <a:ext uri="{9D8B030D-6E8A-4147-A177-3AD203B41FA5}">
                      <a16:colId xmlns:a16="http://schemas.microsoft.com/office/drawing/2014/main" val="20002"/>
                    </a:ext>
                  </a:extLst>
                </a:gridCol>
                <a:gridCol w="382850">
                  <a:extLst>
                    <a:ext uri="{9D8B030D-6E8A-4147-A177-3AD203B41FA5}">
                      <a16:colId xmlns:a16="http://schemas.microsoft.com/office/drawing/2014/main" val="20003"/>
                    </a:ext>
                  </a:extLst>
                </a:gridCol>
                <a:gridCol w="382850">
                  <a:extLst>
                    <a:ext uri="{9D8B030D-6E8A-4147-A177-3AD203B41FA5}">
                      <a16:colId xmlns:a16="http://schemas.microsoft.com/office/drawing/2014/main" val="20004"/>
                    </a:ext>
                  </a:extLst>
                </a:gridCol>
              </a:tblGrid>
              <a:tr h="381000">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graphicFrame>
        <p:nvGraphicFramePr>
          <p:cNvPr id="332" name="Google Shape;332;p32"/>
          <p:cNvGraphicFramePr/>
          <p:nvPr/>
        </p:nvGraphicFramePr>
        <p:xfrm>
          <a:off x="1737925" y="1911488"/>
          <a:ext cx="1914250" cy="396210"/>
        </p:xfrm>
        <a:graphic>
          <a:graphicData uri="http://schemas.openxmlformats.org/drawingml/2006/table">
            <a:tbl>
              <a:tblPr>
                <a:noFill/>
                <a:tableStyleId>{2723C555-5E90-49C5-895E-3287028D3F9E}</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382850">
                  <a:extLst>
                    <a:ext uri="{9D8B030D-6E8A-4147-A177-3AD203B41FA5}">
                      <a16:colId xmlns:a16="http://schemas.microsoft.com/office/drawing/2014/main" val="20002"/>
                    </a:ext>
                  </a:extLst>
                </a:gridCol>
                <a:gridCol w="382850">
                  <a:extLst>
                    <a:ext uri="{9D8B030D-6E8A-4147-A177-3AD203B41FA5}">
                      <a16:colId xmlns:a16="http://schemas.microsoft.com/office/drawing/2014/main" val="20003"/>
                    </a:ext>
                  </a:extLst>
                </a:gridCol>
                <a:gridCol w="382850">
                  <a:extLst>
                    <a:ext uri="{9D8B030D-6E8A-4147-A177-3AD203B41FA5}">
                      <a16:colId xmlns:a16="http://schemas.microsoft.com/office/drawing/2014/main" val="20004"/>
                    </a:ext>
                  </a:extLst>
                </a:gridCol>
              </a:tblGrid>
              <a:tr h="381000">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sp>
        <p:nvSpPr>
          <p:cNvPr id="333" name="Google Shape;333;p32"/>
          <p:cNvSpPr txBox="1"/>
          <p:nvPr/>
        </p:nvSpPr>
        <p:spPr>
          <a:xfrm>
            <a:off x="1657525" y="14600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parent</a:t>
            </a:r>
            <a:endParaRPr sz="1800">
              <a:solidFill>
                <a:srgbClr val="FFFFFF"/>
              </a:solidFill>
              <a:latin typeface="Proxima Nova"/>
              <a:ea typeface="Proxima Nova"/>
              <a:cs typeface="Proxima Nova"/>
              <a:sym typeface="Proxima Nova"/>
            </a:endParaRPr>
          </a:p>
        </p:txBody>
      </p:sp>
      <p:sp>
        <p:nvSpPr>
          <p:cNvPr id="334" name="Google Shape;334;p32"/>
          <p:cNvSpPr txBox="1"/>
          <p:nvPr/>
        </p:nvSpPr>
        <p:spPr>
          <a:xfrm>
            <a:off x="5403225" y="14600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child</a:t>
            </a:r>
            <a:endParaRPr sz="1800">
              <a:solidFill>
                <a:srgbClr val="FFFFFF"/>
              </a:solidFill>
              <a:latin typeface="Proxima Nova"/>
              <a:ea typeface="Proxima Nova"/>
              <a:cs typeface="Proxima Nova"/>
              <a:sym typeface="Proxima Nova"/>
            </a:endParaRPr>
          </a:p>
        </p:txBody>
      </p:sp>
      <p:cxnSp>
        <p:nvCxnSpPr>
          <p:cNvPr id="335" name="Google Shape;335;p32"/>
          <p:cNvCxnSpPr/>
          <p:nvPr/>
        </p:nvCxnSpPr>
        <p:spPr>
          <a:xfrm>
            <a:off x="3486925" y="2166300"/>
            <a:ext cx="2351700" cy="1019400"/>
          </a:xfrm>
          <a:prstGeom prst="straightConnector1">
            <a:avLst/>
          </a:prstGeom>
          <a:noFill/>
          <a:ln w="9525" cap="flat" cmpd="sng">
            <a:solidFill>
              <a:srgbClr val="FFFFFF"/>
            </a:solidFill>
            <a:prstDash val="solid"/>
            <a:round/>
            <a:headEnd type="none" w="med" len="med"/>
            <a:tailEnd type="triangle" w="med" len="med"/>
          </a:ln>
        </p:spPr>
      </p:cxnSp>
      <p:cxnSp>
        <p:nvCxnSpPr>
          <p:cNvPr id="336" name="Google Shape;336;p32"/>
          <p:cNvCxnSpPr/>
          <p:nvPr/>
        </p:nvCxnSpPr>
        <p:spPr>
          <a:xfrm flipH="1">
            <a:off x="5942925" y="2166300"/>
            <a:ext cx="1343700" cy="1008000"/>
          </a:xfrm>
          <a:prstGeom prst="straightConnector1">
            <a:avLst/>
          </a:prstGeom>
          <a:noFill/>
          <a:ln w="9525" cap="flat" cmpd="sng">
            <a:solidFill>
              <a:srgbClr val="FFFFFF"/>
            </a:solidFill>
            <a:prstDash val="solid"/>
            <a:round/>
            <a:headEnd type="none" w="med" len="med"/>
            <a:tailEnd type="triangle" w="med" len="med"/>
          </a:ln>
        </p:spPr>
      </p:cxnSp>
      <p:sp>
        <p:nvSpPr>
          <p:cNvPr id="337" name="Google Shape;337;p32"/>
          <p:cNvSpPr txBox="1"/>
          <p:nvPr/>
        </p:nvSpPr>
        <p:spPr>
          <a:xfrm>
            <a:off x="520325" y="948225"/>
            <a:ext cx="79374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Q: Suppose the parent forks, then reads 4 bytes. What is the next byte the child would read from shared.txt? </a:t>
            </a:r>
            <a:endParaRPr sz="1800">
              <a:solidFill>
                <a:srgbClr val="FFFFFF"/>
              </a:solidFill>
              <a:latin typeface="Proxima Nova"/>
              <a:ea typeface="Proxima Nova"/>
              <a:cs typeface="Proxima Nova"/>
              <a:sym typeface="Proxima Nova"/>
            </a:endParaRPr>
          </a:p>
        </p:txBody>
      </p:sp>
      <p:graphicFrame>
        <p:nvGraphicFramePr>
          <p:cNvPr id="338" name="Google Shape;338;p32"/>
          <p:cNvGraphicFramePr/>
          <p:nvPr/>
        </p:nvGraphicFramePr>
        <p:xfrm>
          <a:off x="361175" y="2666288"/>
          <a:ext cx="1914325" cy="396210"/>
        </p:xfrm>
        <a:graphic>
          <a:graphicData uri="http://schemas.openxmlformats.org/drawingml/2006/table">
            <a:tbl>
              <a:tblPr>
                <a:noFill/>
                <a:tableStyleId>{2723C555-5E90-49C5-895E-3287028D3F9E}</a:tableStyleId>
              </a:tblPr>
              <a:tblGrid>
                <a:gridCol w="273475">
                  <a:extLst>
                    <a:ext uri="{9D8B030D-6E8A-4147-A177-3AD203B41FA5}">
                      <a16:colId xmlns:a16="http://schemas.microsoft.com/office/drawing/2014/main" val="20000"/>
                    </a:ext>
                  </a:extLst>
                </a:gridCol>
                <a:gridCol w="273475">
                  <a:extLst>
                    <a:ext uri="{9D8B030D-6E8A-4147-A177-3AD203B41FA5}">
                      <a16:colId xmlns:a16="http://schemas.microsoft.com/office/drawing/2014/main" val="20001"/>
                    </a:ext>
                  </a:extLst>
                </a:gridCol>
                <a:gridCol w="273475">
                  <a:extLst>
                    <a:ext uri="{9D8B030D-6E8A-4147-A177-3AD203B41FA5}">
                      <a16:colId xmlns:a16="http://schemas.microsoft.com/office/drawing/2014/main" val="20002"/>
                    </a:ext>
                  </a:extLst>
                </a:gridCol>
                <a:gridCol w="273475">
                  <a:extLst>
                    <a:ext uri="{9D8B030D-6E8A-4147-A177-3AD203B41FA5}">
                      <a16:colId xmlns:a16="http://schemas.microsoft.com/office/drawing/2014/main" val="20003"/>
                    </a:ext>
                  </a:extLst>
                </a:gridCol>
                <a:gridCol w="273475">
                  <a:extLst>
                    <a:ext uri="{9D8B030D-6E8A-4147-A177-3AD203B41FA5}">
                      <a16:colId xmlns:a16="http://schemas.microsoft.com/office/drawing/2014/main" val="20004"/>
                    </a:ext>
                  </a:extLst>
                </a:gridCol>
                <a:gridCol w="273475">
                  <a:extLst>
                    <a:ext uri="{9D8B030D-6E8A-4147-A177-3AD203B41FA5}">
                      <a16:colId xmlns:a16="http://schemas.microsoft.com/office/drawing/2014/main" val="20005"/>
                    </a:ext>
                  </a:extLst>
                </a:gridCol>
                <a:gridCol w="273475">
                  <a:extLst>
                    <a:ext uri="{9D8B030D-6E8A-4147-A177-3AD203B41FA5}">
                      <a16:colId xmlns:a16="http://schemas.microsoft.com/office/drawing/2014/main" val="20006"/>
                    </a:ext>
                  </a:extLst>
                </a:gridCol>
              </a:tblGrid>
              <a:tr h="396200">
                <a:tc>
                  <a:txBody>
                    <a:bodyPr/>
                    <a:lstStyle/>
                    <a:p>
                      <a:pPr marL="0" lvl="0" indent="0" algn="l" rtl="0">
                        <a:spcBef>
                          <a:spcPts val="0"/>
                        </a:spcBef>
                        <a:spcAft>
                          <a:spcPts val="0"/>
                        </a:spcAft>
                        <a:buNone/>
                      </a:pPr>
                      <a:r>
                        <a:rPr lang="en"/>
                        <a:t>a</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b</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c</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d</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e</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f</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g</a:t>
                      </a:r>
                      <a:endParaRPr/>
                    </a:p>
                  </a:txBody>
                  <a:tcPr marL="91425" marR="91425" marT="91425" marB="91425">
                    <a:solidFill>
                      <a:srgbClr val="C9DAF8"/>
                    </a:solidFill>
                  </a:tcPr>
                </a:tc>
                <a:extLst>
                  <a:ext uri="{0D108BD9-81ED-4DB2-BD59-A6C34878D82A}">
                    <a16:rowId xmlns:a16="http://schemas.microsoft.com/office/drawing/2014/main" val="10000"/>
                  </a:ext>
                </a:extLst>
              </a:tr>
            </a:tbl>
          </a:graphicData>
        </a:graphic>
      </p:graphicFrame>
      <p:sp>
        <p:nvSpPr>
          <p:cNvPr id="339" name="Google Shape;339;p32"/>
          <p:cNvSpPr/>
          <p:nvPr/>
        </p:nvSpPr>
        <p:spPr>
          <a:xfrm>
            <a:off x="407525" y="2502300"/>
            <a:ext cx="171300" cy="1389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2"/>
          <p:cNvSpPr txBox="1"/>
          <p:nvPr/>
        </p:nvSpPr>
        <p:spPr>
          <a:xfrm>
            <a:off x="634650" y="2214800"/>
            <a:ext cx="12546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shared.txt</a:t>
            </a:r>
            <a:endParaRPr sz="1800">
              <a:solidFill>
                <a:srgbClr val="FFFFFF"/>
              </a:solidFill>
              <a:latin typeface="Proxima Nova"/>
              <a:ea typeface="Proxima Nova"/>
              <a:cs typeface="Proxima Nova"/>
              <a:sym typeface="Proxima Nov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Open File Table is Shared Across Processes</a:t>
            </a:r>
            <a:endParaRPr/>
          </a:p>
        </p:txBody>
      </p:sp>
      <p:graphicFrame>
        <p:nvGraphicFramePr>
          <p:cNvPr id="346" name="Google Shape;346;p33"/>
          <p:cNvGraphicFramePr/>
          <p:nvPr/>
        </p:nvGraphicFramePr>
        <p:xfrm>
          <a:off x="952475" y="3201438"/>
          <a:ext cx="7731325" cy="1550175"/>
        </p:xfrm>
        <a:graphic>
          <a:graphicData uri="http://schemas.openxmlformats.org/drawingml/2006/table">
            <a:tbl>
              <a:tblPr>
                <a:noFill/>
                <a:tableStyleId>{2723C555-5E90-49C5-895E-3287028D3F9E}</a:tableStyleId>
              </a:tblPr>
              <a:tblGrid>
                <a:gridCol w="1104475">
                  <a:extLst>
                    <a:ext uri="{9D8B030D-6E8A-4147-A177-3AD203B41FA5}">
                      <a16:colId xmlns:a16="http://schemas.microsoft.com/office/drawing/2014/main" val="20000"/>
                    </a:ext>
                  </a:extLst>
                </a:gridCol>
                <a:gridCol w="1104475">
                  <a:extLst>
                    <a:ext uri="{9D8B030D-6E8A-4147-A177-3AD203B41FA5}">
                      <a16:colId xmlns:a16="http://schemas.microsoft.com/office/drawing/2014/main" val="20001"/>
                    </a:ext>
                  </a:extLst>
                </a:gridCol>
                <a:gridCol w="1104475">
                  <a:extLst>
                    <a:ext uri="{9D8B030D-6E8A-4147-A177-3AD203B41FA5}">
                      <a16:colId xmlns:a16="http://schemas.microsoft.com/office/drawing/2014/main" val="20002"/>
                    </a:ext>
                  </a:extLst>
                </a:gridCol>
                <a:gridCol w="1104475">
                  <a:extLst>
                    <a:ext uri="{9D8B030D-6E8A-4147-A177-3AD203B41FA5}">
                      <a16:colId xmlns:a16="http://schemas.microsoft.com/office/drawing/2014/main" val="20003"/>
                    </a:ext>
                  </a:extLst>
                </a:gridCol>
                <a:gridCol w="1104475">
                  <a:extLst>
                    <a:ext uri="{9D8B030D-6E8A-4147-A177-3AD203B41FA5}">
                      <a16:colId xmlns:a16="http://schemas.microsoft.com/office/drawing/2014/main" val="20004"/>
                    </a:ext>
                  </a:extLst>
                </a:gridCol>
                <a:gridCol w="1104475">
                  <a:extLst>
                    <a:ext uri="{9D8B030D-6E8A-4147-A177-3AD203B41FA5}">
                      <a16:colId xmlns:a16="http://schemas.microsoft.com/office/drawing/2014/main" val="20005"/>
                    </a:ext>
                  </a:extLst>
                </a:gridCol>
                <a:gridCol w="1104475">
                  <a:extLst>
                    <a:ext uri="{9D8B030D-6E8A-4147-A177-3AD203B41FA5}">
                      <a16:colId xmlns:a16="http://schemas.microsoft.com/office/drawing/2014/main" val="20006"/>
                    </a:ext>
                  </a:extLst>
                </a:gridCol>
              </a:tblGrid>
              <a:tr h="1550175">
                <a:tc>
                  <a:txBody>
                    <a:bodyPr/>
                    <a:lstStyle/>
                    <a:p>
                      <a:pPr marL="0" lvl="0" indent="0" algn="l" rtl="0">
                        <a:spcBef>
                          <a:spcPts val="0"/>
                        </a:spcBef>
                        <a:spcAft>
                          <a:spcPts val="0"/>
                        </a:spcAft>
                        <a:buNone/>
                      </a:pPr>
                      <a:r>
                        <a:rPr lang="en"/>
                        <a:t>In</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Out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Err</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shared.txt</a:t>
                      </a:r>
                      <a:endParaRPr/>
                    </a:p>
                    <a:p>
                      <a:pPr marL="0" lvl="0" indent="0" algn="l" rtl="0">
                        <a:spcBef>
                          <a:spcPts val="0"/>
                        </a:spcBef>
                        <a:spcAft>
                          <a:spcPts val="0"/>
                        </a:spcAft>
                        <a:buNone/>
                      </a:pPr>
                      <a:r>
                        <a:rPr lang="en" b="1"/>
                        <a:t>mode: </a:t>
                      </a:r>
                      <a:r>
                        <a:rPr lang="en"/>
                        <a:t>r</a:t>
                      </a:r>
                      <a:endParaRPr/>
                    </a:p>
                    <a:p>
                      <a:pPr marL="0" lvl="0" indent="0" algn="l" rtl="0">
                        <a:spcBef>
                          <a:spcPts val="0"/>
                        </a:spcBef>
                        <a:spcAft>
                          <a:spcPts val="0"/>
                        </a:spcAft>
                        <a:buNone/>
                      </a:pPr>
                      <a:r>
                        <a:rPr lang="en" b="1"/>
                        <a:t>cursor: </a:t>
                      </a:r>
                      <a:r>
                        <a:rPr lang="en"/>
                        <a:t>4</a:t>
                      </a:r>
                      <a:endParaRPr/>
                    </a:p>
                    <a:p>
                      <a:pPr marL="0" lvl="0" indent="0" algn="l" rtl="0">
                        <a:spcBef>
                          <a:spcPts val="0"/>
                        </a:spcBef>
                        <a:spcAft>
                          <a:spcPts val="0"/>
                        </a:spcAft>
                        <a:buNone/>
                      </a:pPr>
                      <a:r>
                        <a:rPr lang="en" b="1"/>
                        <a:t>refcount: </a:t>
                      </a:r>
                      <a:r>
                        <a:rPr lang="en"/>
                        <a:t>2</a:t>
                      </a:r>
                      <a:endParaRPr/>
                    </a:p>
                    <a:p>
                      <a:pPr marL="0" lvl="0" indent="0" algn="l" rtl="0">
                        <a:spcBef>
                          <a:spcPts val="0"/>
                        </a:spcBef>
                        <a:spcAft>
                          <a:spcPts val="0"/>
                        </a:spcAft>
                        <a:buNone/>
                      </a:pPr>
                      <a:r>
                        <a:rPr lang="en" b="1"/>
                        <a:t>vnode:</a:t>
                      </a:r>
                      <a:r>
                        <a:rPr lang="en"/>
                        <a:t> *</a:t>
                      </a: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extLst>
                  <a:ext uri="{0D108BD9-81ED-4DB2-BD59-A6C34878D82A}">
                    <a16:rowId xmlns:a16="http://schemas.microsoft.com/office/drawing/2014/main" val="10000"/>
                  </a:ext>
                </a:extLst>
              </a:tr>
            </a:tbl>
          </a:graphicData>
        </a:graphic>
      </p:graphicFrame>
      <p:graphicFrame>
        <p:nvGraphicFramePr>
          <p:cNvPr id="347" name="Google Shape;347;p33"/>
          <p:cNvGraphicFramePr/>
          <p:nvPr/>
        </p:nvGraphicFramePr>
        <p:xfrm>
          <a:off x="5477925" y="1911488"/>
          <a:ext cx="1914250" cy="396210"/>
        </p:xfrm>
        <a:graphic>
          <a:graphicData uri="http://schemas.openxmlformats.org/drawingml/2006/table">
            <a:tbl>
              <a:tblPr>
                <a:noFill/>
                <a:tableStyleId>{2723C555-5E90-49C5-895E-3287028D3F9E}</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382850">
                  <a:extLst>
                    <a:ext uri="{9D8B030D-6E8A-4147-A177-3AD203B41FA5}">
                      <a16:colId xmlns:a16="http://schemas.microsoft.com/office/drawing/2014/main" val="20002"/>
                    </a:ext>
                  </a:extLst>
                </a:gridCol>
                <a:gridCol w="382850">
                  <a:extLst>
                    <a:ext uri="{9D8B030D-6E8A-4147-A177-3AD203B41FA5}">
                      <a16:colId xmlns:a16="http://schemas.microsoft.com/office/drawing/2014/main" val="20003"/>
                    </a:ext>
                  </a:extLst>
                </a:gridCol>
                <a:gridCol w="382850">
                  <a:extLst>
                    <a:ext uri="{9D8B030D-6E8A-4147-A177-3AD203B41FA5}">
                      <a16:colId xmlns:a16="http://schemas.microsoft.com/office/drawing/2014/main" val="20004"/>
                    </a:ext>
                  </a:extLst>
                </a:gridCol>
              </a:tblGrid>
              <a:tr h="381000">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graphicFrame>
        <p:nvGraphicFramePr>
          <p:cNvPr id="348" name="Google Shape;348;p33"/>
          <p:cNvGraphicFramePr/>
          <p:nvPr/>
        </p:nvGraphicFramePr>
        <p:xfrm>
          <a:off x="1737925" y="1911488"/>
          <a:ext cx="1914250" cy="396210"/>
        </p:xfrm>
        <a:graphic>
          <a:graphicData uri="http://schemas.openxmlformats.org/drawingml/2006/table">
            <a:tbl>
              <a:tblPr>
                <a:noFill/>
                <a:tableStyleId>{2723C555-5E90-49C5-895E-3287028D3F9E}</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382850">
                  <a:extLst>
                    <a:ext uri="{9D8B030D-6E8A-4147-A177-3AD203B41FA5}">
                      <a16:colId xmlns:a16="http://schemas.microsoft.com/office/drawing/2014/main" val="20002"/>
                    </a:ext>
                  </a:extLst>
                </a:gridCol>
                <a:gridCol w="382850">
                  <a:extLst>
                    <a:ext uri="{9D8B030D-6E8A-4147-A177-3AD203B41FA5}">
                      <a16:colId xmlns:a16="http://schemas.microsoft.com/office/drawing/2014/main" val="20003"/>
                    </a:ext>
                  </a:extLst>
                </a:gridCol>
                <a:gridCol w="382850">
                  <a:extLst>
                    <a:ext uri="{9D8B030D-6E8A-4147-A177-3AD203B41FA5}">
                      <a16:colId xmlns:a16="http://schemas.microsoft.com/office/drawing/2014/main" val="20004"/>
                    </a:ext>
                  </a:extLst>
                </a:gridCol>
              </a:tblGrid>
              <a:tr h="381000">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sp>
        <p:nvSpPr>
          <p:cNvPr id="349" name="Google Shape;349;p33"/>
          <p:cNvSpPr txBox="1"/>
          <p:nvPr/>
        </p:nvSpPr>
        <p:spPr>
          <a:xfrm>
            <a:off x="1657525" y="14600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parent</a:t>
            </a:r>
            <a:endParaRPr sz="1800">
              <a:solidFill>
                <a:srgbClr val="FFFFFF"/>
              </a:solidFill>
              <a:latin typeface="Proxima Nova"/>
              <a:ea typeface="Proxima Nova"/>
              <a:cs typeface="Proxima Nova"/>
              <a:sym typeface="Proxima Nova"/>
            </a:endParaRPr>
          </a:p>
        </p:txBody>
      </p:sp>
      <p:sp>
        <p:nvSpPr>
          <p:cNvPr id="350" name="Google Shape;350;p33"/>
          <p:cNvSpPr txBox="1"/>
          <p:nvPr/>
        </p:nvSpPr>
        <p:spPr>
          <a:xfrm>
            <a:off x="5403225" y="14600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child</a:t>
            </a:r>
            <a:endParaRPr sz="1800">
              <a:solidFill>
                <a:srgbClr val="FFFFFF"/>
              </a:solidFill>
              <a:latin typeface="Proxima Nova"/>
              <a:ea typeface="Proxima Nova"/>
              <a:cs typeface="Proxima Nova"/>
              <a:sym typeface="Proxima Nova"/>
            </a:endParaRPr>
          </a:p>
        </p:txBody>
      </p:sp>
      <p:cxnSp>
        <p:nvCxnSpPr>
          <p:cNvPr id="351" name="Google Shape;351;p33"/>
          <p:cNvCxnSpPr/>
          <p:nvPr/>
        </p:nvCxnSpPr>
        <p:spPr>
          <a:xfrm>
            <a:off x="3486925" y="2166300"/>
            <a:ext cx="2351700" cy="1019400"/>
          </a:xfrm>
          <a:prstGeom prst="straightConnector1">
            <a:avLst/>
          </a:prstGeom>
          <a:noFill/>
          <a:ln w="9525" cap="flat" cmpd="sng">
            <a:solidFill>
              <a:srgbClr val="FFFFFF"/>
            </a:solidFill>
            <a:prstDash val="solid"/>
            <a:round/>
            <a:headEnd type="none" w="med" len="med"/>
            <a:tailEnd type="triangle" w="med" len="med"/>
          </a:ln>
        </p:spPr>
      </p:cxnSp>
      <p:cxnSp>
        <p:nvCxnSpPr>
          <p:cNvPr id="352" name="Google Shape;352;p33"/>
          <p:cNvCxnSpPr/>
          <p:nvPr/>
        </p:nvCxnSpPr>
        <p:spPr>
          <a:xfrm flipH="1">
            <a:off x="5942925" y="2166300"/>
            <a:ext cx="1343700" cy="1008000"/>
          </a:xfrm>
          <a:prstGeom prst="straightConnector1">
            <a:avLst/>
          </a:prstGeom>
          <a:noFill/>
          <a:ln w="9525" cap="flat" cmpd="sng">
            <a:solidFill>
              <a:srgbClr val="FFFFFF"/>
            </a:solidFill>
            <a:prstDash val="solid"/>
            <a:round/>
            <a:headEnd type="none" w="med" len="med"/>
            <a:tailEnd type="triangle" w="med" len="med"/>
          </a:ln>
        </p:spPr>
      </p:cxnSp>
      <p:sp>
        <p:nvSpPr>
          <p:cNvPr id="353" name="Google Shape;353;p33"/>
          <p:cNvSpPr txBox="1"/>
          <p:nvPr/>
        </p:nvSpPr>
        <p:spPr>
          <a:xfrm>
            <a:off x="520325" y="948225"/>
            <a:ext cx="7937400" cy="73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A: ‘e’</a:t>
            </a:r>
            <a:endParaRPr sz="1800">
              <a:solidFill>
                <a:srgbClr val="FFFFFF"/>
              </a:solidFill>
              <a:latin typeface="Proxima Nova"/>
              <a:ea typeface="Proxima Nova"/>
              <a:cs typeface="Proxima Nova"/>
              <a:sym typeface="Proxima Nova"/>
            </a:endParaRPr>
          </a:p>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Q: What changes in this picture if the child closes shared.txt?</a:t>
            </a:r>
            <a:endParaRPr sz="1800">
              <a:solidFill>
                <a:srgbClr val="FFFFFF"/>
              </a:solidFill>
              <a:latin typeface="Proxima Nova"/>
              <a:ea typeface="Proxima Nova"/>
              <a:cs typeface="Proxima Nova"/>
              <a:sym typeface="Proxima Nova"/>
            </a:endParaRPr>
          </a:p>
        </p:txBody>
      </p:sp>
      <p:graphicFrame>
        <p:nvGraphicFramePr>
          <p:cNvPr id="354" name="Google Shape;354;p33"/>
          <p:cNvGraphicFramePr/>
          <p:nvPr/>
        </p:nvGraphicFramePr>
        <p:xfrm>
          <a:off x="361175" y="2666288"/>
          <a:ext cx="1914325" cy="396210"/>
        </p:xfrm>
        <a:graphic>
          <a:graphicData uri="http://schemas.openxmlformats.org/drawingml/2006/table">
            <a:tbl>
              <a:tblPr>
                <a:noFill/>
                <a:tableStyleId>{2723C555-5E90-49C5-895E-3287028D3F9E}</a:tableStyleId>
              </a:tblPr>
              <a:tblGrid>
                <a:gridCol w="273475">
                  <a:extLst>
                    <a:ext uri="{9D8B030D-6E8A-4147-A177-3AD203B41FA5}">
                      <a16:colId xmlns:a16="http://schemas.microsoft.com/office/drawing/2014/main" val="20000"/>
                    </a:ext>
                  </a:extLst>
                </a:gridCol>
                <a:gridCol w="273475">
                  <a:extLst>
                    <a:ext uri="{9D8B030D-6E8A-4147-A177-3AD203B41FA5}">
                      <a16:colId xmlns:a16="http://schemas.microsoft.com/office/drawing/2014/main" val="20001"/>
                    </a:ext>
                  </a:extLst>
                </a:gridCol>
                <a:gridCol w="273475">
                  <a:extLst>
                    <a:ext uri="{9D8B030D-6E8A-4147-A177-3AD203B41FA5}">
                      <a16:colId xmlns:a16="http://schemas.microsoft.com/office/drawing/2014/main" val="20002"/>
                    </a:ext>
                  </a:extLst>
                </a:gridCol>
                <a:gridCol w="273475">
                  <a:extLst>
                    <a:ext uri="{9D8B030D-6E8A-4147-A177-3AD203B41FA5}">
                      <a16:colId xmlns:a16="http://schemas.microsoft.com/office/drawing/2014/main" val="20003"/>
                    </a:ext>
                  </a:extLst>
                </a:gridCol>
                <a:gridCol w="273475">
                  <a:extLst>
                    <a:ext uri="{9D8B030D-6E8A-4147-A177-3AD203B41FA5}">
                      <a16:colId xmlns:a16="http://schemas.microsoft.com/office/drawing/2014/main" val="20004"/>
                    </a:ext>
                  </a:extLst>
                </a:gridCol>
                <a:gridCol w="273475">
                  <a:extLst>
                    <a:ext uri="{9D8B030D-6E8A-4147-A177-3AD203B41FA5}">
                      <a16:colId xmlns:a16="http://schemas.microsoft.com/office/drawing/2014/main" val="20005"/>
                    </a:ext>
                  </a:extLst>
                </a:gridCol>
                <a:gridCol w="273475">
                  <a:extLst>
                    <a:ext uri="{9D8B030D-6E8A-4147-A177-3AD203B41FA5}">
                      <a16:colId xmlns:a16="http://schemas.microsoft.com/office/drawing/2014/main" val="20006"/>
                    </a:ext>
                  </a:extLst>
                </a:gridCol>
              </a:tblGrid>
              <a:tr h="396200">
                <a:tc>
                  <a:txBody>
                    <a:bodyPr/>
                    <a:lstStyle/>
                    <a:p>
                      <a:pPr marL="0" lvl="0" indent="0" algn="l" rtl="0">
                        <a:spcBef>
                          <a:spcPts val="0"/>
                        </a:spcBef>
                        <a:spcAft>
                          <a:spcPts val="0"/>
                        </a:spcAft>
                        <a:buNone/>
                      </a:pPr>
                      <a:r>
                        <a:rPr lang="en"/>
                        <a:t>a</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b</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c</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d</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e</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f</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g</a:t>
                      </a:r>
                      <a:endParaRPr/>
                    </a:p>
                  </a:txBody>
                  <a:tcPr marL="91425" marR="91425" marT="91425" marB="91425">
                    <a:solidFill>
                      <a:srgbClr val="C9DAF8"/>
                    </a:solidFill>
                  </a:tcPr>
                </a:tc>
                <a:extLst>
                  <a:ext uri="{0D108BD9-81ED-4DB2-BD59-A6C34878D82A}">
                    <a16:rowId xmlns:a16="http://schemas.microsoft.com/office/drawing/2014/main" val="10000"/>
                  </a:ext>
                </a:extLst>
              </a:tr>
            </a:tbl>
          </a:graphicData>
        </a:graphic>
      </p:graphicFrame>
      <p:sp>
        <p:nvSpPr>
          <p:cNvPr id="355" name="Google Shape;355;p33"/>
          <p:cNvSpPr/>
          <p:nvPr/>
        </p:nvSpPr>
        <p:spPr>
          <a:xfrm>
            <a:off x="1486225" y="2487025"/>
            <a:ext cx="171300" cy="1389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3"/>
          <p:cNvSpPr txBox="1"/>
          <p:nvPr/>
        </p:nvSpPr>
        <p:spPr>
          <a:xfrm>
            <a:off x="311700" y="2214800"/>
            <a:ext cx="12546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shared.txt</a:t>
            </a:r>
            <a:endParaRPr sz="1800">
              <a:solidFill>
                <a:srgbClr val="FFFFFF"/>
              </a:solidFill>
              <a:latin typeface="Proxima Nova"/>
              <a:ea typeface="Proxima Nova"/>
              <a:cs typeface="Proxima Nova"/>
              <a:sym typeface="Proxima Nov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Open File Table is Shared Across Processes</a:t>
            </a:r>
            <a:endParaRPr/>
          </a:p>
        </p:txBody>
      </p:sp>
      <p:graphicFrame>
        <p:nvGraphicFramePr>
          <p:cNvPr id="362" name="Google Shape;362;p34"/>
          <p:cNvGraphicFramePr/>
          <p:nvPr/>
        </p:nvGraphicFramePr>
        <p:xfrm>
          <a:off x="952475" y="3201438"/>
          <a:ext cx="7731325" cy="1550175"/>
        </p:xfrm>
        <a:graphic>
          <a:graphicData uri="http://schemas.openxmlformats.org/drawingml/2006/table">
            <a:tbl>
              <a:tblPr>
                <a:noFill/>
                <a:tableStyleId>{2723C555-5E90-49C5-895E-3287028D3F9E}</a:tableStyleId>
              </a:tblPr>
              <a:tblGrid>
                <a:gridCol w="1104475">
                  <a:extLst>
                    <a:ext uri="{9D8B030D-6E8A-4147-A177-3AD203B41FA5}">
                      <a16:colId xmlns:a16="http://schemas.microsoft.com/office/drawing/2014/main" val="20000"/>
                    </a:ext>
                  </a:extLst>
                </a:gridCol>
                <a:gridCol w="1104475">
                  <a:extLst>
                    <a:ext uri="{9D8B030D-6E8A-4147-A177-3AD203B41FA5}">
                      <a16:colId xmlns:a16="http://schemas.microsoft.com/office/drawing/2014/main" val="20001"/>
                    </a:ext>
                  </a:extLst>
                </a:gridCol>
                <a:gridCol w="1104475">
                  <a:extLst>
                    <a:ext uri="{9D8B030D-6E8A-4147-A177-3AD203B41FA5}">
                      <a16:colId xmlns:a16="http://schemas.microsoft.com/office/drawing/2014/main" val="20002"/>
                    </a:ext>
                  </a:extLst>
                </a:gridCol>
                <a:gridCol w="1104475">
                  <a:extLst>
                    <a:ext uri="{9D8B030D-6E8A-4147-A177-3AD203B41FA5}">
                      <a16:colId xmlns:a16="http://schemas.microsoft.com/office/drawing/2014/main" val="20003"/>
                    </a:ext>
                  </a:extLst>
                </a:gridCol>
                <a:gridCol w="1104475">
                  <a:extLst>
                    <a:ext uri="{9D8B030D-6E8A-4147-A177-3AD203B41FA5}">
                      <a16:colId xmlns:a16="http://schemas.microsoft.com/office/drawing/2014/main" val="20004"/>
                    </a:ext>
                  </a:extLst>
                </a:gridCol>
                <a:gridCol w="1104475">
                  <a:extLst>
                    <a:ext uri="{9D8B030D-6E8A-4147-A177-3AD203B41FA5}">
                      <a16:colId xmlns:a16="http://schemas.microsoft.com/office/drawing/2014/main" val="20005"/>
                    </a:ext>
                  </a:extLst>
                </a:gridCol>
                <a:gridCol w="1104475">
                  <a:extLst>
                    <a:ext uri="{9D8B030D-6E8A-4147-A177-3AD203B41FA5}">
                      <a16:colId xmlns:a16="http://schemas.microsoft.com/office/drawing/2014/main" val="20006"/>
                    </a:ext>
                  </a:extLst>
                </a:gridCol>
              </a:tblGrid>
              <a:tr h="1550175">
                <a:tc>
                  <a:txBody>
                    <a:bodyPr/>
                    <a:lstStyle/>
                    <a:p>
                      <a:pPr marL="0" lvl="0" indent="0" algn="l" rtl="0">
                        <a:spcBef>
                          <a:spcPts val="0"/>
                        </a:spcBef>
                        <a:spcAft>
                          <a:spcPts val="0"/>
                        </a:spcAft>
                        <a:buNone/>
                      </a:pPr>
                      <a:r>
                        <a:rPr lang="en"/>
                        <a:t>In</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Out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Err</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a:t>
                      </a:r>
                      <a:endParaRPr/>
                    </a:p>
                  </a:txBody>
                  <a:tcPr marL="91425" marR="91425" marT="91425" marB="91425">
                    <a:solidFill>
                      <a:srgbClr val="D9EAD3"/>
                    </a:solidFill>
                  </a:tcPr>
                </a:tc>
                <a:tc>
                  <a:txBody>
                    <a:bodyPr/>
                    <a:lstStyle/>
                    <a:p>
                      <a:pPr marL="0" lvl="0" indent="0" algn="l" rtl="0">
                        <a:spcBef>
                          <a:spcPts val="0"/>
                        </a:spcBef>
                        <a:spcAft>
                          <a:spcPts val="0"/>
                        </a:spcAft>
                        <a:buNone/>
                      </a:pPr>
                      <a:r>
                        <a:rPr lang="en"/>
                        <a:t>shared.txt</a:t>
                      </a:r>
                      <a:endParaRPr/>
                    </a:p>
                    <a:p>
                      <a:pPr marL="0" lvl="0" indent="0" algn="l" rtl="0">
                        <a:spcBef>
                          <a:spcPts val="0"/>
                        </a:spcBef>
                        <a:spcAft>
                          <a:spcPts val="0"/>
                        </a:spcAft>
                        <a:buNone/>
                      </a:pPr>
                      <a:r>
                        <a:rPr lang="en" b="1"/>
                        <a:t>mode: </a:t>
                      </a:r>
                      <a:r>
                        <a:rPr lang="en"/>
                        <a:t>r</a:t>
                      </a:r>
                      <a:endParaRPr/>
                    </a:p>
                    <a:p>
                      <a:pPr marL="0" lvl="0" indent="0" algn="l" rtl="0">
                        <a:spcBef>
                          <a:spcPts val="0"/>
                        </a:spcBef>
                        <a:spcAft>
                          <a:spcPts val="0"/>
                        </a:spcAft>
                        <a:buNone/>
                      </a:pPr>
                      <a:r>
                        <a:rPr lang="en" b="1"/>
                        <a:t>cursor: </a:t>
                      </a:r>
                      <a:r>
                        <a:rPr lang="en"/>
                        <a:t>4</a:t>
                      </a:r>
                      <a:endParaRPr/>
                    </a:p>
                    <a:p>
                      <a:pPr marL="0" lvl="0" indent="0" algn="l" rtl="0">
                        <a:spcBef>
                          <a:spcPts val="0"/>
                        </a:spcBef>
                        <a:spcAft>
                          <a:spcPts val="0"/>
                        </a:spcAft>
                        <a:buNone/>
                      </a:pPr>
                      <a:r>
                        <a:rPr lang="en" b="1"/>
                        <a:t>refcount: </a:t>
                      </a:r>
                      <a:r>
                        <a:rPr lang="en"/>
                        <a:t>1</a:t>
                      </a:r>
                      <a:endParaRPr/>
                    </a:p>
                    <a:p>
                      <a:pPr marL="0" lvl="0" indent="0" algn="l" rtl="0">
                        <a:spcBef>
                          <a:spcPts val="0"/>
                        </a:spcBef>
                        <a:spcAft>
                          <a:spcPts val="0"/>
                        </a:spcAft>
                        <a:buNone/>
                      </a:pPr>
                      <a:r>
                        <a:rPr lang="en" b="1"/>
                        <a:t>vnode:</a:t>
                      </a:r>
                      <a:r>
                        <a:rPr lang="en"/>
                        <a:t> *</a:t>
                      </a: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tc>
                  <a:txBody>
                    <a:bodyPr/>
                    <a:lstStyle/>
                    <a:p>
                      <a:pPr marL="0" lvl="0" indent="0" algn="l" rtl="0">
                        <a:spcBef>
                          <a:spcPts val="0"/>
                        </a:spcBef>
                        <a:spcAft>
                          <a:spcPts val="0"/>
                        </a:spcAft>
                        <a:buNone/>
                      </a:pPr>
                      <a:endParaRPr/>
                    </a:p>
                  </a:txBody>
                  <a:tcPr marL="91425" marR="91425" marT="91425" marB="91425">
                    <a:solidFill>
                      <a:srgbClr val="D9EAD3"/>
                    </a:solidFill>
                  </a:tcPr>
                </a:tc>
                <a:extLst>
                  <a:ext uri="{0D108BD9-81ED-4DB2-BD59-A6C34878D82A}">
                    <a16:rowId xmlns:a16="http://schemas.microsoft.com/office/drawing/2014/main" val="10000"/>
                  </a:ext>
                </a:extLst>
              </a:tr>
            </a:tbl>
          </a:graphicData>
        </a:graphic>
      </p:graphicFrame>
      <p:graphicFrame>
        <p:nvGraphicFramePr>
          <p:cNvPr id="363" name="Google Shape;363;p34"/>
          <p:cNvGraphicFramePr/>
          <p:nvPr/>
        </p:nvGraphicFramePr>
        <p:xfrm>
          <a:off x="5477925" y="1911488"/>
          <a:ext cx="1914250" cy="396210"/>
        </p:xfrm>
        <a:graphic>
          <a:graphicData uri="http://schemas.openxmlformats.org/drawingml/2006/table">
            <a:tbl>
              <a:tblPr>
                <a:noFill/>
                <a:tableStyleId>{2723C555-5E90-49C5-895E-3287028D3F9E}</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382850">
                  <a:extLst>
                    <a:ext uri="{9D8B030D-6E8A-4147-A177-3AD203B41FA5}">
                      <a16:colId xmlns:a16="http://schemas.microsoft.com/office/drawing/2014/main" val="20002"/>
                    </a:ext>
                  </a:extLst>
                </a:gridCol>
                <a:gridCol w="382850">
                  <a:extLst>
                    <a:ext uri="{9D8B030D-6E8A-4147-A177-3AD203B41FA5}">
                      <a16:colId xmlns:a16="http://schemas.microsoft.com/office/drawing/2014/main" val="20003"/>
                    </a:ext>
                  </a:extLst>
                </a:gridCol>
                <a:gridCol w="382850">
                  <a:extLst>
                    <a:ext uri="{9D8B030D-6E8A-4147-A177-3AD203B41FA5}">
                      <a16:colId xmlns:a16="http://schemas.microsoft.com/office/drawing/2014/main" val="20004"/>
                    </a:ext>
                  </a:extLst>
                </a:gridCol>
              </a:tblGrid>
              <a:tr h="381000">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graphicFrame>
        <p:nvGraphicFramePr>
          <p:cNvPr id="364" name="Google Shape;364;p34"/>
          <p:cNvGraphicFramePr/>
          <p:nvPr/>
        </p:nvGraphicFramePr>
        <p:xfrm>
          <a:off x="1737925" y="1911488"/>
          <a:ext cx="1914250" cy="396210"/>
        </p:xfrm>
        <a:graphic>
          <a:graphicData uri="http://schemas.openxmlformats.org/drawingml/2006/table">
            <a:tbl>
              <a:tblPr>
                <a:noFill/>
                <a:tableStyleId>{2723C555-5E90-49C5-895E-3287028D3F9E}</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382850">
                  <a:extLst>
                    <a:ext uri="{9D8B030D-6E8A-4147-A177-3AD203B41FA5}">
                      <a16:colId xmlns:a16="http://schemas.microsoft.com/office/drawing/2014/main" val="20002"/>
                    </a:ext>
                  </a:extLst>
                </a:gridCol>
                <a:gridCol w="382850">
                  <a:extLst>
                    <a:ext uri="{9D8B030D-6E8A-4147-A177-3AD203B41FA5}">
                      <a16:colId xmlns:a16="http://schemas.microsoft.com/office/drawing/2014/main" val="20003"/>
                    </a:ext>
                  </a:extLst>
                </a:gridCol>
                <a:gridCol w="382850">
                  <a:extLst>
                    <a:ext uri="{9D8B030D-6E8A-4147-A177-3AD203B41FA5}">
                      <a16:colId xmlns:a16="http://schemas.microsoft.com/office/drawing/2014/main" val="20004"/>
                    </a:ext>
                  </a:extLst>
                </a:gridCol>
              </a:tblGrid>
              <a:tr h="381000">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tc>
                  <a:txBody>
                    <a:bodyPr/>
                    <a:lstStyle/>
                    <a:p>
                      <a:pPr marL="0" lvl="0" indent="0" algn="l" rtl="0">
                        <a:spcBef>
                          <a:spcPts val="0"/>
                        </a:spcBef>
                        <a:spcAft>
                          <a:spcPts val="0"/>
                        </a:spcAft>
                        <a:buNone/>
                      </a:pPr>
                      <a:endParaRPr/>
                    </a:p>
                  </a:txBody>
                  <a:tcPr marL="91425" marR="91425" marT="91425" marB="91425">
                    <a:solidFill>
                      <a:srgbClr val="D9D2E9"/>
                    </a:solidFill>
                  </a:tcPr>
                </a:tc>
                <a:extLst>
                  <a:ext uri="{0D108BD9-81ED-4DB2-BD59-A6C34878D82A}">
                    <a16:rowId xmlns:a16="http://schemas.microsoft.com/office/drawing/2014/main" val="10000"/>
                  </a:ext>
                </a:extLst>
              </a:tr>
            </a:tbl>
          </a:graphicData>
        </a:graphic>
      </p:graphicFrame>
      <p:sp>
        <p:nvSpPr>
          <p:cNvPr id="365" name="Google Shape;365;p34"/>
          <p:cNvSpPr txBox="1"/>
          <p:nvPr/>
        </p:nvSpPr>
        <p:spPr>
          <a:xfrm>
            <a:off x="1657525" y="14600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parent</a:t>
            </a:r>
            <a:endParaRPr sz="1800">
              <a:solidFill>
                <a:srgbClr val="FFFFFF"/>
              </a:solidFill>
              <a:latin typeface="Proxima Nova"/>
              <a:ea typeface="Proxima Nova"/>
              <a:cs typeface="Proxima Nova"/>
              <a:sym typeface="Proxima Nova"/>
            </a:endParaRPr>
          </a:p>
        </p:txBody>
      </p:sp>
      <p:sp>
        <p:nvSpPr>
          <p:cNvPr id="366" name="Google Shape;366;p34"/>
          <p:cNvSpPr txBox="1"/>
          <p:nvPr/>
        </p:nvSpPr>
        <p:spPr>
          <a:xfrm>
            <a:off x="5403225" y="1460000"/>
            <a:ext cx="11190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child</a:t>
            </a:r>
            <a:endParaRPr sz="1800">
              <a:solidFill>
                <a:srgbClr val="FFFFFF"/>
              </a:solidFill>
              <a:latin typeface="Proxima Nova"/>
              <a:ea typeface="Proxima Nova"/>
              <a:cs typeface="Proxima Nova"/>
              <a:sym typeface="Proxima Nova"/>
            </a:endParaRPr>
          </a:p>
        </p:txBody>
      </p:sp>
      <p:cxnSp>
        <p:nvCxnSpPr>
          <p:cNvPr id="367" name="Google Shape;367;p34"/>
          <p:cNvCxnSpPr/>
          <p:nvPr/>
        </p:nvCxnSpPr>
        <p:spPr>
          <a:xfrm>
            <a:off x="3486925" y="2166300"/>
            <a:ext cx="2351700" cy="1019400"/>
          </a:xfrm>
          <a:prstGeom prst="straightConnector1">
            <a:avLst/>
          </a:prstGeom>
          <a:noFill/>
          <a:ln w="9525" cap="flat" cmpd="sng">
            <a:solidFill>
              <a:srgbClr val="FFFFFF"/>
            </a:solidFill>
            <a:prstDash val="solid"/>
            <a:round/>
            <a:headEnd type="none" w="med" len="med"/>
            <a:tailEnd type="triangle" w="med" len="med"/>
          </a:ln>
        </p:spPr>
      </p:cxnSp>
      <p:sp>
        <p:nvSpPr>
          <p:cNvPr id="368" name="Google Shape;368;p34"/>
          <p:cNvSpPr txBox="1"/>
          <p:nvPr/>
        </p:nvSpPr>
        <p:spPr>
          <a:xfrm>
            <a:off x="520325" y="948225"/>
            <a:ext cx="7937400" cy="73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A: The refcount drops to 1. The child no longer has an fd that points to the open file table entry.</a:t>
            </a:r>
            <a:endParaRPr sz="1800">
              <a:solidFill>
                <a:srgbClr val="FFFFFF"/>
              </a:solidFill>
              <a:latin typeface="Proxima Nova"/>
              <a:ea typeface="Proxima Nova"/>
              <a:cs typeface="Proxima Nova"/>
              <a:sym typeface="Proxima Nova"/>
            </a:endParaRPr>
          </a:p>
        </p:txBody>
      </p:sp>
      <p:graphicFrame>
        <p:nvGraphicFramePr>
          <p:cNvPr id="369" name="Google Shape;369;p34"/>
          <p:cNvGraphicFramePr/>
          <p:nvPr/>
        </p:nvGraphicFramePr>
        <p:xfrm>
          <a:off x="361175" y="2666288"/>
          <a:ext cx="1914325" cy="396210"/>
        </p:xfrm>
        <a:graphic>
          <a:graphicData uri="http://schemas.openxmlformats.org/drawingml/2006/table">
            <a:tbl>
              <a:tblPr>
                <a:noFill/>
                <a:tableStyleId>{2723C555-5E90-49C5-895E-3287028D3F9E}</a:tableStyleId>
              </a:tblPr>
              <a:tblGrid>
                <a:gridCol w="273475">
                  <a:extLst>
                    <a:ext uri="{9D8B030D-6E8A-4147-A177-3AD203B41FA5}">
                      <a16:colId xmlns:a16="http://schemas.microsoft.com/office/drawing/2014/main" val="20000"/>
                    </a:ext>
                  </a:extLst>
                </a:gridCol>
                <a:gridCol w="273475">
                  <a:extLst>
                    <a:ext uri="{9D8B030D-6E8A-4147-A177-3AD203B41FA5}">
                      <a16:colId xmlns:a16="http://schemas.microsoft.com/office/drawing/2014/main" val="20001"/>
                    </a:ext>
                  </a:extLst>
                </a:gridCol>
                <a:gridCol w="273475">
                  <a:extLst>
                    <a:ext uri="{9D8B030D-6E8A-4147-A177-3AD203B41FA5}">
                      <a16:colId xmlns:a16="http://schemas.microsoft.com/office/drawing/2014/main" val="20002"/>
                    </a:ext>
                  </a:extLst>
                </a:gridCol>
                <a:gridCol w="273475">
                  <a:extLst>
                    <a:ext uri="{9D8B030D-6E8A-4147-A177-3AD203B41FA5}">
                      <a16:colId xmlns:a16="http://schemas.microsoft.com/office/drawing/2014/main" val="20003"/>
                    </a:ext>
                  </a:extLst>
                </a:gridCol>
                <a:gridCol w="273475">
                  <a:extLst>
                    <a:ext uri="{9D8B030D-6E8A-4147-A177-3AD203B41FA5}">
                      <a16:colId xmlns:a16="http://schemas.microsoft.com/office/drawing/2014/main" val="20004"/>
                    </a:ext>
                  </a:extLst>
                </a:gridCol>
                <a:gridCol w="273475">
                  <a:extLst>
                    <a:ext uri="{9D8B030D-6E8A-4147-A177-3AD203B41FA5}">
                      <a16:colId xmlns:a16="http://schemas.microsoft.com/office/drawing/2014/main" val="20005"/>
                    </a:ext>
                  </a:extLst>
                </a:gridCol>
                <a:gridCol w="273475">
                  <a:extLst>
                    <a:ext uri="{9D8B030D-6E8A-4147-A177-3AD203B41FA5}">
                      <a16:colId xmlns:a16="http://schemas.microsoft.com/office/drawing/2014/main" val="20006"/>
                    </a:ext>
                  </a:extLst>
                </a:gridCol>
              </a:tblGrid>
              <a:tr h="396200">
                <a:tc>
                  <a:txBody>
                    <a:bodyPr/>
                    <a:lstStyle/>
                    <a:p>
                      <a:pPr marL="0" lvl="0" indent="0" algn="l" rtl="0">
                        <a:spcBef>
                          <a:spcPts val="0"/>
                        </a:spcBef>
                        <a:spcAft>
                          <a:spcPts val="0"/>
                        </a:spcAft>
                        <a:buNone/>
                      </a:pPr>
                      <a:r>
                        <a:rPr lang="en"/>
                        <a:t>a</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b</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c</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d</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e</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f</a:t>
                      </a:r>
                      <a:endParaRPr/>
                    </a:p>
                  </a:txBody>
                  <a:tcPr marL="91425" marR="91425" marT="91425" marB="91425">
                    <a:solidFill>
                      <a:srgbClr val="C9DAF8"/>
                    </a:solidFill>
                  </a:tcPr>
                </a:tc>
                <a:tc>
                  <a:txBody>
                    <a:bodyPr/>
                    <a:lstStyle/>
                    <a:p>
                      <a:pPr marL="0" lvl="0" indent="0" algn="l" rtl="0">
                        <a:spcBef>
                          <a:spcPts val="0"/>
                        </a:spcBef>
                        <a:spcAft>
                          <a:spcPts val="0"/>
                        </a:spcAft>
                        <a:buNone/>
                      </a:pPr>
                      <a:r>
                        <a:rPr lang="en"/>
                        <a:t>g</a:t>
                      </a:r>
                      <a:endParaRPr/>
                    </a:p>
                  </a:txBody>
                  <a:tcPr marL="91425" marR="91425" marT="91425" marB="91425">
                    <a:solidFill>
                      <a:srgbClr val="C9DAF8"/>
                    </a:solidFill>
                  </a:tcPr>
                </a:tc>
                <a:extLst>
                  <a:ext uri="{0D108BD9-81ED-4DB2-BD59-A6C34878D82A}">
                    <a16:rowId xmlns:a16="http://schemas.microsoft.com/office/drawing/2014/main" val="10000"/>
                  </a:ext>
                </a:extLst>
              </a:tr>
            </a:tbl>
          </a:graphicData>
        </a:graphic>
      </p:graphicFrame>
      <p:sp>
        <p:nvSpPr>
          <p:cNvPr id="370" name="Google Shape;370;p34"/>
          <p:cNvSpPr/>
          <p:nvPr/>
        </p:nvSpPr>
        <p:spPr>
          <a:xfrm>
            <a:off x="1486225" y="2487025"/>
            <a:ext cx="171300" cy="1389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4"/>
          <p:cNvSpPr txBox="1"/>
          <p:nvPr/>
        </p:nvSpPr>
        <p:spPr>
          <a:xfrm>
            <a:off x="311700" y="2214800"/>
            <a:ext cx="1254600" cy="4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Proxima Nova"/>
                <a:ea typeface="Proxima Nova"/>
                <a:cs typeface="Proxima Nova"/>
                <a:sym typeface="Proxima Nova"/>
              </a:rPr>
              <a:t>shared.txt</a:t>
            </a:r>
            <a:endParaRPr sz="1800">
              <a:solidFill>
                <a:srgbClr val="FFFFFF"/>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35"/>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Part 2.1: Processes</a:t>
            </a:r>
            <a:endParaRPr/>
          </a:p>
        </p:txBody>
      </p:sp>
      <p:pic>
        <p:nvPicPr>
          <p:cNvPr id="377" name="Google Shape;377;p35" descr="A fork and knife"/>
          <p:cNvPicPr preferRelativeResize="0"/>
          <p:nvPr/>
        </p:nvPicPr>
        <p:blipFill>
          <a:blip r:embed="rId3">
            <a:alphaModFix/>
          </a:blip>
          <a:stretch>
            <a:fillRect/>
          </a:stretch>
        </p:blipFill>
        <p:spPr>
          <a:xfrm>
            <a:off x="6351575" y="1428750"/>
            <a:ext cx="2286000" cy="2286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36"/>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Processes</a:t>
            </a:r>
            <a:endParaRPr/>
          </a:p>
        </p:txBody>
      </p:sp>
      <p:sp>
        <p:nvSpPr>
          <p:cNvPr id="383" name="Google Shape;383;p36"/>
          <p:cNvSpPr txBox="1">
            <a:spLocks noGrp="1"/>
          </p:cNvSpPr>
          <p:nvPr>
            <p:ph type="body" idx="1"/>
          </p:nvPr>
        </p:nvSpPr>
        <p:spPr>
          <a:xfrm>
            <a:off x="311700" y="1389600"/>
            <a:ext cx="3906300" cy="3179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t>Unique PID</a:t>
            </a:r>
            <a:endParaRPr sz="1800"/>
          </a:p>
          <a:p>
            <a:pPr marL="457200" lvl="0" indent="-342900" algn="l" rtl="0">
              <a:spcBef>
                <a:spcPts val="0"/>
              </a:spcBef>
              <a:spcAft>
                <a:spcPts val="0"/>
              </a:spcAft>
              <a:buSzPts val="1800"/>
              <a:buChar char="●"/>
            </a:pPr>
            <a:r>
              <a:rPr lang="en" sz="1800"/>
              <a:t>Not-necessarily unique PGID</a:t>
            </a:r>
            <a:endParaRPr sz="1800"/>
          </a:p>
          <a:p>
            <a:pPr marL="457200" lvl="0" indent="-342900" algn="l" rtl="0">
              <a:spcBef>
                <a:spcPts val="0"/>
              </a:spcBef>
              <a:spcAft>
                <a:spcPts val="0"/>
              </a:spcAft>
              <a:buSzPts val="1800"/>
              <a:buChar char="●"/>
            </a:pPr>
            <a:r>
              <a:rPr lang="en" sz="1800"/>
              <a:t>At least one thread</a:t>
            </a:r>
            <a:endParaRPr sz="1800"/>
          </a:p>
          <a:p>
            <a:pPr marL="457200" lvl="0" indent="-342900" algn="l" rtl="0">
              <a:spcBef>
                <a:spcPts val="0"/>
              </a:spcBef>
              <a:spcAft>
                <a:spcPts val="0"/>
              </a:spcAft>
              <a:buSzPts val="1800"/>
              <a:buChar char="●"/>
            </a:pPr>
            <a:r>
              <a:rPr lang="en" sz="1800"/>
              <a:t>Its own file descriptor table</a:t>
            </a:r>
            <a:endParaRPr sz="1800"/>
          </a:p>
          <a:p>
            <a:pPr marL="457200" lvl="0" indent="-342900" algn="l" rtl="0">
              <a:spcBef>
                <a:spcPts val="0"/>
              </a:spcBef>
              <a:spcAft>
                <a:spcPts val="0"/>
              </a:spcAft>
              <a:buSzPts val="1800"/>
              <a:buChar char="●"/>
            </a:pPr>
            <a:r>
              <a:rPr lang="en" sz="1800"/>
              <a:t>Its own Virtual Memory space</a:t>
            </a:r>
            <a:endParaRPr sz="1800"/>
          </a:p>
        </p:txBody>
      </p:sp>
      <p:pic>
        <p:nvPicPr>
          <p:cNvPr id="384" name="Google Shape;384;p36" descr="Image showing the operating system stores process control blocks for each process, each of which have their own address space."/>
          <p:cNvPicPr preferRelativeResize="0"/>
          <p:nvPr/>
        </p:nvPicPr>
        <p:blipFill>
          <a:blip r:embed="rId3">
            <a:alphaModFix/>
          </a:blip>
          <a:stretch>
            <a:fillRect/>
          </a:stretch>
        </p:blipFill>
        <p:spPr>
          <a:xfrm>
            <a:off x="4309075" y="1065300"/>
            <a:ext cx="4305300" cy="24479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Virtualization</a:t>
            </a:r>
            <a:endParaRPr/>
          </a:p>
        </p:txBody>
      </p:sp>
      <p:sp>
        <p:nvSpPr>
          <p:cNvPr id="390" name="Google Shape;390;p37"/>
          <p:cNvSpPr txBox="1">
            <a:spLocks noGrp="1"/>
          </p:cNvSpPr>
          <p:nvPr>
            <p:ph type="body" idx="1"/>
          </p:nvPr>
        </p:nvSpPr>
        <p:spPr>
          <a:xfrm>
            <a:off x="311700" y="1152475"/>
            <a:ext cx="33360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DREAM: Every process thinks it has its own address space</a:t>
            </a:r>
            <a:br>
              <a:rPr lang="en"/>
            </a:br>
            <a:endParaRPr/>
          </a:p>
          <a:p>
            <a:pPr marL="457200" lvl="0" indent="-342900" algn="l" rtl="0">
              <a:spcBef>
                <a:spcPts val="0"/>
              </a:spcBef>
              <a:spcAft>
                <a:spcPts val="0"/>
              </a:spcAft>
              <a:buSzPts val="1800"/>
              <a:buChar char="●"/>
            </a:pPr>
            <a:r>
              <a:rPr lang="en"/>
              <a:t>i.e., each process thinks it has sole access to the addresses ranging from 0x00000000 to 0xffffffff</a:t>
            </a:r>
            <a:endParaRPr/>
          </a:p>
        </p:txBody>
      </p:sp>
      <p:pic>
        <p:nvPicPr>
          <p:cNvPr id="391" name="Google Shape;391;p37" descr="Meme showing Spongebob looking at a copy of himself confused."/>
          <p:cNvPicPr preferRelativeResize="0"/>
          <p:nvPr/>
        </p:nvPicPr>
        <p:blipFill>
          <a:blip r:embed="rId3">
            <a:alphaModFix/>
          </a:blip>
          <a:stretch>
            <a:fillRect/>
          </a:stretch>
        </p:blipFill>
        <p:spPr>
          <a:xfrm>
            <a:off x="3959300" y="521225"/>
            <a:ext cx="4873001" cy="4015400"/>
          </a:xfrm>
          <a:prstGeom prst="rect">
            <a:avLst/>
          </a:prstGeom>
          <a:noFill/>
          <a:ln>
            <a:noFill/>
          </a:ln>
        </p:spPr>
      </p:pic>
      <p:sp>
        <p:nvSpPr>
          <p:cNvPr id="392" name="Google Shape;392;p37"/>
          <p:cNvSpPr txBox="1"/>
          <p:nvPr/>
        </p:nvSpPr>
        <p:spPr>
          <a:xfrm>
            <a:off x="4088975" y="571175"/>
            <a:ext cx="4627200" cy="1140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dirty="0"/>
              <a:t>When you think you have your own private address space but the next process also has the same private address space</a:t>
            </a:r>
            <a:endParaRPr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Virtual Memory</a:t>
            </a:r>
            <a:endParaRPr/>
          </a:p>
        </p:txBody>
      </p:sp>
      <p:sp>
        <p:nvSpPr>
          <p:cNvPr id="398" name="Google Shape;398;p38"/>
          <p:cNvSpPr txBox="1">
            <a:spLocks noGrp="1"/>
          </p:cNvSpPr>
          <p:nvPr>
            <p:ph type="body" idx="1"/>
          </p:nvPr>
        </p:nvSpPr>
        <p:spPr>
          <a:xfrm>
            <a:off x="311700" y="1389600"/>
            <a:ext cx="3906300" cy="3179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t>REALITY: Process address space isn’t really where data lives</a:t>
            </a:r>
            <a:br>
              <a:rPr lang="en" sz="1800"/>
            </a:br>
            <a:endParaRPr sz="1800"/>
          </a:p>
          <a:p>
            <a:pPr marL="457200" lvl="0" indent="-342900" algn="l" rtl="0">
              <a:spcBef>
                <a:spcPts val="0"/>
              </a:spcBef>
              <a:spcAft>
                <a:spcPts val="1600"/>
              </a:spcAft>
              <a:buSzPts val="1800"/>
              <a:buChar char="●"/>
            </a:pPr>
            <a:r>
              <a:rPr lang="en" sz="1800"/>
              <a:t>Translation facilitated by kernel on every “dereference” of an address.</a:t>
            </a:r>
            <a:endParaRPr sz="1800"/>
          </a:p>
        </p:txBody>
      </p:sp>
      <p:pic>
        <p:nvPicPr>
          <p:cNvPr id="399" name="Google Shape;399;p38" descr="Diagram showing how each process has its own virtual address space with its stack, heap, text segment, etc.  These are translated via the MMU (Memory Management Unit) to get to the phyiscal addresses they correspond to."/>
          <p:cNvPicPr preferRelativeResize="0"/>
          <p:nvPr/>
        </p:nvPicPr>
        <p:blipFill>
          <a:blip r:embed="rId3">
            <a:alphaModFix/>
          </a:blip>
          <a:stretch>
            <a:fillRect/>
          </a:stretch>
        </p:blipFill>
        <p:spPr>
          <a:xfrm>
            <a:off x="4410500" y="904875"/>
            <a:ext cx="4524375" cy="33337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Questions</a:t>
            </a:r>
            <a:endParaRPr/>
          </a:p>
        </p:txBody>
      </p:sp>
      <p:sp>
        <p:nvSpPr>
          <p:cNvPr id="405" name="Google Shape;405;p39"/>
          <p:cNvSpPr txBox="1">
            <a:spLocks noGrp="1"/>
          </p:cNvSpPr>
          <p:nvPr>
            <p:ph type="body" idx="1"/>
          </p:nvPr>
        </p:nvSpPr>
        <p:spPr>
          <a:xfrm>
            <a:off x="311700" y="1389600"/>
            <a:ext cx="8224500" cy="317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Suppose P1 and P2 are separate process running /usr/bin/ls. Which of the following are possible?</a:t>
            </a:r>
            <a:endParaRPr sz="1800"/>
          </a:p>
          <a:p>
            <a:pPr marL="457200" lvl="0" indent="-342900" algn="l" rtl="0">
              <a:spcBef>
                <a:spcPts val="1600"/>
              </a:spcBef>
              <a:spcAft>
                <a:spcPts val="0"/>
              </a:spcAft>
              <a:buSzPts val="1800"/>
              <a:buChar char="●"/>
            </a:pPr>
            <a:r>
              <a:rPr lang="en" sz="1800"/>
              <a:t>Both P1 and P2 call open(“foo.txt”) and in both the returned fd was 5.</a:t>
            </a:r>
            <a:endParaRPr sz="1800"/>
          </a:p>
          <a:p>
            <a:pPr marL="457200" lvl="0" indent="-342900" algn="l" rtl="0">
              <a:spcBef>
                <a:spcPts val="1600"/>
              </a:spcBef>
              <a:spcAft>
                <a:spcPts val="0"/>
              </a:spcAft>
              <a:buSzPts val="1800"/>
              <a:buChar char="●"/>
            </a:pPr>
            <a:r>
              <a:rPr lang="en" sz="1800"/>
              <a:t>Both P1 and P2 read 7 chars from the returned fd and read the same thing.</a:t>
            </a:r>
            <a:endParaRPr sz="1800"/>
          </a:p>
          <a:p>
            <a:pPr marL="457200" lvl="0" indent="-342900" algn="l" rtl="0">
              <a:spcBef>
                <a:spcPts val="1600"/>
              </a:spcBef>
              <a:spcAft>
                <a:spcPts val="0"/>
              </a:spcAft>
              <a:buSzPts val="1800"/>
              <a:buChar char="●"/>
            </a:pPr>
            <a:r>
              <a:rPr lang="en" sz="1800"/>
              <a:t>Both P1 and P2 store variable foo at virtual address 0xdeadbeef.</a:t>
            </a:r>
            <a:endParaRPr sz="1800"/>
          </a:p>
          <a:p>
            <a:pPr marL="457200" lvl="0" indent="-342900" algn="l" rtl="0">
              <a:spcBef>
                <a:spcPts val="1600"/>
              </a:spcBef>
              <a:spcAft>
                <a:spcPts val="1600"/>
              </a:spcAft>
              <a:buSzPts val="1800"/>
              <a:buChar char="●"/>
            </a:pPr>
            <a:r>
              <a:rPr lang="en" sz="1800"/>
              <a:t>Both P1 and P2 store variable foo at physical address 0xdeadbeef.</a:t>
            </a:r>
            <a:endParaRPr sz="18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0"/>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Part 2.2: Multiprocessing</a:t>
            </a:r>
            <a:endParaRPr/>
          </a:p>
        </p:txBody>
      </p:sp>
      <p:pic>
        <p:nvPicPr>
          <p:cNvPr id="411" name="Google Shape;411;p40" descr="Fork and knife"/>
          <p:cNvPicPr preferRelativeResize="0"/>
          <p:nvPr/>
        </p:nvPicPr>
        <p:blipFill>
          <a:blip r:embed="rId3">
            <a:alphaModFix/>
          </a:blip>
          <a:stretch>
            <a:fillRect/>
          </a:stretch>
        </p:blipFill>
        <p:spPr>
          <a:xfrm>
            <a:off x="6456300" y="134375"/>
            <a:ext cx="2286000" cy="2286000"/>
          </a:xfrm>
          <a:prstGeom prst="rect">
            <a:avLst/>
          </a:prstGeom>
          <a:noFill/>
          <a:ln>
            <a:noFill/>
          </a:ln>
        </p:spPr>
      </p:pic>
      <p:pic>
        <p:nvPicPr>
          <p:cNvPr id="412" name="Google Shape;412;p40" descr="Fork and knife"/>
          <p:cNvPicPr preferRelativeResize="0"/>
          <p:nvPr/>
        </p:nvPicPr>
        <p:blipFill>
          <a:blip r:embed="rId3">
            <a:alphaModFix/>
          </a:blip>
          <a:stretch>
            <a:fillRect/>
          </a:stretch>
        </p:blipFill>
        <p:spPr>
          <a:xfrm>
            <a:off x="6456300" y="2619800"/>
            <a:ext cx="2286000" cy="2286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Basic Paradigm</a:t>
            </a:r>
            <a:endParaRPr/>
          </a:p>
        </p:txBody>
      </p:sp>
      <p:sp>
        <p:nvSpPr>
          <p:cNvPr id="418" name="Google Shape;418;p41"/>
          <p:cNvSpPr txBox="1">
            <a:spLocks noGrp="1"/>
          </p:cNvSpPr>
          <p:nvPr>
            <p:ph type="body" idx="1"/>
          </p:nvPr>
        </p:nvSpPr>
        <p:spPr>
          <a:xfrm>
            <a:off x="311700" y="1152475"/>
            <a:ext cx="8520600" cy="353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ourier New"/>
                <a:ea typeface="Courier New"/>
                <a:cs typeface="Courier New"/>
                <a:sym typeface="Courier New"/>
              </a:rPr>
              <a:t>int fork_child(char **argv) {</a:t>
            </a:r>
            <a:endParaRPr>
              <a:latin typeface="Courier New"/>
              <a:ea typeface="Courier New"/>
              <a:cs typeface="Courier New"/>
              <a:sym typeface="Courier New"/>
            </a:endParaRPr>
          </a:p>
          <a:p>
            <a:pPr marL="457200" lvl="0" indent="0" algn="l" rtl="0">
              <a:spcBef>
                <a:spcPts val="0"/>
              </a:spcBef>
              <a:spcAft>
                <a:spcPts val="0"/>
              </a:spcAft>
              <a:buNone/>
            </a:pPr>
            <a:r>
              <a:rPr lang="en">
                <a:latin typeface="Courier New"/>
                <a:ea typeface="Courier New"/>
                <a:cs typeface="Courier New"/>
                <a:sym typeface="Courier New"/>
              </a:rPr>
              <a:t>pid_t pid = fork();</a:t>
            </a:r>
            <a:endParaRPr>
              <a:latin typeface="Courier New"/>
              <a:ea typeface="Courier New"/>
              <a:cs typeface="Courier New"/>
              <a:sym typeface="Courier New"/>
            </a:endParaRPr>
          </a:p>
          <a:p>
            <a:pPr marL="457200" lvl="0" indent="0" algn="l" rtl="0">
              <a:spcBef>
                <a:spcPts val="0"/>
              </a:spcBef>
              <a:spcAft>
                <a:spcPts val="0"/>
              </a:spcAft>
              <a:buNone/>
            </a:pPr>
            <a:r>
              <a:rPr lang="en">
                <a:latin typeface="Courier New"/>
                <a:ea typeface="Courier New"/>
                <a:cs typeface="Courier New"/>
                <a:sym typeface="Courier New"/>
              </a:rPr>
              <a:t>if (pid == 0) {</a:t>
            </a:r>
            <a:endParaRPr>
              <a:latin typeface="Courier New"/>
              <a:ea typeface="Courier New"/>
              <a:cs typeface="Courier New"/>
              <a:sym typeface="Courier New"/>
            </a:endParaRPr>
          </a:p>
          <a:p>
            <a:pPr marL="457200" lvl="0" indent="0" algn="l" rtl="0">
              <a:spcBef>
                <a:spcPts val="0"/>
              </a:spcBef>
              <a:spcAft>
                <a:spcPts val="0"/>
              </a:spcAft>
              <a:buNone/>
            </a:pPr>
            <a:r>
              <a:rPr lang="en">
                <a:latin typeface="Courier New"/>
                <a:ea typeface="Courier New"/>
                <a:cs typeface="Courier New"/>
                <a:sym typeface="Courier New"/>
              </a:rPr>
              <a:t>	execvp(argv[0], argv);</a:t>
            </a:r>
            <a:endParaRPr>
              <a:latin typeface="Courier New"/>
              <a:ea typeface="Courier New"/>
              <a:cs typeface="Courier New"/>
              <a:sym typeface="Courier New"/>
            </a:endParaRPr>
          </a:p>
          <a:p>
            <a:pPr marL="457200" lvl="0" indent="0" algn="l" rtl="0">
              <a:spcBef>
                <a:spcPts val="0"/>
              </a:spcBef>
              <a:spcAft>
                <a:spcPts val="0"/>
              </a:spcAft>
              <a:buNone/>
            </a:pPr>
            <a:r>
              <a:rPr lang="en">
                <a:latin typeface="Courier New"/>
                <a:ea typeface="Courier New"/>
                <a:cs typeface="Courier New"/>
                <a:sym typeface="Courier New"/>
              </a:rPr>
              <a:t>	exit(0);</a:t>
            </a:r>
            <a:endParaRPr>
              <a:latin typeface="Courier New"/>
              <a:ea typeface="Courier New"/>
              <a:cs typeface="Courier New"/>
              <a:sym typeface="Courier New"/>
            </a:endParaRPr>
          </a:p>
          <a:p>
            <a:pPr marL="457200" lvl="0" indent="0" algn="l" rtl="0">
              <a:spcBef>
                <a:spcPts val="0"/>
              </a:spcBef>
              <a:spcAft>
                <a:spcPts val="0"/>
              </a:spcAft>
              <a:buNone/>
            </a:pPr>
            <a:r>
              <a:rPr lang="en">
                <a:latin typeface="Courier New"/>
                <a:ea typeface="Courier New"/>
                <a:cs typeface="Courier New"/>
                <a:sym typeface="Courier New"/>
              </a:rPr>
              <a:t>}</a:t>
            </a:r>
            <a:endParaRPr>
              <a:latin typeface="Courier New"/>
              <a:ea typeface="Courier New"/>
              <a:cs typeface="Courier New"/>
              <a:sym typeface="Courier New"/>
            </a:endParaRPr>
          </a:p>
          <a:p>
            <a:pPr marL="457200" lvl="0" indent="0" algn="l" rtl="0">
              <a:spcBef>
                <a:spcPts val="0"/>
              </a:spcBef>
              <a:spcAft>
                <a:spcPts val="0"/>
              </a:spcAft>
              <a:buNone/>
            </a:pPr>
            <a:endParaRPr>
              <a:latin typeface="Courier New"/>
              <a:ea typeface="Courier New"/>
              <a:cs typeface="Courier New"/>
              <a:sym typeface="Courier New"/>
            </a:endParaRPr>
          </a:p>
          <a:p>
            <a:pPr marL="457200" lvl="0" indent="0" algn="l" rtl="0">
              <a:spcBef>
                <a:spcPts val="0"/>
              </a:spcBef>
              <a:spcAft>
                <a:spcPts val="0"/>
              </a:spcAft>
              <a:buNone/>
            </a:pPr>
            <a:r>
              <a:rPr lang="en">
                <a:latin typeface="Courier New"/>
                <a:ea typeface="Courier New"/>
                <a:cs typeface="Courier New"/>
                <a:sym typeface="Courier New"/>
              </a:rPr>
              <a:t>int status;</a:t>
            </a:r>
            <a:endParaRPr>
              <a:latin typeface="Courier New"/>
              <a:ea typeface="Courier New"/>
              <a:cs typeface="Courier New"/>
              <a:sym typeface="Courier New"/>
            </a:endParaRPr>
          </a:p>
          <a:p>
            <a:pPr marL="457200" lvl="0" indent="0" algn="l" rtl="0">
              <a:spcBef>
                <a:spcPts val="0"/>
              </a:spcBef>
              <a:spcAft>
                <a:spcPts val="0"/>
              </a:spcAft>
              <a:buNone/>
            </a:pPr>
            <a:r>
              <a:rPr lang="en">
                <a:latin typeface="Courier New"/>
                <a:ea typeface="Courier New"/>
                <a:cs typeface="Courier New"/>
                <a:sym typeface="Courier New"/>
              </a:rPr>
              <a:t>waitpid(pid, &amp;status, 0);</a:t>
            </a:r>
            <a:endParaRPr>
              <a:latin typeface="Courier New"/>
              <a:ea typeface="Courier New"/>
              <a:cs typeface="Courier New"/>
              <a:sym typeface="Courier New"/>
            </a:endParaRPr>
          </a:p>
          <a:p>
            <a:pPr marL="457200" lvl="0" indent="0" algn="l" rtl="0">
              <a:spcBef>
                <a:spcPts val="0"/>
              </a:spcBef>
              <a:spcAft>
                <a:spcPts val="0"/>
              </a:spcAft>
              <a:buNone/>
            </a:pPr>
            <a:r>
              <a:rPr lang="en">
                <a:latin typeface="Courier New"/>
                <a:ea typeface="Courier New"/>
                <a:cs typeface="Courier New"/>
                <a:sym typeface="Courier New"/>
              </a:rPr>
              <a:t>return WEXITSTATUS(status);</a:t>
            </a:r>
            <a:endParaRPr>
              <a:latin typeface="Courier New"/>
              <a:ea typeface="Courier New"/>
              <a:cs typeface="Courier New"/>
              <a:sym typeface="Courier New"/>
            </a:endParaRPr>
          </a:p>
          <a:p>
            <a:pPr marL="0" lvl="0" indent="0" algn="l" rtl="0">
              <a:spcBef>
                <a:spcPts val="0"/>
              </a:spcBef>
              <a:spcAft>
                <a:spcPts val="0"/>
              </a:spcAft>
              <a:buNone/>
            </a:pPr>
            <a:r>
              <a:rPr lang="en">
                <a:latin typeface="Courier New"/>
                <a:ea typeface="Courier New"/>
                <a:cs typeface="Courier New"/>
                <a:sym typeface="Courier New"/>
              </a:rPr>
              <a:t>}</a:t>
            </a:r>
            <a:endParaRPr>
              <a:latin typeface="Courier New"/>
              <a:ea typeface="Courier New"/>
              <a:cs typeface="Courier New"/>
              <a:sym typeface="Courier New"/>
            </a:endParaRPr>
          </a:p>
          <a:p>
            <a:pPr marL="0" lvl="0" indent="0" algn="l" rtl="0">
              <a:spcBef>
                <a:spcPts val="0"/>
              </a:spcBef>
              <a:spcAft>
                <a:spcPts val="0"/>
              </a:spcAft>
              <a:buNone/>
            </a:pPr>
            <a:endParaRPr>
              <a:latin typeface="Courier New"/>
              <a:ea typeface="Courier New"/>
              <a:cs typeface="Courier New"/>
              <a:sym typeface="Courier New"/>
            </a:endParaRPr>
          </a:p>
        </p:txBody>
      </p:sp>
      <p:sp>
        <p:nvSpPr>
          <p:cNvPr id="419" name="Google Shape;419;p41"/>
          <p:cNvSpPr/>
          <p:nvPr/>
        </p:nvSpPr>
        <p:spPr>
          <a:xfrm>
            <a:off x="5293375" y="479100"/>
            <a:ext cx="1001400" cy="994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Courier"/>
                <a:ea typeface="Courier"/>
                <a:cs typeface="Courier"/>
                <a:sym typeface="Courier"/>
              </a:rPr>
              <a:t>fork</a:t>
            </a:r>
            <a:endParaRPr>
              <a:latin typeface="Courier"/>
              <a:ea typeface="Courier"/>
              <a:cs typeface="Courier"/>
              <a:sym typeface="Courier"/>
            </a:endParaRPr>
          </a:p>
        </p:txBody>
      </p:sp>
      <p:sp>
        <p:nvSpPr>
          <p:cNvPr id="420" name="Google Shape;420;p41"/>
          <p:cNvSpPr/>
          <p:nvPr/>
        </p:nvSpPr>
        <p:spPr>
          <a:xfrm>
            <a:off x="5240125" y="3104475"/>
            <a:ext cx="1107900" cy="994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latin typeface="Courier"/>
                <a:ea typeface="Courier"/>
                <a:cs typeface="Courier"/>
                <a:sym typeface="Courier"/>
              </a:rPr>
              <a:t>waitpid</a:t>
            </a:r>
            <a:endParaRPr sz="1000">
              <a:latin typeface="Courier"/>
              <a:ea typeface="Courier"/>
              <a:cs typeface="Courier"/>
              <a:sym typeface="Courier"/>
            </a:endParaRPr>
          </a:p>
        </p:txBody>
      </p:sp>
      <p:cxnSp>
        <p:nvCxnSpPr>
          <p:cNvPr id="421" name="Google Shape;421;p41"/>
          <p:cNvCxnSpPr>
            <a:stCxn id="419" idx="4"/>
            <a:endCxn id="420" idx="0"/>
          </p:cNvCxnSpPr>
          <p:nvPr/>
        </p:nvCxnSpPr>
        <p:spPr>
          <a:xfrm>
            <a:off x="5794075" y="1473900"/>
            <a:ext cx="0" cy="1630500"/>
          </a:xfrm>
          <a:prstGeom prst="straightConnector1">
            <a:avLst/>
          </a:prstGeom>
          <a:noFill/>
          <a:ln w="9525" cap="flat" cmpd="sng">
            <a:solidFill>
              <a:schemeClr val="dk2"/>
            </a:solidFill>
            <a:prstDash val="solid"/>
            <a:round/>
            <a:headEnd type="none" w="med" len="med"/>
            <a:tailEnd type="triangle" w="med" len="med"/>
          </a:ln>
        </p:spPr>
      </p:cxnSp>
      <p:sp>
        <p:nvSpPr>
          <p:cNvPr id="422" name="Google Shape;422;p41"/>
          <p:cNvSpPr/>
          <p:nvPr/>
        </p:nvSpPr>
        <p:spPr>
          <a:xfrm>
            <a:off x="7095675" y="1791750"/>
            <a:ext cx="1001400" cy="994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latin typeface="Courier"/>
                <a:ea typeface="Courier"/>
                <a:cs typeface="Courier"/>
                <a:sym typeface="Courier"/>
              </a:rPr>
              <a:t>execve</a:t>
            </a:r>
            <a:endParaRPr sz="1000">
              <a:latin typeface="Courier"/>
              <a:ea typeface="Courier"/>
              <a:cs typeface="Courier"/>
              <a:sym typeface="Courier"/>
            </a:endParaRPr>
          </a:p>
          <a:p>
            <a:pPr marL="0" lvl="0" indent="0" algn="ctr" rtl="0">
              <a:spcBef>
                <a:spcPts val="0"/>
              </a:spcBef>
              <a:spcAft>
                <a:spcPts val="0"/>
              </a:spcAft>
              <a:buNone/>
            </a:pPr>
            <a:r>
              <a:rPr lang="en" sz="1000">
                <a:latin typeface="Courier"/>
                <a:ea typeface="Courier"/>
                <a:cs typeface="Courier"/>
                <a:sym typeface="Courier"/>
              </a:rPr>
              <a:t>(?)</a:t>
            </a:r>
            <a:endParaRPr sz="1000">
              <a:latin typeface="Courier"/>
              <a:ea typeface="Courier"/>
              <a:cs typeface="Courier"/>
              <a:sym typeface="Courier"/>
            </a:endParaRPr>
          </a:p>
        </p:txBody>
      </p:sp>
      <p:cxnSp>
        <p:nvCxnSpPr>
          <p:cNvPr id="423" name="Google Shape;423;p41"/>
          <p:cNvCxnSpPr>
            <a:stCxn id="419" idx="5"/>
            <a:endCxn id="422" idx="1"/>
          </p:cNvCxnSpPr>
          <p:nvPr/>
        </p:nvCxnSpPr>
        <p:spPr>
          <a:xfrm>
            <a:off x="6148123" y="1328215"/>
            <a:ext cx="1094100" cy="609300"/>
          </a:xfrm>
          <a:prstGeom prst="straightConnector1">
            <a:avLst/>
          </a:prstGeom>
          <a:noFill/>
          <a:ln w="9525" cap="flat" cmpd="sng">
            <a:solidFill>
              <a:schemeClr val="dk2"/>
            </a:solidFill>
            <a:prstDash val="solid"/>
            <a:round/>
            <a:headEnd type="none" w="med" len="med"/>
            <a:tailEnd type="triangle" w="med" len="med"/>
          </a:ln>
        </p:spPr>
      </p:cxnSp>
      <p:cxnSp>
        <p:nvCxnSpPr>
          <p:cNvPr id="424" name="Google Shape;424;p41"/>
          <p:cNvCxnSpPr>
            <a:stCxn id="422" idx="4"/>
            <a:endCxn id="420" idx="6"/>
          </p:cNvCxnSpPr>
          <p:nvPr/>
        </p:nvCxnSpPr>
        <p:spPr>
          <a:xfrm flipH="1">
            <a:off x="6348075" y="2786550"/>
            <a:ext cx="1248300" cy="8154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fork()</a:t>
            </a:r>
            <a:endParaRPr/>
          </a:p>
        </p:txBody>
      </p:sp>
      <p:sp>
        <p:nvSpPr>
          <p:cNvPr id="430" name="Google Shape;430;p42"/>
          <p:cNvSpPr txBox="1">
            <a:spLocks noGrp="1"/>
          </p:cNvSpPr>
          <p:nvPr>
            <p:ph type="body" idx="1"/>
          </p:nvPr>
        </p:nvSpPr>
        <p:spPr>
          <a:xfrm>
            <a:off x="311700" y="1389600"/>
            <a:ext cx="8224500" cy="3179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Duplicates almost everything: all of virtual memory, file descriptor table, signal handlers, signal mask, etc (not pending signals)</a:t>
            </a:r>
            <a:endParaRPr sz="1800"/>
          </a:p>
          <a:p>
            <a:pPr marL="457200" lvl="0" indent="-342900" algn="l" rtl="0">
              <a:spcBef>
                <a:spcPts val="1600"/>
              </a:spcBef>
              <a:spcAft>
                <a:spcPts val="0"/>
              </a:spcAft>
              <a:buSzPts val="1800"/>
              <a:buChar char="●"/>
            </a:pPr>
            <a:r>
              <a:rPr lang="en"/>
              <a:t>Return value: child pid for parent, 0 for child</a:t>
            </a:r>
            <a:endParaRPr sz="1800"/>
          </a:p>
          <a:p>
            <a:pPr marL="457200" lvl="0" indent="-342900" algn="l" rtl="0">
              <a:spcBef>
                <a:spcPts val="1600"/>
              </a:spcBef>
              <a:spcAft>
                <a:spcPts val="1600"/>
              </a:spcAft>
              <a:buSzPts val="1800"/>
              <a:buChar char="●"/>
            </a:pPr>
            <a:r>
              <a:rPr lang="en"/>
              <a:t>I lied above: virtual memory is copied lazily i.e. Copy on Write (CoW)</a:t>
            </a:r>
            <a:endParaRPr sz="1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execvp() (and friends)</a:t>
            </a:r>
            <a:endParaRPr/>
          </a:p>
        </p:txBody>
      </p:sp>
      <p:sp>
        <p:nvSpPr>
          <p:cNvPr id="436" name="Google Shape;436;p43"/>
          <p:cNvSpPr txBox="1">
            <a:spLocks noGrp="1"/>
          </p:cNvSpPr>
          <p:nvPr>
            <p:ph type="body" idx="1"/>
          </p:nvPr>
        </p:nvSpPr>
        <p:spPr>
          <a:xfrm>
            <a:off x="311700" y="1389600"/>
            <a:ext cx="8224500" cy="3179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Replaces memory-related things: all of virtual memory, signal handlers, etc (not file descriptor table, pending signals, signal mask which are managed by the kernel)</a:t>
            </a:r>
            <a:endParaRPr sz="1800"/>
          </a:p>
          <a:p>
            <a:pPr marL="457200" lvl="0" indent="-342900" algn="l" rtl="0">
              <a:spcBef>
                <a:spcPts val="1600"/>
              </a:spcBef>
              <a:spcAft>
                <a:spcPts val="1600"/>
              </a:spcAft>
              <a:buSzPts val="1800"/>
              <a:buChar char="●"/>
            </a:pPr>
            <a:r>
              <a:rPr lang="en"/>
              <a:t>Return value: doesn’t return unless error (e.g. unknown program)</a:t>
            </a:r>
            <a:endParaRPr sz="18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waitpid()</a:t>
            </a:r>
            <a:endParaRPr/>
          </a:p>
        </p:txBody>
      </p:sp>
      <p:sp>
        <p:nvSpPr>
          <p:cNvPr id="442" name="Google Shape;442;p44"/>
          <p:cNvSpPr txBox="1">
            <a:spLocks noGrp="1"/>
          </p:cNvSpPr>
          <p:nvPr>
            <p:ph type="body" idx="1"/>
          </p:nvPr>
        </p:nvSpPr>
        <p:spPr>
          <a:xfrm>
            <a:off x="311700" y="1389600"/>
            <a:ext cx="8224500" cy="3179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Block until change in child processes’ running state (by default: only termination, but can detect stopped and signaled)</a:t>
            </a:r>
            <a:endParaRPr/>
          </a:p>
          <a:p>
            <a:pPr marL="457200" lvl="0" indent="-342900" algn="l" rtl="0">
              <a:spcBef>
                <a:spcPts val="1600"/>
              </a:spcBef>
              <a:spcAft>
                <a:spcPts val="0"/>
              </a:spcAft>
              <a:buSzPts val="1800"/>
              <a:buChar char="●"/>
            </a:pPr>
            <a:r>
              <a:rPr lang="en"/>
              <a:t>Return value: -1 (error), 0 (WNOHANG specified and no children waiting), pid (of child who changed state)</a:t>
            </a:r>
            <a:endParaRPr/>
          </a:p>
          <a:p>
            <a:pPr marL="457200" lvl="0" indent="-342900" algn="l" rtl="0">
              <a:spcBef>
                <a:spcPts val="1600"/>
              </a:spcBef>
              <a:spcAft>
                <a:spcPts val="1600"/>
              </a:spcAft>
              <a:buSzPts val="1800"/>
              <a:buChar char="●"/>
            </a:pPr>
            <a:r>
              <a:rPr lang="en"/>
              <a:t>If you don’t reap, you’ll have zombie children!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waitpid()</a:t>
            </a:r>
            <a:endParaRPr/>
          </a:p>
        </p:txBody>
      </p:sp>
      <p:graphicFrame>
        <p:nvGraphicFramePr>
          <p:cNvPr id="448" name="Google Shape;448;p45"/>
          <p:cNvGraphicFramePr/>
          <p:nvPr/>
        </p:nvGraphicFramePr>
        <p:xfrm>
          <a:off x="346250" y="1367563"/>
          <a:ext cx="8451475" cy="1798200"/>
        </p:xfrm>
        <a:graphic>
          <a:graphicData uri="http://schemas.openxmlformats.org/drawingml/2006/table">
            <a:tbl>
              <a:tblPr>
                <a:noFill/>
                <a:tableStyleId>{2723C555-5E90-49C5-895E-3287028D3F9E}</a:tableStyleId>
              </a:tblPr>
              <a:tblGrid>
                <a:gridCol w="1625375">
                  <a:extLst>
                    <a:ext uri="{9D8B030D-6E8A-4147-A177-3AD203B41FA5}">
                      <a16:colId xmlns:a16="http://schemas.microsoft.com/office/drawing/2014/main" val="20000"/>
                    </a:ext>
                  </a:extLst>
                </a:gridCol>
                <a:gridCol w="1706525">
                  <a:extLst>
                    <a:ext uri="{9D8B030D-6E8A-4147-A177-3AD203B41FA5}">
                      <a16:colId xmlns:a16="http://schemas.microsoft.com/office/drawing/2014/main" val="20001"/>
                    </a:ext>
                  </a:extLst>
                </a:gridCol>
                <a:gridCol w="1706525">
                  <a:extLst>
                    <a:ext uri="{9D8B030D-6E8A-4147-A177-3AD203B41FA5}">
                      <a16:colId xmlns:a16="http://schemas.microsoft.com/office/drawing/2014/main" val="20002"/>
                    </a:ext>
                  </a:extLst>
                </a:gridCol>
                <a:gridCol w="1706525">
                  <a:extLst>
                    <a:ext uri="{9D8B030D-6E8A-4147-A177-3AD203B41FA5}">
                      <a16:colId xmlns:a16="http://schemas.microsoft.com/office/drawing/2014/main" val="20003"/>
                    </a:ext>
                  </a:extLst>
                </a:gridCol>
                <a:gridCol w="1706525">
                  <a:extLst>
                    <a:ext uri="{9D8B030D-6E8A-4147-A177-3AD203B41FA5}">
                      <a16:colId xmlns:a16="http://schemas.microsoft.com/office/drawing/2014/main" val="20004"/>
                    </a:ext>
                  </a:extLst>
                </a:gridCol>
              </a:tblGrid>
              <a:tr h="396200">
                <a:tc>
                  <a:txBody>
                    <a:bodyPr/>
                    <a:lstStyle/>
                    <a:p>
                      <a:pPr marL="0" lvl="0" indent="0" algn="ctr" rtl="0">
                        <a:spcBef>
                          <a:spcPts val="0"/>
                        </a:spcBef>
                        <a:spcAft>
                          <a:spcPts val="0"/>
                        </a:spcAft>
                        <a:buNone/>
                      </a:pP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Terminated</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Signaled</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Stopped</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Continued</a:t>
                      </a:r>
                      <a:endParaRPr>
                        <a:solidFill>
                          <a:srgbClr val="FFFFFF"/>
                        </a:solidFill>
                        <a:latin typeface="Proxima Nova"/>
                        <a:ea typeface="Proxima Nova"/>
                        <a:cs typeface="Proxima Nova"/>
                        <a:sym typeface="Proxima Nova"/>
                      </a:endParaRPr>
                    </a:p>
                  </a:txBody>
                  <a:tcPr marL="91425" marR="91425" marT="91425" marB="91425" anchor="ct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Request Detection</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&lt;default&gt;</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&lt;default&gt;</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WUNTRACED</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WCONTINUED</a:t>
                      </a:r>
                      <a:endParaRPr>
                        <a:solidFill>
                          <a:srgbClr val="FFFFFF"/>
                        </a:solidFill>
                        <a:latin typeface="Proxima Nova"/>
                        <a:ea typeface="Proxima Nova"/>
                        <a:cs typeface="Proxima Nova"/>
                        <a:sym typeface="Proxima Nova"/>
                      </a:endParaRPr>
                    </a:p>
                  </a:txBody>
                  <a:tcPr marL="91425" marR="91425" marT="91425" marB="91425" anchor="ct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Check State</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WIFEXITED</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WIFSIGNALED</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WIFSTOPPED</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WIFCONTINUED</a:t>
                      </a:r>
                      <a:endParaRPr>
                        <a:solidFill>
                          <a:srgbClr val="FFFFFF"/>
                        </a:solidFill>
                        <a:latin typeface="Proxima Nova"/>
                        <a:ea typeface="Proxima Nova"/>
                        <a:cs typeface="Proxima Nova"/>
                        <a:sym typeface="Proxima Nova"/>
                      </a:endParaRPr>
                    </a:p>
                  </a:txBody>
                  <a:tcPr marL="91425" marR="91425" marT="91425" marB="91425" anchor="ctr"/>
                </a:tc>
                <a:extLst>
                  <a:ext uri="{0D108BD9-81ED-4DB2-BD59-A6C34878D82A}">
                    <a16:rowId xmlns:a16="http://schemas.microsoft.com/office/drawing/2014/main" val="10002"/>
                  </a:ext>
                </a:extLst>
              </a:tr>
              <a:tr h="396200">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Additional Info</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WEXITSTATUS</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WTERMSIG</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WSTOPSIG</a:t>
                      </a:r>
                      <a:endParaRPr>
                        <a:solidFill>
                          <a:srgbClr val="FFFFFF"/>
                        </a:solidFill>
                        <a:latin typeface="Proxima Nova"/>
                        <a:ea typeface="Proxima Nova"/>
                        <a:cs typeface="Proxima Nova"/>
                        <a:sym typeface="Proxima Nova"/>
                      </a:endParaRPr>
                    </a:p>
                  </a:txBody>
                  <a:tcPr marL="91425" marR="91425" marT="91425" marB="91425" anchor="ctr"/>
                </a:tc>
                <a:tc>
                  <a:txBody>
                    <a:bodyPr/>
                    <a:lstStyle/>
                    <a:p>
                      <a:pPr marL="0" lvl="0" indent="0" algn="ctr" rtl="0">
                        <a:spcBef>
                          <a:spcPts val="0"/>
                        </a:spcBef>
                        <a:spcAft>
                          <a:spcPts val="0"/>
                        </a:spcAft>
                        <a:buNone/>
                      </a:pPr>
                      <a:r>
                        <a:rPr lang="en">
                          <a:solidFill>
                            <a:srgbClr val="FFFFFF"/>
                          </a:solidFill>
                          <a:latin typeface="Proxima Nova"/>
                          <a:ea typeface="Proxima Nova"/>
                          <a:cs typeface="Proxima Nova"/>
                          <a:sym typeface="Proxima Nova"/>
                        </a:rPr>
                        <a:t>&lt;none&gt;</a:t>
                      </a:r>
                      <a:endParaRPr>
                        <a:solidFill>
                          <a:srgbClr val="FFFFFF"/>
                        </a:solidFill>
                        <a:latin typeface="Proxima Nova"/>
                        <a:ea typeface="Proxima Nova"/>
                        <a:cs typeface="Proxima Nova"/>
                        <a:sym typeface="Proxima Nova"/>
                      </a:endParaRPr>
                    </a:p>
                  </a:txBody>
                  <a:tcPr marL="91425" marR="91425" marT="91425" marB="91425" anchor="ctr"/>
                </a:tc>
                <a:extLst>
                  <a:ext uri="{0D108BD9-81ED-4DB2-BD59-A6C34878D82A}">
                    <a16:rowId xmlns:a16="http://schemas.microsoft.com/office/drawing/2014/main" val="10003"/>
                  </a:ext>
                </a:extLst>
              </a:tr>
            </a:tbl>
          </a:graphicData>
        </a:graphic>
      </p:graphicFrame>
      <p:sp>
        <p:nvSpPr>
          <p:cNvPr id="449" name="Google Shape;449;p45"/>
          <p:cNvSpPr txBox="1">
            <a:spLocks noGrp="1"/>
          </p:cNvSpPr>
          <p:nvPr>
            <p:ph type="body" idx="1"/>
          </p:nvPr>
        </p:nvSpPr>
        <p:spPr>
          <a:xfrm>
            <a:off x="311700" y="3111200"/>
            <a:ext cx="8224500" cy="1577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First row are flags for waitpid’s third argument, last two rows are macros that take in the status.</a:t>
            </a:r>
            <a:endParaRPr/>
          </a:p>
          <a:p>
            <a:pPr marL="457200" lvl="0" indent="-342900" algn="l" rtl="0">
              <a:spcBef>
                <a:spcPts val="1600"/>
              </a:spcBef>
              <a:spcAft>
                <a:spcPts val="1600"/>
              </a:spcAft>
              <a:buSzPts val="1800"/>
              <a:buChar char="●"/>
            </a:pPr>
            <a:r>
              <a:rPr lang="en"/>
              <a:t>Also - WNOHANG, which makes waitpid return early if nothing has already changed.</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46"/>
          <p:cNvSpPr txBox="1">
            <a:spLocks noGrp="1"/>
          </p:cNvSpPr>
          <p:nvPr>
            <p:ph type="title"/>
          </p:nvPr>
        </p:nvSpPr>
        <p:spPr>
          <a:xfrm>
            <a:off x="311700" y="-13625"/>
            <a:ext cx="2808000" cy="51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Questions</a:t>
            </a:r>
            <a:endParaRPr/>
          </a:p>
        </p:txBody>
      </p:sp>
      <p:sp>
        <p:nvSpPr>
          <p:cNvPr id="455" name="Google Shape;455;p46"/>
          <p:cNvSpPr txBox="1">
            <a:spLocks noGrp="1"/>
          </p:cNvSpPr>
          <p:nvPr>
            <p:ph type="body" idx="1"/>
          </p:nvPr>
        </p:nvSpPr>
        <p:spPr>
          <a:xfrm>
            <a:off x="311700" y="505075"/>
            <a:ext cx="8224500" cy="42843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The following is from a commit Linus Torvalds made to Linux last Saturday.</a:t>
            </a:r>
            <a:endParaRPr sz="1400"/>
          </a:p>
          <a:p>
            <a:pPr marL="457200" lvl="0" indent="0" algn="l" rtl="0">
              <a:spcBef>
                <a:spcPts val="1600"/>
              </a:spcBef>
              <a:spcAft>
                <a:spcPts val="0"/>
              </a:spcAft>
              <a:buNone/>
            </a:pPr>
            <a:r>
              <a:rPr lang="en" sz="1400">
                <a:latin typeface="Courier"/>
                <a:ea typeface="Courier"/>
                <a:cs typeface="Courier"/>
                <a:sym typeface="Courier"/>
              </a:rPr>
              <a:t>fork(); fork(); fork(); fork(); fork(); fork();</a:t>
            </a:r>
            <a:endParaRPr sz="1400">
              <a:latin typeface="Courier"/>
              <a:ea typeface="Courier"/>
              <a:cs typeface="Courier"/>
              <a:sym typeface="Courier"/>
            </a:endParaRPr>
          </a:p>
          <a:p>
            <a:pPr marL="457200" lvl="0" indent="0" algn="l" rtl="0">
              <a:spcBef>
                <a:spcPts val="1600"/>
              </a:spcBef>
              <a:spcAft>
                <a:spcPts val="0"/>
              </a:spcAft>
              <a:buNone/>
            </a:pPr>
            <a:r>
              <a:rPr lang="en" sz="1400"/>
              <a:t>How many processes does it create?</a:t>
            </a:r>
            <a:endParaRPr sz="1400"/>
          </a:p>
          <a:p>
            <a:pPr marL="457200" lvl="0" indent="-317500" algn="l" rtl="0">
              <a:spcBef>
                <a:spcPts val="1600"/>
              </a:spcBef>
              <a:spcAft>
                <a:spcPts val="0"/>
              </a:spcAft>
              <a:buSzPts val="1400"/>
              <a:buChar char="●"/>
            </a:pPr>
            <a:r>
              <a:rPr lang="en" sz="1400"/>
              <a:t>Review the following code. What possible issues could occur? (3-4 issues)</a:t>
            </a:r>
            <a:endParaRPr sz="1400"/>
          </a:p>
          <a:p>
            <a:pPr marL="457200" lvl="0" indent="0" algn="l" rtl="0">
              <a:spcBef>
                <a:spcPts val="0"/>
              </a:spcBef>
              <a:spcAft>
                <a:spcPts val="0"/>
              </a:spcAft>
              <a:buNone/>
            </a:pPr>
            <a:r>
              <a:rPr lang="en" sz="1400">
                <a:latin typeface="Courier New"/>
                <a:ea typeface="Courier New"/>
                <a:cs typeface="Courier New"/>
                <a:sym typeface="Courier New"/>
              </a:rPr>
              <a:t>int main(int argc, char *argv[]) {</a:t>
            </a:r>
            <a:endParaRPr sz="1400">
              <a:latin typeface="Courier New"/>
              <a:ea typeface="Courier New"/>
              <a:cs typeface="Courier New"/>
              <a:sym typeface="Courier New"/>
            </a:endParaRPr>
          </a:p>
          <a:p>
            <a:pPr marL="457200" lvl="0" indent="457200" algn="l" rtl="0">
              <a:spcBef>
                <a:spcPts val="0"/>
              </a:spcBef>
              <a:spcAft>
                <a:spcPts val="0"/>
              </a:spcAft>
              <a:buNone/>
            </a:pPr>
            <a:r>
              <a:rPr lang="en" sz="1400">
                <a:latin typeface="Courier New"/>
                <a:ea typeface="Courier New"/>
                <a:cs typeface="Courier New"/>
                <a:sym typeface="Courier New"/>
              </a:rPr>
              <a:t>pid_t pid = fork();</a:t>
            </a:r>
            <a:endParaRPr sz="1400">
              <a:latin typeface="Courier New"/>
              <a:ea typeface="Courier New"/>
              <a:cs typeface="Courier New"/>
              <a:sym typeface="Courier New"/>
            </a:endParaRPr>
          </a:p>
          <a:p>
            <a:pPr marL="457200" lvl="0" indent="457200" algn="l" rtl="0">
              <a:spcBef>
                <a:spcPts val="0"/>
              </a:spcBef>
              <a:spcAft>
                <a:spcPts val="0"/>
              </a:spcAft>
              <a:buNone/>
            </a:pPr>
            <a:r>
              <a:rPr lang="en" sz="1400">
                <a:latin typeface="Courier New"/>
                <a:ea typeface="Courier New"/>
                <a:cs typeface="Courier New"/>
                <a:sym typeface="Courier New"/>
              </a:rPr>
              <a:t>if (pid == 0) {</a:t>
            </a:r>
            <a:endParaRPr sz="1400">
              <a:latin typeface="Courier New"/>
              <a:ea typeface="Courier New"/>
              <a:cs typeface="Courier New"/>
              <a:sym typeface="Courier New"/>
            </a:endParaRPr>
          </a:p>
          <a:p>
            <a:pPr marL="457200" lvl="0" indent="0" algn="l" rtl="0">
              <a:spcBef>
                <a:spcPts val="0"/>
              </a:spcBef>
              <a:spcAft>
                <a:spcPts val="0"/>
              </a:spcAft>
              <a:buNone/>
            </a:pPr>
            <a:r>
              <a:rPr lang="en" sz="1400">
                <a:latin typeface="Courier New"/>
                <a:ea typeface="Courier New"/>
                <a:cs typeface="Courier New"/>
                <a:sym typeface="Courier New"/>
              </a:rPr>
              <a:t>		execvp(argv[0], argv);</a:t>
            </a:r>
            <a:endParaRPr sz="1400">
              <a:latin typeface="Courier New"/>
              <a:ea typeface="Courier New"/>
              <a:cs typeface="Courier New"/>
              <a:sym typeface="Courier New"/>
            </a:endParaRPr>
          </a:p>
          <a:p>
            <a:pPr marL="457200" lvl="0" indent="457200" algn="l" rtl="0">
              <a:spcBef>
                <a:spcPts val="0"/>
              </a:spcBef>
              <a:spcAft>
                <a:spcPts val="0"/>
              </a:spcAft>
              <a:buNone/>
            </a:pPr>
            <a:r>
              <a:rPr lang="en" sz="1400">
                <a:latin typeface="Courier New"/>
                <a:ea typeface="Courier New"/>
                <a:cs typeface="Courier New"/>
                <a:sym typeface="Courier New"/>
              </a:rPr>
              <a:t>}</a:t>
            </a:r>
            <a:endParaRPr sz="1400">
              <a:latin typeface="Courier New"/>
              <a:ea typeface="Courier New"/>
              <a:cs typeface="Courier New"/>
              <a:sym typeface="Courier New"/>
            </a:endParaRPr>
          </a:p>
          <a:p>
            <a:pPr marL="457200" lvl="0" indent="457200" algn="l" rtl="0">
              <a:spcBef>
                <a:spcPts val="0"/>
              </a:spcBef>
              <a:spcAft>
                <a:spcPts val="0"/>
              </a:spcAft>
              <a:buNone/>
            </a:pPr>
            <a:r>
              <a:rPr lang="en" sz="1400">
                <a:latin typeface="Courier New"/>
                <a:ea typeface="Courier New"/>
                <a:cs typeface="Courier New"/>
                <a:sym typeface="Courier New"/>
              </a:rPr>
              <a:t>int* status;</a:t>
            </a:r>
            <a:endParaRPr sz="1400">
              <a:latin typeface="Courier New"/>
              <a:ea typeface="Courier New"/>
              <a:cs typeface="Courier New"/>
              <a:sym typeface="Courier New"/>
            </a:endParaRPr>
          </a:p>
          <a:p>
            <a:pPr marL="457200" lvl="0" indent="457200" algn="l" rtl="0">
              <a:spcBef>
                <a:spcPts val="0"/>
              </a:spcBef>
              <a:spcAft>
                <a:spcPts val="0"/>
              </a:spcAft>
              <a:buNone/>
            </a:pPr>
            <a:r>
              <a:rPr lang="en" sz="1400">
                <a:latin typeface="Courier New"/>
                <a:ea typeface="Courier New"/>
                <a:cs typeface="Courier New"/>
                <a:sym typeface="Courier New"/>
              </a:rPr>
              <a:t>waitpid(pid, status, WNOHANG);</a:t>
            </a:r>
            <a:endParaRPr sz="1400">
              <a:latin typeface="Courier New"/>
              <a:ea typeface="Courier New"/>
              <a:cs typeface="Courier New"/>
              <a:sym typeface="Courier New"/>
            </a:endParaRPr>
          </a:p>
          <a:p>
            <a:pPr marL="457200" lvl="0" indent="457200" algn="l" rtl="0">
              <a:spcBef>
                <a:spcPts val="0"/>
              </a:spcBef>
              <a:spcAft>
                <a:spcPts val="0"/>
              </a:spcAft>
              <a:buNone/>
            </a:pPr>
            <a:r>
              <a:rPr lang="en" sz="1400">
                <a:latin typeface="Courier New"/>
                <a:ea typeface="Courier New"/>
                <a:cs typeface="Courier New"/>
                <a:sym typeface="Courier New"/>
              </a:rPr>
              <a:t>assert(WIFEXITED(*status));</a:t>
            </a:r>
            <a:endParaRPr sz="1400">
              <a:latin typeface="Courier New"/>
              <a:ea typeface="Courier New"/>
              <a:cs typeface="Courier New"/>
              <a:sym typeface="Courier New"/>
            </a:endParaRPr>
          </a:p>
          <a:p>
            <a:pPr marL="457200" lvl="0" indent="457200" algn="l" rtl="0">
              <a:spcBef>
                <a:spcPts val="0"/>
              </a:spcBef>
              <a:spcAft>
                <a:spcPts val="0"/>
              </a:spcAft>
              <a:buNone/>
            </a:pPr>
            <a:r>
              <a:rPr lang="en" sz="1400">
                <a:latin typeface="Courier New"/>
                <a:ea typeface="Courier New"/>
                <a:cs typeface="Courier New"/>
                <a:sym typeface="Courier New"/>
              </a:rPr>
              <a:t>return WEXITSTATUS(*status);</a:t>
            </a:r>
            <a:endParaRPr sz="1400">
              <a:latin typeface="Courier New"/>
              <a:ea typeface="Courier New"/>
              <a:cs typeface="Courier New"/>
              <a:sym typeface="Courier New"/>
            </a:endParaRPr>
          </a:p>
          <a:p>
            <a:pPr marL="457200" lvl="0" indent="0" algn="l" rtl="0">
              <a:spcBef>
                <a:spcPts val="0"/>
              </a:spcBef>
              <a:spcAft>
                <a:spcPts val="0"/>
              </a:spcAft>
              <a:buNone/>
            </a:pPr>
            <a:r>
              <a:rPr lang="en" sz="1400">
                <a:latin typeface="Courier New"/>
                <a:ea typeface="Courier New"/>
                <a:cs typeface="Courier New"/>
                <a:sym typeface="Courier New"/>
              </a:rPr>
              <a:t>}</a:t>
            </a:r>
            <a:endParaRPr sz="14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47"/>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Part 2.3: Multiprocess</a:t>
            </a:r>
            <a:endParaRPr/>
          </a:p>
          <a:p>
            <a:pPr marL="0" lvl="0" indent="0" algn="l" rtl="0">
              <a:spcBef>
                <a:spcPts val="0"/>
              </a:spcBef>
              <a:spcAft>
                <a:spcPts val="0"/>
              </a:spcAft>
              <a:buNone/>
            </a:pPr>
            <a:r>
              <a:rPr lang="en"/>
              <a:t>Communication</a:t>
            </a:r>
            <a:endParaRPr/>
          </a:p>
        </p:txBody>
      </p:sp>
      <p:pic>
        <p:nvPicPr>
          <p:cNvPr id="461" name="Google Shape;461;p47" descr="Fork and knife"/>
          <p:cNvPicPr preferRelativeResize="0"/>
          <p:nvPr/>
        </p:nvPicPr>
        <p:blipFill>
          <a:blip r:embed="rId3">
            <a:alphaModFix/>
          </a:blip>
          <a:stretch>
            <a:fillRect/>
          </a:stretch>
        </p:blipFill>
        <p:spPr>
          <a:xfrm>
            <a:off x="6456300" y="134375"/>
            <a:ext cx="2286000" cy="2286000"/>
          </a:xfrm>
          <a:prstGeom prst="rect">
            <a:avLst/>
          </a:prstGeom>
          <a:noFill/>
          <a:ln>
            <a:noFill/>
          </a:ln>
        </p:spPr>
      </p:pic>
      <p:pic>
        <p:nvPicPr>
          <p:cNvPr id="462" name="Google Shape;462;p47" descr="Fork and knife"/>
          <p:cNvPicPr preferRelativeResize="0"/>
          <p:nvPr/>
        </p:nvPicPr>
        <p:blipFill>
          <a:blip r:embed="rId3">
            <a:alphaModFix/>
          </a:blip>
          <a:stretch>
            <a:fillRect/>
          </a:stretch>
        </p:blipFill>
        <p:spPr>
          <a:xfrm>
            <a:off x="6456300" y="2619800"/>
            <a:ext cx="2286000" cy="2286000"/>
          </a:xfrm>
          <a:prstGeom prst="rect">
            <a:avLst/>
          </a:prstGeom>
          <a:noFill/>
          <a:ln>
            <a:noFill/>
          </a:ln>
        </p:spPr>
      </p:pic>
      <p:pic>
        <p:nvPicPr>
          <p:cNvPr id="463" name="Google Shape;463;p47" descr="A bowl of soup"/>
          <p:cNvPicPr preferRelativeResize="0"/>
          <p:nvPr/>
        </p:nvPicPr>
        <p:blipFill>
          <a:blip r:embed="rId4">
            <a:alphaModFix/>
          </a:blip>
          <a:stretch>
            <a:fillRect/>
          </a:stretch>
        </p:blipFill>
        <p:spPr>
          <a:xfrm>
            <a:off x="5129725" y="1726038"/>
            <a:ext cx="1691425" cy="16914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do processes communicate?</a:t>
            </a:r>
            <a:endParaRPr/>
          </a:p>
        </p:txBody>
      </p:sp>
      <p:sp>
        <p:nvSpPr>
          <p:cNvPr id="469" name="Google Shape;469;p48"/>
          <p:cNvSpPr txBox="1">
            <a:spLocks noGrp="1"/>
          </p:cNvSpPr>
          <p:nvPr>
            <p:ph type="body" idx="1"/>
          </p:nvPr>
        </p:nvSpPr>
        <p:spPr>
          <a:xfrm>
            <a:off x="311700" y="1389600"/>
            <a:ext cx="8224500" cy="317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we’ve seen in CS 110:</a:t>
            </a:r>
            <a:endParaRPr/>
          </a:p>
          <a:p>
            <a:pPr marL="457200" lvl="0" indent="-342900" algn="l" rtl="0">
              <a:spcBef>
                <a:spcPts val="1600"/>
              </a:spcBef>
              <a:spcAft>
                <a:spcPts val="0"/>
              </a:spcAft>
              <a:buSzPts val="1800"/>
              <a:buChar char="●"/>
            </a:pPr>
            <a:r>
              <a:rPr lang="en"/>
              <a:t>pipes</a:t>
            </a:r>
            <a:endParaRPr sz="1800"/>
          </a:p>
          <a:p>
            <a:pPr marL="457200" lvl="0" indent="-342900" algn="l" rtl="0">
              <a:spcBef>
                <a:spcPts val="1600"/>
              </a:spcBef>
              <a:spcAft>
                <a:spcPts val="0"/>
              </a:spcAft>
              <a:buSzPts val="1800"/>
              <a:buChar char="●"/>
            </a:pPr>
            <a:r>
              <a:rPr lang="en"/>
              <a:t>mmap</a:t>
            </a:r>
            <a:endParaRPr sz="1800"/>
          </a:p>
          <a:p>
            <a:pPr marL="457200" lvl="0" indent="-342900" algn="l" rtl="0">
              <a:spcBef>
                <a:spcPts val="1600"/>
              </a:spcBef>
              <a:spcAft>
                <a:spcPts val="1600"/>
              </a:spcAft>
              <a:buSzPts val="1800"/>
              <a:buChar char="●"/>
            </a:pPr>
            <a:r>
              <a:rPr lang="en"/>
              <a:t>signals</a:t>
            </a:r>
            <a:endParaRPr sz="18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Pipes</a:t>
            </a:r>
            <a:endParaRPr/>
          </a:p>
        </p:txBody>
      </p:sp>
      <p:sp>
        <p:nvSpPr>
          <p:cNvPr id="475" name="Google Shape;475;p49"/>
          <p:cNvSpPr txBox="1">
            <a:spLocks noGrp="1"/>
          </p:cNvSpPr>
          <p:nvPr>
            <p:ph type="body" idx="1"/>
          </p:nvPr>
        </p:nvSpPr>
        <p:spPr>
          <a:xfrm>
            <a:off x="311700" y="917000"/>
            <a:ext cx="8224500" cy="3985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400"/>
              <a:t>What happens in the following code?</a:t>
            </a:r>
            <a:endParaRPr sz="1400"/>
          </a:p>
          <a:p>
            <a:pPr marL="457200" lvl="0" indent="0" algn="l" rtl="0">
              <a:spcBef>
                <a:spcPts val="0"/>
              </a:spcBef>
              <a:spcAft>
                <a:spcPts val="0"/>
              </a:spcAft>
              <a:buNone/>
            </a:pPr>
            <a:r>
              <a:rPr lang="en" sz="1200">
                <a:latin typeface="Courier New"/>
                <a:ea typeface="Courier New"/>
                <a:cs typeface="Courier New"/>
                <a:sym typeface="Courier New"/>
              </a:rPr>
              <a:t>static void writeOutput(const char *array[]) {</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printf("Writing output to file named \"%s\".\n", array[0]);</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int outfile = open(array[0], O_WRONLY | O_CREAT | O_TRUNC, 0644);</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dup2(outfile, STDOUT_FILENO);</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close(outfile);</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if (fork() &gt; 0) return;</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execvp(array[1], array+1);</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exit(0);</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a:t>
            </a:r>
            <a:endParaRPr sz="1200">
              <a:latin typeface="Courier New"/>
              <a:ea typeface="Courier New"/>
              <a:cs typeface="Courier New"/>
              <a:sym typeface="Courier New"/>
            </a:endParaRPr>
          </a:p>
          <a:p>
            <a:pPr marL="457200" lvl="0" indent="0" algn="l" rtl="0">
              <a:spcBef>
                <a:spcPts val="0"/>
              </a:spcBef>
              <a:spcAft>
                <a:spcPts val="0"/>
              </a:spcAft>
              <a:buNone/>
            </a:pP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int main(int argc, char *argv[]) {</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char *array1[] = {“cal.txt”, “cal”, NULL};</a:t>
            </a:r>
            <a:endParaRPr sz="1200">
              <a:latin typeface="Courier New"/>
              <a:ea typeface="Courier New"/>
              <a:cs typeface="Courier New"/>
              <a:sym typeface="Courier New"/>
            </a:endParaRPr>
          </a:p>
          <a:p>
            <a:pPr marL="0" lvl="0" indent="457200" algn="l" rtl="0">
              <a:spcBef>
                <a:spcPts val="0"/>
              </a:spcBef>
              <a:spcAft>
                <a:spcPts val="0"/>
              </a:spcAft>
              <a:buNone/>
            </a:pPr>
            <a:r>
              <a:rPr lang="en" sz="1200">
                <a:latin typeface="Courier New"/>
                <a:ea typeface="Courier New"/>
                <a:cs typeface="Courier New"/>
                <a:sym typeface="Courier New"/>
              </a:rPr>
              <a:t>    char *array2[] = {“date.txt”, “date”, NULL};</a:t>
            </a:r>
            <a:endParaRPr sz="1200">
              <a:latin typeface="Courier New"/>
              <a:ea typeface="Courier New"/>
              <a:cs typeface="Courier New"/>
              <a:sym typeface="Courier New"/>
            </a:endParaRPr>
          </a:p>
          <a:p>
            <a:pPr marL="0" lvl="0" indent="457200" algn="l" rtl="0">
              <a:spcBef>
                <a:spcPts val="0"/>
              </a:spcBef>
              <a:spcAft>
                <a:spcPts val="0"/>
              </a:spcAft>
              <a:buNone/>
            </a:pPr>
            <a:r>
              <a:rPr lang="en" sz="1200">
                <a:latin typeface="Courier New"/>
                <a:ea typeface="Courier New"/>
                <a:cs typeface="Courier New"/>
                <a:sym typeface="Courier New"/>
              </a:rPr>
              <a:t>    writeOutput(array1); waitpid(-1, NULL, 0);</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writeOutput(array2); waitpid(-1, NULL, 0);</a:t>
            </a:r>
            <a:endParaRPr sz="1200">
              <a:latin typeface="Courier New"/>
              <a:ea typeface="Courier New"/>
              <a:cs typeface="Courier New"/>
              <a:sym typeface="Courier New"/>
            </a:endParaRPr>
          </a:p>
          <a:p>
            <a:pPr marL="0" lvl="0" indent="457200" algn="l" rtl="0">
              <a:spcBef>
                <a:spcPts val="0"/>
              </a:spcBef>
              <a:spcAft>
                <a:spcPts val="0"/>
              </a:spcAft>
              <a:buNone/>
            </a:pPr>
            <a:r>
              <a:rPr lang="en" sz="1200">
                <a:latin typeface="Courier New"/>
                <a:ea typeface="Courier New"/>
                <a:cs typeface="Courier New"/>
                <a:sym typeface="Courier New"/>
              </a:rPr>
              <a:t>    return 0;</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a:t>
            </a:r>
            <a:endParaRPr sz="1200">
              <a:latin typeface="Courier New"/>
              <a:ea typeface="Courier New"/>
              <a:cs typeface="Courier New"/>
              <a:sym typeface="Courier New"/>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mmap</a:t>
            </a:r>
            <a:endParaRPr/>
          </a:p>
        </p:txBody>
      </p:sp>
      <p:sp>
        <p:nvSpPr>
          <p:cNvPr id="481" name="Google Shape;481;p50"/>
          <p:cNvSpPr txBox="1">
            <a:spLocks noGrp="1"/>
          </p:cNvSpPr>
          <p:nvPr>
            <p:ph type="body" idx="1"/>
          </p:nvPr>
        </p:nvSpPr>
        <p:spPr>
          <a:xfrm>
            <a:off x="311700" y="1069400"/>
            <a:ext cx="8224500" cy="3529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400"/>
              <a:t>Like malloc, but is able to allocate memory that is shared between processes (e.g. after fork()).</a:t>
            </a:r>
            <a:endParaRPr sz="1400">
              <a:latin typeface="Courier New"/>
              <a:ea typeface="Courier New"/>
              <a:cs typeface="Courier New"/>
              <a:sym typeface="Courier New"/>
            </a:endParaRPr>
          </a:p>
          <a:p>
            <a:pPr marL="457200" lvl="0" indent="0" algn="l" rtl="0">
              <a:spcBef>
                <a:spcPts val="0"/>
              </a:spcBef>
              <a:spcAft>
                <a:spcPts val="0"/>
              </a:spcAft>
              <a:buNone/>
            </a:pPr>
            <a:endParaRPr sz="1400">
              <a:latin typeface="Courier New"/>
              <a:ea typeface="Courier New"/>
              <a:cs typeface="Courier New"/>
              <a:sym typeface="Courier New"/>
            </a:endParaRPr>
          </a:p>
        </p:txBody>
      </p:sp>
      <p:sp>
        <p:nvSpPr>
          <p:cNvPr id="482" name="Google Shape;482;p50"/>
          <p:cNvSpPr/>
          <p:nvPr/>
        </p:nvSpPr>
        <p:spPr>
          <a:xfrm>
            <a:off x="2823925" y="1975650"/>
            <a:ext cx="1369200" cy="442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Process 1</a:t>
            </a:r>
            <a:endParaRPr>
              <a:latin typeface="Proxima Nova"/>
              <a:ea typeface="Proxima Nova"/>
              <a:cs typeface="Proxima Nova"/>
              <a:sym typeface="Proxima Nova"/>
            </a:endParaRPr>
          </a:p>
        </p:txBody>
      </p:sp>
      <p:sp>
        <p:nvSpPr>
          <p:cNvPr id="483" name="Google Shape;483;p50"/>
          <p:cNvSpPr/>
          <p:nvPr/>
        </p:nvSpPr>
        <p:spPr>
          <a:xfrm>
            <a:off x="4659050" y="1975650"/>
            <a:ext cx="1369200" cy="442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Process 2</a:t>
            </a:r>
            <a:endParaRPr>
              <a:latin typeface="Proxima Nova"/>
              <a:ea typeface="Proxima Nova"/>
              <a:cs typeface="Proxima Nova"/>
              <a:sym typeface="Proxima Nova"/>
            </a:endParaRPr>
          </a:p>
        </p:txBody>
      </p:sp>
      <p:sp>
        <p:nvSpPr>
          <p:cNvPr id="484" name="Google Shape;484;p50"/>
          <p:cNvSpPr/>
          <p:nvPr/>
        </p:nvSpPr>
        <p:spPr>
          <a:xfrm>
            <a:off x="3623888" y="3115875"/>
            <a:ext cx="1604400" cy="515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(Shared) Physical Memory Page</a:t>
            </a:r>
            <a:endParaRPr>
              <a:latin typeface="Proxima Nova"/>
              <a:ea typeface="Proxima Nova"/>
              <a:cs typeface="Proxima Nova"/>
              <a:sym typeface="Proxima Nova"/>
            </a:endParaRPr>
          </a:p>
        </p:txBody>
      </p:sp>
      <p:sp>
        <p:nvSpPr>
          <p:cNvPr id="485" name="Google Shape;485;p50"/>
          <p:cNvSpPr/>
          <p:nvPr/>
        </p:nvSpPr>
        <p:spPr>
          <a:xfrm>
            <a:off x="5506325" y="3115875"/>
            <a:ext cx="1369200" cy="515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Physical Memory Page</a:t>
            </a:r>
            <a:endParaRPr>
              <a:latin typeface="Proxima Nova"/>
              <a:ea typeface="Proxima Nova"/>
              <a:cs typeface="Proxima Nova"/>
              <a:sym typeface="Proxima Nova"/>
            </a:endParaRPr>
          </a:p>
        </p:txBody>
      </p:sp>
      <p:sp>
        <p:nvSpPr>
          <p:cNvPr id="486" name="Google Shape;486;p50"/>
          <p:cNvSpPr/>
          <p:nvPr/>
        </p:nvSpPr>
        <p:spPr>
          <a:xfrm>
            <a:off x="1972375" y="3115875"/>
            <a:ext cx="1369200" cy="515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Proxima Nova"/>
                <a:ea typeface="Proxima Nova"/>
                <a:cs typeface="Proxima Nova"/>
                <a:sym typeface="Proxima Nova"/>
              </a:rPr>
              <a:t>Physical Memory Page</a:t>
            </a:r>
            <a:endParaRPr>
              <a:latin typeface="Proxima Nova"/>
              <a:ea typeface="Proxima Nova"/>
              <a:cs typeface="Proxima Nova"/>
              <a:sym typeface="Proxima Nova"/>
            </a:endParaRPr>
          </a:p>
        </p:txBody>
      </p:sp>
      <p:cxnSp>
        <p:nvCxnSpPr>
          <p:cNvPr id="487" name="Google Shape;487;p50"/>
          <p:cNvCxnSpPr>
            <a:stCxn id="482" idx="2"/>
            <a:endCxn id="486" idx="0"/>
          </p:cNvCxnSpPr>
          <p:nvPr/>
        </p:nvCxnSpPr>
        <p:spPr>
          <a:xfrm flipH="1">
            <a:off x="2657125" y="2418450"/>
            <a:ext cx="851400" cy="697500"/>
          </a:xfrm>
          <a:prstGeom prst="straightConnector1">
            <a:avLst/>
          </a:prstGeom>
          <a:noFill/>
          <a:ln w="9525" cap="flat" cmpd="sng">
            <a:solidFill>
              <a:schemeClr val="dk2"/>
            </a:solidFill>
            <a:prstDash val="solid"/>
            <a:round/>
            <a:headEnd type="none" w="med" len="med"/>
            <a:tailEnd type="triangle" w="med" len="med"/>
          </a:ln>
        </p:spPr>
      </p:cxnSp>
      <p:cxnSp>
        <p:nvCxnSpPr>
          <p:cNvPr id="488" name="Google Shape;488;p50"/>
          <p:cNvCxnSpPr>
            <a:stCxn id="482" idx="2"/>
            <a:endCxn id="484" idx="0"/>
          </p:cNvCxnSpPr>
          <p:nvPr/>
        </p:nvCxnSpPr>
        <p:spPr>
          <a:xfrm>
            <a:off x="3508525" y="2418450"/>
            <a:ext cx="917700" cy="697500"/>
          </a:xfrm>
          <a:prstGeom prst="straightConnector1">
            <a:avLst/>
          </a:prstGeom>
          <a:noFill/>
          <a:ln w="9525" cap="flat" cmpd="sng">
            <a:solidFill>
              <a:schemeClr val="dk2"/>
            </a:solidFill>
            <a:prstDash val="solid"/>
            <a:round/>
            <a:headEnd type="none" w="med" len="med"/>
            <a:tailEnd type="triangle" w="med" len="med"/>
          </a:ln>
        </p:spPr>
      </p:cxnSp>
      <p:cxnSp>
        <p:nvCxnSpPr>
          <p:cNvPr id="489" name="Google Shape;489;p50"/>
          <p:cNvCxnSpPr>
            <a:stCxn id="483" idx="2"/>
            <a:endCxn id="484" idx="0"/>
          </p:cNvCxnSpPr>
          <p:nvPr/>
        </p:nvCxnSpPr>
        <p:spPr>
          <a:xfrm flipH="1">
            <a:off x="4425950" y="2418450"/>
            <a:ext cx="917700" cy="697500"/>
          </a:xfrm>
          <a:prstGeom prst="straightConnector1">
            <a:avLst/>
          </a:prstGeom>
          <a:noFill/>
          <a:ln w="9525" cap="flat" cmpd="sng">
            <a:solidFill>
              <a:schemeClr val="dk2"/>
            </a:solidFill>
            <a:prstDash val="solid"/>
            <a:round/>
            <a:headEnd type="none" w="med" len="med"/>
            <a:tailEnd type="triangle" w="med" len="med"/>
          </a:ln>
        </p:spPr>
      </p:cxnSp>
      <p:cxnSp>
        <p:nvCxnSpPr>
          <p:cNvPr id="490" name="Google Shape;490;p50"/>
          <p:cNvCxnSpPr>
            <a:stCxn id="483" idx="2"/>
            <a:endCxn id="485" idx="0"/>
          </p:cNvCxnSpPr>
          <p:nvPr/>
        </p:nvCxnSpPr>
        <p:spPr>
          <a:xfrm>
            <a:off x="5343650" y="2418450"/>
            <a:ext cx="847200" cy="6975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51"/>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Part 3: Signals</a:t>
            </a:r>
            <a:endParaRPr/>
          </a:p>
        </p:txBody>
      </p:sp>
      <p:pic>
        <p:nvPicPr>
          <p:cNvPr id="496" name="Google Shape;496;p51" descr="A picture of Bart Simpson listening through a tube going outside his window"/>
          <p:cNvPicPr preferRelativeResize="0"/>
          <p:nvPr/>
        </p:nvPicPr>
        <p:blipFill>
          <a:blip r:embed="rId3">
            <a:alphaModFix/>
          </a:blip>
          <a:stretch>
            <a:fillRect/>
          </a:stretch>
        </p:blipFill>
        <p:spPr>
          <a:xfrm>
            <a:off x="4847550" y="1509437"/>
            <a:ext cx="4058001" cy="212462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5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are signals?</a:t>
            </a:r>
            <a:endParaRPr/>
          </a:p>
        </p:txBody>
      </p:sp>
      <p:sp>
        <p:nvSpPr>
          <p:cNvPr id="502" name="Google Shape;502;p52"/>
          <p:cNvSpPr txBox="1">
            <a:spLocks noGrp="1"/>
          </p:cNvSpPr>
          <p:nvPr>
            <p:ph type="body" idx="1"/>
          </p:nvPr>
        </p:nvSpPr>
        <p:spPr>
          <a:xfrm>
            <a:off x="311700" y="764600"/>
            <a:ext cx="8224500" cy="390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Asynchronous notifications sent to a process by the kernel or another process.</a:t>
            </a:r>
            <a:endParaRPr/>
          </a:p>
          <a:p>
            <a:pPr marL="457200" lvl="0" indent="-342900" algn="l" rtl="0">
              <a:spcBef>
                <a:spcPts val="1600"/>
              </a:spcBef>
              <a:spcAft>
                <a:spcPts val="0"/>
              </a:spcAft>
              <a:buSzPts val="1800"/>
              <a:buChar char="●"/>
            </a:pPr>
            <a:r>
              <a:rPr lang="en"/>
              <a:t>Created via kill() or raise() (what’s the difference?).</a:t>
            </a:r>
            <a:endParaRPr/>
          </a:p>
          <a:p>
            <a:pPr marL="457200" lvl="0" indent="-342900" algn="l" rtl="0">
              <a:spcBef>
                <a:spcPts val="1600"/>
              </a:spcBef>
              <a:spcAft>
                <a:spcPts val="0"/>
              </a:spcAft>
              <a:buSzPts val="1800"/>
              <a:buChar char="●"/>
            </a:pPr>
            <a:r>
              <a:rPr lang="en"/>
              <a:t>Handled by signal handlers registered via signal().</a:t>
            </a:r>
            <a:endParaRPr/>
          </a:p>
          <a:p>
            <a:pPr marL="457200" lvl="0" indent="-342900" algn="l" rtl="0">
              <a:spcBef>
                <a:spcPts val="1600"/>
              </a:spcBef>
              <a:spcAft>
                <a:spcPts val="0"/>
              </a:spcAft>
              <a:buSzPts val="1800"/>
              <a:buChar char="●"/>
            </a:pPr>
            <a:r>
              <a:rPr lang="en"/>
              <a:t>Can be blocked via sigprocmask().</a:t>
            </a:r>
            <a:endParaRPr/>
          </a:p>
          <a:p>
            <a:pPr marL="457200" lvl="0" indent="-342900" algn="l" rtl="0">
              <a:spcBef>
                <a:spcPts val="1600"/>
              </a:spcBef>
              <a:spcAft>
                <a:spcPts val="0"/>
              </a:spcAft>
              <a:buSzPts val="1800"/>
              <a:buChar char="●"/>
            </a:pPr>
            <a:r>
              <a:rPr lang="en"/>
              <a:t>Can be awaited (e.g. sleep until signal) via sigsuspend().</a:t>
            </a:r>
            <a:endParaRPr/>
          </a:p>
          <a:p>
            <a:pPr marL="457200" lvl="0" indent="-342900" algn="l" rtl="0">
              <a:spcBef>
                <a:spcPts val="1600"/>
              </a:spcBef>
              <a:spcAft>
                <a:spcPts val="0"/>
              </a:spcAft>
              <a:buSzPts val="1800"/>
              <a:buChar char="●"/>
            </a:pPr>
            <a:r>
              <a:rPr lang="en"/>
              <a:t>Examples: (why are these two lines separated?)</a:t>
            </a:r>
            <a:endParaRPr/>
          </a:p>
          <a:p>
            <a:pPr marL="914400" lvl="1" indent="-317500" algn="l" rtl="0">
              <a:spcBef>
                <a:spcPts val="1600"/>
              </a:spcBef>
              <a:spcAft>
                <a:spcPts val="0"/>
              </a:spcAft>
              <a:buSzPts val="1400"/>
              <a:buChar char="○"/>
            </a:pPr>
            <a:r>
              <a:rPr lang="en"/>
              <a:t>SIGINT, SIGTSTP, SIGCONT, SIGCHLD</a:t>
            </a:r>
            <a:endParaRPr/>
          </a:p>
          <a:p>
            <a:pPr marL="914400" lvl="1" indent="-317500" algn="l" rtl="0">
              <a:spcBef>
                <a:spcPts val="1600"/>
              </a:spcBef>
              <a:spcAft>
                <a:spcPts val="1600"/>
              </a:spcAft>
              <a:buSzPts val="1400"/>
              <a:buChar char="○"/>
            </a:pPr>
            <a:r>
              <a:rPr lang="en"/>
              <a:t>SIGSTOP, SIGKILL</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Signal Delivery</a:t>
            </a:r>
            <a:endParaRPr/>
          </a:p>
        </p:txBody>
      </p:sp>
      <p:sp>
        <p:nvSpPr>
          <p:cNvPr id="508" name="Google Shape;508;p53"/>
          <p:cNvSpPr txBox="1">
            <a:spLocks noGrp="1"/>
          </p:cNvSpPr>
          <p:nvPr>
            <p:ph type="body" idx="1"/>
          </p:nvPr>
        </p:nvSpPr>
        <p:spPr>
          <a:xfrm>
            <a:off x="311700" y="1152475"/>
            <a:ext cx="8701500" cy="34164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
              <a:t>If a process blocks a signal, delivery of the signal is delayed until it’s unblocked.</a:t>
            </a:r>
            <a:endParaRPr/>
          </a:p>
          <a:p>
            <a:pPr marL="457200" lvl="0" indent="-342900" algn="l" rtl="0">
              <a:lnSpc>
                <a:spcPct val="115000"/>
              </a:lnSpc>
              <a:spcBef>
                <a:spcPts val="1000"/>
              </a:spcBef>
              <a:spcAft>
                <a:spcPts val="0"/>
              </a:spcAft>
              <a:buSzPts val="1800"/>
              <a:buChar char="●"/>
            </a:pPr>
            <a:r>
              <a:rPr lang="en"/>
              <a:t>If a process is not on CPU during signal delivery, it is delivered once it is.</a:t>
            </a:r>
            <a:endParaRPr/>
          </a:p>
          <a:p>
            <a:pPr marL="457200" lvl="0" indent="-342900" algn="l" rtl="0">
              <a:lnSpc>
                <a:spcPct val="115000"/>
              </a:lnSpc>
              <a:spcBef>
                <a:spcPts val="1000"/>
              </a:spcBef>
              <a:spcAft>
                <a:spcPts val="0"/>
              </a:spcAft>
              <a:buSzPts val="1800"/>
              <a:buChar char="●"/>
            </a:pPr>
            <a:r>
              <a:rPr lang="en"/>
              <a:t>Signals aren’t queued!</a:t>
            </a:r>
            <a:endParaRPr/>
          </a:p>
          <a:p>
            <a:pPr marL="914400" lvl="1" indent="-317500" algn="l" rtl="0">
              <a:lnSpc>
                <a:spcPct val="115000"/>
              </a:lnSpc>
              <a:spcBef>
                <a:spcPts val="1000"/>
              </a:spcBef>
              <a:spcAft>
                <a:spcPts val="0"/>
              </a:spcAft>
              <a:buSzPts val="1400"/>
              <a:buChar char="○"/>
            </a:pPr>
            <a:r>
              <a:rPr lang="en"/>
              <a:t>The kernel tracks only what signals are delivered, not how many</a:t>
            </a:r>
            <a:endParaRPr/>
          </a:p>
          <a:p>
            <a:pPr marL="457200" lvl="0" indent="-342900" algn="l" rtl="0">
              <a:lnSpc>
                <a:spcPct val="115000"/>
              </a:lnSpc>
              <a:spcBef>
                <a:spcPts val="1000"/>
              </a:spcBef>
              <a:spcAft>
                <a:spcPts val="1000"/>
              </a:spcAft>
              <a:buSzPts val="1800"/>
              <a:buChar char="●"/>
            </a:pPr>
            <a:r>
              <a:rPr lang="en"/>
              <a:t>Signal handlers block the signal they are handling (e.g. can be interrupted by other signals).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Signal Handlers</a:t>
            </a:r>
            <a:endParaRPr/>
          </a:p>
        </p:txBody>
      </p:sp>
      <p:sp>
        <p:nvSpPr>
          <p:cNvPr id="514" name="Google Shape;514;p54"/>
          <p:cNvSpPr txBox="1">
            <a:spLocks noGrp="1"/>
          </p:cNvSpPr>
          <p:nvPr>
            <p:ph type="body" idx="1"/>
          </p:nvPr>
        </p:nvSpPr>
        <p:spPr>
          <a:xfrm>
            <a:off x="311700" y="1152475"/>
            <a:ext cx="8701500" cy="34164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
              <a:t>A function _you_ write that can be registered to run upon signal delivery.</a:t>
            </a:r>
            <a:endParaRPr/>
          </a:p>
          <a:p>
            <a:pPr marL="914400" lvl="1" indent="-317500" algn="l" rtl="0">
              <a:lnSpc>
                <a:spcPct val="115000"/>
              </a:lnSpc>
              <a:spcBef>
                <a:spcPts val="1000"/>
              </a:spcBef>
              <a:spcAft>
                <a:spcPts val="0"/>
              </a:spcAft>
              <a:buSzPts val="1400"/>
              <a:buFont typeface="Courier"/>
              <a:buChar char="○"/>
            </a:pPr>
            <a:r>
              <a:rPr lang="en">
                <a:latin typeface="Courier"/>
                <a:ea typeface="Courier"/>
                <a:cs typeface="Courier"/>
                <a:sym typeface="Courier"/>
              </a:rPr>
              <a:t>sighandler_t signal(int signum, sighandler_t handler);</a:t>
            </a:r>
            <a:endParaRPr>
              <a:latin typeface="Courier"/>
              <a:ea typeface="Courier"/>
              <a:cs typeface="Courier"/>
              <a:sym typeface="Courier"/>
            </a:endParaRPr>
          </a:p>
          <a:p>
            <a:pPr marL="457200" lvl="0" indent="-342900" algn="l" rtl="0">
              <a:lnSpc>
                <a:spcPct val="115000"/>
              </a:lnSpc>
              <a:spcBef>
                <a:spcPts val="1000"/>
              </a:spcBef>
              <a:spcAft>
                <a:spcPts val="0"/>
              </a:spcAft>
              <a:buSzPts val="1800"/>
              <a:buChar char="●"/>
            </a:pPr>
            <a:r>
              <a:rPr lang="en"/>
              <a:t>Since signals are async, the signal handler might be run at any time! =&gt; beware of race conditions</a:t>
            </a:r>
            <a:endParaRPr/>
          </a:p>
          <a:p>
            <a:pPr marL="457200" lvl="0" indent="-342900" algn="l" rtl="0">
              <a:lnSpc>
                <a:spcPct val="115000"/>
              </a:lnSpc>
              <a:spcBef>
                <a:spcPts val="1000"/>
              </a:spcBef>
              <a:spcAft>
                <a:spcPts val="0"/>
              </a:spcAft>
              <a:buSzPts val="1800"/>
              <a:buChar char="●"/>
            </a:pPr>
            <a:r>
              <a:rPr lang="en"/>
              <a:t>Avoid race conditions by blocking signals appropriately</a:t>
            </a:r>
            <a:endParaRPr/>
          </a:p>
          <a:p>
            <a:pPr marL="914400" lvl="1" indent="-317500" algn="l" rtl="0">
              <a:lnSpc>
                <a:spcPct val="115000"/>
              </a:lnSpc>
              <a:spcBef>
                <a:spcPts val="1000"/>
              </a:spcBef>
              <a:spcAft>
                <a:spcPts val="0"/>
              </a:spcAft>
              <a:buSzPts val="1400"/>
              <a:buFont typeface="Courier"/>
              <a:buChar char="○"/>
            </a:pPr>
            <a:r>
              <a:rPr lang="en">
                <a:latin typeface="Courier"/>
                <a:ea typeface="Courier"/>
                <a:cs typeface="Courier"/>
                <a:sym typeface="Courier"/>
              </a:rPr>
              <a:t>sigset_t set;</a:t>
            </a:r>
            <a:endParaRPr>
              <a:latin typeface="Courier"/>
              <a:ea typeface="Courier"/>
              <a:cs typeface="Courier"/>
              <a:sym typeface="Courier"/>
            </a:endParaRPr>
          </a:p>
          <a:p>
            <a:pPr marL="914400" lvl="1" indent="-317500" algn="l" rtl="0">
              <a:lnSpc>
                <a:spcPct val="115000"/>
              </a:lnSpc>
              <a:spcBef>
                <a:spcPts val="1000"/>
              </a:spcBef>
              <a:spcAft>
                <a:spcPts val="0"/>
              </a:spcAft>
              <a:buSzPts val="1400"/>
              <a:buFont typeface="Courier"/>
              <a:buChar char="○"/>
            </a:pPr>
            <a:r>
              <a:rPr lang="en">
                <a:latin typeface="Courier"/>
                <a:ea typeface="Courier"/>
                <a:cs typeface="Courier"/>
                <a:sym typeface="Courier"/>
              </a:rPr>
              <a:t>int sigemptyset(sigset_t *set);</a:t>
            </a:r>
            <a:endParaRPr>
              <a:latin typeface="Courier"/>
              <a:ea typeface="Courier"/>
              <a:cs typeface="Courier"/>
              <a:sym typeface="Courier"/>
            </a:endParaRPr>
          </a:p>
          <a:p>
            <a:pPr marL="914400" lvl="1" indent="-317500" algn="l" rtl="0">
              <a:lnSpc>
                <a:spcPct val="115000"/>
              </a:lnSpc>
              <a:spcBef>
                <a:spcPts val="1000"/>
              </a:spcBef>
              <a:spcAft>
                <a:spcPts val="0"/>
              </a:spcAft>
              <a:buSzPts val="1400"/>
              <a:buFont typeface="Courier"/>
              <a:buChar char="○"/>
            </a:pPr>
            <a:r>
              <a:rPr lang="en">
                <a:latin typeface="Courier"/>
                <a:ea typeface="Courier"/>
                <a:cs typeface="Courier"/>
                <a:sym typeface="Courier"/>
              </a:rPr>
              <a:t>int sigaddset(sigset_t *set, int signum);</a:t>
            </a:r>
            <a:endParaRPr/>
          </a:p>
          <a:p>
            <a:pPr marL="914400" lvl="1" indent="-317500" algn="l" rtl="0">
              <a:lnSpc>
                <a:spcPct val="115000"/>
              </a:lnSpc>
              <a:spcBef>
                <a:spcPts val="1000"/>
              </a:spcBef>
              <a:spcAft>
                <a:spcPts val="1000"/>
              </a:spcAft>
              <a:buSzPts val="1400"/>
              <a:buFont typeface="Courier"/>
              <a:buChar char="○"/>
            </a:pPr>
            <a:r>
              <a:rPr lang="en">
                <a:latin typeface="Courier"/>
                <a:ea typeface="Courier"/>
                <a:cs typeface="Courier"/>
                <a:sym typeface="Courier"/>
              </a:rPr>
              <a:t>int sigprocmask(int how, const sigset_t *set, sigset_t *oldset);</a:t>
            </a:r>
            <a:endParaRPr>
              <a:latin typeface="Courier"/>
              <a:ea typeface="Courier"/>
              <a:cs typeface="Courier"/>
              <a:sym typeface="Courie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Signal Blocking (find the bugs)</a:t>
            </a:r>
            <a:endParaRPr/>
          </a:p>
        </p:txBody>
      </p:sp>
      <p:sp>
        <p:nvSpPr>
          <p:cNvPr id="520" name="Google Shape;520;p55"/>
          <p:cNvSpPr txBox="1">
            <a:spLocks noGrp="1"/>
          </p:cNvSpPr>
          <p:nvPr>
            <p:ph type="body" idx="1"/>
          </p:nvPr>
        </p:nvSpPr>
        <p:spPr>
          <a:xfrm>
            <a:off x="311700" y="1069400"/>
            <a:ext cx="4007400" cy="352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Courier New"/>
                <a:ea typeface="Courier New"/>
                <a:cs typeface="Courier New"/>
                <a:sym typeface="Courier New"/>
              </a:rPr>
              <a:t>static int sum = 0;</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static int children = 0;</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int main(int argc, char *argv[]) {</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for (int i = 0; i &lt; 5; i++) {</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pid_t pid = fork();</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if (pid == 0) {</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 do nonsense work</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exit(i);</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children++;</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signal(SIGCHLD, &amp;handle);</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while (children &gt; 0) {</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 busy wait :(</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cout &lt;&lt; “sum: “ &lt;&lt; sum &lt;&lt; endl;</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return 0;</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a:t>
            </a:r>
            <a:endParaRPr sz="1200"/>
          </a:p>
        </p:txBody>
      </p:sp>
      <p:sp>
        <p:nvSpPr>
          <p:cNvPr id="521" name="Google Shape;521;p55"/>
          <p:cNvSpPr txBox="1">
            <a:spLocks noGrp="1"/>
          </p:cNvSpPr>
          <p:nvPr>
            <p:ph type="body" idx="1"/>
          </p:nvPr>
        </p:nvSpPr>
        <p:spPr>
          <a:xfrm>
            <a:off x="4572000" y="1069400"/>
            <a:ext cx="4007400" cy="352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Courier New"/>
                <a:ea typeface="Courier New"/>
                <a:cs typeface="Courier New"/>
                <a:sym typeface="Courier New"/>
              </a:rPr>
              <a:t>static void handle(int signal) {</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int status;</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waitpid(-1, &amp;status, 0);</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assert(WIFEXITED(status));</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sum += WEXITSTATUS(status);</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children--;</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cout &lt;&lt; “One child exited!” &lt;&lt; endl;</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a:t>
            </a:r>
            <a:endParaRPr sz="12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56"/>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Signal Blocking (fixed!)</a:t>
            </a:r>
            <a:endParaRPr/>
          </a:p>
        </p:txBody>
      </p:sp>
      <p:sp>
        <p:nvSpPr>
          <p:cNvPr id="527" name="Google Shape;527;p56"/>
          <p:cNvSpPr txBox="1">
            <a:spLocks noGrp="1"/>
          </p:cNvSpPr>
          <p:nvPr>
            <p:ph type="body" idx="1"/>
          </p:nvPr>
        </p:nvSpPr>
        <p:spPr>
          <a:xfrm>
            <a:off x="311700" y="764600"/>
            <a:ext cx="4007400" cy="404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Courier New"/>
                <a:ea typeface="Courier New"/>
                <a:cs typeface="Courier New"/>
                <a:sym typeface="Courier New"/>
              </a:rPr>
              <a:t>static int sum = 0;</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static int children = 0;</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int main(int argc, char *argv[]) {</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signal(SIGCHLD, handle);</a:t>
            </a:r>
            <a:endParaRPr sz="10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sigset_t set;</a:t>
            </a:r>
            <a:endParaRPr sz="10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000">
                <a:solidFill>
                  <a:srgbClr val="FF0000"/>
                </a:solidFill>
                <a:latin typeface="Courier New"/>
                <a:ea typeface="Courier New"/>
                <a:cs typeface="Courier New"/>
                <a:sym typeface="Courier New"/>
              </a:rPr>
              <a:t>    sigemptyset(&amp;set);</a:t>
            </a:r>
            <a:endParaRPr sz="10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000">
                <a:solidFill>
                  <a:srgbClr val="FF0000"/>
                </a:solidFill>
                <a:latin typeface="Courier New"/>
                <a:ea typeface="Courier New"/>
                <a:cs typeface="Courier New"/>
                <a:sym typeface="Courier New"/>
              </a:rPr>
              <a:t>    sigaddset(&amp;set, SIGCHLD);</a:t>
            </a:r>
            <a:endParaRPr sz="10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for (int i = 0; i &lt; 5; i++) {</a:t>
            </a:r>
            <a:endParaRPr sz="10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000">
                <a:solidFill>
                  <a:srgbClr val="FF0000"/>
                </a:solidFill>
                <a:latin typeface="Courier New"/>
                <a:ea typeface="Courier New"/>
                <a:cs typeface="Courier New"/>
                <a:sym typeface="Courier New"/>
              </a:rPr>
              <a:t>        sigprocmask(SIG_BLOCK, &amp;set, NULL);</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pid_t pid = fork();</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if (pid == 0) {</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sigprocmask(SIG_UNBLOCK, &amp;set, NULL);</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 do nonsense work</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exit(i);</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a:t>
            </a:r>
            <a:endParaRPr sz="10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children++;</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sigprocmask(SIG_UNBLOCK, &amp;set, NULL);</a:t>
            </a:r>
            <a:endParaRPr sz="10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while (children &gt; 0) {</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 busy wait :(</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cout &lt;&lt; "sum: " &lt;&lt; sum &lt;&lt; endl;</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    return 0;</a:t>
            </a:r>
            <a:endParaRPr sz="1000">
              <a:latin typeface="Courier New"/>
              <a:ea typeface="Courier New"/>
              <a:cs typeface="Courier New"/>
              <a:sym typeface="Courier New"/>
            </a:endParaRPr>
          </a:p>
          <a:p>
            <a:pPr marL="0" lvl="0" indent="0" algn="l" rtl="0">
              <a:spcBef>
                <a:spcPts val="0"/>
              </a:spcBef>
              <a:spcAft>
                <a:spcPts val="0"/>
              </a:spcAft>
              <a:buNone/>
            </a:pPr>
            <a:r>
              <a:rPr lang="en" sz="1000">
                <a:latin typeface="Courier New"/>
                <a:ea typeface="Courier New"/>
                <a:cs typeface="Courier New"/>
                <a:sym typeface="Courier New"/>
              </a:rPr>
              <a:t>}</a:t>
            </a:r>
            <a:endParaRPr sz="1000">
              <a:latin typeface="Courier New"/>
              <a:ea typeface="Courier New"/>
              <a:cs typeface="Courier New"/>
              <a:sym typeface="Courier New"/>
            </a:endParaRPr>
          </a:p>
        </p:txBody>
      </p:sp>
      <p:sp>
        <p:nvSpPr>
          <p:cNvPr id="528" name="Google Shape;528;p56"/>
          <p:cNvSpPr txBox="1">
            <a:spLocks noGrp="1"/>
          </p:cNvSpPr>
          <p:nvPr>
            <p:ph type="body" idx="1"/>
          </p:nvPr>
        </p:nvSpPr>
        <p:spPr>
          <a:xfrm>
            <a:off x="4242900" y="1069400"/>
            <a:ext cx="4824900" cy="352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Courier New"/>
                <a:ea typeface="Courier New"/>
                <a:cs typeface="Courier New"/>
                <a:sym typeface="Courier New"/>
              </a:rPr>
              <a:t>static void handle(int signal) {</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int status;</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a:t>
            </a:r>
            <a:r>
              <a:rPr lang="en" sz="1200">
                <a:solidFill>
                  <a:srgbClr val="FF0000"/>
                </a:solidFill>
                <a:latin typeface="Courier New"/>
                <a:ea typeface="Courier New"/>
                <a:cs typeface="Courier New"/>
                <a:sym typeface="Courier New"/>
              </a:rPr>
              <a:t>while (true) {</a:t>
            </a:r>
            <a:endParaRPr sz="12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a:t>
            </a:r>
            <a:r>
              <a:rPr lang="en" sz="1200">
                <a:solidFill>
                  <a:srgbClr val="FF0000"/>
                </a:solidFill>
                <a:latin typeface="Courier New"/>
                <a:ea typeface="Courier New"/>
                <a:cs typeface="Courier New"/>
                <a:sym typeface="Courier New"/>
              </a:rPr>
              <a:t>if (</a:t>
            </a:r>
            <a:r>
              <a:rPr lang="en" sz="1200">
                <a:latin typeface="Courier New"/>
                <a:ea typeface="Courier New"/>
                <a:cs typeface="Courier New"/>
                <a:sym typeface="Courier New"/>
              </a:rPr>
              <a:t>waitpid(-1, &amp;status, </a:t>
            </a:r>
            <a:r>
              <a:rPr lang="en" sz="1200">
                <a:solidFill>
                  <a:srgbClr val="FF0000"/>
                </a:solidFill>
                <a:latin typeface="Courier New"/>
                <a:ea typeface="Courier New"/>
                <a:cs typeface="Courier New"/>
                <a:sym typeface="Courier New"/>
              </a:rPr>
              <a:t>WNOHANG</a:t>
            </a:r>
            <a:r>
              <a:rPr lang="en" sz="1200">
                <a:latin typeface="Courier New"/>
                <a:ea typeface="Courier New"/>
                <a:cs typeface="Courier New"/>
                <a:sym typeface="Courier New"/>
              </a:rPr>
              <a:t>)</a:t>
            </a:r>
            <a:r>
              <a:rPr lang="en" sz="1200">
                <a:solidFill>
                  <a:srgbClr val="FF0000"/>
                </a:solidFill>
                <a:latin typeface="Courier New"/>
                <a:ea typeface="Courier New"/>
                <a:cs typeface="Courier New"/>
                <a:sym typeface="Courier New"/>
              </a:rPr>
              <a:t> &lt;= 0) {</a:t>
            </a:r>
            <a:endParaRPr sz="12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a:t>
            </a:r>
            <a:r>
              <a:rPr lang="en" sz="1200">
                <a:solidFill>
                  <a:srgbClr val="FF0000"/>
                </a:solidFill>
                <a:latin typeface="Courier New"/>
                <a:ea typeface="Courier New"/>
                <a:cs typeface="Courier New"/>
                <a:sym typeface="Courier New"/>
              </a:rPr>
              <a:t>break;</a:t>
            </a:r>
            <a:endParaRPr sz="12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a:t>
            </a:r>
            <a:r>
              <a:rPr lang="en" sz="1200">
                <a:solidFill>
                  <a:srgbClr val="FF0000"/>
                </a:solidFill>
                <a:latin typeface="Courier New"/>
                <a:ea typeface="Courier New"/>
                <a:cs typeface="Courier New"/>
                <a:sym typeface="Courier New"/>
              </a:rPr>
              <a:t>}</a:t>
            </a:r>
            <a:endParaRPr sz="1200">
              <a:solidFill>
                <a:srgbClr val="FF0000"/>
              </a:solidFill>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assert(WIFEXITED(status));</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sum += WEXITSTATUS(status);</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children--;</a:t>
            </a:r>
            <a:endParaRPr sz="1200">
              <a:latin typeface="Courier New"/>
              <a:ea typeface="Courier New"/>
              <a:cs typeface="Courier New"/>
              <a:sym typeface="Courier New"/>
            </a:endParaRPr>
          </a:p>
          <a:p>
            <a:pPr marL="457200" lvl="0" indent="0" algn="l" rtl="0">
              <a:spcBef>
                <a:spcPts val="0"/>
              </a:spcBef>
              <a:spcAft>
                <a:spcPts val="0"/>
              </a:spcAft>
              <a:buNone/>
            </a:pPr>
            <a:r>
              <a:rPr lang="en" sz="1200">
                <a:latin typeface="Courier New"/>
                <a:ea typeface="Courier New"/>
                <a:cs typeface="Courier New"/>
                <a:sym typeface="Courier New"/>
              </a:rPr>
              <a:t>    cout &lt;&lt; "One child exited!" &lt;&lt; endl;</a:t>
            </a:r>
            <a:endParaRPr sz="1200">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	</a:t>
            </a:r>
            <a:r>
              <a:rPr lang="en" sz="1200">
                <a:solidFill>
                  <a:srgbClr val="FF0000"/>
                </a:solidFill>
                <a:latin typeface="Courier New"/>
                <a:ea typeface="Courier New"/>
                <a:cs typeface="Courier New"/>
                <a:sym typeface="Courier New"/>
              </a:rPr>
              <a:t>}</a:t>
            </a:r>
            <a:endParaRPr sz="1200">
              <a:solidFill>
                <a:srgbClr val="FF0000"/>
              </a:solidFill>
              <a:latin typeface="Courier New"/>
              <a:ea typeface="Courier New"/>
              <a:cs typeface="Courier New"/>
              <a:sym typeface="Courier New"/>
            </a:endParaRPr>
          </a:p>
          <a:p>
            <a:pPr marL="0" lvl="0" indent="0" algn="l" rtl="0">
              <a:spcBef>
                <a:spcPts val="0"/>
              </a:spcBef>
              <a:spcAft>
                <a:spcPts val="0"/>
              </a:spcAft>
              <a:buNone/>
            </a:pPr>
            <a:r>
              <a:rPr lang="en" sz="1200">
                <a:latin typeface="Courier New"/>
                <a:ea typeface="Courier New"/>
                <a:cs typeface="Courier New"/>
                <a:sym typeface="Courier New"/>
              </a:rPr>
              <a:t>}</a:t>
            </a:r>
            <a:endParaRPr sz="1200">
              <a:latin typeface="Courier New"/>
              <a:ea typeface="Courier New"/>
              <a:cs typeface="Courier New"/>
              <a:sym typeface="Courier New"/>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sigsuspend()</a:t>
            </a:r>
            <a:endParaRPr/>
          </a:p>
        </p:txBody>
      </p:sp>
      <p:sp>
        <p:nvSpPr>
          <p:cNvPr id="534" name="Google Shape;534;p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sigsuspend(&amp;mask):</a:t>
            </a:r>
            <a:endParaRPr b="1"/>
          </a:p>
          <a:p>
            <a:pPr marL="0" lvl="0" indent="0" algn="l" rtl="0">
              <a:spcBef>
                <a:spcPts val="1600"/>
              </a:spcBef>
              <a:spcAft>
                <a:spcPts val="0"/>
              </a:spcAft>
              <a:buNone/>
            </a:pPr>
            <a:r>
              <a:rPr lang="en" b="1">
                <a:latin typeface="Courier New"/>
                <a:ea typeface="Courier New"/>
                <a:cs typeface="Courier New"/>
                <a:sym typeface="Courier New"/>
              </a:rPr>
              <a:t>//ATOMICALLY:</a:t>
            </a:r>
            <a:endParaRPr b="1">
              <a:latin typeface="Courier New"/>
              <a:ea typeface="Courier New"/>
              <a:cs typeface="Courier New"/>
              <a:sym typeface="Courier New"/>
            </a:endParaRPr>
          </a:p>
          <a:p>
            <a:pPr marL="0" lvl="0" indent="0" algn="l" rtl="0">
              <a:spcBef>
                <a:spcPts val="0"/>
              </a:spcBef>
              <a:spcAft>
                <a:spcPts val="0"/>
              </a:spcAft>
              <a:buNone/>
            </a:pPr>
            <a:r>
              <a:rPr lang="en" b="1">
                <a:latin typeface="Courier New"/>
                <a:ea typeface="Courier New"/>
                <a:cs typeface="Courier New"/>
                <a:sym typeface="Courier New"/>
              </a:rPr>
              <a:t>   sigprocmask(SIG_SETMASK, &amp;mask, &amp;old); </a:t>
            </a:r>
            <a:endParaRPr b="1">
              <a:latin typeface="Courier New"/>
              <a:ea typeface="Courier New"/>
              <a:cs typeface="Courier New"/>
              <a:sym typeface="Courier New"/>
            </a:endParaRPr>
          </a:p>
          <a:p>
            <a:pPr marL="0" lvl="0" indent="0" algn="l" rtl="0">
              <a:spcBef>
                <a:spcPts val="0"/>
              </a:spcBef>
              <a:spcAft>
                <a:spcPts val="0"/>
              </a:spcAft>
              <a:buNone/>
            </a:pPr>
            <a:r>
              <a:rPr lang="en" b="1">
                <a:latin typeface="Courier New"/>
                <a:ea typeface="Courier New"/>
                <a:cs typeface="Courier New"/>
                <a:sym typeface="Courier New"/>
              </a:rPr>
              <a:t>   pause(); // wait for signal to wake us up</a:t>
            </a:r>
            <a:endParaRPr b="1">
              <a:latin typeface="Courier New"/>
              <a:ea typeface="Courier New"/>
              <a:cs typeface="Courier New"/>
              <a:sym typeface="Courier New"/>
            </a:endParaRPr>
          </a:p>
          <a:p>
            <a:pPr marL="0" lvl="0" indent="0" algn="l" rtl="0">
              <a:spcBef>
                <a:spcPts val="0"/>
              </a:spcBef>
              <a:spcAft>
                <a:spcPts val="0"/>
              </a:spcAft>
              <a:buNone/>
            </a:pPr>
            <a:r>
              <a:rPr lang="en" b="1">
                <a:latin typeface="Courier New"/>
                <a:ea typeface="Courier New"/>
                <a:cs typeface="Courier New"/>
                <a:sym typeface="Courier New"/>
              </a:rPr>
              <a:t>   sigprocmask(SIG_SETMASK, &amp;old, NULL);</a:t>
            </a:r>
            <a:endParaRPr b="1">
              <a:latin typeface="Courier New"/>
              <a:ea typeface="Courier New"/>
              <a:cs typeface="Courier New"/>
              <a:sym typeface="Courier New"/>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58"/>
          <p:cNvSpPr txBox="1">
            <a:spLocks noGrp="1"/>
          </p:cNvSpPr>
          <p:nvPr>
            <p:ph type="title"/>
          </p:nvPr>
        </p:nvSpPr>
        <p:spPr>
          <a:xfrm>
            <a:off x="214850" y="165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Another </a:t>
            </a:r>
            <a:r>
              <a:rPr lang="en">
                <a:latin typeface="Courier New"/>
                <a:ea typeface="Courier New"/>
                <a:cs typeface="Courier New"/>
                <a:sym typeface="Courier New"/>
              </a:rPr>
              <a:t>kill-puzzle</a:t>
            </a:r>
            <a:r>
              <a:rPr lang="en"/>
              <a:t>!</a:t>
            </a:r>
            <a:endParaRPr/>
          </a:p>
        </p:txBody>
      </p:sp>
      <p:sp>
        <p:nvSpPr>
          <p:cNvPr id="540" name="Google Shape;540;p58"/>
          <p:cNvSpPr txBox="1">
            <a:spLocks noGrp="1"/>
          </p:cNvSpPr>
          <p:nvPr>
            <p:ph type="body" idx="1"/>
          </p:nvPr>
        </p:nvSpPr>
        <p:spPr>
          <a:xfrm>
            <a:off x="159300" y="695275"/>
            <a:ext cx="4408500" cy="34164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 sz="1400">
                <a:latin typeface="Courier New"/>
                <a:ea typeface="Courier New"/>
                <a:cs typeface="Courier New"/>
                <a:sym typeface="Courier New"/>
              </a:rPr>
              <a:t>static pid_t pid;</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static int counter = 0;</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static void parentHandler(int unused) {</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counter += 2;</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printf("counter = %d\n", counter);</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static void childHandler(int unused) {</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counter += 1;</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printf("counter = %d\n", counter);</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kill(getppid(), SIGUSR1);</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b="1">
                <a:latin typeface="Courier New"/>
                <a:ea typeface="Courier New"/>
                <a:cs typeface="Courier New"/>
                <a:sym typeface="Courier New"/>
              </a:rPr>
              <a:t>1. Can this program DEADLOCK?</a:t>
            </a:r>
            <a:endParaRPr sz="1400" b="1">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b="1">
                <a:latin typeface="Courier New"/>
                <a:ea typeface="Courier New"/>
                <a:cs typeface="Courier New"/>
                <a:sym typeface="Courier New"/>
              </a:rPr>
              <a:t>BONUS: How many outputs are there?</a:t>
            </a:r>
            <a:endParaRPr sz="1400" b="1">
              <a:latin typeface="Courier New"/>
              <a:ea typeface="Courier New"/>
              <a:cs typeface="Courier New"/>
              <a:sym typeface="Courier New"/>
            </a:endParaRPr>
          </a:p>
        </p:txBody>
      </p:sp>
      <p:sp>
        <p:nvSpPr>
          <p:cNvPr id="541" name="Google Shape;541;p58"/>
          <p:cNvSpPr txBox="1">
            <a:spLocks noGrp="1"/>
          </p:cNvSpPr>
          <p:nvPr>
            <p:ph type="body" idx="1"/>
          </p:nvPr>
        </p:nvSpPr>
        <p:spPr>
          <a:xfrm>
            <a:off x="4506475" y="740325"/>
            <a:ext cx="4408500" cy="34164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 sz="1400">
                <a:latin typeface="Courier New"/>
                <a:ea typeface="Courier New"/>
                <a:cs typeface="Courier New"/>
                <a:sym typeface="Courier New"/>
              </a:rPr>
              <a:t>int main(int argc, char *argv[]) {</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signal(SIGUSR1, parentHandler);</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if ((pid = fork()) == 0) {</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signal(SIGUSR1, childHandler);</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sigset_t mask; sigemptyset(&amp;mask);</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sigsuspend(&amp;mask);</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return 0;</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endParaRPr sz="1400" b="1">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kill(pid, SIGUSR1);</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waitpid(pid, NULL, 0);</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counter += 3;</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printf("counter = %d\n", counter);</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  return 0;</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r>
              <a:rPr lang="en" sz="1400">
                <a:latin typeface="Courier New"/>
                <a:ea typeface="Courier New"/>
                <a:cs typeface="Courier New"/>
                <a:sym typeface="Courier New"/>
              </a:rPr>
              <a:t>}</a:t>
            </a:r>
            <a:endParaRPr sz="1400">
              <a:latin typeface="Courier New"/>
              <a:ea typeface="Courier New"/>
              <a:cs typeface="Courier New"/>
              <a:sym typeface="Courier New"/>
            </a:endParaRPr>
          </a:p>
          <a:p>
            <a:pPr marL="0" marR="0" lvl="0" indent="0" algn="l" rtl="0">
              <a:lnSpc>
                <a:spcPct val="115000"/>
              </a:lnSpc>
              <a:spcBef>
                <a:spcPts val="0"/>
              </a:spcBef>
              <a:spcAft>
                <a:spcPts val="0"/>
              </a:spcAft>
              <a:buNone/>
            </a:pPr>
            <a:endParaRPr sz="1400">
              <a:latin typeface="Courier New"/>
              <a:ea typeface="Courier New"/>
              <a:cs typeface="Courier New"/>
              <a:sym typeface="Courier New"/>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59"/>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Part 4: Scheduling</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0"/>
          <p:cNvSpPr txBox="1">
            <a:spLocks noGrp="1"/>
          </p:cNvSpPr>
          <p:nvPr>
            <p:ph type="title"/>
          </p:nvPr>
        </p:nvSpPr>
        <p:spPr>
          <a:xfrm>
            <a:off x="265500" y="-132000"/>
            <a:ext cx="4045200" cy="1509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Scheduling</a:t>
            </a:r>
            <a:endParaRPr/>
          </a:p>
        </p:txBody>
      </p:sp>
      <p:pic>
        <p:nvPicPr>
          <p:cNvPr id="552" name="Google Shape;552;p60" descr="A diagram that shows the change in states for a process over time.  When you create a process, it goes into the ready state.  It can be dispatched to the running state.  When in the running state, it could timeout and go back to the ready state, or termiante and be finished.  It could also block and go into the blocked state.  In the blocked state, once it unblocks it goes back to the ready state."/>
          <p:cNvPicPr preferRelativeResize="0"/>
          <p:nvPr/>
        </p:nvPicPr>
        <p:blipFill>
          <a:blip r:embed="rId3">
            <a:alphaModFix/>
          </a:blip>
          <a:stretch>
            <a:fillRect/>
          </a:stretch>
        </p:blipFill>
        <p:spPr>
          <a:xfrm>
            <a:off x="1002500" y="1797000"/>
            <a:ext cx="5734225" cy="2421100"/>
          </a:xfrm>
          <a:prstGeom prst="rect">
            <a:avLst/>
          </a:prstGeom>
          <a:noFill/>
          <a:ln>
            <a:noFill/>
          </a:ln>
        </p:spPr>
      </p:pic>
      <p:sp>
        <p:nvSpPr>
          <p:cNvPr id="553" name="Google Shape;553;p60"/>
          <p:cNvSpPr txBox="1"/>
          <p:nvPr/>
        </p:nvSpPr>
        <p:spPr>
          <a:xfrm>
            <a:off x="940325" y="1311950"/>
            <a:ext cx="5838600" cy="40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Proxima Nova"/>
                <a:ea typeface="Proxima Nova"/>
                <a:cs typeface="Proxima Nova"/>
                <a:sym typeface="Proxima Nova"/>
              </a:rPr>
              <a:t>(not emphasized on midterm)</a:t>
            </a:r>
            <a:endParaRPr>
              <a:solidFill>
                <a:srgbClr val="FFFFFF"/>
              </a:solidFill>
              <a:latin typeface="Proxima Nova"/>
              <a:ea typeface="Proxima Nova"/>
              <a:cs typeface="Proxima Nova"/>
              <a:sym typeface="Proxima Nov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Scheduling</a:t>
            </a:r>
            <a:endParaRPr/>
          </a:p>
        </p:txBody>
      </p:sp>
      <p:sp>
        <p:nvSpPr>
          <p:cNvPr id="559" name="Google Shape;559;p6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t>Process control block (PCB) - struct representing a process’ state</a:t>
            </a:r>
            <a:endParaRPr sz="1800"/>
          </a:p>
          <a:p>
            <a:pPr marL="914400" lvl="1" indent="-342900" algn="l" rtl="0">
              <a:spcBef>
                <a:spcPts val="0"/>
              </a:spcBef>
              <a:spcAft>
                <a:spcPts val="0"/>
              </a:spcAft>
              <a:buSzPts val="1800"/>
              <a:buChar char="○"/>
            </a:pPr>
            <a:r>
              <a:rPr lang="en" sz="1800"/>
              <a:t>What code it last was executing, register values, PID, etc</a:t>
            </a:r>
            <a:br>
              <a:rPr lang="en" sz="1800"/>
            </a:br>
            <a:endParaRPr sz="1800"/>
          </a:p>
          <a:p>
            <a:pPr marL="457200" lvl="0" indent="-342900" algn="l" rtl="0">
              <a:spcBef>
                <a:spcPts val="0"/>
              </a:spcBef>
              <a:spcAft>
                <a:spcPts val="0"/>
              </a:spcAft>
              <a:buSzPts val="1800"/>
              <a:buChar char="●"/>
            </a:pPr>
            <a:r>
              <a:rPr lang="en" sz="1800"/>
              <a:t>PCBs put into one of: </a:t>
            </a:r>
            <a:endParaRPr sz="1800"/>
          </a:p>
          <a:p>
            <a:pPr marL="914400" lvl="1" indent="-342900" algn="l" rtl="0">
              <a:spcBef>
                <a:spcPts val="0"/>
              </a:spcBef>
              <a:spcAft>
                <a:spcPts val="0"/>
              </a:spcAft>
              <a:buSzPts val="1800"/>
              <a:buChar char="○"/>
            </a:pPr>
            <a:r>
              <a:rPr lang="en" sz="1800"/>
              <a:t>blocked queue, ready/runnable queue, running queue</a:t>
            </a:r>
            <a:endParaRPr sz="1800"/>
          </a:p>
          <a:p>
            <a:pPr marL="0" lvl="0" indent="0" algn="l" rtl="0">
              <a:spcBef>
                <a:spcPts val="1600"/>
              </a:spcBef>
              <a:spcAft>
                <a:spcPts val="0"/>
              </a:spcAft>
              <a:buNone/>
            </a:pPr>
            <a:endParaRPr/>
          </a:p>
          <a:p>
            <a:pPr marL="0" lvl="0" indent="0" algn="l" rtl="0">
              <a:spcBef>
                <a:spcPts val="1600"/>
              </a:spcBef>
              <a:spcAft>
                <a:spcPts val="1600"/>
              </a:spcAft>
              <a:buNone/>
            </a:pPr>
            <a:r>
              <a:rPr lang="en">
                <a:solidFill>
                  <a:schemeClr val="lt2"/>
                </a:solidFill>
              </a:rPr>
              <a:t>What causes a process to move from one queue to another?</a:t>
            </a:r>
            <a:endParaRPr>
              <a:solidFill>
                <a:schemeClr val="lt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62"/>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Part 5: Threads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are threads?</a:t>
            </a:r>
            <a:endParaRPr/>
          </a:p>
        </p:txBody>
      </p:sp>
      <p:sp>
        <p:nvSpPr>
          <p:cNvPr id="570" name="Google Shape;570;p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 thread is an independent execution sequence within a single process. </a:t>
            </a:r>
            <a:endParaRPr/>
          </a:p>
          <a:p>
            <a:pPr marL="457200" lvl="0" indent="-342900" algn="l" rtl="0">
              <a:spcBef>
                <a:spcPts val="0"/>
              </a:spcBef>
              <a:spcAft>
                <a:spcPts val="0"/>
              </a:spcAft>
              <a:buSzPts val="1800"/>
              <a:buChar char="●"/>
            </a:pPr>
            <a:r>
              <a:rPr lang="en"/>
              <a:t>Threads share global parts of a virtual address space (text, data, heap) but have their own stack + registers.</a:t>
            </a:r>
            <a:endParaRPr/>
          </a:p>
          <a:p>
            <a:pPr marL="457200" lvl="0" indent="-342900" algn="l" rtl="0">
              <a:spcBef>
                <a:spcPts val="0"/>
              </a:spcBef>
              <a:spcAft>
                <a:spcPts val="0"/>
              </a:spcAft>
              <a:buSzPts val="1800"/>
              <a:buChar char="●"/>
            </a:pPr>
            <a:r>
              <a:rPr lang="en"/>
              <a:t>Threads are multiplexed onto processors</a:t>
            </a:r>
            <a:endParaRPr/>
          </a:p>
          <a:p>
            <a:pPr marL="457200" lvl="0" indent="-342900" algn="l" rtl="0">
              <a:spcBef>
                <a:spcPts val="0"/>
              </a:spcBef>
              <a:spcAft>
                <a:spcPts val="0"/>
              </a:spcAft>
              <a:buSzPts val="1800"/>
              <a:buChar char="●"/>
            </a:pPr>
            <a:r>
              <a:rPr lang="en"/>
              <a:t>Threads are often called lightweight processes.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 Thread Syntax</a:t>
            </a:r>
            <a:endParaRPr/>
          </a:p>
        </p:txBody>
      </p:sp>
      <p:sp>
        <p:nvSpPr>
          <p:cNvPr id="576" name="Google Shape;576;p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#include &lt;iostream&gt;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#include &lt;thread&gt;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using namespace std;</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int main()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thread t([](a, b){</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cout &lt;&lt; a + b &lt;&lt; endl;</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 3, 3);</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t.join();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return 0;</a:t>
            </a:r>
            <a:endParaRPr sz="1150" b="1">
              <a:solidFill>
                <a:srgbClr val="FFFFFF"/>
              </a:solidFill>
              <a:latin typeface="Courier New"/>
              <a:ea typeface="Courier New"/>
              <a:cs typeface="Courier New"/>
              <a:sym typeface="Courier New"/>
            </a:endParaRPr>
          </a:p>
          <a:p>
            <a:pPr marL="0" marR="19050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b="1">
              <a:solidFill>
                <a:srgbClr val="FFFFFF"/>
              </a:solidFill>
            </a:endParaRPr>
          </a:p>
        </p:txBody>
      </p:sp>
      <p:cxnSp>
        <p:nvCxnSpPr>
          <p:cNvPr id="577" name="Google Shape;577;p64"/>
          <p:cNvCxnSpPr/>
          <p:nvPr/>
        </p:nvCxnSpPr>
        <p:spPr>
          <a:xfrm rot="10800000" flipH="1">
            <a:off x="3300300" y="2124225"/>
            <a:ext cx="1559100" cy="517200"/>
          </a:xfrm>
          <a:prstGeom prst="straightConnector1">
            <a:avLst/>
          </a:prstGeom>
          <a:noFill/>
          <a:ln w="9525" cap="flat" cmpd="sng">
            <a:solidFill>
              <a:schemeClr val="dk2"/>
            </a:solidFill>
            <a:prstDash val="solid"/>
            <a:round/>
            <a:headEnd type="none" w="med" len="med"/>
            <a:tailEnd type="triangle" w="med" len="med"/>
          </a:ln>
        </p:spPr>
      </p:cxnSp>
      <p:cxnSp>
        <p:nvCxnSpPr>
          <p:cNvPr id="578" name="Google Shape;578;p64"/>
          <p:cNvCxnSpPr/>
          <p:nvPr/>
        </p:nvCxnSpPr>
        <p:spPr>
          <a:xfrm>
            <a:off x="1697500" y="3049400"/>
            <a:ext cx="2222100" cy="480900"/>
          </a:xfrm>
          <a:prstGeom prst="straightConnector1">
            <a:avLst/>
          </a:prstGeom>
          <a:noFill/>
          <a:ln w="9525" cap="flat" cmpd="sng">
            <a:solidFill>
              <a:schemeClr val="dk2"/>
            </a:solidFill>
            <a:prstDash val="solid"/>
            <a:round/>
            <a:headEnd type="none" w="med" len="med"/>
            <a:tailEnd type="triangle" w="med" len="med"/>
          </a:ln>
        </p:spPr>
      </p:cxnSp>
      <p:sp>
        <p:nvSpPr>
          <p:cNvPr id="579" name="Google Shape;579;p64"/>
          <p:cNvSpPr txBox="1"/>
          <p:nvPr/>
        </p:nvSpPr>
        <p:spPr>
          <a:xfrm>
            <a:off x="3919600" y="3530300"/>
            <a:ext cx="40809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Proxima Nova"/>
                <a:ea typeface="Proxima Nova"/>
                <a:cs typeface="Proxima Nova"/>
                <a:sym typeface="Proxima Nova"/>
              </a:rPr>
              <a:t>Parent thread waits for thread to finish executing.</a:t>
            </a:r>
            <a:endParaRPr>
              <a:solidFill>
                <a:srgbClr val="FFFFFF"/>
              </a:solidFill>
              <a:latin typeface="Proxima Nova"/>
              <a:ea typeface="Proxima Nova"/>
              <a:cs typeface="Proxima Nova"/>
              <a:sym typeface="Proxima Nova"/>
            </a:endParaRPr>
          </a:p>
        </p:txBody>
      </p:sp>
      <p:sp>
        <p:nvSpPr>
          <p:cNvPr id="580" name="Google Shape;580;p64"/>
          <p:cNvSpPr txBox="1"/>
          <p:nvPr/>
        </p:nvSpPr>
        <p:spPr>
          <a:xfrm>
            <a:off x="4859400" y="1648125"/>
            <a:ext cx="4080900" cy="92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Proxima Nova"/>
                <a:ea typeface="Proxima Nova"/>
                <a:cs typeface="Proxima Nova"/>
                <a:sym typeface="Proxima Nova"/>
              </a:rPr>
              <a:t>Thread constructor accepts a function and args. Processor schedules the thread to run the new function (i.e. adds thread to ready queue).</a:t>
            </a:r>
            <a:endParaRPr>
              <a:solidFill>
                <a:srgbClr val="FFFFFF"/>
              </a:solidFill>
              <a:latin typeface="Proxima Nova"/>
              <a:ea typeface="Proxima Nova"/>
              <a:cs typeface="Proxima Nova"/>
              <a:sym typeface="Proxima Nov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Race Conditions with Threads</a:t>
            </a:r>
            <a:endParaRPr/>
          </a:p>
        </p:txBody>
      </p:sp>
      <p:sp>
        <p:nvSpPr>
          <p:cNvPr id="586" name="Google Shape;586;p6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static float balance = 100.0;</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void withdraw(float money) {</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if (money &lt;= balance)</a:t>
            </a:r>
            <a:endParaRPr sz="1150" b="1">
              <a:solidFill>
                <a:srgbClr val="FFFFFF"/>
              </a:solidFill>
              <a:latin typeface="Courier New"/>
              <a:ea typeface="Courier New"/>
              <a:cs typeface="Courier New"/>
              <a:sym typeface="Courier New"/>
            </a:endParaRPr>
          </a:p>
          <a:p>
            <a:pPr marL="0" lvl="0" indent="45720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balance -= money;</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int main()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thread t2(withdraw, 100);</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thread t2(withdraw, 100);</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t1.join();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t2.join();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return 0;</a:t>
            </a:r>
            <a:endParaRPr sz="1150" b="1">
              <a:solidFill>
                <a:srgbClr val="FFFFFF"/>
              </a:solidFill>
              <a:latin typeface="Courier New"/>
              <a:ea typeface="Courier New"/>
              <a:cs typeface="Courier New"/>
              <a:sym typeface="Courier New"/>
            </a:endParaRPr>
          </a:p>
          <a:p>
            <a:pPr marL="0" marR="19050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b="1">
              <a:solidFill>
                <a:srgbClr val="FFFFFF"/>
              </a:solidFill>
            </a:endParaRPr>
          </a:p>
        </p:txBody>
      </p:sp>
      <p:sp>
        <p:nvSpPr>
          <p:cNvPr id="587" name="Google Shape;587;p65"/>
          <p:cNvSpPr txBox="1"/>
          <p:nvPr/>
        </p:nvSpPr>
        <p:spPr>
          <a:xfrm>
            <a:off x="311700" y="4149500"/>
            <a:ext cx="54858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b="1">
                <a:solidFill>
                  <a:srgbClr val="FFFFFF"/>
                </a:solidFill>
                <a:latin typeface="Proxima Nova"/>
                <a:ea typeface="Proxima Nova"/>
                <a:cs typeface="Proxima Nova"/>
                <a:sym typeface="Proxima Nova"/>
              </a:rPr>
              <a:t>Can the balance ever be negative?</a:t>
            </a:r>
            <a:endParaRPr sz="2000" b="1">
              <a:solidFill>
                <a:srgbClr val="FFFFFF"/>
              </a:solidFill>
              <a:latin typeface="Proxima Nova"/>
              <a:ea typeface="Proxima Nova"/>
              <a:cs typeface="Proxima Nova"/>
              <a:sym typeface="Proxima Nov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6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 mutex allows you to control access to a critical section of code.</a:t>
            </a:r>
            <a:endParaRPr/>
          </a:p>
          <a:p>
            <a:pPr marL="457200" lvl="0" indent="-342900" algn="l" rtl="0">
              <a:spcBef>
                <a:spcPts val="0"/>
              </a:spcBef>
              <a:spcAft>
                <a:spcPts val="0"/>
              </a:spcAft>
              <a:buSzPts val="1800"/>
              <a:buChar char="●"/>
            </a:pPr>
            <a:r>
              <a:rPr lang="en"/>
              <a:t>It’s like a key: if you have it, you can enter, otherwise you must wait till someone else gives you the key.</a:t>
            </a:r>
            <a:endParaRPr/>
          </a:p>
          <a:p>
            <a:pPr marL="457200" lvl="0" indent="-342900" algn="l" rtl="0">
              <a:spcBef>
                <a:spcPts val="0"/>
              </a:spcBef>
              <a:spcAft>
                <a:spcPts val="0"/>
              </a:spcAft>
              <a:buSzPts val="1800"/>
              <a:buChar char="●"/>
            </a:pPr>
            <a:r>
              <a:rPr lang="en"/>
              <a:t>When a thread encounters a mutex:</a:t>
            </a:r>
            <a:endParaRPr/>
          </a:p>
          <a:p>
            <a:pPr marL="914400" lvl="1" indent="-317500" algn="l" rtl="0">
              <a:spcBef>
                <a:spcPts val="0"/>
              </a:spcBef>
              <a:spcAft>
                <a:spcPts val="0"/>
              </a:spcAft>
              <a:buSzPts val="1400"/>
              <a:buChar char="○"/>
            </a:pPr>
            <a:r>
              <a:rPr lang="en"/>
              <a:t>If it’s unlocked, lock the mutex and continue.</a:t>
            </a:r>
            <a:endParaRPr/>
          </a:p>
          <a:p>
            <a:pPr marL="914400" lvl="1" indent="-317500" algn="l" rtl="0">
              <a:spcBef>
                <a:spcPts val="0"/>
              </a:spcBef>
              <a:spcAft>
                <a:spcPts val="0"/>
              </a:spcAft>
              <a:buSzPts val="1400"/>
              <a:buChar char="○"/>
            </a:pPr>
            <a:r>
              <a:rPr lang="en"/>
              <a:t>If it’s locked, block until it’s unlocked.</a:t>
            </a:r>
            <a:endParaRPr/>
          </a:p>
        </p:txBody>
      </p:sp>
      <p:sp>
        <p:nvSpPr>
          <p:cNvPr id="593" name="Google Shape;593;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are mutexes?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Race Conditions Fixed with Mutex</a:t>
            </a:r>
            <a:endParaRPr/>
          </a:p>
        </p:txBody>
      </p:sp>
      <p:sp>
        <p:nvSpPr>
          <p:cNvPr id="599" name="Google Shape;599;p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static float balance = 100.0;</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void withdraw(float money) {</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if (money &lt;= balance)</a:t>
            </a:r>
            <a:endParaRPr sz="1150" b="1">
              <a:solidFill>
                <a:srgbClr val="FFFFFF"/>
              </a:solidFill>
              <a:latin typeface="Courier New"/>
              <a:ea typeface="Courier New"/>
              <a:cs typeface="Courier New"/>
              <a:sym typeface="Courier New"/>
            </a:endParaRPr>
          </a:p>
          <a:p>
            <a:pPr marL="0" lvl="0" indent="45720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balance -= money;</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int main()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thread t1(withdraw, 100);</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thread t2(withdraw, 100);</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t1.join();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t2.join();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return 0;</a:t>
            </a:r>
            <a:endParaRPr sz="1150" b="1">
              <a:solidFill>
                <a:srgbClr val="FFFFFF"/>
              </a:solidFill>
              <a:latin typeface="Courier New"/>
              <a:ea typeface="Courier New"/>
              <a:cs typeface="Courier New"/>
              <a:sym typeface="Courier New"/>
            </a:endParaRPr>
          </a:p>
          <a:p>
            <a:pPr marL="0" marR="19050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b="1">
              <a:solidFill>
                <a:srgbClr val="FFFFFF"/>
              </a:solidFill>
            </a:endParaRPr>
          </a:p>
        </p:txBody>
      </p:sp>
      <p:sp>
        <p:nvSpPr>
          <p:cNvPr id="600" name="Google Shape;600;p67"/>
          <p:cNvSpPr txBox="1"/>
          <p:nvPr/>
        </p:nvSpPr>
        <p:spPr>
          <a:xfrm>
            <a:off x="311700" y="4149500"/>
            <a:ext cx="54858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b="1">
                <a:solidFill>
                  <a:srgbClr val="FFFFFF"/>
                </a:solidFill>
                <a:latin typeface="Proxima Nova"/>
                <a:ea typeface="Proxima Nova"/>
                <a:cs typeface="Proxima Nova"/>
                <a:sym typeface="Proxima Nova"/>
              </a:rPr>
              <a:t>Where should we put mutexes?</a:t>
            </a:r>
            <a:endParaRPr sz="2000" b="1">
              <a:solidFill>
                <a:srgbClr val="FFFFFF"/>
              </a:solidFill>
              <a:latin typeface="Proxima Nova"/>
              <a:ea typeface="Proxima Nova"/>
              <a:cs typeface="Proxima Nova"/>
              <a:sym typeface="Proxima Nov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Race Conditions Fixed with Mutex</a:t>
            </a:r>
            <a:endParaRPr/>
          </a:p>
        </p:txBody>
      </p:sp>
      <p:sp>
        <p:nvSpPr>
          <p:cNvPr id="606" name="Google Shape;606;p6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static float balance = 100.0;</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static mutex lock;</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void withdraw(float money) {</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0000"/>
                </a:solidFill>
                <a:latin typeface="Courier New"/>
                <a:ea typeface="Courier New"/>
                <a:cs typeface="Courier New"/>
                <a:sym typeface="Courier New"/>
              </a:rPr>
              <a:t>	lock.lock();</a:t>
            </a:r>
            <a:endParaRPr sz="1150" b="1">
              <a:solidFill>
                <a:srgbClr val="FF0000"/>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if (money &lt;= balance)</a:t>
            </a:r>
            <a:endParaRPr sz="1150" b="1">
              <a:solidFill>
                <a:srgbClr val="FFFFFF"/>
              </a:solidFill>
              <a:latin typeface="Courier New"/>
              <a:ea typeface="Courier New"/>
              <a:cs typeface="Courier New"/>
              <a:sym typeface="Courier New"/>
            </a:endParaRPr>
          </a:p>
          <a:p>
            <a:pPr marL="0" lvl="0" indent="45720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balance -= money;</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0000"/>
                </a:solidFill>
                <a:latin typeface="Courier New"/>
                <a:ea typeface="Courier New"/>
                <a:cs typeface="Courier New"/>
                <a:sym typeface="Courier New"/>
              </a:rPr>
              <a:t>	lock.unlock();</a:t>
            </a:r>
            <a:endParaRPr sz="1150" b="1">
              <a:solidFill>
                <a:srgbClr val="FF0000"/>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int main()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thread t1(withdraw, 100);</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thread t2(withdraw, 100);</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t1.join();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t2.join();</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    return 0;</a:t>
            </a:r>
            <a:endParaRPr sz="1150" b="1">
              <a:solidFill>
                <a:srgbClr val="FFFFFF"/>
              </a:solidFill>
              <a:latin typeface="Courier New"/>
              <a:ea typeface="Courier New"/>
              <a:cs typeface="Courier New"/>
              <a:sym typeface="Courier New"/>
            </a:endParaRPr>
          </a:p>
          <a:p>
            <a:pPr marL="0" marR="190500" lvl="0" indent="0" algn="l" rtl="0">
              <a:lnSpc>
                <a:spcPct val="100000"/>
              </a:lnSpc>
              <a:spcBef>
                <a:spcPts val="0"/>
              </a:spcBef>
              <a:spcAft>
                <a:spcPts val="0"/>
              </a:spcAft>
              <a:buNone/>
            </a:pPr>
            <a:r>
              <a:rPr lang="en" sz="1150" b="1">
                <a:solidFill>
                  <a:srgbClr val="FFFFFF"/>
                </a:solidFill>
                <a:latin typeface="Courier New"/>
                <a:ea typeface="Courier New"/>
                <a:cs typeface="Courier New"/>
                <a:sym typeface="Courier New"/>
              </a:rPr>
              <a:t>}</a:t>
            </a:r>
            <a:endParaRPr sz="1150" b="1">
              <a:solidFill>
                <a:srgbClr val="FFFFFF"/>
              </a:solidFill>
              <a:latin typeface="Courier New"/>
              <a:ea typeface="Courier New"/>
              <a:cs typeface="Courier New"/>
              <a:sym typeface="Courier New"/>
            </a:endParaRPr>
          </a:p>
          <a:p>
            <a:pPr marL="0" lvl="0" indent="0" algn="l" rtl="0">
              <a:lnSpc>
                <a:spcPct val="100000"/>
              </a:lnSpc>
              <a:spcBef>
                <a:spcPts val="0"/>
              </a:spcBef>
              <a:spcAft>
                <a:spcPts val="0"/>
              </a:spcAft>
              <a:buNone/>
            </a:pPr>
            <a:endParaRPr b="1">
              <a:solidFill>
                <a:srgbClr val="FFFFFF"/>
              </a:solidFill>
            </a:endParaRPr>
          </a:p>
        </p:txBody>
      </p:sp>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3458</Words>
  <Application>Microsoft Macintosh PowerPoint</Application>
  <PresentationFormat>On-screen Show (16:9)</PresentationFormat>
  <Paragraphs>648</Paragraphs>
  <Slides>56</Slides>
  <Notes>56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Courier</vt:lpstr>
      <vt:lpstr>Arial</vt:lpstr>
      <vt:lpstr>Proxima Nova</vt:lpstr>
      <vt:lpstr>Courier New</vt:lpstr>
      <vt:lpstr>Consolas</vt:lpstr>
      <vt:lpstr>Spearmint</vt:lpstr>
      <vt:lpstr>CS110 Winter 2020 Midterm Review</vt:lpstr>
      <vt:lpstr>Friday, February 14, 2020 NVIDIA Aud: A-S Cubberley Aud: T-Z 1:30pm - 2:50pm</vt:lpstr>
      <vt:lpstr>Exam Deets</vt:lpstr>
      <vt:lpstr>Outline</vt:lpstr>
      <vt:lpstr>Part 1: Filesystems</vt:lpstr>
      <vt:lpstr>Filesystem Layers</vt:lpstr>
      <vt:lpstr>Inodes &amp; Files</vt:lpstr>
      <vt:lpstr>What’s in an inode?</vt:lpstr>
      <vt:lpstr>Direct Addressing</vt:lpstr>
      <vt:lpstr>Singly Indirect Addressing</vt:lpstr>
      <vt:lpstr>Doubly Indirect Addressing</vt:lpstr>
      <vt:lpstr>Directories</vt:lpstr>
      <vt:lpstr>Links</vt:lpstr>
      <vt:lpstr>PowerPoint Presentation</vt:lpstr>
      <vt:lpstr>How System Calls Affect the File Tables</vt:lpstr>
      <vt:lpstr>The Effect of pipe on the File Tables  </vt:lpstr>
      <vt:lpstr>The Effect of dup2 on the File Tables   </vt:lpstr>
      <vt:lpstr>The Effect of close on the File Tables    </vt:lpstr>
      <vt:lpstr>The Effect of dup on the File Tables    </vt:lpstr>
      <vt:lpstr>The Open File Table is Shared Across Processes</vt:lpstr>
      <vt:lpstr>The Open File Table is Shared Across Processes</vt:lpstr>
      <vt:lpstr>The Open File Table is Shared Across Processes</vt:lpstr>
      <vt:lpstr>Part 2.1: Processes</vt:lpstr>
      <vt:lpstr>Processes</vt:lpstr>
      <vt:lpstr>Virtualization</vt:lpstr>
      <vt:lpstr>Virtual Memory</vt:lpstr>
      <vt:lpstr>Questions</vt:lpstr>
      <vt:lpstr>Part 2.2: Multiprocessing</vt:lpstr>
      <vt:lpstr>Basic Paradigm</vt:lpstr>
      <vt:lpstr>fork()</vt:lpstr>
      <vt:lpstr>execvp() (and friends)</vt:lpstr>
      <vt:lpstr>waitpid()</vt:lpstr>
      <vt:lpstr>waitpid()</vt:lpstr>
      <vt:lpstr>Questions</vt:lpstr>
      <vt:lpstr>Part 2.3: Multiprocess Communication</vt:lpstr>
      <vt:lpstr>How do processes communicate?</vt:lpstr>
      <vt:lpstr>Pipes</vt:lpstr>
      <vt:lpstr>mmap</vt:lpstr>
      <vt:lpstr>Part 3: Signals</vt:lpstr>
      <vt:lpstr>What are signals?</vt:lpstr>
      <vt:lpstr>Signal Delivery</vt:lpstr>
      <vt:lpstr>Signal Handlers</vt:lpstr>
      <vt:lpstr>Signal Blocking (find the bugs)</vt:lpstr>
      <vt:lpstr>Signal Blocking (fixed!)</vt:lpstr>
      <vt:lpstr>sigsuspend()</vt:lpstr>
      <vt:lpstr>Another kill-puzzle!</vt:lpstr>
      <vt:lpstr>Part 4: Scheduling</vt:lpstr>
      <vt:lpstr>Scheduling</vt:lpstr>
      <vt:lpstr>Scheduling</vt:lpstr>
      <vt:lpstr>Part 5: Threads</vt:lpstr>
      <vt:lpstr>What are threads?</vt:lpstr>
      <vt:lpstr>C++ Thread Syntax</vt:lpstr>
      <vt:lpstr>Race Conditions with Threads</vt:lpstr>
      <vt:lpstr>What are mutexes?</vt:lpstr>
      <vt:lpstr>Race Conditions Fixed with Mutex</vt:lpstr>
      <vt:lpstr>Race Conditions Fixed with Mutex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CS110 Winter 2020 Midterm Review</dc:title>
  <cp:lastModifiedBy>Nicholas Paul Troccoli</cp:lastModifiedBy>
  <cp:revision>2</cp:revision>
  <dcterms:modified xsi:type="dcterms:W3CDTF">2020-02-14T06:59:16Z</dcterms:modified>
</cp:coreProperties>
</file>