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7.xml" ContentType="application/vnd.openxmlformats-officedocument.presentationml.notesSlide+xml"/>
  <Override PartName="/ppt/embeddings/oleObject1.bin" ContentType="application/vnd.openxmlformats-officedocument.oleObject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embeddings/oleObject2.bin" ContentType="application/vnd.openxmlformats-officedocument.oleObject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embeddings/oleObject3.bin" ContentType="application/vnd.openxmlformats-officedocument.oleObject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embeddings/oleObject4.bin" ContentType="application/vnd.openxmlformats-officedocument.oleObject"/>
  <Override PartName="/ppt/notesSlides/notesSlide31.xml" ContentType="application/vnd.openxmlformats-officedocument.presentationml.notesSlide+xml"/>
  <Override PartName="/ppt/charts/chart2.xml" ContentType="application/vnd.openxmlformats-officedocument.drawingml.chart+xml"/>
  <Override PartName="/ppt/notesSlides/notesSlide3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3" r:id="rId3"/>
    <p:sldMasterId id="2147483668" r:id="rId4"/>
    <p:sldMasterId id="2147483673" r:id="rId5"/>
    <p:sldMasterId id="2147483679" r:id="rId6"/>
    <p:sldMasterId id="2147483684" r:id="rId7"/>
    <p:sldMasterId id="2147483689" r:id="rId8"/>
    <p:sldMasterId id="2147483692" r:id="rId9"/>
  </p:sldMasterIdLst>
  <p:notesMasterIdLst>
    <p:notesMasterId r:id="rId54"/>
  </p:notesMasterIdLst>
  <p:sldIdLst>
    <p:sldId id="256" r:id="rId10"/>
    <p:sldId id="308" r:id="rId11"/>
    <p:sldId id="295" r:id="rId12"/>
    <p:sldId id="287" r:id="rId13"/>
    <p:sldId id="276" r:id="rId14"/>
    <p:sldId id="270" r:id="rId15"/>
    <p:sldId id="271" r:id="rId16"/>
    <p:sldId id="273" r:id="rId17"/>
    <p:sldId id="274" r:id="rId18"/>
    <p:sldId id="325" r:id="rId19"/>
    <p:sldId id="272" r:id="rId20"/>
    <p:sldId id="278" r:id="rId21"/>
    <p:sldId id="265" r:id="rId22"/>
    <p:sldId id="266" r:id="rId23"/>
    <p:sldId id="267" r:id="rId24"/>
    <p:sldId id="264" r:id="rId25"/>
    <p:sldId id="335" r:id="rId26"/>
    <p:sldId id="282" r:id="rId27"/>
    <p:sldId id="296" r:id="rId28"/>
    <p:sldId id="297" r:id="rId29"/>
    <p:sldId id="284" r:id="rId30"/>
    <p:sldId id="303" r:id="rId31"/>
    <p:sldId id="301" r:id="rId32"/>
    <p:sldId id="298" r:id="rId33"/>
    <p:sldId id="329" r:id="rId34"/>
    <p:sldId id="330" r:id="rId35"/>
    <p:sldId id="331" r:id="rId36"/>
    <p:sldId id="332" r:id="rId37"/>
    <p:sldId id="333" r:id="rId38"/>
    <p:sldId id="334" r:id="rId39"/>
    <p:sldId id="299" r:id="rId40"/>
    <p:sldId id="285" r:id="rId41"/>
    <p:sldId id="300" r:id="rId42"/>
    <p:sldId id="309" r:id="rId43"/>
    <p:sldId id="310" r:id="rId44"/>
    <p:sldId id="311" r:id="rId45"/>
    <p:sldId id="312" r:id="rId46"/>
    <p:sldId id="313" r:id="rId47"/>
    <p:sldId id="314" r:id="rId48"/>
    <p:sldId id="316" r:id="rId49"/>
    <p:sldId id="318" r:id="rId50"/>
    <p:sldId id="322" r:id="rId51"/>
    <p:sldId id="323" r:id="rId52"/>
    <p:sldId id="302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17" autoAdjust="0"/>
  </p:normalViewPr>
  <p:slideViewPr>
    <p:cSldViewPr snapToGrid="0" snapToObjects="1">
      <p:cViewPr varScale="1">
        <p:scale>
          <a:sx n="86" d="100"/>
          <a:sy n="86" d="100"/>
        </p:scale>
        <p:origin x="-1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jakubovitz\Documents\Results\December%202011\201112_elec_vintag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yler%20Curtis\My%20Documents\Product%20features\Heating%20widget\Illustrative%20for%20Chri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Documents%20and%20Settings\Tyler%20Curtis\My%20Documents\Product%20features\Heating%20widget\Illustrative%20for%20Chr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val>
            <c:numRef>
              <c:f>vintages!$B$2:$B$46</c:f>
              <c:numCache>
                <c:formatCode>General</c:formatCode>
                <c:ptCount val="45"/>
                <c:pt idx="0">
                  <c:v>0.0</c:v>
                </c:pt>
                <c:pt idx="1">
                  <c:v>0.00576521429086135</c:v>
                </c:pt>
                <c:pt idx="2">
                  <c:v>0.00861898632256305</c:v>
                </c:pt>
                <c:pt idx="3">
                  <c:v>0.012421951073522</c:v>
                </c:pt>
                <c:pt idx="4">
                  <c:v>0.0140172781049691</c:v>
                </c:pt>
                <c:pt idx="5">
                  <c:v>0.0169188681927487</c:v>
                </c:pt>
                <c:pt idx="6">
                  <c:v>0.0167286033419279</c:v>
                </c:pt>
                <c:pt idx="7">
                  <c:v>0.0193967969341024</c:v>
                </c:pt>
                <c:pt idx="8">
                  <c:v>0.0233419660385167</c:v>
                </c:pt>
                <c:pt idx="9">
                  <c:v>0.019250434528315</c:v>
                </c:pt>
                <c:pt idx="10">
                  <c:v>0.0180830126035493</c:v>
                </c:pt>
                <c:pt idx="11">
                  <c:v>0.0173312644633169</c:v>
                </c:pt>
                <c:pt idx="12">
                  <c:v>0.0180610315272935</c:v>
                </c:pt>
                <c:pt idx="13">
                  <c:v>0.0203770162604323</c:v>
                </c:pt>
                <c:pt idx="14">
                  <c:v>0.0245074529746233</c:v>
                </c:pt>
                <c:pt idx="15">
                  <c:v>0.0226982541126067</c:v>
                </c:pt>
                <c:pt idx="16">
                  <c:v>0.0227071868237325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"/>
          <c:order val="1"/>
          <c:marker>
            <c:symbol val="none"/>
          </c:marker>
          <c:val>
            <c:numRef>
              <c:f>vintages!$C$2:$C$46</c:f>
              <c:numCache>
                <c:formatCode>General</c:formatCode>
                <c:ptCount val="45"/>
                <c:pt idx="0">
                  <c:v>0.0</c:v>
                </c:pt>
                <c:pt idx="1">
                  <c:v>0.0036987751850205</c:v>
                </c:pt>
                <c:pt idx="2">
                  <c:v>0.00494968055819618</c:v>
                </c:pt>
                <c:pt idx="3">
                  <c:v>0.0125580188270928</c:v>
                </c:pt>
                <c:pt idx="4">
                  <c:v>0.0128482397350593</c:v>
                </c:pt>
                <c:pt idx="5">
                  <c:v>0.00674917962325966</c:v>
                </c:pt>
                <c:pt idx="6">
                  <c:v>0.0115353685985118</c:v>
                </c:pt>
                <c:pt idx="7">
                  <c:v>0.0107442037081312</c:v>
                </c:pt>
                <c:pt idx="8">
                  <c:v>0.0184443061278297</c:v>
                </c:pt>
                <c:pt idx="9">
                  <c:v>0.0115523063380748</c:v>
                </c:pt>
                <c:pt idx="10">
                  <c:v>0.0146957602291966</c:v>
                </c:pt>
                <c:pt idx="11">
                  <c:v>0.00693231365648879</c:v>
                </c:pt>
                <c:pt idx="12">
                  <c:v>0.00893847709584207</c:v>
                </c:pt>
                <c:pt idx="13">
                  <c:v>0.00739794591294085</c:v>
                </c:pt>
                <c:pt idx="14">
                  <c:v>0.0135480995429119</c:v>
                </c:pt>
                <c:pt idx="15">
                  <c:v>0.010465372170221</c:v>
                </c:pt>
                <c:pt idx="16">
                  <c:v>0.00977486482637494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"/>
          <c:order val="2"/>
          <c:marker>
            <c:symbol val="none"/>
          </c:marker>
          <c:val>
            <c:numRef>
              <c:f>vintages!$E$2:$E$46</c:f>
              <c:numCache>
                <c:formatCode>General</c:formatCode>
                <c:ptCount val="45"/>
                <c:pt idx="0">
                  <c:v>0.000727698592303041</c:v>
                </c:pt>
                <c:pt idx="1">
                  <c:v>0.00480555164664068</c:v>
                </c:pt>
                <c:pt idx="2">
                  <c:v>0.0102362931840896</c:v>
                </c:pt>
                <c:pt idx="3">
                  <c:v>0.0137432113905739</c:v>
                </c:pt>
                <c:pt idx="4">
                  <c:v>0.0154707011741656</c:v>
                </c:pt>
                <c:pt idx="5">
                  <c:v>0.012964093780957</c:v>
                </c:pt>
                <c:pt idx="6">
                  <c:v>0.015100145779798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"/>
          <c:order val="3"/>
          <c:marker>
            <c:symbol val="none"/>
          </c:marker>
          <c:val>
            <c:numRef>
              <c:f>vintages!$F$2:$F$46</c:f>
              <c:numCache>
                <c:formatCode>General</c:formatCode>
                <c:ptCount val="45"/>
                <c:pt idx="0">
                  <c:v>0.0</c:v>
                </c:pt>
                <c:pt idx="1">
                  <c:v>0.00318137714995951</c:v>
                </c:pt>
                <c:pt idx="2">
                  <c:v>0.00894263772826051</c:v>
                </c:pt>
                <c:pt idx="3">
                  <c:v>0.0111305610318252</c:v>
                </c:pt>
                <c:pt idx="4">
                  <c:v>0.0153032081635571</c:v>
                </c:pt>
                <c:pt idx="5">
                  <c:v>0.0165027311118843</c:v>
                </c:pt>
                <c:pt idx="6">
                  <c:v>0.0172312274082059</c:v>
                </c:pt>
                <c:pt idx="7">
                  <c:v>0.0174694599701659</c:v>
                </c:pt>
                <c:pt idx="8">
                  <c:v>0.0171277516599528</c:v>
                </c:pt>
                <c:pt idx="9">
                  <c:v>0.0155806389434103</c:v>
                </c:pt>
                <c:pt idx="10">
                  <c:v>0.0118947192012779</c:v>
                </c:pt>
                <c:pt idx="11">
                  <c:v>0.00797561419076931</c:v>
                </c:pt>
                <c:pt idx="12">
                  <c:v>0.00956682719627044</c:v>
                </c:pt>
                <c:pt idx="13">
                  <c:v>0.0126621414022746</c:v>
                </c:pt>
                <c:pt idx="14">
                  <c:v>0.0145790386904791</c:v>
                </c:pt>
                <c:pt idx="15">
                  <c:v>0.01630407499359</c:v>
                </c:pt>
                <c:pt idx="16">
                  <c:v>0.019482021730365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"/>
          <c:order val="4"/>
          <c:marker>
            <c:symbol val="none"/>
          </c:marker>
          <c:val>
            <c:numRef>
              <c:f>vintages!$G$2:$G$46</c:f>
              <c:numCache>
                <c:formatCode>General</c:formatCode>
                <c:ptCount val="45"/>
                <c:pt idx="0">
                  <c:v>0.0</c:v>
                </c:pt>
                <c:pt idx="1">
                  <c:v>0.00259993591289886</c:v>
                </c:pt>
                <c:pt idx="2">
                  <c:v>0.00624533809750221</c:v>
                </c:pt>
                <c:pt idx="3">
                  <c:v>0.00858655887589047</c:v>
                </c:pt>
                <c:pt idx="4">
                  <c:v>0.00927647368805759</c:v>
                </c:pt>
                <c:pt idx="5">
                  <c:v>0.0138170272045662</c:v>
                </c:pt>
                <c:pt idx="6">
                  <c:v>0.0142705516086968</c:v>
                </c:pt>
                <c:pt idx="7">
                  <c:v>0.0161093917528787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7"/>
          <c:order val="5"/>
          <c:marker>
            <c:symbol val="none"/>
          </c:marker>
          <c:val>
            <c:numRef>
              <c:f>vintages!$I$2:$I$46</c:f>
              <c:numCache>
                <c:formatCode>General</c:formatCode>
                <c:ptCount val="45"/>
                <c:pt idx="0">
                  <c:v>0.0</c:v>
                </c:pt>
                <c:pt idx="1">
                  <c:v>0.00189705431692226</c:v>
                </c:pt>
                <c:pt idx="2">
                  <c:v>0.00743562460560611</c:v>
                </c:pt>
                <c:pt idx="3">
                  <c:v>0.0146905906604475</c:v>
                </c:pt>
                <c:pt idx="4">
                  <c:v>0.0146441925302799</c:v>
                </c:pt>
                <c:pt idx="5">
                  <c:v>0.0127062771892139</c:v>
                </c:pt>
                <c:pt idx="6">
                  <c:v>0.01317484373391</c:v>
                </c:pt>
                <c:pt idx="7">
                  <c:v>0.0105699325608532</c:v>
                </c:pt>
                <c:pt idx="8">
                  <c:v>0.0121626833228201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8"/>
          <c:order val="6"/>
          <c:marker>
            <c:symbol val="none"/>
          </c:marker>
          <c:val>
            <c:numRef>
              <c:f>vintages!$J$2:$J$46</c:f>
              <c:numCache>
                <c:formatCode>General</c:formatCode>
                <c:ptCount val="45"/>
                <c:pt idx="0">
                  <c:v>0.000424267045811655</c:v>
                </c:pt>
                <c:pt idx="1">
                  <c:v>0.000875174090605128</c:v>
                </c:pt>
                <c:pt idx="2">
                  <c:v>0.00667585377981402</c:v>
                </c:pt>
                <c:pt idx="3">
                  <c:v>0.012863341810245</c:v>
                </c:pt>
                <c:pt idx="4">
                  <c:v>0.0203301197806917</c:v>
                </c:pt>
                <c:pt idx="5">
                  <c:v>0.0182703047906469</c:v>
                </c:pt>
                <c:pt idx="6">
                  <c:v>0.0165583424962257</c:v>
                </c:pt>
                <c:pt idx="7">
                  <c:v>0.0171574334985419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0"/>
          <c:order val="7"/>
          <c:spPr>
            <a:ln>
              <a:solidFill>
                <a:schemeClr val="accent2"/>
              </a:solidFill>
            </a:ln>
          </c:spPr>
          <c:marker>
            <c:symbol val="none"/>
          </c:marker>
          <c:val>
            <c:numRef>
              <c:f>vintages!$L$2:$L$46</c:f>
              <c:numCache>
                <c:formatCode>General</c:formatCode>
                <c:ptCount val="45"/>
                <c:pt idx="0">
                  <c:v>0.0</c:v>
                </c:pt>
                <c:pt idx="1">
                  <c:v>0.0</c:v>
                </c:pt>
                <c:pt idx="2">
                  <c:v>0.00397823952931033</c:v>
                </c:pt>
                <c:pt idx="3">
                  <c:v>0.00961730124327612</c:v>
                </c:pt>
                <c:pt idx="4">
                  <c:v>0.0158479016091561</c:v>
                </c:pt>
                <c:pt idx="5">
                  <c:v>0.0180057162490166</c:v>
                </c:pt>
                <c:pt idx="6">
                  <c:v>0.0211417164335356</c:v>
                </c:pt>
                <c:pt idx="7">
                  <c:v>0.0224991746293553</c:v>
                </c:pt>
                <c:pt idx="8">
                  <c:v>0.0208297403865278</c:v>
                </c:pt>
                <c:pt idx="9">
                  <c:v>0.0162302289934425</c:v>
                </c:pt>
                <c:pt idx="10">
                  <c:v>0.0170908809332952</c:v>
                </c:pt>
                <c:pt idx="11">
                  <c:v>0.0164468298128524</c:v>
                </c:pt>
                <c:pt idx="12">
                  <c:v>0.0127571513769</c:v>
                </c:pt>
                <c:pt idx="13">
                  <c:v>0.0111751490942718</c:v>
                </c:pt>
                <c:pt idx="14">
                  <c:v>0.0149310679228783</c:v>
                </c:pt>
                <c:pt idx="15">
                  <c:v>0.0193564534302163</c:v>
                </c:pt>
                <c:pt idx="16">
                  <c:v>0.024283968334239</c:v>
                </c:pt>
                <c:pt idx="17">
                  <c:v>0.0241205346201586</c:v>
                </c:pt>
                <c:pt idx="18">
                  <c:v>0.0235539637612064</c:v>
                </c:pt>
                <c:pt idx="19">
                  <c:v>0.0289575621343127</c:v>
                </c:pt>
                <c:pt idx="20">
                  <c:v>0.021246642346182</c:v>
                </c:pt>
                <c:pt idx="21">
                  <c:v>0.0202942976992075</c:v>
                </c:pt>
                <c:pt idx="22">
                  <c:v>0.0213399764902014</c:v>
                </c:pt>
                <c:pt idx="23">
                  <c:v>0.0203998070327732</c:v>
                </c:pt>
                <c:pt idx="24">
                  <c:v>0.0190038364706576</c:v>
                </c:pt>
                <c:pt idx="25">
                  <c:v>0.014616427579846</c:v>
                </c:pt>
                <c:pt idx="26">
                  <c:v>0.0135839091829574</c:v>
                </c:pt>
                <c:pt idx="27">
                  <c:v>0.0188582075669395</c:v>
                </c:pt>
                <c:pt idx="28">
                  <c:v>0.0220663005764408</c:v>
                </c:pt>
                <c:pt idx="29">
                  <c:v>0.0228819355307931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1"/>
          <c:order val="8"/>
          <c:marker>
            <c:symbol val="none"/>
          </c:marker>
          <c:val>
            <c:numRef>
              <c:f>vintages!$M$2:$M$46</c:f>
              <c:numCache>
                <c:formatCode>General</c:formatCode>
                <c:ptCount val="45"/>
                <c:pt idx="0">
                  <c:v>0.00967407744278703</c:v>
                </c:pt>
                <c:pt idx="1">
                  <c:v>0.01154225271496</c:v>
                </c:pt>
                <c:pt idx="2">
                  <c:v>0.011525689195992</c:v>
                </c:pt>
                <c:pt idx="3">
                  <c:v>0.0145291573772764</c:v>
                </c:pt>
                <c:pt idx="4">
                  <c:v>0.00749957602429363</c:v>
                </c:pt>
                <c:pt idx="5">
                  <c:v>0.0249118605908549</c:v>
                </c:pt>
                <c:pt idx="6">
                  <c:v>0.0213611201450073</c:v>
                </c:pt>
                <c:pt idx="7">
                  <c:v>0.0154771853235859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2"/>
          <c:order val="9"/>
          <c:marker>
            <c:symbol val="none"/>
          </c:marker>
          <c:val>
            <c:numRef>
              <c:f>vintages!$N$2:$N$46</c:f>
              <c:numCache>
                <c:formatCode>General</c:formatCode>
                <c:ptCount val="45"/>
                <c:pt idx="0">
                  <c:v>0.00483287665978406</c:v>
                </c:pt>
                <c:pt idx="1">
                  <c:v>0.00280487197761446</c:v>
                </c:pt>
                <c:pt idx="2">
                  <c:v>0.00311172196936301</c:v>
                </c:pt>
                <c:pt idx="3">
                  <c:v>0.0120215460522822</c:v>
                </c:pt>
                <c:pt idx="4">
                  <c:v>0.0136130141325685</c:v>
                </c:pt>
                <c:pt idx="5">
                  <c:v>0.0176042396392815</c:v>
                </c:pt>
                <c:pt idx="6">
                  <c:v>0.0175509204935732</c:v>
                </c:pt>
                <c:pt idx="7">
                  <c:v>0.0173580166623147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3"/>
          <c:order val="10"/>
          <c:marker>
            <c:symbol val="none"/>
          </c:marker>
          <c:val>
            <c:numRef>
              <c:f>vintages!$O$2:$O$46</c:f>
              <c:numCache>
                <c:formatCode>General</c:formatCode>
                <c:ptCount val="45"/>
                <c:pt idx="0">
                  <c:v>0.0</c:v>
                </c:pt>
                <c:pt idx="1">
                  <c:v>0.00297500118235666</c:v>
                </c:pt>
                <c:pt idx="2">
                  <c:v>0.0113024745539932</c:v>
                </c:pt>
                <c:pt idx="3">
                  <c:v>0.0170446306556675</c:v>
                </c:pt>
                <c:pt idx="4">
                  <c:v>0.0203720234545355</c:v>
                </c:pt>
                <c:pt idx="5">
                  <c:v>0.0171692448874711</c:v>
                </c:pt>
                <c:pt idx="6">
                  <c:v>0.0198958209146194</c:v>
                </c:pt>
                <c:pt idx="7">
                  <c:v>0.0223286635708942</c:v>
                </c:pt>
                <c:pt idx="8">
                  <c:v>0.0210699344095134</c:v>
                </c:pt>
                <c:pt idx="9">
                  <c:v>0.0185676726761527</c:v>
                </c:pt>
                <c:pt idx="10">
                  <c:v>0.0211721659219525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6"/>
          <c:order val="11"/>
          <c:marker>
            <c:symbol val="none"/>
          </c:marker>
          <c:val>
            <c:numRef>
              <c:f>vintages!$R$2:$R$46</c:f>
              <c:numCache>
                <c:formatCode>General</c:formatCode>
                <c:ptCount val="45"/>
                <c:pt idx="0">
                  <c:v>0.0</c:v>
                </c:pt>
                <c:pt idx="1">
                  <c:v>0.00902121048869926</c:v>
                </c:pt>
                <c:pt idx="2">
                  <c:v>0.0137893688842619</c:v>
                </c:pt>
                <c:pt idx="3">
                  <c:v>0.0124802419306269</c:v>
                </c:pt>
                <c:pt idx="4">
                  <c:v>0.0185996995431877</c:v>
                </c:pt>
                <c:pt idx="5">
                  <c:v>0.0216444390108118</c:v>
                </c:pt>
                <c:pt idx="6">
                  <c:v>0.023858003011906</c:v>
                </c:pt>
                <c:pt idx="7">
                  <c:v>0.0213516257149398</c:v>
                </c:pt>
                <c:pt idx="8">
                  <c:v>0.0245248461286413</c:v>
                </c:pt>
                <c:pt idx="9">
                  <c:v>0.023445351389868</c:v>
                </c:pt>
                <c:pt idx="10">
                  <c:v>0.0257012098080016</c:v>
                </c:pt>
                <c:pt idx="11">
                  <c:v>0.0273762709581375</c:v>
                </c:pt>
                <c:pt idx="12">
                  <c:v>0.0284202410229154</c:v>
                </c:pt>
                <c:pt idx="13">
                  <c:v>0.0261709499005127</c:v>
                </c:pt>
                <c:pt idx="14">
                  <c:v>0.0263292750495916</c:v>
                </c:pt>
                <c:pt idx="15">
                  <c:v>0.027486870975492</c:v>
                </c:pt>
                <c:pt idx="16">
                  <c:v>0.0285667786638283</c:v>
                </c:pt>
                <c:pt idx="17">
                  <c:v>0.0253952145982806</c:v>
                </c:pt>
                <c:pt idx="18">
                  <c:v>0.0229486271902545</c:v>
                </c:pt>
                <c:pt idx="19">
                  <c:v>0.02612389293435</c:v>
                </c:pt>
                <c:pt idx="20">
                  <c:v>0.0308221412971708</c:v>
                </c:pt>
                <c:pt idx="21">
                  <c:v>0.0260560462090213</c:v>
                </c:pt>
                <c:pt idx="22">
                  <c:v>0.0297212707978295</c:v>
                </c:pt>
                <c:pt idx="23">
                  <c:v>0.0326549167180704</c:v>
                </c:pt>
                <c:pt idx="24">
                  <c:v>0.0314510214186548</c:v>
                </c:pt>
                <c:pt idx="25">
                  <c:v>0.0320051112829605</c:v>
                </c:pt>
                <c:pt idx="26">
                  <c:v>0.0283771092915541</c:v>
                </c:pt>
                <c:pt idx="27">
                  <c:v>0.0321071779220935</c:v>
                </c:pt>
                <c:pt idx="28">
                  <c:v>0.032781311787045</c:v>
                </c:pt>
                <c:pt idx="29">
                  <c:v>0.0241523282423198</c:v>
                </c:pt>
                <c:pt idx="30">
                  <c:v>0.0219886772728476</c:v>
                </c:pt>
                <c:pt idx="31">
                  <c:v>0.0290359089860139</c:v>
                </c:pt>
                <c:pt idx="32">
                  <c:v>0.0296889378702142</c:v>
                </c:pt>
                <c:pt idx="33">
                  <c:v>0.0275139552508794</c:v>
                </c:pt>
                <c:pt idx="34">
                  <c:v>0.0270965043201127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7"/>
          <c:order val="12"/>
          <c:marker>
            <c:symbol val="none"/>
          </c:marker>
          <c:val>
            <c:numRef>
              <c:f>vintages!$S$2:$S$46</c:f>
              <c:numCache>
                <c:formatCode>General</c:formatCode>
                <c:ptCount val="45"/>
                <c:pt idx="0">
                  <c:v>0.000615094504304337</c:v>
                </c:pt>
                <c:pt idx="1">
                  <c:v>0.000242710113668319</c:v>
                </c:pt>
                <c:pt idx="2">
                  <c:v>0.0117625739880483</c:v>
                </c:pt>
                <c:pt idx="3">
                  <c:v>0.0150354085749283</c:v>
                </c:pt>
                <c:pt idx="4">
                  <c:v>0.0149415307714631</c:v>
                </c:pt>
                <c:pt idx="5">
                  <c:v>0.0142339756330689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19"/>
          <c:order val="13"/>
          <c:marker>
            <c:symbol val="none"/>
          </c:marker>
          <c:val>
            <c:numRef>
              <c:f>vintages!$U$2:$U$46</c:f>
              <c:numCache>
                <c:formatCode>General</c:formatCode>
                <c:ptCount val="45"/>
                <c:pt idx="0">
                  <c:v>0.0101715406902716</c:v>
                </c:pt>
                <c:pt idx="1">
                  <c:v>0.00906897853191128</c:v>
                </c:pt>
                <c:pt idx="2">
                  <c:v>0.0198223732592915</c:v>
                </c:pt>
                <c:pt idx="3">
                  <c:v>0.013788544640869</c:v>
                </c:pt>
                <c:pt idx="4">
                  <c:v>0.0135986364226389</c:v>
                </c:pt>
                <c:pt idx="5">
                  <c:v>0.0286159631621677</c:v>
                </c:pt>
                <c:pt idx="6">
                  <c:v>0.0238321262591845</c:v>
                </c:pt>
                <c:pt idx="7">
                  <c:v>0.0141474507016059</c:v>
                </c:pt>
                <c:pt idx="8">
                  <c:v>0.0204897300420327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0"/>
          <c:order val="14"/>
          <c:marker>
            <c:symbol val="none"/>
          </c:marker>
          <c:val>
            <c:numRef>
              <c:f>vintages!$V$2:$V$46</c:f>
              <c:numCache>
                <c:formatCode>General</c:formatCode>
                <c:ptCount val="45"/>
                <c:pt idx="0">
                  <c:v>0.0</c:v>
                </c:pt>
                <c:pt idx="1">
                  <c:v>0.00737451442323336</c:v>
                </c:pt>
                <c:pt idx="2">
                  <c:v>0.0194832757933501</c:v>
                </c:pt>
                <c:pt idx="3">
                  <c:v>0.026478490738801</c:v>
                </c:pt>
                <c:pt idx="4">
                  <c:v>0.0198345006161688</c:v>
                </c:pt>
                <c:pt idx="5">
                  <c:v>0.0212169174177771</c:v>
                </c:pt>
                <c:pt idx="6">
                  <c:v>0.0199690784447965</c:v>
                </c:pt>
                <c:pt idx="7">
                  <c:v>0.020352272034683</c:v>
                </c:pt>
                <c:pt idx="8">
                  <c:v>0.0166949432899221</c:v>
                </c:pt>
                <c:pt idx="9">
                  <c:v>0.0132704154957026</c:v>
                </c:pt>
                <c:pt idx="10">
                  <c:v>0.022323786864123</c:v>
                </c:pt>
                <c:pt idx="11">
                  <c:v>0.0248593782576355</c:v>
                </c:pt>
                <c:pt idx="12">
                  <c:v>0.0263804320420686</c:v>
                </c:pt>
                <c:pt idx="13">
                  <c:v>0.0286800650163813</c:v>
                </c:pt>
                <c:pt idx="14">
                  <c:v>0.0305393994729635</c:v>
                </c:pt>
                <c:pt idx="15">
                  <c:v>0.0295517051936366</c:v>
                </c:pt>
                <c:pt idx="16">
                  <c:v>0.0277094496218496</c:v>
                </c:pt>
                <c:pt idx="17">
                  <c:v>0.025350001156919</c:v>
                </c:pt>
                <c:pt idx="18">
                  <c:v>0.0299005145245784</c:v>
                </c:pt>
                <c:pt idx="19">
                  <c:v>0.0258313586963131</c:v>
                </c:pt>
                <c:pt idx="20">
                  <c:v>0.0170394554684269</c:v>
                </c:pt>
                <c:pt idx="21">
                  <c:v>0.0203355408245109</c:v>
                </c:pt>
                <c:pt idx="22">
                  <c:v>0.025429438347355</c:v>
                </c:pt>
                <c:pt idx="23">
                  <c:v>0.0282645547422088</c:v>
                </c:pt>
                <c:pt idx="24">
                  <c:v>0.0358684303089414</c:v>
                </c:pt>
                <c:pt idx="25">
                  <c:v>0.0373292373464705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1"/>
          <c:order val="15"/>
          <c:marker>
            <c:symbol val="none"/>
          </c:marker>
          <c:val>
            <c:numRef>
              <c:f>vintages!$W$2:$W$46</c:f>
              <c:numCache>
                <c:formatCode>General</c:formatCode>
                <c:ptCount val="45"/>
                <c:pt idx="0">
                  <c:v>5.11589822443718E-5</c:v>
                </c:pt>
                <c:pt idx="1">
                  <c:v>0.00378625012480127</c:v>
                </c:pt>
                <c:pt idx="2">
                  <c:v>0.00672375358724211</c:v>
                </c:pt>
                <c:pt idx="3">
                  <c:v>0.0130184602142618</c:v>
                </c:pt>
                <c:pt idx="4">
                  <c:v>0.0124143828273951</c:v>
                </c:pt>
                <c:pt idx="5">
                  <c:v>0.0142383921735598</c:v>
                </c:pt>
                <c:pt idx="6">
                  <c:v>0.0114377591595713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2"/>
          <c:order val="16"/>
          <c:marker>
            <c:symbol val="none"/>
          </c:marker>
          <c:val>
            <c:numRef>
              <c:f>vintages!$X$2:$X$46</c:f>
              <c:numCache>
                <c:formatCode>General</c:formatCode>
                <c:ptCount val="45"/>
                <c:pt idx="0">
                  <c:v>0.00875980480158446</c:v>
                </c:pt>
                <c:pt idx="1">
                  <c:v>0.00484656857279812</c:v>
                </c:pt>
                <c:pt idx="2">
                  <c:v>0.0</c:v>
                </c:pt>
                <c:pt idx="3">
                  <c:v>0.00479983067592228</c:v>
                </c:pt>
                <c:pt idx="4">
                  <c:v>0.000890711256751425</c:v>
                </c:pt>
                <c:pt idx="5">
                  <c:v>0.0184745096152829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3"/>
          <c:order val="17"/>
          <c:marker>
            <c:symbol val="none"/>
          </c:marker>
          <c:val>
            <c:numRef>
              <c:f>vintages!$Y$2:$Y$46</c:f>
              <c:numCache>
                <c:formatCode>General</c:formatCode>
                <c:ptCount val="45"/>
                <c:pt idx="0">
                  <c:v>0.00416962921140606</c:v>
                </c:pt>
                <c:pt idx="1">
                  <c:v>0.00783218863292948</c:v>
                </c:pt>
                <c:pt idx="2">
                  <c:v>0.00318373929605971</c:v>
                </c:pt>
                <c:pt idx="3">
                  <c:v>0.00742154850752315</c:v>
                </c:pt>
                <c:pt idx="4">
                  <c:v>0.0103049872478848</c:v>
                </c:pt>
                <c:pt idx="5">
                  <c:v>0.0114791031844465</c:v>
                </c:pt>
                <c:pt idx="6">
                  <c:v>0.0134510423618761</c:v>
                </c:pt>
                <c:pt idx="7">
                  <c:v>0.0144291744132819</c:v>
                </c:pt>
                <c:pt idx="8">
                  <c:v>0.0147248504546036</c:v>
                </c:pt>
                <c:pt idx="9">
                  <c:v>0.0152857340989774</c:v>
                </c:pt>
                <c:pt idx="10">
                  <c:v>0.015359015756896</c:v>
                </c:pt>
                <c:pt idx="11">
                  <c:v>0.0116213563168272</c:v>
                </c:pt>
                <c:pt idx="12">
                  <c:v>0.0124727923232307</c:v>
                </c:pt>
                <c:pt idx="13">
                  <c:v>0.0117949794782503</c:v>
                </c:pt>
                <c:pt idx="14">
                  <c:v>0.0145490449266921</c:v>
                </c:pt>
                <c:pt idx="15">
                  <c:v>0.0170857564635631</c:v>
                </c:pt>
                <c:pt idx="16">
                  <c:v>0.017964696984038</c:v>
                </c:pt>
                <c:pt idx="17">
                  <c:v>0.0220287833231004</c:v>
                </c:pt>
                <c:pt idx="18">
                  <c:v>0.0194350133472563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5"/>
          <c:order val="18"/>
          <c:marker>
            <c:symbol val="none"/>
          </c:marker>
          <c:val>
            <c:numRef>
              <c:f>vintages!$AA$2:$AA$46</c:f>
              <c:numCache>
                <c:formatCode>General</c:formatCode>
                <c:ptCount val="45"/>
                <c:pt idx="0">
                  <c:v>7.66338636454832E-5</c:v>
                </c:pt>
                <c:pt idx="1">
                  <c:v>0.00986300009409463</c:v>
                </c:pt>
                <c:pt idx="2">
                  <c:v>0.0054967554613849</c:v>
                </c:pt>
                <c:pt idx="3">
                  <c:v>0.0177041367798717</c:v>
                </c:pt>
                <c:pt idx="4">
                  <c:v>0.0158616061868578</c:v>
                </c:pt>
                <c:pt idx="5">
                  <c:v>0.0215959229887936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6"/>
          <c:order val="19"/>
          <c:marker>
            <c:symbol val="none"/>
          </c:marker>
          <c:val>
            <c:numRef>
              <c:f>vintages!$AB$2:$AB$46</c:f>
              <c:numCache>
                <c:formatCode>General</c:formatCode>
                <c:ptCount val="45"/>
                <c:pt idx="0">
                  <c:v>0.0</c:v>
                </c:pt>
                <c:pt idx="1">
                  <c:v>0.00533862650573639</c:v>
                </c:pt>
                <c:pt idx="2">
                  <c:v>0.0118579264594335</c:v>
                </c:pt>
                <c:pt idx="3">
                  <c:v>0.0134717896484792</c:v>
                </c:pt>
                <c:pt idx="4">
                  <c:v>0.0236419570434406</c:v>
                </c:pt>
                <c:pt idx="5">
                  <c:v>0.0225440446991729</c:v>
                </c:pt>
                <c:pt idx="6">
                  <c:v>0.0326031151244084</c:v>
                </c:pt>
                <c:pt idx="7">
                  <c:v>0.0257197815698487</c:v>
                </c:pt>
                <c:pt idx="8">
                  <c:v>0.0300985300552906</c:v>
                </c:pt>
                <c:pt idx="9">
                  <c:v>0.0258362777733963</c:v>
                </c:pt>
                <c:pt idx="10">
                  <c:v>0.0301455731751988</c:v>
                </c:pt>
                <c:pt idx="11">
                  <c:v>0.0247638653138562</c:v>
                </c:pt>
                <c:pt idx="12">
                  <c:v>0.0308710460854437</c:v>
                </c:pt>
                <c:pt idx="13">
                  <c:v>0.0270442417449825</c:v>
                </c:pt>
                <c:pt idx="14">
                  <c:v>0.0402516870717608</c:v>
                </c:pt>
                <c:pt idx="15">
                  <c:v>0.0271738123439983</c:v>
                </c:pt>
                <c:pt idx="16">
                  <c:v>0.0416272780590401</c:v>
                </c:pt>
                <c:pt idx="17">
                  <c:v>0.0266283246000562</c:v>
                </c:pt>
                <c:pt idx="18">
                  <c:v>0.0395691375748042</c:v>
                </c:pt>
                <c:pt idx="19">
                  <c:v>0.0290235849989124</c:v>
                </c:pt>
                <c:pt idx="20">
                  <c:v>0.0347064880618508</c:v>
                </c:pt>
                <c:pt idx="21">
                  <c:v>0.035225964741679</c:v>
                </c:pt>
                <c:pt idx="22">
                  <c:v>0.0288095311041503</c:v>
                </c:pt>
                <c:pt idx="23">
                  <c:v>0.0255357768826228</c:v>
                </c:pt>
                <c:pt idx="24">
                  <c:v>0.0299126598801547</c:v>
                </c:pt>
                <c:pt idx="25">
                  <c:v>0.0312331790617831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28"/>
          <c:order val="2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vintages!$AD$2:$AD$46</c:f>
              <c:numCache>
                <c:formatCode>General</c:formatCode>
                <c:ptCount val="45"/>
                <c:pt idx="0">
                  <c:v>0.0057705821733139</c:v>
                </c:pt>
                <c:pt idx="1">
                  <c:v>0.0118493571117789</c:v>
                </c:pt>
                <c:pt idx="2">
                  <c:v>0.0228967384289246</c:v>
                </c:pt>
                <c:pt idx="3">
                  <c:v>0.0242155222595605</c:v>
                </c:pt>
                <c:pt idx="4">
                  <c:v>0.0301651084502273</c:v>
                </c:pt>
                <c:pt idx="5">
                  <c:v>0.0270929538540461</c:v>
                </c:pt>
                <c:pt idx="6">
                  <c:v>0.0279644298351927</c:v>
                </c:pt>
                <c:pt idx="7">
                  <c:v>0.0223415593438164</c:v>
                </c:pt>
                <c:pt idx="8">
                  <c:v>0.0264634692535903</c:v>
                </c:pt>
                <c:pt idx="9">
                  <c:v>0.0211618258539452</c:v>
                </c:pt>
                <c:pt idx="10">
                  <c:v>0.0341025754696738</c:v>
                </c:pt>
                <c:pt idx="11">
                  <c:v>0.0372572532109221</c:v>
                </c:pt>
                <c:pt idx="12">
                  <c:v>0.0327155686659793</c:v>
                </c:pt>
                <c:pt idx="13">
                  <c:v>0.0299328796917574</c:v>
                </c:pt>
                <c:pt idx="14">
                  <c:v>0.0285117428157862</c:v>
                </c:pt>
                <c:pt idx="15">
                  <c:v>0.0269740398482617</c:v>
                </c:pt>
                <c:pt idx="16">
                  <c:v>0.0289940241405354</c:v>
                </c:pt>
                <c:pt idx="17">
                  <c:v>0.0298115153242936</c:v>
                </c:pt>
                <c:pt idx="18">
                  <c:v>0.026754707337951</c:v>
                </c:pt>
                <c:pt idx="19">
                  <c:v>0.0194628924125421</c:v>
                </c:pt>
                <c:pt idx="20">
                  <c:v>0.0261419250731487</c:v>
                </c:pt>
                <c:pt idx="21">
                  <c:v>0.0268371292837704</c:v>
                </c:pt>
                <c:pt idx="22">
                  <c:v>0.0237990899392708</c:v>
                </c:pt>
                <c:pt idx="23">
                  <c:v>0.0263376158134409</c:v>
                </c:pt>
                <c:pt idx="24">
                  <c:v>0.0266450487919785</c:v>
                </c:pt>
                <c:pt idx="25">
                  <c:v>0.0331554313070069</c:v>
                </c:pt>
                <c:pt idx="26">
                  <c:v>0.0292788160731105</c:v>
                </c:pt>
                <c:pt idx="27">
                  <c:v>0.0291112995102048</c:v>
                </c:pt>
                <c:pt idx="28">
                  <c:v>0.0266505728015382</c:v>
                </c:pt>
                <c:pt idx="29">
                  <c:v>0.0328879224865064</c:v>
                </c:pt>
                <c:pt idx="30">
                  <c:v>0.0242081587645541</c:v>
                </c:pt>
                <c:pt idx="31">
                  <c:v>0.0270791376057917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0"/>
          <c:order val="21"/>
          <c:marker>
            <c:symbol val="none"/>
          </c:marker>
          <c:val>
            <c:numRef>
              <c:f>vintages!$AF$2:$AF$46</c:f>
              <c:numCache>
                <c:formatCode>General</c:formatCode>
                <c:ptCount val="45"/>
                <c:pt idx="0">
                  <c:v>0.0</c:v>
                </c:pt>
                <c:pt idx="1">
                  <c:v>0.00918763846807225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1"/>
          <c:order val="22"/>
          <c:marker>
            <c:symbol val="none"/>
          </c:marker>
          <c:val>
            <c:numRef>
              <c:f>vintages!$AG$2:$AG$46</c:f>
              <c:numCache>
                <c:formatCode>General</c:formatCode>
                <c:ptCount val="45"/>
                <c:pt idx="0">
                  <c:v>0.0</c:v>
                </c:pt>
                <c:pt idx="1">
                  <c:v>0.00295785359296384</c:v>
                </c:pt>
                <c:pt idx="2">
                  <c:v>0.00774072131658419</c:v>
                </c:pt>
                <c:pt idx="3">
                  <c:v>0.00974833122879116</c:v>
                </c:pt>
                <c:pt idx="4">
                  <c:v>0.0148746879286162</c:v>
                </c:pt>
                <c:pt idx="5">
                  <c:v>0.0164168550860081</c:v>
                </c:pt>
                <c:pt idx="6">
                  <c:v>0.0137810799062511</c:v>
                </c:pt>
                <c:pt idx="7">
                  <c:v>0.0117626752475329</c:v>
                </c:pt>
                <c:pt idx="8">
                  <c:v>0.0133087069063726</c:v>
                </c:pt>
                <c:pt idx="9">
                  <c:v>0.0161155992437391</c:v>
                </c:pt>
                <c:pt idx="10">
                  <c:v>0.0163588361300786</c:v>
                </c:pt>
                <c:pt idx="11">
                  <c:v>0.0142961423454696</c:v>
                </c:pt>
                <c:pt idx="12">
                  <c:v>0.0160707414631599</c:v>
                </c:pt>
                <c:pt idx="13">
                  <c:v>0.0140695402217217</c:v>
                </c:pt>
                <c:pt idx="14">
                  <c:v>0.0144011153816751</c:v>
                </c:pt>
                <c:pt idx="15">
                  <c:v>0.0142547606797865</c:v>
                </c:pt>
                <c:pt idx="16">
                  <c:v>0.0185331760210896</c:v>
                </c:pt>
                <c:pt idx="17">
                  <c:v>0.0179514006050844</c:v>
                </c:pt>
                <c:pt idx="18">
                  <c:v>0.0165388942921764</c:v>
                </c:pt>
                <c:pt idx="19">
                  <c:v>0.0184584835173533</c:v>
                </c:pt>
                <c:pt idx="20">
                  <c:v>0.0184007948963999</c:v>
                </c:pt>
                <c:pt idx="21">
                  <c:v>0.0195793735397236</c:v>
                </c:pt>
                <c:pt idx="22">
                  <c:v>0.019946350881037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2"/>
          <c:order val="23"/>
          <c:marker>
            <c:symbol val="none"/>
          </c:marker>
          <c:val>
            <c:numRef>
              <c:f>vintages!$AH$2:$AH$46</c:f>
              <c:numCache>
                <c:formatCode>General</c:formatCode>
                <c:ptCount val="45"/>
                <c:pt idx="0">
                  <c:v>0.0</c:v>
                </c:pt>
                <c:pt idx="1">
                  <c:v>0.0</c:v>
                </c:pt>
                <c:pt idx="2">
                  <c:v>0.000795888432922403</c:v>
                </c:pt>
                <c:pt idx="3">
                  <c:v>0.0106788838199242</c:v>
                </c:pt>
                <c:pt idx="4">
                  <c:v>0.0147114334287691</c:v>
                </c:pt>
                <c:pt idx="5">
                  <c:v>0.0194234778808228</c:v>
                </c:pt>
                <c:pt idx="6">
                  <c:v>0.0186766032274919</c:v>
                </c:pt>
                <c:pt idx="7">
                  <c:v>0.0189134697807158</c:v>
                </c:pt>
                <c:pt idx="8">
                  <c:v>0.0152553166243958</c:v>
                </c:pt>
                <c:pt idx="9">
                  <c:v>0.019354679989328</c:v>
                </c:pt>
                <c:pt idx="10">
                  <c:v>0.0191151226465298</c:v>
                </c:pt>
                <c:pt idx="11">
                  <c:v>0.0193003085602031</c:v>
                </c:pt>
                <c:pt idx="12">
                  <c:v>0.0155608028931938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3"/>
          <c:order val="24"/>
          <c:marker>
            <c:symbol val="none"/>
          </c:marker>
          <c:val>
            <c:numRef>
              <c:f>vintages!$AI$2:$AI$46</c:f>
              <c:numCache>
                <c:formatCode>General</c:formatCode>
                <c:ptCount val="45"/>
                <c:pt idx="0">
                  <c:v>0.00284978830541043</c:v>
                </c:pt>
                <c:pt idx="1">
                  <c:v>0.00848742707248622</c:v>
                </c:pt>
                <c:pt idx="2">
                  <c:v>0.0125331314190014</c:v>
                </c:pt>
                <c:pt idx="3">
                  <c:v>0.012544071482027</c:v>
                </c:pt>
                <c:pt idx="4">
                  <c:v>0.0140133650763256</c:v>
                </c:pt>
                <c:pt idx="5">
                  <c:v>0.0160098684895426</c:v>
                </c:pt>
                <c:pt idx="6">
                  <c:v>0.0126630530773563</c:v>
                </c:pt>
                <c:pt idx="7">
                  <c:v>0.0156343165368222</c:v>
                </c:pt>
                <c:pt idx="8">
                  <c:v>0.0142345668408803</c:v>
                </c:pt>
                <c:pt idx="9">
                  <c:v>0.0160835320207363</c:v>
                </c:pt>
                <c:pt idx="10">
                  <c:v>0.019313585911288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4"/>
          <c:order val="25"/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vintages!$AJ$2:$AJ$46</c:f>
              <c:numCache>
                <c:formatCode>General</c:formatCode>
                <c:ptCount val="45"/>
                <c:pt idx="0">
                  <c:v>0.0</c:v>
                </c:pt>
                <c:pt idx="1">
                  <c:v>0.0012482229731642</c:v>
                </c:pt>
                <c:pt idx="2">
                  <c:v>0.0140120822519121</c:v>
                </c:pt>
                <c:pt idx="3">
                  <c:v>0.0153628249420549</c:v>
                </c:pt>
                <c:pt idx="4">
                  <c:v>0.0165245290497493</c:v>
                </c:pt>
                <c:pt idx="5">
                  <c:v>0.0164574036694822</c:v>
                </c:pt>
                <c:pt idx="6">
                  <c:v>0.0183493877894134</c:v>
                </c:pt>
                <c:pt idx="7">
                  <c:v>0.0188636367176229</c:v>
                </c:pt>
                <c:pt idx="8">
                  <c:v>0.0205780156650789</c:v>
                </c:pt>
                <c:pt idx="9">
                  <c:v>0.0182142229031494</c:v>
                </c:pt>
                <c:pt idx="10">
                  <c:v>0.0167376063575835</c:v>
                </c:pt>
                <c:pt idx="11">
                  <c:v>0.0160076210879953</c:v>
                </c:pt>
                <c:pt idx="12">
                  <c:v>0.0154207793325198</c:v>
                </c:pt>
                <c:pt idx="13">
                  <c:v>0.0167181449089263</c:v>
                </c:pt>
                <c:pt idx="14">
                  <c:v>0.0183675165688896</c:v>
                </c:pt>
                <c:pt idx="15">
                  <c:v>0.0208603187692253</c:v>
                </c:pt>
                <c:pt idx="16">
                  <c:v>0.0180488248918283</c:v>
                </c:pt>
                <c:pt idx="17">
                  <c:v>0.0196572587416106</c:v>
                </c:pt>
                <c:pt idx="18">
                  <c:v>0.0167428028387322</c:v>
                </c:pt>
                <c:pt idx="19">
                  <c:v>0.0181634097249627</c:v>
                </c:pt>
                <c:pt idx="20">
                  <c:v>0.0212469957138865</c:v>
                </c:pt>
                <c:pt idx="21">
                  <c:v>0.0211396681049361</c:v>
                </c:pt>
                <c:pt idx="22">
                  <c:v>0.0179177566232093</c:v>
                </c:pt>
                <c:pt idx="23">
                  <c:v>0.0199629833216665</c:v>
                </c:pt>
                <c:pt idx="24">
                  <c:v>0.0214938750668497</c:v>
                </c:pt>
                <c:pt idx="25">
                  <c:v>0.023338525734518</c:v>
                </c:pt>
                <c:pt idx="26">
                  <c:v>0.0242637108358195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5"/>
          <c:order val="26"/>
          <c:marker>
            <c:symbol val="none"/>
          </c:marker>
          <c:val>
            <c:numRef>
              <c:f>vintages!$AK$2:$AK$46</c:f>
              <c:numCache>
                <c:formatCode>General</c:formatCode>
                <c:ptCount val="45"/>
                <c:pt idx="0">
                  <c:v>0.00235066275846986</c:v>
                </c:pt>
                <c:pt idx="1">
                  <c:v>0.00477578208592563</c:v>
                </c:pt>
                <c:pt idx="2">
                  <c:v>0.011665621383519</c:v>
                </c:pt>
                <c:pt idx="3">
                  <c:v>0.00919484959573692</c:v>
                </c:pt>
                <c:pt idx="4">
                  <c:v>0.0108397695170106</c:v>
                </c:pt>
                <c:pt idx="5">
                  <c:v>0.00879824425972454</c:v>
                </c:pt>
                <c:pt idx="6">
                  <c:v>0.00878097932056284</c:v>
                </c:pt>
                <c:pt idx="7">
                  <c:v>0.00802357131670959</c:v>
                </c:pt>
                <c:pt idx="8">
                  <c:v>0.0096339428376304</c:v>
                </c:pt>
                <c:pt idx="9">
                  <c:v>0.0101515894980652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37"/>
          <c:order val="27"/>
          <c:marker>
            <c:symbol val="none"/>
          </c:marker>
          <c:val>
            <c:numRef>
              <c:f>vintages!$AM$2:$AM$46</c:f>
              <c:numCache>
                <c:formatCode>General</c:formatCode>
                <c:ptCount val="45"/>
                <c:pt idx="0">
                  <c:v>0.00652452166035987</c:v>
                </c:pt>
                <c:pt idx="1">
                  <c:v>0.0146964647722384</c:v>
                </c:pt>
                <c:pt idx="2">
                  <c:v>0.018628850289953</c:v>
                </c:pt>
                <c:pt idx="3">
                  <c:v>0.0223188506976118</c:v>
                </c:pt>
                <c:pt idx="4">
                  <c:v>0.0269614207491382</c:v>
                </c:pt>
                <c:pt idx="5">
                  <c:v>0.0270150117210038</c:v>
                </c:pt>
                <c:pt idx="6">
                  <c:v>0.0252328980360953</c:v>
                </c:pt>
                <c:pt idx="7">
                  <c:v>0.0249297303404853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0"/>
          <c:order val="28"/>
          <c:marker>
            <c:symbol val="none"/>
          </c:marker>
          <c:val>
            <c:numRef>
              <c:f>vintages!$AP$2:$AP$46</c:f>
              <c:numCache>
                <c:formatCode>General</c:formatCode>
                <c:ptCount val="45"/>
                <c:pt idx="0">
                  <c:v>0.0030888313818399</c:v>
                </c:pt>
                <c:pt idx="1">
                  <c:v>0.00726506383240257</c:v>
                </c:pt>
                <c:pt idx="2">
                  <c:v>0.0100975111718067</c:v>
                </c:pt>
                <c:pt idx="3">
                  <c:v>0.01017435387463</c:v>
                </c:pt>
                <c:pt idx="4">
                  <c:v>0.0128054765205616</c:v>
                </c:pt>
                <c:pt idx="5">
                  <c:v>0.0139865657395141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1"/>
          <c:order val="29"/>
          <c:marker>
            <c:symbol val="none"/>
          </c:marker>
          <c:val>
            <c:numRef>
              <c:f>vintages!$AQ$2:$AQ$46</c:f>
              <c:numCache>
                <c:formatCode>General</c:formatCode>
                <c:ptCount val="45"/>
                <c:pt idx="0">
                  <c:v>0.00239073152241124</c:v>
                </c:pt>
                <c:pt idx="1">
                  <c:v>0.009603485226004</c:v>
                </c:pt>
                <c:pt idx="2">
                  <c:v>0.0131370821458981</c:v>
                </c:pt>
                <c:pt idx="3">
                  <c:v>0.0159084194701599</c:v>
                </c:pt>
                <c:pt idx="4">
                  <c:v>0.0134145980724547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3"/>
          <c:order val="30"/>
          <c:marker>
            <c:symbol val="none"/>
          </c:marker>
          <c:val>
            <c:numRef>
              <c:f>vintages!$AS$2:$AS$46</c:f>
              <c:numCache>
                <c:formatCode>General</c:formatCode>
                <c:ptCount val="45"/>
                <c:pt idx="0">
                  <c:v>0.00232366957588515</c:v>
                </c:pt>
                <c:pt idx="1">
                  <c:v>0.00554462223417088</c:v>
                </c:pt>
                <c:pt idx="2">
                  <c:v>0.00841333351002426</c:v>
                </c:pt>
                <c:pt idx="3">
                  <c:v>0.00868927154676787</c:v>
                </c:pt>
                <c:pt idx="4">
                  <c:v>0.0125052060967115</c:v>
                </c:pt>
                <c:pt idx="5">
                  <c:v>0.0153322166800468</c:v>
                </c:pt>
                <c:pt idx="6">
                  <c:v>0.0186662006994294</c:v>
                </c:pt>
                <c:pt idx="7">
                  <c:v>0.0144756352440466</c:v>
                </c:pt>
                <c:pt idx="8">
                  <c:v>0.0118520633897985</c:v>
                </c:pt>
                <c:pt idx="9">
                  <c:v>0.00859368764359234</c:v>
                </c:pt>
                <c:pt idx="10">
                  <c:v>0.0106228931297045</c:v>
                </c:pt>
                <c:pt idx="11">
                  <c:v>0.0145034444610027</c:v>
                </c:pt>
                <c:pt idx="12">
                  <c:v>0.0164434618310119</c:v>
                </c:pt>
                <c:pt idx="13">
                  <c:v>0.0187451313911687</c:v>
                </c:pt>
                <c:pt idx="14">
                  <c:v>0.0176929084199902</c:v>
                </c:pt>
                <c:pt idx="15">
                  <c:v>0.0179828438461633</c:v>
                </c:pt>
                <c:pt idx="16">
                  <c:v>0.0181546150131016</c:v>
                </c:pt>
                <c:pt idx="17">
                  <c:v>0.0225868867852391</c:v>
                </c:pt>
                <c:pt idx="18">
                  <c:v>0.0226985924637635</c:v>
                </c:pt>
                <c:pt idx="19">
                  <c:v>0.0203851951342278</c:v>
                </c:pt>
                <c:pt idx="20">
                  <c:v>0.0173639646885349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4"/>
          <c:order val="31"/>
          <c:marker>
            <c:symbol val="none"/>
          </c:marker>
          <c:val>
            <c:numRef>
              <c:f>vintages!$AT$2:$AT$46</c:f>
              <c:numCache>
                <c:formatCode>General</c:formatCode>
                <c:ptCount val="45"/>
                <c:pt idx="0">
                  <c:v>0.00391675409676962</c:v>
                </c:pt>
                <c:pt idx="1">
                  <c:v>0.00506320375106212</c:v>
                </c:pt>
                <c:pt idx="2">
                  <c:v>0.0117329003891072</c:v>
                </c:pt>
                <c:pt idx="3">
                  <c:v>0.00816807000010717</c:v>
                </c:pt>
                <c:pt idx="4">
                  <c:v>0.0150132997041619</c:v>
                </c:pt>
                <c:pt idx="5">
                  <c:v>0.019569977600638</c:v>
                </c:pt>
                <c:pt idx="6">
                  <c:v>0.0208027433209424</c:v>
                </c:pt>
                <c:pt idx="7">
                  <c:v>0.0194435084591372</c:v>
                </c:pt>
                <c:pt idx="8">
                  <c:v>0.0168861274901196</c:v>
                </c:pt>
                <c:pt idx="9">
                  <c:v>0.0249497482800491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6"/>
          <c:order val="32"/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vintages!$AV$2:$AV$46</c:f>
              <c:numCache>
                <c:formatCode>General</c:formatCode>
                <c:ptCount val="45"/>
                <c:pt idx="0">
                  <c:v>0.00284548694535895</c:v>
                </c:pt>
                <c:pt idx="1">
                  <c:v>0.0115724729564669</c:v>
                </c:pt>
                <c:pt idx="2">
                  <c:v>0.0113325523850778</c:v>
                </c:pt>
                <c:pt idx="3">
                  <c:v>0.0112777338161979</c:v>
                </c:pt>
                <c:pt idx="4">
                  <c:v>0.0148017342927428</c:v>
                </c:pt>
                <c:pt idx="5">
                  <c:v>0.0139894782118805</c:v>
                </c:pt>
                <c:pt idx="6">
                  <c:v>0.0158231106841227</c:v>
                </c:pt>
                <c:pt idx="7">
                  <c:v>0.0178773905111374</c:v>
                </c:pt>
                <c:pt idx="8">
                  <c:v>0.0180324384962408</c:v>
                </c:pt>
                <c:pt idx="9">
                  <c:v>0.0175841176042577</c:v>
                </c:pt>
                <c:pt idx="10">
                  <c:v>0.0194948003977225</c:v>
                </c:pt>
                <c:pt idx="11">
                  <c:v>0.0200361558367527</c:v>
                </c:pt>
                <c:pt idx="12">
                  <c:v>0.0200421511141191</c:v>
                </c:pt>
                <c:pt idx="13">
                  <c:v>0.020171893521981</c:v>
                </c:pt>
                <c:pt idx="14">
                  <c:v>0.0184546654038012</c:v>
                </c:pt>
                <c:pt idx="15">
                  <c:v>0.0208279860020722</c:v>
                </c:pt>
                <c:pt idx="16">
                  <c:v>0.0191038174865918</c:v>
                </c:pt>
                <c:pt idx="17">
                  <c:v>0.0192089456961552</c:v>
                </c:pt>
                <c:pt idx="18">
                  <c:v>0.0201160356056059</c:v>
                </c:pt>
                <c:pt idx="19">
                  <c:v>0.0202097845694279</c:v>
                </c:pt>
                <c:pt idx="20">
                  <c:v>0.0211161601705619</c:v>
                </c:pt>
                <c:pt idx="21">
                  <c:v>0.0221851079147633</c:v>
                </c:pt>
                <c:pt idx="22">
                  <c:v>0.0233639046306854</c:v>
                </c:pt>
                <c:pt idx="23">
                  <c:v>0.0235709403734447</c:v>
                </c:pt>
                <c:pt idx="24">
                  <c:v>0.0234778834015394</c:v>
                </c:pt>
                <c:pt idx="25">
                  <c:v>0.02285509440673</c:v>
                </c:pt>
                <c:pt idx="26">
                  <c:v>0.022621802618466</c:v>
                </c:pt>
                <c:pt idx="27">
                  <c:v>0.0211069131958394</c:v>
                </c:pt>
                <c:pt idx="28">
                  <c:v>0.0211824707208935</c:v>
                </c:pt>
                <c:pt idx="29">
                  <c:v>0.0228092910446286</c:v>
                </c:pt>
                <c:pt idx="30">
                  <c:v>0.0219923165656428</c:v>
                </c:pt>
                <c:pt idx="31">
                  <c:v>0.0233016763581293</c:v>
                </c:pt>
                <c:pt idx="32">
                  <c:v>0.0225219326410944</c:v>
                </c:pt>
                <c:pt idx="33">
                  <c:v>0.0222704588039833</c:v>
                </c:pt>
                <c:pt idx="34">
                  <c:v>0.0230662983248561</c:v>
                </c:pt>
                <c:pt idx="35">
                  <c:v>0.0240240065144923</c:v>
                </c:pt>
                <c:pt idx="36">
                  <c:v>0.0237911056709524</c:v>
                </c:pt>
                <c:pt idx="37">
                  <c:v>0.024851286182889</c:v>
                </c:pt>
                <c:pt idx="38">
                  <c:v>0.0252118038823033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7"/>
          <c:order val="33"/>
          <c:marker>
            <c:symbol val="none"/>
          </c:marker>
          <c:val>
            <c:numRef>
              <c:f>vintages!$AW$2:$AW$46</c:f>
              <c:numCache>
                <c:formatCode>General</c:formatCode>
                <c:ptCount val="45"/>
                <c:pt idx="0">
                  <c:v>0.00135893486947245</c:v>
                </c:pt>
                <c:pt idx="1">
                  <c:v>0.00491239881420494</c:v>
                </c:pt>
                <c:pt idx="2">
                  <c:v>0.0112642664248053</c:v>
                </c:pt>
                <c:pt idx="3">
                  <c:v>0.0148306103067891</c:v>
                </c:pt>
                <c:pt idx="4">
                  <c:v>0.0129521487221582</c:v>
                </c:pt>
                <c:pt idx="5">
                  <c:v>0.0276127115093085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48"/>
          <c:order val="34"/>
          <c:marker>
            <c:symbol val="none"/>
          </c:marker>
          <c:val>
            <c:numRef>
              <c:f>vintages!$AX$2:$AX$46</c:f>
              <c:numCache>
                <c:formatCode>General</c:formatCode>
                <c:ptCount val="45"/>
                <c:pt idx="0">
                  <c:v>0.0</c:v>
                </c:pt>
                <c:pt idx="1">
                  <c:v>0.00395574877303579</c:v>
                </c:pt>
                <c:pt idx="2">
                  <c:v>0.0152082382012577</c:v>
                </c:pt>
                <c:pt idx="3">
                  <c:v>0.0218819309152753</c:v>
                </c:pt>
                <c:pt idx="4">
                  <c:v>0.0219521718379033</c:v>
                </c:pt>
                <c:pt idx="5">
                  <c:v>0.0175045952218708</c:v>
                </c:pt>
                <c:pt idx="6">
                  <c:v>0.0175958557549319</c:v>
                </c:pt>
                <c:pt idx="7">
                  <c:v>0.0156379219089805</c:v>
                </c:pt>
                <c:pt idx="8">
                  <c:v>0.0190743127058524</c:v>
                </c:pt>
                <c:pt idx="9">
                  <c:v>0.0184637352726712</c:v>
                </c:pt>
                <c:pt idx="10">
                  <c:v>0.0220914437185266</c:v>
                </c:pt>
                <c:pt idx="11">
                  <c:v>0.0203967190326827</c:v>
                </c:pt>
                <c:pt idx="12">
                  <c:v>0.022765620228013</c:v>
                </c:pt>
                <c:pt idx="13">
                  <c:v>0.0197402878192637</c:v>
                </c:pt>
                <c:pt idx="14">
                  <c:v>0.0227782931094852</c:v>
                </c:pt>
                <c:pt idx="15">
                  <c:v>0.0213840075941788</c:v>
                </c:pt>
                <c:pt idx="16">
                  <c:v>0.0258380071890656</c:v>
                </c:pt>
                <c:pt idx="17">
                  <c:v>0.0211760591990062</c:v>
                </c:pt>
                <c:pt idx="18">
                  <c:v>0.021874475029011</c:v>
                </c:pt>
                <c:pt idx="19">
                  <c:v>0.0235366716460292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0"/>
          <c:order val="35"/>
          <c:marker>
            <c:symbol val="none"/>
          </c:marker>
          <c:val>
            <c:numRef>
              <c:f>vintages!$AZ$2:$AZ$46</c:f>
              <c:numCache>
                <c:formatCode>General</c:formatCode>
                <c:ptCount val="45"/>
                <c:pt idx="0">
                  <c:v>0.0</c:v>
                </c:pt>
                <c:pt idx="1">
                  <c:v>0.00285876483796148</c:v>
                </c:pt>
                <c:pt idx="2">
                  <c:v>0.00631477486973716</c:v>
                </c:pt>
                <c:pt idx="3">
                  <c:v>0.0144064611296506</c:v>
                </c:pt>
                <c:pt idx="4">
                  <c:v>0.0139840867263159</c:v>
                </c:pt>
                <c:pt idx="5">
                  <c:v>0.0246627414622392</c:v>
                </c:pt>
                <c:pt idx="6">
                  <c:v>0.0211702265004195</c:v>
                </c:pt>
                <c:pt idx="7">
                  <c:v>0.0239876826918494</c:v>
                </c:pt>
                <c:pt idx="8">
                  <c:v>0.0139416745086466</c:v>
                </c:pt>
                <c:pt idx="9">
                  <c:v>0.0190680259647078</c:v>
                </c:pt>
                <c:pt idx="10">
                  <c:v>0.0136601693149532</c:v>
                </c:pt>
                <c:pt idx="11">
                  <c:v>0.0205524255812414</c:v>
                </c:pt>
                <c:pt idx="12">
                  <c:v>0.0149282967392533</c:v>
                </c:pt>
                <c:pt idx="13">
                  <c:v>0.0287772512527969</c:v>
                </c:pt>
                <c:pt idx="14">
                  <c:v>0.0342052352949154</c:v>
                </c:pt>
                <c:pt idx="15">
                  <c:v>0.0329924137744016</c:v>
                </c:pt>
                <c:pt idx="16">
                  <c:v>0.030153659833871</c:v>
                </c:pt>
                <c:pt idx="17">
                  <c:v>0.0387168934449326</c:v>
                </c:pt>
                <c:pt idx="18">
                  <c:v>0.0330947281776221</c:v>
                </c:pt>
                <c:pt idx="19">
                  <c:v>0.0321981567009927</c:v>
                </c:pt>
                <c:pt idx="20">
                  <c:v>0.0229199191175391</c:v>
                </c:pt>
                <c:pt idx="21">
                  <c:v>0.0249372158920713</c:v>
                </c:pt>
                <c:pt idx="22">
                  <c:v>0.0246025178766387</c:v>
                </c:pt>
                <c:pt idx="23">
                  <c:v>0.0277993502914827</c:v>
                </c:pt>
                <c:pt idx="24">
                  <c:v>0.0270521874287568</c:v>
                </c:pt>
                <c:pt idx="25">
                  <c:v>0.0364435909127081</c:v>
                </c:pt>
                <c:pt idx="26">
                  <c:v>0.0387617104529559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1"/>
          <c:order val="36"/>
          <c:marker>
            <c:symbol val="none"/>
          </c:marker>
          <c:val>
            <c:numRef>
              <c:f>vintages!$BA$2:$BA$46</c:f>
              <c:numCache>
                <c:formatCode>General</c:formatCode>
                <c:ptCount val="45"/>
                <c:pt idx="0">
                  <c:v>0.00265758851731007</c:v>
                </c:pt>
                <c:pt idx="1">
                  <c:v>0.0151972380999416</c:v>
                </c:pt>
                <c:pt idx="2">
                  <c:v>0.0128892299573354</c:v>
                </c:pt>
                <c:pt idx="3">
                  <c:v>0.016101732847702</c:v>
                </c:pt>
                <c:pt idx="4">
                  <c:v>0.0149467959698533</c:v>
                </c:pt>
                <c:pt idx="5">
                  <c:v>0.0168821557820967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2"/>
          <c:order val="37"/>
          <c:spPr>
            <a:ln>
              <a:solidFill>
                <a:schemeClr val="bg2"/>
              </a:solidFill>
            </a:ln>
          </c:spPr>
          <c:marker>
            <c:symbol val="none"/>
          </c:marker>
          <c:val>
            <c:numRef>
              <c:f>vintages!$BB$2:$BB$46</c:f>
              <c:numCache>
                <c:formatCode>General</c:formatCode>
                <c:ptCount val="45"/>
                <c:pt idx="0">
                  <c:v>0.00152801290945471</c:v>
                </c:pt>
                <c:pt idx="1">
                  <c:v>0.0127980941276169</c:v>
                </c:pt>
                <c:pt idx="2">
                  <c:v>0.0253260920234254</c:v>
                </c:pt>
                <c:pt idx="3">
                  <c:v>0.0241802300151494</c:v>
                </c:pt>
                <c:pt idx="4">
                  <c:v>0.0274452038063372</c:v>
                </c:pt>
                <c:pt idx="5">
                  <c:v>0.0226438572789534</c:v>
                </c:pt>
                <c:pt idx="6">
                  <c:v>0.0228200609100702</c:v>
                </c:pt>
                <c:pt idx="7">
                  <c:v>0.0236943547272787</c:v>
                </c:pt>
                <c:pt idx="8">
                  <c:v>0.0269047127243672</c:v>
                </c:pt>
                <c:pt idx="9">
                  <c:v>0.0175940218831875</c:v>
                </c:pt>
                <c:pt idx="10">
                  <c:v>0.0245512175789011</c:v>
                </c:pt>
                <c:pt idx="11">
                  <c:v>0.0196811772785763</c:v>
                </c:pt>
                <c:pt idx="12">
                  <c:v>0.018333726394191</c:v>
                </c:pt>
                <c:pt idx="13">
                  <c:v>0.0242764988107805</c:v>
                </c:pt>
                <c:pt idx="14">
                  <c:v>0.0252788462864472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4"/>
          <c:order val="38"/>
          <c:marker>
            <c:symbol val="none"/>
          </c:marker>
          <c:val>
            <c:numRef>
              <c:f>vintages!$BD$2:$BD$46</c:f>
              <c:numCache>
                <c:formatCode>General</c:formatCode>
                <c:ptCount val="45"/>
                <c:pt idx="0">
                  <c:v>0.00578433206183243</c:v>
                </c:pt>
                <c:pt idx="1">
                  <c:v>0.0175768841611894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5"/>
          <c:order val="39"/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vintages!$BE$2:$BE$46</c:f>
              <c:numCache>
                <c:formatCode>General</c:formatCode>
                <c:ptCount val="45"/>
                <c:pt idx="0">
                  <c:v>0.0</c:v>
                </c:pt>
                <c:pt idx="1">
                  <c:v>0.0233495394250784</c:v>
                </c:pt>
                <c:pt idx="2">
                  <c:v>0.02429200644442</c:v>
                </c:pt>
                <c:pt idx="3">
                  <c:v>0.0345486302024237</c:v>
                </c:pt>
                <c:pt idx="4">
                  <c:v>0.0233749043515624</c:v>
                </c:pt>
                <c:pt idx="5">
                  <c:v>0.0219288127042907</c:v>
                </c:pt>
                <c:pt idx="6">
                  <c:v>0.0147474031664714</c:v>
                </c:pt>
                <c:pt idx="7">
                  <c:v>0.0184891976198636</c:v>
                </c:pt>
                <c:pt idx="8">
                  <c:v>0.0246020812418779</c:v>
                </c:pt>
                <c:pt idx="9">
                  <c:v>0.0137608151070669</c:v>
                </c:pt>
                <c:pt idx="10">
                  <c:v>0.0212907927600807</c:v>
                </c:pt>
                <c:pt idx="11">
                  <c:v>0.0134749185575463</c:v>
                </c:pt>
                <c:pt idx="12">
                  <c:v>0.0242135590510187</c:v>
                </c:pt>
                <c:pt idx="13">
                  <c:v>0.0339045187112564</c:v>
                </c:pt>
                <c:pt idx="14">
                  <c:v>0.0256359896588808</c:v>
                </c:pt>
                <c:pt idx="15">
                  <c:v>0.0450739044807447</c:v>
                </c:pt>
                <c:pt idx="16">
                  <c:v>0.026348530266513</c:v>
                </c:pt>
                <c:pt idx="17">
                  <c:v>0.0261160147544557</c:v>
                </c:pt>
                <c:pt idx="18">
                  <c:v>0.0202613652755113</c:v>
                </c:pt>
                <c:pt idx="19">
                  <c:v>0.0196937477960772</c:v>
                </c:pt>
                <c:pt idx="20">
                  <c:v>0.0286147753964493</c:v>
                </c:pt>
                <c:pt idx="21">
                  <c:v>0.0201014521129532</c:v>
                </c:pt>
                <c:pt idx="22">
                  <c:v>0.0211463022597643</c:v>
                </c:pt>
                <c:pt idx="23">
                  <c:v>0.0175072983679165</c:v>
                </c:pt>
                <c:pt idx="24">
                  <c:v>0.0218865078987521</c:v>
                </c:pt>
                <c:pt idx="25">
                  <c:v>0.0211796289447246</c:v>
                </c:pt>
                <c:pt idx="26">
                  <c:v>0.0359120024771987</c:v>
                </c:pt>
                <c:pt idx="27">
                  <c:v>0.041061863225167</c:v>
                </c:pt>
                <c:pt idx="28">
                  <c:v>0.0161950191910184</c:v>
                </c:pt>
                <c:pt idx="29">
                  <c:v>0.0193564059396952</c:v>
                </c:pt>
                <c:pt idx="30">
                  <c:v>0.0239098674571426</c:v>
                </c:pt>
                <c:pt idx="31">
                  <c:v>0.0197655590800331</c:v>
                </c:pt>
                <c:pt idx="32">
                  <c:v>0.0302780722655016</c:v>
                </c:pt>
                <c:pt idx="33">
                  <c:v>0.0226297784493985</c:v>
                </c:pt>
                <c:pt idx="34">
                  <c:v>0.0198952962727884</c:v>
                </c:pt>
                <c:pt idx="35">
                  <c:v>0.0163777647549173</c:v>
                </c:pt>
                <c:pt idx="36">
                  <c:v>0.0178423430471348</c:v>
                </c:pt>
                <c:pt idx="37">
                  <c:v>0.0235788980546812</c:v>
                </c:pt>
                <c:pt idx="38">
                  <c:v>0.0414719089167654</c:v>
                </c:pt>
                <c:pt idx="39">
                  <c:v>0.0233224722463475</c:v>
                </c:pt>
                <c:pt idx="40">
                  <c:v>0.0335512440002175</c:v>
                </c:pt>
                <c:pt idx="41">
                  <c:v>0.0227645137667344</c:v>
                </c:pt>
                <c:pt idx="42">
                  <c:v>0.00800761179333325</c:v>
                </c:pt>
                <c:pt idx="43">
                  <c:v>0.022577711434602</c:v>
                </c:pt>
                <c:pt idx="44">
                  <c:v>0.025492086902887</c:v>
                </c:pt>
              </c:numCache>
            </c:numRef>
          </c:val>
          <c:smooth val="0"/>
        </c:ser>
        <c:ser>
          <c:idx val="57"/>
          <c:order val="40"/>
          <c:marker>
            <c:symbol val="none"/>
          </c:marker>
          <c:val>
            <c:numRef>
              <c:f>vintages!$BG$2:$BG$46</c:f>
              <c:numCache>
                <c:formatCode>General</c:formatCode>
                <c:ptCount val="45"/>
                <c:pt idx="0">
                  <c:v>0.00227003070489951</c:v>
                </c:pt>
                <c:pt idx="1">
                  <c:v>0.0159666943420907</c:v>
                </c:pt>
                <c:pt idx="2">
                  <c:v>0.0204525211319927</c:v>
                </c:pt>
                <c:pt idx="3">
                  <c:v>0.0197306070568877</c:v>
                </c:pt>
                <c:pt idx="4">
                  <c:v>0.0221863727082691</c:v>
                </c:pt>
                <c:pt idx="5">
                  <c:v>0.0251534332769117</c:v>
                </c:pt>
                <c:pt idx="6">
                  <c:v>0.0166060194078233</c:v>
                </c:pt>
                <c:pt idx="7">
                  <c:v>0.0159351689665579</c:v>
                </c:pt>
                <c:pt idx="8">
                  <c:v>0.0263004567414832</c:v>
                </c:pt>
                <c:pt idx="9">
                  <c:v>0.0339811214670829</c:v>
                </c:pt>
                <c:pt idx="10">
                  <c:v>0.0380881468071811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ser>
          <c:idx val="59"/>
          <c:order val="41"/>
          <c:marker>
            <c:symbol val="none"/>
          </c:marker>
          <c:val>
            <c:numRef>
              <c:f>vintages!$BI$2:$BI$46</c:f>
              <c:numCache>
                <c:formatCode>General</c:formatCode>
                <c:ptCount val="45"/>
                <c:pt idx="0">
                  <c:v>0.0069546710933801</c:v>
                </c:pt>
                <c:pt idx="1">
                  <c:v>0.0173361603120516</c:v>
                </c:pt>
                <c:pt idx="2">
                  <c:v>0.020491434230715</c:v>
                </c:pt>
                <c:pt idx="3">
                  <c:v>0.0198830371520041</c:v>
                </c:pt>
                <c:pt idx="4">
                  <c:v>0.0172476717645188</c:v>
                </c:pt>
                <c:pt idx="5">
                  <c:v>0.0203855027266271</c:v>
                </c:pt>
                <c:pt idx="6">
                  <c:v>0.0192135134728096</c:v>
                </c:pt>
                <c:pt idx="7">
                  <c:v>0.0162543266323821</c:v>
                </c:pt>
                <c:pt idx="8">
                  <c:v>0.018171041444195</c:v>
                </c:pt>
                <c:pt idx="9">
                  <c:v>0.0207243299843561</c:v>
                </c:pt>
                <c:pt idx="10">
                  <c:v>0.024827709090985</c:v>
                </c:pt>
                <c:pt idx="11">
                  <c:v>0.0278147946940991</c:v>
                </c:pt>
                <c:pt idx="12">
                  <c:v>0.0333478600159712</c:v>
                </c:pt>
                <c:pt idx="13">
                  <c:v>0.034713958900869</c:v>
                </c:pt>
                <c:pt idx="14">
                  <c:v>0.0337476555054848</c:v>
                </c:pt>
                <c:pt idx="15">
                  <c:v>0.0334258918101832</c:v>
                </c:pt>
                <c:pt idx="16">
                  <c:v>0.0311685904443365</c:v>
                </c:pt>
                <c:pt idx="17">
                  <c:v>0.0251871998605221</c:v>
                </c:pt>
                <c:pt idx="18">
                  <c:v>0.0220465165335466</c:v>
                </c:pt>
                <c:pt idx="19">
                  <c:v>0.0195994767900702</c:v>
                </c:pt>
                <c:pt idx="20">
                  <c:v>0.0243782514352117</c:v>
                </c:pt>
                <c:pt idx="21">
                  <c:v>0.0245209547869418</c:v>
                </c:pt>
                <c:pt idx="22">
                  <c:v>0.0267944656481196</c:v>
                </c:pt>
                <c:pt idx="23">
                  <c:v>0.0323923857439925</c:v>
                </c:pt>
                <c:pt idx="24">
                  <c:v>0.0350580147821578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28353864"/>
        <c:axId val="-2028351080"/>
      </c:lineChart>
      <c:catAx>
        <c:axId val="-2028353864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>
                <a:latin typeface="Dagny Offc" pitchFamily="34" charset="0"/>
              </a:defRPr>
            </a:pPr>
            <a:endParaRPr lang="en-US"/>
          </a:p>
        </c:txPr>
        <c:crossAx val="-2028351080"/>
        <c:crosses val="autoZero"/>
        <c:auto val="1"/>
        <c:lblAlgn val="ctr"/>
        <c:lblOffset val="100"/>
        <c:noMultiLvlLbl val="0"/>
      </c:catAx>
      <c:valAx>
        <c:axId val="-2028351080"/>
        <c:scaling>
          <c:orientation val="minMax"/>
        </c:scaling>
        <c:delete val="0"/>
        <c:axPos val="l"/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Dagny Offc" pitchFamily="34" charset="0"/>
              </a:defRPr>
            </a:pPr>
            <a:endParaRPr lang="en-US"/>
          </a:p>
        </c:txPr>
        <c:crossAx val="-2028353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Sheet1!$K$2</c:f>
              <c:strCache>
                <c:ptCount val="1"/>
                <c:pt idx="0">
                  <c:v>Base</c:v>
                </c:pt>
              </c:strCache>
            </c:strRef>
          </c:tx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Sheet1!$K$3:$K$26</c:f>
              <c:numCache>
                <c:formatCode>General</c:formatCode>
                <c:ptCount val="24"/>
                <c:pt idx="0">
                  <c:v>655.0</c:v>
                </c:pt>
                <c:pt idx="1">
                  <c:v>659.0</c:v>
                </c:pt>
                <c:pt idx="2">
                  <c:v>599.0</c:v>
                </c:pt>
                <c:pt idx="3">
                  <c:v>500.0</c:v>
                </c:pt>
                <c:pt idx="4">
                  <c:v>689.0</c:v>
                </c:pt>
                <c:pt idx="5">
                  <c:v>556.0</c:v>
                </c:pt>
                <c:pt idx="6">
                  <c:v>569.0</c:v>
                </c:pt>
                <c:pt idx="7">
                  <c:v>610.0</c:v>
                </c:pt>
                <c:pt idx="8">
                  <c:v>670.0</c:v>
                </c:pt>
                <c:pt idx="9">
                  <c:v>625.0</c:v>
                </c:pt>
                <c:pt idx="10">
                  <c:v>588.0</c:v>
                </c:pt>
                <c:pt idx="11">
                  <c:v>646.0</c:v>
                </c:pt>
                <c:pt idx="12">
                  <c:v>579.0</c:v>
                </c:pt>
                <c:pt idx="13">
                  <c:v>676.0</c:v>
                </c:pt>
                <c:pt idx="14">
                  <c:v>553.0</c:v>
                </c:pt>
                <c:pt idx="15">
                  <c:v>635.0</c:v>
                </c:pt>
                <c:pt idx="16">
                  <c:v>620.0</c:v>
                </c:pt>
                <c:pt idx="17">
                  <c:v>613.0</c:v>
                </c:pt>
                <c:pt idx="18">
                  <c:v>544.0</c:v>
                </c:pt>
                <c:pt idx="19">
                  <c:v>675.0</c:v>
                </c:pt>
                <c:pt idx="20">
                  <c:v>530.0</c:v>
                </c:pt>
                <c:pt idx="21">
                  <c:v>559.0</c:v>
                </c:pt>
                <c:pt idx="22">
                  <c:v>676.0</c:v>
                </c:pt>
                <c:pt idx="23">
                  <c:v>616.0</c:v>
                </c:pt>
              </c:numCache>
            </c:numRef>
          </c:val>
        </c:ser>
        <c:ser>
          <c:idx val="1"/>
          <c:order val="1"/>
          <c:tx>
            <c:strRef>
              <c:f>Sheet1!$L$2</c:f>
              <c:strCache>
                <c:ptCount val="1"/>
                <c:pt idx="0">
                  <c:v>Heating</c:v>
                </c:pt>
              </c:strCache>
            </c:strRef>
          </c:tx>
          <c:spPr>
            <a:ln w="25400">
              <a:noFill/>
            </a:ln>
          </c:spPr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Sheet1!$L$3:$L$26</c:f>
              <c:numCache>
                <c:formatCode>General</c:formatCode>
                <c:ptCount val="24"/>
                <c:pt idx="0">
                  <c:v>396.0</c:v>
                </c:pt>
                <c:pt idx="1">
                  <c:v>298.0</c:v>
                </c:pt>
                <c:pt idx="2">
                  <c:v>194.0</c:v>
                </c:pt>
                <c:pt idx="3">
                  <c:v>54.0</c:v>
                </c:pt>
                <c:pt idx="4">
                  <c:v>7.0</c:v>
                </c:pt>
                <c:pt idx="5">
                  <c:v>2.0</c:v>
                </c:pt>
                <c:pt idx="6">
                  <c:v>-8.0</c:v>
                </c:pt>
                <c:pt idx="7">
                  <c:v>-3.0</c:v>
                </c:pt>
                <c:pt idx="8">
                  <c:v>-6.0</c:v>
                </c:pt>
                <c:pt idx="9">
                  <c:v>145.0</c:v>
                </c:pt>
                <c:pt idx="10">
                  <c:v>207.0</c:v>
                </c:pt>
                <c:pt idx="11">
                  <c:v>394.0</c:v>
                </c:pt>
                <c:pt idx="12">
                  <c:v>394.0</c:v>
                </c:pt>
                <c:pt idx="13">
                  <c:v>300.0</c:v>
                </c:pt>
                <c:pt idx="14">
                  <c:v>197.0</c:v>
                </c:pt>
                <c:pt idx="15">
                  <c:v>56.0</c:v>
                </c:pt>
                <c:pt idx="16">
                  <c:v>-3.0</c:v>
                </c:pt>
                <c:pt idx="17">
                  <c:v>0.0</c:v>
                </c:pt>
                <c:pt idx="18">
                  <c:v>-6.0</c:v>
                </c:pt>
                <c:pt idx="19">
                  <c:v>8.0</c:v>
                </c:pt>
                <c:pt idx="20">
                  <c:v>-1.0</c:v>
                </c:pt>
                <c:pt idx="21">
                  <c:v>155.0</c:v>
                </c:pt>
                <c:pt idx="22">
                  <c:v>208.0</c:v>
                </c:pt>
                <c:pt idx="23">
                  <c:v>393.0</c:v>
                </c:pt>
              </c:numCache>
            </c:numRef>
          </c:val>
        </c:ser>
        <c:ser>
          <c:idx val="2"/>
          <c:order val="2"/>
          <c:tx>
            <c:strRef>
              <c:f>Sheet1!$M$2</c:f>
              <c:strCache>
                <c:ptCount val="1"/>
                <c:pt idx="0">
                  <c:v>Cooling</c:v>
                </c:pt>
              </c:strCache>
            </c:strRef>
          </c:tx>
          <c:spPr>
            <a:ln w="25400">
              <a:noFill/>
            </a:ln>
          </c:spPr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Sheet1!$M$3:$M$26</c:f>
              <c:numCache>
                <c:formatCode>General</c:formatCode>
                <c:ptCount val="24"/>
                <c:pt idx="0">
                  <c:v>-2.0</c:v>
                </c:pt>
                <c:pt idx="1">
                  <c:v>4.0</c:v>
                </c:pt>
                <c:pt idx="2">
                  <c:v>0.0</c:v>
                </c:pt>
                <c:pt idx="3">
                  <c:v>55.0</c:v>
                </c:pt>
                <c:pt idx="4">
                  <c:v>90.0</c:v>
                </c:pt>
                <c:pt idx="5">
                  <c:v>206.0</c:v>
                </c:pt>
                <c:pt idx="6">
                  <c:v>492.0</c:v>
                </c:pt>
                <c:pt idx="7">
                  <c:v>607.0</c:v>
                </c:pt>
                <c:pt idx="8">
                  <c:v>307.0</c:v>
                </c:pt>
                <c:pt idx="9">
                  <c:v>149.0</c:v>
                </c:pt>
                <c:pt idx="10">
                  <c:v>-10.0</c:v>
                </c:pt>
                <c:pt idx="11">
                  <c:v>4.0</c:v>
                </c:pt>
                <c:pt idx="12">
                  <c:v>3.0</c:v>
                </c:pt>
                <c:pt idx="13">
                  <c:v>-5.0</c:v>
                </c:pt>
                <c:pt idx="14">
                  <c:v>-7.0</c:v>
                </c:pt>
                <c:pt idx="15">
                  <c:v>59.0</c:v>
                </c:pt>
                <c:pt idx="16">
                  <c:v>103.0</c:v>
                </c:pt>
                <c:pt idx="17">
                  <c:v>198.0</c:v>
                </c:pt>
                <c:pt idx="18">
                  <c:v>494.0</c:v>
                </c:pt>
                <c:pt idx="19">
                  <c:v>594.0</c:v>
                </c:pt>
                <c:pt idx="20">
                  <c:v>292.0</c:v>
                </c:pt>
                <c:pt idx="21">
                  <c:v>146.0</c:v>
                </c:pt>
                <c:pt idx="22">
                  <c:v>-3.0</c:v>
                </c:pt>
                <c:pt idx="23">
                  <c:v>-3.0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9151384"/>
        <c:axId val="-2059155784"/>
      </c:areaChart>
      <c:catAx>
        <c:axId val="-205915138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59155784"/>
        <c:crosses val="autoZero"/>
        <c:auto val="1"/>
        <c:lblAlgn val="ctr"/>
        <c:lblOffset val="100"/>
        <c:tickLblSkip val="3"/>
        <c:noMultiLvlLbl val="0"/>
      </c:catAx>
      <c:valAx>
        <c:axId val="-2059155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59151384"/>
        <c:crosses val="autoZero"/>
        <c:crossBetween val="midCat"/>
      </c:valAx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Sheet1!$K$2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accent4"/>
            </a:solidFill>
          </c:spPr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Sheet1!$K$3:$K$26</c:f>
              <c:numCache>
                <c:formatCode>General</c:formatCode>
                <c:ptCount val="24"/>
                <c:pt idx="0">
                  <c:v>655.0</c:v>
                </c:pt>
                <c:pt idx="1">
                  <c:v>659.0</c:v>
                </c:pt>
                <c:pt idx="2">
                  <c:v>599.0</c:v>
                </c:pt>
                <c:pt idx="3">
                  <c:v>500.0</c:v>
                </c:pt>
                <c:pt idx="4">
                  <c:v>689.0</c:v>
                </c:pt>
                <c:pt idx="5">
                  <c:v>556.0</c:v>
                </c:pt>
                <c:pt idx="6">
                  <c:v>569.0</c:v>
                </c:pt>
                <c:pt idx="7">
                  <c:v>610.0</c:v>
                </c:pt>
                <c:pt idx="8">
                  <c:v>670.0</c:v>
                </c:pt>
                <c:pt idx="9">
                  <c:v>625.0</c:v>
                </c:pt>
                <c:pt idx="10">
                  <c:v>588.0</c:v>
                </c:pt>
                <c:pt idx="11">
                  <c:v>646.0</c:v>
                </c:pt>
                <c:pt idx="12">
                  <c:v>579.0</c:v>
                </c:pt>
                <c:pt idx="13">
                  <c:v>676.0</c:v>
                </c:pt>
                <c:pt idx="14">
                  <c:v>553.0</c:v>
                </c:pt>
                <c:pt idx="15">
                  <c:v>635.0</c:v>
                </c:pt>
                <c:pt idx="16">
                  <c:v>620.0</c:v>
                </c:pt>
                <c:pt idx="17">
                  <c:v>613.0</c:v>
                </c:pt>
                <c:pt idx="18">
                  <c:v>544.0</c:v>
                </c:pt>
                <c:pt idx="19">
                  <c:v>675.0</c:v>
                </c:pt>
                <c:pt idx="20">
                  <c:v>530.0</c:v>
                </c:pt>
                <c:pt idx="21">
                  <c:v>559.0</c:v>
                </c:pt>
                <c:pt idx="22">
                  <c:v>676.0</c:v>
                </c:pt>
                <c:pt idx="23">
                  <c:v>616.0</c:v>
                </c:pt>
              </c:numCache>
            </c:numRef>
          </c:val>
        </c:ser>
        <c:ser>
          <c:idx val="1"/>
          <c:order val="1"/>
          <c:tx>
            <c:strRef>
              <c:f>Sheet1!$L$2</c:f>
              <c:strCache>
                <c:ptCount val="1"/>
                <c:pt idx="0">
                  <c:v>Heating</c:v>
                </c:pt>
              </c:strCache>
            </c:strRef>
          </c:tx>
          <c:spPr>
            <a:ln w="25400">
              <a:noFill/>
            </a:ln>
          </c:spPr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Sheet1!$L$3:$L$26</c:f>
              <c:numCache>
                <c:formatCode>General</c:formatCode>
                <c:ptCount val="24"/>
                <c:pt idx="0">
                  <c:v>396.0</c:v>
                </c:pt>
                <c:pt idx="1">
                  <c:v>298.0</c:v>
                </c:pt>
                <c:pt idx="2">
                  <c:v>194.0</c:v>
                </c:pt>
                <c:pt idx="3">
                  <c:v>54.0</c:v>
                </c:pt>
                <c:pt idx="4">
                  <c:v>7.0</c:v>
                </c:pt>
                <c:pt idx="5">
                  <c:v>2.0</c:v>
                </c:pt>
                <c:pt idx="6">
                  <c:v>-8.0</c:v>
                </c:pt>
                <c:pt idx="7">
                  <c:v>-3.0</c:v>
                </c:pt>
                <c:pt idx="8">
                  <c:v>-6.0</c:v>
                </c:pt>
                <c:pt idx="9">
                  <c:v>145.0</c:v>
                </c:pt>
                <c:pt idx="10">
                  <c:v>207.0</c:v>
                </c:pt>
                <c:pt idx="11">
                  <c:v>394.0</c:v>
                </c:pt>
                <c:pt idx="12">
                  <c:v>394.0</c:v>
                </c:pt>
                <c:pt idx="13">
                  <c:v>300.0</c:v>
                </c:pt>
                <c:pt idx="14">
                  <c:v>197.0</c:v>
                </c:pt>
                <c:pt idx="15">
                  <c:v>56.0</c:v>
                </c:pt>
                <c:pt idx="16">
                  <c:v>-3.0</c:v>
                </c:pt>
                <c:pt idx="17">
                  <c:v>0.0</c:v>
                </c:pt>
                <c:pt idx="18">
                  <c:v>-6.0</c:v>
                </c:pt>
                <c:pt idx="19">
                  <c:v>8.0</c:v>
                </c:pt>
                <c:pt idx="20">
                  <c:v>-1.0</c:v>
                </c:pt>
                <c:pt idx="21">
                  <c:v>155.0</c:v>
                </c:pt>
                <c:pt idx="22">
                  <c:v>208.0</c:v>
                </c:pt>
                <c:pt idx="23">
                  <c:v>393.0</c:v>
                </c:pt>
              </c:numCache>
            </c:numRef>
          </c:val>
        </c:ser>
        <c:ser>
          <c:idx val="2"/>
          <c:order val="2"/>
          <c:tx>
            <c:strRef>
              <c:f>Sheet1!$M$2</c:f>
              <c:strCache>
                <c:ptCount val="1"/>
                <c:pt idx="0">
                  <c:v>Cooling</c:v>
                </c:pt>
              </c:strCache>
            </c:strRef>
          </c:tx>
          <c:spPr>
            <a:ln w="25400">
              <a:noFill/>
            </a:ln>
          </c:spPr>
          <c:cat>
            <c:strRef>
              <c:f>Sheet1!$B$3:$B$26</c:f>
              <c:strCache>
                <c:ptCount val="2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  <c:pt idx="14">
                  <c:v>Mar</c:v>
                </c:pt>
                <c:pt idx="15">
                  <c:v>Apr</c:v>
                </c:pt>
                <c:pt idx="16">
                  <c:v>May</c:v>
                </c:pt>
                <c:pt idx="17">
                  <c:v>Jun</c:v>
                </c:pt>
                <c:pt idx="18">
                  <c:v>Jul</c:v>
                </c:pt>
                <c:pt idx="19">
                  <c:v>Aug</c:v>
                </c:pt>
                <c:pt idx="20">
                  <c:v>Sep</c:v>
                </c:pt>
                <c:pt idx="21">
                  <c:v>Oct</c:v>
                </c:pt>
                <c:pt idx="22">
                  <c:v>Nov</c:v>
                </c:pt>
                <c:pt idx="23">
                  <c:v>Dec</c:v>
                </c:pt>
              </c:strCache>
            </c:strRef>
          </c:cat>
          <c:val>
            <c:numRef>
              <c:f>Sheet1!$M$3:$M$26</c:f>
              <c:numCache>
                <c:formatCode>General</c:formatCode>
                <c:ptCount val="24"/>
                <c:pt idx="0">
                  <c:v>-2.0</c:v>
                </c:pt>
                <c:pt idx="1">
                  <c:v>4.0</c:v>
                </c:pt>
                <c:pt idx="2">
                  <c:v>0.0</c:v>
                </c:pt>
                <c:pt idx="3">
                  <c:v>55.0</c:v>
                </c:pt>
                <c:pt idx="4">
                  <c:v>90.0</c:v>
                </c:pt>
                <c:pt idx="5">
                  <c:v>206.0</c:v>
                </c:pt>
                <c:pt idx="6">
                  <c:v>492.0</c:v>
                </c:pt>
                <c:pt idx="7">
                  <c:v>607.0</c:v>
                </c:pt>
                <c:pt idx="8">
                  <c:v>307.0</c:v>
                </c:pt>
                <c:pt idx="9">
                  <c:v>149.0</c:v>
                </c:pt>
                <c:pt idx="10">
                  <c:v>-10.0</c:v>
                </c:pt>
                <c:pt idx="11">
                  <c:v>4.0</c:v>
                </c:pt>
                <c:pt idx="12">
                  <c:v>3.0</c:v>
                </c:pt>
                <c:pt idx="13">
                  <c:v>-5.0</c:v>
                </c:pt>
                <c:pt idx="14">
                  <c:v>-7.0</c:v>
                </c:pt>
                <c:pt idx="15">
                  <c:v>59.0</c:v>
                </c:pt>
                <c:pt idx="16">
                  <c:v>103.0</c:v>
                </c:pt>
                <c:pt idx="17">
                  <c:v>198.0</c:v>
                </c:pt>
                <c:pt idx="18">
                  <c:v>494.0</c:v>
                </c:pt>
                <c:pt idx="19">
                  <c:v>594.0</c:v>
                </c:pt>
                <c:pt idx="20">
                  <c:v>292.0</c:v>
                </c:pt>
                <c:pt idx="21">
                  <c:v>146.0</c:v>
                </c:pt>
                <c:pt idx="22">
                  <c:v>-3.0</c:v>
                </c:pt>
                <c:pt idx="23">
                  <c:v>-3.0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8199672"/>
        <c:axId val="-2048196696"/>
      </c:areaChart>
      <c:catAx>
        <c:axId val="-2048199672"/>
        <c:scaling>
          <c:orientation val="minMax"/>
        </c:scaling>
        <c:delete val="0"/>
        <c:axPos val="b"/>
        <c:majorTickMark val="out"/>
        <c:minorTickMark val="none"/>
        <c:tickLblPos val="nextTo"/>
        <c:crossAx val="-2048196696"/>
        <c:crosses val="autoZero"/>
        <c:auto val="1"/>
        <c:lblAlgn val="ctr"/>
        <c:lblOffset val="100"/>
        <c:tickLblSkip val="3"/>
        <c:noMultiLvlLbl val="0"/>
      </c:catAx>
      <c:valAx>
        <c:axId val="-2048196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2048199672"/>
        <c:crosses val="autoZero"/>
        <c:crossBetween val="midCat"/>
      </c:valAx>
    </c:plotArea>
    <c:plotVisOnly val="1"/>
    <c:dispBlanksAs val="zero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4622B-6F94-1D46-B6C0-801D5D0E6E6A}" type="datetimeFigureOut">
              <a:rPr lang="en-US" smtClean="0"/>
              <a:t>5/20/14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B77E-0B28-E04D-BF33-C548BC37B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1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pay your own energy</a:t>
            </a:r>
            <a:r>
              <a:rPr lang="en-US" baseline="0" dirty="0" smtClean="0"/>
              <a:t> bill?</a:t>
            </a:r>
          </a:p>
          <a:p>
            <a:r>
              <a:rPr lang="en-US" baseline="0" dirty="0" smtClean="0"/>
              <a:t>How many have checked your email today?</a:t>
            </a:r>
          </a:p>
          <a:p>
            <a:r>
              <a:rPr lang="en-US" baseline="0" dirty="0" smtClean="0"/>
              <a:t>How many have checked your energy usage today? This week? Last week?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0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Normative comparison.  Social proof.  Peer pressure.</a:t>
            </a:r>
          </a:p>
          <a:p>
            <a:r>
              <a:rPr lang="en-US" dirty="0" smtClean="0"/>
              <a:t>Door hanger experiment run by Prof Robert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Cialdini</a:t>
            </a:r>
            <a:endParaRPr lang="en-US" baseline="0" dirty="0" smtClean="0"/>
          </a:p>
          <a:p>
            <a:r>
              <a:rPr lang="en-US" baseline="0" dirty="0" smtClean="0"/>
              <a:t>Neighbor message had 6% drop in consumption versus money, environment, and citizenship messages</a:t>
            </a:r>
            <a:endParaRPr lang="en-US" dirty="0" smtClean="0"/>
          </a:p>
          <a:p>
            <a:r>
              <a:rPr lang="en-US" dirty="0" smtClean="0"/>
              <a:t>Take relatively small study and apply it large scale.</a:t>
            </a:r>
          </a:p>
          <a:p>
            <a:r>
              <a:rPr lang="en-US" dirty="0" smtClean="0"/>
              <a:t>Among the first to do this for real for 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0" dirty="0" smtClean="0"/>
              <a:t>esults measured and verified by independent third parties</a:t>
            </a:r>
          </a:p>
          <a:p>
            <a:r>
              <a:rPr lang="en-US" baseline="0" dirty="0" smtClean="0"/>
              <a:t>And they all agree with us, we really are saving all this energy</a:t>
            </a:r>
          </a:p>
          <a:p>
            <a:r>
              <a:rPr lang="en-US" baseline="0" dirty="0" smtClean="0"/>
              <a:t>Consistent and sustained over time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3D27-48F9-49CA-AA0F-4A1E0B91F3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47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one way to sum up Opower</a:t>
            </a:r>
          </a:p>
          <a:p>
            <a:endParaRPr lang="en-US" dirty="0" smtClean="0"/>
          </a:p>
          <a:p>
            <a:r>
              <a:rPr lang="en-US" dirty="0" smtClean="0"/>
              <a:t>A little more detail,</a:t>
            </a:r>
            <a:r>
              <a:rPr lang="en-US" baseline="0" dirty="0" smtClean="0"/>
              <a:t> but let’s get specific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a </a:t>
            </a:r>
            <a:r>
              <a:rPr lang="en-US" dirty="0" err="1" smtClean="0"/>
              <a:t>SaaS</a:t>
            </a:r>
            <a:r>
              <a:rPr lang="en-US" dirty="0" smtClean="0"/>
              <a:t>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 uses behavior science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Understanding</a:t>
            </a:r>
            <a:r>
              <a:rPr lang="en-US" baseline="0" dirty="0" smtClean="0"/>
              <a:t> how people use our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Interesting things we learn about individual users: behaviors, habits,</a:t>
            </a:r>
            <a:r>
              <a:rPr lang="en-US" baseline="0" dirty="0" smtClean="0"/>
              <a:t> and proclivities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drive energy efficiency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Kilowatt hours saved</a:t>
            </a:r>
          </a:p>
          <a:p>
            <a:endParaRPr lang="en-US" dirty="0" smtClean="0"/>
          </a:p>
          <a:p>
            <a:r>
              <a:rPr lang="en-US" dirty="0" smtClean="0"/>
              <a:t>Equivalent of taking Las Vegas “</a:t>
            </a:r>
            <a:r>
              <a:rPr lang="en-US" dirty="0" smtClean="0"/>
              <a:t>off the grid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Pounds</a:t>
            </a:r>
            <a:r>
              <a:rPr lang="en-US" baseline="0" dirty="0" smtClean="0"/>
              <a:t> of CO2 abated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20,000 cross-country flights</a:t>
            </a:r>
          </a:p>
          <a:p>
            <a:r>
              <a:rPr lang="en-US" baseline="0" dirty="0" smtClean="0"/>
              <a:t>200,000 cars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Dollars</a:t>
            </a:r>
            <a:r>
              <a:rPr lang="en-US" baseline="0" dirty="0" smtClean="0"/>
              <a:t> saved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Adding up </a:t>
            </a:r>
            <a:r>
              <a:rPr lang="en-US" smtClean="0"/>
              <a:t>to 48TB</a:t>
            </a:r>
            <a:r>
              <a:rPr lang="en-US" baseline="0" smtClean="0"/>
              <a:t> </a:t>
            </a:r>
            <a:r>
              <a:rPr lang="en-US" dirty="0" smtClean="0"/>
              <a:t>Energy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report has fully custom graphs and charts in</a:t>
            </a:r>
            <a:r>
              <a:rPr lang="en-US" baseline="0" dirty="0" smtClean="0"/>
              <a:t> full color</a:t>
            </a:r>
          </a:p>
          <a:p>
            <a:r>
              <a:rPr lang="en-US" baseline="0" dirty="0" smtClean="0"/>
              <a:t>Meaningful and personalized tips on the back of the page</a:t>
            </a:r>
          </a:p>
          <a:p>
            <a:r>
              <a:rPr lang="en-US" baseline="0" dirty="0" smtClean="0"/>
              <a:t>Broke new ground with print &amp; mail company that works with large banks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report has fully custom graphs and charts in</a:t>
            </a:r>
            <a:r>
              <a:rPr lang="en-US" baseline="0" dirty="0" smtClean="0"/>
              <a:t> full color</a:t>
            </a:r>
          </a:p>
          <a:p>
            <a:r>
              <a:rPr lang="en-US" baseline="0" dirty="0" smtClean="0"/>
              <a:t>Meaningful and personalized tips on the back of the page</a:t>
            </a:r>
          </a:p>
          <a:p>
            <a:r>
              <a:rPr lang="en-US" baseline="0" dirty="0" smtClean="0"/>
              <a:t>Broke new ground with print &amp; mail company that works with large banks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35" tIns="45718" rIns="91435" bIns="45718"/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571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defTabSz="896938" fontAlgn="base">
              <a:spcBef>
                <a:spcPct val="0"/>
              </a:spcBef>
              <a:spcAft>
                <a:spcPct val="0"/>
              </a:spcAft>
            </a:pPr>
            <a:fld id="{972C8AC9-8F6D-48CC-A59F-C41668A3E9B0}" type="slidenum">
              <a:rPr lang="en-US" sz="1200">
                <a:solidFill>
                  <a:srgbClr val="000000"/>
                </a:solidFill>
                <a:latin typeface="Calibri"/>
                <a:cs typeface="Arial" charset="0"/>
              </a:rPr>
              <a:pPr algn="r" defTabSz="896938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200">
              <a:solidFill>
                <a:srgbClr val="000000"/>
              </a:solidFill>
              <a:latin typeface="Calibri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Complex rates, built custom for each utility company by companies like Oracle, IBM, and Accenture</a:t>
            </a:r>
          </a:p>
          <a:p>
            <a:r>
              <a:rPr lang="en-US" baseline="0" dirty="0" smtClean="0"/>
              <a:t>We built an engine to handle them all with minimal engineering effort to add new rate structures</a:t>
            </a:r>
          </a:p>
          <a:p>
            <a:r>
              <a:rPr lang="en-US" baseline="0" dirty="0" smtClean="0"/>
              <a:t>Hide complexity to present options to customer to make good decisions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moving from passive behavior change to active behavior change</a:t>
            </a:r>
            <a:endParaRPr lang="en-US" dirty="0" smtClean="0"/>
          </a:p>
          <a:p>
            <a:r>
              <a:rPr lang="en-US" dirty="0" smtClean="0"/>
              <a:t>Push</a:t>
            </a:r>
            <a:r>
              <a:rPr lang="en-US" baseline="0" dirty="0" smtClean="0"/>
              <a:t> people through the programming step before installation</a:t>
            </a:r>
            <a:endParaRPr lang="en-US" dirty="0" smtClean="0"/>
          </a:p>
          <a:p>
            <a:r>
              <a:rPr lang="en-US" dirty="0" smtClean="0"/>
              <a:t>In home control</a:t>
            </a:r>
          </a:p>
          <a:p>
            <a:r>
              <a:rPr lang="en-US" baseline="0" dirty="0" smtClean="0"/>
              <a:t>Behavior change</a:t>
            </a:r>
          </a:p>
          <a:p>
            <a:r>
              <a:rPr lang="en-US" baseline="0" dirty="0" smtClean="0"/>
              <a:t>Demand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the start</a:t>
            </a:r>
          </a:p>
          <a:p>
            <a:r>
              <a:rPr lang="en-US" baseline="0" dirty="0" smtClean="0"/>
              <a:t>Make sure we were making a difference</a:t>
            </a:r>
          </a:p>
          <a:p>
            <a:r>
              <a:rPr lang="en-US" baseline="0" dirty="0" smtClean="0"/>
              <a:t>Differentiates us from other EE programs</a:t>
            </a:r>
          </a:p>
          <a:p>
            <a:r>
              <a:rPr lang="en-US" baseline="0" dirty="0" smtClean="0"/>
              <a:t>talk about cfl and rebates being counted per item</a:t>
            </a:r>
          </a:p>
          <a:p>
            <a:r>
              <a:rPr lang="en-US" baseline="0" dirty="0" smtClean="0"/>
              <a:t>versus us with program design and guaranteed savings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Boosted our business model</a:t>
            </a:r>
          </a:p>
          <a:p>
            <a:r>
              <a:rPr lang="en-US" baseline="0" dirty="0" smtClean="0"/>
              <a:t>Allowed for EE program designation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FERC’s most recent report, only 8M customers are on residential demand response programs (roughly 7%</a:t>
            </a:r>
            <a:r>
              <a:rPr lang="en-US" baseline="0" dirty="0" smtClean="0"/>
              <a:t> of households)</a:t>
            </a:r>
          </a:p>
          <a:p>
            <a:r>
              <a:rPr lang="en-US" baseline="0" dirty="0" smtClean="0"/>
              <a:t>85% of this is hardware-based direct load control, that requires high installation/maintenance, and achieves almost 1 kW on each home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Behavioral Demand Response uses software to reach a significantly higher penetration in a service territory. While the reduction is somewhat lower, it achieves a greater scale at a much lower cost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6C62-CE27-4300-95AB-DD0FE453A62E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86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Clr>
                <a:srgbClr val="0087CD"/>
              </a:buClr>
              <a:buFont typeface="DagnyPro"/>
              <a:buNone/>
            </a:pP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PTR</a:t>
            </a:r>
            <a:r>
              <a:rPr lang="en-US" baseline="0" dirty="0" smtClean="0">
                <a:solidFill>
                  <a:srgbClr val="3C3C3C"/>
                </a:solidFill>
                <a:latin typeface="Dagny Offc" pitchFamily="34" charset="0"/>
              </a:rPr>
              <a:t> program for BGE is an innovative approach to dynamic rates deployment:</a:t>
            </a:r>
            <a:endParaRPr lang="en-US" dirty="0" smtClean="0">
              <a:solidFill>
                <a:srgbClr val="3C3C3C"/>
              </a:solidFill>
              <a:latin typeface="Dagny Offc" pitchFamily="34" charset="0"/>
            </a:endParaRPr>
          </a:p>
          <a:p>
            <a:pPr marL="230188" indent="-230188">
              <a:spcBef>
                <a:spcPct val="50000"/>
              </a:spcBef>
              <a:buClr>
                <a:srgbClr val="0087CD"/>
              </a:buClr>
              <a:buFont typeface="DagnyPro"/>
              <a:buChar char="»"/>
            </a:pP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Comprehensive outreach campaign to educate </a:t>
            </a:r>
            <a:r>
              <a:rPr lang="en-US" b="1" dirty="0" smtClean="0">
                <a:solidFill>
                  <a:srgbClr val="3C3C3C"/>
                </a:solidFill>
                <a:latin typeface="Dagny Offc" pitchFamily="34" charset="0"/>
              </a:rPr>
              <a:t>1.1 MM residential customers </a:t>
            </a: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of new rate structure</a:t>
            </a:r>
          </a:p>
          <a:p>
            <a:pPr marL="230188" indent="-230188">
              <a:spcBef>
                <a:spcPct val="50000"/>
              </a:spcBef>
              <a:buClr>
                <a:srgbClr val="0087CD"/>
              </a:buClr>
              <a:buFont typeface="DagnyPro"/>
              <a:buChar char="»"/>
            </a:pP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Over </a:t>
            </a:r>
            <a:r>
              <a:rPr lang="en-US" b="1" dirty="0" smtClean="0">
                <a:solidFill>
                  <a:srgbClr val="3C3C3C"/>
                </a:solidFill>
                <a:latin typeface="Dagny Offc" pitchFamily="34" charset="0"/>
              </a:rPr>
              <a:t>40 MM </a:t>
            </a: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pre- and post-event </a:t>
            </a:r>
            <a:r>
              <a:rPr lang="en-US" b="1" dirty="0" smtClean="0">
                <a:solidFill>
                  <a:srgbClr val="3C3C3C"/>
                </a:solidFill>
                <a:latin typeface="Dagny Offc" pitchFamily="34" charset="0"/>
              </a:rPr>
              <a:t>communications</a:t>
            </a: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 during program across phone, SMS, and e-mail</a:t>
            </a:r>
          </a:p>
          <a:p>
            <a:pPr marL="230188" indent="-230188">
              <a:spcBef>
                <a:spcPct val="50000"/>
              </a:spcBef>
              <a:buClr>
                <a:srgbClr val="0087CD"/>
              </a:buClr>
              <a:buFont typeface="DagnyPro"/>
              <a:buChar char="»"/>
            </a:pP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Personalized </a:t>
            </a:r>
            <a:r>
              <a:rPr lang="en-US" b="1" dirty="0" smtClean="0">
                <a:solidFill>
                  <a:srgbClr val="3C3C3C"/>
                </a:solidFill>
                <a:latin typeface="Dagny Offc" pitchFamily="34" charset="0"/>
              </a:rPr>
              <a:t>feedback</a:t>
            </a:r>
            <a:r>
              <a:rPr lang="en-US" dirty="0" smtClean="0">
                <a:solidFill>
                  <a:srgbClr val="3C3C3C"/>
                </a:solidFill>
                <a:latin typeface="Dagny Offc" pitchFamily="34" charset="0"/>
              </a:rPr>
              <a:t> using normative comparison across multiple tracks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6C62-CE27-4300-95AB-DD0FE453A62E}" type="slidenum">
              <a:rPr lang="en-US" smtClean="0">
                <a:solidFill>
                  <a:prstClr val="white"/>
                </a:solidFill>
              </a:rPr>
              <a:pPr/>
              <a:t>26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174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Opower’s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Behavioral Demand Response uses our multi-channel communications platform, behavioral science, and big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data analytics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to engage 100% of customers in DR through timely and personalized information and feedback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Our first partner on the platform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is BGE who is using it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to support their Peak Time Rebate Program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. We are already deployed to 300,000 customers and will reach all 1.1M residential customers by 2015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How an event works:</a:t>
            </a:r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Our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 first event day occurred on July 17</a:t>
            </a:r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Before the event: customers are provided personalized pre-event notification through the channel of their choice: e-mail, IVR, SMS</a:t>
            </a:r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During the event: customers reduce their consumption by making small changes such as delaying laundry or the dishwasher or raising the thermostat a few degrees. Customers are provided $1.25 per kWh that they reduce during the event</a:t>
            </a:r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The morning after an event: Customers are provided a post-event notification providing them detailed and personalized information about their performance. These are also delivered via multiple channels. This is an important part of the solution – in fact BGE found that customers that are provided post-event feedback within 24 hours save 25% on the next event than customers that don’t’.</a:t>
            </a:r>
          </a:p>
          <a:p>
            <a:endParaRPr lang="en-US" dirty="0">
              <a:latin typeface="Dagny Offc"/>
              <a:sym typeface="Dagny Offc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E965B0-19E0-4590-BC8D-72E8D39BFCED}" type="slidenum">
              <a:rPr lang="en-US">
                <a:solidFill>
                  <a:srgbClr val="FFFFFF"/>
                </a:solidFill>
                <a:latin typeface="Calibri"/>
              </a:rPr>
              <a:pPr/>
              <a:t>27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This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 is the communication we will send out. How did we calculate the energy saved?</a:t>
            </a:r>
          </a:p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We need to know this number for these reasons: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Communicating the savings to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Paying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Telling the utility how much was saved</a:t>
            </a:r>
            <a:endParaRPr lang="en-US" dirty="0">
              <a:latin typeface="Dagny Offc"/>
              <a:sym typeface="Dagny Offc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E965B0-19E0-4590-BC8D-72E8D39BFCED}" type="slidenum">
              <a:rPr lang="en-US">
                <a:solidFill>
                  <a:srgbClr val="FFFFFF"/>
                </a:solidFill>
                <a:latin typeface="Calibri"/>
              </a:rPr>
              <a:pPr/>
              <a:t>28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This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 is the communication we will send out. How did we calculate the energy saved?</a:t>
            </a:r>
          </a:p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We need to know this number for these reasons: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Communicating the savings to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Paying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Telling the utility how much was saved</a:t>
            </a:r>
            <a:endParaRPr lang="en-US" dirty="0">
              <a:latin typeface="Dagny Offc"/>
              <a:sym typeface="Dagny Offc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E965B0-19E0-4590-BC8D-72E8D39BFCED}" type="slidenum">
              <a:rPr lang="en-US">
                <a:solidFill>
                  <a:srgbClr val="FFFFFF"/>
                </a:solidFill>
                <a:latin typeface="Calibri"/>
              </a:rPr>
              <a:pPr/>
              <a:t>29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This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 is the communication we will send out. How did we calculate the energy saved?</a:t>
            </a:r>
          </a:p>
          <a:p>
            <a:pPr marL="0" indent="0" rtl="0" fontAlgn="base">
              <a:buFont typeface="Arial" panose="020B0604020202020204" pitchFamily="34" charset="0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We need to know this number for these reasons: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Communicating the savings to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Paying the customer</a:t>
            </a:r>
          </a:p>
          <a:p>
            <a:pPr marL="171450" indent="-171450" rtl="0" fontAlgn="base">
              <a:buFontTx/>
              <a:buChar char="-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sym typeface="Dagny Offc"/>
              </a:rPr>
              <a:t>Telling the utility how much was saved</a:t>
            </a:r>
            <a:endParaRPr lang="en-US" dirty="0">
              <a:latin typeface="Dagny Offc"/>
              <a:sym typeface="Dagny Offc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E965B0-19E0-4590-BC8D-72E8D39BFCED}" type="slidenum">
              <a:rPr lang="en-US">
                <a:solidFill>
                  <a:srgbClr val="FFFFFF"/>
                </a:solidFill>
                <a:latin typeface="Calibri"/>
              </a:rPr>
              <a:pPr/>
              <a:t>30</a:t>
            </a:fld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much energy does it take to heat my home?</a:t>
            </a:r>
          </a:p>
          <a:p>
            <a:r>
              <a:rPr lang="en-US" baseline="0" dirty="0" smtClean="0"/>
              <a:t>First figured it out using weather data and daily energy use</a:t>
            </a:r>
          </a:p>
          <a:p>
            <a:r>
              <a:rPr lang="en-US" baseline="0" dirty="0" smtClean="0"/>
              <a:t>Migrating to analysis on monthly data as well as on AMI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06C62-CE27-4300-95AB-DD0FE453A62E}" type="slidenum">
              <a:rPr lang="en-US" smtClean="0">
                <a:solidFill>
                  <a:prstClr val="white"/>
                </a:solidFill>
              </a:rPr>
              <a:pPr/>
              <a:t>32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0668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that the right amount</a:t>
            </a:r>
            <a:r>
              <a:rPr lang="en-US" baseline="0" dirty="0" smtClean="0"/>
              <a:t> and what can I do about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that the right amount</a:t>
            </a:r>
            <a:r>
              <a:rPr lang="en-US" baseline="0" dirty="0" smtClean="0"/>
              <a:t> and what can I do about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6B77E-0B28-E04D-BF33-C548BC37B74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75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3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0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9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7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6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9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1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6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0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48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616DD-E36A-462C-9979-5DDAF0622FA9}" type="datetime3">
              <a:rPr lang="en-US" smtClean="0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7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l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4724400"/>
            <a:ext cx="9144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616DD-E36A-462C-9979-5DDAF0622FA9}" type="datetime3">
              <a:rPr lang="en-US" smtClean="0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55495" y="3325904"/>
            <a:ext cx="8229600" cy="2084295"/>
          </a:xfrm>
        </p:spPr>
        <p:txBody>
          <a:bodyPr/>
          <a:lstStyle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010400" y="5715000"/>
            <a:ext cx="1600200" cy="609600"/>
          </a:xfrm>
          <a:prstGeom prst="rect">
            <a:avLst/>
          </a:prstGeom>
          <a:solidFill>
            <a:srgbClr val="0087C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97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agny Offc" pitchFamily="34" charset="0"/>
              </a:defRPr>
            </a:lvl1pPr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3A6497-AC6F-4D41-AC9C-186DA45A280B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893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DA6A65-FCF7-477C-B416-EA434DDB4D5B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DBD04D9-8123-4988-B543-04EE2445F8B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32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38900F3D-FBC5-489A-B6B3-1A0DC6F92E5B}" type="slidenum">
              <a:rPr lang="en-US" smtClean="0">
                <a:solidFill>
                  <a:srgbClr val="828282"/>
                </a:solidFill>
              </a:rPr>
              <a:pPr/>
              <a:t>‹#›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BB96CF59-53FF-4F50-937B-B6BB90CE7985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19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/>
            </a:lvl1pPr>
          </a:lstStyle>
          <a:p>
            <a:fld id="{993ED606-2F20-4F07-A2F2-922EDC69A465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fld id="{1B954392-1B0A-40AE-BDAC-C91FFB2E9159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8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agny Offc" pitchFamily="34" charset="0"/>
              </a:defRPr>
            </a:lvl1pPr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3A6497-AC6F-4D41-AC9C-186DA45A280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FC1A70B-AAB9-4197-A5B6-AEAB986E717C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8133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DA6A65-FCF7-477C-B416-EA434DDB4D5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DBD04D9-8123-4988-B543-04EE2445F8B2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3276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38900F3D-FBC5-489A-B6B3-1A0DC6F92E5B}" type="slidenum">
              <a:rPr lang="en-US" smtClean="0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BB96CF59-53FF-4F50-937B-B6BB90CE7985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69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/>
            </a:lvl1pPr>
          </a:lstStyle>
          <a:p>
            <a:fld id="{993ED606-2F20-4F07-A2F2-922EDC69A465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fld id="{1B954392-1B0A-40AE-BDAC-C91FFB2E9159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0193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BA9CB-0E8E-4738-A6CC-0B4AD59FD37A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12FE8-326C-4AF8-B47C-659BE821F691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4525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81502-911F-4D79-890B-7BE51F1AC57F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83A45-7BB3-4C9D-A7E9-0C504AAFBB1A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7034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5E948-6FCF-4017-80EF-16171A649C92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B068A-1764-40FC-8E14-DCA225EA9CB1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03438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3309B-B05A-4CED-95E7-90340839483C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E04EA-CC8C-4E47-90C9-928945044A5C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693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BCA0-D683-4A4B-B4AD-E66B4D974B2F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4240F-BEDF-4B52-93FE-FE87A0234435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285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3A6497-AC6F-4D41-AC9C-186DA45A280B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86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DA6A65-FCF7-477C-B416-EA434DDB4D5B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DBD04D9-8123-4988-B543-04EE2445F8B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999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38900F3D-FBC5-489A-B6B3-1A0DC6F92E5B}" type="slidenum">
              <a:rPr lang="en-US" smtClean="0">
                <a:solidFill>
                  <a:srgbClr val="828282"/>
                </a:solidFill>
              </a:rPr>
              <a:pPr/>
              <a:t>‹#›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BB96CF59-53FF-4F50-937B-B6BB90CE7985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04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/>
            </a:lvl1pPr>
          </a:lstStyle>
          <a:p>
            <a:fld id="{993ED606-2F20-4F07-A2F2-922EDC69A465}" type="slidenum">
              <a:rPr lang="en-US">
                <a:solidFill>
                  <a:srgbClr val="828282"/>
                </a:solidFill>
              </a:rPr>
              <a:pPr/>
              <a:t>‹#›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fld id="{1B954392-1B0A-40AE-BDAC-C91FFB2E9159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0429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agny Offc" pitchFamily="34" charset="0"/>
              </a:defRPr>
            </a:lvl1pPr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3A6497-AC6F-4D41-AC9C-186DA45A280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FC1A70B-AAB9-4197-A5B6-AEAB986E717C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8104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DA6A65-FCF7-477C-B416-EA434DDB4D5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DBD04D9-8123-4988-B543-04EE2445F8B2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22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38900F3D-FBC5-489A-B6B3-1A0DC6F92E5B}" type="slidenum">
              <a:rPr lang="en-US" smtClean="0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BB96CF59-53FF-4F50-937B-B6BB90CE7985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740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/>
            </a:lvl1pPr>
          </a:lstStyle>
          <a:p>
            <a:fld id="{993ED606-2F20-4F07-A2F2-922EDC69A465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fld id="{1B954392-1B0A-40AE-BDAC-C91FFB2E9159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036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616DD-E36A-462C-9979-5DDAF0622FA9}" type="datetime3">
              <a:rPr lang="en-US" smtClean="0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97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l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4724400"/>
            <a:ext cx="9144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616DD-E36A-462C-9979-5DDAF0622FA9}" type="datetime3">
              <a:rPr lang="en-US" smtClean="0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55495" y="3325904"/>
            <a:ext cx="8229600" cy="2084295"/>
          </a:xfrm>
        </p:spPr>
        <p:txBody>
          <a:bodyPr/>
          <a:lstStyle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010400" y="5715000"/>
            <a:ext cx="1600200" cy="609600"/>
          </a:xfrm>
          <a:prstGeom prst="rect">
            <a:avLst/>
          </a:prstGeom>
          <a:solidFill>
            <a:srgbClr val="0087C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70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agny Offc" pitchFamily="34" charset="0"/>
              </a:defRPr>
            </a:lvl1pPr>
            <a:lvl2pPr>
              <a:defRPr>
                <a:latin typeface="Dagny Offc" pitchFamily="34" charset="0"/>
              </a:defRPr>
            </a:lvl2pPr>
            <a:lvl3pPr>
              <a:defRPr>
                <a:latin typeface="Dagny Offc" pitchFamily="34" charset="0"/>
              </a:defRPr>
            </a:lvl3pPr>
            <a:lvl4pPr>
              <a:defRPr>
                <a:latin typeface="Dagny Offc" pitchFamily="34" charset="0"/>
              </a:defRPr>
            </a:lvl4pPr>
            <a:lvl5pPr>
              <a:defRPr>
                <a:latin typeface="Dagny Offc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3A6497-AC6F-4D41-AC9C-186DA45A280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3FC1A70B-AAB9-4197-A5B6-AEAB986E717C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52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DA6A65-FCF7-477C-B416-EA434DDB4D5B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CDBD04D9-8123-4988-B543-04EE2445F8B2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8286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38900F3D-FBC5-489A-B6B3-1A0DC6F92E5B}" type="slidenum">
              <a:rPr lang="en-US" smtClean="0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>
                <a:latin typeface="Dagny Offc" pitchFamily="34" charset="0"/>
              </a:defRPr>
            </a:lvl1pPr>
          </a:lstStyle>
          <a:p>
            <a:fld id="{BB96CF59-53FF-4F50-937B-B6BB90CE7985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28190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295400"/>
            <a:ext cx="85344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742113" y="6381750"/>
            <a:ext cx="2133600" cy="323850"/>
          </a:xfrm>
        </p:spPr>
        <p:txBody>
          <a:bodyPr/>
          <a:lstStyle>
            <a:lvl1pPr>
              <a:defRPr/>
            </a:lvl1pPr>
          </a:lstStyle>
          <a:p>
            <a:fld id="{993ED606-2F20-4F07-A2F2-922EDC69A465}" type="slidenum">
              <a:rPr lang="en-US">
                <a:solidFill>
                  <a:srgbClr val="828282"/>
                </a:solidFill>
                <a:cs typeface="Arial"/>
              </a:rPr>
              <a:pPr/>
              <a:t>‹#›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676400" y="6429375"/>
            <a:ext cx="1371600" cy="228600"/>
          </a:xfrm>
        </p:spPr>
        <p:txBody>
          <a:bodyPr/>
          <a:lstStyle>
            <a:lvl1pPr>
              <a:defRPr/>
            </a:lvl1pPr>
          </a:lstStyle>
          <a:p>
            <a:fld id="{1B954392-1B0A-40AE-BDAC-C91FFB2E9159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52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theme" Target="../theme/theme3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theme" Target="../theme/theme5.xm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theme" Target="../theme/theme6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5" Type="http://schemas.openxmlformats.org/officeDocument/2006/relationships/theme" Target="../theme/theme7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theme" Target="../theme/theme9.xm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2C7D8-D2B6-EE43-B1DB-1470260FEF2F}" type="datetimeFigureOut">
              <a:rPr lang="en-US" smtClean="0"/>
              <a:t>5/20/14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F7EB9-7429-4D48-A282-A60216019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6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47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3C3C3C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2" descr="S:\000 OPEN JOBS\10583 - Efrat - Opower Template\plug-face-white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076722"/>
            <a:ext cx="1247774" cy="1095478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 bwMode="auto">
          <a:xfrm>
            <a:off x="7010400" y="4953000"/>
            <a:ext cx="1600200" cy="1371600"/>
          </a:xfrm>
          <a:prstGeom prst="rect">
            <a:avLst/>
          </a:prstGeom>
          <a:solidFill>
            <a:srgbClr val="0087CD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1600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3322638"/>
            <a:ext cx="8229600" cy="277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344" name="Line 8"/>
          <p:cNvSpPr>
            <a:spLocks noChangeShapeType="1"/>
          </p:cNvSpPr>
          <p:nvPr userDrawn="1"/>
        </p:nvSpPr>
        <p:spPr bwMode="auto">
          <a:xfrm>
            <a:off x="381000" y="685800"/>
            <a:ext cx="8382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 userDrawn="1"/>
        </p:nvSpPr>
        <p:spPr bwMode="auto">
          <a:xfrm>
            <a:off x="3162300" y="349250"/>
            <a:ext cx="2819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FFFFFF"/>
                </a:solidFill>
                <a:latin typeface="Dagny Offc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3429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29F616DD-E36A-462C-9979-5DDAF0622FA9}" type="datetime3">
              <a:rPr lang="en-US" smtClean="0">
                <a:solidFill>
                  <a:srgbClr val="FFFFFF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0" name="Picture 15" descr="logo-on-trans-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36550"/>
            <a:ext cx="914400" cy="15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19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/>
  <p:txStyles>
    <p:titleStyle>
      <a:lvl1pPr algn="l" rtl="0" fontAlgn="base">
        <a:spcBef>
          <a:spcPct val="0"/>
        </a:spcBef>
        <a:spcAft>
          <a:spcPct val="0"/>
        </a:spcAft>
        <a:defRPr sz="5400" b="1">
          <a:solidFill>
            <a:schemeClr val="bg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4400">
          <a:solidFill>
            <a:schemeClr val="bg1"/>
          </a:solidFill>
          <a:latin typeface="Dagny Offc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arge-logo-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4419600"/>
            <a:ext cx="2209800" cy="19415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AFD9A35-CA7C-45BA-B9A7-40866BBCE017}" type="slidenum">
              <a:rPr lang="en-US" smtClean="0">
                <a:solidFill>
                  <a:srgbClr val="828282"/>
                </a:solidFill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828282"/>
              </a:solidFill>
              <a:cs typeface="Arial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 userDrawn="1"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 userDrawn="1"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828282"/>
                </a:solidFill>
                <a:latin typeface="Dagny Offc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64AD5C53-2BDE-4716-A5CF-9238270622B7}" type="datetime3">
              <a:rPr lang="en-US" smtClean="0">
                <a:solidFill>
                  <a:srgbClr val="828282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828282"/>
              </a:solidFill>
              <a:cs typeface="Arial" charset="0"/>
            </a:endParaRPr>
          </a:p>
        </p:txBody>
      </p:sp>
      <p:pic>
        <p:nvPicPr>
          <p:cNvPr id="10" name="Picture 1" descr="S:\000 OPEN JOBS\10583 - Efrat - Opower Template\opower-logo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460374"/>
            <a:ext cx="990600" cy="168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45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50000"/>
        </a:spcBef>
        <a:spcAft>
          <a:spcPct val="0"/>
        </a:spcAft>
        <a:buClr>
          <a:schemeClr val="accent1"/>
        </a:buClr>
        <a:buFont typeface="DagnyPro" pitchFamily="34" charset="0"/>
        <a:buChar char="»"/>
        <a:defRPr sz="2000">
          <a:solidFill>
            <a:schemeClr val="tx1"/>
          </a:solidFill>
          <a:latin typeface="Dagny Offc" pitchFamily="34" charset="0"/>
          <a:ea typeface="+mn-ea"/>
          <a:cs typeface="+mn-cs"/>
        </a:defRPr>
      </a:lvl1pPr>
      <a:lvl2pPr marL="571500" indent="-227013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Dagny Offc" pitchFamily="34" charset="0"/>
          <a:cs typeface="+mn-cs"/>
        </a:defRPr>
      </a:lvl2pPr>
      <a:lvl3pPr marL="1090613" indent="-17621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DagnyPro" pitchFamily="34" charset="0"/>
        <a:buChar char="–"/>
        <a:defRPr sz="1400">
          <a:solidFill>
            <a:schemeClr val="tx1"/>
          </a:solidFill>
          <a:latin typeface="Dagny Offc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arge-logo-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4419600"/>
            <a:ext cx="2209800" cy="19415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AFD9A35-CA7C-45BA-B9A7-40866BBCE017}" type="slidenum">
              <a:rPr lang="en-US" smtClean="0">
                <a:solidFill>
                  <a:srgbClr val="828282"/>
                </a:solidFill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828282"/>
              </a:solidFill>
              <a:cs typeface="Arial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 userDrawn="1"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 userDrawn="1"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828282"/>
                </a:solidFill>
                <a:latin typeface="Dagny Offc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64AD5C53-2BDE-4716-A5CF-9238270622B7}" type="datetime3">
              <a:rPr lang="en-US" smtClean="0">
                <a:solidFill>
                  <a:srgbClr val="828282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828282"/>
              </a:solidFill>
              <a:cs typeface="Arial" charset="0"/>
            </a:endParaRPr>
          </a:p>
        </p:txBody>
      </p:sp>
      <p:pic>
        <p:nvPicPr>
          <p:cNvPr id="10" name="Picture 1" descr="S:\000 OPEN JOBS\10583 - Efrat - Opower Template\opower-logo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460374"/>
            <a:ext cx="990600" cy="168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13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50000"/>
        </a:spcBef>
        <a:spcAft>
          <a:spcPct val="0"/>
        </a:spcAft>
        <a:buClr>
          <a:schemeClr val="accent1"/>
        </a:buClr>
        <a:buFont typeface="DagnyPro" pitchFamily="34" charset="0"/>
        <a:buChar char="»"/>
        <a:defRPr sz="2000">
          <a:solidFill>
            <a:schemeClr val="tx1"/>
          </a:solidFill>
          <a:latin typeface="Dagny Offc" pitchFamily="34" charset="0"/>
          <a:ea typeface="+mn-ea"/>
          <a:cs typeface="+mn-cs"/>
        </a:defRPr>
      </a:lvl1pPr>
      <a:lvl2pPr marL="571500" indent="-227013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Dagny Offc" pitchFamily="34" charset="0"/>
          <a:cs typeface="+mn-cs"/>
        </a:defRPr>
      </a:lvl2pPr>
      <a:lvl3pPr marL="1090613" indent="-17621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DagnyPro" pitchFamily="34" charset="0"/>
        <a:buChar char="–"/>
        <a:defRPr sz="1400">
          <a:solidFill>
            <a:schemeClr val="tx1"/>
          </a:solidFill>
          <a:latin typeface="Dagny Offc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7B8EBC8-5E3E-4DB2-8859-8A1D830B2197}" type="slidenum">
              <a:rPr lang="en-US">
                <a:solidFill>
                  <a:srgbClr val="828282"/>
                </a:solidFill>
                <a:latin typeface="Tahoma"/>
                <a:cs typeface="Arial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 userDrawn="1"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828282"/>
                </a:solidFill>
                <a:latin typeface="Tahoma"/>
                <a:cs typeface="Arial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15038C5-A899-430B-AECB-70D8404CF214}" type="datetime3">
              <a:rPr lang="en-US">
                <a:solidFill>
                  <a:srgbClr val="828282"/>
                </a:solidFill>
                <a:latin typeface="Tahoma"/>
                <a:cs typeface="Arial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20 May 2014</a:t>
            </a:fld>
            <a:endParaRPr lang="en-US">
              <a:solidFill>
                <a:srgbClr val="828282"/>
              </a:solidFill>
              <a:latin typeface="Tahoma"/>
              <a:cs typeface="Arial"/>
            </a:endParaRPr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Tahoma"/>
              <a:cs typeface="Arial"/>
            </a:endParaRPr>
          </a:p>
        </p:txBody>
      </p:sp>
      <p:pic>
        <p:nvPicPr>
          <p:cNvPr id="8201" name="Picture 1" descr="S:\000 OPEN JOBS\10583 - Efrat - Opower Template\opower-logo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461125"/>
            <a:ext cx="990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750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Tahoma" pitchFamily="34" charset="0"/>
          <a:cs typeface="Arial" charset="0"/>
        </a:defRPr>
      </a:lvl9pPr>
    </p:titleStyle>
    <p:bodyStyle>
      <a:lvl1pPr marL="230188" indent="-230188" algn="l" rtl="0" eaLnBrk="0" fontAlgn="base" hangingPunct="0">
        <a:spcBef>
          <a:spcPct val="50000"/>
        </a:spcBef>
        <a:spcAft>
          <a:spcPct val="0"/>
        </a:spcAft>
        <a:buClr>
          <a:schemeClr val="accent1"/>
        </a:buClr>
        <a:buFont typeface="Tahoma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1090613" indent="-1762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DagnyPro"/>
        <a:buChar char="–"/>
        <a:defRPr sz="1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DagnyPro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agnyPro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agnyPro" pitchFamily="34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agnyPro" pitchFamily="34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agnyPro" pitchFamily="34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DagnyPro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arge-logo-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4419600"/>
            <a:ext cx="2209800" cy="19415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AFD9A35-CA7C-45BA-B9A7-40866BBCE017}" type="slidenum">
              <a:rPr lang="en-US" smtClean="0">
                <a:solidFill>
                  <a:srgbClr val="828282"/>
                </a:solidFill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828282"/>
              </a:solidFill>
              <a:cs typeface="Arial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 userDrawn="1"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DagnyPro-Bold" pitchFamily="34" charset="0"/>
              <a:cs typeface="Arial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 userDrawn="1"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>
                <a:solidFill>
                  <a:srgbClr val="828282"/>
                </a:solidFill>
                <a:latin typeface="DagnyPro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64AD5C53-2BDE-4716-A5CF-9238270622B7}" type="datetime3">
              <a:rPr lang="en-US" smtClean="0">
                <a:solidFill>
                  <a:srgbClr val="828282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828282"/>
              </a:solidFill>
              <a:cs typeface="Arial" charset="0"/>
            </a:endParaRPr>
          </a:p>
        </p:txBody>
      </p:sp>
      <p:pic>
        <p:nvPicPr>
          <p:cNvPr id="10" name="Picture 1" descr="S:\000 OPEN JOBS\10583 - Efrat - Opower Template\opower-logo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460374"/>
            <a:ext cx="990600" cy="168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245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50000"/>
        </a:spcBef>
        <a:spcAft>
          <a:spcPct val="0"/>
        </a:spcAft>
        <a:buClr>
          <a:schemeClr val="accent1"/>
        </a:buClr>
        <a:buFont typeface="DagnyPro" pitchFamily="34" charset="0"/>
        <a:buChar char="»"/>
        <a:defRPr sz="2000">
          <a:solidFill>
            <a:schemeClr val="tx1"/>
          </a:solidFill>
          <a:latin typeface="Dagny Offc" pitchFamily="34" charset="0"/>
          <a:ea typeface="+mn-ea"/>
          <a:cs typeface="+mn-cs"/>
        </a:defRPr>
      </a:lvl1pPr>
      <a:lvl2pPr marL="571500" indent="-227013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Dagny Offc" pitchFamily="34" charset="0"/>
          <a:cs typeface="+mn-cs"/>
        </a:defRPr>
      </a:lvl2pPr>
      <a:lvl3pPr marL="1090613" indent="-17621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DagnyPro" pitchFamily="34" charset="0"/>
        <a:buChar char="–"/>
        <a:defRPr sz="1400">
          <a:solidFill>
            <a:schemeClr val="tx1"/>
          </a:solidFill>
          <a:latin typeface="Dagny Offc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arge-logo-tran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19600"/>
            <a:ext cx="2209800" cy="19415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AFD9A35-CA7C-45BA-B9A7-40866BBCE017}" type="slidenum">
              <a:rPr lang="en-US" smtClean="0">
                <a:solidFill>
                  <a:srgbClr val="828282"/>
                </a:solidFill>
                <a:cs typeface="Arial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/>
              <a:cs typeface="Arial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828282"/>
                </a:solidFill>
                <a:latin typeface="DagnyPro"/>
                <a:cs typeface="Arial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64AD5C53-2BDE-4716-A5CF-9238270622B7}" type="datetime3">
              <a:rPr lang="en-US" smtClean="0">
                <a:solidFill>
                  <a:srgbClr val="828282"/>
                </a:solidFill>
                <a:cs typeface="Arial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pic>
        <p:nvPicPr>
          <p:cNvPr id="10" name="Picture 1" descr="S:\000 OPEN JOBS\10583 - Efrat - Opower Template\opower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460374"/>
            <a:ext cx="990600" cy="168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020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50000"/>
        </a:spcBef>
        <a:spcAft>
          <a:spcPct val="0"/>
        </a:spcAft>
        <a:buClr>
          <a:schemeClr val="accent1"/>
        </a:buClr>
        <a:buFont typeface="DagnyPro" pitchFamily="34" charset="0"/>
        <a:buChar char="»"/>
        <a:defRPr sz="2000">
          <a:solidFill>
            <a:schemeClr val="tx1"/>
          </a:solidFill>
          <a:latin typeface="Dagny Offc" pitchFamily="34" charset="0"/>
          <a:ea typeface="+mn-ea"/>
          <a:cs typeface="+mn-cs"/>
        </a:defRPr>
      </a:lvl1pPr>
      <a:lvl2pPr marL="571500" indent="-227013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Dagny Offc" pitchFamily="34" charset="0"/>
          <a:cs typeface="+mn-cs"/>
        </a:defRPr>
      </a:lvl2pPr>
      <a:lvl3pPr marL="1090613" indent="-17621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DagnyPro" pitchFamily="34" charset="0"/>
        <a:buChar char="–"/>
        <a:defRPr sz="1400">
          <a:solidFill>
            <a:schemeClr val="tx1"/>
          </a:solidFill>
          <a:latin typeface="Dagny Offc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65547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3C3C3C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2" descr="S:\000 OPEN JOBS\10583 - Efrat - Opower Template\plug-face-white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076722"/>
            <a:ext cx="1247774" cy="1095478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 bwMode="auto">
          <a:xfrm>
            <a:off x="7010400" y="4953000"/>
            <a:ext cx="1600200" cy="1371600"/>
          </a:xfrm>
          <a:prstGeom prst="rect">
            <a:avLst/>
          </a:prstGeom>
          <a:solidFill>
            <a:srgbClr val="0087CD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1600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3322638"/>
            <a:ext cx="8229600" cy="277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344" name="Line 8"/>
          <p:cNvSpPr>
            <a:spLocks noChangeShapeType="1"/>
          </p:cNvSpPr>
          <p:nvPr userDrawn="1"/>
        </p:nvSpPr>
        <p:spPr bwMode="auto">
          <a:xfrm>
            <a:off x="381000" y="685800"/>
            <a:ext cx="8382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 userDrawn="1"/>
        </p:nvSpPr>
        <p:spPr bwMode="auto">
          <a:xfrm>
            <a:off x="3162300" y="349250"/>
            <a:ext cx="2819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FFFFFF"/>
                </a:solidFill>
                <a:latin typeface="Dagny Offc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3429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29F616DD-E36A-462C-9979-5DDAF0622FA9}" type="datetime3">
              <a:rPr lang="en-US" smtClean="0">
                <a:solidFill>
                  <a:srgbClr val="FFFFFF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0" name="Picture 15" descr="logo-on-trans-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36550"/>
            <a:ext cx="914400" cy="15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40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sldNum="0" hdr="0" ftr="0"/>
  <p:txStyles>
    <p:titleStyle>
      <a:lvl1pPr algn="l" rtl="0" fontAlgn="base">
        <a:spcBef>
          <a:spcPct val="0"/>
        </a:spcBef>
        <a:spcAft>
          <a:spcPct val="0"/>
        </a:spcAft>
        <a:defRPr sz="5400" b="1">
          <a:solidFill>
            <a:schemeClr val="bg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500">
          <a:solidFill>
            <a:schemeClr val="bg1"/>
          </a:solidFill>
          <a:latin typeface="DagnyPro-Bold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4400">
          <a:solidFill>
            <a:schemeClr val="bg1"/>
          </a:solidFill>
          <a:latin typeface="Dagny Offc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arge-logo-trans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4419600"/>
            <a:ext cx="2209800" cy="1941513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AFD9A35-CA7C-45BA-B9A7-40866BBCE017}" type="slidenum">
              <a:rPr lang="en-US" smtClean="0">
                <a:solidFill>
                  <a:srgbClr val="828282"/>
                </a:solidFill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828282"/>
              </a:solidFill>
              <a:cs typeface="Arial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 userDrawn="1"/>
        </p:nvSpPr>
        <p:spPr bwMode="auto">
          <a:xfrm>
            <a:off x="381000" y="6324600"/>
            <a:ext cx="838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Dagny Offc" pitchFamily="34" charset="0"/>
              <a:cs typeface="Arial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 userDrawn="1"/>
        </p:nvSpPr>
        <p:spPr bwMode="auto">
          <a:xfrm>
            <a:off x="3162300" y="6437313"/>
            <a:ext cx="28194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800" dirty="0">
                <a:solidFill>
                  <a:srgbClr val="828282"/>
                </a:solidFill>
                <a:latin typeface="Dagny Offc" pitchFamily="34" charset="0"/>
                <a:cs typeface="Arial" charset="0"/>
              </a:rPr>
              <a:t>OPOWER CONFIDENTIAL:  DO NOT DISTRIBUTE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29375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Dagny Offc" pitchFamily="34" charset="0"/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64AD5C53-2BDE-4716-A5CF-9238270622B7}" type="datetime3">
              <a:rPr lang="en-US" smtClean="0">
                <a:solidFill>
                  <a:srgbClr val="828282"/>
                </a:solidFill>
                <a:cs typeface="Arial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20 May 2014</a:t>
            </a:fld>
            <a:endParaRPr lang="en-US" dirty="0">
              <a:solidFill>
                <a:srgbClr val="828282"/>
              </a:solidFill>
              <a:cs typeface="Arial" charset="0"/>
            </a:endParaRPr>
          </a:p>
        </p:txBody>
      </p:sp>
      <p:pic>
        <p:nvPicPr>
          <p:cNvPr id="10" name="Picture 1" descr="S:\000 OPEN JOBS\10583 - Efrat - Opower Template\opower-logo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6460374"/>
            <a:ext cx="990600" cy="168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819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Dagny Offc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DagnyPro-Bold" pitchFamily="34" charset="0"/>
          <a:cs typeface="Arial" charset="0"/>
        </a:defRPr>
      </a:lvl9pPr>
    </p:titleStyle>
    <p:bodyStyle>
      <a:lvl1pPr marL="230188" indent="-230188" algn="l" rtl="0" fontAlgn="base">
        <a:spcBef>
          <a:spcPct val="50000"/>
        </a:spcBef>
        <a:spcAft>
          <a:spcPct val="0"/>
        </a:spcAft>
        <a:buClr>
          <a:schemeClr val="accent1"/>
        </a:buClr>
        <a:buFont typeface="DagnyPro" pitchFamily="34" charset="0"/>
        <a:buChar char="»"/>
        <a:defRPr sz="2000">
          <a:solidFill>
            <a:schemeClr val="tx1"/>
          </a:solidFill>
          <a:latin typeface="Dagny Offc" pitchFamily="34" charset="0"/>
          <a:ea typeface="+mn-ea"/>
          <a:cs typeface="+mn-cs"/>
        </a:defRPr>
      </a:lvl1pPr>
      <a:lvl2pPr marL="571500" indent="-227013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>
          <a:solidFill>
            <a:schemeClr val="tx1"/>
          </a:solidFill>
          <a:latin typeface="Dagny Offc" pitchFamily="34" charset="0"/>
          <a:cs typeface="+mn-cs"/>
        </a:defRPr>
      </a:lvl2pPr>
      <a:lvl3pPr marL="1090613" indent="-17621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DagnyPro" pitchFamily="34" charset="0"/>
        <a:buChar char="–"/>
        <a:defRPr sz="1400">
          <a:solidFill>
            <a:schemeClr val="tx1"/>
          </a:solidFill>
          <a:latin typeface="Dagny Offc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gif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notesSlide" Target="../notesSlides/notesSlide22.xml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20" Type="http://schemas.openxmlformats.org/officeDocument/2006/relationships/tags" Target="../tags/tag21.xml"/><Relationship Id="rId21" Type="http://schemas.openxmlformats.org/officeDocument/2006/relationships/tags" Target="../tags/tag22.xml"/><Relationship Id="rId22" Type="http://schemas.openxmlformats.org/officeDocument/2006/relationships/slideLayout" Target="../slideLayouts/slideLayout16.xml"/><Relationship Id="rId23" Type="http://schemas.openxmlformats.org/officeDocument/2006/relationships/notesSlide" Target="../notesSlides/notesSlide24.xml"/><Relationship Id="rId24" Type="http://schemas.openxmlformats.org/officeDocument/2006/relationships/image" Target="../media/image28.png"/><Relationship Id="rId25" Type="http://schemas.openxmlformats.org/officeDocument/2006/relationships/oleObject" Target="../embeddings/Microsoft_Excel_97_-_2004_Worksheet1.xls"/><Relationship Id="rId26" Type="http://schemas.openxmlformats.org/officeDocument/2006/relationships/image" Target="../media/image27.png"/><Relationship Id="rId10" Type="http://schemas.openxmlformats.org/officeDocument/2006/relationships/tags" Target="../tags/tag11.xml"/><Relationship Id="rId11" Type="http://schemas.openxmlformats.org/officeDocument/2006/relationships/tags" Target="../tags/tag12.xml"/><Relationship Id="rId12" Type="http://schemas.openxmlformats.org/officeDocument/2006/relationships/tags" Target="../tags/tag13.xml"/><Relationship Id="rId13" Type="http://schemas.openxmlformats.org/officeDocument/2006/relationships/tags" Target="../tags/tag14.xml"/><Relationship Id="rId14" Type="http://schemas.openxmlformats.org/officeDocument/2006/relationships/tags" Target="../tags/tag15.xml"/><Relationship Id="rId15" Type="http://schemas.openxmlformats.org/officeDocument/2006/relationships/tags" Target="../tags/tag16.xml"/><Relationship Id="rId16" Type="http://schemas.openxmlformats.org/officeDocument/2006/relationships/tags" Target="../tags/tag17.xml"/><Relationship Id="rId17" Type="http://schemas.openxmlformats.org/officeDocument/2006/relationships/tags" Target="../tags/tag18.xml"/><Relationship Id="rId18" Type="http://schemas.openxmlformats.org/officeDocument/2006/relationships/tags" Target="../tags/tag19.xml"/><Relationship Id="rId19" Type="http://schemas.openxmlformats.org/officeDocument/2006/relationships/tags" Target="../tags/tag20.xml"/><Relationship Id="rId1" Type="http://schemas.openxmlformats.org/officeDocument/2006/relationships/vmlDrawing" Target="../drawings/vmlDrawing1.v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tags" Target="../tags/tag6.xml"/><Relationship Id="rId6" Type="http://schemas.openxmlformats.org/officeDocument/2006/relationships/tags" Target="../tags/tag7.xml"/><Relationship Id="rId7" Type="http://schemas.openxmlformats.org/officeDocument/2006/relationships/tags" Target="../tags/tag8.xml"/><Relationship Id="rId8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20" Type="http://schemas.openxmlformats.org/officeDocument/2006/relationships/image" Target="../media/image44.png"/><Relationship Id="rId21" Type="http://schemas.openxmlformats.org/officeDocument/2006/relationships/image" Target="../media/image45.png"/><Relationship Id="rId22" Type="http://schemas.openxmlformats.org/officeDocument/2006/relationships/image" Target="../media/image46.png"/><Relationship Id="rId23" Type="http://schemas.openxmlformats.org/officeDocument/2006/relationships/image" Target="../media/image47.png"/><Relationship Id="rId24" Type="http://schemas.openxmlformats.org/officeDocument/2006/relationships/image" Target="../media/image48.png"/><Relationship Id="rId25" Type="http://schemas.openxmlformats.org/officeDocument/2006/relationships/image" Target="../media/image49.png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slideLayout" Target="../slideLayouts/slideLayout15.xml"/><Relationship Id="rId13" Type="http://schemas.openxmlformats.org/officeDocument/2006/relationships/notesSlide" Target="../notesSlides/notesSlide27.xml"/><Relationship Id="rId14" Type="http://schemas.openxmlformats.org/officeDocument/2006/relationships/oleObject" Target="../embeddings/oleObject1.bin"/><Relationship Id="rId15" Type="http://schemas.openxmlformats.org/officeDocument/2006/relationships/image" Target="../media/image39.emf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42.png"/><Relationship Id="rId19" Type="http://schemas.openxmlformats.org/officeDocument/2006/relationships/image" Target="../media/image43.png"/><Relationship Id="rId1" Type="http://schemas.openxmlformats.org/officeDocument/2006/relationships/vmlDrawing" Target="../drawings/vmlDrawing2.v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8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39.emf"/><Relationship Id="rId8" Type="http://schemas.openxmlformats.org/officeDocument/2006/relationships/image" Target="../media/image50.png"/><Relationship Id="rId1" Type="http://schemas.openxmlformats.org/officeDocument/2006/relationships/vmlDrawing" Target="../drawings/vmlDrawing3.vml"/><Relationship Id="rId2" Type="http://schemas.openxmlformats.org/officeDocument/2006/relationships/tags" Target="../tags/tag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9.xml"/><Relationship Id="rId6" Type="http://schemas.openxmlformats.org/officeDocument/2006/relationships/oleObject" Target="../embeddings/oleObject3.bin"/><Relationship Id="rId7" Type="http://schemas.openxmlformats.org/officeDocument/2006/relationships/image" Target="../media/image39.emf"/><Relationship Id="rId1" Type="http://schemas.openxmlformats.org/officeDocument/2006/relationships/vmlDrawing" Target="../drawings/vmlDrawing4.vml"/><Relationship Id="rId2" Type="http://schemas.openxmlformats.org/officeDocument/2006/relationships/tags" Target="../tags/tag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0.xml"/><Relationship Id="rId6" Type="http://schemas.openxmlformats.org/officeDocument/2006/relationships/oleObject" Target="../embeddings/oleObject4.bin"/><Relationship Id="rId7" Type="http://schemas.openxmlformats.org/officeDocument/2006/relationships/image" Target="../media/image39.emf"/><Relationship Id="rId1" Type="http://schemas.openxmlformats.org/officeDocument/2006/relationships/vmlDrawing" Target="../drawings/vmlDrawing5.vml"/><Relationship Id="rId2" Type="http://schemas.openxmlformats.org/officeDocument/2006/relationships/tags" Target="../tags/tag3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Relationship Id="rId3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616DD-E36A-462C-9979-5DDAF0622FA9}" type="datetime3">
              <a:rPr lang="en-US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Energy Efficiency using</a:t>
            </a:r>
            <a:br>
              <a:rPr lang="en-US" dirty="0" smtClean="0"/>
            </a:br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4000" y="3957662"/>
            <a:ext cx="8229600" cy="2773362"/>
          </a:xfrm>
        </p:spPr>
        <p:txBody>
          <a:bodyPr/>
          <a:lstStyle/>
          <a:p>
            <a:r>
              <a:rPr lang="en-US" dirty="0" smtClean="0"/>
              <a:t>Ben Packer, Data Scientist</a:t>
            </a:r>
          </a:p>
          <a:p>
            <a:r>
              <a:rPr lang="en-US" dirty="0" smtClean="0"/>
              <a:t>Opower</a:t>
            </a:r>
            <a:endParaRPr lang="en-US" dirty="0"/>
          </a:p>
          <a:p>
            <a:r>
              <a:rPr lang="en-US" sz="3200" dirty="0" smtClean="0"/>
              <a:t>May 20, </a:t>
            </a:r>
            <a:r>
              <a:rPr lang="en-US" sz="3200" dirty="0" smtClean="0"/>
              <a:t>2014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393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2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pic>
        <p:nvPicPr>
          <p:cNvPr id="3" name="Picture 2" descr="Screen Shot 2014-01-09 at 4.23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8" y="1318151"/>
            <a:ext cx="2033049" cy="47582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4472" y="3858000"/>
            <a:ext cx="1109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Dagny Offc" pitchFamily="34" charset="0"/>
                <a:ea typeface="Tahoma" pitchFamily="34" charset="0"/>
                <a:cs typeface="Tahoma" pitchFamily="34" charset="0"/>
              </a:rPr>
              <a:t>Save $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359359" y="1318151"/>
            <a:ext cx="2033049" cy="4758202"/>
            <a:chOff x="2359359" y="1318151"/>
            <a:chExt cx="2033049" cy="4758202"/>
          </a:xfrm>
        </p:grpSpPr>
        <p:pic>
          <p:nvPicPr>
            <p:cNvPr id="6" name="Picture 5" descr="Screen Shot 2014-01-09 at 4.23.46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9359" y="1318151"/>
              <a:ext cx="2033049" cy="475820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612236" y="3681176"/>
              <a:ext cx="147911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US" sz="2800" dirty="0" smtClean="0">
                  <a:solidFill>
                    <a:schemeClr val="bg1">
                      <a:lumMod val="95000"/>
                    </a:schemeClr>
                  </a:solidFill>
                  <a:latin typeface="Dagny Offc" pitchFamily="34" charset="0"/>
                  <a:ea typeface="Tahoma" pitchFamily="34" charset="0"/>
                  <a:cs typeface="Tahoma" pitchFamily="34" charset="0"/>
                </a:rPr>
                <a:t>Save the</a:t>
              </a:r>
            </a:p>
            <a:p>
              <a:pPr algn="ctr">
                <a:buClr>
                  <a:schemeClr val="accent1"/>
                </a:buClr>
              </a:pPr>
              <a:r>
                <a:rPr lang="en-US" sz="2800" dirty="0" smtClean="0">
                  <a:solidFill>
                    <a:schemeClr val="bg1">
                      <a:lumMod val="95000"/>
                    </a:schemeClr>
                  </a:solidFill>
                  <a:latin typeface="Dagny Offc" pitchFamily="34" charset="0"/>
                  <a:ea typeface="Tahoma" pitchFamily="34" charset="0"/>
                  <a:cs typeface="Tahoma" pitchFamily="34" charset="0"/>
                </a:rPr>
                <a:t>Earth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79101" y="1318151"/>
            <a:ext cx="2033049" cy="4758202"/>
            <a:chOff x="4579101" y="1318151"/>
            <a:chExt cx="2033049" cy="4758202"/>
          </a:xfrm>
        </p:grpSpPr>
        <p:pic>
          <p:nvPicPr>
            <p:cNvPr id="7" name="Picture 6" descr="Screen Shot 2014-01-09 at 4.23.46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101" y="1318151"/>
              <a:ext cx="2033049" cy="475820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822492" y="3696625"/>
              <a:ext cx="147911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US" sz="2800" dirty="0" smtClean="0">
                  <a:solidFill>
                    <a:schemeClr val="bg1">
                      <a:lumMod val="95000"/>
                    </a:schemeClr>
                  </a:solidFill>
                  <a:latin typeface="Dagny Offc" pitchFamily="34" charset="0"/>
                  <a:ea typeface="Tahoma" pitchFamily="34" charset="0"/>
                  <a:cs typeface="Tahoma" pitchFamily="34" charset="0"/>
                </a:rPr>
                <a:t>Be a good citizen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53895" y="1318152"/>
            <a:ext cx="2121817" cy="4758202"/>
            <a:chOff x="6753896" y="1318152"/>
            <a:chExt cx="1977152" cy="4758202"/>
          </a:xfrm>
        </p:grpSpPr>
        <p:pic>
          <p:nvPicPr>
            <p:cNvPr id="11" name="Picture 10" descr="Screen Shot 2014-01-09 at 4.26.29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896" y="1318152"/>
              <a:ext cx="1977152" cy="475820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897189" y="3375126"/>
              <a:ext cx="172027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US" sz="2800" dirty="0" smtClean="0">
                  <a:solidFill>
                    <a:srgbClr val="FF6600"/>
                  </a:solidFill>
                  <a:latin typeface="Dagny Offc" pitchFamily="34" charset="0"/>
                  <a:ea typeface="Tahoma" pitchFamily="34" charset="0"/>
                  <a:cs typeface="Tahoma" pitchFamily="34" charset="0"/>
                </a:rPr>
                <a:t>Your neighbors are doing better</a:t>
              </a:r>
            </a:p>
          </p:txBody>
        </p:sp>
      </p:grp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/>
          <a:lstStyle/>
          <a:p>
            <a:r>
              <a:rPr lang="en-US" dirty="0" smtClean="0"/>
              <a:t>Energy saving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4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3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Normative Comparison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t="24280" b="42789"/>
          <a:stretch/>
        </p:blipFill>
        <p:spPr>
          <a:xfrm>
            <a:off x="296843" y="1513042"/>
            <a:ext cx="8447084" cy="36636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2816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1247" y="2243069"/>
            <a:ext cx="7798279" cy="141667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Dagny Offc"/>
              </a:rPr>
              <a:t>      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91837" y="2234483"/>
            <a:ext cx="7778839" cy="0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96040" y="3643956"/>
            <a:ext cx="7782703" cy="5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"/>
          <p:cNvSpPr txBox="1"/>
          <p:nvPr/>
        </p:nvSpPr>
        <p:spPr>
          <a:xfrm>
            <a:off x="4267200" y="1371599"/>
            <a:ext cx="4116032" cy="3345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Average Steady State Savings = 1.5 – 3.5%</a:t>
            </a:r>
            <a:endParaRPr lang="en-US" sz="1400" b="1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02000" y="5178623"/>
            <a:ext cx="2541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3C3C3C"/>
                </a:solidFill>
                <a:latin typeface="Dagny Offc"/>
                <a:cs typeface="Helvetica" pitchFamily="34" charset="0"/>
              </a:rPr>
              <a:t>Months since program start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52400" y="5334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DagnyPro-Bold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Predictable and Verified EE savings</a:t>
            </a:r>
            <a:endParaRPr lang="en-US" dirty="0"/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42113" y="6400800"/>
            <a:ext cx="2133600" cy="323850"/>
          </a:xfrm>
        </p:spPr>
        <p:txBody>
          <a:bodyPr/>
          <a:lstStyle/>
          <a:p>
            <a:fld id="{7CD81502-911F-4D79-890B-7BE51F1AC57F}" type="slidenum">
              <a:rPr lang="en-US" smtClean="0">
                <a:solidFill>
                  <a:srgbClr val="828282"/>
                </a:solidFill>
              </a:rPr>
              <a:pPr/>
              <a:t>4</a:t>
            </a:fld>
            <a:endParaRPr lang="en-US" dirty="0">
              <a:solidFill>
                <a:srgbClr val="828282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812462"/>
              </p:ext>
            </p:extLst>
          </p:nvPr>
        </p:nvGraphicFramePr>
        <p:xfrm>
          <a:off x="304800" y="1066800"/>
          <a:ext cx="8402909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Picture 2" descr="http://ecdn0.hark.com/images/000/008/379/8379/original.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65" y="5528006"/>
            <a:ext cx="744860" cy="73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upload.wikimedia.org/wikipedia/commons/c/ca/Yale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336" y="5528006"/>
            <a:ext cx="739464" cy="73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inventionmachine.com/Portals/56687/images/mit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830" y="5588358"/>
            <a:ext cx="2010970" cy="61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http://www.pitchengine.com/brands/environmentaldefensefund/images/119957/newedf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04" y="5628977"/>
            <a:ext cx="1185834" cy="53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http://swehsc.pharmacy.arizona.edu/exppath/micro/images/awards/science_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083" y="5748274"/>
            <a:ext cx="957930" cy="29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693942" y="4946803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6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60076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12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3265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18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6708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24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99897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30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04449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36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34759" y="4946803"/>
            <a:ext cx="389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3C3C3C"/>
                </a:solidFill>
                <a:latin typeface="Dagny Offc"/>
                <a:cs typeface="Helvetica" pitchFamily="34" charset="0"/>
              </a:rPr>
              <a:t>42</a:t>
            </a:r>
            <a:endParaRPr lang="en-US" sz="1400" dirty="0">
              <a:solidFill>
                <a:srgbClr val="3C3C3C"/>
              </a:solidFill>
              <a:latin typeface="Dagny Offc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What is Opower?</a:t>
            </a:r>
            <a:br>
              <a:rPr lang="en-US" sz="9600" dirty="0" smtClean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  <a:cs typeface="Arial"/>
              </a:rPr>
              <a:pPr/>
              <a:t>5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6138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dirty="0" smtClean="0"/>
              <a:t>Opower exists to engage the millions of people who are in the dark about their energy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6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1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err="1" smtClean="0"/>
              <a:t>SaaS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7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1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Behavioral Science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8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1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Analytics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9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1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Data Science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10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7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Energy Efficiency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11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11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How’s it going?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12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299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22000" dirty="0" smtClean="0"/>
              <a:t>4.1</a:t>
            </a:r>
            <a:r>
              <a:rPr lang="en-US" sz="22000" dirty="0" smtClean="0"/>
              <a:t>TW</a:t>
            </a:r>
            <a:endParaRPr lang="en-US" sz="2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13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5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30000" dirty="0" smtClean="0"/>
              <a:t>6.4</a:t>
            </a:r>
            <a:r>
              <a:rPr lang="en-US" sz="30000" dirty="0" smtClean="0"/>
              <a:t>b</a:t>
            </a:r>
            <a:endParaRPr lang="en-US" sz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59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21000" dirty="0" smtClean="0"/>
              <a:t>$465</a:t>
            </a:r>
            <a:r>
              <a:rPr lang="en-US" sz="21000" dirty="0" smtClean="0"/>
              <a:t>m</a:t>
            </a:r>
            <a:endParaRPr lang="en-US" sz="2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15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59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25000" dirty="0" smtClean="0"/>
              <a:t>4</a:t>
            </a:r>
            <a:r>
              <a:rPr lang="en-US" sz="25000" dirty="0"/>
              <a:t>8</a:t>
            </a:r>
            <a:r>
              <a:rPr lang="en-US" sz="25000" dirty="0" smtClean="0"/>
              <a:t>TB</a:t>
            </a:r>
            <a:endParaRPr lang="en-US" sz="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16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86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17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data do we have?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Monthly billing data – 60 million households</a:t>
            </a:r>
          </a:p>
          <a:p>
            <a:pPr lvl="1"/>
            <a:r>
              <a:rPr lang="en-US" dirty="0" smtClean="0"/>
              <a:t>Gas and electric usage, prices, total bill</a:t>
            </a:r>
          </a:p>
          <a:p>
            <a:pPr marL="344487" lvl="1" indent="0">
              <a:buNone/>
            </a:pPr>
            <a:endParaRPr lang="en-US" dirty="0" smtClean="0"/>
          </a:p>
          <a:p>
            <a:r>
              <a:rPr lang="en-US" dirty="0" smtClean="0"/>
              <a:t>Smart meter data </a:t>
            </a:r>
            <a:r>
              <a:rPr lang="en-US" dirty="0"/>
              <a:t>– </a:t>
            </a:r>
            <a:r>
              <a:rPr lang="en-US" dirty="0" smtClean="0"/>
              <a:t>15 million households</a:t>
            </a:r>
          </a:p>
          <a:p>
            <a:pPr lvl="1"/>
            <a:r>
              <a:rPr lang="en-US" dirty="0" smtClean="0"/>
              <a:t>Usually hourly or 15 minute intervals for electric, daily for gas</a:t>
            </a:r>
          </a:p>
          <a:p>
            <a:pPr marL="344487" lvl="1" indent="0">
              <a:buNone/>
            </a:pPr>
            <a:endParaRPr lang="en-US" dirty="0" smtClean="0"/>
          </a:p>
          <a:p>
            <a:r>
              <a:rPr lang="en-US" dirty="0" smtClean="0"/>
              <a:t>Thermostats – thousands currently deployed, increasing steadily</a:t>
            </a:r>
          </a:p>
          <a:p>
            <a:pPr lvl="1"/>
            <a:r>
              <a:rPr lang="en-US" dirty="0" smtClean="0"/>
              <a:t>100k events per month </a:t>
            </a:r>
            <a:r>
              <a:rPr lang="en-US" smtClean="0"/>
              <a:t>per thermostat</a:t>
            </a:r>
          </a:p>
          <a:p>
            <a:pPr marL="344487" lvl="1" indent="0">
              <a:buNone/>
            </a:pPr>
            <a:endParaRPr lang="en-US" dirty="0" smtClean="0"/>
          </a:p>
          <a:p>
            <a:r>
              <a:rPr lang="en-US" dirty="0" smtClean="0"/>
              <a:t>Weather – 26k stations globally</a:t>
            </a:r>
          </a:p>
          <a:p>
            <a:pPr lvl="1"/>
            <a:r>
              <a:rPr lang="en-US" dirty="0" smtClean="0"/>
              <a:t>We log and interpolate all historical data</a:t>
            </a:r>
          </a:p>
        </p:txBody>
      </p:sp>
    </p:spTree>
    <p:extLst>
      <p:ext uri="{BB962C8B-B14F-4D97-AF65-F5344CB8AC3E}">
        <p14:creationId xmlns:p14="http://schemas.microsoft.com/office/powerpoint/2010/main" val="67328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599"/>
            <a:ext cx="8534400" cy="5908603"/>
          </a:xfrm>
        </p:spPr>
        <p:txBody>
          <a:bodyPr/>
          <a:lstStyle/>
          <a:p>
            <a:pPr algn="ctr"/>
            <a:r>
              <a:rPr lang="en-US" sz="9600" dirty="0" smtClean="0"/>
              <a:t>Innovation</a:t>
            </a:r>
            <a:br>
              <a:rPr lang="en-US" sz="9600" dirty="0" smtClean="0"/>
            </a:br>
            <a:r>
              <a:rPr lang="en-US" sz="9600" dirty="0" smtClean="0"/>
              <a:t>at Opower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18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13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19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Custom Printed Reports</a:t>
            </a:r>
            <a:endParaRPr lang="en-US" dirty="0"/>
          </a:p>
        </p:txBody>
      </p:sp>
      <p:pic>
        <p:nvPicPr>
          <p:cNvPr id="7" name="Picture 6" descr="ameren bill v2.jpg"/>
          <p:cNvPicPr>
            <a:picLocks noChangeAspect="1"/>
          </p:cNvPicPr>
          <p:nvPr/>
        </p:nvPicPr>
        <p:blipFill>
          <a:blip r:embed="rId3" cstate="print"/>
          <a:srcRect l="7438" t="20712" r="6936" b="11845"/>
          <a:stretch>
            <a:fillRect/>
          </a:stretch>
        </p:blipFill>
        <p:spPr>
          <a:xfrm>
            <a:off x="2700084" y="1482257"/>
            <a:ext cx="3777769" cy="40634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98177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20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Custom Printed Reports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213" y="1219199"/>
            <a:ext cx="3733461" cy="483446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0422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fld id="{F7086D15-8CC2-4111-8D07-A899BBC6838C}" type="slidenum">
              <a:rPr lang="en-US">
                <a:solidFill>
                  <a:srgbClr val="828282"/>
                </a:solidFill>
                <a:latin typeface="Dagny Offc" pitchFamily="34" charset="0"/>
                <a:cs typeface="Arial"/>
              </a:rPr>
              <a:pPr>
                <a:defRPr/>
              </a:pPr>
              <a:t>21</a:t>
            </a:fld>
            <a:endParaRPr lang="en-US">
              <a:solidFill>
                <a:srgbClr val="828282"/>
              </a:solidFill>
              <a:latin typeface="Dagny Offc" pitchFamily="34" charset="0"/>
              <a:cs typeface="Arial"/>
            </a:endParaRPr>
          </a:p>
        </p:txBody>
      </p:sp>
      <p:sp>
        <p:nvSpPr>
          <p:cNvPr id="114689" name="Rectangle 8"/>
          <p:cNvSpPr txBox="1">
            <a:spLocks noGrp="1" noChangeArrowheads="1"/>
          </p:cNvSpPr>
          <p:nvPr/>
        </p:nvSpPr>
        <p:spPr bwMode="auto">
          <a:xfrm>
            <a:off x="6742113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ADB51777-23E7-472F-8CD4-BB7456C82F55}" type="slidenum">
              <a:rPr lang="en-US" sz="800">
                <a:solidFill>
                  <a:srgbClr val="828282"/>
                </a:solidFill>
                <a:latin typeface="Dagny Offc" pitchFamily="34" charset="0"/>
                <a:cs typeface="Arial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800">
              <a:solidFill>
                <a:srgbClr val="828282"/>
              </a:solidFill>
              <a:latin typeface="Dagny Offc" pitchFamily="34" charset="0"/>
              <a:cs typeface="Arial"/>
            </a:endParaRPr>
          </a:p>
        </p:txBody>
      </p:sp>
      <p:sp>
        <p:nvSpPr>
          <p:cNvPr id="7192" name="Freeform 24"/>
          <p:cNvSpPr>
            <a:spLocks/>
          </p:cNvSpPr>
          <p:nvPr/>
        </p:nvSpPr>
        <p:spPr bwMode="auto">
          <a:xfrm>
            <a:off x="5468938" y="2293938"/>
            <a:ext cx="1016000" cy="3419475"/>
          </a:xfrm>
          <a:custGeom>
            <a:avLst/>
            <a:gdLst>
              <a:gd name="T0" fmla="*/ 2147483647 w 640"/>
              <a:gd name="T1" fmla="*/ 2147483647 h 2154"/>
              <a:gd name="T2" fmla="*/ 2147483647 w 640"/>
              <a:gd name="T3" fmla="*/ 2147483647 h 2154"/>
              <a:gd name="T4" fmla="*/ 0 w 640"/>
              <a:gd name="T5" fmla="*/ 2147483647 h 2154"/>
              <a:gd name="T6" fmla="*/ 0 w 640"/>
              <a:gd name="T7" fmla="*/ 0 h 2154"/>
              <a:gd name="T8" fmla="*/ 2147483647 w 640"/>
              <a:gd name="T9" fmla="*/ 2147483647 h 2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0"/>
              <a:gd name="T16" fmla="*/ 0 h 2154"/>
              <a:gd name="T17" fmla="*/ 640 w 640"/>
              <a:gd name="T18" fmla="*/ 2154 h 2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0" h="2154">
                <a:moveTo>
                  <a:pt x="635" y="1477"/>
                </a:moveTo>
                <a:lnTo>
                  <a:pt x="640" y="2154"/>
                </a:lnTo>
                <a:lnTo>
                  <a:pt x="0" y="1845"/>
                </a:lnTo>
                <a:lnTo>
                  <a:pt x="0" y="0"/>
                </a:lnTo>
                <a:lnTo>
                  <a:pt x="635" y="1477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FFFFFF"/>
              </a:solidFill>
              <a:latin typeface="Dagny Offc" pitchFamily="34" charset="0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3387" t="34444" r="3128" b="14328"/>
          <a:stretch/>
        </p:blipFill>
        <p:spPr>
          <a:xfrm>
            <a:off x="1227138" y="2220913"/>
            <a:ext cx="4267200" cy="30257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1066800" y="1693863"/>
            <a:ext cx="4572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3C3C3C"/>
                </a:solidFill>
                <a:latin typeface="Dagny Offc" pitchFamily="34" charset="0"/>
                <a:cs typeface="Arial"/>
              </a:rPr>
              <a:t>Energy Efficiency Tips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3175" y="20828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3C3C3C"/>
                </a:solidFill>
                <a:latin typeface="Dagny Offc" pitchFamily="34" charset="0"/>
                <a:cs typeface="Arial"/>
              </a:rPr>
              <a:t>Normative Comparison</a:t>
            </a:r>
          </a:p>
        </p:txBody>
      </p:sp>
      <p:sp>
        <p:nvSpPr>
          <p:cNvPr id="114694" name="Title 1"/>
          <p:cNvSpPr txBox="1">
            <a:spLocks/>
          </p:cNvSpPr>
          <p:nvPr/>
        </p:nvSpPr>
        <p:spPr bwMode="auto">
          <a:xfrm>
            <a:off x="461963" y="196850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Dagny Offc" pitchFamily="34" charset="0"/>
                <a:cs typeface="Arial"/>
              </a:rPr>
              <a:t>Residential Efficiency Report</a:t>
            </a:r>
          </a:p>
        </p:txBody>
      </p:sp>
      <p:pic>
        <p:nvPicPr>
          <p:cNvPr id="114695" name="Picture 34" descr="shado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1217613"/>
            <a:ext cx="1933575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1" name="Freeform 23"/>
          <p:cNvSpPr>
            <a:spLocks/>
          </p:cNvSpPr>
          <p:nvPr/>
        </p:nvSpPr>
        <p:spPr bwMode="auto">
          <a:xfrm>
            <a:off x="5715000" y="2124075"/>
            <a:ext cx="762000" cy="2590800"/>
          </a:xfrm>
          <a:custGeom>
            <a:avLst/>
            <a:gdLst>
              <a:gd name="T0" fmla="*/ 2147483647 w 480"/>
              <a:gd name="T1" fmla="*/ 0 h 1632"/>
              <a:gd name="T2" fmla="*/ 2147483647 w 480"/>
              <a:gd name="T3" fmla="*/ 2147483647 h 1632"/>
              <a:gd name="T4" fmla="*/ 0 w 480"/>
              <a:gd name="T5" fmla="*/ 2147483647 h 1632"/>
              <a:gd name="T6" fmla="*/ 0 w 480"/>
              <a:gd name="T7" fmla="*/ 2147483647 h 1632"/>
              <a:gd name="T8" fmla="*/ 2147483647 w 480"/>
              <a:gd name="T9" fmla="*/ 0 h 16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0"/>
              <a:gd name="T16" fmla="*/ 0 h 1632"/>
              <a:gd name="T17" fmla="*/ 480 w 480"/>
              <a:gd name="T18" fmla="*/ 1632 h 16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0" h="1632">
                <a:moveTo>
                  <a:pt x="480" y="0"/>
                </a:moveTo>
                <a:lnTo>
                  <a:pt x="480" y="336"/>
                </a:lnTo>
                <a:lnTo>
                  <a:pt x="0" y="1632"/>
                </a:lnTo>
                <a:lnTo>
                  <a:pt x="0" y="384"/>
                </a:lnTo>
                <a:lnTo>
                  <a:pt x="480" y="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FFFFFF"/>
              </a:solidFill>
              <a:latin typeface="Dagny Offc" pitchFamily="34" charset="0"/>
              <a:cs typeface="Arial"/>
            </a:endParaRPr>
          </a:p>
        </p:txBody>
      </p:sp>
      <p:grpSp>
        <p:nvGrpSpPr>
          <p:cNvPr id="114697" name="Group 18"/>
          <p:cNvGrpSpPr>
            <a:grpSpLocks/>
          </p:cNvGrpSpPr>
          <p:nvPr/>
        </p:nvGrpSpPr>
        <p:grpSpPr bwMode="auto">
          <a:xfrm>
            <a:off x="6321425" y="3800475"/>
            <a:ext cx="1933575" cy="2430463"/>
            <a:chOff x="3982" y="2496"/>
            <a:chExt cx="1218" cy="1531"/>
          </a:xfrm>
        </p:grpSpPr>
        <p:pic>
          <p:nvPicPr>
            <p:cNvPr id="114702" name="Picture 34" descr="shadow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5400000">
              <a:off x="3825" y="2653"/>
              <a:ext cx="1531" cy="1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4703" name="Group 17"/>
            <p:cNvGrpSpPr>
              <a:grpSpLocks/>
            </p:cNvGrpSpPr>
            <p:nvPr/>
          </p:nvGrpSpPr>
          <p:grpSpPr bwMode="auto">
            <a:xfrm>
              <a:off x="4022" y="2534"/>
              <a:ext cx="1096" cy="1419"/>
              <a:chOff x="656" y="2278"/>
              <a:chExt cx="1335" cy="1728"/>
            </a:xfrm>
          </p:grpSpPr>
          <p:pic>
            <p:nvPicPr>
              <p:cNvPr id="114704" name="Picture 53" descr="Feb Back.png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56" y="2278"/>
                <a:ext cx="1335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705" name="Picture 54" descr="PGE SMB_Page_2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93" y="2873"/>
                <a:ext cx="1248" cy="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14698" name="Picture 60" descr="Feb Report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0800" y="1285875"/>
            <a:ext cx="1744663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9" name="Picture 24"/>
          <p:cNvPicPr>
            <a:picLocks noChangeAspect="1"/>
          </p:cNvPicPr>
          <p:nvPr/>
        </p:nvPicPr>
        <p:blipFill>
          <a:blip r:embed="rId9" cstate="print"/>
          <a:srcRect l="3387" t="34444" r="3128" b="14328"/>
          <a:stretch>
            <a:fillRect/>
          </a:stretch>
        </p:blipFill>
        <p:spPr bwMode="auto">
          <a:xfrm>
            <a:off x="6443663" y="4652963"/>
            <a:ext cx="15748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 cstate="print"/>
          <a:srcRect t="24280" b="42789"/>
          <a:stretch/>
        </p:blipFill>
        <p:spPr>
          <a:xfrm>
            <a:off x="1260475" y="2714625"/>
            <a:ext cx="4454525" cy="19319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4701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Dagny Offc" pitchFamily="34" charset="0"/>
              </a:rPr>
              <a:t>Residential Efficiency Report</a:t>
            </a:r>
          </a:p>
        </p:txBody>
      </p:sp>
    </p:spTree>
    <p:extLst>
      <p:ext uri="{BB962C8B-B14F-4D97-AF65-F5344CB8AC3E}">
        <p14:creationId xmlns:p14="http://schemas.microsoft.com/office/powerpoint/2010/main" val="20623535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2" grpId="0" animBg="1"/>
      <p:bldP spid="20" grpId="0"/>
      <p:bldP spid="12" grpId="0"/>
      <p:bldP spid="12" grpId="1"/>
      <p:bldP spid="7191" grpId="0" animBg="1"/>
      <p:bldP spid="719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22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Engine</a:t>
            </a:r>
            <a:endParaRPr lang="en-US" dirty="0"/>
          </a:p>
        </p:txBody>
      </p:sp>
      <p:grpSp>
        <p:nvGrpSpPr>
          <p:cNvPr id="32" name="Group 22"/>
          <p:cNvGrpSpPr>
            <a:grpSpLocks/>
          </p:cNvGrpSpPr>
          <p:nvPr/>
        </p:nvGrpSpPr>
        <p:grpSpPr bwMode="auto">
          <a:xfrm>
            <a:off x="2014506" y="1219200"/>
            <a:ext cx="5353050" cy="4752975"/>
            <a:chOff x="280" y="843"/>
            <a:chExt cx="3326" cy="2873"/>
          </a:xfrm>
        </p:grpSpPr>
        <p:sp>
          <p:nvSpPr>
            <p:cNvPr id="33" name="Rectangle 32"/>
            <p:cNvSpPr/>
            <p:nvPr>
              <p:custDataLst>
                <p:tags r:id="rId1"/>
              </p:custDataLst>
            </p:nvPr>
          </p:nvSpPr>
          <p:spPr>
            <a:xfrm>
              <a:off x="288" y="843"/>
              <a:ext cx="3317" cy="2873"/>
            </a:xfrm>
            <a:prstGeom prst="rect">
              <a:avLst/>
            </a:prstGeom>
            <a:solidFill>
              <a:srgbClr val="828282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168275" marR="0" lvl="0" indent="-168275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828282"/>
                </a:solidFill>
                <a:effectLst/>
                <a:uLnTx/>
                <a:uFillTx/>
                <a:latin typeface="Dagny Offc" pitchFamily="34" charset="0"/>
                <a:ea typeface="+mn-ea"/>
                <a:cs typeface="Arial"/>
              </a:endParaRPr>
            </a:p>
          </p:txBody>
        </p:sp>
        <p:grpSp>
          <p:nvGrpSpPr>
            <p:cNvPr id="34" name="Group 5"/>
            <p:cNvGrpSpPr>
              <a:grpSpLocks/>
            </p:cNvGrpSpPr>
            <p:nvPr>
              <p:custDataLst>
                <p:tags r:id="rId2"/>
              </p:custDataLst>
            </p:nvPr>
          </p:nvGrpSpPr>
          <p:grpSpPr bwMode="auto">
            <a:xfrm>
              <a:off x="280" y="843"/>
              <a:ext cx="3326" cy="2873"/>
              <a:chOff x="481915" y="1337643"/>
              <a:chExt cx="4856848" cy="4195779"/>
            </a:xfrm>
          </p:grpSpPr>
          <p:pic>
            <p:nvPicPr>
              <p:cNvPr id="35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90540"/>
              <a:stretch>
                <a:fillRect/>
              </a:stretch>
            </p:blipFill>
            <p:spPr bwMode="auto">
              <a:xfrm>
                <a:off x="481915" y="1337643"/>
                <a:ext cx="4856848" cy="263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98830" t="9634"/>
              <a:stretch>
                <a:fillRect/>
              </a:stretch>
            </p:blipFill>
            <p:spPr bwMode="auto">
              <a:xfrm>
                <a:off x="5242365" y="1601017"/>
                <a:ext cx="95321" cy="39324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17"/>
              <p:cNvPicPr>
                <a:picLocks noChangeAspect="1"/>
              </p:cNvPicPr>
              <p:nvPr/>
            </p:nvPicPr>
            <p:blipFill>
              <a:blip r:embed="rId7" cstate="print"/>
              <a:srcRect l="2061" r="847" b="31573"/>
              <a:stretch>
                <a:fillRect/>
              </a:stretch>
            </p:blipFill>
            <p:spPr bwMode="auto">
              <a:xfrm>
                <a:off x="485560" y="1601017"/>
                <a:ext cx="4762532" cy="39324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428243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23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Thermostats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133600"/>
            <a:ext cx="44379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2438400" cy="4577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278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24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&amp; Verification</a:t>
            </a: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425448" y="1547273"/>
            <a:ext cx="8331200" cy="3690938"/>
            <a:chOff x="361950" y="1219200"/>
            <a:chExt cx="8331200" cy="3690938"/>
          </a:xfrm>
        </p:grpSpPr>
        <p:pic>
          <p:nvPicPr>
            <p:cNvPr id="69" name="Picture 2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4976813" y="3567113"/>
              <a:ext cx="1038225" cy="1343025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0" name="Rectangle 69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970463" y="1438275"/>
              <a:ext cx="1050925" cy="1323975"/>
            </a:xfrm>
            <a:prstGeom prst="rect">
              <a:avLst/>
            </a:prstGeom>
            <a:solidFill>
              <a:schemeClr val="bg1"/>
            </a:solidFill>
            <a:ln w="6350" algn="ctr">
              <a:solidFill>
                <a:schemeClr val="tx2"/>
              </a:solidFill>
              <a:prstDash val="dash"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en-US" sz="1400" dirty="0">
                  <a:solidFill>
                    <a:srgbClr val="4D4D4D"/>
                  </a:solidFill>
                  <a:latin typeface="Dagny Offc" pitchFamily="34" charset="0"/>
                </a:rPr>
                <a:t>No Reports</a:t>
              </a:r>
            </a:p>
          </p:txBody>
        </p:sp>
        <p:sp>
          <p:nvSpPr>
            <p:cNvPr id="71" name="Right Arrow 7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rot="19137771">
              <a:off x="2965450" y="2136775"/>
              <a:ext cx="763588" cy="371475"/>
            </a:xfrm>
            <a:prstGeom prst="rightArrow">
              <a:avLst>
                <a:gd name="adj1" fmla="val 50000"/>
                <a:gd name="adj2" fmla="val 49990"/>
              </a:avLst>
            </a:prstGeom>
            <a:solidFill>
              <a:schemeClr val="accent1"/>
            </a:solidFill>
            <a:ln w="25400" algn="ctr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GB" sz="1200">
                <a:solidFill>
                  <a:srgbClr val="005490"/>
                </a:solidFill>
              </a:endParaRPr>
            </a:p>
          </p:txBody>
        </p:sp>
        <p:sp>
          <p:nvSpPr>
            <p:cNvPr id="72" name="Right Arrow 7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2486118">
              <a:off x="2963863" y="3813175"/>
              <a:ext cx="777875" cy="371475"/>
            </a:xfrm>
            <a:prstGeom prst="rightArrow">
              <a:avLst>
                <a:gd name="adj1" fmla="val 50000"/>
                <a:gd name="adj2" fmla="val 49985"/>
              </a:avLst>
            </a:prstGeom>
            <a:solidFill>
              <a:schemeClr val="accent1"/>
            </a:solidFill>
            <a:ln w="25400" algn="ctr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GB" sz="1200">
                <a:solidFill>
                  <a:srgbClr val="005490"/>
                </a:solidFill>
              </a:endParaRPr>
            </a:p>
          </p:txBody>
        </p:sp>
        <p:sp>
          <p:nvSpPr>
            <p:cNvPr id="73" name="AutoShape 34" descr="Small grid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 rot="16200000" flipV="1">
              <a:off x="1412876" y="2894012"/>
              <a:ext cx="2851150" cy="555625"/>
            </a:xfrm>
            <a:prstGeom prst="parallelogram">
              <a:avLst>
                <a:gd name="adj" fmla="val 101797"/>
              </a:avLst>
            </a:prstGeom>
            <a:pattFill prst="smGrid">
              <a:fgClr>
                <a:srgbClr val="797979"/>
              </a:fgClr>
              <a:bgClr>
                <a:srgbClr val="FFFFFF"/>
              </a:bgClr>
            </a:pattFill>
            <a:ln w="38100" algn="ctr">
              <a:solidFill>
                <a:srgbClr val="797979">
                  <a:alpha val="85881"/>
                </a:srgbClr>
              </a:solidFill>
              <a:miter lim="800000"/>
              <a:headEnd/>
              <a:tailEnd/>
            </a:ln>
          </p:spPr>
          <p:txBody>
            <a:bodyPr wrap="none" lIns="84357" tIns="42180" rIns="84357" bIns="42180" anchor="ctr"/>
            <a:lstStyle/>
            <a:p>
              <a:endParaRPr lang="en-GB" sz="1200">
                <a:solidFill>
                  <a:srgbClr val="000000"/>
                </a:solidFill>
              </a:endParaRPr>
            </a:p>
          </p:txBody>
        </p:sp>
        <p:sp>
          <p:nvSpPr>
            <p:cNvPr id="74" name="TextBox 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209800" y="1219200"/>
              <a:ext cx="12573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4D4D4D"/>
                  </a:solidFill>
                  <a:latin typeface="Dagny Offc" pitchFamily="34" charset="0"/>
                </a:rPr>
                <a:t>Random </a:t>
              </a:r>
              <a:br>
                <a:rPr lang="en-US" sz="1400" dirty="0">
                  <a:solidFill>
                    <a:srgbClr val="4D4D4D"/>
                  </a:solidFill>
                  <a:latin typeface="Dagny Offc" pitchFamily="34" charset="0"/>
                </a:rPr>
              </a:br>
              <a:r>
                <a:rPr lang="en-US" sz="1400" dirty="0">
                  <a:solidFill>
                    <a:srgbClr val="4D4D4D"/>
                  </a:solidFill>
                  <a:latin typeface="Dagny Offc" pitchFamily="34" charset="0"/>
                </a:rPr>
                <a:t>Allocation</a:t>
              </a:r>
            </a:p>
          </p:txBody>
        </p:sp>
        <p:sp>
          <p:nvSpPr>
            <p:cNvPr id="75" name="Right Arrow 7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170613" y="3946525"/>
              <a:ext cx="512762" cy="585788"/>
            </a:xfrm>
            <a:prstGeom prst="rightArrow">
              <a:avLst>
                <a:gd name="adj1" fmla="val 50000"/>
                <a:gd name="adj2" fmla="val 62829"/>
              </a:avLst>
            </a:prstGeom>
            <a:solidFill>
              <a:schemeClr val="accent1"/>
            </a:solidFill>
            <a:ln w="25400" algn="ctr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GB" sz="1200">
                <a:solidFill>
                  <a:srgbClr val="005490"/>
                </a:solidFill>
              </a:endParaRPr>
            </a:p>
          </p:txBody>
        </p:sp>
        <p:sp>
          <p:nvSpPr>
            <p:cNvPr id="76" name="Rounded Rectangle 7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732213" y="1703388"/>
              <a:ext cx="935037" cy="79375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tx2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Control Group</a:t>
              </a:r>
            </a:p>
          </p:txBody>
        </p:sp>
        <p:sp>
          <p:nvSpPr>
            <p:cNvPr id="77" name="Rounded Rectangle 7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732213" y="3841750"/>
              <a:ext cx="935037" cy="79375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 algn="ctr">
              <a:solidFill>
                <a:schemeClr val="tx2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Test Group</a:t>
              </a:r>
            </a:p>
          </p:txBody>
        </p:sp>
        <p:sp>
          <p:nvSpPr>
            <p:cNvPr id="78" name="TextBox 1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490913" y="2847975"/>
              <a:ext cx="1390650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Statistically equivalent groups</a:t>
              </a:r>
            </a:p>
          </p:txBody>
        </p:sp>
        <p:sp>
          <p:nvSpPr>
            <p:cNvPr id="79" name="TextBox 1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668838" y="4252913"/>
              <a:ext cx="284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002060"/>
                  </a:solidFill>
                  <a:latin typeface="Dagny Offc" pitchFamily="34" charset="0"/>
                </a:rPr>
                <a:t>+</a:t>
              </a:r>
            </a:p>
          </p:txBody>
        </p:sp>
        <p:sp>
          <p:nvSpPr>
            <p:cNvPr id="80" name="TextBox 14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113338" y="3014663"/>
              <a:ext cx="7810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Receive</a:t>
              </a:r>
              <a:b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</a:br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Reports</a:t>
              </a:r>
            </a:p>
          </p:txBody>
        </p:sp>
        <p:graphicFrame>
          <p:nvGraphicFramePr>
            <p:cNvPr id="81" name="Object 59"/>
            <p:cNvGraphicFramePr>
              <a:graphicFrameLocks/>
            </p:cNvGraphicFramePr>
            <p:nvPr>
              <p:custDataLst>
                <p:tags r:id="rId14"/>
              </p:custDataLst>
              <p:extLst>
                <p:ext uri="{D42A27DB-BD31-4B8C-83A1-F6EECF244321}">
                  <p14:modId xmlns:p14="http://schemas.microsoft.com/office/powerpoint/2010/main" val="3267475640"/>
                </p:ext>
              </p:extLst>
            </p:nvPr>
          </p:nvGraphicFramePr>
          <p:xfrm>
            <a:off x="6445250" y="2581275"/>
            <a:ext cx="2247900" cy="179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Worksheet" r:id="rId25" imgW="2249619" imgH="1792379" progId="Excel.Sheet.8">
                    <p:embed/>
                  </p:oleObj>
                </mc:Choice>
                <mc:Fallback>
                  <p:oleObj name="Worksheet" r:id="rId25" imgW="2249619" imgH="1792379" progId="Excel.Shee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45250" y="2581275"/>
                          <a:ext cx="2247900" cy="1793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" name="TextBox 16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780213" y="2446338"/>
              <a:ext cx="1720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Energy Usage</a:t>
              </a:r>
            </a:p>
          </p:txBody>
        </p:sp>
        <p:sp>
          <p:nvSpPr>
            <p:cNvPr id="83" name="Right Arrow 1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 rot="16200000">
              <a:off x="4094956" y="2593182"/>
              <a:ext cx="182563" cy="133350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chemeClr val="accent1"/>
            </a:solidFill>
            <a:ln w="2540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endParaRPr lang="en-GB" sz="1200">
                <a:solidFill>
                  <a:srgbClr val="4D4D4D"/>
                </a:solidFill>
              </a:endParaRPr>
            </a:p>
          </p:txBody>
        </p:sp>
        <p:sp>
          <p:nvSpPr>
            <p:cNvPr id="84" name="Right Arrow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 rot="5400000">
              <a:off x="4094956" y="3745707"/>
              <a:ext cx="182563" cy="133350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chemeClr val="accent1"/>
            </a:solidFill>
            <a:ln w="25400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GB" sz="1200">
                <a:solidFill>
                  <a:srgbClr val="4D4D4D"/>
                </a:solidFill>
              </a:endParaRPr>
            </a:p>
          </p:txBody>
        </p:sp>
        <p:sp>
          <p:nvSpPr>
            <p:cNvPr id="85" name="TextBox 2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68838" y="2114550"/>
              <a:ext cx="284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002060"/>
                  </a:solidFill>
                  <a:latin typeface="Dagny Offc" pitchFamily="34" charset="0"/>
                </a:rPr>
                <a:t>+</a:t>
              </a:r>
            </a:p>
          </p:txBody>
        </p:sp>
        <p:sp>
          <p:nvSpPr>
            <p:cNvPr id="86" name="Right Arrow 85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169025" y="1808163"/>
              <a:ext cx="514350" cy="585787"/>
            </a:xfrm>
            <a:prstGeom prst="rightArrow">
              <a:avLst>
                <a:gd name="adj1" fmla="val 50000"/>
                <a:gd name="adj2" fmla="val 62829"/>
              </a:avLst>
            </a:prstGeom>
            <a:solidFill>
              <a:schemeClr val="accent1"/>
            </a:solidFill>
            <a:ln w="25400" algn="ctr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GB" sz="1200">
                <a:solidFill>
                  <a:srgbClr val="005490"/>
                </a:solidFill>
              </a:endParaRPr>
            </a:p>
          </p:txBody>
        </p:sp>
        <p:sp>
          <p:nvSpPr>
            <p:cNvPr id="87" name="Right Arrow 86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841500" y="2822575"/>
              <a:ext cx="706438" cy="698500"/>
            </a:xfrm>
            <a:prstGeom prst="rightArrow">
              <a:avLst>
                <a:gd name="adj1" fmla="val 50000"/>
                <a:gd name="adj2" fmla="val 49988"/>
              </a:avLst>
            </a:prstGeom>
            <a:solidFill>
              <a:schemeClr val="accent1"/>
            </a:solidFill>
            <a:ln w="25400" algn="ctr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GB" sz="1200">
                <a:solidFill>
                  <a:srgbClr val="005490"/>
                </a:solidFill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61950" y="2486025"/>
              <a:ext cx="1468438" cy="1343025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chemeClr val="tx2"/>
              </a:solidFill>
              <a:round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n-US" sz="1400">
                  <a:solidFill>
                    <a:srgbClr val="4D4D4D"/>
                  </a:solidFill>
                  <a:latin typeface="Dagny Offc" pitchFamily="34" charset="0"/>
                </a:rPr>
                <a:t>Targeted households in utility footprint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465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BDR provides AMI-enabled peak reduction at scale 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A6A65-FCF7-477C-B416-EA434DDB4D5B}" type="slidenum">
              <a:rPr lang="en-US" smtClean="0">
                <a:solidFill>
                  <a:srgbClr val="828282"/>
                </a:solidFill>
              </a:rPr>
              <a:pPr/>
              <a:t>25</a:t>
            </a:fld>
            <a:endParaRPr lang="en-US" dirty="0">
              <a:solidFill>
                <a:srgbClr val="828282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9636" y="4742954"/>
            <a:ext cx="2679667" cy="1082229"/>
            <a:chOff x="690204" y="2132286"/>
            <a:chExt cx="2679667" cy="1082229"/>
          </a:xfrm>
        </p:grpSpPr>
        <p:pic>
          <p:nvPicPr>
            <p:cNvPr id="6" name="Picture 5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42303" y="2135478"/>
              <a:ext cx="468755" cy="468755"/>
            </a:xfrm>
            <a:prstGeom prst="rect">
              <a:avLst/>
            </a:prstGeom>
          </p:spPr>
        </p:pic>
        <p:pic>
          <p:nvPicPr>
            <p:cNvPr id="7" name="Picture 6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89599" y="2134414"/>
              <a:ext cx="468755" cy="468755"/>
            </a:xfrm>
            <a:prstGeom prst="rect">
              <a:avLst/>
            </a:prstGeom>
          </p:spPr>
        </p:pic>
        <p:pic>
          <p:nvPicPr>
            <p:cNvPr id="8" name="Picture 7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336895" y="2133350"/>
              <a:ext cx="468755" cy="468755"/>
            </a:xfrm>
            <a:prstGeom prst="rect">
              <a:avLst/>
            </a:prstGeom>
          </p:spPr>
        </p:pic>
        <p:pic>
          <p:nvPicPr>
            <p:cNvPr id="9" name="Picture 8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884193" y="2132286"/>
              <a:ext cx="468755" cy="468755"/>
            </a:xfrm>
            <a:prstGeom prst="rect">
              <a:avLst/>
            </a:prstGeom>
          </p:spPr>
        </p:pic>
        <p:pic>
          <p:nvPicPr>
            <p:cNvPr id="10" name="Picture 9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90204" y="2745759"/>
              <a:ext cx="468755" cy="468755"/>
            </a:xfrm>
            <a:prstGeom prst="rect">
              <a:avLst/>
            </a:prstGeom>
          </p:spPr>
        </p:pic>
        <p:pic>
          <p:nvPicPr>
            <p:cNvPr id="11" name="Picture 10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42932" y="2745759"/>
              <a:ext cx="468755" cy="468755"/>
            </a:xfrm>
            <a:prstGeom prst="rect">
              <a:avLst/>
            </a:prstGeom>
          </p:spPr>
        </p:pic>
        <p:pic>
          <p:nvPicPr>
            <p:cNvPr id="12" name="Picture 11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95660" y="2745759"/>
              <a:ext cx="468755" cy="468755"/>
            </a:xfrm>
            <a:prstGeom prst="rect">
              <a:avLst/>
            </a:prstGeom>
          </p:spPr>
        </p:pic>
        <p:pic>
          <p:nvPicPr>
            <p:cNvPr id="13" name="Picture 12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348388" y="2745759"/>
              <a:ext cx="468755" cy="468755"/>
            </a:xfrm>
            <a:prstGeom prst="rect">
              <a:avLst/>
            </a:prstGeom>
          </p:spPr>
        </p:pic>
        <p:pic>
          <p:nvPicPr>
            <p:cNvPr id="19" name="Picture 18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01116" y="2745760"/>
              <a:ext cx="468755" cy="468755"/>
            </a:xfrm>
            <a:prstGeom prst="rect">
              <a:avLst/>
            </a:prstGeom>
          </p:spPr>
        </p:pic>
        <p:pic>
          <p:nvPicPr>
            <p:cNvPr id="28" name="Picture 27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007" y="2136543"/>
              <a:ext cx="468755" cy="468755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5170208" y="4707107"/>
            <a:ext cx="2667122" cy="1118076"/>
            <a:chOff x="5206731" y="2089843"/>
            <a:chExt cx="2667122" cy="1118076"/>
          </a:xfrm>
        </p:grpSpPr>
        <p:pic>
          <p:nvPicPr>
            <p:cNvPr id="32" name="Picture 31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44145" y="2713557"/>
              <a:ext cx="486858" cy="486858"/>
            </a:xfrm>
            <a:prstGeom prst="rect">
              <a:avLst/>
            </a:prstGeom>
          </p:spPr>
        </p:pic>
        <p:pic>
          <p:nvPicPr>
            <p:cNvPr id="33" name="Picture 32" descr="1-4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86995" y="2713557"/>
              <a:ext cx="486858" cy="486858"/>
            </a:xfrm>
            <a:prstGeom prst="rect">
              <a:avLst/>
            </a:prstGeom>
          </p:spPr>
        </p:pic>
        <p:pic>
          <p:nvPicPr>
            <p:cNvPr id="34" name="Picture 33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5592" y="2721061"/>
              <a:ext cx="486858" cy="486858"/>
            </a:xfrm>
            <a:prstGeom prst="rect">
              <a:avLst/>
            </a:prstGeom>
          </p:spPr>
        </p:pic>
        <p:pic>
          <p:nvPicPr>
            <p:cNvPr id="35" name="Picture 34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8443" y="2721060"/>
              <a:ext cx="486858" cy="486858"/>
            </a:xfrm>
            <a:prstGeom prst="rect">
              <a:avLst/>
            </a:prstGeom>
          </p:spPr>
        </p:pic>
        <p:pic>
          <p:nvPicPr>
            <p:cNvPr id="36" name="Picture 35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6731" y="2098690"/>
              <a:ext cx="486858" cy="486858"/>
            </a:xfrm>
            <a:prstGeom prst="rect">
              <a:avLst/>
            </a:prstGeom>
          </p:spPr>
        </p:pic>
        <p:pic>
          <p:nvPicPr>
            <p:cNvPr id="37" name="Picture 36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1797" y="2098689"/>
              <a:ext cx="486858" cy="486858"/>
            </a:xfrm>
            <a:prstGeom prst="rect">
              <a:avLst/>
            </a:prstGeom>
          </p:spPr>
        </p:pic>
        <p:pic>
          <p:nvPicPr>
            <p:cNvPr id="38" name="Picture 37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6863" y="2089844"/>
              <a:ext cx="486858" cy="486858"/>
            </a:xfrm>
            <a:prstGeom prst="rect">
              <a:avLst/>
            </a:prstGeom>
          </p:spPr>
        </p:pic>
        <p:pic>
          <p:nvPicPr>
            <p:cNvPr id="39" name="Picture 38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1929" y="2089843"/>
              <a:ext cx="486858" cy="486858"/>
            </a:xfrm>
            <a:prstGeom prst="rect">
              <a:avLst/>
            </a:prstGeom>
          </p:spPr>
        </p:pic>
        <p:pic>
          <p:nvPicPr>
            <p:cNvPr id="40" name="Picture 39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6995" y="2101153"/>
              <a:ext cx="486858" cy="486858"/>
            </a:xfrm>
            <a:prstGeom prst="rect">
              <a:avLst/>
            </a:prstGeom>
          </p:spPr>
        </p:pic>
        <p:pic>
          <p:nvPicPr>
            <p:cNvPr id="56" name="Picture 55" descr="1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1294" y="2712214"/>
              <a:ext cx="486858" cy="486858"/>
            </a:xfrm>
            <a:prstGeom prst="rect">
              <a:avLst/>
            </a:prstGeom>
          </p:spPr>
        </p:pic>
      </p:grp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5081453" y="2152154"/>
            <a:ext cx="3004693" cy="2259397"/>
            <a:chOff x="708526" y="1261884"/>
            <a:chExt cx="7566526" cy="5689695"/>
          </a:xfrm>
        </p:grpSpPr>
        <p:pic>
          <p:nvPicPr>
            <p:cNvPr id="46" name="Picture 45" descr="utilityco-04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4169" y="1261884"/>
              <a:ext cx="2385622" cy="3229905"/>
            </a:xfrm>
            <a:prstGeom prst="rect">
              <a:avLst/>
            </a:prstGeom>
          </p:spPr>
        </p:pic>
        <p:pic>
          <p:nvPicPr>
            <p:cNvPr id="47" name="Picture 46" descr="utilityco-03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526" y="2326105"/>
              <a:ext cx="3676316" cy="3154399"/>
            </a:xfrm>
            <a:prstGeom prst="rect">
              <a:avLst/>
            </a:prstGeom>
          </p:spPr>
        </p:pic>
        <p:pic>
          <p:nvPicPr>
            <p:cNvPr id="48" name="Picture 47" descr="utilityco-05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3790" y="2947618"/>
              <a:ext cx="4291262" cy="3041007"/>
            </a:xfrm>
            <a:prstGeom prst="rect">
              <a:avLst/>
            </a:prstGeom>
          </p:spPr>
        </p:pic>
        <p:pic>
          <p:nvPicPr>
            <p:cNvPr id="49" name="Picture 48" descr="new_UtilityCo-Recovered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0687" y="3916947"/>
              <a:ext cx="1531264" cy="303463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7500" y="2215792"/>
            <a:ext cx="1894606" cy="189460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79908" y="1496516"/>
            <a:ext cx="3809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  <a:latin typeface="Dagny Offc"/>
                <a:cs typeface="Dagny Offc"/>
              </a:rPr>
              <a:t>Traditional Demand Response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47235" y="1496516"/>
            <a:ext cx="367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  <a:latin typeface="Dagny Offc"/>
                <a:cs typeface="Dagny Offc"/>
              </a:rPr>
              <a:t>Behavioral Demand Response</a:t>
            </a:r>
          </a:p>
        </p:txBody>
      </p:sp>
    </p:spTree>
    <p:extLst>
      <p:ext uri="{BB962C8B-B14F-4D97-AF65-F5344CB8AC3E}">
        <p14:creationId xmlns:p14="http://schemas.microsoft.com/office/powerpoint/2010/main" val="1731506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262763" y="1168305"/>
            <a:ext cx="4564365" cy="5689695"/>
            <a:chOff x="3710687" y="1261884"/>
            <a:chExt cx="4564365" cy="5689695"/>
          </a:xfrm>
        </p:grpSpPr>
        <p:pic>
          <p:nvPicPr>
            <p:cNvPr id="20" name="Picture 19" descr="utilityco-04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4169" y="1261884"/>
              <a:ext cx="2385622" cy="3229905"/>
            </a:xfrm>
            <a:prstGeom prst="rect">
              <a:avLst/>
            </a:prstGeom>
          </p:spPr>
        </p:pic>
        <p:pic>
          <p:nvPicPr>
            <p:cNvPr id="18" name="Picture 17" descr="utilityco-05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3790" y="2947618"/>
              <a:ext cx="4291262" cy="3041007"/>
            </a:xfrm>
            <a:prstGeom prst="rect">
              <a:avLst/>
            </a:prstGeom>
          </p:spPr>
        </p:pic>
        <p:pic>
          <p:nvPicPr>
            <p:cNvPr id="21" name="Picture 20" descr="new_UtilityCo-Recovered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0687" y="3916947"/>
              <a:ext cx="1531264" cy="303463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comprehensive, multi-channel BDR platform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FBB22-5D59-4E92-98B5-5149B26EE0B5}" type="slidenum">
              <a:rPr lang="en-US" smtClean="0">
                <a:solidFill>
                  <a:srgbClr val="828282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9012" y="1454459"/>
            <a:ext cx="1388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Pre-event notification</a:t>
            </a:r>
          </a:p>
          <a:p>
            <a: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  <a:t>Build awareness prior to peak events</a:t>
            </a:r>
          </a:p>
        </p:txBody>
      </p:sp>
      <p:cxnSp>
        <p:nvCxnSpPr>
          <p:cNvPr id="15" name="Elbow Connector 14"/>
          <p:cNvCxnSpPr/>
          <p:nvPr/>
        </p:nvCxnSpPr>
        <p:spPr bwMode="auto">
          <a:xfrm rot="10800000">
            <a:off x="5402942" y="4829247"/>
            <a:ext cx="834569" cy="535212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9525" cap="flat" cmpd="sng" algn="ctr">
            <a:solidFill>
              <a:srgbClr val="8CB94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210588" y="5197938"/>
            <a:ext cx="1676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Normative Comparison</a:t>
            </a:r>
          </a:p>
          <a:p>
            <a: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  <a:t>Proven effective behavioral science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4800" y="5404163"/>
            <a:ext cx="1676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Multi-channel</a:t>
            </a:r>
          </a:p>
          <a:p>
            <a: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  <a:t>Reach customers where they are</a:t>
            </a:r>
          </a:p>
        </p:txBody>
      </p:sp>
      <p:cxnSp>
        <p:nvCxnSpPr>
          <p:cNvPr id="30" name="Elbow Connector 29"/>
          <p:cNvCxnSpPr/>
          <p:nvPr/>
        </p:nvCxnSpPr>
        <p:spPr bwMode="auto">
          <a:xfrm flipV="1">
            <a:off x="1874152" y="4947175"/>
            <a:ext cx="644073" cy="634998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9525" cap="flat" cmpd="sng" algn="ctr">
            <a:solidFill>
              <a:srgbClr val="8CB94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37" name="Elbow Connector 36"/>
          <p:cNvCxnSpPr/>
          <p:nvPr/>
        </p:nvCxnSpPr>
        <p:spPr bwMode="auto">
          <a:xfrm rot="10800000" flipV="1">
            <a:off x="5339440" y="3894887"/>
            <a:ext cx="961570" cy="371928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9525" cap="flat" cmpd="sng" algn="ctr">
            <a:solidFill>
              <a:srgbClr val="8CB94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6382050" y="3569249"/>
            <a:ext cx="1388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Post-event summary</a:t>
            </a:r>
          </a:p>
          <a:p>
            <a:r>
              <a:rPr lang="en-US" sz="1200" dirty="0">
                <a:solidFill>
                  <a:srgbClr val="3C3C3C"/>
                </a:solidFill>
                <a:latin typeface="Dagny offc"/>
                <a:cs typeface="Dagny offc"/>
              </a:rPr>
              <a:t>F</a:t>
            </a:r>
            <a: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  <a:t>eedback on </a:t>
            </a:r>
            <a:b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</a:br>
            <a:r>
              <a:rPr lang="en-US" sz="1200" dirty="0" smtClean="0">
                <a:solidFill>
                  <a:srgbClr val="3C3C3C"/>
                </a:solidFill>
                <a:latin typeface="Dagny offc"/>
                <a:cs typeface="Dagny offc"/>
              </a:rPr>
              <a:t>energy use during peak event</a:t>
            </a:r>
          </a:p>
        </p:txBody>
      </p:sp>
      <p:cxnSp>
        <p:nvCxnSpPr>
          <p:cNvPr id="25" name="Elbow Connector 24"/>
          <p:cNvCxnSpPr/>
          <p:nvPr/>
        </p:nvCxnSpPr>
        <p:spPr bwMode="auto">
          <a:xfrm rot="10800000" flipV="1">
            <a:off x="5260571" y="2028236"/>
            <a:ext cx="467492" cy="1113921"/>
          </a:xfrm>
          <a:prstGeom prst="bentConnector2">
            <a:avLst/>
          </a:prstGeom>
          <a:solidFill>
            <a:schemeClr val="bg2"/>
          </a:solidFill>
          <a:ln w="9525" cap="flat" cmpd="sng" algn="ctr">
            <a:solidFill>
              <a:srgbClr val="8CB94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76124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7" name="Object 2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14" imgW="381" imgH="381" progId="TCLayout.ActiveDocument.1">
                  <p:embed/>
                </p:oleObj>
              </mc:Choice>
              <mc:Fallback>
                <p:oleObj name="think-cell Slide" r:id="rId14" imgW="381" imgH="381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1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gray">
          <a:xfrm>
            <a:off x="6742113" y="6381750"/>
            <a:ext cx="2133600" cy="323850"/>
          </a:xfrm>
          <a:noFill/>
        </p:spPr>
        <p:txBody>
          <a:bodyPr/>
          <a:lstStyle/>
          <a:p>
            <a:fld id="{284747B1-3432-49BD-89E6-CD6B0E53F93A}" type="slidenum">
              <a:rPr lang="en-US" smtClean="0">
                <a:solidFill>
                  <a:srgbClr val="828282"/>
                </a:solidFill>
                <a:latin typeface="Dagny Offc"/>
                <a:cs typeface="Arial"/>
              </a:rPr>
              <a:pPr/>
              <a:t>27</a:t>
            </a:fld>
            <a:endParaRPr lang="en-US" dirty="0" smtClean="0">
              <a:solidFill>
                <a:srgbClr val="828282"/>
              </a:solidFill>
              <a:latin typeface="Dagny Offc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399941"/>
            <a:ext cx="8534400" cy="646331"/>
          </a:xfrm>
        </p:spPr>
        <p:txBody>
          <a:bodyPr/>
          <a:lstStyle/>
          <a:p>
            <a:r>
              <a:rPr lang="en-US" sz="3200" dirty="0" smtClean="0">
                <a:latin typeface="+mj-lt"/>
              </a:rPr>
              <a:t>BGE’s deployment of Behavioral DR</a:t>
            </a:r>
            <a:endParaRPr lang="en-US" sz="3200" dirty="0"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101431" y="2421949"/>
            <a:ext cx="218214" cy="1744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srgbClr val="FFFFFF"/>
              </a:solidFill>
              <a:latin typeface="Dagny Offc"/>
              <a:cs typeface="Arial"/>
            </a:endParaRPr>
          </a:p>
        </p:txBody>
      </p:sp>
      <p:pic>
        <p:nvPicPr>
          <p:cNvPr id="18" name="Picture 17" descr="1-1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598" y="2305963"/>
            <a:ext cx="956804" cy="956804"/>
          </a:xfrm>
          <a:prstGeom prst="rect">
            <a:avLst/>
          </a:prstGeom>
        </p:spPr>
      </p:pic>
      <p:pic>
        <p:nvPicPr>
          <p:cNvPr id="21" name="Picture 20" descr="1-1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880" y="3563731"/>
            <a:ext cx="789027" cy="789027"/>
          </a:xfrm>
          <a:prstGeom prst="rect">
            <a:avLst/>
          </a:prstGeom>
        </p:spPr>
      </p:pic>
      <p:pic>
        <p:nvPicPr>
          <p:cNvPr id="22" name="Picture 21" descr="1-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86" y="3704063"/>
            <a:ext cx="648506" cy="405164"/>
          </a:xfrm>
          <a:prstGeom prst="rect">
            <a:avLst/>
          </a:prstGeom>
        </p:spPr>
      </p:pic>
      <p:sp>
        <p:nvSpPr>
          <p:cNvPr id="33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99705" y="4370386"/>
            <a:ext cx="14180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$1.25/kWh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pic>
        <p:nvPicPr>
          <p:cNvPr id="34" name="Picture 33" descr="1-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03" y="3786883"/>
            <a:ext cx="648506" cy="40516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5" name="Picture 34" descr="1-1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86" y="3856463"/>
            <a:ext cx="648506" cy="40516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6" name="Picture 35" descr="1-1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594" y="3814440"/>
            <a:ext cx="418471" cy="261446"/>
          </a:xfrm>
          <a:prstGeom prst="rect">
            <a:avLst/>
          </a:prstGeom>
        </p:spPr>
      </p:pic>
      <p:pic>
        <p:nvPicPr>
          <p:cNvPr id="39" name="Picture 38" descr="1-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878" y="5172708"/>
            <a:ext cx="365730" cy="487335"/>
          </a:xfrm>
          <a:prstGeom prst="rect">
            <a:avLst/>
          </a:prstGeom>
        </p:spPr>
      </p:pic>
      <p:pic>
        <p:nvPicPr>
          <p:cNvPr id="43" name="Picture 42" descr="1-1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61" y="5264140"/>
            <a:ext cx="487335" cy="304470"/>
          </a:xfrm>
          <a:prstGeom prst="rect">
            <a:avLst/>
          </a:prstGeom>
        </p:spPr>
      </p:pic>
      <p:pic>
        <p:nvPicPr>
          <p:cNvPr id="44" name="Picture 43" descr="1-1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650" y="5202880"/>
            <a:ext cx="487335" cy="426990"/>
          </a:xfrm>
          <a:prstGeom prst="rect">
            <a:avLst/>
          </a:prstGeom>
        </p:spPr>
      </p:pic>
      <p:pic>
        <p:nvPicPr>
          <p:cNvPr id="45" name="Picture 44" descr="1-1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046" y="5172708"/>
            <a:ext cx="365730" cy="487335"/>
          </a:xfrm>
          <a:prstGeom prst="rect">
            <a:avLst/>
          </a:prstGeom>
        </p:spPr>
      </p:pic>
      <p:pic>
        <p:nvPicPr>
          <p:cNvPr id="46" name="Picture 45" descr="1-1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22" y="5264140"/>
            <a:ext cx="487335" cy="304470"/>
          </a:xfrm>
          <a:prstGeom prst="rect">
            <a:avLst/>
          </a:prstGeom>
        </p:spPr>
      </p:pic>
      <p:pic>
        <p:nvPicPr>
          <p:cNvPr id="47" name="Picture 46" descr="1-1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71" y="5202880"/>
            <a:ext cx="487335" cy="426990"/>
          </a:xfrm>
          <a:prstGeom prst="rect">
            <a:avLst/>
          </a:prstGeom>
        </p:spPr>
      </p:pic>
      <p:pic>
        <p:nvPicPr>
          <p:cNvPr id="48" name="Picture 47" descr="1-1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282" y="5172708"/>
            <a:ext cx="365730" cy="487335"/>
          </a:xfrm>
          <a:prstGeom prst="rect">
            <a:avLst/>
          </a:prstGeom>
        </p:spPr>
      </p:pic>
      <p:sp>
        <p:nvSpPr>
          <p:cNvPr id="49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0303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email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0" name="Rectangle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06752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IVR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1" name="Rectangle 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71261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SMS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2" name="Rectangle 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93991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SMS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3" name="Rectangle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261142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email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4" name="Rectangle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71857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print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55" name="Rectangle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985431" y="4898592"/>
            <a:ext cx="6957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7CD"/>
                </a:solidFill>
                <a:latin typeface="Dagny Offc"/>
                <a:cs typeface="Arial"/>
                <a:sym typeface="Dagny Offc"/>
              </a:rPr>
              <a:t>IVR</a:t>
            </a:r>
            <a:endParaRPr lang="en-US" sz="1600" b="1" dirty="0">
              <a:solidFill>
                <a:srgbClr val="0087CD"/>
              </a:solidFill>
              <a:latin typeface="Dagny Offc"/>
              <a:cs typeface="Arial"/>
              <a:sym typeface="Dagny Offc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6066" y="1270439"/>
            <a:ext cx="25090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kern="0" dirty="0">
                <a:solidFill>
                  <a:srgbClr val="0087CD"/>
                </a:solidFill>
                <a:latin typeface="Dagny Offc"/>
                <a:cs typeface="Arial"/>
              </a:rPr>
              <a:t>Before p</a:t>
            </a:r>
            <a:r>
              <a:rPr lang="en-US" sz="1600" b="1" kern="0" dirty="0" smtClean="0">
                <a:solidFill>
                  <a:srgbClr val="0087CD"/>
                </a:solidFill>
                <a:latin typeface="Dagny Offc"/>
                <a:cs typeface="Arial"/>
              </a:rPr>
              <a:t>eak </a:t>
            </a:r>
            <a:r>
              <a:rPr lang="en-US" sz="1600" b="1" kern="0" dirty="0">
                <a:solidFill>
                  <a:srgbClr val="0087CD"/>
                </a:solidFill>
                <a:latin typeface="Dagny Offc"/>
                <a:cs typeface="Arial"/>
              </a:rPr>
              <a:t>d</a:t>
            </a:r>
            <a:r>
              <a:rPr lang="en-US" sz="1600" b="1" kern="0" dirty="0" smtClean="0">
                <a:solidFill>
                  <a:srgbClr val="0087CD"/>
                </a:solidFill>
                <a:latin typeface="Dagny Offc"/>
                <a:cs typeface="Arial"/>
              </a:rPr>
              <a:t>ay</a:t>
            </a:r>
            <a:endParaRPr lang="en-US" sz="1600" b="1" kern="0" dirty="0">
              <a:solidFill>
                <a:srgbClr val="0087CD"/>
              </a:solidFill>
              <a:latin typeface="Dagny Offc"/>
              <a:cs typeface="Arial"/>
            </a:endParaRPr>
          </a:p>
        </p:txBody>
      </p:sp>
      <p:cxnSp>
        <p:nvCxnSpPr>
          <p:cNvPr id="42" name="Straight Connector 41"/>
          <p:cNvCxnSpPr/>
          <p:nvPr/>
        </p:nvCxnSpPr>
        <p:spPr bwMode="auto">
          <a:xfrm>
            <a:off x="374478" y="1601308"/>
            <a:ext cx="2560320" cy="0"/>
          </a:xfrm>
          <a:prstGeom prst="lin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Rectangle 55"/>
          <p:cNvSpPr/>
          <p:nvPr/>
        </p:nvSpPr>
        <p:spPr>
          <a:xfrm>
            <a:off x="3241596" y="1270439"/>
            <a:ext cx="42459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kern="0" dirty="0" smtClean="0">
                <a:solidFill>
                  <a:srgbClr val="0087CD"/>
                </a:solidFill>
                <a:latin typeface="Dagny Offc"/>
                <a:cs typeface="Arial"/>
              </a:rPr>
              <a:t>Peak day</a:t>
            </a:r>
            <a:endParaRPr lang="en-US" sz="1600" b="1" kern="0" dirty="0">
              <a:solidFill>
                <a:srgbClr val="0087CD"/>
              </a:solidFill>
              <a:latin typeface="Dagny Offc"/>
              <a:cs typeface="Arial"/>
            </a:endParaRPr>
          </a:p>
        </p:txBody>
      </p:sp>
      <p:cxnSp>
        <p:nvCxnSpPr>
          <p:cNvPr id="57" name="Straight Connector 56"/>
          <p:cNvCxnSpPr/>
          <p:nvPr/>
        </p:nvCxnSpPr>
        <p:spPr bwMode="auto">
          <a:xfrm>
            <a:off x="3291840" y="1601308"/>
            <a:ext cx="2560320" cy="0"/>
          </a:xfrm>
          <a:prstGeom prst="lin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Rectangle 57"/>
          <p:cNvSpPr/>
          <p:nvPr/>
        </p:nvSpPr>
        <p:spPr>
          <a:xfrm>
            <a:off x="6138461" y="1270439"/>
            <a:ext cx="42459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kern="0" dirty="0">
                <a:solidFill>
                  <a:srgbClr val="0087CD"/>
                </a:solidFill>
                <a:latin typeface="Dagny Offc"/>
                <a:cs typeface="Arial"/>
              </a:rPr>
              <a:t>After </a:t>
            </a:r>
            <a:r>
              <a:rPr lang="en-US" sz="1600" b="1" kern="0" dirty="0" smtClean="0">
                <a:solidFill>
                  <a:srgbClr val="0087CD"/>
                </a:solidFill>
                <a:latin typeface="Dagny Offc"/>
                <a:cs typeface="Arial"/>
              </a:rPr>
              <a:t>peak day</a:t>
            </a:r>
            <a:endParaRPr lang="en-US" sz="1600" b="1" kern="0" dirty="0">
              <a:solidFill>
                <a:srgbClr val="0087CD"/>
              </a:solidFill>
              <a:latin typeface="Dagny Offc"/>
              <a:cs typeface="Arial"/>
            </a:endParaRPr>
          </a:p>
        </p:txBody>
      </p:sp>
      <p:cxnSp>
        <p:nvCxnSpPr>
          <p:cNvPr id="59" name="Straight Connector 58"/>
          <p:cNvCxnSpPr/>
          <p:nvPr/>
        </p:nvCxnSpPr>
        <p:spPr bwMode="auto">
          <a:xfrm>
            <a:off x="6191627" y="1601308"/>
            <a:ext cx="2560320" cy="0"/>
          </a:xfrm>
          <a:prstGeom prst="lin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9" y="1920584"/>
            <a:ext cx="2564307" cy="257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984" y="1841398"/>
            <a:ext cx="2295616" cy="284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81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7" name="Object 2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think-cell Slide" r:id="rId6" imgW="381" imgH="381" progId="TCLayout.ActiveDocument.1">
                  <p:embed/>
                </p:oleObj>
              </mc:Choice>
              <mc:Fallback>
                <p:oleObj name="think-cell Slide" r:id="rId6" imgW="381" imgH="381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1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gray">
          <a:xfrm>
            <a:off x="6742113" y="6381750"/>
            <a:ext cx="2133600" cy="323850"/>
          </a:xfrm>
          <a:noFill/>
        </p:spPr>
        <p:txBody>
          <a:bodyPr/>
          <a:lstStyle/>
          <a:p>
            <a:fld id="{284747B1-3432-49BD-89E6-CD6B0E53F93A}" type="slidenum">
              <a:rPr lang="en-US" smtClean="0">
                <a:solidFill>
                  <a:srgbClr val="828282"/>
                </a:solidFill>
                <a:latin typeface="Dagny Offc"/>
                <a:cs typeface="Arial"/>
              </a:rPr>
              <a:pPr/>
              <a:t>28</a:t>
            </a:fld>
            <a:endParaRPr lang="en-US" dirty="0" smtClean="0">
              <a:solidFill>
                <a:srgbClr val="828282"/>
              </a:solidFill>
              <a:latin typeface="Dagny Offc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399941"/>
            <a:ext cx="8534400" cy="646331"/>
          </a:xfrm>
        </p:spPr>
        <p:txBody>
          <a:bodyPr/>
          <a:lstStyle/>
          <a:p>
            <a:r>
              <a:rPr lang="en-US" sz="3200" dirty="0" smtClean="0">
                <a:latin typeface="+mj-lt"/>
              </a:rPr>
              <a:t>Calculating BDR Savings</a:t>
            </a:r>
            <a:endParaRPr lang="en-US" sz="3200" dirty="0">
              <a:latin typeface="+mj-lt"/>
            </a:endParaRPr>
          </a:p>
        </p:txBody>
      </p:sp>
      <p:pic>
        <p:nvPicPr>
          <p:cNvPr id="37" name="Picture 3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06" y="1149518"/>
            <a:ext cx="7703613" cy="274906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Oval 1"/>
          <p:cNvSpPr/>
          <p:nvPr/>
        </p:nvSpPr>
        <p:spPr bwMode="auto">
          <a:xfrm>
            <a:off x="1358495" y="2023257"/>
            <a:ext cx="885975" cy="664571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DagnyPro-Bold" pitchFamily="34" charset="0"/>
              <a:cs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85982" y="4740812"/>
            <a:ext cx="2569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Communicating accurate information to customers</a:t>
            </a:r>
            <a:endParaRPr lang="en-US" sz="1200" dirty="0" smtClean="0">
              <a:solidFill>
                <a:srgbClr val="3C3C3C"/>
              </a:solidFill>
              <a:latin typeface="Dagny offc"/>
              <a:cs typeface="Dagny offc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58672" y="4740812"/>
            <a:ext cx="1875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Giving the customer a rebate</a:t>
            </a:r>
            <a:endParaRPr lang="en-US" sz="1200" dirty="0" smtClean="0">
              <a:solidFill>
                <a:srgbClr val="3C3C3C"/>
              </a:solidFill>
              <a:latin typeface="Dagny offc"/>
              <a:cs typeface="Dagny offc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12126" y="4740812"/>
            <a:ext cx="2569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87CD"/>
                </a:solidFill>
                <a:latin typeface="Dagny SC Offc" pitchFamily="34" charset="0"/>
                <a:cs typeface="Arial"/>
              </a:rPr>
              <a:t>Calculating program savings for the utility</a:t>
            </a:r>
            <a:endParaRPr lang="en-US" sz="1200" dirty="0" smtClean="0">
              <a:solidFill>
                <a:srgbClr val="3C3C3C"/>
              </a:solidFill>
              <a:latin typeface="Dagny offc"/>
              <a:cs typeface="Dagny offc"/>
            </a:endParaRPr>
          </a:p>
        </p:txBody>
      </p:sp>
    </p:spTree>
    <p:extLst>
      <p:ext uri="{BB962C8B-B14F-4D97-AF65-F5344CB8AC3E}">
        <p14:creationId xmlns:p14="http://schemas.microsoft.com/office/powerpoint/2010/main" val="218517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8" grpId="0"/>
      <p:bldP spid="40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7" name="Object 2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think-cell Slide" r:id="rId6" imgW="381" imgH="381" progId="TCLayout.ActiveDocument.1">
                  <p:embed/>
                </p:oleObj>
              </mc:Choice>
              <mc:Fallback>
                <p:oleObj name="think-cell Slide" r:id="rId6" imgW="381" imgH="381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1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gray">
          <a:xfrm>
            <a:off x="6742113" y="6381750"/>
            <a:ext cx="2133600" cy="323850"/>
          </a:xfrm>
          <a:noFill/>
        </p:spPr>
        <p:txBody>
          <a:bodyPr/>
          <a:lstStyle/>
          <a:p>
            <a:fld id="{284747B1-3432-49BD-89E6-CD6B0E53F93A}" type="slidenum">
              <a:rPr lang="en-US" smtClean="0">
                <a:solidFill>
                  <a:srgbClr val="828282"/>
                </a:solidFill>
                <a:latin typeface="Dagny Offc"/>
                <a:cs typeface="Arial"/>
              </a:rPr>
              <a:pPr/>
              <a:t>29</a:t>
            </a:fld>
            <a:endParaRPr lang="en-US" dirty="0" smtClean="0">
              <a:solidFill>
                <a:srgbClr val="828282"/>
              </a:solidFill>
              <a:latin typeface="Dagny Offc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399941"/>
            <a:ext cx="8534400" cy="646331"/>
          </a:xfrm>
        </p:spPr>
        <p:txBody>
          <a:bodyPr/>
          <a:lstStyle/>
          <a:p>
            <a:r>
              <a:rPr lang="en-US" sz="3200" dirty="0" smtClean="0">
                <a:latin typeface="+mj-lt"/>
              </a:rPr>
              <a:t>Calculating BDR Savings</a:t>
            </a:r>
            <a:endParaRPr lang="en-US" sz="32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2696" y="1865925"/>
            <a:ext cx="7788031" cy="269630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32696" y="3038231"/>
            <a:ext cx="967150" cy="33215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99846" y="3370385"/>
            <a:ext cx="1016000" cy="1524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15846" y="3522785"/>
            <a:ext cx="1016000" cy="38490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731846" y="3770923"/>
            <a:ext cx="1143000" cy="136769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74846" y="3204308"/>
            <a:ext cx="703385" cy="56661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578231" y="2637691"/>
            <a:ext cx="508000" cy="56661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86231" y="2637691"/>
            <a:ext cx="830384" cy="40054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16615" y="3038231"/>
            <a:ext cx="830384" cy="33215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46999" y="3370385"/>
            <a:ext cx="508001" cy="70338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255000" y="3907692"/>
            <a:ext cx="265727" cy="16607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32696" y="2721709"/>
            <a:ext cx="973015" cy="166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705711" y="2887785"/>
            <a:ext cx="1010135" cy="72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715846" y="2960077"/>
            <a:ext cx="1016000" cy="2442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731846" y="2960077"/>
            <a:ext cx="1143000" cy="2442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874846" y="2721710"/>
            <a:ext cx="709250" cy="2383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84096" y="2155091"/>
            <a:ext cx="508000" cy="566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92096" y="2155091"/>
            <a:ext cx="824519" cy="7326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22480" y="2887785"/>
            <a:ext cx="8303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52864" y="2887785"/>
            <a:ext cx="502136" cy="3165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255000" y="3204309"/>
            <a:ext cx="271592" cy="220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822453" y="3907692"/>
            <a:ext cx="1560672" cy="527533"/>
          </a:xfrm>
          <a:prstGeom prst="roundRect">
            <a:avLst/>
          </a:prstGeom>
          <a:solidFill>
            <a:srgbClr val="CCFFCC"/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Actual usage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>
            <a:stCxn id="31" idx="1"/>
          </p:cNvCxnSpPr>
          <p:nvPr/>
        </p:nvCxnSpPr>
        <p:spPr>
          <a:xfrm flipH="1" flipV="1">
            <a:off x="4874847" y="3770925"/>
            <a:ext cx="947606" cy="40053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506156" y="1945052"/>
            <a:ext cx="2225689" cy="692639"/>
          </a:xfrm>
          <a:prstGeom prst="roundRect">
            <a:avLst/>
          </a:prstGeom>
          <a:solidFill>
            <a:srgbClr val="FF6666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What they would have used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731846" y="2365129"/>
            <a:ext cx="1143000" cy="5949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874846" y="2960077"/>
            <a:ext cx="0" cy="810846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62715" y="3302002"/>
            <a:ext cx="1006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Savings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82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6" grpId="0"/>
      <p:bldP spid="3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7" name="Object 2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think-cell Slide" r:id="rId6" imgW="381" imgH="381" progId="TCLayout.ActiveDocument.1">
                  <p:embed/>
                </p:oleObj>
              </mc:Choice>
              <mc:Fallback>
                <p:oleObj name="think-cell Slide" r:id="rId6" imgW="381" imgH="381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1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gray">
          <a:xfrm>
            <a:off x="6742113" y="6381750"/>
            <a:ext cx="2133600" cy="323850"/>
          </a:xfrm>
          <a:noFill/>
        </p:spPr>
        <p:txBody>
          <a:bodyPr/>
          <a:lstStyle/>
          <a:p>
            <a:fld id="{284747B1-3432-49BD-89E6-CD6B0E53F93A}" type="slidenum">
              <a:rPr lang="en-US" smtClean="0">
                <a:solidFill>
                  <a:srgbClr val="828282"/>
                </a:solidFill>
                <a:latin typeface="Dagny Offc"/>
                <a:cs typeface="Arial"/>
              </a:rPr>
              <a:pPr/>
              <a:t>30</a:t>
            </a:fld>
            <a:endParaRPr lang="en-US" dirty="0" smtClean="0">
              <a:solidFill>
                <a:srgbClr val="828282"/>
              </a:solidFill>
              <a:latin typeface="Dagny Offc"/>
              <a:cs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399941"/>
            <a:ext cx="8534400" cy="646331"/>
          </a:xfrm>
        </p:spPr>
        <p:txBody>
          <a:bodyPr/>
          <a:lstStyle/>
          <a:p>
            <a:r>
              <a:rPr lang="en-US" sz="3200" dirty="0" smtClean="0">
                <a:latin typeface="+mj-lt"/>
              </a:rPr>
              <a:t>Predicting usage for a non-event day</a:t>
            </a:r>
            <a:endParaRPr lang="en-US" sz="32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2696" y="1865925"/>
            <a:ext cx="7788031" cy="269630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32696" y="3038231"/>
            <a:ext cx="967150" cy="33215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99846" y="3370385"/>
            <a:ext cx="1016000" cy="1524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15846" y="3522785"/>
            <a:ext cx="1016000" cy="38490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731846" y="3770923"/>
            <a:ext cx="1143000" cy="136769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74846" y="3204308"/>
            <a:ext cx="703385" cy="56661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578231" y="2637691"/>
            <a:ext cx="508000" cy="56661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86231" y="2637691"/>
            <a:ext cx="830384" cy="40054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16615" y="3038231"/>
            <a:ext cx="830384" cy="33215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46999" y="3370385"/>
            <a:ext cx="508001" cy="703384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255000" y="3907692"/>
            <a:ext cx="265727" cy="166077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32696" y="3238589"/>
            <a:ext cx="973015" cy="166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705711" y="3404665"/>
            <a:ext cx="1010135" cy="72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715846" y="3476957"/>
            <a:ext cx="1016000" cy="2442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731846" y="3476957"/>
            <a:ext cx="1143000" cy="2442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874846" y="3238590"/>
            <a:ext cx="709250" cy="2383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84096" y="2671971"/>
            <a:ext cx="508000" cy="566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92096" y="2671971"/>
            <a:ext cx="824519" cy="7326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22480" y="3404665"/>
            <a:ext cx="8303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52864" y="3404665"/>
            <a:ext cx="502136" cy="3165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255000" y="3721189"/>
            <a:ext cx="271592" cy="220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822453" y="3907692"/>
            <a:ext cx="1560672" cy="527533"/>
          </a:xfrm>
          <a:prstGeom prst="roundRect">
            <a:avLst/>
          </a:prstGeom>
          <a:solidFill>
            <a:srgbClr val="CCFFCC"/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Actual usage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>
            <a:stCxn id="31" idx="1"/>
          </p:cNvCxnSpPr>
          <p:nvPr/>
        </p:nvCxnSpPr>
        <p:spPr>
          <a:xfrm flipH="1" flipV="1">
            <a:off x="4874847" y="3770925"/>
            <a:ext cx="947606" cy="40053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7" idx="3"/>
          </p:cNvCxnSpPr>
          <p:nvPr/>
        </p:nvCxnSpPr>
        <p:spPr>
          <a:xfrm>
            <a:off x="3702314" y="2848305"/>
            <a:ext cx="1172532" cy="6286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705711" y="2584538"/>
            <a:ext cx="1996603" cy="527533"/>
          </a:xfrm>
          <a:prstGeom prst="roundRect">
            <a:avLst/>
          </a:prstGeom>
          <a:solidFill>
            <a:srgbClr val="FF6666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Predicted usage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833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31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Disaggregation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914400" y="2209800"/>
            <a:ext cx="7483702" cy="2728872"/>
            <a:chOff x="2339163" y="1346843"/>
            <a:chExt cx="4976037" cy="1814472"/>
          </a:xfrm>
        </p:grpSpPr>
        <p:graphicFrame>
          <p:nvGraphicFramePr>
            <p:cNvPr id="27" name="Chart 26"/>
            <p:cNvGraphicFramePr/>
            <p:nvPr>
              <p:extLst>
                <p:ext uri="{D42A27DB-BD31-4B8C-83A1-F6EECF244321}">
                  <p14:modId xmlns:p14="http://schemas.microsoft.com/office/powerpoint/2010/main" val="1720920401"/>
                </p:ext>
              </p:extLst>
            </p:nvPr>
          </p:nvGraphicFramePr>
          <p:xfrm>
            <a:off x="2339163" y="1371600"/>
            <a:ext cx="4976037" cy="17897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3652961" y="2491244"/>
              <a:ext cx="1222745" cy="24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>
                  <a:latin typeface="Dagny Offc" pitchFamily="34" charset="0"/>
                  <a:cs typeface="Helvetica" pitchFamily="34" charset="0"/>
                </a:rPr>
                <a:t>Baseload</a:t>
              </a:r>
              <a:endParaRPr lang="en-US" b="1" dirty="0">
                <a:latin typeface="Dagny Offc" pitchFamily="34" charset="0"/>
                <a:cs typeface="Helvetic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67091" y="1385829"/>
              <a:ext cx="843515" cy="24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Dagny Offc" pitchFamily="34" charset="0"/>
                  <a:cs typeface="Helvetica" pitchFamily="34" charset="0"/>
                </a:rPr>
                <a:t>Heating</a:t>
              </a:r>
              <a:endParaRPr lang="en-US" b="1" dirty="0">
                <a:latin typeface="Dagny Offc" pitchFamily="34" charset="0"/>
                <a:cs typeface="Helvetic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23622" y="1346843"/>
              <a:ext cx="921486" cy="24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Dagny Offc" pitchFamily="34" charset="0"/>
                  <a:cs typeface="Helvetica" pitchFamily="34" charset="0"/>
                </a:rPr>
                <a:t>Cooling</a:t>
              </a:r>
              <a:endParaRPr lang="en-US" b="1" dirty="0">
                <a:latin typeface="Dagny Offc" pitchFamily="34" charset="0"/>
                <a:cs typeface="Helvetica" pitchFamily="34" charset="0"/>
              </a:endParaRPr>
            </a:p>
          </p:txBody>
        </p:sp>
        <p:cxnSp>
          <p:nvCxnSpPr>
            <p:cNvPr id="31" name="Straight Arrow Connector 30"/>
            <p:cNvCxnSpPr>
              <a:stCxn id="30" idx="2"/>
            </p:cNvCxnSpPr>
            <p:nvPr/>
          </p:nvCxnSpPr>
          <p:spPr>
            <a:xfrm>
              <a:off x="3284365" y="1592418"/>
              <a:ext cx="262270" cy="3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9" idx="2"/>
            </p:cNvCxnSpPr>
            <p:nvPr/>
          </p:nvCxnSpPr>
          <p:spPr>
            <a:xfrm flipH="1">
              <a:off x="5173419" y="1631404"/>
              <a:ext cx="315430" cy="33567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040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D70BD-7BF0-491E-9FE9-0CE6A45E267C}" type="slidenum">
              <a:rPr lang="en-US">
                <a:solidFill>
                  <a:srgbClr val="828282"/>
                </a:solidFill>
              </a:rPr>
              <a:pPr/>
              <a:t>32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65DC02C-EC20-479C-A9AF-F6C5AC9E8595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Disaggregation Relies on Multiple Statistical Techniques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30931984"/>
              </p:ext>
            </p:extLst>
          </p:nvPr>
        </p:nvGraphicFramePr>
        <p:xfrm>
          <a:off x="3487478" y="3962400"/>
          <a:ext cx="4976037" cy="226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48446" y="5312736"/>
            <a:ext cx="1222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>
                <a:solidFill>
                  <a:srgbClr val="3C3C3C"/>
                </a:solidFill>
                <a:latin typeface="Helvetica" pitchFamily="34" charset="0"/>
                <a:cs typeface="Helvetica" pitchFamily="34" charset="0"/>
              </a:rPr>
              <a:t>Baseload</a:t>
            </a:r>
            <a:endParaRPr lang="en-US" sz="1400" b="1" dirty="0">
              <a:solidFill>
                <a:srgbClr val="3C3C3C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62576" y="4125433"/>
            <a:ext cx="84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3C3C3C"/>
                </a:solidFill>
                <a:latin typeface="Helvetica" pitchFamily="34" charset="0"/>
                <a:cs typeface="Helvetica" pitchFamily="34" charset="0"/>
              </a:rPr>
              <a:t>Heating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19107" y="4086447"/>
            <a:ext cx="92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3C3C3C"/>
                </a:solidFill>
                <a:latin typeface="Helvetica" pitchFamily="34" charset="0"/>
                <a:cs typeface="Helvetica" pitchFamily="34" charset="0"/>
              </a:rPr>
              <a:t>Cooling</a:t>
            </a:r>
          </a:p>
        </p:txBody>
      </p:sp>
      <p:cxnSp>
        <p:nvCxnSpPr>
          <p:cNvPr id="27" name="Straight Arrow Connector 26"/>
          <p:cNvCxnSpPr>
            <a:stCxn id="26" idx="2"/>
          </p:cNvCxnSpPr>
          <p:nvPr/>
        </p:nvCxnSpPr>
        <p:spPr>
          <a:xfrm rot="16200000" flipH="1">
            <a:off x="4491971" y="4382102"/>
            <a:ext cx="238028" cy="2622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5" idx="2"/>
          </p:cNvCxnSpPr>
          <p:nvPr/>
        </p:nvCxnSpPr>
        <p:spPr>
          <a:xfrm rot="5400000">
            <a:off x="6389884" y="4412228"/>
            <a:ext cx="273469" cy="315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436745" y="1493842"/>
            <a:ext cx="5106122" cy="2163758"/>
            <a:chOff x="3404563" y="1493842"/>
            <a:chExt cx="5106122" cy="2163758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563" y="1504475"/>
              <a:ext cx="2422078" cy="2137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191" y="1493842"/>
              <a:ext cx="2439494" cy="2163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tangle 19"/>
            <p:cNvSpPr/>
            <p:nvPr/>
          </p:nvSpPr>
          <p:spPr>
            <a:xfrm>
              <a:off x="3603430" y="1570569"/>
              <a:ext cx="114415" cy="2023531"/>
            </a:xfrm>
            <a:prstGeom prst="rect">
              <a:avLst/>
            </a:prstGeom>
            <a:solidFill>
              <a:srgbClr val="69C8F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DagnyPro"/>
                <a:cs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872794" y="1565405"/>
              <a:ext cx="114415" cy="2032927"/>
            </a:xfrm>
            <a:prstGeom prst="rect">
              <a:avLst/>
            </a:prstGeom>
            <a:solidFill>
              <a:srgbClr val="69C8F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DagnyPro"/>
                <a:cs typeface="Arial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315742" y="1524000"/>
              <a:ext cx="233914" cy="2057399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DagnyPro"/>
                <a:cs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80614" y="1653339"/>
              <a:ext cx="10419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err="1">
                  <a:solidFill>
                    <a:srgbClr val="3C3C3C"/>
                  </a:solidFill>
                  <a:latin typeface="Helvetica" pitchFamily="34" charset="0"/>
                  <a:cs typeface="Helvetica" pitchFamily="34" charset="0"/>
                </a:rPr>
                <a:t>Baseload</a:t>
              </a:r>
              <a:endParaRPr lang="en-US" sz="1200" b="1" dirty="0">
                <a:solidFill>
                  <a:srgbClr val="3C3C3C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30" name="Straight Arrow Connector 29"/>
            <p:cNvCxnSpPr>
              <a:stCxn id="29" idx="1"/>
            </p:cNvCxnSpPr>
            <p:nvPr/>
          </p:nvCxnSpPr>
          <p:spPr>
            <a:xfrm rot="10800000" flipV="1">
              <a:off x="3710762" y="1791838"/>
              <a:ext cx="669852" cy="1592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4458586" y="2177878"/>
              <a:ext cx="12085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3C3C3C"/>
                  </a:solidFill>
                  <a:latin typeface="Helvetica" pitchFamily="34" charset="0"/>
                  <a:cs typeface="Helvetica" pitchFamily="34" charset="0"/>
                </a:rPr>
                <a:t>Refrigerator</a:t>
              </a:r>
            </a:p>
          </p:txBody>
        </p:sp>
        <p:cxnSp>
          <p:nvCxnSpPr>
            <p:cNvPr id="32" name="Straight Arrow Connector 31"/>
            <p:cNvCxnSpPr>
              <a:stCxn id="31" idx="1"/>
              <a:endCxn id="21" idx="3"/>
            </p:cNvCxnSpPr>
            <p:nvPr/>
          </p:nvCxnSpPr>
          <p:spPr>
            <a:xfrm flipH="1">
              <a:off x="3987209" y="2316378"/>
              <a:ext cx="471377" cy="2654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159257" y="1842984"/>
              <a:ext cx="1155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3C3C3C"/>
                  </a:solidFill>
                  <a:latin typeface="Helvetica" pitchFamily="34" charset="0"/>
                  <a:cs typeface="Helvetica" pitchFamily="34" charset="0"/>
                </a:rPr>
                <a:t>Refrigerator duty cycle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rot="10800000" flipV="1">
              <a:off x="6489405" y="2142898"/>
              <a:ext cx="669852" cy="66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609600" y="2286000"/>
            <a:ext cx="2362200" cy="5847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87CD"/>
                </a:solidFill>
                <a:latin typeface="DagnyPro-Bold" pitchFamily="34" charset="0"/>
                <a:cs typeface="Arial" charset="0"/>
              </a:rPr>
              <a:t>Signal Processing and Machine Learning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" y="4680801"/>
            <a:ext cx="2362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87CD"/>
                </a:solidFill>
                <a:latin typeface="DagnyPro-Bold" pitchFamily="34" charset="0"/>
                <a:cs typeface="Arial" charset="0"/>
              </a:rPr>
              <a:t>Weather Sensitivity and Engineering Models</a:t>
            </a:r>
          </a:p>
        </p:txBody>
      </p:sp>
    </p:spTree>
    <p:extLst>
      <p:ext uri="{BB962C8B-B14F-4D97-AF65-F5344CB8AC3E}">
        <p14:creationId xmlns:p14="http://schemas.microsoft.com/office/powerpoint/2010/main" val="145630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33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Disaggregation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55" y="1905000"/>
            <a:ext cx="67341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780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Sub-minute read disaggregation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00F3D-FBC5-489A-B6B3-1A0DC6F92E5B}" type="slidenum">
              <a:rPr lang="en-US" smtClean="0">
                <a:solidFill>
                  <a:srgbClr val="828282"/>
                </a:solidFill>
              </a:rPr>
              <a:pPr/>
              <a:t>34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B96CF59-53FF-4F50-937B-B6BB90CE7985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04800" y="1199544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Disaggregation for sub-minute reads is largely a solved problem (</a:t>
            </a:r>
            <a:r>
              <a:rPr lang="en-US" dirty="0" err="1" smtClean="0"/>
              <a:t>Shwetak</a:t>
            </a:r>
            <a:r>
              <a:rPr lang="en-US" dirty="0" smtClean="0"/>
              <a:t> Patel)</a:t>
            </a:r>
          </a:p>
          <a:p>
            <a:r>
              <a:rPr lang="en-US" dirty="0" smtClean="0"/>
              <a:t>Enough data to pick out even the tiniest signals</a:t>
            </a:r>
          </a:p>
          <a:p>
            <a:r>
              <a:rPr lang="en-US" dirty="0" smtClean="0"/>
              <a:t>Problem: adoption of devices for sub-minute reads is incredibly low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39342"/>
            <a:ext cx="82296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51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disaggregation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Disaggregating categories of electrical energy end-use from whole-house hourly data</a:t>
            </a:r>
          </a:p>
          <a:p>
            <a:pPr lvl="2"/>
            <a:r>
              <a:rPr lang="en-US" dirty="0" smtClean="0"/>
              <a:t>Benjamin </a:t>
            </a:r>
            <a:r>
              <a:rPr lang="en-US" dirty="0" err="1" smtClean="0"/>
              <a:t>Birt</a:t>
            </a:r>
            <a:r>
              <a:rPr lang="en-US" dirty="0" smtClean="0"/>
              <a:t>, Guy </a:t>
            </a:r>
            <a:r>
              <a:rPr lang="en-US" dirty="0" err="1" smtClean="0"/>
              <a:t>Newsham</a:t>
            </a:r>
            <a:r>
              <a:rPr lang="en-US" dirty="0" smtClean="0"/>
              <a:t>, Ian </a:t>
            </a:r>
            <a:r>
              <a:rPr lang="en-US" dirty="0" err="1" smtClean="0"/>
              <a:t>Beausoleil</a:t>
            </a:r>
            <a:r>
              <a:rPr lang="en-US" dirty="0" smtClean="0"/>
              <a:t>-Morrison, Marianne Armstrong, Neil </a:t>
            </a:r>
            <a:r>
              <a:rPr lang="en-US" dirty="0" err="1" smtClean="0"/>
              <a:t>Saldanha</a:t>
            </a:r>
            <a:r>
              <a:rPr lang="en-US" dirty="0" smtClean="0"/>
              <a:t>, Ian </a:t>
            </a:r>
            <a:r>
              <a:rPr lang="en-US" dirty="0" err="1" smtClean="0"/>
              <a:t>Rowlands</a:t>
            </a:r>
            <a:endParaRPr lang="en-US" dirty="0" smtClean="0"/>
          </a:p>
          <a:p>
            <a:pPr lvl="1"/>
            <a:r>
              <a:rPr lang="en-US" dirty="0" smtClean="0"/>
              <a:t>Fit three linear models at different percentiles of usage by temperature</a:t>
            </a:r>
          </a:p>
          <a:p>
            <a:pPr lvl="1"/>
            <a:r>
              <a:rPr lang="en-US" dirty="0" smtClean="0"/>
              <a:t>Associate the percentiles with types of usage</a:t>
            </a:r>
          </a:p>
          <a:p>
            <a:pPr lvl="1"/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Thermal profiling of residential energy consumption using smart meter data</a:t>
            </a:r>
          </a:p>
          <a:p>
            <a:pPr lvl="2"/>
            <a:r>
              <a:rPr lang="en-US" dirty="0" smtClean="0"/>
              <a:t>Adrian Albert, Ram </a:t>
            </a:r>
            <a:r>
              <a:rPr lang="en-US" dirty="0" err="1" smtClean="0"/>
              <a:t>Rajagopal</a:t>
            </a:r>
            <a:endParaRPr lang="en-US" dirty="0" smtClean="0"/>
          </a:p>
          <a:p>
            <a:pPr lvl="1"/>
            <a:r>
              <a:rPr lang="en-US" dirty="0" smtClean="0"/>
              <a:t>Assume unobserved “occupancy states” with different reactions to temperature (Hidden Markov Model)</a:t>
            </a:r>
          </a:p>
          <a:p>
            <a:pPr lvl="1"/>
            <a:r>
              <a:rPr lang="en-US" dirty="0" smtClean="0"/>
              <a:t>Fit linear model with breakpoints to each state</a:t>
            </a:r>
          </a:p>
          <a:p>
            <a:pPr lvl="1"/>
            <a:r>
              <a:rPr lang="en-US" dirty="0" smtClean="0"/>
              <a:t>Probabilistic assignment of each read to a given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  <a:cs typeface="Arial"/>
              </a:rPr>
              <a:pPr/>
              <a:t>35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  <a:cs typeface="Arial"/>
              </a:rPr>
              <a:pPr/>
              <a:t>20 May 2014</a:t>
            </a:fld>
            <a:endParaRPr lang="en-US" dirty="0">
              <a:solidFill>
                <a:srgbClr val="82828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7050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Independent linear models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09115" t="-1" r="890" b="-37228"/>
          <a:stretch/>
        </p:blipFill>
        <p:spPr>
          <a:xfrm>
            <a:off x="304800" y="1570986"/>
            <a:ext cx="8534400" cy="4648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36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199" y="1447800"/>
            <a:ext cx="446672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A single home’s energy data</a:t>
            </a:r>
          </a:p>
          <a:p>
            <a:pPr lvl="1"/>
            <a:r>
              <a:rPr lang="en-US" dirty="0" smtClean="0"/>
              <a:t>Usage in a single hour (y-axis)</a:t>
            </a:r>
          </a:p>
          <a:p>
            <a:pPr lvl="1"/>
            <a:r>
              <a:rPr lang="en-US" dirty="0" smtClean="0"/>
              <a:t>Temperature (x-axis)</a:t>
            </a:r>
          </a:p>
          <a:p>
            <a:endParaRPr lang="en-US" dirty="0" smtClean="0"/>
          </a:p>
          <a:p>
            <a:r>
              <a:rPr lang="en-US" dirty="0" smtClean="0"/>
              <a:t>Bucket in 1 degree C increments</a:t>
            </a:r>
          </a:p>
          <a:p>
            <a:endParaRPr lang="en-US" dirty="0" smtClean="0"/>
          </a:p>
          <a:p>
            <a:r>
              <a:rPr lang="en-US" dirty="0" smtClean="0"/>
              <a:t>Take 10</a:t>
            </a:r>
            <a:r>
              <a:rPr lang="en-US" baseline="30000" dirty="0" smtClean="0"/>
              <a:t>th</a:t>
            </a:r>
            <a:r>
              <a:rPr lang="en-US" dirty="0" smtClean="0"/>
              <a:t>, 50</a:t>
            </a:r>
            <a:r>
              <a:rPr lang="en-US" baseline="30000" dirty="0" smtClean="0"/>
              <a:t>th</a:t>
            </a:r>
            <a:r>
              <a:rPr lang="en-US" dirty="0" smtClean="0"/>
              <a:t>, and 90</a:t>
            </a:r>
            <a:r>
              <a:rPr lang="en-US" baseline="30000" dirty="0" smtClean="0"/>
              <a:t>th</a:t>
            </a:r>
            <a:r>
              <a:rPr lang="en-US" dirty="0" smtClean="0"/>
              <a:t> percentiles (relatively arbitrary selections)</a:t>
            </a:r>
          </a:p>
          <a:p>
            <a:pPr lvl="1"/>
            <a:r>
              <a:rPr lang="en-US" dirty="0" smtClean="0"/>
              <a:t>Eliminate outliers</a:t>
            </a:r>
          </a:p>
          <a:p>
            <a:pPr lvl="1"/>
            <a:r>
              <a:rPr lang="en-US" dirty="0" smtClean="0"/>
              <a:t>Types of usage associated with certain behaviors</a:t>
            </a:r>
          </a:p>
        </p:txBody>
      </p:sp>
    </p:spTree>
    <p:extLst>
      <p:ext uri="{BB962C8B-B14F-4D97-AF65-F5344CB8AC3E}">
        <p14:creationId xmlns:p14="http://schemas.microsoft.com/office/powerpoint/2010/main" val="3330608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Independent linear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37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49379" y="1447800"/>
            <a:ext cx="446672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Aggregated view with 10</a:t>
            </a:r>
            <a:r>
              <a:rPr lang="en-US" baseline="30000" dirty="0" smtClean="0"/>
              <a:t>th</a:t>
            </a:r>
            <a:r>
              <a:rPr lang="en-US" dirty="0" smtClean="0"/>
              <a:t>, 50</a:t>
            </a:r>
            <a:r>
              <a:rPr lang="en-US" baseline="30000" dirty="0" smtClean="0"/>
              <a:t>th</a:t>
            </a:r>
            <a:r>
              <a:rPr lang="en-US" dirty="0" smtClean="0"/>
              <a:t>, and 90</a:t>
            </a:r>
            <a:r>
              <a:rPr lang="en-US" baseline="30000" dirty="0" smtClean="0"/>
              <a:t>th</a:t>
            </a:r>
            <a:r>
              <a:rPr lang="en-US" dirty="0" smtClean="0"/>
              <a:t> percentiles for each bucket</a:t>
            </a:r>
          </a:p>
          <a:p>
            <a:endParaRPr lang="en-US" dirty="0"/>
          </a:p>
          <a:p>
            <a:r>
              <a:rPr lang="en-US" dirty="0" smtClean="0"/>
              <a:t>Fit linear model to each section (dashed lines) such that they do not overlap and each section contains at least 5 points.</a:t>
            </a:r>
          </a:p>
          <a:p>
            <a:endParaRPr lang="en-US" dirty="0"/>
          </a:p>
          <a:p>
            <a:r>
              <a:rPr lang="en-US" dirty="0" smtClean="0"/>
              <a:t>The models are independent and so are unlikely to be continuous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smush</a:t>
            </a:r>
            <a:r>
              <a:rPr lang="en-US" dirty="0" smtClean="0">
                <a:sym typeface="Wingdings"/>
              </a:rPr>
              <a:t> together points (technical term)</a:t>
            </a:r>
            <a:endParaRPr lang="en-US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39399" r="-39399"/>
          <a:stretch>
            <a:fillRect/>
          </a:stretch>
        </p:blipFill>
        <p:spPr>
          <a:xfrm>
            <a:off x="3049953" y="1355316"/>
            <a:ext cx="7851149" cy="4276072"/>
          </a:xfrm>
        </p:spPr>
      </p:pic>
      <p:cxnSp>
        <p:nvCxnSpPr>
          <p:cNvPr id="10" name="Straight Connector 9"/>
          <p:cNvCxnSpPr/>
          <p:nvPr/>
        </p:nvCxnSpPr>
        <p:spPr bwMode="auto">
          <a:xfrm flipH="1">
            <a:off x="5379177" y="2947483"/>
            <a:ext cx="2707557" cy="0"/>
          </a:xfrm>
          <a:prstGeom prst="line">
            <a:avLst/>
          </a:prstGeom>
          <a:solidFill>
            <a:schemeClr val="bg2"/>
          </a:solidFill>
          <a:ln w="38100" cap="sq" cmpd="sng" algn="ctr">
            <a:solidFill>
              <a:schemeClr val="bg2"/>
            </a:solidFill>
            <a:prstDash val="sysDash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7343953" y="2716459"/>
            <a:ext cx="1114172" cy="0"/>
          </a:xfrm>
          <a:prstGeom prst="line">
            <a:avLst/>
          </a:prstGeom>
          <a:solidFill>
            <a:schemeClr val="bg2"/>
          </a:solidFill>
          <a:ln w="38100" cap="sq" cmpd="sng" algn="ctr">
            <a:solidFill>
              <a:srgbClr val="828282"/>
            </a:solidFill>
            <a:prstDash val="sysDash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7723973" y="2509399"/>
            <a:ext cx="1114172" cy="0"/>
          </a:xfrm>
          <a:prstGeom prst="line">
            <a:avLst/>
          </a:prstGeom>
          <a:solidFill>
            <a:schemeClr val="bg2"/>
          </a:solidFill>
          <a:ln w="38100" cap="sq" cmpd="sng" algn="ctr">
            <a:solidFill>
              <a:srgbClr val="828282"/>
            </a:solidFill>
            <a:prstDash val="sysDash"/>
            <a:round/>
            <a:headEnd type="diamond" w="med" len="med"/>
            <a:tailEnd type="diamond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4399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Independent linear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38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9479" y="1268070"/>
            <a:ext cx="446672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Nine total models: three percentiles (10</a:t>
            </a:r>
            <a:r>
              <a:rPr lang="en-US" baseline="30000" dirty="0" smtClean="0"/>
              <a:t>th</a:t>
            </a:r>
            <a:r>
              <a:rPr lang="en-US" dirty="0" smtClean="0"/>
              <a:t>, 50</a:t>
            </a:r>
            <a:r>
              <a:rPr lang="en-US" baseline="30000" dirty="0" smtClean="0"/>
              <a:t>th</a:t>
            </a:r>
            <a:r>
              <a:rPr lang="en-US" dirty="0" smtClean="0"/>
              <a:t>, 90</a:t>
            </a:r>
            <a:r>
              <a:rPr lang="en-US" baseline="30000" dirty="0" smtClean="0"/>
              <a:t>th</a:t>
            </a:r>
            <a:r>
              <a:rPr lang="en-US" dirty="0" smtClean="0"/>
              <a:t>) and three models for each percentile (S1, S2, S3)</a:t>
            </a:r>
          </a:p>
          <a:p>
            <a:r>
              <a:rPr lang="en-US" dirty="0" smtClean="0"/>
              <a:t>Extract behaviors</a:t>
            </a:r>
          </a:p>
          <a:p>
            <a:pPr lvl="1"/>
            <a:r>
              <a:rPr lang="en-US" dirty="0" smtClean="0"/>
              <a:t>Heating and cooling</a:t>
            </a:r>
          </a:p>
          <a:p>
            <a:pPr lvl="2"/>
            <a:r>
              <a:rPr lang="en-US" dirty="0" smtClean="0"/>
              <a:t>90</a:t>
            </a:r>
            <a:r>
              <a:rPr lang="en-US" baseline="30000" dirty="0" smtClean="0"/>
              <a:t>th</a:t>
            </a:r>
            <a:r>
              <a:rPr lang="en-US" dirty="0" smtClean="0"/>
              <a:t> S1: Heating sensitivity (and related usage, e.g. fans)</a:t>
            </a:r>
          </a:p>
          <a:p>
            <a:pPr lvl="2"/>
            <a:r>
              <a:rPr lang="en-US" dirty="0" smtClean="0"/>
              <a:t>Max(90</a:t>
            </a:r>
            <a:r>
              <a:rPr lang="en-US" baseline="30000" dirty="0" smtClean="0"/>
              <a:t>th</a:t>
            </a:r>
            <a:r>
              <a:rPr lang="en-US" dirty="0" smtClean="0"/>
              <a:t> S2, 90</a:t>
            </a:r>
            <a:r>
              <a:rPr lang="en-US" baseline="30000" dirty="0" smtClean="0"/>
              <a:t>th</a:t>
            </a:r>
            <a:r>
              <a:rPr lang="en-US" dirty="0" smtClean="0"/>
              <a:t> S3): Cooling sensitivity (and related usage, e.g. fans, refrigerator)</a:t>
            </a:r>
          </a:p>
          <a:p>
            <a:pPr lvl="1"/>
            <a:r>
              <a:rPr lang="en-US" dirty="0" err="1" smtClean="0"/>
              <a:t>Baseload</a:t>
            </a:r>
            <a:endParaRPr lang="en-US" dirty="0" smtClean="0"/>
          </a:p>
          <a:p>
            <a:pPr lvl="2"/>
            <a:r>
              <a:rPr lang="en-US" dirty="0" smtClean="0"/>
              <a:t>Min(10</a:t>
            </a:r>
            <a:r>
              <a:rPr lang="en-US" baseline="30000" dirty="0" smtClean="0"/>
              <a:t>th</a:t>
            </a:r>
            <a:r>
              <a:rPr lang="en-US" dirty="0" smtClean="0"/>
              <a:t> S1, 10</a:t>
            </a:r>
            <a:r>
              <a:rPr lang="en-US" baseline="30000" dirty="0" smtClean="0"/>
              <a:t>th</a:t>
            </a:r>
            <a:r>
              <a:rPr lang="en-US" dirty="0" smtClean="0"/>
              <a:t> S2): Household </a:t>
            </a:r>
            <a:r>
              <a:rPr lang="en-US" dirty="0" err="1" smtClean="0"/>
              <a:t>baseload</a:t>
            </a:r>
            <a:r>
              <a:rPr lang="en-US" dirty="0" smtClean="0"/>
              <a:t> (e.g. phantom loads, DVR)</a:t>
            </a:r>
          </a:p>
          <a:p>
            <a:pPr lvl="1"/>
            <a:r>
              <a:rPr lang="en-US" dirty="0" smtClean="0"/>
              <a:t>Activity load</a:t>
            </a:r>
            <a:endParaRPr lang="en-US" dirty="0"/>
          </a:p>
          <a:p>
            <a:pPr lvl="2"/>
            <a:r>
              <a:rPr lang="en-US" dirty="0" smtClean="0"/>
              <a:t>Min(90</a:t>
            </a:r>
            <a:r>
              <a:rPr lang="en-US" baseline="30000" dirty="0" smtClean="0"/>
              <a:t>th</a:t>
            </a:r>
            <a:r>
              <a:rPr lang="en-US" dirty="0" smtClean="0"/>
              <a:t> S1, 90</a:t>
            </a:r>
            <a:r>
              <a:rPr lang="en-US" baseline="30000" dirty="0" smtClean="0"/>
              <a:t>th</a:t>
            </a:r>
            <a:r>
              <a:rPr lang="en-US" dirty="0" smtClean="0"/>
              <a:t> S2) – </a:t>
            </a:r>
            <a:r>
              <a:rPr lang="en-US" dirty="0" err="1" smtClean="0"/>
              <a:t>Baseload</a:t>
            </a:r>
            <a:r>
              <a:rPr lang="en-US" dirty="0" smtClean="0"/>
              <a:t>: Little heating/cooling with active occupants</a:t>
            </a:r>
          </a:p>
          <a:p>
            <a:r>
              <a:rPr lang="en-US" dirty="0" smtClean="0"/>
              <a:t>Others?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35668" r="-35668"/>
          <a:stretch>
            <a:fillRect/>
          </a:stretch>
        </p:blipFill>
        <p:spPr>
          <a:xfrm>
            <a:off x="3266506" y="1386948"/>
            <a:ext cx="7216297" cy="3930305"/>
          </a:xfrm>
        </p:spPr>
      </p:pic>
    </p:spTree>
    <p:extLst>
      <p:ext uri="{BB962C8B-B14F-4D97-AF65-F5344CB8AC3E}">
        <p14:creationId xmlns:p14="http://schemas.microsoft.com/office/powerpoint/2010/main" val="404471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Independent linear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39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rcRect t="-16557" b="-16557"/>
          <a:stretch>
            <a:fillRect/>
          </a:stretch>
        </p:blipFill>
        <p:spPr>
          <a:xfrm>
            <a:off x="304800" y="1007841"/>
            <a:ext cx="5853098" cy="3187848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777828"/>
            <a:ext cx="5892095" cy="24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5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(2) Occupancy 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40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9479" y="1268070"/>
            <a:ext cx="415523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Assume some number of unknown occupancy states</a:t>
            </a:r>
          </a:p>
          <a:p>
            <a:pPr lvl="1"/>
            <a:r>
              <a:rPr lang="en-US" dirty="0" smtClean="0"/>
              <a:t>Each occupancy state has different length</a:t>
            </a:r>
          </a:p>
          <a:p>
            <a:pPr lvl="1"/>
            <a:r>
              <a:rPr lang="en-US" dirty="0" smtClean="0"/>
              <a:t>Different sensitivity to temperature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Extension of a Hidden Markov Model</a:t>
            </a:r>
          </a:p>
          <a:p>
            <a:pPr lvl="1"/>
            <a:r>
              <a:rPr lang="en-US" dirty="0" smtClean="0"/>
              <a:t>Each state depends on the previous state</a:t>
            </a:r>
          </a:p>
          <a:p>
            <a:pPr lvl="1"/>
            <a:r>
              <a:rPr lang="en-US" dirty="0" smtClean="0"/>
              <a:t>Extended to also depend on temperature</a:t>
            </a:r>
          </a:p>
          <a:p>
            <a:pPr lvl="1"/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427" y="1915332"/>
            <a:ext cx="4790769" cy="28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28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(2) Occupancy states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A6497-AC6F-4D41-AC9C-186DA45A280B}" type="slidenum">
              <a:rPr lang="en-US" smtClean="0">
                <a:solidFill>
                  <a:srgbClr val="828282"/>
                </a:solidFill>
              </a:rPr>
              <a:pPr/>
              <a:t>41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C1A70B-AAB9-4197-A5B6-AEAB986E717C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89479" y="1268070"/>
            <a:ext cx="415523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Dagny Offc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Four occupancy states for each of two households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Extract behaviors</a:t>
            </a:r>
          </a:p>
          <a:p>
            <a:pPr lvl="1"/>
            <a:r>
              <a:rPr lang="en-US" dirty="0" smtClean="0"/>
              <a:t>Cooling related (</a:t>
            </a:r>
            <a:r>
              <a:rPr lang="en-US" b="1" dirty="0" smtClean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 in both, </a:t>
            </a:r>
            <a:r>
              <a:rPr lang="en-US" b="1" dirty="0" smtClean="0">
                <a:solidFill>
                  <a:srgbClr val="660066"/>
                </a:solidFill>
              </a:rPr>
              <a:t>purple</a:t>
            </a:r>
            <a:r>
              <a:rPr lang="en-US" dirty="0" smtClean="0"/>
              <a:t> in top</a:t>
            </a:r>
            <a:r>
              <a:rPr lang="en-US" dirty="0"/>
              <a:t>, </a:t>
            </a:r>
            <a:r>
              <a:rPr lang="en-US" b="1" dirty="0">
                <a:solidFill>
                  <a:srgbClr val="008080"/>
                </a:solidFill>
              </a:rPr>
              <a:t>teal</a:t>
            </a:r>
            <a:r>
              <a:rPr lang="en-US" dirty="0"/>
              <a:t> in bottom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Heating related (</a:t>
            </a:r>
            <a:r>
              <a:rPr lang="en-US" b="1" dirty="0" smtClean="0">
                <a:solidFill>
                  <a:srgbClr val="008080"/>
                </a:solidFill>
              </a:rPr>
              <a:t>teal</a:t>
            </a:r>
            <a:r>
              <a:rPr lang="en-US" dirty="0" smtClean="0"/>
              <a:t> in top, none in bottom)</a:t>
            </a:r>
          </a:p>
          <a:p>
            <a:pPr lvl="1"/>
            <a:r>
              <a:rPr lang="en-US" dirty="0" err="1" smtClean="0"/>
              <a:t>Baseload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in both, </a:t>
            </a:r>
            <a:r>
              <a:rPr lang="en-US" b="1" dirty="0" smtClean="0">
                <a:solidFill>
                  <a:srgbClr val="660066"/>
                </a:solidFill>
              </a:rPr>
              <a:t>purple</a:t>
            </a:r>
            <a:r>
              <a:rPr lang="en-US" dirty="0" smtClean="0"/>
              <a:t> in bottom)</a:t>
            </a:r>
          </a:p>
          <a:p>
            <a:pPr lvl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94" y="1029336"/>
            <a:ext cx="4507606" cy="510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7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65FF-FB2A-45E0-98D7-B5C55AC28842}" type="slidenum">
              <a:rPr lang="en-US" smtClean="0">
                <a:solidFill>
                  <a:srgbClr val="828282"/>
                </a:solidFill>
              </a:rPr>
              <a:pPr/>
              <a:t>42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BDD421A-7854-48BC-AB2B-F11D657CAB1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</a:t>
            </a:r>
            <a:r>
              <a:rPr lang="en-US" dirty="0"/>
              <a:t>d</a:t>
            </a:r>
            <a:r>
              <a:rPr lang="en-US" dirty="0" smtClean="0"/>
              <a:t>isaggregation – messaging test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62984"/>
            <a:ext cx="67341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3452812"/>
            <a:ext cx="67341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Up Ribbon 6"/>
          <p:cNvSpPr/>
          <p:nvPr/>
        </p:nvSpPr>
        <p:spPr bwMode="auto">
          <a:xfrm>
            <a:off x="3294595" y="5170085"/>
            <a:ext cx="515155" cy="299541"/>
          </a:xfrm>
          <a:prstGeom prst="ribbon2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agnyPro-Bold" pitchFamily="34" charset="0"/>
                <a:cs typeface="Arial" charset="0"/>
              </a:rPr>
              <a:t>yay</a:t>
            </a:r>
          </a:p>
        </p:txBody>
      </p:sp>
      <p:sp>
        <p:nvSpPr>
          <p:cNvPr id="8" name="Cloud Callout 7"/>
          <p:cNvSpPr/>
          <p:nvPr/>
        </p:nvSpPr>
        <p:spPr bwMode="auto">
          <a:xfrm>
            <a:off x="2988099" y="4325376"/>
            <a:ext cx="1181061" cy="431340"/>
          </a:xfrm>
          <a:prstGeom prst="cloudCallout">
            <a:avLst>
              <a:gd name="adj1" fmla="val -38077"/>
              <a:gd name="adj2" fmla="val 84722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solidFill>
                  <a:schemeClr val="bg1"/>
                </a:solidFill>
                <a:latin typeface="DagnyPro-Bold" pitchFamily="34" charset="0"/>
                <a:cs typeface="Arial" charset="0"/>
              </a:rPr>
              <a:t>i</a:t>
            </a:r>
            <a:r>
              <a:rPr lang="en-US" sz="1400" dirty="0" smtClean="0">
                <a:solidFill>
                  <a:schemeClr val="bg1"/>
                </a:solidFill>
                <a:latin typeface="DagnyPro-Bold" pitchFamily="34" charset="0"/>
                <a:cs typeface="Arial" charset="0"/>
              </a:rPr>
              <a:t> 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DagnyPro-Bold" pitchFamily="34" charset="0"/>
                <a:cs typeface="Arial" charset="0"/>
              </a:rPr>
              <a:t>as a sad</a:t>
            </a:r>
          </a:p>
        </p:txBody>
      </p:sp>
      <p:sp>
        <p:nvSpPr>
          <p:cNvPr id="9" name="Left-Up Arrow 8"/>
          <p:cNvSpPr/>
          <p:nvPr/>
        </p:nvSpPr>
        <p:spPr bwMode="auto">
          <a:xfrm rot="16200000">
            <a:off x="7056425" y="2240571"/>
            <a:ext cx="1150113" cy="946551"/>
          </a:xfrm>
          <a:prstGeom prst="leftUpArrow">
            <a:avLst>
              <a:gd name="adj1" fmla="val 25000"/>
              <a:gd name="adj2" fmla="val 25633"/>
              <a:gd name="adj3" fmla="val 25000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DagnyPro-Bold" pitchFamily="34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49585" y="1783311"/>
            <a:ext cx="980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US" sz="2800" dirty="0" err="1" smtClean="0">
                <a:solidFill>
                  <a:schemeClr val="accent2"/>
                </a:solidFill>
                <a:latin typeface="Dagny Offc" pitchFamily="34" charset="0"/>
                <a:ea typeface="Tahoma" pitchFamily="34" charset="0"/>
                <a:cs typeface="Tahoma" pitchFamily="34" charset="0"/>
              </a:rPr>
              <a:t>vs</a:t>
            </a:r>
            <a:endParaRPr lang="en-US" sz="2800" dirty="0" smtClean="0">
              <a:solidFill>
                <a:schemeClr val="accent2"/>
              </a:solidFill>
              <a:latin typeface="Dagny Offc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 testing our ideas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A6A65-FCF7-477C-B416-EA434DDB4D5B}" type="slidenum">
              <a:rPr lang="en-US" smtClean="0">
                <a:solidFill>
                  <a:srgbClr val="828282"/>
                </a:solidFill>
              </a:rPr>
              <a:pPr/>
              <a:t>43</a:t>
            </a:fld>
            <a:endParaRPr lang="en-US">
              <a:solidFill>
                <a:srgbClr val="82828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DBD04D9-8123-4988-B543-04EE2445F8B2}" type="datetime3">
              <a:rPr lang="en-US" smtClean="0">
                <a:solidFill>
                  <a:srgbClr val="828282"/>
                </a:solidFill>
              </a:rPr>
              <a:pPr/>
              <a:t>20 May 2014</a:t>
            </a:fld>
            <a:endParaRPr lang="en-US" dirty="0">
              <a:solidFill>
                <a:srgbClr val="82828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1295400"/>
            <a:ext cx="8534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»"/>
              <a:defRPr sz="2000">
                <a:solidFill>
                  <a:schemeClr val="tx1"/>
                </a:solidFill>
                <a:latin typeface="Dagny Offc" pitchFamily="34" charset="0"/>
                <a:ea typeface="+mn-ea"/>
                <a:cs typeface="+mn-cs"/>
              </a:defRPr>
            </a:lvl1pPr>
            <a:lvl2pPr marL="571500" indent="-2270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Dagny Offc" pitchFamily="34" charset="0"/>
                <a:cs typeface="+mn-cs"/>
              </a:defRPr>
            </a:lvl2pPr>
            <a:lvl3pPr marL="1090613" indent="-1762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DagnyPro" pitchFamily="34" charset="0"/>
              <a:buChar char="–"/>
              <a:defRPr sz="1400">
                <a:solidFill>
                  <a:schemeClr val="tx1"/>
                </a:solidFill>
                <a:latin typeface="Dagny Offc" pitchFamily="34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We test messaging, modules, and other features of our products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best ideas </a:t>
            </a:r>
            <a:r>
              <a:rPr lang="en-US" dirty="0" smtClean="0"/>
              <a:t>are validated with data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5" y="2175089"/>
            <a:ext cx="71755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0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616DD-E36A-462C-9979-5DDAF0622FA9}" type="datetime3">
              <a:rPr lang="en-US">
                <a:solidFill>
                  <a:srgbClr val="FFFFFF"/>
                </a:solidFill>
              </a:rPr>
              <a:pPr/>
              <a:t>20 May 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254000" y="1600200"/>
            <a:ext cx="8229600" cy="4366168"/>
          </a:xfrm>
        </p:spPr>
        <p:txBody>
          <a:bodyPr/>
          <a:lstStyle/>
          <a:p>
            <a:r>
              <a:rPr lang="en-US" dirty="0" smtClean="0"/>
              <a:t>Thanks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o</a:t>
            </a:r>
            <a:r>
              <a:rPr lang="en-US" dirty="0" err="1" smtClean="0"/>
              <a:t>power.com</a:t>
            </a:r>
            <a:r>
              <a:rPr lang="en-US" dirty="0" smtClean="0"/>
              <a:t>/careers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8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A1gVuo.UmhJCBJcnhUY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lNhv5dUCBRhmKtpyUl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TMPp57md0Szz.p7FUTB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7gbCEMPKUqRKnp8btOZl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NBdAjB2UC.fk2UJoeKT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oSSZCns0.KS_Zy00HX0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rnrC2ecUKdH9g9EsW4J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L8H3R2Ha0._Bsf4N55z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kxrvYdBk28RV73cPIGD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RLeyKIek28wz34D8Zrl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zSQOqBc0iom4aws13tk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eX_TRgsqki_sSrFxgH3o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9OK7rvQtEm_p7nlwpgZD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FzeSoDc0Ss4hVwX8hhz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K7OPS80UKWFNKriuPaM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voGdRL_g067SbpWYSvUK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ZY3E9fmEumHQJPcE5i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9dwu5MrkGypJ89ugebj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4Y61PKhkq1s2KCa6Zjd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p5MFPXL0Wk1i7_jJDAX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cJ_MFbk.1rTn.rHzL1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DuZ0u0p3ECH_Uyu.6qaE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vyJhESQ3keJGZ4sXZyPS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rqShFEQUegMMH1IafIY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vyJhESQ3keJGZ4sXZyPS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vyJhESQ3keJGZ4sXZyPS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vyJhESQ3keJGZ4sXZyPS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ver Page">
  <a:themeElements>
    <a:clrScheme name="1_Default Design 13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FFFFFF"/>
      </a:accent3>
      <a:accent4>
        <a:srgbClr val="323232"/>
      </a:accent4>
      <a:accent5>
        <a:srgbClr val="AAC3E3"/>
      </a:accent5>
      <a:accent6>
        <a:srgbClr val="162C51"/>
      </a:accent6>
      <a:hlink>
        <a:srgbClr val="69C8FA"/>
      </a:hlink>
      <a:folHlink>
        <a:srgbClr val="FF971E"/>
      </a:folHlink>
    </a:clrScheme>
    <a:fontScheme name="Dagny Office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>
            <a:latin typeface="+mj-lt"/>
          </a:defRPr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nt Slides">
  <a:themeElements>
    <a:clrScheme name="Custom 41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E6E4E1"/>
      </a:accent6>
      <a:hlink>
        <a:srgbClr val="69C8FA"/>
      </a:hlink>
      <a:folHlink>
        <a:srgbClr val="FF971E"/>
      </a:folHlink>
    </a:clrScheme>
    <a:fontScheme name="Dagny Office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marL="228600" indent="-228600" algn="l">
          <a:buClr>
            <a:schemeClr val="accent1"/>
          </a:buClr>
          <a:buFont typeface="DagnyPro-Bold" pitchFamily="34" charset="0"/>
          <a:buChar char="»"/>
          <a:defRPr sz="2000" dirty="0" smtClean="0">
            <a:solidFill>
              <a:schemeClr val="tx1"/>
            </a:solidFill>
            <a:latin typeface="Dagny Offc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ontent Slides">
  <a:themeElements>
    <a:clrScheme name="Custom 41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E6E4E1"/>
      </a:accent6>
      <a:hlink>
        <a:srgbClr val="69C8FA"/>
      </a:hlink>
      <a:folHlink>
        <a:srgbClr val="FF971E"/>
      </a:folHlink>
    </a:clrScheme>
    <a:fontScheme name="Dagny Office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marL="228600" indent="-228600" algn="l">
          <a:buClr>
            <a:schemeClr val="accent1"/>
          </a:buClr>
          <a:buFont typeface="DagnyPro-Bold" pitchFamily="34" charset="0"/>
          <a:buChar char="»"/>
          <a:defRPr sz="2000" dirty="0" smtClean="0">
            <a:solidFill>
              <a:schemeClr val="tx1"/>
            </a:solidFill>
            <a:latin typeface="Dagny Offc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Custom 8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828282"/>
      </a:accent6>
      <a:hlink>
        <a:srgbClr val="69C8FA"/>
      </a:hlink>
      <a:folHlink>
        <a:srgbClr val="FF971E"/>
      </a:folHlink>
    </a:clrScheme>
    <a:fontScheme name="4_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6075" indent="-346075" algn="l">
          <a:buFont typeface="DagnyPro-Bold" pitchFamily="34" charset="0"/>
          <a:buChar char="»"/>
          <a:defRPr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Custom 5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828282"/>
      </a:accent6>
      <a:hlink>
        <a:srgbClr val="69C8FA"/>
      </a:hlink>
      <a:folHlink>
        <a:srgbClr val="FF971E"/>
      </a:folHlink>
    </a:clrScheme>
    <a:fontScheme name="4_Default Design">
      <a:majorFont>
        <a:latin typeface="DagnyPro-Bold"/>
        <a:ea typeface=""/>
        <a:cs typeface="Arial"/>
      </a:majorFont>
      <a:minorFont>
        <a:latin typeface="DagnyPro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6075" indent="-346075" algn="l">
          <a:buFont typeface="DagnyPro-Bold" pitchFamily="34" charset="0"/>
          <a:buChar char="»"/>
          <a:defRPr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2_Default Design">
  <a:themeElements>
    <a:clrScheme name="Custom 5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828282"/>
      </a:accent6>
      <a:hlink>
        <a:srgbClr val="69C8FA"/>
      </a:hlink>
      <a:folHlink>
        <a:srgbClr val="FF971E"/>
      </a:folHlink>
    </a:clrScheme>
    <a:fontScheme name="Dagny Offc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6075" indent="-346075" algn="l">
          <a:buFont typeface="DagnyPro-Bold" pitchFamily="34" charset="0"/>
          <a:buChar char="»"/>
          <a:defRPr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Cover Page">
  <a:themeElements>
    <a:clrScheme name="1_Default Design 13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FFFFFF"/>
      </a:accent3>
      <a:accent4>
        <a:srgbClr val="323232"/>
      </a:accent4>
      <a:accent5>
        <a:srgbClr val="AAC3E3"/>
      </a:accent5>
      <a:accent6>
        <a:srgbClr val="162C51"/>
      </a:accent6>
      <a:hlink>
        <a:srgbClr val="69C8FA"/>
      </a:hlink>
      <a:folHlink>
        <a:srgbClr val="FF971E"/>
      </a:folHlink>
    </a:clrScheme>
    <a:fontScheme name="Dagny Office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>
            <a:latin typeface="+mj-lt"/>
          </a:defRPr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Content Slides">
  <a:themeElements>
    <a:clrScheme name="Custom 41">
      <a:dk1>
        <a:srgbClr val="3C3C3C"/>
      </a:dk1>
      <a:lt1>
        <a:srgbClr val="FFFFFF"/>
      </a:lt1>
      <a:dk2>
        <a:srgbClr val="BEBEBE"/>
      </a:dk2>
      <a:lt2>
        <a:srgbClr val="828282"/>
      </a:lt2>
      <a:accent1>
        <a:srgbClr val="0087CD"/>
      </a:accent1>
      <a:accent2>
        <a:srgbClr val="19325A"/>
      </a:accent2>
      <a:accent3>
        <a:srgbClr val="69C8FA"/>
      </a:accent3>
      <a:accent4>
        <a:srgbClr val="FF971E"/>
      </a:accent4>
      <a:accent5>
        <a:srgbClr val="E7EDF6"/>
      </a:accent5>
      <a:accent6>
        <a:srgbClr val="E6E4E1"/>
      </a:accent6>
      <a:hlink>
        <a:srgbClr val="69C8FA"/>
      </a:hlink>
      <a:folHlink>
        <a:srgbClr val="FF971E"/>
      </a:folHlink>
    </a:clrScheme>
    <a:fontScheme name="Dagny Office">
      <a:majorFont>
        <a:latin typeface="Dagny Offc"/>
        <a:ea typeface=""/>
        <a:cs typeface="Arial"/>
      </a:majorFont>
      <a:minorFont>
        <a:latin typeface="Dagny Off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DagnyPro-Bold" pitchFamily="34" charset="0"/>
            <a:cs typeface="Arial" charset="0"/>
          </a:defRPr>
        </a:defPPr>
      </a:lstStyle>
    </a:spDef>
    <a:lnDef>
      <a:spPr bwMode="auto"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marL="228600" indent="-228600" algn="l">
          <a:buClr>
            <a:schemeClr val="accent1"/>
          </a:buClr>
          <a:buFont typeface="DagnyPro-Bold" pitchFamily="34" charset="0"/>
          <a:buChar char="»"/>
          <a:defRPr sz="2000" dirty="0" smtClean="0">
            <a:solidFill>
              <a:schemeClr val="tx1"/>
            </a:solidFill>
            <a:latin typeface="Dagny Offc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3C3C3C"/>
        </a:dk1>
        <a:lt1>
          <a:srgbClr val="FFFFFF"/>
        </a:lt1>
        <a:dk2>
          <a:srgbClr val="BEBEBE"/>
        </a:dk2>
        <a:lt2>
          <a:srgbClr val="828282"/>
        </a:lt2>
        <a:accent1>
          <a:srgbClr val="0087CD"/>
        </a:accent1>
        <a:accent2>
          <a:srgbClr val="19325A"/>
        </a:accent2>
        <a:accent3>
          <a:srgbClr val="FFFFFF"/>
        </a:accent3>
        <a:accent4>
          <a:srgbClr val="323232"/>
        </a:accent4>
        <a:accent5>
          <a:srgbClr val="AAC3E3"/>
        </a:accent5>
        <a:accent6>
          <a:srgbClr val="162C51"/>
        </a:accent6>
        <a:hlink>
          <a:srgbClr val="69C8FA"/>
        </a:hlink>
        <a:folHlink>
          <a:srgbClr val="FF97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5">
    <a:dk1>
      <a:srgbClr val="3C3C3C"/>
    </a:dk1>
    <a:lt1>
      <a:srgbClr val="FFFFFF"/>
    </a:lt1>
    <a:dk2>
      <a:srgbClr val="BEBEBE"/>
    </a:dk2>
    <a:lt2>
      <a:srgbClr val="828282"/>
    </a:lt2>
    <a:accent1>
      <a:srgbClr val="0087CD"/>
    </a:accent1>
    <a:accent2>
      <a:srgbClr val="19325A"/>
    </a:accent2>
    <a:accent3>
      <a:srgbClr val="69C8FA"/>
    </a:accent3>
    <a:accent4>
      <a:srgbClr val="FF971E"/>
    </a:accent4>
    <a:accent5>
      <a:srgbClr val="E7EDF6"/>
    </a:accent5>
    <a:accent6>
      <a:srgbClr val="828282"/>
    </a:accent6>
    <a:hlink>
      <a:srgbClr val="69C8FA"/>
    </a:hlink>
    <a:folHlink>
      <a:srgbClr val="FF971E"/>
    </a:folHlink>
  </a:clrScheme>
  <a:fontScheme name="4_Default Design">
    <a:majorFont>
      <a:latin typeface="DagnyPro-Bold"/>
      <a:ea typeface=""/>
      <a:cs typeface="Arial"/>
    </a:majorFont>
    <a:minorFont>
      <a:latin typeface="DagnyPro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5708</TotalTime>
  <Words>1909</Words>
  <Application>Microsoft Macintosh PowerPoint</Application>
  <PresentationFormat>On-screen Show (4:3)</PresentationFormat>
  <Paragraphs>379</Paragraphs>
  <Slides>44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Office Theme</vt:lpstr>
      <vt:lpstr>Cover Page</vt:lpstr>
      <vt:lpstr>Content Slides</vt:lpstr>
      <vt:lpstr>1_Content Slides</vt:lpstr>
      <vt:lpstr>5_Default Design</vt:lpstr>
      <vt:lpstr>4_Default Design</vt:lpstr>
      <vt:lpstr>72_Default Design</vt:lpstr>
      <vt:lpstr>1_Cover Page</vt:lpstr>
      <vt:lpstr>2_Content Slides</vt:lpstr>
      <vt:lpstr>Worksheet</vt:lpstr>
      <vt:lpstr>think-cell Slide</vt:lpstr>
      <vt:lpstr>Improving Energy Efficiency using Big Data</vt:lpstr>
      <vt:lpstr>Energy saving experiment</vt:lpstr>
      <vt:lpstr>Normative Comparison</vt:lpstr>
      <vt:lpstr>Predictable and Verified EE savings</vt:lpstr>
      <vt:lpstr>What is Opower? </vt:lpstr>
      <vt:lpstr>Opower exists to engage the millions of people who are in the dark about their energy use.</vt:lpstr>
      <vt:lpstr>SaaS</vt:lpstr>
      <vt:lpstr>Behavioral Science</vt:lpstr>
      <vt:lpstr>Analytics</vt:lpstr>
      <vt:lpstr>Data Science</vt:lpstr>
      <vt:lpstr>Energy Efficiency</vt:lpstr>
      <vt:lpstr>How’s it going?</vt:lpstr>
      <vt:lpstr>4.1TW</vt:lpstr>
      <vt:lpstr>6.4b</vt:lpstr>
      <vt:lpstr>$465m</vt:lpstr>
      <vt:lpstr>48TB</vt:lpstr>
      <vt:lpstr>What data do we have?</vt:lpstr>
      <vt:lpstr>Innovation at Opower</vt:lpstr>
      <vt:lpstr>Full Custom Printed Reports</vt:lpstr>
      <vt:lpstr>Full Custom Printed Reports</vt:lpstr>
      <vt:lpstr>Residential Efficiency Report</vt:lpstr>
      <vt:lpstr>Rate Engine</vt:lpstr>
      <vt:lpstr>Smart Thermostats</vt:lpstr>
      <vt:lpstr>Measurement &amp; Verification</vt:lpstr>
      <vt:lpstr>BDR provides AMI-enabled peak reduction at scale </vt:lpstr>
      <vt:lpstr>A comprehensive, multi-channel BDR platform</vt:lpstr>
      <vt:lpstr>BGE’s deployment of Behavioral DR</vt:lpstr>
      <vt:lpstr>Calculating BDR Savings</vt:lpstr>
      <vt:lpstr>Calculating BDR Savings</vt:lpstr>
      <vt:lpstr>Predicting usage for a non-event day</vt:lpstr>
      <vt:lpstr>Energy Disaggregation</vt:lpstr>
      <vt:lpstr>Usage Disaggregation Relies on Multiple Statistical Techniques</vt:lpstr>
      <vt:lpstr>Energy Disaggregation</vt:lpstr>
      <vt:lpstr>Sub-minute read disaggregation</vt:lpstr>
      <vt:lpstr>Energy disaggregation literature</vt:lpstr>
      <vt:lpstr>(1) Independent linear models</vt:lpstr>
      <vt:lpstr>(1) Independent linear models</vt:lpstr>
      <vt:lpstr>(1) Independent linear models</vt:lpstr>
      <vt:lpstr>(1) Independent linear models</vt:lpstr>
      <vt:lpstr>(2) Occupancy states</vt:lpstr>
      <vt:lpstr>(2) Occupancy states</vt:lpstr>
      <vt:lpstr>Energy disaggregation – messaging test</vt:lpstr>
      <vt:lpstr>A/B testing our ideas</vt:lpstr>
      <vt:lpstr>Thanks!  opower.com/careers</vt:lpstr>
    </vt:vector>
  </TitlesOfParts>
  <Company>Opower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OpenCoSF: Opower</dc:title>
  <dc:creator>Jeff Kolesky</dc:creator>
  <cp:lastModifiedBy>Ben Packer</cp:lastModifiedBy>
  <cp:revision>90</cp:revision>
  <dcterms:created xsi:type="dcterms:W3CDTF">2012-10-09T23:15:29Z</dcterms:created>
  <dcterms:modified xsi:type="dcterms:W3CDTF">2014-05-20T23:09:03Z</dcterms:modified>
</cp:coreProperties>
</file>