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10.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notesSlides/notesSlide11.xml" ContentType="application/vnd.openxmlformats-officedocument.presentationml.notesSlide+xml"/>
  <Override PartName="/ppt/notesSlides/notesSlide12.xml" ContentType="application/vnd.openxmlformats-officedocument.presentationml.notesSlide+xml"/>
  <Override PartName="/ppt/embeddings/oleObject5.bin" ContentType="application/vnd.openxmlformats-officedocument.oleObject"/>
  <Override PartName="/ppt/notesSlides/notesSlide13.xml" ContentType="application/vnd.openxmlformats-officedocument.presentationml.notesSlide+xml"/>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notesSlides/notesSlide14.xml" ContentType="application/vnd.openxmlformats-officedocument.presentationml.notesSlide+xml"/>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notesSlides/notesSlide15.xml" ContentType="application/vnd.openxmlformats-officedocument.presentationml.notesSlide+xml"/>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notesSlides/notesSlide16.xml" ContentType="application/vnd.openxmlformats-officedocument.presentationml.notesSlide+xml"/>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notesSlides/notesSlide17.xml" ContentType="application/vnd.openxmlformats-officedocument.presentationml.notesSlide+xml"/>
  <Override PartName="/ppt/embeddings/oleObject29.bin" ContentType="application/vnd.openxmlformats-officedocument.oleObject"/>
  <Override PartName="/ppt/embeddings/oleObject30.bin" ContentType="application/vnd.openxmlformats-officedocument.oleObject"/>
  <Override PartName="/ppt/notesSlides/notesSlide18.xml" ContentType="application/vnd.openxmlformats-officedocument.presentationml.notesSlide+xml"/>
  <Override PartName="/ppt/notesSlides/notesSlide19.xml" ContentType="application/vnd.openxmlformats-officedocument.presentationml.notesSlide+xml"/>
  <Override PartName="/ppt/embeddings/oleObject31.bin" ContentType="application/vnd.openxmlformats-officedocument.oleObject"/>
  <Override PartName="/ppt/embeddings/oleObject32.bin" ContentType="application/vnd.openxmlformats-officedocument.oleObject"/>
  <Override PartName="/ppt/notesSlides/notesSlide20.xml" ContentType="application/vnd.openxmlformats-officedocument.presentationml.notesSlide+xml"/>
  <Override PartName="/ppt/notesSlides/notesSlide21.xml" ContentType="application/vnd.openxmlformats-officedocument.presentationml.notesSlide+xml"/>
  <Override PartName="/ppt/embeddings/oleObject33.bin" ContentType="application/vnd.openxmlformats-officedocument.oleObject"/>
  <Override PartName="/ppt/embeddings/oleObject34.bin" ContentType="application/vnd.openxmlformats-officedocument.oleObject"/>
  <Override PartName="/ppt/embeddings/oleObject35.bin" ContentType="application/vnd.openxmlformats-officedocument.oleObject"/>
  <Override PartName="/ppt/notesSlides/notesSlide22.xml" ContentType="application/vnd.openxmlformats-officedocument.presentationml.notesSlide+xml"/>
  <Override PartName="/ppt/embeddings/oleObject36.bin" ContentType="application/vnd.openxmlformats-officedocument.oleObject"/>
  <Override PartName="/ppt/embeddings/oleObject37.bin" ContentType="application/vnd.openxmlformats-officedocument.oleObject"/>
  <Override PartName="/ppt/notesSlides/notesSlide23.xml" ContentType="application/vnd.openxmlformats-officedocument.presentationml.notesSlide+xml"/>
  <Override PartName="/ppt/embeddings/oleObject38.bin" ContentType="application/vnd.openxmlformats-officedocument.oleObject"/>
  <Override PartName="/ppt/embeddings/oleObject39.bin" ContentType="application/vnd.openxmlformats-officedocument.oleObject"/>
  <Override PartName="/ppt/notesSlides/notesSlide24.xml" ContentType="application/vnd.openxmlformats-officedocument.presentationml.notesSlide+xml"/>
  <Override PartName="/ppt/notesSlides/notesSlide25.xml" ContentType="application/vnd.openxmlformats-officedocument.presentationml.notesSlide+xml"/>
  <Override PartName="/ppt/embeddings/oleObject40.bin" ContentType="application/vnd.openxmlformats-officedocument.oleObject"/>
  <Override PartName="/ppt/embeddings/oleObject41.bin" ContentType="application/vnd.openxmlformats-officedocument.oleObject"/>
  <Override PartName="/ppt/embeddings/oleObject42.bin" ContentType="application/vnd.openxmlformats-officedocument.oleObject"/>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embeddings/oleObject43.bin" ContentType="application/vnd.openxmlformats-officedocument.oleObject"/>
  <Override PartName="/ppt/embeddings/oleObject44.bin" ContentType="application/vnd.openxmlformats-officedocument.oleObject"/>
  <Override PartName="/ppt/embeddings/oleObject45.bin" ContentType="application/vnd.openxmlformats-officedocument.oleObject"/>
  <Override PartName="/ppt/embeddings/oleObject46.bin" ContentType="application/vnd.openxmlformats-officedocument.oleObject"/>
  <Override PartName="/ppt/notesSlides/notesSlide31.xml" ContentType="application/vnd.openxmlformats-officedocument.presentationml.notesSlide+xml"/>
  <Override PartName="/ppt/embeddings/oleObject47.bin" ContentType="application/vnd.openxmlformats-officedocument.oleObject"/>
  <Override PartName="/ppt/embeddings/oleObject48.bin" ContentType="application/vnd.openxmlformats-officedocument.oleObject"/>
  <Override PartName="/ppt/embeddings/oleObject49.bin" ContentType="application/vnd.openxmlformats-officedocument.oleObject"/>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embeddings/oleObject50.bin" ContentType="application/vnd.openxmlformats-officedocument.oleObject"/>
  <Override PartName="/ppt/embeddings/oleObject51.bin" ContentType="application/vnd.openxmlformats-officedocument.oleObject"/>
  <Override PartName="/ppt/embeddings/oleObject52.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Lst>
  <p:notesMasterIdLst>
    <p:notesMasterId r:id="rId48"/>
  </p:notesMasterIdLst>
  <p:handoutMasterIdLst>
    <p:handoutMasterId r:id="rId49"/>
  </p:handoutMasterIdLst>
  <p:sldIdLst>
    <p:sldId id="256" r:id="rId2"/>
    <p:sldId id="257" r:id="rId3"/>
    <p:sldId id="264" r:id="rId4"/>
    <p:sldId id="258" r:id="rId5"/>
    <p:sldId id="259" r:id="rId6"/>
    <p:sldId id="296" r:id="rId7"/>
    <p:sldId id="260" r:id="rId8"/>
    <p:sldId id="297" r:id="rId9"/>
    <p:sldId id="298" r:id="rId10"/>
    <p:sldId id="276" r:id="rId11"/>
    <p:sldId id="263" r:id="rId12"/>
    <p:sldId id="266" r:id="rId13"/>
    <p:sldId id="267" r:id="rId14"/>
    <p:sldId id="299" r:id="rId15"/>
    <p:sldId id="268" r:id="rId16"/>
    <p:sldId id="270" r:id="rId17"/>
    <p:sldId id="271" r:id="rId18"/>
    <p:sldId id="269" r:id="rId19"/>
    <p:sldId id="272" r:id="rId20"/>
    <p:sldId id="274" r:id="rId21"/>
    <p:sldId id="273" r:id="rId22"/>
    <p:sldId id="277" r:id="rId23"/>
    <p:sldId id="265" r:id="rId24"/>
    <p:sldId id="278" r:id="rId25"/>
    <p:sldId id="275" r:id="rId26"/>
    <p:sldId id="279" r:id="rId27"/>
    <p:sldId id="280" r:id="rId28"/>
    <p:sldId id="281" r:id="rId29"/>
    <p:sldId id="282" r:id="rId30"/>
    <p:sldId id="283" r:id="rId31"/>
    <p:sldId id="300" r:id="rId32"/>
    <p:sldId id="284" r:id="rId33"/>
    <p:sldId id="285" r:id="rId34"/>
    <p:sldId id="286" r:id="rId35"/>
    <p:sldId id="287" r:id="rId36"/>
    <p:sldId id="289" r:id="rId37"/>
    <p:sldId id="301" r:id="rId38"/>
    <p:sldId id="302" r:id="rId39"/>
    <p:sldId id="290" r:id="rId40"/>
    <p:sldId id="291" r:id="rId41"/>
    <p:sldId id="292" r:id="rId42"/>
    <p:sldId id="293" r:id="rId43"/>
    <p:sldId id="294" r:id="rId44"/>
    <p:sldId id="295" r:id="rId45"/>
    <p:sldId id="303" r:id="rId46"/>
    <p:sldId id="304" r:id="rId47"/>
  </p:sldIdLst>
  <p:sldSz cx="9144000" cy="6858000" type="screen4x3"/>
  <p:notesSz cx="6858000" cy="9144000"/>
  <p:defaultTextStyle>
    <a:defPPr>
      <a:defRPr lang="en-GB"/>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008080"/>
    <a:srgbClr val="FF66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347" autoAdjust="0"/>
    <p:restoredTop sz="90929"/>
  </p:normalViewPr>
  <p:slideViewPr>
    <p:cSldViewPr>
      <p:cViewPr varScale="1">
        <p:scale>
          <a:sx n="127" d="100"/>
          <a:sy n="127" d="100"/>
        </p:scale>
        <p:origin x="-109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 Id="rId2"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6.emf"/><Relationship Id="rId6" Type="http://schemas.openxmlformats.org/officeDocument/2006/relationships/image" Target="../media/image17.emf"/><Relationship Id="rId1" Type="http://schemas.openxmlformats.org/officeDocument/2006/relationships/image" Target="../media/image12.emf"/><Relationship Id="rId2"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0.emf"/><Relationship Id="rId4" Type="http://schemas.openxmlformats.org/officeDocument/2006/relationships/image" Target="../media/image21.emf"/><Relationship Id="rId5" Type="http://schemas.openxmlformats.org/officeDocument/2006/relationships/image" Target="../media/image22.emf"/><Relationship Id="rId1" Type="http://schemas.openxmlformats.org/officeDocument/2006/relationships/image" Target="../media/image18.emf"/><Relationship Id="rId2" Type="http://schemas.openxmlformats.org/officeDocument/2006/relationships/image" Target="../media/image19.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5.emf"/><Relationship Id="rId4" Type="http://schemas.openxmlformats.org/officeDocument/2006/relationships/image" Target="../media/image26.emf"/><Relationship Id="rId5" Type="http://schemas.openxmlformats.org/officeDocument/2006/relationships/image" Target="../media/image27.emf"/><Relationship Id="rId1" Type="http://schemas.openxmlformats.org/officeDocument/2006/relationships/image" Target="../media/image23.emf"/><Relationship Id="rId2" Type="http://schemas.openxmlformats.org/officeDocument/2006/relationships/image" Target="../media/image24.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0.emf"/><Relationship Id="rId4" Type="http://schemas.openxmlformats.org/officeDocument/2006/relationships/image" Target="../media/image31.emf"/><Relationship Id="rId5" Type="http://schemas.openxmlformats.org/officeDocument/2006/relationships/image" Target="../media/image32.emf"/><Relationship Id="rId6" Type="http://schemas.openxmlformats.org/officeDocument/2006/relationships/image" Target="../media/image33.emf"/><Relationship Id="rId7" Type="http://schemas.openxmlformats.org/officeDocument/2006/relationships/image" Target="../media/image34.emf"/><Relationship Id="rId1" Type="http://schemas.openxmlformats.org/officeDocument/2006/relationships/image" Target="../media/image28.emf"/><Relationship Id="rId2" Type="http://schemas.openxmlformats.org/officeDocument/2006/relationships/image" Target="../media/image2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5.emf"/><Relationship Id="rId2" Type="http://schemas.openxmlformats.org/officeDocument/2006/relationships/image" Target="../media/image3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7.emf"/><Relationship Id="rId2" Type="http://schemas.openxmlformats.org/officeDocument/2006/relationships/image" Target="../media/image38.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9.emf"/><Relationship Id="rId2" Type="http://schemas.openxmlformats.org/officeDocument/2006/relationships/image" Target="../media/image40.emf"/><Relationship Id="rId3" Type="http://schemas.openxmlformats.org/officeDocument/2006/relationships/image" Target="../media/image4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2.emf"/><Relationship Id="rId2" Type="http://schemas.openxmlformats.org/officeDocument/2006/relationships/image" Target="../media/image4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4.emf"/><Relationship Id="rId2" Type="http://schemas.openxmlformats.org/officeDocument/2006/relationships/image" Target="../media/image4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6.emf"/><Relationship Id="rId2" Type="http://schemas.openxmlformats.org/officeDocument/2006/relationships/image" Target="../media/image47.emf"/><Relationship Id="rId3" Type="http://schemas.openxmlformats.org/officeDocument/2006/relationships/image" Target="../media/image48.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1.emf"/><Relationship Id="rId4" Type="http://schemas.openxmlformats.org/officeDocument/2006/relationships/image" Target="../media/image52.emf"/><Relationship Id="rId1" Type="http://schemas.openxmlformats.org/officeDocument/2006/relationships/image" Target="../media/image49.emf"/><Relationship Id="rId2" Type="http://schemas.openxmlformats.org/officeDocument/2006/relationships/image" Target="../media/image5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3.emf"/><Relationship Id="rId2" Type="http://schemas.openxmlformats.org/officeDocument/2006/relationships/image" Target="../media/image54.emf"/><Relationship Id="rId3" Type="http://schemas.openxmlformats.org/officeDocument/2006/relationships/image" Target="../media/image55.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6C6438-F2FE-3649-BD4D-B5A6F835A840}" type="datetimeFigureOut">
              <a:rPr lang="en-US" smtClean="0"/>
              <a:t>10/13/11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6E9156-D3D4-AE48-89D4-E74F6E44540E}" type="slidenum">
              <a:rPr lang="en-US" smtClean="0"/>
              <a:t>‹#›</a:t>
            </a:fld>
            <a:endParaRPr lang="en-US"/>
          </a:p>
        </p:txBody>
      </p:sp>
    </p:spTree>
    <p:extLst>
      <p:ext uri="{BB962C8B-B14F-4D97-AF65-F5344CB8AC3E}">
        <p14:creationId xmlns:p14="http://schemas.microsoft.com/office/powerpoint/2010/main" val="18282471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4099"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BCAC1ECF-DBA8-CB4E-8067-0281F8E91202}" type="slidenum">
              <a:rPr lang="en-GB"/>
              <a:pPr/>
              <a:t>‹#›</a:t>
            </a:fld>
            <a:endParaRPr lang="en-GB"/>
          </a:p>
        </p:txBody>
      </p:sp>
    </p:spTree>
    <p:extLst>
      <p:ext uri="{BB962C8B-B14F-4D97-AF65-F5344CB8AC3E}">
        <p14:creationId xmlns:p14="http://schemas.microsoft.com/office/powerpoint/2010/main" val="1882150331"/>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fontAlgn="base">
      <a:spcBef>
        <a:spcPct val="30000"/>
      </a:spcBef>
      <a:spcAft>
        <a:spcPct val="0"/>
      </a:spcAft>
      <a:defRPr sz="1200" kern="1200">
        <a:solidFill>
          <a:schemeClr val="tx1"/>
        </a:solidFill>
        <a:latin typeface="Arial" charset="0"/>
        <a:ea typeface="ＭＳ Ｐゴシック" charset="0"/>
        <a:cs typeface="+mn-cs"/>
      </a:defRPr>
    </a:lvl2pPr>
    <a:lvl3pPr marL="914400" algn="l" rtl="0" fontAlgn="base">
      <a:spcBef>
        <a:spcPct val="30000"/>
      </a:spcBef>
      <a:spcAft>
        <a:spcPct val="0"/>
      </a:spcAft>
      <a:defRPr sz="1200" kern="1200">
        <a:solidFill>
          <a:schemeClr val="tx1"/>
        </a:solidFill>
        <a:latin typeface="Arial" charset="0"/>
        <a:ea typeface="ＭＳ Ｐゴシック" charset="0"/>
        <a:cs typeface="+mn-cs"/>
      </a:defRPr>
    </a:lvl3pPr>
    <a:lvl4pPr marL="1371600" algn="l" rtl="0" fontAlgn="base">
      <a:spcBef>
        <a:spcPct val="30000"/>
      </a:spcBef>
      <a:spcAft>
        <a:spcPct val="0"/>
      </a:spcAft>
      <a:defRPr sz="1200" kern="1200">
        <a:solidFill>
          <a:schemeClr val="tx1"/>
        </a:solidFill>
        <a:latin typeface="Arial" charset="0"/>
        <a:ea typeface="ＭＳ Ｐゴシック" charset="0"/>
        <a:cs typeface="+mn-cs"/>
      </a:defRPr>
    </a:lvl4pPr>
    <a:lvl5pPr marL="1828800" algn="l" rtl="0" fontAlgn="base">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C6736D-2B15-0446-835A-CAF39B59E7BE}" type="slidenum">
              <a:rPr lang="en-GB"/>
              <a:pPr/>
              <a:t>1</a:t>
            </a:fld>
            <a:endParaRPr lang="en-GB"/>
          </a:p>
        </p:txBody>
      </p:sp>
      <p:sp>
        <p:nvSpPr>
          <p:cNvPr id="174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7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F7AD06-9423-F34F-BB82-A00E584A37A0}" type="slidenum">
              <a:rPr lang="en-GB"/>
              <a:pPr/>
              <a:t>2</a:t>
            </a:fld>
            <a:endParaRPr lang="en-GB"/>
          </a:p>
        </p:txBody>
      </p:sp>
      <p:sp>
        <p:nvSpPr>
          <p:cNvPr id="184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599E8C-68E0-384B-9B20-7742E2A8F7B6}" type="slidenum">
              <a:rPr lang="en-GB"/>
              <a:pPr/>
              <a:t>3</a:t>
            </a:fld>
            <a:endParaRPr lang="en-GB"/>
          </a:p>
        </p:txBody>
      </p:sp>
      <p:sp>
        <p:nvSpPr>
          <p:cNvPr id="235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3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C0ED6E-49FC-BB45-839A-EB70A9C52868}" type="slidenum">
              <a:rPr lang="en-GB"/>
              <a:pPr/>
              <a:t>4</a:t>
            </a:fld>
            <a:endParaRPr lang="en-GB"/>
          </a:p>
        </p:txBody>
      </p:sp>
      <p:sp>
        <p:nvSpPr>
          <p:cNvPr id="7170"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717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7AF03D-D689-B741-BE52-D356A0AD701B}" type="slidenum">
              <a:rPr lang="en-GB"/>
              <a:pPr/>
              <a:t>5</a:t>
            </a:fld>
            <a:endParaRPr lang="en-GB"/>
          </a:p>
        </p:txBody>
      </p:sp>
      <p:sp>
        <p:nvSpPr>
          <p:cNvPr id="921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92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F18E55-8BB5-004D-AE83-4B3AFE3A91E5}" type="slidenum">
              <a:rPr lang="en-GB"/>
              <a:pPr/>
              <a:t>7</a:t>
            </a:fld>
            <a:endParaRPr lang="en-GB"/>
          </a:p>
        </p:txBody>
      </p:sp>
      <p:sp>
        <p:nvSpPr>
          <p:cNvPr id="11266"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12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D515B0-0409-9745-9F7E-A438292D30E5}" type="slidenum">
              <a:rPr lang="en-GB"/>
              <a:pPr/>
              <a:t>8</a:t>
            </a:fld>
            <a:endParaRPr lang="en-GB"/>
          </a:p>
        </p:txBody>
      </p:sp>
      <p:sp>
        <p:nvSpPr>
          <p:cNvPr id="11264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1264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DD7779-7605-3744-A3C0-C2032436F696}" type="slidenum">
              <a:rPr lang="en-GB"/>
              <a:pPr/>
              <a:t>10</a:t>
            </a:fld>
            <a:endParaRPr lang="en-GB"/>
          </a:p>
        </p:txBody>
      </p:sp>
      <p:sp>
        <p:nvSpPr>
          <p:cNvPr id="522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2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3348E6-3695-2845-B5A8-3AEC0536EA37}" type="slidenum">
              <a:rPr lang="en-GB"/>
              <a:pPr/>
              <a:t>11</a:t>
            </a:fld>
            <a:endParaRPr lang="en-GB"/>
          </a:p>
        </p:txBody>
      </p:sp>
      <p:sp>
        <p:nvSpPr>
          <p:cNvPr id="204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0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9BED2-2A36-864C-882D-6FB9CA2CCFD2}" type="slidenum">
              <a:rPr lang="en-GB"/>
              <a:pPr/>
              <a:t>12</a:t>
            </a:fld>
            <a:endParaRPr lang="en-GB"/>
          </a:p>
        </p:txBody>
      </p:sp>
      <p:sp>
        <p:nvSpPr>
          <p:cNvPr id="296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9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941884-60F3-1842-BB6B-7E020BBD0ABF}" type="slidenum">
              <a:rPr lang="en-GB"/>
              <a:pPr/>
              <a:t>13</a:t>
            </a:fld>
            <a:endParaRPr lang="en-GB"/>
          </a:p>
        </p:txBody>
      </p:sp>
      <p:sp>
        <p:nvSpPr>
          <p:cNvPr id="307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0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941884-60F3-1842-BB6B-7E020BBD0ABF}" type="slidenum">
              <a:rPr lang="en-GB"/>
              <a:pPr/>
              <a:t>14</a:t>
            </a:fld>
            <a:endParaRPr lang="en-GB"/>
          </a:p>
        </p:txBody>
      </p:sp>
      <p:sp>
        <p:nvSpPr>
          <p:cNvPr id="307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0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060034-60C5-4C4B-A503-4FE67D4A1CE9}" type="slidenum">
              <a:rPr lang="en-GB"/>
              <a:pPr/>
              <a:t>15</a:t>
            </a:fld>
            <a:endParaRPr lang="en-GB"/>
          </a:p>
        </p:txBody>
      </p:sp>
      <p:sp>
        <p:nvSpPr>
          <p:cNvPr id="532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3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2E6DD2-4E4F-7942-B53D-707B8A7DC831}" type="slidenum">
              <a:rPr lang="en-GB"/>
              <a:pPr/>
              <a:t>16</a:t>
            </a:fld>
            <a:endParaRPr lang="en-GB"/>
          </a:p>
        </p:txBody>
      </p:sp>
      <p:sp>
        <p:nvSpPr>
          <p:cNvPr id="54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24A5EB-F1F4-0649-B32F-0C1D4EB61EC0}" type="slidenum">
              <a:rPr lang="en-GB"/>
              <a:pPr/>
              <a:t>17</a:t>
            </a:fld>
            <a:endParaRPr lang="en-GB"/>
          </a:p>
        </p:txBody>
      </p:sp>
      <p:sp>
        <p:nvSpPr>
          <p:cNvPr id="55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BAF2B1-9D1A-7447-AF71-1EB6B3E434E5}" type="slidenum">
              <a:rPr lang="en-GB"/>
              <a:pPr/>
              <a:t>18</a:t>
            </a:fld>
            <a:endParaRPr lang="en-GB"/>
          </a:p>
        </p:txBody>
      </p:sp>
      <p:sp>
        <p:nvSpPr>
          <p:cNvPr id="563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6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CAEBD3-C207-D246-B739-728E0C1644C6}" type="slidenum">
              <a:rPr lang="en-GB"/>
              <a:pPr/>
              <a:t>19</a:t>
            </a:fld>
            <a:endParaRPr lang="en-GB"/>
          </a:p>
        </p:txBody>
      </p:sp>
      <p:sp>
        <p:nvSpPr>
          <p:cNvPr id="573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7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C2BF13-8BB8-564C-A58D-A3F5B1DA3AB1}" type="slidenum">
              <a:rPr lang="en-GB"/>
              <a:pPr/>
              <a:t>20</a:t>
            </a:fld>
            <a:endParaRPr lang="en-GB"/>
          </a:p>
        </p:txBody>
      </p:sp>
      <p:sp>
        <p:nvSpPr>
          <p:cNvPr id="583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4C49C1-B851-4746-AB65-EAA4A3DE7515}" type="slidenum">
              <a:rPr lang="en-GB"/>
              <a:pPr/>
              <a:t>21</a:t>
            </a:fld>
            <a:endParaRPr lang="en-GB"/>
          </a:p>
        </p:txBody>
      </p:sp>
      <p:sp>
        <p:nvSpPr>
          <p:cNvPr id="593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9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2BF033-6E93-C64E-A662-2036F329CE91}" type="slidenum">
              <a:rPr lang="en-GB"/>
              <a:pPr/>
              <a:t>22</a:t>
            </a:fld>
            <a:endParaRPr lang="en-GB"/>
          </a:p>
        </p:txBody>
      </p:sp>
      <p:sp>
        <p:nvSpPr>
          <p:cNvPr id="604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AE4AC3-4A3C-3744-A809-A91BA3D8F081}" type="slidenum">
              <a:rPr lang="en-GB"/>
              <a:pPr/>
              <a:t>23</a:t>
            </a:fld>
            <a:endParaRPr lang="en-GB"/>
          </a:p>
        </p:txBody>
      </p:sp>
      <p:sp>
        <p:nvSpPr>
          <p:cNvPr id="286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8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FF41AE-8D1E-9F4B-81FC-D6FB0BDBC959}" type="slidenum">
              <a:rPr lang="en-GB"/>
              <a:pPr/>
              <a:t>24</a:t>
            </a:fld>
            <a:endParaRPr lang="en-GB"/>
          </a:p>
        </p:txBody>
      </p:sp>
      <p:sp>
        <p:nvSpPr>
          <p:cNvPr id="614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813451-79AC-6041-B334-44FE00F0E493}" type="slidenum">
              <a:rPr lang="en-GB"/>
              <a:pPr/>
              <a:t>25</a:t>
            </a:fld>
            <a:endParaRPr lang="en-GB"/>
          </a:p>
        </p:txBody>
      </p:sp>
      <p:sp>
        <p:nvSpPr>
          <p:cNvPr id="624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2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51D303-F815-0545-82BA-733670758258}" type="slidenum">
              <a:rPr lang="en-GB"/>
              <a:pPr/>
              <a:t>26</a:t>
            </a:fld>
            <a:endParaRPr lang="en-GB"/>
          </a:p>
        </p:txBody>
      </p:sp>
      <p:sp>
        <p:nvSpPr>
          <p:cNvPr id="634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3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2CEFDA-C8DB-8749-9B0F-DD7B0875BC96}" type="slidenum">
              <a:rPr lang="en-GB"/>
              <a:pPr/>
              <a:t>27</a:t>
            </a:fld>
            <a:endParaRPr lang="en-GB"/>
          </a:p>
        </p:txBody>
      </p:sp>
      <p:sp>
        <p:nvSpPr>
          <p:cNvPr id="645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4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5201CA-65FF-2749-9DB1-477B4EFA534F}" type="slidenum">
              <a:rPr lang="en-GB"/>
              <a:pPr/>
              <a:t>28</a:t>
            </a:fld>
            <a:endParaRPr lang="en-GB"/>
          </a:p>
        </p:txBody>
      </p:sp>
      <p:sp>
        <p:nvSpPr>
          <p:cNvPr id="655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5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B4D411-F127-764A-8DD5-9F5C052CB314}" type="slidenum">
              <a:rPr lang="en-GB"/>
              <a:pPr/>
              <a:t>29</a:t>
            </a:fld>
            <a:endParaRPr lang="en-GB"/>
          </a:p>
        </p:txBody>
      </p:sp>
      <p:sp>
        <p:nvSpPr>
          <p:cNvPr id="49154"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4915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5D9782-72C7-CA44-8038-5C1D02E41AA5}" type="slidenum">
              <a:rPr lang="en-GB"/>
              <a:pPr/>
              <a:t>30</a:t>
            </a:fld>
            <a:endParaRPr lang="en-GB"/>
          </a:p>
        </p:txBody>
      </p:sp>
      <p:sp>
        <p:nvSpPr>
          <p:cNvPr id="665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6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DCEE7A-4C14-A943-8C56-01B2BD489A48}" type="slidenum">
              <a:rPr lang="en-GB"/>
              <a:pPr/>
              <a:t>32</a:t>
            </a:fld>
            <a:endParaRPr lang="en-GB"/>
          </a:p>
        </p:txBody>
      </p:sp>
      <p:sp>
        <p:nvSpPr>
          <p:cNvPr id="757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5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A37759-407F-0C41-A08E-C9804230B177}" type="slidenum">
              <a:rPr lang="en-GB"/>
              <a:pPr/>
              <a:t>33</a:t>
            </a:fld>
            <a:endParaRPr lang="en-GB"/>
          </a:p>
        </p:txBody>
      </p:sp>
      <p:sp>
        <p:nvSpPr>
          <p:cNvPr id="768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355F9E-B364-3649-986D-7E48E8EF51E8}" type="slidenum">
              <a:rPr lang="en-GB"/>
              <a:pPr/>
              <a:t>34</a:t>
            </a:fld>
            <a:endParaRPr lang="en-GB"/>
          </a:p>
        </p:txBody>
      </p:sp>
      <p:sp>
        <p:nvSpPr>
          <p:cNvPr id="778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7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D7AF1A-D4FA-3F47-8FE3-2B4E56E25FC1}" type="slidenum">
              <a:rPr lang="en-GB"/>
              <a:pPr/>
              <a:t>35</a:t>
            </a:fld>
            <a:endParaRPr lang="en-GB"/>
          </a:p>
        </p:txBody>
      </p:sp>
      <p:sp>
        <p:nvSpPr>
          <p:cNvPr id="788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2B0818-9E9B-FA43-9982-6A15605E5575}" type="slidenum">
              <a:rPr lang="en-GB"/>
              <a:pPr/>
              <a:t>39</a:t>
            </a:fld>
            <a:endParaRPr lang="en-GB"/>
          </a:p>
        </p:txBody>
      </p:sp>
      <p:sp>
        <p:nvSpPr>
          <p:cNvPr id="8192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8192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A30C80-BFDA-094F-B395-CDE2E7A2C192}" type="slidenum">
              <a:rPr lang="en-GB"/>
              <a:pPr/>
              <a:t>40</a:t>
            </a:fld>
            <a:endParaRPr lang="en-GB"/>
          </a:p>
        </p:txBody>
      </p:sp>
      <p:sp>
        <p:nvSpPr>
          <p:cNvPr id="83970"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8397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rotWithShape="1">
          <a:gsLst>
            <a:gs pos="0">
              <a:schemeClr val="bg1">
                <a:lumMod val="85000"/>
              </a:schemeClr>
            </a:gs>
            <a:gs pos="40000">
              <a:schemeClr val="bg1">
                <a:lumMod val="8500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4" name="Picture 16" descr="UWEE master slide_v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2"/>
            <a:ext cx="9140825"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752602"/>
            <a:ext cx="7772400" cy="1470025"/>
          </a:xfrm>
        </p:spPr>
        <p:txBody>
          <a:bodyPr/>
          <a:lstStyle>
            <a:lvl1pPr>
              <a:defRPr>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08375"/>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a:xfrm>
            <a:off x="-36511" y="6016205"/>
            <a:ext cx="3332237" cy="365125"/>
          </a:xfrm>
        </p:spPr>
        <p:txBody>
          <a:bodyPr/>
          <a:lstStyle>
            <a:lvl1pPr>
              <a:defRPr dirty="0" smtClean="0">
                <a:solidFill>
                  <a:srgbClr val="000000"/>
                </a:solidFill>
              </a:defRPr>
            </a:lvl1pPr>
          </a:lstStyle>
          <a:p>
            <a:r>
              <a:rPr lang="en-US" smtClean="0"/>
              <a:t>© 2011 D. Kirschen and the University of Washington</a:t>
            </a:r>
            <a:endParaRPr lang="en-GB"/>
          </a:p>
        </p:txBody>
      </p:sp>
      <p:sp>
        <p:nvSpPr>
          <p:cNvPr id="6" name="Footer Placeholder 4"/>
          <p:cNvSpPr>
            <a:spLocks noGrp="1"/>
          </p:cNvSpPr>
          <p:nvPr>
            <p:ph type="ftr" sz="quarter" idx="11"/>
          </p:nvPr>
        </p:nvSpPr>
        <p:spPr>
          <a:xfrm>
            <a:off x="3114675" y="5943602"/>
            <a:ext cx="2895600" cy="365125"/>
          </a:xfrm>
        </p:spPr>
        <p:txBody>
          <a:bodyPr/>
          <a:lstStyle>
            <a:lvl1pPr>
              <a:defRPr dirty="0" smtClean="0">
                <a:solidFill>
                  <a:srgbClr val="000000"/>
                </a:solidFill>
              </a:defRPr>
            </a:lvl1pPr>
          </a:lstStyle>
          <a:p>
            <a:endParaRPr lang="en-GB"/>
          </a:p>
        </p:txBody>
      </p:sp>
      <p:sp>
        <p:nvSpPr>
          <p:cNvPr id="7" name="Slide Number Placeholder 5"/>
          <p:cNvSpPr>
            <a:spLocks noGrp="1"/>
          </p:cNvSpPr>
          <p:nvPr>
            <p:ph type="sldNum" sz="quarter" idx="12"/>
          </p:nvPr>
        </p:nvSpPr>
        <p:spPr>
          <a:xfrm>
            <a:off x="6974904" y="6520261"/>
            <a:ext cx="2133600" cy="365125"/>
          </a:xfrm>
        </p:spPr>
        <p:txBody>
          <a:bodyPr/>
          <a:lstStyle>
            <a:lvl1pPr>
              <a:defRPr smtClean="0">
                <a:solidFill>
                  <a:srgbClr val="000000"/>
                </a:solidFill>
              </a:defRPr>
            </a:lvl1pPr>
          </a:lstStyle>
          <a:p>
            <a:fld id="{9FF3D1E2-7680-4C4F-95C5-A941AD13E463}" type="slidenum">
              <a:rPr lang="en-GB" smtClean="0"/>
              <a:pPr/>
              <a:t>‹#›</a:t>
            </a:fld>
            <a:endParaRPr lang="en-GB"/>
          </a:p>
        </p:txBody>
      </p:sp>
    </p:spTree>
    <p:extLst>
      <p:ext uri="{BB962C8B-B14F-4D97-AF65-F5344CB8AC3E}">
        <p14:creationId xmlns:p14="http://schemas.microsoft.com/office/powerpoint/2010/main" val="344203759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066800"/>
          </a:xfrm>
        </p:spPr>
        <p:txBody>
          <a:bodyPr/>
          <a:lstStyle>
            <a:lvl1pPr algn="l">
              <a:defRPr sz="4000"/>
            </a:lvl1pPr>
          </a:lstStyle>
          <a:p>
            <a:r>
              <a:rPr lang="en-US" smtClean="0"/>
              <a:t>Click to edit Master title style</a:t>
            </a:r>
            <a:endParaRPr lang="en-US" dirty="0"/>
          </a:p>
        </p:txBody>
      </p:sp>
      <p:sp>
        <p:nvSpPr>
          <p:cNvPr id="3" name="Content Placeholder 2"/>
          <p:cNvSpPr>
            <a:spLocks noGrp="1"/>
          </p:cNvSpPr>
          <p:nvPr>
            <p:ph idx="1"/>
          </p:nvPr>
        </p:nvSpPr>
        <p:spPr>
          <a:xfrm>
            <a:off x="457200" y="1412776"/>
            <a:ext cx="8229600" cy="49685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1" y="6592267"/>
            <a:ext cx="2987675" cy="365125"/>
          </a:xfrm>
        </p:spPr>
        <p:txBody>
          <a:bodyPr/>
          <a:lstStyle>
            <a:lvl1pPr>
              <a:defRPr sz="900" dirty="0" smtClean="0"/>
            </a:lvl1pPr>
          </a:lstStyle>
          <a:p>
            <a:r>
              <a:rPr lang="en-US" smtClean="0"/>
              <a:t>© 2011 D. Kirschen and the University of Washington</a:t>
            </a:r>
            <a:endParaRPr lang="en-GB"/>
          </a:p>
        </p:txBody>
      </p:sp>
      <p:sp>
        <p:nvSpPr>
          <p:cNvPr id="6" name="Slide Number Placeholder 5"/>
          <p:cNvSpPr>
            <a:spLocks noGrp="1"/>
          </p:cNvSpPr>
          <p:nvPr>
            <p:ph type="sldNum" sz="quarter" idx="11"/>
          </p:nvPr>
        </p:nvSpPr>
        <p:spPr>
          <a:xfrm>
            <a:off x="7046912" y="6592267"/>
            <a:ext cx="2133600" cy="365125"/>
          </a:xfrm>
        </p:spPr>
        <p:txBody>
          <a:bodyPr/>
          <a:lstStyle>
            <a:lvl1pPr>
              <a:defRPr sz="1000" smtClean="0"/>
            </a:lvl1pPr>
          </a:lstStyle>
          <a:p>
            <a:fld id="{0D6497F9-9DA0-654B-9898-D37D33F55BD1}" type="slidenum">
              <a:rPr lang="en-GB" smtClean="0"/>
              <a:pPr/>
              <a:t>‹#›</a:t>
            </a:fld>
            <a:endParaRPr lang="en-GB"/>
          </a:p>
        </p:txBody>
      </p:sp>
      <p:cxnSp>
        <p:nvCxnSpPr>
          <p:cNvPr id="7" name="Straight Connector 6"/>
          <p:cNvCxnSpPr/>
          <p:nvPr/>
        </p:nvCxnSpPr>
        <p:spPr>
          <a:xfrm>
            <a:off x="468314" y="1125538"/>
            <a:ext cx="8207375"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4962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16" descr="UWEE master slide_v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2"/>
            <a:ext cx="9140825"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2"/>
            <a:ext cx="7772400" cy="1362075"/>
          </a:xfrm>
        </p:spPr>
        <p:txBody>
          <a:bodyPr anchor="t"/>
          <a:lstStyle>
            <a:lvl1pPr algn="l">
              <a:defRPr sz="2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722313" y="2072831"/>
            <a:ext cx="7772400" cy="1500187"/>
          </a:xfrm>
        </p:spPr>
        <p:txBody>
          <a:bodyPr anchor="b"/>
          <a:lstStyle>
            <a:lvl1pPr marL="0" indent="0">
              <a:buNone/>
              <a:defRPr sz="480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094264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066800"/>
          </a:xfrm>
        </p:spPr>
        <p:txBody>
          <a:bodyPr/>
          <a:lstStyle>
            <a:lvl1pPr algn="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a:xfrm>
            <a:off x="0" y="6592269"/>
            <a:ext cx="3923928" cy="365125"/>
          </a:xfrm>
        </p:spPr>
        <p:txBody>
          <a:bodyPr/>
          <a:lstStyle>
            <a:lvl1pPr>
              <a:defRPr sz="1000" dirty="0" smtClean="0">
                <a:solidFill>
                  <a:schemeClr val="tx1"/>
                </a:solidFill>
              </a:defRPr>
            </a:lvl1pPr>
          </a:lstStyle>
          <a:p>
            <a:r>
              <a:rPr lang="en-US" smtClean="0"/>
              <a:t>© 2011 D. Kirschen and the University of Washington</a:t>
            </a:r>
            <a:endParaRPr lang="en-GB"/>
          </a:p>
        </p:txBody>
      </p:sp>
      <p:sp>
        <p:nvSpPr>
          <p:cNvPr id="7" name="Slide Number Placeholder 5"/>
          <p:cNvSpPr>
            <a:spLocks noGrp="1"/>
          </p:cNvSpPr>
          <p:nvPr>
            <p:ph type="sldNum" sz="quarter" idx="11"/>
          </p:nvPr>
        </p:nvSpPr>
        <p:spPr>
          <a:xfrm>
            <a:off x="7019925" y="6592269"/>
            <a:ext cx="2133600" cy="365125"/>
          </a:xfrm>
        </p:spPr>
        <p:txBody>
          <a:bodyPr/>
          <a:lstStyle>
            <a:lvl1pPr>
              <a:defRPr sz="1000" smtClean="0">
                <a:solidFill>
                  <a:schemeClr val="tx1"/>
                </a:solidFill>
              </a:defRPr>
            </a:lvl1pPr>
          </a:lstStyle>
          <a:p>
            <a:fld id="{0DB93B2F-3D29-E648-AECD-7CBAF0207E27}" type="slidenum">
              <a:rPr lang="en-GB" smtClean="0"/>
              <a:pPr/>
              <a:t>‹#›</a:t>
            </a:fld>
            <a:endParaRPr lang="en-GB"/>
          </a:p>
        </p:txBody>
      </p:sp>
      <p:cxnSp>
        <p:nvCxnSpPr>
          <p:cNvPr id="8" name="Straight Connector 7"/>
          <p:cNvCxnSpPr/>
          <p:nvPr/>
        </p:nvCxnSpPr>
        <p:spPr>
          <a:xfrm>
            <a:off x="468314" y="1125538"/>
            <a:ext cx="8207375"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5653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26876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988842"/>
            <a:ext cx="4040188" cy="413732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26876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988842"/>
            <a:ext cx="4041775" cy="413732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r>
              <a:rPr lang="en-US" smtClean="0"/>
              <a:t>© 2011 D. Kirschen and the University of Washington</a:t>
            </a:r>
            <a:endParaRPr lang="en-GB"/>
          </a:p>
        </p:txBody>
      </p:sp>
      <p:sp>
        <p:nvSpPr>
          <p:cNvPr id="8" name="Footer Placeholder 4"/>
          <p:cNvSpPr>
            <a:spLocks noGrp="1"/>
          </p:cNvSpPr>
          <p:nvPr>
            <p:ph type="ftr" sz="quarter" idx="11"/>
          </p:nvPr>
        </p:nvSpPr>
        <p:spPr/>
        <p:txBody>
          <a:bodyPr/>
          <a:lstStyle>
            <a:lvl1pPr>
              <a:defRPr/>
            </a:lvl1pPr>
          </a:lstStyle>
          <a:p>
            <a:endParaRPr lang="en-GB"/>
          </a:p>
        </p:txBody>
      </p:sp>
      <p:sp>
        <p:nvSpPr>
          <p:cNvPr id="9" name="Slide Number Placeholder 5"/>
          <p:cNvSpPr>
            <a:spLocks noGrp="1"/>
          </p:cNvSpPr>
          <p:nvPr>
            <p:ph type="sldNum" sz="quarter" idx="12"/>
          </p:nvPr>
        </p:nvSpPr>
        <p:spPr/>
        <p:txBody>
          <a:bodyPr/>
          <a:lstStyle>
            <a:lvl1pPr>
              <a:defRPr/>
            </a:lvl1pPr>
          </a:lstStyle>
          <a:p>
            <a:fld id="{C25132CA-A058-E542-A090-4F36F03B3A46}" type="slidenum">
              <a:rPr lang="en-GB" smtClean="0"/>
              <a:pPr/>
              <a:t>‹#›</a:t>
            </a:fld>
            <a:endParaRPr lang="en-GB"/>
          </a:p>
        </p:txBody>
      </p:sp>
      <p:cxnSp>
        <p:nvCxnSpPr>
          <p:cNvPr id="10" name="Straight Connector 9"/>
          <p:cNvCxnSpPr/>
          <p:nvPr/>
        </p:nvCxnSpPr>
        <p:spPr>
          <a:xfrm>
            <a:off x="468314" y="1052736"/>
            <a:ext cx="8207375"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4570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066800"/>
          </a:xfrm>
        </p:spPr>
        <p:txBody>
          <a:bodyPr/>
          <a:lstStyle>
            <a:lvl1pPr algn="l">
              <a:defRPr/>
            </a:lvl1pPr>
          </a:lstStyle>
          <a:p>
            <a:r>
              <a:rPr lang="en-US" smtClean="0"/>
              <a:t>Click to edit Master title style</a:t>
            </a:r>
            <a:endParaRPr lang="en-US" dirty="0"/>
          </a:p>
        </p:txBody>
      </p:sp>
      <p:sp>
        <p:nvSpPr>
          <p:cNvPr id="3" name="Date Placeholder 3"/>
          <p:cNvSpPr>
            <a:spLocks noGrp="1"/>
          </p:cNvSpPr>
          <p:nvPr>
            <p:ph type="dt" sz="half" idx="10"/>
          </p:nvPr>
        </p:nvSpPr>
        <p:spPr>
          <a:xfrm>
            <a:off x="-56380" y="6597354"/>
            <a:ext cx="3548261" cy="365125"/>
          </a:xfrm>
        </p:spPr>
        <p:txBody>
          <a:bodyPr/>
          <a:lstStyle>
            <a:lvl1pPr>
              <a:defRPr sz="900"/>
            </a:lvl1pPr>
          </a:lstStyle>
          <a:p>
            <a:r>
              <a:rPr lang="en-US" smtClean="0"/>
              <a:t>© 2011 D. Kirschen and the University of Washington</a:t>
            </a:r>
            <a:endParaRPr lang="en-GB"/>
          </a:p>
        </p:txBody>
      </p:sp>
      <p:sp>
        <p:nvSpPr>
          <p:cNvPr id="5" name="Slide Number Placeholder 5"/>
          <p:cNvSpPr>
            <a:spLocks noGrp="1"/>
          </p:cNvSpPr>
          <p:nvPr>
            <p:ph type="sldNum" sz="quarter" idx="12"/>
          </p:nvPr>
        </p:nvSpPr>
        <p:spPr>
          <a:xfrm>
            <a:off x="7046912" y="6592269"/>
            <a:ext cx="2133600" cy="365125"/>
          </a:xfrm>
        </p:spPr>
        <p:txBody>
          <a:bodyPr/>
          <a:lstStyle>
            <a:lvl1pPr>
              <a:defRPr sz="900"/>
            </a:lvl1pPr>
          </a:lstStyle>
          <a:p>
            <a:fld id="{262159CF-5808-5A4D-B3F0-CA86F9D1091C}" type="slidenum">
              <a:rPr lang="en-GB" smtClean="0"/>
              <a:pPr/>
              <a:t>‹#›</a:t>
            </a:fld>
            <a:endParaRPr lang="en-GB"/>
          </a:p>
        </p:txBody>
      </p:sp>
      <p:cxnSp>
        <p:nvCxnSpPr>
          <p:cNvPr id="7" name="Straight Connector 6"/>
          <p:cNvCxnSpPr/>
          <p:nvPr/>
        </p:nvCxnSpPr>
        <p:spPr>
          <a:xfrm>
            <a:off x="468314" y="1125538"/>
            <a:ext cx="8207375"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5646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36512" y="6592269"/>
            <a:ext cx="3960440" cy="365125"/>
          </a:xfrm>
        </p:spPr>
        <p:txBody>
          <a:bodyPr/>
          <a:lstStyle>
            <a:lvl1pPr>
              <a:defRPr sz="1000"/>
            </a:lvl1pPr>
          </a:lstStyle>
          <a:p>
            <a:r>
              <a:rPr lang="en-US" smtClean="0"/>
              <a:t>© 2011 D. Kirschen and the University of Washington</a:t>
            </a:r>
            <a:endParaRPr lang="en-GB"/>
          </a:p>
        </p:txBody>
      </p:sp>
      <p:sp>
        <p:nvSpPr>
          <p:cNvPr id="4" name="Slide Number Placeholder 5"/>
          <p:cNvSpPr>
            <a:spLocks noGrp="1"/>
          </p:cNvSpPr>
          <p:nvPr>
            <p:ph type="sldNum" sz="quarter" idx="12"/>
          </p:nvPr>
        </p:nvSpPr>
        <p:spPr>
          <a:xfrm>
            <a:off x="7046912" y="6592269"/>
            <a:ext cx="2133600" cy="365125"/>
          </a:xfrm>
        </p:spPr>
        <p:txBody>
          <a:bodyPr/>
          <a:lstStyle>
            <a:lvl1pPr>
              <a:defRPr sz="1000"/>
            </a:lvl1pPr>
          </a:lstStyle>
          <a:p>
            <a:fld id="{B18C253C-03D1-274A-B4F9-4CA9C4326747}" type="slidenum">
              <a:rPr lang="en-GB" smtClean="0"/>
              <a:pPr/>
              <a:t>‹#›</a:t>
            </a:fld>
            <a:endParaRPr lang="en-GB"/>
          </a:p>
        </p:txBody>
      </p:sp>
      <p:sp>
        <p:nvSpPr>
          <p:cNvPr id="3" name="Footer Placeholder 4"/>
          <p:cNvSpPr>
            <a:spLocks noGrp="1"/>
          </p:cNvSpPr>
          <p:nvPr>
            <p:ph type="ftr" sz="quarter" idx="11"/>
          </p:nvPr>
        </p:nvSpPr>
        <p:spPr/>
        <p:txBody>
          <a:bodyPr/>
          <a:lstStyle>
            <a:lvl1pPr>
              <a:defRPr/>
            </a:lvl1pPr>
          </a:lstStyle>
          <a:p>
            <a:endParaRPr lang="en-GB"/>
          </a:p>
        </p:txBody>
      </p:sp>
    </p:spTree>
    <p:extLst>
      <p:ext uri="{BB962C8B-B14F-4D97-AF65-F5344CB8AC3E}">
        <p14:creationId xmlns:p14="http://schemas.microsoft.com/office/powerpoint/2010/main" val="503319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3008313" cy="10668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533401"/>
            <a:ext cx="5111750" cy="54102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676402"/>
            <a:ext cx="3008313" cy="426720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r>
              <a:rPr lang="en-US" smtClean="0"/>
              <a:t>© 2011 D. Kirschen and the University of Washington</a:t>
            </a:r>
            <a:endParaRPr lang="en-GB"/>
          </a:p>
        </p:txBody>
      </p:sp>
      <p:sp>
        <p:nvSpPr>
          <p:cNvPr id="6" name="Footer Placeholder 4"/>
          <p:cNvSpPr>
            <a:spLocks noGrp="1"/>
          </p:cNvSpPr>
          <p:nvPr>
            <p:ph type="ftr" sz="quarter" idx="11"/>
          </p:nvPr>
        </p:nvSpPr>
        <p:spPr/>
        <p:txBody>
          <a:bodyPr/>
          <a:lstStyle>
            <a:lvl1pPr>
              <a:defRPr/>
            </a:lvl1pPr>
          </a:lstStyle>
          <a:p>
            <a:endParaRPr lang="en-GB"/>
          </a:p>
        </p:txBody>
      </p:sp>
      <p:sp>
        <p:nvSpPr>
          <p:cNvPr id="7" name="Slide Number Placeholder 5"/>
          <p:cNvSpPr>
            <a:spLocks noGrp="1"/>
          </p:cNvSpPr>
          <p:nvPr>
            <p:ph type="sldNum" sz="quarter" idx="12"/>
          </p:nvPr>
        </p:nvSpPr>
        <p:spPr/>
        <p:txBody>
          <a:bodyPr/>
          <a:lstStyle>
            <a:lvl1pPr>
              <a:defRPr/>
            </a:lvl1pPr>
          </a:lstStyle>
          <a:p>
            <a:fld id="{C950A915-E491-BA47-8452-E70D9C70B1AB}" type="slidenum">
              <a:rPr lang="en-GB" smtClean="0"/>
              <a:pPr/>
              <a:t>‹#›</a:t>
            </a:fld>
            <a:endParaRPr lang="en-GB"/>
          </a:p>
        </p:txBody>
      </p:sp>
    </p:spTree>
    <p:extLst>
      <p:ext uri="{BB962C8B-B14F-4D97-AF65-F5344CB8AC3E}">
        <p14:creationId xmlns:p14="http://schemas.microsoft.com/office/powerpoint/2010/main" val="2045141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6482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7"/>
            <a:ext cx="5486400" cy="39592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4" name="Text Placeholder 3"/>
          <p:cNvSpPr>
            <a:spLocks noGrp="1"/>
          </p:cNvSpPr>
          <p:nvPr>
            <p:ph type="body" sz="half" idx="2"/>
          </p:nvPr>
        </p:nvSpPr>
        <p:spPr>
          <a:xfrm>
            <a:off x="1792288" y="5214938"/>
            <a:ext cx="5486400" cy="7286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r>
              <a:rPr lang="en-US" smtClean="0"/>
              <a:t>© 2011 D. Kirschen and the University of Washington</a:t>
            </a:r>
            <a:endParaRPr lang="en-GB"/>
          </a:p>
        </p:txBody>
      </p:sp>
      <p:sp>
        <p:nvSpPr>
          <p:cNvPr id="6" name="Footer Placeholder 4"/>
          <p:cNvSpPr>
            <a:spLocks noGrp="1"/>
          </p:cNvSpPr>
          <p:nvPr>
            <p:ph type="ftr" sz="quarter" idx="11"/>
          </p:nvPr>
        </p:nvSpPr>
        <p:spPr/>
        <p:txBody>
          <a:bodyPr/>
          <a:lstStyle>
            <a:lvl1pPr>
              <a:defRPr/>
            </a:lvl1pPr>
          </a:lstStyle>
          <a:p>
            <a:endParaRPr lang="en-GB"/>
          </a:p>
        </p:txBody>
      </p:sp>
      <p:sp>
        <p:nvSpPr>
          <p:cNvPr id="7" name="Slide Number Placeholder 5"/>
          <p:cNvSpPr>
            <a:spLocks noGrp="1"/>
          </p:cNvSpPr>
          <p:nvPr>
            <p:ph type="sldNum" sz="quarter" idx="12"/>
          </p:nvPr>
        </p:nvSpPr>
        <p:spPr/>
        <p:txBody>
          <a:bodyPr/>
          <a:lstStyle>
            <a:lvl1pPr>
              <a:defRPr/>
            </a:lvl1pPr>
          </a:lstStyle>
          <a:p>
            <a:fld id="{295854A1-88FF-D84E-B903-E7642230C543}" type="slidenum">
              <a:rPr lang="en-GB" smtClean="0"/>
              <a:pPr/>
              <a:t>‹#›</a:t>
            </a:fld>
            <a:endParaRPr lang="en-GB"/>
          </a:p>
        </p:txBody>
      </p:sp>
    </p:spTree>
    <p:extLst>
      <p:ext uri="{BB962C8B-B14F-4D97-AF65-F5344CB8AC3E}">
        <p14:creationId xmlns:p14="http://schemas.microsoft.com/office/powerpoint/2010/main" val="1725390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 2011 D. Kirschen and the University of Washington</a:t>
            </a:r>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BA8D793F-4E02-E446-B4DB-12448334183A}" type="slidenum">
              <a:rPr lang="en-GB" smtClean="0"/>
              <a:pPr/>
              <a:t>‹#›</a:t>
            </a:fld>
            <a:endParaRPr lang="en-GB"/>
          </a:p>
        </p:txBody>
      </p:sp>
    </p:spTree>
    <p:extLst>
      <p:ext uri="{BB962C8B-B14F-4D97-AF65-F5344CB8AC3E}">
        <p14:creationId xmlns:p14="http://schemas.microsoft.com/office/powerpoint/2010/main" val="1759186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1"/>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2"/>
            <a:ext cx="6019800" cy="5410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r>
              <a:rPr lang="en-US" smtClean="0"/>
              <a:t>© 2011 D. Kirschen and the University of Washington</a:t>
            </a:r>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B99F0574-5707-E446-8127-F64A2E1A0930}" type="slidenum">
              <a:rPr lang="en-GB" smtClean="0"/>
              <a:pPr/>
              <a:t>‹#›</a:t>
            </a:fld>
            <a:endParaRPr lang="en-GB"/>
          </a:p>
        </p:txBody>
      </p:sp>
    </p:spTree>
    <p:extLst>
      <p:ext uri="{BB962C8B-B14F-4D97-AF65-F5344CB8AC3E}">
        <p14:creationId xmlns:p14="http://schemas.microsoft.com/office/powerpoint/2010/main" val="49630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68313" y="44625"/>
            <a:ext cx="8229600" cy="792163"/>
          </a:xfrm>
        </p:spPr>
        <p:txBody>
          <a:bodyPr/>
          <a:lstStyle>
            <a:lvl1pPr algn="l">
              <a:defRPr/>
            </a:lvl1pPr>
          </a:lstStyle>
          <a:p>
            <a:r>
              <a:rPr lang="en-US" smtClean="0"/>
              <a:t>Click to edit Master title style</a:t>
            </a:r>
            <a:endParaRPr lang="en-US" dirty="0"/>
          </a:p>
        </p:txBody>
      </p:sp>
      <p:sp>
        <p:nvSpPr>
          <p:cNvPr id="3" name="Text Placeholder 2"/>
          <p:cNvSpPr>
            <a:spLocks noGrp="1"/>
          </p:cNvSpPr>
          <p:nvPr>
            <p:ph type="body" sz="half" idx="1"/>
          </p:nvPr>
        </p:nvSpPr>
        <p:spPr>
          <a:xfrm>
            <a:off x="453008" y="1052736"/>
            <a:ext cx="4038600" cy="50405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4008" y="1052736"/>
            <a:ext cx="4038600" cy="5040560"/>
          </a:xfrm>
        </p:spPr>
        <p:txBody>
          <a:bodyPr/>
          <a:lstStyle/>
          <a:p>
            <a:pPr lvl="0"/>
            <a:r>
              <a:rPr lang="en-US" noProof="0" smtClean="0"/>
              <a:t>Click icon to add clip art</a:t>
            </a:r>
            <a:endParaRPr lang="en-US" noProof="0"/>
          </a:p>
        </p:txBody>
      </p:sp>
      <p:sp>
        <p:nvSpPr>
          <p:cNvPr id="5" name="Date Placeholder 4"/>
          <p:cNvSpPr>
            <a:spLocks noGrp="1"/>
          </p:cNvSpPr>
          <p:nvPr>
            <p:ph type="dt" sz="half" idx="10"/>
          </p:nvPr>
        </p:nvSpPr>
        <p:spPr>
          <a:xfrm>
            <a:off x="-25896" y="6613527"/>
            <a:ext cx="3733800" cy="244475"/>
          </a:xfrm>
        </p:spPr>
        <p:txBody>
          <a:bodyPr/>
          <a:lstStyle>
            <a:lvl1pPr>
              <a:defRPr/>
            </a:lvl1pPr>
          </a:lstStyle>
          <a:p>
            <a:r>
              <a:rPr lang="en-US" smtClean="0"/>
              <a:t>© 2011 D. Kirschen and the University of Washington</a:t>
            </a:r>
            <a:endParaRPr lang="en-GB"/>
          </a:p>
        </p:txBody>
      </p:sp>
      <p:sp>
        <p:nvSpPr>
          <p:cNvPr id="6" name="Footer Placeholder 5"/>
          <p:cNvSpPr>
            <a:spLocks noGrp="1"/>
          </p:cNvSpPr>
          <p:nvPr>
            <p:ph type="ftr" sz="quarter" idx="11"/>
          </p:nvPr>
        </p:nvSpPr>
        <p:spPr>
          <a:xfrm>
            <a:off x="3124200" y="6248400"/>
            <a:ext cx="2895600" cy="476250"/>
          </a:xfrm>
        </p:spPr>
        <p:txBody>
          <a:bodyPr/>
          <a:lstStyle>
            <a:lvl1pPr>
              <a:defRPr/>
            </a:lvl1pPr>
          </a:lstStyle>
          <a:p>
            <a:endParaRPr lang="en-GB"/>
          </a:p>
        </p:txBody>
      </p:sp>
      <p:sp>
        <p:nvSpPr>
          <p:cNvPr id="7" name="Slide Number Placeholder 6"/>
          <p:cNvSpPr>
            <a:spLocks noGrp="1"/>
          </p:cNvSpPr>
          <p:nvPr>
            <p:ph type="sldNum" sz="quarter" idx="12"/>
          </p:nvPr>
        </p:nvSpPr>
        <p:spPr>
          <a:xfrm>
            <a:off x="6934200" y="6629400"/>
            <a:ext cx="2133600" cy="152400"/>
          </a:xfrm>
        </p:spPr>
        <p:txBody>
          <a:bodyPr/>
          <a:lstStyle>
            <a:lvl1pPr>
              <a:defRPr/>
            </a:lvl1pPr>
          </a:lstStyle>
          <a:p>
            <a:fld id="{3C435E6C-F95A-914E-8CD7-AB741ECE2DB8}" type="slidenum">
              <a:rPr lang="en-GB" smtClean="0"/>
              <a:pPr/>
              <a:t>‹#›</a:t>
            </a:fld>
            <a:endParaRPr lang="en-GB"/>
          </a:p>
        </p:txBody>
      </p:sp>
      <p:cxnSp>
        <p:nvCxnSpPr>
          <p:cNvPr id="8" name="Straight Connector 7"/>
          <p:cNvCxnSpPr/>
          <p:nvPr/>
        </p:nvCxnSpPr>
        <p:spPr>
          <a:xfrm>
            <a:off x="468314" y="764704"/>
            <a:ext cx="8207375"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93486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68313" y="333377"/>
            <a:ext cx="8229600" cy="7921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68313" y="1447800"/>
            <a:ext cx="8229600" cy="4678363"/>
          </a:xfrm>
        </p:spPr>
        <p:txBody>
          <a:bodyPr/>
          <a:lstStyle/>
          <a:p>
            <a:r>
              <a:rPr lang="en-US" smtClean="0"/>
              <a:t>Click icon to add table</a:t>
            </a:r>
            <a:endParaRPr lang="en-US"/>
          </a:p>
        </p:txBody>
      </p:sp>
      <p:sp>
        <p:nvSpPr>
          <p:cNvPr id="4" name="Date Placeholder 3"/>
          <p:cNvSpPr>
            <a:spLocks noGrp="1"/>
          </p:cNvSpPr>
          <p:nvPr>
            <p:ph type="dt" sz="half" idx="10"/>
          </p:nvPr>
        </p:nvSpPr>
        <p:spPr>
          <a:xfrm>
            <a:off x="457200" y="6492875"/>
            <a:ext cx="2133600" cy="228600"/>
          </a:xfrm>
        </p:spPr>
        <p:txBody>
          <a:bodyPr/>
          <a:lstStyle>
            <a:lvl1pPr>
              <a:defRPr/>
            </a:lvl1pPr>
          </a:lstStyle>
          <a:p>
            <a:r>
              <a:rPr lang="en-US" smtClean="0"/>
              <a:t>© 2011 D. Kirschen and the University of Washington</a:t>
            </a:r>
            <a:endParaRPr lang="en-GB"/>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GB"/>
          </a:p>
        </p:txBody>
      </p:sp>
      <p:sp>
        <p:nvSpPr>
          <p:cNvPr id="6" name="Slide Number Placeholder 5"/>
          <p:cNvSpPr>
            <a:spLocks noGrp="1"/>
          </p:cNvSpPr>
          <p:nvPr>
            <p:ph type="sldNum" sz="quarter" idx="12"/>
          </p:nvPr>
        </p:nvSpPr>
        <p:spPr>
          <a:xfrm>
            <a:off x="6934200" y="6553200"/>
            <a:ext cx="2133600" cy="228600"/>
          </a:xfrm>
        </p:spPr>
        <p:txBody>
          <a:bodyPr/>
          <a:lstStyle>
            <a:lvl1pPr>
              <a:defRPr/>
            </a:lvl1pPr>
          </a:lstStyle>
          <a:p>
            <a:fld id="{3C435E6C-F95A-914E-8CD7-AB741ECE2DB8}" type="slidenum">
              <a:rPr lang="en-GB" smtClean="0"/>
              <a:pPr/>
              <a:t>‹#›</a:t>
            </a:fld>
            <a:endParaRPr lang="en-GB"/>
          </a:p>
        </p:txBody>
      </p:sp>
    </p:spTree>
    <p:extLst>
      <p:ext uri="{BB962C8B-B14F-4D97-AF65-F5344CB8AC3E}">
        <p14:creationId xmlns:p14="http://schemas.microsoft.com/office/powerpoint/2010/main" val="371110693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0" y="6592269"/>
            <a:ext cx="3059832" cy="365125"/>
          </a:xfrm>
          <a:prstGeom prst="rect">
            <a:avLst/>
          </a:prstGeom>
        </p:spPr>
        <p:txBody>
          <a:bodyPr vert="horz" wrap="square" lIns="91440" tIns="45720" rIns="91440" bIns="45720" numCol="1" anchor="ctr" anchorCtr="0" compatLnSpc="1">
            <a:prstTxWarp prst="textNoShape">
              <a:avLst/>
            </a:prstTxWarp>
          </a:bodyPr>
          <a:lstStyle>
            <a:lvl1pPr>
              <a:defRPr sz="900" smtClean="0">
                <a:solidFill>
                  <a:schemeClr val="tx1"/>
                </a:solidFill>
                <a:latin typeface="Calibri" charset="0"/>
                <a:cs typeface="+mn-cs"/>
              </a:defRPr>
            </a:lvl1pPr>
          </a:lstStyle>
          <a:p>
            <a:r>
              <a:rPr lang="en-US" smtClean="0"/>
              <a:t>© 2011 D. Kirschen and the University of Washington</a:t>
            </a:r>
            <a:endParaRPr lang="en-GB" dirty="0"/>
          </a:p>
        </p:txBody>
      </p:sp>
      <p:sp>
        <p:nvSpPr>
          <p:cNvPr id="6" name="Slide Number Placeholder 5"/>
          <p:cNvSpPr>
            <a:spLocks noGrp="1"/>
          </p:cNvSpPr>
          <p:nvPr>
            <p:ph type="sldNum" sz="quarter" idx="4"/>
          </p:nvPr>
        </p:nvSpPr>
        <p:spPr>
          <a:xfrm>
            <a:off x="6096000" y="6592269"/>
            <a:ext cx="3059832" cy="365125"/>
          </a:xfrm>
          <a:prstGeom prst="rect">
            <a:avLst/>
          </a:prstGeom>
        </p:spPr>
        <p:txBody>
          <a:bodyPr vert="horz" wrap="square" lIns="91440" tIns="45720" rIns="91440" bIns="45720" numCol="1" anchor="ctr" anchorCtr="0" compatLnSpc="1">
            <a:prstTxWarp prst="textNoShape">
              <a:avLst/>
            </a:prstTxWarp>
          </a:bodyPr>
          <a:lstStyle>
            <a:lvl1pPr algn="r">
              <a:defRPr sz="900" smtClean="0">
                <a:solidFill>
                  <a:schemeClr val="tx1"/>
                </a:solidFill>
                <a:latin typeface="Calibri" charset="0"/>
                <a:cs typeface="+mn-cs"/>
              </a:defRPr>
            </a:lvl1pPr>
          </a:lstStyle>
          <a:p>
            <a:fld id="{3C435E6C-F95A-914E-8CD7-AB741ECE2DB8}" type="slidenum">
              <a:rPr lang="en-GB" smtClean="0"/>
              <a:pPr/>
              <a:t>‹#›</a:t>
            </a:fld>
            <a:endParaRPr lang="en-GB" dirty="0"/>
          </a:p>
        </p:txBody>
      </p:sp>
      <p:sp>
        <p:nvSpPr>
          <p:cNvPr id="54274" name="Title Placeholder 1"/>
          <p:cNvSpPr>
            <a:spLocks noGrp="1"/>
          </p:cNvSpPr>
          <p:nvPr>
            <p:ph type="title"/>
          </p:nvPr>
        </p:nvSpPr>
        <p:spPr bwMode="auto">
          <a:xfrm>
            <a:off x="457200" y="57944"/>
            <a:ext cx="822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54275" name="Text Placeholder 2"/>
          <p:cNvSpPr>
            <a:spLocks noGrp="1"/>
          </p:cNvSpPr>
          <p:nvPr>
            <p:ph type="body" idx="1"/>
          </p:nvPr>
        </p:nvSpPr>
        <p:spPr bwMode="auto">
          <a:xfrm>
            <a:off x="457200" y="1676400"/>
            <a:ext cx="8229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14675" y="6096002"/>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98989"/>
                </a:solidFill>
                <a:latin typeface="Calibri" charset="0"/>
                <a:cs typeface="+mn-cs"/>
              </a:defRPr>
            </a:lvl1pPr>
          </a:lstStyle>
          <a:p>
            <a:endParaRPr lang="en-GB"/>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hdr="0" ftr="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eg"/><Relationship Id="rId1" Type="http://schemas.openxmlformats.org/officeDocument/2006/relationships/slideLayout" Target="../slideLayouts/slideLayout6.xml"/><Relationship Id="rId2" Type="http://schemas.openxmlformats.org/officeDocument/2006/relationships/image" Target="../media/image4.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3.jpeg"/><Relationship Id="rId5" Type="http://schemas.openxmlformats.org/officeDocument/2006/relationships/image" Target="../media/image2.jpe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image" Target="../media/image6.emf"/><Relationship Id="rId6" Type="http://schemas.openxmlformats.org/officeDocument/2006/relationships/oleObject" Target="../embeddings/oleObject2.bin"/><Relationship Id="rId7"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3.bin"/><Relationship Id="rId5" Type="http://schemas.openxmlformats.org/officeDocument/2006/relationships/image" Target="../media/image8.emf"/><Relationship Id="rId6" Type="http://schemas.openxmlformats.org/officeDocument/2006/relationships/oleObject" Target="../embeddings/oleObject4.bin"/><Relationship Id="rId7" Type="http://schemas.openxmlformats.org/officeDocument/2006/relationships/image" Target="../media/image9.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5.bin"/><Relationship Id="rId5" Type="http://schemas.openxmlformats.org/officeDocument/2006/relationships/image" Target="../media/image11.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1" Type="http://schemas.openxmlformats.org/officeDocument/2006/relationships/image" Target="../media/image15.emf"/><Relationship Id="rId12" Type="http://schemas.openxmlformats.org/officeDocument/2006/relationships/oleObject" Target="../embeddings/oleObject10.bin"/><Relationship Id="rId13" Type="http://schemas.openxmlformats.org/officeDocument/2006/relationships/image" Target="../media/image16.emf"/><Relationship Id="rId14" Type="http://schemas.openxmlformats.org/officeDocument/2006/relationships/oleObject" Target="../embeddings/oleObject11.bin"/><Relationship Id="rId15" Type="http://schemas.openxmlformats.org/officeDocument/2006/relationships/image" Target="../media/image17.emf"/><Relationship Id="rId1" Type="http://schemas.openxmlformats.org/officeDocument/2006/relationships/vmlDrawing" Target="../drawings/vmlDrawing4.vml"/><Relationship Id="rId2" Type="http://schemas.openxmlformats.org/officeDocument/2006/relationships/slideLayout" Target="../slideLayouts/slideLayout6.xml"/><Relationship Id="rId3" Type="http://schemas.openxmlformats.org/officeDocument/2006/relationships/notesSlide" Target="../notesSlides/notesSlide13.xml"/><Relationship Id="rId4" Type="http://schemas.openxmlformats.org/officeDocument/2006/relationships/oleObject" Target="../embeddings/oleObject6.bin"/><Relationship Id="rId5" Type="http://schemas.openxmlformats.org/officeDocument/2006/relationships/image" Target="../media/image12.emf"/><Relationship Id="rId6" Type="http://schemas.openxmlformats.org/officeDocument/2006/relationships/oleObject" Target="../embeddings/oleObject7.bin"/><Relationship Id="rId7" Type="http://schemas.openxmlformats.org/officeDocument/2006/relationships/image" Target="../media/image13.emf"/><Relationship Id="rId8" Type="http://schemas.openxmlformats.org/officeDocument/2006/relationships/oleObject" Target="../embeddings/oleObject8.bin"/><Relationship Id="rId9" Type="http://schemas.openxmlformats.org/officeDocument/2006/relationships/image" Target="../media/image14.emf"/><Relationship Id="rId10" Type="http://schemas.openxmlformats.org/officeDocument/2006/relationships/oleObject" Target="../embeddings/oleObject9.bin"/></Relationships>
</file>

<file path=ppt/slides/_rels/slide16.xml.rels><?xml version="1.0" encoding="UTF-8" standalone="yes"?>
<Relationships xmlns="http://schemas.openxmlformats.org/package/2006/relationships"><Relationship Id="rId11" Type="http://schemas.openxmlformats.org/officeDocument/2006/relationships/image" Target="../media/image21.emf"/><Relationship Id="rId12" Type="http://schemas.openxmlformats.org/officeDocument/2006/relationships/oleObject" Target="../embeddings/oleObject16.bin"/><Relationship Id="rId13" Type="http://schemas.openxmlformats.org/officeDocument/2006/relationships/image" Target="../media/image22.emf"/><Relationship Id="rId1" Type="http://schemas.openxmlformats.org/officeDocument/2006/relationships/vmlDrawing" Target="../drawings/vmlDrawing5.vml"/><Relationship Id="rId2" Type="http://schemas.openxmlformats.org/officeDocument/2006/relationships/slideLayout" Target="../slideLayouts/slideLayout6.xml"/><Relationship Id="rId3" Type="http://schemas.openxmlformats.org/officeDocument/2006/relationships/notesSlide" Target="../notesSlides/notesSlide14.xml"/><Relationship Id="rId4" Type="http://schemas.openxmlformats.org/officeDocument/2006/relationships/oleObject" Target="../embeddings/oleObject12.bin"/><Relationship Id="rId5" Type="http://schemas.openxmlformats.org/officeDocument/2006/relationships/image" Target="../media/image18.emf"/><Relationship Id="rId6" Type="http://schemas.openxmlformats.org/officeDocument/2006/relationships/oleObject" Target="../embeddings/oleObject13.bin"/><Relationship Id="rId7" Type="http://schemas.openxmlformats.org/officeDocument/2006/relationships/image" Target="../media/image19.emf"/><Relationship Id="rId8" Type="http://schemas.openxmlformats.org/officeDocument/2006/relationships/oleObject" Target="../embeddings/oleObject14.bin"/><Relationship Id="rId9" Type="http://schemas.openxmlformats.org/officeDocument/2006/relationships/image" Target="../media/image20.emf"/><Relationship Id="rId10" Type="http://schemas.openxmlformats.org/officeDocument/2006/relationships/oleObject" Target="../embeddings/oleObject15.bin"/></Relationships>
</file>

<file path=ppt/slides/_rels/slide17.xml.rels><?xml version="1.0" encoding="UTF-8" standalone="yes"?>
<Relationships xmlns="http://schemas.openxmlformats.org/package/2006/relationships"><Relationship Id="rId11" Type="http://schemas.openxmlformats.org/officeDocument/2006/relationships/image" Target="../media/image26.emf"/><Relationship Id="rId12" Type="http://schemas.openxmlformats.org/officeDocument/2006/relationships/oleObject" Target="../embeddings/oleObject21.bin"/><Relationship Id="rId13" Type="http://schemas.openxmlformats.org/officeDocument/2006/relationships/image" Target="../media/image27.emf"/><Relationship Id="rId1" Type="http://schemas.openxmlformats.org/officeDocument/2006/relationships/vmlDrawing" Target="../drawings/vmlDrawing6.vml"/><Relationship Id="rId2" Type="http://schemas.openxmlformats.org/officeDocument/2006/relationships/slideLayout" Target="../slideLayouts/slideLayout6.xml"/><Relationship Id="rId3" Type="http://schemas.openxmlformats.org/officeDocument/2006/relationships/notesSlide" Target="../notesSlides/notesSlide15.xml"/><Relationship Id="rId4" Type="http://schemas.openxmlformats.org/officeDocument/2006/relationships/oleObject" Target="../embeddings/oleObject17.bin"/><Relationship Id="rId5" Type="http://schemas.openxmlformats.org/officeDocument/2006/relationships/image" Target="../media/image23.emf"/><Relationship Id="rId6" Type="http://schemas.openxmlformats.org/officeDocument/2006/relationships/oleObject" Target="../embeddings/oleObject18.bin"/><Relationship Id="rId7" Type="http://schemas.openxmlformats.org/officeDocument/2006/relationships/image" Target="../media/image24.emf"/><Relationship Id="rId8" Type="http://schemas.openxmlformats.org/officeDocument/2006/relationships/oleObject" Target="../embeddings/oleObject19.bin"/><Relationship Id="rId9" Type="http://schemas.openxmlformats.org/officeDocument/2006/relationships/image" Target="../media/image25.emf"/><Relationship Id="rId10" Type="http://schemas.openxmlformats.org/officeDocument/2006/relationships/oleObject" Target="../embeddings/oleObject20.bin"/></Relationships>
</file>

<file path=ppt/slides/_rels/slide18.xml.rels><?xml version="1.0" encoding="UTF-8" standalone="yes"?>
<Relationships xmlns="http://schemas.openxmlformats.org/package/2006/relationships"><Relationship Id="rId11" Type="http://schemas.openxmlformats.org/officeDocument/2006/relationships/image" Target="../media/image31.emf"/><Relationship Id="rId12" Type="http://schemas.openxmlformats.org/officeDocument/2006/relationships/oleObject" Target="../embeddings/oleObject26.bin"/><Relationship Id="rId13" Type="http://schemas.openxmlformats.org/officeDocument/2006/relationships/image" Target="../media/image32.emf"/><Relationship Id="rId14" Type="http://schemas.openxmlformats.org/officeDocument/2006/relationships/oleObject" Target="../embeddings/oleObject27.bin"/><Relationship Id="rId15" Type="http://schemas.openxmlformats.org/officeDocument/2006/relationships/image" Target="../media/image33.emf"/><Relationship Id="rId16" Type="http://schemas.openxmlformats.org/officeDocument/2006/relationships/oleObject" Target="../embeddings/oleObject28.bin"/><Relationship Id="rId17" Type="http://schemas.openxmlformats.org/officeDocument/2006/relationships/image" Target="../media/image34.emf"/><Relationship Id="rId1" Type="http://schemas.openxmlformats.org/officeDocument/2006/relationships/vmlDrawing" Target="../drawings/vmlDrawing7.vml"/><Relationship Id="rId2" Type="http://schemas.openxmlformats.org/officeDocument/2006/relationships/slideLayout" Target="../slideLayouts/slideLayout6.xml"/><Relationship Id="rId3" Type="http://schemas.openxmlformats.org/officeDocument/2006/relationships/notesSlide" Target="../notesSlides/notesSlide16.xml"/><Relationship Id="rId4" Type="http://schemas.openxmlformats.org/officeDocument/2006/relationships/oleObject" Target="../embeddings/oleObject22.bin"/><Relationship Id="rId5" Type="http://schemas.openxmlformats.org/officeDocument/2006/relationships/image" Target="../media/image28.emf"/><Relationship Id="rId6" Type="http://schemas.openxmlformats.org/officeDocument/2006/relationships/oleObject" Target="../embeddings/oleObject23.bin"/><Relationship Id="rId7" Type="http://schemas.openxmlformats.org/officeDocument/2006/relationships/image" Target="../media/image29.emf"/><Relationship Id="rId8" Type="http://schemas.openxmlformats.org/officeDocument/2006/relationships/oleObject" Target="../embeddings/oleObject24.bin"/><Relationship Id="rId9" Type="http://schemas.openxmlformats.org/officeDocument/2006/relationships/image" Target="../media/image30.emf"/><Relationship Id="rId10" Type="http://schemas.openxmlformats.org/officeDocument/2006/relationships/oleObject" Target="../embeddings/oleObject25.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oleObject" Target="../embeddings/oleObject29.bin"/><Relationship Id="rId5" Type="http://schemas.openxmlformats.org/officeDocument/2006/relationships/image" Target="../media/image35.emf"/><Relationship Id="rId6" Type="http://schemas.openxmlformats.org/officeDocument/2006/relationships/oleObject" Target="../embeddings/oleObject30.bin"/><Relationship Id="rId7" Type="http://schemas.openxmlformats.org/officeDocument/2006/relationships/image" Target="../media/image36.emf"/><Relationship Id="rId1" Type="http://schemas.openxmlformats.org/officeDocument/2006/relationships/vmlDrawing" Target="../drawings/vmlDrawing8.vml"/><Relationship Id="rId2"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31.bin"/><Relationship Id="rId5" Type="http://schemas.openxmlformats.org/officeDocument/2006/relationships/image" Target="../media/image37.emf"/><Relationship Id="rId6" Type="http://schemas.openxmlformats.org/officeDocument/2006/relationships/oleObject" Target="../embeddings/oleObject32.bin"/><Relationship Id="rId7" Type="http://schemas.openxmlformats.org/officeDocument/2006/relationships/image" Target="../media/image38.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oleObject" Target="../embeddings/oleObject33.bin"/><Relationship Id="rId5" Type="http://schemas.openxmlformats.org/officeDocument/2006/relationships/image" Target="../media/image39.emf"/><Relationship Id="rId6" Type="http://schemas.openxmlformats.org/officeDocument/2006/relationships/oleObject" Target="../embeddings/oleObject34.bin"/><Relationship Id="rId7" Type="http://schemas.openxmlformats.org/officeDocument/2006/relationships/image" Target="../media/image40.emf"/><Relationship Id="rId8" Type="http://schemas.openxmlformats.org/officeDocument/2006/relationships/oleObject" Target="../embeddings/oleObject35.bin"/><Relationship Id="rId9" Type="http://schemas.openxmlformats.org/officeDocument/2006/relationships/image" Target="../media/image41.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oleObject" Target="../embeddings/oleObject36.bin"/><Relationship Id="rId5" Type="http://schemas.openxmlformats.org/officeDocument/2006/relationships/image" Target="../media/image42.emf"/><Relationship Id="rId6" Type="http://schemas.openxmlformats.org/officeDocument/2006/relationships/oleObject" Target="../embeddings/oleObject37.bin"/><Relationship Id="rId7" Type="http://schemas.openxmlformats.org/officeDocument/2006/relationships/image" Target="../media/image43.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oleObject" Target="../embeddings/oleObject38.bin"/><Relationship Id="rId5" Type="http://schemas.openxmlformats.org/officeDocument/2006/relationships/image" Target="../media/image44.emf"/><Relationship Id="rId6" Type="http://schemas.openxmlformats.org/officeDocument/2006/relationships/oleObject" Target="../embeddings/oleObject39.bin"/><Relationship Id="rId7" Type="http://schemas.openxmlformats.org/officeDocument/2006/relationships/image" Target="../media/image45.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oleObject" Target="../embeddings/oleObject40.bin"/><Relationship Id="rId5" Type="http://schemas.openxmlformats.org/officeDocument/2006/relationships/image" Target="../media/image46.emf"/><Relationship Id="rId6" Type="http://schemas.openxmlformats.org/officeDocument/2006/relationships/oleObject" Target="../embeddings/oleObject41.bin"/><Relationship Id="rId7" Type="http://schemas.openxmlformats.org/officeDocument/2006/relationships/image" Target="../media/image47.emf"/><Relationship Id="rId8" Type="http://schemas.openxmlformats.org/officeDocument/2006/relationships/oleObject" Target="../embeddings/oleObject42.bin"/><Relationship Id="rId9" Type="http://schemas.openxmlformats.org/officeDocument/2006/relationships/image" Target="../media/image48.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4" Type="http://schemas.openxmlformats.org/officeDocument/2006/relationships/oleObject" Target="../embeddings/oleObject43.bin"/><Relationship Id="rId5" Type="http://schemas.openxmlformats.org/officeDocument/2006/relationships/image" Target="../media/image49.emf"/><Relationship Id="rId6" Type="http://schemas.openxmlformats.org/officeDocument/2006/relationships/oleObject" Target="../embeddings/oleObject44.bin"/><Relationship Id="rId7" Type="http://schemas.openxmlformats.org/officeDocument/2006/relationships/image" Target="../media/image50.emf"/><Relationship Id="rId8" Type="http://schemas.openxmlformats.org/officeDocument/2006/relationships/oleObject" Target="../embeddings/oleObject45.bin"/><Relationship Id="rId9" Type="http://schemas.openxmlformats.org/officeDocument/2006/relationships/image" Target="../media/image51.emf"/><Relationship Id="rId10" Type="http://schemas.openxmlformats.org/officeDocument/2006/relationships/oleObject" Target="../embeddings/oleObject46.bin"/><Relationship Id="rId11" Type="http://schemas.openxmlformats.org/officeDocument/2006/relationships/image" Target="../media/image52.emf"/><Relationship Id="rId1" Type="http://schemas.openxmlformats.org/officeDocument/2006/relationships/vmlDrawing" Target="../drawings/vmlDrawing14.vml"/><Relationship Id="rId2"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4" Type="http://schemas.openxmlformats.org/officeDocument/2006/relationships/oleObject" Target="../embeddings/oleObject47.bin"/><Relationship Id="rId5" Type="http://schemas.openxmlformats.org/officeDocument/2006/relationships/image" Target="../media/image53.emf"/><Relationship Id="rId6" Type="http://schemas.openxmlformats.org/officeDocument/2006/relationships/oleObject" Target="../embeddings/oleObject48.bin"/><Relationship Id="rId7" Type="http://schemas.openxmlformats.org/officeDocument/2006/relationships/image" Target="../media/image54.emf"/><Relationship Id="rId8" Type="http://schemas.openxmlformats.org/officeDocument/2006/relationships/oleObject" Target="../embeddings/oleObject49.bin"/><Relationship Id="rId9" Type="http://schemas.openxmlformats.org/officeDocument/2006/relationships/image" Target="../media/image55.emf"/><Relationship Id="rId1" Type="http://schemas.openxmlformats.org/officeDocument/2006/relationships/vmlDrawing" Target="../drawings/vmlDrawing15.vml"/><Relationship Id="rId2"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5.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50.bin"/><Relationship Id="rId4" Type="http://schemas.openxmlformats.org/officeDocument/2006/relationships/image" Target="../media/image56.emf"/><Relationship Id="rId1" Type="http://schemas.openxmlformats.org/officeDocument/2006/relationships/vmlDrawing" Target="../drawings/vmlDrawing16.vml"/><Relationship Id="rId2"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51.bin"/><Relationship Id="rId4" Type="http://schemas.openxmlformats.org/officeDocument/2006/relationships/image" Target="../media/image57.emf"/><Relationship Id="rId1" Type="http://schemas.openxmlformats.org/officeDocument/2006/relationships/vmlDrawing" Target="../drawings/vmlDrawing17.vml"/><Relationship Id="rId2"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52.bin"/><Relationship Id="rId4" Type="http://schemas.openxmlformats.org/officeDocument/2006/relationships/image" Target="../media/image58.emf"/><Relationship Id="rId1" Type="http://schemas.openxmlformats.org/officeDocument/2006/relationships/vmlDrawing" Target="../drawings/vmlDrawing18.vml"/><Relationship Id="rId2"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pPr algn="ctr"/>
            <a:r>
              <a:rPr lang="en-GB"/>
              <a:t>New Formulations of the Optimal Power Flow Problem</a:t>
            </a:r>
          </a:p>
        </p:txBody>
      </p:sp>
      <p:sp>
        <p:nvSpPr>
          <p:cNvPr id="2051" name="Rectangle 3"/>
          <p:cNvSpPr>
            <a:spLocks noGrp="1" noChangeArrowheads="1"/>
          </p:cNvSpPr>
          <p:nvPr>
            <p:ph type="subTitle" idx="1"/>
          </p:nvPr>
        </p:nvSpPr>
        <p:spPr>
          <a:xfrm>
            <a:off x="1371600" y="3908648"/>
            <a:ext cx="6400800" cy="1752600"/>
          </a:xfrm>
        </p:spPr>
        <p:txBody>
          <a:bodyPr/>
          <a:lstStyle/>
          <a:p>
            <a:r>
              <a:rPr lang="en-GB" sz="2800" dirty="0" smtClean="0"/>
              <a:t>Daniel Kirschen</a:t>
            </a:r>
          </a:p>
          <a:p>
            <a:r>
              <a:rPr lang="en-GB" sz="2800" dirty="0" smtClean="0"/>
              <a:t>Close Professor of Electrical Engineering</a:t>
            </a:r>
            <a:endParaRPr lang="en-GB" sz="2800" dirty="0"/>
          </a:p>
          <a:p>
            <a:r>
              <a:rPr lang="en-GB" sz="2800" dirty="0" smtClean="0"/>
              <a:t>University </a:t>
            </a:r>
            <a:r>
              <a:rPr lang="en-GB" sz="2800" dirty="0"/>
              <a:t>of </a:t>
            </a:r>
            <a:r>
              <a:rPr lang="en-GB" sz="2800" dirty="0" smtClean="0"/>
              <a:t>Washington</a:t>
            </a:r>
            <a:endParaRPr lang="en-GB" sz="2800" dirty="0"/>
          </a:p>
        </p:txBody>
      </p:sp>
      <p:sp>
        <p:nvSpPr>
          <p:cNvPr id="7" name="Date Placeholder 3"/>
          <p:cNvSpPr>
            <a:spLocks noGrp="1"/>
          </p:cNvSpPr>
          <p:nvPr>
            <p:ph type="dt" sz="half" idx="10"/>
          </p:nvPr>
        </p:nvSpPr>
        <p:spPr/>
        <p:txBody>
          <a:bodyPr/>
          <a:lstStyle/>
          <a:p>
            <a:r>
              <a:rPr lang="en-US" smtClean="0"/>
              <a:t>© 2011 D. Kirschen and the University of Washington</a:t>
            </a:r>
            <a:endParaRPr lang="en-GB"/>
          </a:p>
        </p:txBody>
      </p:sp>
      <p:sp>
        <p:nvSpPr>
          <p:cNvPr id="9" name="Slide Number Placeholder 5"/>
          <p:cNvSpPr>
            <a:spLocks noGrp="1"/>
          </p:cNvSpPr>
          <p:nvPr>
            <p:ph type="sldNum" sz="quarter" idx="12"/>
          </p:nvPr>
        </p:nvSpPr>
        <p:spPr/>
        <p:txBody>
          <a:bodyPr/>
          <a:lstStyle/>
          <a:p>
            <a:fld id="{F2AA668C-CA4F-7C45-A210-B4CB2966910A}" type="slidenum">
              <a:rPr lang="en-GB"/>
              <a:pPr/>
              <a:t>1</a:t>
            </a:fld>
            <a:endParaRPr lang="en-GB"/>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GB"/>
              <a:t>Outline</a:t>
            </a:r>
          </a:p>
        </p:txBody>
      </p:sp>
      <p:sp>
        <p:nvSpPr>
          <p:cNvPr id="5123" name="Rectangle 3"/>
          <p:cNvSpPr>
            <a:spLocks noGrp="1" noChangeArrowheads="1"/>
          </p:cNvSpPr>
          <p:nvPr>
            <p:ph idx="1"/>
          </p:nvPr>
        </p:nvSpPr>
        <p:spPr/>
        <p:txBody>
          <a:bodyPr/>
          <a:lstStyle/>
          <a:p>
            <a:r>
              <a:rPr lang="en-GB"/>
              <a:t>A bit of background</a:t>
            </a:r>
          </a:p>
          <a:p>
            <a:r>
              <a:rPr lang="en-GB"/>
              <a:t>The power flow problem</a:t>
            </a:r>
          </a:p>
          <a:p>
            <a:r>
              <a:rPr lang="en-GB"/>
              <a:t>The optimal power flow problem (OPF)</a:t>
            </a:r>
          </a:p>
          <a:p>
            <a:r>
              <a:rPr lang="en-GB"/>
              <a:t>The security-constrained OPF (SCOPF)</a:t>
            </a:r>
          </a:p>
          <a:p>
            <a:r>
              <a:rPr lang="en-GB"/>
              <a:t>The worst-case problem</a:t>
            </a:r>
          </a:p>
        </p:txBody>
      </p:sp>
      <p:sp>
        <p:nvSpPr>
          <p:cNvPr id="4" name="Date Placeholder 3"/>
          <p:cNvSpPr>
            <a:spLocks noGrp="1"/>
          </p:cNvSpPr>
          <p:nvPr>
            <p:ph type="dt" sz="half" idx="10"/>
          </p:nvPr>
        </p:nvSpPr>
        <p:spPr/>
        <p:txBody>
          <a:bodyPr/>
          <a:lstStyle/>
          <a:p>
            <a:r>
              <a:rPr lang="en-US" smtClean="0"/>
              <a:t>© 2011 D. Kirschen and the University of Washington</a:t>
            </a:r>
            <a:endParaRPr lang="en-GB"/>
          </a:p>
        </p:txBody>
      </p:sp>
      <p:sp>
        <p:nvSpPr>
          <p:cNvPr id="6" name="Slide Number Placeholder 5"/>
          <p:cNvSpPr>
            <a:spLocks noGrp="1"/>
          </p:cNvSpPr>
          <p:nvPr>
            <p:ph type="sldNum" sz="quarter" idx="11"/>
          </p:nvPr>
        </p:nvSpPr>
        <p:spPr/>
        <p:txBody>
          <a:bodyPr/>
          <a:lstStyle/>
          <a:p>
            <a:fld id="{5E507182-8A2E-B645-B557-44208F8B5EE8}" type="slidenum">
              <a:rPr lang="en-GB"/>
              <a:pPr/>
              <a:t>2</a:t>
            </a:fld>
            <a:endParaRPr lang="en-GB"/>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GB"/>
              <a:t>What is a power system?</a:t>
            </a:r>
          </a:p>
        </p:txBody>
      </p:sp>
      <p:sp>
        <p:nvSpPr>
          <p:cNvPr id="9" name="Date Placeholder 2"/>
          <p:cNvSpPr>
            <a:spLocks noGrp="1"/>
          </p:cNvSpPr>
          <p:nvPr>
            <p:ph type="dt" sz="half" idx="10"/>
          </p:nvPr>
        </p:nvSpPr>
        <p:spPr/>
        <p:txBody>
          <a:bodyPr/>
          <a:lstStyle/>
          <a:p>
            <a:r>
              <a:rPr lang="en-US" smtClean="0"/>
              <a:t>© 2011 D. Kirschen and the University of Washington</a:t>
            </a:r>
            <a:endParaRPr lang="en-GB"/>
          </a:p>
        </p:txBody>
      </p:sp>
      <p:sp>
        <p:nvSpPr>
          <p:cNvPr id="11" name="Slide Number Placeholder 4"/>
          <p:cNvSpPr>
            <a:spLocks noGrp="1"/>
          </p:cNvSpPr>
          <p:nvPr>
            <p:ph type="sldNum" sz="quarter" idx="12"/>
          </p:nvPr>
        </p:nvSpPr>
        <p:spPr/>
        <p:txBody>
          <a:bodyPr/>
          <a:lstStyle/>
          <a:p>
            <a:fld id="{8F7C9B3B-17FE-0444-8D9A-DF89F685C675}" type="slidenum">
              <a:rPr lang="en-GB"/>
              <a:pPr/>
              <a:t>3</a:t>
            </a:fld>
            <a:endParaRPr lang="en-GB"/>
          </a:p>
        </p:txBody>
      </p:sp>
      <p:sp>
        <p:nvSpPr>
          <p:cNvPr id="21508" name="Oval 4"/>
          <p:cNvSpPr>
            <a:spLocks noChangeArrowheads="1"/>
          </p:cNvSpPr>
          <p:nvPr/>
        </p:nvSpPr>
        <p:spPr bwMode="auto">
          <a:xfrm>
            <a:off x="1600200" y="1219200"/>
            <a:ext cx="5943600" cy="1295400"/>
          </a:xfrm>
          <a:prstGeom prst="ellipse">
            <a:avLst/>
          </a:prstGeom>
          <a:solidFill>
            <a:schemeClr val="accent1"/>
          </a:solidFill>
          <a:ln w="9525">
            <a:solidFill>
              <a:schemeClr val="tx1"/>
            </a:solidFill>
            <a:round/>
            <a:headEnd/>
            <a:tailEnd/>
          </a:ln>
        </p:spPr>
        <p:txBody>
          <a:bodyPr wrap="none" anchor="ctr"/>
          <a:lstStyle/>
          <a:p>
            <a:pPr algn="ctr"/>
            <a:r>
              <a:rPr lang="en-GB"/>
              <a:t>Generators</a:t>
            </a:r>
          </a:p>
        </p:txBody>
      </p:sp>
      <p:sp>
        <p:nvSpPr>
          <p:cNvPr id="21509" name="Oval 5"/>
          <p:cNvSpPr>
            <a:spLocks noChangeArrowheads="1"/>
          </p:cNvSpPr>
          <p:nvPr/>
        </p:nvSpPr>
        <p:spPr bwMode="auto">
          <a:xfrm>
            <a:off x="1600200" y="5105400"/>
            <a:ext cx="5943600" cy="1295400"/>
          </a:xfrm>
          <a:prstGeom prst="ellipse">
            <a:avLst/>
          </a:prstGeom>
          <a:solidFill>
            <a:srgbClr val="FF6666"/>
          </a:solidFill>
          <a:ln w="9525">
            <a:solidFill>
              <a:schemeClr val="tx1"/>
            </a:solidFill>
            <a:round/>
            <a:headEnd/>
            <a:tailEnd/>
          </a:ln>
        </p:spPr>
        <p:txBody>
          <a:bodyPr wrap="none" anchor="ctr"/>
          <a:lstStyle/>
          <a:p>
            <a:pPr algn="ctr"/>
            <a:r>
              <a:rPr lang="en-GB"/>
              <a:t>Loads</a:t>
            </a:r>
          </a:p>
        </p:txBody>
      </p:sp>
      <p:grpSp>
        <p:nvGrpSpPr>
          <p:cNvPr id="21513" name="Group 9"/>
          <p:cNvGrpSpPr>
            <a:grpSpLocks/>
          </p:cNvGrpSpPr>
          <p:nvPr/>
        </p:nvGrpSpPr>
        <p:grpSpPr bwMode="auto">
          <a:xfrm>
            <a:off x="4114800" y="2362200"/>
            <a:ext cx="1962150" cy="2971800"/>
            <a:chOff x="2592" y="1632"/>
            <a:chExt cx="1236" cy="1728"/>
          </a:xfrm>
        </p:grpSpPr>
        <p:sp>
          <p:nvSpPr>
            <p:cNvPr id="21511" name="AutoShape 7"/>
            <p:cNvSpPr>
              <a:spLocks noChangeArrowheads="1"/>
            </p:cNvSpPr>
            <p:nvPr/>
          </p:nvSpPr>
          <p:spPr bwMode="auto">
            <a:xfrm>
              <a:off x="2592" y="1632"/>
              <a:ext cx="720" cy="1728"/>
            </a:xfrm>
            <a:prstGeom prst="downArrow">
              <a:avLst>
                <a:gd name="adj1" fmla="val 50000"/>
                <a:gd name="adj2" fmla="val 60000"/>
              </a:avLst>
            </a:prstGeom>
            <a:solidFill>
              <a:srgbClr val="FF66FF"/>
            </a:solidFill>
            <a:ln w="9525">
              <a:solidFill>
                <a:schemeClr val="tx1"/>
              </a:solidFill>
              <a:miter lim="800000"/>
              <a:headEnd/>
              <a:tailEnd/>
            </a:ln>
          </p:spPr>
          <p:txBody>
            <a:bodyPr wrap="none" anchor="ctr"/>
            <a:lstStyle/>
            <a:p>
              <a:endParaRPr lang="en-US"/>
            </a:p>
          </p:txBody>
        </p:sp>
        <p:sp>
          <p:nvSpPr>
            <p:cNvPr id="21512" name="Text Box 8"/>
            <p:cNvSpPr txBox="1">
              <a:spLocks noChangeArrowheads="1"/>
            </p:cNvSpPr>
            <p:nvPr/>
          </p:nvSpPr>
          <p:spPr bwMode="auto">
            <a:xfrm>
              <a:off x="3168" y="2256"/>
              <a:ext cx="660" cy="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a:t>Power</a:t>
              </a:r>
            </a:p>
          </p:txBody>
        </p:sp>
      </p:grpSp>
      <p:sp>
        <p:nvSpPr>
          <p:cNvPr id="21510" name="Oval 6"/>
          <p:cNvSpPr>
            <a:spLocks noChangeArrowheads="1"/>
          </p:cNvSpPr>
          <p:nvPr/>
        </p:nvSpPr>
        <p:spPr bwMode="auto">
          <a:xfrm>
            <a:off x="1600200" y="3162300"/>
            <a:ext cx="5943600" cy="1295400"/>
          </a:xfrm>
          <a:prstGeom prst="ellipse">
            <a:avLst/>
          </a:prstGeom>
          <a:solidFill>
            <a:srgbClr val="008080"/>
          </a:solidFill>
          <a:ln w="9525">
            <a:solidFill>
              <a:schemeClr val="tx1"/>
            </a:solidFill>
            <a:round/>
            <a:headEnd/>
            <a:tailEnd/>
          </a:ln>
        </p:spPr>
        <p:txBody>
          <a:bodyPr wrap="none" anchor="ctr"/>
          <a:lstStyle/>
          <a:p>
            <a:pPr algn="ctr"/>
            <a:r>
              <a:rPr lang="en-GB"/>
              <a:t>Transmission Network</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21510"/>
                                        </p:tgtEl>
                                        <p:attrNameLst>
                                          <p:attrName>style.visibility</p:attrName>
                                        </p:attrNameLst>
                                      </p:cBhvr>
                                      <p:to>
                                        <p:strVal val="visible"/>
                                      </p:to>
                                    </p:set>
                                    <p:animEffect transition="in" filter="checkerboard(across)">
                                      <p:cBhvr>
                                        <p:cTn id="19" dur="5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animBg="1"/>
      <p:bldP spid="21509" grpId="0" animBg="1"/>
      <p:bldP spid="215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r>
              <a:rPr lang="en-GB" sz="4000" dirty="0"/>
              <a:t>What is running a power system about?</a:t>
            </a:r>
          </a:p>
        </p:txBody>
      </p:sp>
      <p:sp>
        <p:nvSpPr>
          <p:cNvPr id="7" name="Date Placeholder 2"/>
          <p:cNvSpPr>
            <a:spLocks noGrp="1"/>
          </p:cNvSpPr>
          <p:nvPr>
            <p:ph type="dt" sz="half" idx="10"/>
          </p:nvPr>
        </p:nvSpPr>
        <p:spPr/>
        <p:txBody>
          <a:bodyPr/>
          <a:lstStyle/>
          <a:p>
            <a:r>
              <a:rPr lang="en-US" smtClean="0"/>
              <a:t>© 2011 D. Kirschen and the University of Washington</a:t>
            </a:r>
            <a:endParaRPr lang="en-GB"/>
          </a:p>
        </p:txBody>
      </p:sp>
      <p:sp>
        <p:nvSpPr>
          <p:cNvPr id="9" name="Slide Number Placeholder 4"/>
          <p:cNvSpPr>
            <a:spLocks noGrp="1"/>
          </p:cNvSpPr>
          <p:nvPr>
            <p:ph type="sldNum" sz="quarter" idx="12"/>
          </p:nvPr>
        </p:nvSpPr>
        <p:spPr/>
        <p:txBody>
          <a:bodyPr/>
          <a:lstStyle/>
          <a:p>
            <a:fld id="{FD7F08A7-991E-F542-BB32-32A37456C674}" type="slidenum">
              <a:rPr lang="en-GB"/>
              <a:pPr/>
              <a:t>4</a:t>
            </a:fld>
            <a:endParaRPr lang="en-GB"/>
          </a:p>
        </p:txBody>
      </p:sp>
      <p:grpSp>
        <p:nvGrpSpPr>
          <p:cNvPr id="6150" name="Group 6"/>
          <p:cNvGrpSpPr>
            <a:grpSpLocks/>
          </p:cNvGrpSpPr>
          <p:nvPr/>
        </p:nvGrpSpPr>
        <p:grpSpPr bwMode="auto">
          <a:xfrm>
            <a:off x="0" y="990600"/>
            <a:ext cx="9144000" cy="5867400"/>
            <a:chOff x="0" y="624"/>
            <a:chExt cx="5760" cy="3696"/>
          </a:xfrm>
        </p:grpSpPr>
        <p:pic>
          <p:nvPicPr>
            <p:cNvPr id="6148" name="Picture 4" descr="photo_14692_201003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4"/>
              <a:ext cx="5760" cy="3696"/>
            </a:xfrm>
            <a:prstGeom prst="rect">
              <a:avLst/>
            </a:prstGeom>
            <a:noFill/>
            <a:extLst>
              <a:ext uri="{909E8E84-426E-40dd-AFC4-6F175D3DCCD1}">
                <a14:hiddenFill xmlns:a14="http://schemas.microsoft.com/office/drawing/2010/main">
                  <a:solidFill>
                    <a:srgbClr val="FFFFFF"/>
                  </a:solidFill>
                </a14:hiddenFill>
              </a:ext>
            </a:extLst>
          </p:spPr>
        </p:pic>
        <p:sp>
          <p:nvSpPr>
            <p:cNvPr id="6149" name="Rectangle 5"/>
            <p:cNvSpPr>
              <a:spLocks noChangeArrowheads="1"/>
            </p:cNvSpPr>
            <p:nvPr/>
          </p:nvSpPr>
          <p:spPr bwMode="auto">
            <a:xfrm>
              <a:off x="3973" y="2832"/>
              <a:ext cx="1750" cy="1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algn="r"/>
              <a:r>
                <a:rPr lang="en-GB" sz="4400" i="1">
                  <a:latin typeface="Helvetica" charset="0"/>
                </a:rPr>
                <a:t>Greed</a:t>
              </a:r>
              <a:endParaRPr lang="en-GB" sz="3200">
                <a:latin typeface="Helvetica" charset="0"/>
              </a:endParaRPr>
            </a:p>
            <a:p>
              <a:pPr algn="r"/>
              <a:r>
                <a:rPr lang="en-GB" sz="3200">
                  <a:latin typeface="Helvetica" charset="0"/>
                </a:rPr>
                <a:t>Minimum cost</a:t>
              </a:r>
            </a:p>
            <a:p>
              <a:pPr algn="r"/>
              <a:r>
                <a:rPr lang="en-GB" sz="3200">
                  <a:latin typeface="Helvetica" charset="0"/>
                </a:rPr>
                <a:t>Maximum profit</a:t>
              </a:r>
            </a:p>
            <a:p>
              <a:pPr algn="r"/>
              <a:r>
                <a:rPr lang="en-GB" sz="3200">
                  <a:latin typeface="Helvetica" charset="0"/>
                </a:rPr>
                <a:t> </a:t>
              </a:r>
            </a:p>
          </p:txBody>
        </p:sp>
      </p:grpSp>
      <p:sp>
        <p:nvSpPr>
          <p:cNvPr id="6151" name="Text Box 7"/>
          <p:cNvSpPr txBox="1">
            <a:spLocks noChangeArrowheads="1"/>
          </p:cNvSpPr>
          <p:nvPr/>
        </p:nvSpPr>
        <p:spPr bwMode="auto">
          <a:xfrm>
            <a:off x="6858000" y="6629400"/>
            <a:ext cx="1957388"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sz="900"/>
              <a:t>Photo credit: FreeDigitalPhotos.net</a:t>
            </a:r>
          </a:p>
        </p:txBody>
      </p:sp>
    </p:spTree>
  </p:cSld>
  <p:clrMapOvr>
    <a:masterClrMapping/>
  </p:clrMapOvr>
  <p:transition xmlns:p14="http://schemas.microsoft.com/office/powerpoint/2010/main" advClick="0">
    <p:blinds/>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GB" sz="3600" dirty="0"/>
              <a:t>What is running a power system about?</a:t>
            </a:r>
          </a:p>
        </p:txBody>
      </p:sp>
      <p:sp>
        <p:nvSpPr>
          <p:cNvPr id="6" name="Date Placeholder 2"/>
          <p:cNvSpPr>
            <a:spLocks noGrp="1"/>
          </p:cNvSpPr>
          <p:nvPr>
            <p:ph type="dt" sz="half" idx="10"/>
          </p:nvPr>
        </p:nvSpPr>
        <p:spPr/>
        <p:txBody>
          <a:bodyPr/>
          <a:lstStyle/>
          <a:p>
            <a:r>
              <a:rPr lang="en-US" smtClean="0"/>
              <a:t>© 2011 D. Kirschen and the University of Washington</a:t>
            </a:r>
            <a:endParaRPr lang="en-GB"/>
          </a:p>
        </p:txBody>
      </p:sp>
      <p:sp>
        <p:nvSpPr>
          <p:cNvPr id="8" name="Slide Number Placeholder 4"/>
          <p:cNvSpPr>
            <a:spLocks noGrp="1"/>
          </p:cNvSpPr>
          <p:nvPr>
            <p:ph type="sldNum" sz="quarter" idx="12"/>
          </p:nvPr>
        </p:nvSpPr>
        <p:spPr/>
        <p:txBody>
          <a:bodyPr/>
          <a:lstStyle/>
          <a:p>
            <a:fld id="{DF651670-325E-7C42-9210-23142A1B58A6}" type="slidenum">
              <a:rPr lang="en-GB"/>
              <a:pPr/>
              <a:t>5</a:t>
            </a:fld>
            <a:endParaRPr lang="en-GB"/>
          </a:p>
        </p:txBody>
      </p:sp>
      <p:pic>
        <p:nvPicPr>
          <p:cNvPr id="8195" name="Picture 3" descr="photo_5589_200904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0600"/>
            <a:ext cx="9144000" cy="5945188"/>
          </a:xfrm>
          <a:prstGeom prst="rect">
            <a:avLst/>
          </a:prstGeom>
          <a:noFill/>
          <a:extLst>
            <a:ext uri="{909E8E84-426E-40dd-AFC4-6F175D3DCCD1}">
              <a14:hiddenFill xmlns:a14="http://schemas.microsoft.com/office/drawing/2010/main">
                <a:solidFill>
                  <a:srgbClr val="FFFFFF"/>
                </a:solidFill>
              </a14:hiddenFill>
            </a:ext>
          </a:extLst>
        </p:spPr>
      </p:pic>
      <p:sp>
        <p:nvSpPr>
          <p:cNvPr id="8196" name="Rectangle 4"/>
          <p:cNvSpPr>
            <a:spLocks noChangeArrowheads="1"/>
          </p:cNvSpPr>
          <p:nvPr/>
        </p:nvSpPr>
        <p:spPr bwMode="auto">
          <a:xfrm>
            <a:off x="80963" y="5060950"/>
            <a:ext cx="5195887" cy="164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r>
              <a:rPr lang="en-GB" sz="4400" i="1">
                <a:solidFill>
                  <a:schemeClr val="bg1"/>
                </a:solidFill>
                <a:latin typeface="Helvetica" charset="0"/>
              </a:rPr>
              <a:t>Fear</a:t>
            </a:r>
            <a:endParaRPr lang="en-GB" sz="3200">
              <a:solidFill>
                <a:schemeClr val="bg1"/>
              </a:solidFill>
              <a:latin typeface="Helvetica" charset="0"/>
            </a:endParaRPr>
          </a:p>
          <a:p>
            <a:r>
              <a:rPr lang="en-GB" sz="3200">
                <a:solidFill>
                  <a:schemeClr val="bg1"/>
                </a:solidFill>
                <a:latin typeface="Helvetica" charset="0"/>
              </a:rPr>
              <a:t>Avoid outages and blackouts</a:t>
            </a:r>
          </a:p>
          <a:p>
            <a:endParaRPr lang="en-GB" sz="3200">
              <a:solidFill>
                <a:schemeClr val="bg1"/>
              </a:solidFill>
              <a:latin typeface="Helvetica" charset="0"/>
            </a:endParaRPr>
          </a:p>
        </p:txBody>
      </p:sp>
      <p:sp>
        <p:nvSpPr>
          <p:cNvPr id="8197" name="Text Box 5"/>
          <p:cNvSpPr txBox="1">
            <a:spLocks noChangeArrowheads="1"/>
          </p:cNvSpPr>
          <p:nvPr/>
        </p:nvSpPr>
        <p:spPr bwMode="auto">
          <a:xfrm>
            <a:off x="6858000" y="6629400"/>
            <a:ext cx="1957388"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sz="900">
                <a:solidFill>
                  <a:schemeClr val="bg1"/>
                </a:solidFill>
              </a:rPr>
              <a:t>Photo credit: FreeDigitalPhotos.net</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dirty="0" smtClean="0"/>
              <a:t>Balancing the greed and the fear</a:t>
            </a:r>
            <a:endParaRPr lang="en-US" dirty="0"/>
          </a:p>
        </p:txBody>
      </p:sp>
      <p:grpSp>
        <p:nvGrpSpPr>
          <p:cNvPr id="13" name="Group 12"/>
          <p:cNvGrpSpPr/>
          <p:nvPr/>
        </p:nvGrpSpPr>
        <p:grpSpPr>
          <a:xfrm>
            <a:off x="1475656" y="1916832"/>
            <a:ext cx="6191689" cy="3960440"/>
            <a:chOff x="468543" y="764704"/>
            <a:chExt cx="8216845" cy="5468076"/>
          </a:xfrm>
        </p:grpSpPr>
        <p:pic>
          <p:nvPicPr>
            <p:cNvPr id="3" name="Picture 2"/>
            <p:cNvPicPr>
              <a:picLocks noChangeAspect="1"/>
            </p:cNvPicPr>
            <p:nvPr/>
          </p:nvPicPr>
          <p:blipFill>
            <a:blip r:embed="rId2">
              <a:duotone>
                <a:prstClr val="black"/>
                <a:srgbClr val="191919">
                  <a:tint val="45000"/>
                  <a:satMod val="400000"/>
                </a:srgbClr>
              </a:duotone>
            </a:blip>
            <a:stretch>
              <a:fillRect/>
            </a:stretch>
          </p:blipFill>
          <p:spPr>
            <a:xfrm>
              <a:off x="1313938" y="764704"/>
              <a:ext cx="6516124" cy="5468076"/>
            </a:xfrm>
            <a:prstGeom prst="rect">
              <a:avLst/>
            </a:prstGeom>
          </p:spPr>
        </p:pic>
        <p:pic>
          <p:nvPicPr>
            <p:cNvPr id="9" name="Picture 5" descr="photo_5589_20090405"/>
            <p:cNvPicPr>
              <a:picLocks noChangeAspect="1" noChangeArrowheads="1"/>
            </p:cNvPicPr>
            <p:nvPr/>
          </p:nvPicPr>
          <p:blipFill rotWithShape="1">
            <a:blip r:embed="rId3">
              <a:extLst>
                <a:ext uri="{28A0092B-C50C-407E-A947-70E740481C1C}">
                  <a14:useLocalDpi xmlns:a14="http://schemas.microsoft.com/office/drawing/2010/main" val="0"/>
                </a:ext>
              </a:extLst>
            </a:blip>
            <a:srcRect l="56660" t="-196" b="28386"/>
            <a:stretch/>
          </p:blipFill>
          <p:spPr bwMode="auto">
            <a:xfrm>
              <a:off x="468543" y="2707840"/>
              <a:ext cx="3446453" cy="3337560"/>
            </a:xfrm>
            <a:prstGeom prst="ellipse">
              <a:avLst/>
            </a:prstGeom>
            <a:noFill/>
            <a:ln>
              <a:noFill/>
            </a:ln>
            <a:extLst>
              <a:ext uri="{909E8E84-426E-40dd-AFC4-6F175D3DCCD1}">
                <a14:hiddenFill xmlns:a14="http://schemas.microsoft.com/office/drawing/2010/main">
                  <a:solidFill>
                    <a:srgbClr val="FFFFFF"/>
                  </a:solidFill>
                </a14:hiddenFill>
              </a:ext>
            </a:extLst>
          </p:spPr>
        </p:pic>
        <p:pic>
          <p:nvPicPr>
            <p:cNvPr id="11" name="Picture 21" descr="photo_14692_20100326"/>
            <p:cNvPicPr>
              <a:picLocks noChangeAspect="1" noChangeArrowheads="1"/>
            </p:cNvPicPr>
            <p:nvPr/>
          </p:nvPicPr>
          <p:blipFill rotWithShape="1">
            <a:blip r:embed="rId4">
              <a:extLst>
                <a:ext uri="{28A0092B-C50C-407E-A947-70E740481C1C}">
                  <a14:useLocalDpi xmlns:a14="http://schemas.microsoft.com/office/drawing/2010/main" val="0"/>
                </a:ext>
              </a:extLst>
            </a:blip>
            <a:srcRect l="9206" t="6328" r="33274" b="10636"/>
            <a:stretch/>
          </p:blipFill>
          <p:spPr bwMode="auto">
            <a:xfrm>
              <a:off x="5220072" y="2707840"/>
              <a:ext cx="3465316" cy="3337559"/>
            </a:xfrm>
            <a:prstGeom prst="ellipse">
              <a:avLst/>
            </a:prstGeom>
            <a:noFill/>
            <a:extLst>
              <a:ext uri="{909E8E84-426E-40dd-AFC4-6F175D3DCCD1}">
                <a14:hiddenFill xmlns:a14="http://schemas.microsoft.com/office/drawing/2010/main">
                  <a:solidFill>
                    <a:srgbClr val="FFFFFF"/>
                  </a:solidFill>
                </a14:hiddenFill>
              </a:ext>
            </a:extLst>
          </p:spPr>
        </p:pic>
      </p:grpSp>
      <p:sp>
        <p:nvSpPr>
          <p:cNvPr id="4" name="Date Placeholder 3"/>
          <p:cNvSpPr>
            <a:spLocks noGrp="1"/>
          </p:cNvSpPr>
          <p:nvPr>
            <p:ph type="dt" sz="half" idx="10"/>
          </p:nvPr>
        </p:nvSpPr>
        <p:spPr/>
        <p:txBody>
          <a:bodyPr/>
          <a:lstStyle/>
          <a:p>
            <a:pPr>
              <a:defRPr/>
            </a:pPr>
            <a:r>
              <a:rPr lang="en-US" smtClean="0"/>
              <a:t>© 2011 D. Kirschen &amp; University of Washington</a:t>
            </a:r>
            <a:endParaRPr lang="en-US" dirty="0"/>
          </a:p>
        </p:txBody>
      </p:sp>
      <p:sp>
        <p:nvSpPr>
          <p:cNvPr id="5" name="Slide Number Placeholder 4"/>
          <p:cNvSpPr>
            <a:spLocks noGrp="1"/>
          </p:cNvSpPr>
          <p:nvPr>
            <p:ph type="sldNum" sz="quarter" idx="12"/>
          </p:nvPr>
        </p:nvSpPr>
        <p:spPr/>
        <p:txBody>
          <a:bodyPr/>
          <a:lstStyle/>
          <a:p>
            <a:pPr>
              <a:defRPr/>
            </a:pPr>
            <a:fld id="{AFB2084E-A85A-944C-A0E9-AE9E071904C4}" type="slidenum">
              <a:rPr lang="en-US" smtClean="0"/>
              <a:pPr>
                <a:defRPr/>
              </a:pPr>
              <a:t>6</a:t>
            </a:fld>
            <a:endParaRPr lang="en-US" dirty="0">
              <a:solidFill>
                <a:schemeClr val="tx1"/>
              </a:solidFill>
            </a:endParaRPr>
          </a:p>
        </p:txBody>
      </p:sp>
    </p:spTree>
    <p:extLst>
      <p:ext uri="{BB962C8B-B14F-4D97-AF65-F5344CB8AC3E}">
        <p14:creationId xmlns:p14="http://schemas.microsoft.com/office/powerpoint/2010/main" val="2383205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GB" sz="3600" dirty="0"/>
              <a:t>What is running a power system about?</a:t>
            </a:r>
          </a:p>
        </p:txBody>
      </p:sp>
      <p:sp>
        <p:nvSpPr>
          <p:cNvPr id="6" name="Date Placeholder 2"/>
          <p:cNvSpPr>
            <a:spLocks noGrp="1"/>
          </p:cNvSpPr>
          <p:nvPr>
            <p:ph type="dt" sz="half" idx="10"/>
          </p:nvPr>
        </p:nvSpPr>
        <p:spPr/>
        <p:txBody>
          <a:bodyPr/>
          <a:lstStyle/>
          <a:p>
            <a:r>
              <a:rPr lang="en-US" smtClean="0"/>
              <a:t>© 2011 D. Kirschen and the University of Washington</a:t>
            </a:r>
            <a:endParaRPr lang="en-GB"/>
          </a:p>
        </p:txBody>
      </p:sp>
      <p:sp>
        <p:nvSpPr>
          <p:cNvPr id="8" name="Slide Number Placeholder 4"/>
          <p:cNvSpPr>
            <a:spLocks noGrp="1"/>
          </p:cNvSpPr>
          <p:nvPr>
            <p:ph type="sldNum" sz="quarter" idx="12"/>
          </p:nvPr>
        </p:nvSpPr>
        <p:spPr/>
        <p:txBody>
          <a:bodyPr/>
          <a:lstStyle/>
          <a:p>
            <a:fld id="{1E5451E5-0EB0-354F-900C-D6D5ABB257BE}" type="slidenum">
              <a:rPr lang="en-GB"/>
              <a:pPr/>
              <a:t>7</a:t>
            </a:fld>
            <a:endParaRPr lang="en-GB"/>
          </a:p>
        </p:txBody>
      </p:sp>
      <p:pic>
        <p:nvPicPr>
          <p:cNvPr id="10243" name="Picture 3" descr="photo_6944_200906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1001713"/>
            <a:ext cx="9144000" cy="5892800"/>
          </a:xfrm>
          <a:prstGeom prst="rect">
            <a:avLst/>
          </a:prstGeom>
          <a:noFill/>
          <a:extLst>
            <a:ext uri="{909E8E84-426E-40dd-AFC4-6F175D3DCCD1}">
              <a14:hiddenFill xmlns:a14="http://schemas.microsoft.com/office/drawing/2010/main">
                <a:solidFill>
                  <a:srgbClr val="FFFFFF"/>
                </a:solidFill>
              </a14:hiddenFill>
            </a:ext>
          </a:extLst>
        </p:spPr>
      </p:pic>
      <p:sp>
        <p:nvSpPr>
          <p:cNvPr id="10244" name="Text Box 4"/>
          <p:cNvSpPr txBox="1">
            <a:spLocks noChangeArrowheads="1"/>
          </p:cNvSpPr>
          <p:nvPr/>
        </p:nvSpPr>
        <p:spPr bwMode="auto">
          <a:xfrm>
            <a:off x="4157663" y="1371600"/>
            <a:ext cx="4973637" cy="1249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r"/>
            <a:r>
              <a:rPr lang="en-GB" sz="4400" i="1">
                <a:solidFill>
                  <a:srgbClr val="0C5A0A"/>
                </a:solidFill>
              </a:rPr>
              <a:t>Green</a:t>
            </a:r>
          </a:p>
          <a:p>
            <a:pPr algn="r"/>
            <a:r>
              <a:rPr lang="en-GB" sz="3200">
                <a:solidFill>
                  <a:srgbClr val="0C5A0A"/>
                </a:solidFill>
              </a:rPr>
              <a:t>Accommodate renewables</a:t>
            </a:r>
          </a:p>
        </p:txBody>
      </p:sp>
      <p:sp>
        <p:nvSpPr>
          <p:cNvPr id="10245" name="Text Box 5"/>
          <p:cNvSpPr txBox="1">
            <a:spLocks noChangeArrowheads="1"/>
          </p:cNvSpPr>
          <p:nvPr/>
        </p:nvSpPr>
        <p:spPr bwMode="auto">
          <a:xfrm>
            <a:off x="6858000" y="6629400"/>
            <a:ext cx="1957388"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sz="900"/>
              <a:t>Photo credit: FreeDigitalPhotos.net</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323528" y="764704"/>
            <a:ext cx="8424936" cy="288032"/>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Isosceles Triangle 2"/>
          <p:cNvSpPr/>
          <p:nvPr/>
        </p:nvSpPr>
        <p:spPr bwMode="auto">
          <a:xfrm>
            <a:off x="2483768" y="1844824"/>
            <a:ext cx="4176464" cy="3312368"/>
          </a:xfrm>
          <a:prstGeom prst="triangle">
            <a:avLst/>
          </a:prstGeom>
          <a:solidFill>
            <a:srgbClr val="FFFFFF"/>
          </a:solid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111633" name="Picture 17" descr="photo_6944_20090617"/>
          <p:cNvPicPr>
            <a:picLocks noChangeAspect="1" noChangeArrowheads="1"/>
          </p:cNvPicPr>
          <p:nvPr/>
        </p:nvPicPr>
        <p:blipFill rotWithShape="1">
          <a:blip r:embed="rId3">
            <a:extLst>
              <a:ext uri="{28A0092B-C50C-407E-A947-70E740481C1C}">
                <a14:useLocalDpi xmlns:a14="http://schemas.microsoft.com/office/drawing/2010/main" val="0"/>
              </a:ext>
            </a:extLst>
          </a:blip>
          <a:srcRect l="43666" t="52492" r="25607" b="637"/>
          <a:stretch/>
        </p:blipFill>
        <p:spPr bwMode="auto">
          <a:xfrm>
            <a:off x="3275187" y="188640"/>
            <a:ext cx="2593626" cy="2417341"/>
          </a:xfrm>
          <a:prstGeom prst="ellipse">
            <a:avLst/>
          </a:prstGeom>
          <a:noFill/>
          <a:extLst>
            <a:ext uri="{909E8E84-426E-40dd-AFC4-6F175D3DCCD1}">
              <a14:hiddenFill xmlns:a14="http://schemas.microsoft.com/office/drawing/2010/main">
                <a:solidFill>
                  <a:srgbClr val="FFFFFF"/>
                </a:solidFill>
              </a14:hiddenFill>
            </a:ext>
          </a:extLst>
        </p:spPr>
      </p:pic>
      <p:pic>
        <p:nvPicPr>
          <p:cNvPr id="9" name="Picture 5" descr="photo_5589_20090405"/>
          <p:cNvPicPr>
            <a:picLocks noChangeAspect="1" noChangeArrowheads="1"/>
          </p:cNvPicPr>
          <p:nvPr/>
        </p:nvPicPr>
        <p:blipFill rotWithShape="1">
          <a:blip r:embed="rId4">
            <a:extLst>
              <a:ext uri="{28A0092B-C50C-407E-A947-70E740481C1C}">
                <a14:useLocalDpi xmlns:a14="http://schemas.microsoft.com/office/drawing/2010/main" val="0"/>
              </a:ext>
            </a:extLst>
          </a:blip>
          <a:srcRect l="56660" t="-196" b="28386"/>
          <a:stretch/>
        </p:blipFill>
        <p:spPr bwMode="auto">
          <a:xfrm>
            <a:off x="755576" y="4180011"/>
            <a:ext cx="2597027" cy="2417341"/>
          </a:xfrm>
          <a:prstGeom prst="ellipse">
            <a:avLst/>
          </a:prstGeom>
          <a:noFill/>
          <a:ln>
            <a:noFill/>
          </a:ln>
          <a:extLst>
            <a:ext uri="{909E8E84-426E-40dd-AFC4-6F175D3DCCD1}">
              <a14:hiddenFill xmlns:a14="http://schemas.microsoft.com/office/drawing/2010/main">
                <a:solidFill>
                  <a:srgbClr val="FFFFFF"/>
                </a:solidFill>
              </a14:hiddenFill>
            </a:ext>
          </a:extLst>
        </p:spPr>
      </p:pic>
      <p:pic>
        <p:nvPicPr>
          <p:cNvPr id="10" name="Picture 21" descr="photo_14692_20100326"/>
          <p:cNvPicPr>
            <a:picLocks noChangeAspect="1" noChangeArrowheads="1"/>
          </p:cNvPicPr>
          <p:nvPr/>
        </p:nvPicPr>
        <p:blipFill rotWithShape="1">
          <a:blip r:embed="rId5">
            <a:extLst>
              <a:ext uri="{28A0092B-C50C-407E-A947-70E740481C1C}">
                <a14:useLocalDpi xmlns:a14="http://schemas.microsoft.com/office/drawing/2010/main" val="0"/>
              </a:ext>
            </a:extLst>
          </a:blip>
          <a:srcRect l="9206" t="6328" r="33274" b="10636"/>
          <a:stretch/>
        </p:blipFill>
        <p:spPr bwMode="auto">
          <a:xfrm>
            <a:off x="5777183" y="4180011"/>
            <a:ext cx="2611241" cy="2417341"/>
          </a:xfrm>
          <a:prstGeom prst="ellipse">
            <a:avLst/>
          </a:prstGeom>
          <a:noFill/>
          <a:extLst>
            <a:ext uri="{909E8E84-426E-40dd-AFC4-6F175D3DCCD1}">
              <a14:hiddenFill xmlns:a14="http://schemas.microsoft.com/office/drawing/2010/main">
                <a:solidFill>
                  <a:srgbClr val="FFFFFF"/>
                </a:solidFill>
              </a14:hiddenFill>
            </a:ext>
          </a:extLst>
        </p:spPr>
      </p:pic>
      <p:sp>
        <p:nvSpPr>
          <p:cNvPr id="5" name="Date Placeholder 4"/>
          <p:cNvSpPr>
            <a:spLocks noGrp="1"/>
          </p:cNvSpPr>
          <p:nvPr>
            <p:ph type="dt" sz="half" idx="10"/>
          </p:nvPr>
        </p:nvSpPr>
        <p:spPr/>
        <p:txBody>
          <a:bodyPr/>
          <a:lstStyle/>
          <a:p>
            <a:pPr>
              <a:defRPr/>
            </a:pPr>
            <a:r>
              <a:rPr lang="en-US" dirty="0" smtClean="0"/>
              <a:t>© 2011 D. Kirschen &amp; University of Washington</a:t>
            </a:r>
            <a:endParaRPr lang="en-US" dirty="0"/>
          </a:p>
        </p:txBody>
      </p:sp>
      <p:sp>
        <p:nvSpPr>
          <p:cNvPr id="6" name="Slide Number Placeholder 5"/>
          <p:cNvSpPr>
            <a:spLocks noGrp="1"/>
          </p:cNvSpPr>
          <p:nvPr>
            <p:ph type="sldNum" sz="quarter" idx="12"/>
          </p:nvPr>
        </p:nvSpPr>
        <p:spPr/>
        <p:txBody>
          <a:bodyPr/>
          <a:lstStyle/>
          <a:p>
            <a:pPr>
              <a:defRPr/>
            </a:pPr>
            <a:fld id="{ADB4E7F3-3EE5-0E45-A086-6DB7DE13DD26}" type="slidenum">
              <a:rPr lang="en-US" smtClean="0"/>
              <a:pPr>
                <a:defRPr/>
              </a:pPr>
              <a:t>8</a:t>
            </a:fld>
            <a:endParaRPr lang="en-US" sz="1400">
              <a:solidFill>
                <a:schemeClr val="tx1"/>
              </a:solidFill>
            </a:endParaRPr>
          </a:p>
        </p:txBody>
      </p:sp>
      <p:sp>
        <p:nvSpPr>
          <p:cNvPr id="4" name="Rectangle 3"/>
          <p:cNvSpPr/>
          <p:nvPr/>
        </p:nvSpPr>
        <p:spPr>
          <a:xfrm>
            <a:off x="3563888" y="3789040"/>
            <a:ext cx="2016225" cy="5847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spAutoFit/>
          </a:bodyPr>
          <a:lstStyle/>
          <a:p>
            <a:pPr algn="ct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Smart Grid</a:t>
            </a:r>
            <a:endParaRPr lang="en-US" sz="32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8645398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out)">
                                      <p:cBhvr>
                                        <p:cTn id="7" dur="2000"/>
                                        <p:tgtEl>
                                          <p:spTgt spid="3"/>
                                        </p:tgtEl>
                                      </p:cBhvr>
                                    </p:animEffect>
                                  </p:childTnLst>
                                </p:cTn>
                              </p:par>
                            </p:childTnLst>
                          </p:cTn>
                        </p:par>
                        <p:par>
                          <p:cTn id="8" fill="hold">
                            <p:stCondLst>
                              <p:cond delay="2000"/>
                            </p:stCondLst>
                            <p:childTnLst>
                              <p:par>
                                <p:cTn id="9" presetID="26" presetClass="emph" presetSubtype="0" fill="hold" grpId="1" nodeType="afterEffect">
                                  <p:stCondLst>
                                    <p:cond delay="0"/>
                                  </p:stCondLst>
                                  <p:childTnLst>
                                    <p:animEffect transition="out" filter="fade">
                                      <p:cBhvr>
                                        <p:cTn id="10" dur="500" tmFilter="0, 0; .2, .5; .8, .5; 1, 0"/>
                                        <p:tgtEl>
                                          <p:spTgt spid="3"/>
                                        </p:tgtEl>
                                      </p:cBhvr>
                                    </p:animEffect>
                                    <p:animScale>
                                      <p:cBhvr>
                                        <p:cTn id="11"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Structure of the optimization problems</a:t>
            </a:r>
            <a:endParaRPr lang="en-US" dirty="0"/>
          </a:p>
        </p:txBody>
      </p:sp>
      <p:sp>
        <p:nvSpPr>
          <p:cNvPr id="5" name="Content Placeholder 4"/>
          <p:cNvSpPr>
            <a:spLocks noGrp="1"/>
          </p:cNvSpPr>
          <p:nvPr>
            <p:ph idx="1"/>
          </p:nvPr>
        </p:nvSpPr>
        <p:spPr/>
        <p:txBody>
          <a:bodyPr/>
          <a:lstStyle/>
          <a:p>
            <a:r>
              <a:rPr lang="en-US" dirty="0" smtClean="0"/>
              <a:t>Objective function</a:t>
            </a:r>
          </a:p>
          <a:p>
            <a:pPr lvl="1"/>
            <a:r>
              <a:rPr lang="en-US" dirty="0" smtClean="0"/>
              <a:t>Minimization of operating cost (mostly fuel)</a:t>
            </a:r>
          </a:p>
          <a:p>
            <a:pPr lvl="1"/>
            <a:r>
              <a:rPr lang="en-US" dirty="0" smtClean="0"/>
              <a:t>Minimization of deviation from current conditions</a:t>
            </a:r>
          </a:p>
          <a:p>
            <a:r>
              <a:rPr lang="en-US" dirty="0" smtClean="0"/>
              <a:t>Equality constraints</a:t>
            </a:r>
          </a:p>
          <a:p>
            <a:pPr lvl="1"/>
            <a:r>
              <a:rPr lang="en-US" dirty="0" smtClean="0"/>
              <a:t>Physical flows in the network (power flow)</a:t>
            </a:r>
          </a:p>
          <a:p>
            <a:r>
              <a:rPr lang="en-US" dirty="0" smtClean="0"/>
              <a:t>Inequality constraints</a:t>
            </a:r>
          </a:p>
          <a:p>
            <a:pPr lvl="1"/>
            <a:r>
              <a:rPr lang="en-US" dirty="0" smtClean="0"/>
              <a:t>Safety margin to provide stability, reliability</a:t>
            </a:r>
          </a:p>
          <a:p>
            <a:r>
              <a:rPr lang="en-US" dirty="0" smtClean="0"/>
              <a:t>Renewable energy sources</a:t>
            </a:r>
          </a:p>
          <a:p>
            <a:pPr lvl="1"/>
            <a:r>
              <a:rPr lang="en-US" dirty="0" smtClean="0"/>
              <a:t>Tend to be taken as given so far</a:t>
            </a:r>
            <a:endParaRPr lang="en-US" dirty="0"/>
          </a:p>
        </p:txBody>
      </p:sp>
      <p:sp>
        <p:nvSpPr>
          <p:cNvPr id="2" name="Date Placeholder 1"/>
          <p:cNvSpPr>
            <a:spLocks noGrp="1"/>
          </p:cNvSpPr>
          <p:nvPr>
            <p:ph type="dt" sz="half" idx="10"/>
          </p:nvPr>
        </p:nvSpPr>
        <p:spPr/>
        <p:txBody>
          <a:bodyPr/>
          <a:lstStyle/>
          <a:p>
            <a:r>
              <a:rPr lang="en-US" smtClean="0"/>
              <a:t>© 2011 D. Kirschen and the University of Washington</a:t>
            </a:r>
            <a:endParaRPr lang="en-GB"/>
          </a:p>
        </p:txBody>
      </p:sp>
      <p:sp>
        <p:nvSpPr>
          <p:cNvPr id="3" name="Slide Number Placeholder 2"/>
          <p:cNvSpPr>
            <a:spLocks noGrp="1"/>
          </p:cNvSpPr>
          <p:nvPr>
            <p:ph type="sldNum" sz="quarter" idx="11"/>
          </p:nvPr>
        </p:nvSpPr>
        <p:spPr/>
        <p:txBody>
          <a:bodyPr/>
          <a:lstStyle/>
          <a:p>
            <a:fld id="{B18C253C-03D1-274A-B4F9-4CA9C4326747}" type="slidenum">
              <a:rPr lang="en-GB" smtClean="0"/>
              <a:pPr/>
              <a:t>9</a:t>
            </a:fld>
            <a:endParaRPr lang="en-GB"/>
          </a:p>
        </p:txBody>
      </p:sp>
    </p:spTree>
    <p:extLst>
      <p:ext uri="{BB962C8B-B14F-4D97-AF65-F5344CB8AC3E}">
        <p14:creationId xmlns:p14="http://schemas.microsoft.com/office/powerpoint/2010/main" val="229441919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685800" y="2286000"/>
            <a:ext cx="7772400" cy="1143000"/>
          </a:xfrm>
        </p:spPr>
        <p:txBody>
          <a:bodyPr/>
          <a:lstStyle/>
          <a:p>
            <a:pPr algn="ctr"/>
            <a:r>
              <a:rPr lang="en-GB"/>
              <a:t>The Power Flow Problem</a:t>
            </a:r>
          </a:p>
        </p:txBody>
      </p:sp>
      <p:sp>
        <p:nvSpPr>
          <p:cNvPr id="3" name="Date Placeholder 3"/>
          <p:cNvSpPr>
            <a:spLocks noGrp="1"/>
          </p:cNvSpPr>
          <p:nvPr>
            <p:ph type="dt" sz="half" idx="10"/>
          </p:nvPr>
        </p:nvSpPr>
        <p:spPr/>
        <p:txBody>
          <a:bodyPr/>
          <a:lstStyle/>
          <a:p>
            <a:r>
              <a:rPr lang="en-US" smtClean="0"/>
              <a:t>© 2011 D. Kirschen and the University of Washington</a:t>
            </a:r>
            <a:endParaRPr lang="en-GB"/>
          </a:p>
        </p:txBody>
      </p:sp>
      <p:sp>
        <p:nvSpPr>
          <p:cNvPr id="5" name="Slide Number Placeholder 5"/>
          <p:cNvSpPr>
            <a:spLocks noGrp="1"/>
          </p:cNvSpPr>
          <p:nvPr>
            <p:ph type="sldNum" sz="quarter" idx="12"/>
          </p:nvPr>
        </p:nvSpPr>
        <p:spPr/>
        <p:txBody>
          <a:bodyPr/>
          <a:lstStyle/>
          <a:p>
            <a:fld id="{81695449-48FD-6848-AE9E-CF8DA35511C3}" type="slidenum">
              <a:rPr lang="en-GB"/>
              <a:pPr/>
              <a:t>10</a:t>
            </a:fld>
            <a:endParaRPr lang="en-GB"/>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GB"/>
              <a:t>State variables</a:t>
            </a:r>
          </a:p>
        </p:txBody>
      </p:sp>
      <p:sp>
        <p:nvSpPr>
          <p:cNvPr id="15363" name="Rectangle 3"/>
          <p:cNvSpPr>
            <a:spLocks noGrp="1" noChangeArrowheads="1"/>
          </p:cNvSpPr>
          <p:nvPr>
            <p:ph idx="1"/>
          </p:nvPr>
        </p:nvSpPr>
        <p:spPr/>
        <p:txBody>
          <a:bodyPr/>
          <a:lstStyle/>
          <a:p>
            <a:r>
              <a:rPr lang="en-GB" dirty="0"/>
              <a:t>Voltage at every node (a.k.a. </a:t>
            </a:r>
            <a:r>
              <a:rPr lang="ja-JP" altLang="en-GB" dirty="0">
                <a:latin typeface="Arial"/>
              </a:rPr>
              <a:t>“</a:t>
            </a:r>
            <a:r>
              <a:rPr lang="en-GB" dirty="0"/>
              <a:t>bus</a:t>
            </a:r>
            <a:r>
              <a:rPr lang="ja-JP" altLang="en-GB" dirty="0">
                <a:latin typeface="Arial"/>
              </a:rPr>
              <a:t>”</a:t>
            </a:r>
            <a:r>
              <a:rPr lang="en-GB" dirty="0"/>
              <a:t>) of  the network</a:t>
            </a:r>
          </a:p>
          <a:p>
            <a:r>
              <a:rPr lang="en-GB" dirty="0"/>
              <a:t>Because we are dealing with ac, voltages are represented by </a:t>
            </a:r>
            <a:r>
              <a:rPr lang="en-GB" dirty="0" err="1"/>
              <a:t>phasors</a:t>
            </a:r>
            <a:r>
              <a:rPr lang="en-GB" dirty="0"/>
              <a:t>, i.e. complex numbers in polar representation:</a:t>
            </a:r>
          </a:p>
          <a:p>
            <a:pPr lvl="1"/>
            <a:r>
              <a:rPr lang="en-GB" dirty="0"/>
              <a:t>Voltage magnitude at each bus: </a:t>
            </a:r>
          </a:p>
          <a:p>
            <a:pPr lvl="1"/>
            <a:r>
              <a:rPr lang="en-GB" dirty="0"/>
              <a:t>Voltage angle at each bus:</a:t>
            </a:r>
          </a:p>
          <a:p>
            <a:endParaRPr lang="en-GB" dirty="0"/>
          </a:p>
        </p:txBody>
      </p:sp>
      <p:sp>
        <p:nvSpPr>
          <p:cNvPr id="6" name="Date Placeholder 3"/>
          <p:cNvSpPr>
            <a:spLocks noGrp="1"/>
          </p:cNvSpPr>
          <p:nvPr>
            <p:ph type="dt" sz="half" idx="10"/>
          </p:nvPr>
        </p:nvSpPr>
        <p:spPr/>
        <p:txBody>
          <a:bodyPr/>
          <a:lstStyle/>
          <a:p>
            <a:r>
              <a:rPr lang="en-US" smtClean="0"/>
              <a:t>© 2011 D. Kirschen and the University of Washington</a:t>
            </a:r>
            <a:endParaRPr lang="en-GB"/>
          </a:p>
        </p:txBody>
      </p:sp>
      <p:sp>
        <p:nvSpPr>
          <p:cNvPr id="8" name="Slide Number Placeholder 5"/>
          <p:cNvSpPr>
            <a:spLocks noGrp="1"/>
          </p:cNvSpPr>
          <p:nvPr>
            <p:ph type="sldNum" sz="quarter" idx="11"/>
          </p:nvPr>
        </p:nvSpPr>
        <p:spPr/>
        <p:txBody>
          <a:bodyPr/>
          <a:lstStyle/>
          <a:p>
            <a:fld id="{8BB07168-54FC-6940-A66F-0C1900B6FE55}" type="slidenum">
              <a:rPr lang="en-GB"/>
              <a:pPr/>
              <a:t>11</a:t>
            </a:fld>
            <a:endParaRPr lang="en-GB"/>
          </a:p>
        </p:txBody>
      </p:sp>
      <p:graphicFrame>
        <p:nvGraphicFramePr>
          <p:cNvPr id="15364" name="Object 4"/>
          <p:cNvGraphicFramePr>
            <a:graphicFrameLocks noChangeAspect="1"/>
          </p:cNvGraphicFramePr>
          <p:nvPr>
            <p:extLst>
              <p:ext uri="{D42A27DB-BD31-4B8C-83A1-F6EECF244321}">
                <p14:modId xmlns:p14="http://schemas.microsoft.com/office/powerpoint/2010/main" val="1568657889"/>
              </p:ext>
            </p:extLst>
          </p:nvPr>
        </p:nvGraphicFramePr>
        <p:xfrm>
          <a:off x="5940152" y="4149080"/>
          <a:ext cx="279400" cy="355600"/>
        </p:xfrm>
        <a:graphic>
          <a:graphicData uri="http://schemas.openxmlformats.org/presentationml/2006/ole">
            <mc:AlternateContent xmlns:mc="http://schemas.openxmlformats.org/markup-compatibility/2006">
              <mc:Choice xmlns:v="urn:schemas-microsoft-com:vml" Requires="v">
                <p:oleObj spid="_x0000_s15395" name="Equation" r:id="rId4" imgW="279400" imgH="355600" progId="Equation.DSMT4">
                  <p:embed/>
                </p:oleObj>
              </mc:Choice>
              <mc:Fallback>
                <p:oleObj name="Equation" r:id="rId4" imgW="279400" imgH="3556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152" y="4149080"/>
                        <a:ext cx="279400"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5365" name="Object 5"/>
          <p:cNvGraphicFramePr>
            <a:graphicFrameLocks noChangeAspect="1"/>
          </p:cNvGraphicFramePr>
          <p:nvPr>
            <p:extLst>
              <p:ext uri="{D42A27DB-BD31-4B8C-83A1-F6EECF244321}">
                <p14:modId xmlns:p14="http://schemas.microsoft.com/office/powerpoint/2010/main" val="1815650004"/>
              </p:ext>
            </p:extLst>
          </p:nvPr>
        </p:nvGraphicFramePr>
        <p:xfrm>
          <a:off x="5148064" y="4653136"/>
          <a:ext cx="279400" cy="355600"/>
        </p:xfrm>
        <a:graphic>
          <a:graphicData uri="http://schemas.openxmlformats.org/presentationml/2006/ole">
            <mc:AlternateContent xmlns:mc="http://schemas.openxmlformats.org/markup-compatibility/2006">
              <mc:Choice xmlns:v="urn:schemas-microsoft-com:vml" Requires="v">
                <p:oleObj spid="_x0000_s15396" name="Equation" r:id="rId6" imgW="279400" imgH="355600" progId="Equation.DSMT4">
                  <p:embed/>
                </p:oleObj>
              </mc:Choice>
              <mc:Fallback>
                <p:oleObj name="Equation" r:id="rId6" imgW="279400" imgH="35560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48064" y="4653136"/>
                        <a:ext cx="279400"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GB"/>
              <a:t>Other variables</a:t>
            </a:r>
          </a:p>
        </p:txBody>
      </p:sp>
      <p:sp>
        <p:nvSpPr>
          <p:cNvPr id="26627" name="Rectangle 3"/>
          <p:cNvSpPr>
            <a:spLocks noGrp="1" noChangeArrowheads="1"/>
          </p:cNvSpPr>
          <p:nvPr>
            <p:ph idx="1"/>
          </p:nvPr>
        </p:nvSpPr>
        <p:spPr/>
        <p:txBody>
          <a:bodyPr/>
          <a:lstStyle/>
          <a:p>
            <a:pPr>
              <a:lnSpc>
                <a:spcPct val="90000"/>
              </a:lnSpc>
            </a:pPr>
            <a:r>
              <a:rPr lang="en-GB" dirty="0"/>
              <a:t>Active and reactive power consumed at each bus: </a:t>
            </a:r>
          </a:p>
          <a:p>
            <a:pPr lvl="1">
              <a:lnSpc>
                <a:spcPct val="90000"/>
              </a:lnSpc>
            </a:pPr>
            <a:r>
              <a:rPr lang="en-GB" dirty="0"/>
              <a:t>a.k.a. the load at each bus</a:t>
            </a:r>
          </a:p>
          <a:p>
            <a:pPr>
              <a:lnSpc>
                <a:spcPct val="90000"/>
              </a:lnSpc>
            </a:pPr>
            <a:endParaRPr lang="en-GB" dirty="0"/>
          </a:p>
          <a:p>
            <a:pPr>
              <a:lnSpc>
                <a:spcPct val="90000"/>
              </a:lnSpc>
            </a:pPr>
            <a:r>
              <a:rPr lang="en-GB" dirty="0"/>
              <a:t>Active and reactive power produced by renewable generators:  </a:t>
            </a:r>
          </a:p>
          <a:p>
            <a:pPr>
              <a:lnSpc>
                <a:spcPct val="90000"/>
              </a:lnSpc>
            </a:pPr>
            <a:endParaRPr lang="en-GB" dirty="0"/>
          </a:p>
          <a:p>
            <a:pPr>
              <a:lnSpc>
                <a:spcPct val="90000"/>
              </a:lnSpc>
            </a:pPr>
            <a:r>
              <a:rPr lang="en-GB" dirty="0"/>
              <a:t>Assumed known in deterministic problems</a:t>
            </a:r>
          </a:p>
          <a:p>
            <a:pPr>
              <a:lnSpc>
                <a:spcPct val="90000"/>
              </a:lnSpc>
            </a:pPr>
            <a:r>
              <a:rPr lang="en-GB" dirty="0"/>
              <a:t>In practice, they are stochastic variables</a:t>
            </a:r>
          </a:p>
        </p:txBody>
      </p:sp>
      <p:sp>
        <p:nvSpPr>
          <p:cNvPr id="6" name="Date Placeholder 3"/>
          <p:cNvSpPr>
            <a:spLocks noGrp="1"/>
          </p:cNvSpPr>
          <p:nvPr>
            <p:ph type="dt" sz="half" idx="10"/>
          </p:nvPr>
        </p:nvSpPr>
        <p:spPr/>
        <p:txBody>
          <a:bodyPr/>
          <a:lstStyle/>
          <a:p>
            <a:r>
              <a:rPr lang="en-US" smtClean="0"/>
              <a:t>© 2011 D. Kirschen and the University of Washington</a:t>
            </a:r>
            <a:endParaRPr lang="en-GB"/>
          </a:p>
        </p:txBody>
      </p:sp>
      <p:sp>
        <p:nvSpPr>
          <p:cNvPr id="8" name="Slide Number Placeholder 5"/>
          <p:cNvSpPr>
            <a:spLocks noGrp="1"/>
          </p:cNvSpPr>
          <p:nvPr>
            <p:ph type="sldNum" sz="quarter" idx="11"/>
          </p:nvPr>
        </p:nvSpPr>
        <p:spPr/>
        <p:txBody>
          <a:bodyPr/>
          <a:lstStyle/>
          <a:p>
            <a:fld id="{BCD02C58-9CB6-DB44-B34E-DF45799AE0AF}" type="slidenum">
              <a:rPr lang="en-GB"/>
              <a:pPr/>
              <a:t>12</a:t>
            </a:fld>
            <a:endParaRPr lang="en-GB"/>
          </a:p>
        </p:txBody>
      </p:sp>
      <p:graphicFrame>
        <p:nvGraphicFramePr>
          <p:cNvPr id="26632" name="Object 8"/>
          <p:cNvGraphicFramePr>
            <a:graphicFrameLocks noChangeAspect="1"/>
          </p:cNvGraphicFramePr>
          <p:nvPr>
            <p:extLst>
              <p:ext uri="{D42A27DB-BD31-4B8C-83A1-F6EECF244321}">
                <p14:modId xmlns:p14="http://schemas.microsoft.com/office/powerpoint/2010/main" val="1118585227"/>
              </p:ext>
            </p:extLst>
          </p:nvPr>
        </p:nvGraphicFramePr>
        <p:xfrm>
          <a:off x="4644008" y="3933056"/>
          <a:ext cx="939800" cy="406400"/>
        </p:xfrm>
        <a:graphic>
          <a:graphicData uri="http://schemas.openxmlformats.org/presentationml/2006/ole">
            <mc:AlternateContent xmlns:mc="http://schemas.openxmlformats.org/markup-compatibility/2006">
              <mc:Choice xmlns:v="urn:schemas-microsoft-com:vml" Requires="v">
                <p:oleObj spid="_x0000_s26663" name="Equation" r:id="rId4" imgW="939800" imgH="406400" progId="Equation.DSMT4">
                  <p:embed/>
                </p:oleObj>
              </mc:Choice>
              <mc:Fallback>
                <p:oleObj name="Equation" r:id="rId4" imgW="939800" imgH="406400" progId="Equation.DSMT4">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8" y="3933056"/>
                        <a:ext cx="9398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6633" name="Object 9"/>
          <p:cNvGraphicFramePr>
            <a:graphicFrameLocks noChangeAspect="1"/>
          </p:cNvGraphicFramePr>
          <p:nvPr>
            <p:extLst>
              <p:ext uri="{D42A27DB-BD31-4B8C-83A1-F6EECF244321}">
                <p14:modId xmlns:p14="http://schemas.microsoft.com/office/powerpoint/2010/main" val="912636851"/>
              </p:ext>
            </p:extLst>
          </p:nvPr>
        </p:nvGraphicFramePr>
        <p:xfrm>
          <a:off x="1676400" y="1916832"/>
          <a:ext cx="838200" cy="406400"/>
        </p:xfrm>
        <a:graphic>
          <a:graphicData uri="http://schemas.openxmlformats.org/presentationml/2006/ole">
            <mc:AlternateContent xmlns:mc="http://schemas.openxmlformats.org/markup-compatibility/2006">
              <mc:Choice xmlns:v="urn:schemas-microsoft-com:vml" Requires="v">
                <p:oleObj spid="_x0000_s26664" name="Equation" r:id="rId6" imgW="838200" imgH="406400" progId="Equation.DSMT4">
                  <p:embed/>
                </p:oleObj>
              </mc:Choice>
              <mc:Fallback>
                <p:oleObj name="Equation" r:id="rId6" imgW="838200" imgH="4064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6400" y="1916832"/>
                        <a:ext cx="838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GB"/>
              <a:t>What is reactive power?</a:t>
            </a:r>
          </a:p>
        </p:txBody>
      </p:sp>
      <p:sp>
        <p:nvSpPr>
          <p:cNvPr id="14" name="Date Placeholder 3"/>
          <p:cNvSpPr>
            <a:spLocks noGrp="1"/>
          </p:cNvSpPr>
          <p:nvPr>
            <p:ph type="dt" sz="half" idx="10"/>
          </p:nvPr>
        </p:nvSpPr>
        <p:spPr/>
        <p:txBody>
          <a:bodyPr/>
          <a:lstStyle/>
          <a:p>
            <a:r>
              <a:rPr lang="en-US" smtClean="0"/>
              <a:t>© 2011 D. Kirschen and the University of Washington</a:t>
            </a:r>
            <a:endParaRPr lang="en-GB"/>
          </a:p>
        </p:txBody>
      </p:sp>
      <p:sp>
        <p:nvSpPr>
          <p:cNvPr id="16" name="Slide Number Placeholder 5"/>
          <p:cNvSpPr>
            <a:spLocks noGrp="1"/>
          </p:cNvSpPr>
          <p:nvPr>
            <p:ph type="sldNum" sz="quarter" idx="11"/>
          </p:nvPr>
        </p:nvSpPr>
        <p:spPr/>
        <p:txBody>
          <a:bodyPr/>
          <a:lstStyle/>
          <a:p>
            <a:fld id="{AA7AC44C-F3C8-6845-9BA2-88BF7E459D93}" type="slidenum">
              <a:rPr lang="en-GB"/>
              <a:pPr/>
              <a:t>13</a:t>
            </a:fld>
            <a:endParaRPr lang="en-GB"/>
          </a:p>
        </p:txBody>
      </p:sp>
      <p:pic>
        <p:nvPicPr>
          <p:cNvPr id="27652" name="Picture 4" descr="photo_11181_201001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1400" y="1420813"/>
            <a:ext cx="7061200" cy="4941887"/>
          </a:xfrm>
          <a:prstGeom prst="rect">
            <a:avLst/>
          </a:prstGeom>
          <a:noFill/>
          <a:extLst>
            <a:ext uri="{909E8E84-426E-40dd-AFC4-6F175D3DCCD1}">
              <a14:hiddenFill xmlns:a14="http://schemas.microsoft.com/office/drawing/2010/main">
                <a:solidFill>
                  <a:srgbClr val="FFFFFF"/>
                </a:solidFill>
              </a14:hiddenFill>
            </a:ext>
          </a:extLst>
        </p:spPr>
      </p:pic>
      <p:grpSp>
        <p:nvGrpSpPr>
          <p:cNvPr id="27663" name="Group 15"/>
          <p:cNvGrpSpPr>
            <a:grpSpLocks/>
          </p:cNvGrpSpPr>
          <p:nvPr/>
        </p:nvGrpSpPr>
        <p:grpSpPr bwMode="auto">
          <a:xfrm>
            <a:off x="3352800" y="2209800"/>
            <a:ext cx="3505200" cy="3886200"/>
            <a:chOff x="2112" y="1392"/>
            <a:chExt cx="2208" cy="2448"/>
          </a:xfrm>
        </p:grpSpPr>
        <p:sp>
          <p:nvSpPr>
            <p:cNvPr id="27653" name="Line 5"/>
            <p:cNvSpPr>
              <a:spLocks noChangeShapeType="1"/>
            </p:cNvSpPr>
            <p:nvPr/>
          </p:nvSpPr>
          <p:spPr bwMode="auto">
            <a:xfrm flipH="1">
              <a:off x="3168" y="3840"/>
              <a:ext cx="115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656" name="Line 8"/>
            <p:cNvSpPr>
              <a:spLocks noChangeShapeType="1"/>
            </p:cNvSpPr>
            <p:nvPr/>
          </p:nvSpPr>
          <p:spPr bwMode="auto">
            <a:xfrm>
              <a:off x="3360" y="1392"/>
              <a:ext cx="0" cy="2448"/>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7658" name="Line 10"/>
            <p:cNvSpPr>
              <a:spLocks noChangeShapeType="1"/>
            </p:cNvSpPr>
            <p:nvPr/>
          </p:nvSpPr>
          <p:spPr bwMode="auto">
            <a:xfrm flipH="1">
              <a:off x="3168" y="1392"/>
              <a:ext cx="115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660" name="Text Box 12"/>
            <p:cNvSpPr txBox="1">
              <a:spLocks noChangeArrowheads="1"/>
            </p:cNvSpPr>
            <p:nvPr/>
          </p:nvSpPr>
          <p:spPr bwMode="auto">
            <a:xfrm>
              <a:off x="2112" y="2382"/>
              <a:ext cx="1215"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a:t>Active power</a:t>
              </a:r>
            </a:p>
          </p:txBody>
        </p:sp>
      </p:grpSp>
      <p:grpSp>
        <p:nvGrpSpPr>
          <p:cNvPr id="27662" name="Group 14"/>
          <p:cNvGrpSpPr>
            <a:grpSpLocks/>
          </p:cNvGrpSpPr>
          <p:nvPr/>
        </p:nvGrpSpPr>
        <p:grpSpPr bwMode="auto">
          <a:xfrm>
            <a:off x="3009900" y="1676400"/>
            <a:ext cx="3848100" cy="533400"/>
            <a:chOff x="1896" y="1056"/>
            <a:chExt cx="2424" cy="336"/>
          </a:xfrm>
        </p:grpSpPr>
        <p:sp>
          <p:nvSpPr>
            <p:cNvPr id="27657" name="Line 9"/>
            <p:cNvSpPr>
              <a:spLocks noChangeShapeType="1"/>
            </p:cNvSpPr>
            <p:nvPr/>
          </p:nvSpPr>
          <p:spPr bwMode="auto">
            <a:xfrm flipH="1">
              <a:off x="3168" y="1056"/>
              <a:ext cx="115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659" name="Line 11"/>
            <p:cNvSpPr>
              <a:spLocks noChangeShapeType="1"/>
            </p:cNvSpPr>
            <p:nvPr/>
          </p:nvSpPr>
          <p:spPr bwMode="auto">
            <a:xfrm>
              <a:off x="3360" y="1056"/>
              <a:ext cx="0" cy="33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7661" name="Text Box 13"/>
            <p:cNvSpPr txBox="1">
              <a:spLocks noChangeArrowheads="1"/>
            </p:cNvSpPr>
            <p:nvPr/>
          </p:nvSpPr>
          <p:spPr bwMode="auto">
            <a:xfrm>
              <a:off x="1896" y="1068"/>
              <a:ext cx="1439"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a:t>Reactive power</a:t>
              </a:r>
            </a:p>
          </p:txBody>
        </p:sp>
      </p:grpSp>
      <p:sp>
        <p:nvSpPr>
          <p:cNvPr id="27664" name="Text Box 16"/>
          <p:cNvSpPr txBox="1">
            <a:spLocks noChangeArrowheads="1"/>
          </p:cNvSpPr>
          <p:nvPr/>
        </p:nvSpPr>
        <p:spPr bwMode="auto">
          <a:xfrm>
            <a:off x="6858000" y="6629400"/>
            <a:ext cx="1957388"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sz="900"/>
              <a:t>Photo credit: FreeDigitalPhotos.net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27652"/>
                                        </p:tgtEl>
                                        <p:attrNameLst>
                                          <p:attrName>style.visibility</p:attrName>
                                        </p:attrNameLst>
                                      </p:cBhvr>
                                      <p:to>
                                        <p:strVal val="visible"/>
                                      </p:to>
                                    </p:set>
                                    <p:anim calcmode="lin" valueType="num">
                                      <p:cBhvr>
                                        <p:cTn id="7" dur="1000" fill="hold"/>
                                        <p:tgtEl>
                                          <p:spTgt spid="27652"/>
                                        </p:tgtEl>
                                        <p:attrNameLst>
                                          <p:attrName>ppt_w</p:attrName>
                                        </p:attrNameLst>
                                      </p:cBhvr>
                                      <p:tavLst>
                                        <p:tav tm="0">
                                          <p:val>
                                            <p:fltVal val="0"/>
                                          </p:val>
                                        </p:tav>
                                        <p:tav tm="100000">
                                          <p:val>
                                            <p:strVal val="#ppt_w"/>
                                          </p:val>
                                        </p:tav>
                                      </p:tavLst>
                                    </p:anim>
                                    <p:anim calcmode="lin" valueType="num">
                                      <p:cBhvr>
                                        <p:cTn id="8" dur="1000" fill="hold"/>
                                        <p:tgtEl>
                                          <p:spTgt spid="27652"/>
                                        </p:tgtEl>
                                        <p:attrNameLst>
                                          <p:attrName>ppt_h</p:attrName>
                                        </p:attrNameLst>
                                      </p:cBhvr>
                                      <p:tavLst>
                                        <p:tav tm="0">
                                          <p:val>
                                            <p:fltVal val="0"/>
                                          </p:val>
                                        </p:tav>
                                        <p:tav tm="100000">
                                          <p:val>
                                            <p:strVal val="#ppt_h"/>
                                          </p:val>
                                        </p:tav>
                                      </p:tavLst>
                                    </p:anim>
                                    <p:anim calcmode="lin" valueType="num">
                                      <p:cBhvr>
                                        <p:cTn id="9" dur="1000" fill="hold"/>
                                        <p:tgtEl>
                                          <p:spTgt spid="2765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765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766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6" presetClass="entr" presetSubtype="0" fill="hold" nodeType="clickEffect">
                                  <p:stCondLst>
                                    <p:cond delay="0"/>
                                  </p:stCondLst>
                                  <p:childTnLst>
                                    <p:set>
                                      <p:cBhvr>
                                        <p:cTn id="18" dur="1" fill="hold">
                                          <p:stCondLst>
                                            <p:cond delay="0"/>
                                          </p:stCondLst>
                                        </p:cTn>
                                        <p:tgtEl>
                                          <p:spTgt spid="27662"/>
                                        </p:tgtEl>
                                        <p:attrNameLst>
                                          <p:attrName>style.visibility</p:attrName>
                                        </p:attrNameLst>
                                      </p:cBhvr>
                                      <p:to>
                                        <p:strVal val="visible"/>
                                      </p:to>
                                    </p:set>
                                    <p:animEffect transition="in" filter="wipe(down)">
                                      <p:cBhvr>
                                        <p:cTn id="19" dur="580">
                                          <p:stCondLst>
                                            <p:cond delay="0"/>
                                          </p:stCondLst>
                                        </p:cTn>
                                        <p:tgtEl>
                                          <p:spTgt spid="27662"/>
                                        </p:tgtEl>
                                      </p:cBhvr>
                                    </p:animEffect>
                                    <p:anim calcmode="lin" valueType="num">
                                      <p:cBhvr>
                                        <p:cTn id="20" dur="1822" tmFilter="0,0; 0.14,0.36; 0.43,0.73; 0.71,0.91; 1.0,1.0">
                                          <p:stCondLst>
                                            <p:cond delay="0"/>
                                          </p:stCondLst>
                                        </p:cTn>
                                        <p:tgtEl>
                                          <p:spTgt spid="2766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2766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2766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2766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27662"/>
                                        </p:tgtEl>
                                        <p:attrNameLst>
                                          <p:attrName>ppt_y</p:attrName>
                                        </p:attrNameLst>
                                      </p:cBhvr>
                                      <p:tavLst>
                                        <p:tav tm="0" fmla="#ppt_y-sin(pi*$)/81">
                                          <p:val>
                                            <p:fltVal val="0"/>
                                          </p:val>
                                        </p:tav>
                                        <p:tav tm="100000">
                                          <p:val>
                                            <p:fltVal val="1"/>
                                          </p:val>
                                        </p:tav>
                                      </p:tavLst>
                                    </p:anim>
                                    <p:animScale>
                                      <p:cBhvr>
                                        <p:cTn id="25" dur="26">
                                          <p:stCondLst>
                                            <p:cond delay="650"/>
                                          </p:stCondLst>
                                        </p:cTn>
                                        <p:tgtEl>
                                          <p:spTgt spid="27662"/>
                                        </p:tgtEl>
                                      </p:cBhvr>
                                      <p:to x="100000" y="60000"/>
                                    </p:animScale>
                                    <p:animScale>
                                      <p:cBhvr>
                                        <p:cTn id="26" dur="166" decel="50000">
                                          <p:stCondLst>
                                            <p:cond delay="676"/>
                                          </p:stCondLst>
                                        </p:cTn>
                                        <p:tgtEl>
                                          <p:spTgt spid="27662"/>
                                        </p:tgtEl>
                                      </p:cBhvr>
                                      <p:to x="100000" y="100000"/>
                                    </p:animScale>
                                    <p:animScale>
                                      <p:cBhvr>
                                        <p:cTn id="27" dur="26">
                                          <p:stCondLst>
                                            <p:cond delay="1312"/>
                                          </p:stCondLst>
                                        </p:cTn>
                                        <p:tgtEl>
                                          <p:spTgt spid="27662"/>
                                        </p:tgtEl>
                                      </p:cBhvr>
                                      <p:to x="100000" y="80000"/>
                                    </p:animScale>
                                    <p:animScale>
                                      <p:cBhvr>
                                        <p:cTn id="28" dur="166" decel="50000">
                                          <p:stCondLst>
                                            <p:cond delay="1338"/>
                                          </p:stCondLst>
                                        </p:cTn>
                                        <p:tgtEl>
                                          <p:spTgt spid="27662"/>
                                        </p:tgtEl>
                                      </p:cBhvr>
                                      <p:to x="100000" y="100000"/>
                                    </p:animScale>
                                    <p:animScale>
                                      <p:cBhvr>
                                        <p:cTn id="29" dur="26">
                                          <p:stCondLst>
                                            <p:cond delay="1642"/>
                                          </p:stCondLst>
                                        </p:cTn>
                                        <p:tgtEl>
                                          <p:spTgt spid="27662"/>
                                        </p:tgtEl>
                                      </p:cBhvr>
                                      <p:to x="100000" y="90000"/>
                                    </p:animScale>
                                    <p:animScale>
                                      <p:cBhvr>
                                        <p:cTn id="30" dur="166" decel="50000">
                                          <p:stCondLst>
                                            <p:cond delay="1668"/>
                                          </p:stCondLst>
                                        </p:cTn>
                                        <p:tgtEl>
                                          <p:spTgt spid="27662"/>
                                        </p:tgtEl>
                                      </p:cBhvr>
                                      <p:to x="100000" y="100000"/>
                                    </p:animScale>
                                    <p:animScale>
                                      <p:cBhvr>
                                        <p:cTn id="31" dur="26">
                                          <p:stCondLst>
                                            <p:cond delay="1808"/>
                                          </p:stCondLst>
                                        </p:cTn>
                                        <p:tgtEl>
                                          <p:spTgt spid="27662"/>
                                        </p:tgtEl>
                                      </p:cBhvr>
                                      <p:to x="100000" y="95000"/>
                                    </p:animScale>
                                    <p:animScale>
                                      <p:cBhvr>
                                        <p:cTn id="32" dur="166" decel="50000">
                                          <p:stCondLst>
                                            <p:cond delay="1834"/>
                                          </p:stCondLst>
                                        </p:cTn>
                                        <p:tgtEl>
                                          <p:spTgt spid="2766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GB"/>
              <a:t>What is reactive power?</a:t>
            </a:r>
          </a:p>
        </p:txBody>
      </p:sp>
      <p:sp>
        <p:nvSpPr>
          <p:cNvPr id="2" name="Content Placeholder 1"/>
          <p:cNvSpPr>
            <a:spLocks noGrp="1"/>
          </p:cNvSpPr>
          <p:nvPr>
            <p:ph idx="1"/>
          </p:nvPr>
        </p:nvSpPr>
        <p:spPr/>
        <p:txBody>
          <a:bodyPr>
            <a:normAutofit lnSpcReduction="10000"/>
          </a:bodyPr>
          <a:lstStyle/>
          <a:p>
            <a:r>
              <a:rPr lang="en-US" dirty="0" smtClean="0"/>
              <a:t>Reactive power represents power that oscillates between the sources and the reactive components (inductors, capacitors)</a:t>
            </a:r>
          </a:p>
          <a:p>
            <a:r>
              <a:rPr lang="en-US" dirty="0" smtClean="0"/>
              <a:t>It does not do any real work</a:t>
            </a:r>
          </a:p>
          <a:p>
            <a:r>
              <a:rPr lang="en-US" dirty="0" smtClean="0"/>
              <a:t>Because transmission lines are inductive, the flow of reactive power is closely linked to the magnitudes of the voltages</a:t>
            </a:r>
          </a:p>
          <a:p>
            <a:r>
              <a:rPr lang="en-US" dirty="0" smtClean="0"/>
              <a:t>Controlling the reactive power is thus important</a:t>
            </a:r>
          </a:p>
          <a:p>
            <a:r>
              <a:rPr lang="en-US" dirty="0" smtClean="0"/>
              <a:t>Complex power: </a:t>
            </a:r>
            <a:endParaRPr lang="en-US" dirty="0"/>
          </a:p>
        </p:txBody>
      </p:sp>
      <p:sp>
        <p:nvSpPr>
          <p:cNvPr id="14" name="Date Placeholder 3"/>
          <p:cNvSpPr>
            <a:spLocks noGrp="1"/>
          </p:cNvSpPr>
          <p:nvPr>
            <p:ph type="dt" sz="half" idx="10"/>
          </p:nvPr>
        </p:nvSpPr>
        <p:spPr/>
        <p:txBody>
          <a:bodyPr/>
          <a:lstStyle/>
          <a:p>
            <a:r>
              <a:rPr lang="en-US" smtClean="0"/>
              <a:t>© 2011 D. Kirschen and the University of Washington</a:t>
            </a:r>
            <a:endParaRPr lang="en-GB"/>
          </a:p>
        </p:txBody>
      </p:sp>
      <p:sp>
        <p:nvSpPr>
          <p:cNvPr id="16" name="Slide Number Placeholder 5"/>
          <p:cNvSpPr>
            <a:spLocks noGrp="1"/>
          </p:cNvSpPr>
          <p:nvPr>
            <p:ph type="sldNum" sz="quarter" idx="11"/>
          </p:nvPr>
        </p:nvSpPr>
        <p:spPr/>
        <p:txBody>
          <a:bodyPr/>
          <a:lstStyle/>
          <a:p>
            <a:fld id="{AA7AC44C-F3C8-6845-9BA2-88BF7E459D93}" type="slidenum">
              <a:rPr lang="en-GB"/>
              <a:pPr/>
              <a:t>14</a:t>
            </a:fld>
            <a:endParaRPr lang="en-GB"/>
          </a:p>
        </p:txBody>
      </p:sp>
      <p:sp>
        <p:nvSpPr>
          <p:cNvPr id="27664" name="Text Box 16"/>
          <p:cNvSpPr txBox="1">
            <a:spLocks noChangeArrowheads="1"/>
          </p:cNvSpPr>
          <p:nvPr/>
        </p:nvSpPr>
        <p:spPr bwMode="auto">
          <a:xfrm>
            <a:off x="6858000" y="6629400"/>
            <a:ext cx="1957388"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sz="900"/>
              <a:t>Photo credit: FreeDigitalPhotos.net</a:t>
            </a:r>
          </a:p>
        </p:txBody>
      </p:sp>
      <p:graphicFrame>
        <p:nvGraphicFramePr>
          <p:cNvPr id="17" name="Object 21"/>
          <p:cNvGraphicFramePr>
            <a:graphicFrameLocks noChangeAspect="1"/>
          </p:cNvGraphicFramePr>
          <p:nvPr>
            <p:extLst>
              <p:ext uri="{D42A27DB-BD31-4B8C-83A1-F6EECF244321}">
                <p14:modId xmlns:p14="http://schemas.microsoft.com/office/powerpoint/2010/main" val="660065006"/>
              </p:ext>
            </p:extLst>
          </p:nvPr>
        </p:nvGraphicFramePr>
        <p:xfrm>
          <a:off x="3707904" y="5805264"/>
          <a:ext cx="1948623" cy="459581"/>
        </p:xfrm>
        <a:graphic>
          <a:graphicData uri="http://schemas.openxmlformats.org/presentationml/2006/ole">
            <mc:AlternateContent xmlns:mc="http://schemas.openxmlformats.org/markup-compatibility/2006">
              <mc:Choice xmlns:v="urn:schemas-microsoft-com:vml" Requires="v">
                <p:oleObj spid="_x0000_s1033" name="Equation" r:id="rId4" imgW="1346200" imgH="317500" progId="Equation.3">
                  <p:embed/>
                </p:oleObj>
              </mc:Choice>
              <mc:Fallback>
                <p:oleObj name="Equation" r:id="rId4" imgW="1346200" imgH="317500" progId="Equation.3">
                  <p:embed/>
                  <p:pic>
                    <p:nvPicPr>
                      <p:cNvPr id="0" name=""/>
                      <p:cNvPicPr>
                        <a:picLocks noChangeAspect="1" noChangeArrowheads="1"/>
                      </p:cNvPicPr>
                      <p:nvPr/>
                    </p:nvPicPr>
                    <p:blipFill>
                      <a:blip r:embed="rId5"/>
                      <a:srcRect/>
                      <a:stretch>
                        <a:fillRect/>
                      </a:stretch>
                    </p:blipFill>
                    <p:spPr bwMode="auto">
                      <a:xfrm>
                        <a:off x="3707904" y="5805264"/>
                        <a:ext cx="1948623" cy="459581"/>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87920677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71" name="Rectangle 27"/>
          <p:cNvSpPr>
            <a:spLocks noGrp="1" noChangeArrowheads="1"/>
          </p:cNvSpPr>
          <p:nvPr>
            <p:ph type="title"/>
          </p:nvPr>
        </p:nvSpPr>
        <p:spPr/>
        <p:txBody>
          <a:bodyPr/>
          <a:lstStyle/>
          <a:p>
            <a:r>
              <a:rPr lang="en-GB"/>
              <a:t>Injections</a:t>
            </a:r>
          </a:p>
        </p:txBody>
      </p:sp>
      <p:sp>
        <p:nvSpPr>
          <p:cNvPr id="26" name="Date Placeholder 2"/>
          <p:cNvSpPr>
            <a:spLocks noGrp="1"/>
          </p:cNvSpPr>
          <p:nvPr>
            <p:ph type="dt" sz="half" idx="10"/>
          </p:nvPr>
        </p:nvSpPr>
        <p:spPr/>
        <p:txBody>
          <a:bodyPr/>
          <a:lstStyle/>
          <a:p>
            <a:r>
              <a:rPr lang="en-US" smtClean="0"/>
              <a:t>© 2011 D. Kirschen and the University of Washington</a:t>
            </a:r>
            <a:endParaRPr lang="en-GB"/>
          </a:p>
        </p:txBody>
      </p:sp>
      <p:sp>
        <p:nvSpPr>
          <p:cNvPr id="28" name="Slide Number Placeholder 4"/>
          <p:cNvSpPr>
            <a:spLocks noGrp="1"/>
          </p:cNvSpPr>
          <p:nvPr>
            <p:ph type="sldNum" sz="quarter" idx="12"/>
          </p:nvPr>
        </p:nvSpPr>
        <p:spPr/>
        <p:txBody>
          <a:bodyPr/>
          <a:lstStyle/>
          <a:p>
            <a:fld id="{0FD93933-C9A1-5942-A98D-3743954CE1BF}" type="slidenum">
              <a:rPr lang="en-GB"/>
              <a:pPr/>
              <a:t>15</a:t>
            </a:fld>
            <a:endParaRPr lang="en-GB"/>
          </a:p>
        </p:txBody>
      </p:sp>
      <p:sp>
        <p:nvSpPr>
          <p:cNvPr id="31754" name="Oval 10"/>
          <p:cNvSpPr>
            <a:spLocks noChangeArrowheads="1"/>
          </p:cNvSpPr>
          <p:nvPr/>
        </p:nvSpPr>
        <p:spPr bwMode="auto">
          <a:xfrm>
            <a:off x="2501900" y="3290888"/>
            <a:ext cx="838200" cy="838200"/>
          </a:xfrm>
          <a:prstGeom prst="ellipse">
            <a:avLst/>
          </a:prstGeom>
          <a:solidFill>
            <a:srgbClr val="FF6600"/>
          </a:solidFill>
          <a:ln w="2857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3200">
                <a:latin typeface="Times New Roman" charset="0"/>
              </a:rPr>
              <a:t>G</a:t>
            </a:r>
            <a:endParaRPr lang="en-GB">
              <a:latin typeface="Times New Roman" charset="0"/>
            </a:endParaRPr>
          </a:p>
        </p:txBody>
      </p:sp>
      <p:sp>
        <p:nvSpPr>
          <p:cNvPr id="31755" name="Line 11"/>
          <p:cNvSpPr>
            <a:spLocks noChangeShapeType="1"/>
          </p:cNvSpPr>
          <p:nvPr/>
        </p:nvSpPr>
        <p:spPr bwMode="auto">
          <a:xfrm>
            <a:off x="6248400" y="3214688"/>
            <a:ext cx="0" cy="914400"/>
          </a:xfrm>
          <a:prstGeom prst="line">
            <a:avLst/>
          </a:prstGeom>
          <a:noFill/>
          <a:ln w="28575">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cxnSp>
        <p:nvCxnSpPr>
          <p:cNvPr id="31756" name="AutoShape 12"/>
          <p:cNvCxnSpPr>
            <a:cxnSpLocks noChangeShapeType="1"/>
            <a:stCxn id="31754" idx="0"/>
            <a:endCxn id="31755" idx="0"/>
          </p:cNvCxnSpPr>
          <p:nvPr/>
        </p:nvCxnSpPr>
        <p:spPr bwMode="auto">
          <a:xfrm rot="16200000">
            <a:off x="4546600" y="1574800"/>
            <a:ext cx="76200" cy="3327400"/>
          </a:xfrm>
          <a:prstGeom prst="bentConnector3">
            <a:avLst>
              <a:gd name="adj1" fmla="val 939583"/>
            </a:avLst>
          </a:prstGeom>
          <a:noFill/>
          <a:ln w="2857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1757" name="AutoShape 13"/>
          <p:cNvCxnSpPr>
            <a:cxnSpLocks noChangeShapeType="1"/>
            <a:stCxn id="31772" idx="0"/>
          </p:cNvCxnSpPr>
          <p:nvPr/>
        </p:nvCxnSpPr>
        <p:spPr bwMode="auto">
          <a:xfrm flipH="1" flipV="1">
            <a:off x="4586288" y="1600200"/>
            <a:ext cx="23812" cy="1676400"/>
          </a:xfrm>
          <a:prstGeom prst="straightConnector1">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aphicFrame>
        <p:nvGraphicFramePr>
          <p:cNvPr id="31761" name="Object 17"/>
          <p:cNvGraphicFramePr>
            <a:graphicFrameLocks noChangeAspect="1"/>
          </p:cNvGraphicFramePr>
          <p:nvPr/>
        </p:nvGraphicFramePr>
        <p:xfrm>
          <a:off x="1524000" y="2833688"/>
          <a:ext cx="977900" cy="381000"/>
        </p:xfrm>
        <a:graphic>
          <a:graphicData uri="http://schemas.openxmlformats.org/presentationml/2006/ole">
            <mc:AlternateContent xmlns:mc="http://schemas.openxmlformats.org/markup-compatibility/2006">
              <mc:Choice xmlns:v="urn:schemas-microsoft-com:vml" Requires="v">
                <p:oleObj spid="_x0000_s31866" name="Equation" r:id="rId4" imgW="977900" imgH="381000" progId="Equation.DSMT4">
                  <p:embed/>
                </p:oleObj>
              </mc:Choice>
              <mc:Fallback>
                <p:oleObj name="Equation" r:id="rId4" imgW="977900" imgH="381000" progId="Equation.DSMT4">
                  <p:embed/>
                  <p:pic>
                    <p:nvPicPr>
                      <p:cNvPr id="0"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833688"/>
                        <a:ext cx="9779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1762" name="Line 18"/>
          <p:cNvSpPr>
            <a:spLocks noChangeShapeType="1"/>
          </p:cNvSpPr>
          <p:nvPr/>
        </p:nvSpPr>
        <p:spPr bwMode="auto">
          <a:xfrm flipV="1">
            <a:off x="2654300" y="2681288"/>
            <a:ext cx="0" cy="609600"/>
          </a:xfrm>
          <a:prstGeom prst="line">
            <a:avLst/>
          </a:prstGeom>
          <a:noFill/>
          <a:ln w="2857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763" name="Line 19"/>
          <p:cNvSpPr>
            <a:spLocks noChangeShapeType="1"/>
          </p:cNvSpPr>
          <p:nvPr/>
        </p:nvSpPr>
        <p:spPr bwMode="auto">
          <a:xfrm>
            <a:off x="6515100" y="2681288"/>
            <a:ext cx="0" cy="609600"/>
          </a:xfrm>
          <a:prstGeom prst="line">
            <a:avLst/>
          </a:prstGeom>
          <a:noFill/>
          <a:ln w="2857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aphicFrame>
        <p:nvGraphicFramePr>
          <p:cNvPr id="31764" name="Object 20"/>
          <p:cNvGraphicFramePr>
            <a:graphicFrameLocks noChangeAspect="1"/>
          </p:cNvGraphicFramePr>
          <p:nvPr/>
        </p:nvGraphicFramePr>
        <p:xfrm>
          <a:off x="6619875" y="2833688"/>
          <a:ext cx="952500" cy="381000"/>
        </p:xfrm>
        <a:graphic>
          <a:graphicData uri="http://schemas.openxmlformats.org/presentationml/2006/ole">
            <mc:AlternateContent xmlns:mc="http://schemas.openxmlformats.org/markup-compatibility/2006">
              <mc:Choice xmlns:v="urn:schemas-microsoft-com:vml" Requires="v">
                <p:oleObj spid="_x0000_s31867" name="Equation" r:id="rId6" imgW="952500" imgH="381000" progId="Equation.DSMT4">
                  <p:embed/>
                </p:oleObj>
              </mc:Choice>
              <mc:Fallback>
                <p:oleObj name="Equation" r:id="rId6" imgW="952500" imgH="381000" progId="Equation.DSMT4">
                  <p:embed/>
                  <p:pic>
                    <p:nvPicPr>
                      <p:cNvPr id="0" name="Object 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19875" y="2833688"/>
                        <a:ext cx="9525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1765" name="Object 21"/>
          <p:cNvGraphicFramePr>
            <a:graphicFrameLocks noChangeAspect="1"/>
          </p:cNvGraphicFramePr>
          <p:nvPr/>
        </p:nvGraphicFramePr>
        <p:xfrm>
          <a:off x="3581400" y="1968500"/>
          <a:ext cx="762000" cy="406400"/>
        </p:xfrm>
        <a:graphic>
          <a:graphicData uri="http://schemas.openxmlformats.org/presentationml/2006/ole">
            <mc:AlternateContent xmlns:mc="http://schemas.openxmlformats.org/markup-compatibility/2006">
              <mc:Choice xmlns:v="urn:schemas-microsoft-com:vml" Requires="v">
                <p:oleObj spid="_x0000_s31868" name="Equation" r:id="rId8" imgW="762000" imgH="406400" progId="Equation.DSMT4">
                  <p:embed/>
                </p:oleObj>
              </mc:Choice>
              <mc:Fallback>
                <p:oleObj name="Equation" r:id="rId8" imgW="762000" imgH="406400" progId="Equation.DSMT4">
                  <p:embed/>
                  <p:pic>
                    <p:nvPicPr>
                      <p:cNvPr id="0" name="Object 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81400" y="1968500"/>
                        <a:ext cx="7620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1766" name="Line 22"/>
          <p:cNvSpPr>
            <a:spLocks noChangeShapeType="1"/>
          </p:cNvSpPr>
          <p:nvPr/>
        </p:nvSpPr>
        <p:spPr bwMode="auto">
          <a:xfrm flipV="1">
            <a:off x="4435475" y="1828800"/>
            <a:ext cx="0" cy="609600"/>
          </a:xfrm>
          <a:prstGeom prst="line">
            <a:avLst/>
          </a:prstGeom>
          <a:noFill/>
          <a:ln w="2857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772" name="Oval 28"/>
          <p:cNvSpPr>
            <a:spLocks noChangeArrowheads="1"/>
          </p:cNvSpPr>
          <p:nvPr/>
        </p:nvSpPr>
        <p:spPr bwMode="auto">
          <a:xfrm>
            <a:off x="4191000" y="3290888"/>
            <a:ext cx="838200" cy="838200"/>
          </a:xfrm>
          <a:prstGeom prst="ellipse">
            <a:avLst/>
          </a:prstGeom>
          <a:solidFill>
            <a:srgbClr val="FF6600"/>
          </a:solidFill>
          <a:ln w="2857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3200">
                <a:latin typeface="Times New Roman" charset="0"/>
              </a:rPr>
              <a:t>W</a:t>
            </a:r>
            <a:endParaRPr lang="en-GB">
              <a:latin typeface="Times New Roman" charset="0"/>
            </a:endParaRPr>
          </a:p>
        </p:txBody>
      </p:sp>
      <p:graphicFrame>
        <p:nvGraphicFramePr>
          <p:cNvPr id="31773" name="Object 29"/>
          <p:cNvGraphicFramePr>
            <a:graphicFrameLocks noChangeAspect="1"/>
          </p:cNvGraphicFramePr>
          <p:nvPr/>
        </p:nvGraphicFramePr>
        <p:xfrm>
          <a:off x="3403600" y="2820988"/>
          <a:ext cx="939800" cy="406400"/>
        </p:xfrm>
        <a:graphic>
          <a:graphicData uri="http://schemas.openxmlformats.org/presentationml/2006/ole">
            <mc:AlternateContent xmlns:mc="http://schemas.openxmlformats.org/markup-compatibility/2006">
              <mc:Choice xmlns:v="urn:schemas-microsoft-com:vml" Requires="v">
                <p:oleObj spid="_x0000_s31869" name="Equation" r:id="rId10" imgW="939800" imgH="406400" progId="Equation.DSMT4">
                  <p:embed/>
                </p:oleObj>
              </mc:Choice>
              <mc:Fallback>
                <p:oleObj name="Equation" r:id="rId10" imgW="939800" imgH="406400" progId="Equation.DSMT4">
                  <p:embed/>
                  <p:pic>
                    <p:nvPicPr>
                      <p:cNvPr id="0" name="Object 2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03600" y="2820988"/>
                        <a:ext cx="9398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1774" name="Line 30"/>
          <p:cNvSpPr>
            <a:spLocks noChangeShapeType="1"/>
          </p:cNvSpPr>
          <p:nvPr/>
        </p:nvSpPr>
        <p:spPr bwMode="auto">
          <a:xfrm flipV="1">
            <a:off x="4419600" y="2681288"/>
            <a:ext cx="0" cy="609600"/>
          </a:xfrm>
          <a:prstGeom prst="line">
            <a:avLst/>
          </a:prstGeom>
          <a:noFill/>
          <a:ln w="2857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31775" name="Group 31"/>
          <p:cNvGrpSpPr>
            <a:grpSpLocks/>
          </p:cNvGrpSpPr>
          <p:nvPr/>
        </p:nvGrpSpPr>
        <p:grpSpPr bwMode="auto">
          <a:xfrm>
            <a:off x="2109788" y="1524000"/>
            <a:ext cx="4953000" cy="152400"/>
            <a:chOff x="1440" y="1440"/>
            <a:chExt cx="3120" cy="96"/>
          </a:xfrm>
        </p:grpSpPr>
        <p:sp>
          <p:nvSpPr>
            <p:cNvPr id="31776" name="Rectangle 32"/>
            <p:cNvSpPr>
              <a:spLocks noChangeArrowheads="1"/>
            </p:cNvSpPr>
            <p:nvPr/>
          </p:nvSpPr>
          <p:spPr bwMode="auto">
            <a:xfrm>
              <a:off x="1440"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777" name="Rectangle 33"/>
            <p:cNvSpPr>
              <a:spLocks noChangeArrowheads="1"/>
            </p:cNvSpPr>
            <p:nvPr/>
          </p:nvSpPr>
          <p:spPr bwMode="auto">
            <a:xfrm>
              <a:off x="2064"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778" name="Rectangle 34"/>
            <p:cNvSpPr>
              <a:spLocks noChangeArrowheads="1"/>
            </p:cNvSpPr>
            <p:nvPr/>
          </p:nvSpPr>
          <p:spPr bwMode="auto">
            <a:xfrm>
              <a:off x="2688"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779" name="Rectangle 35"/>
            <p:cNvSpPr>
              <a:spLocks noChangeArrowheads="1"/>
            </p:cNvSpPr>
            <p:nvPr/>
          </p:nvSpPr>
          <p:spPr bwMode="auto">
            <a:xfrm>
              <a:off x="3312"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780" name="Rectangle 36"/>
            <p:cNvSpPr>
              <a:spLocks noChangeArrowheads="1"/>
            </p:cNvSpPr>
            <p:nvPr/>
          </p:nvSpPr>
          <p:spPr bwMode="auto">
            <a:xfrm>
              <a:off x="3936"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31781" name="Text Box 37"/>
          <p:cNvSpPr txBox="1">
            <a:spLocks noChangeArrowheads="1"/>
          </p:cNvSpPr>
          <p:nvPr/>
        </p:nvSpPr>
        <p:spPr bwMode="auto">
          <a:xfrm>
            <a:off x="7189788" y="1371600"/>
            <a:ext cx="8874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a:latin typeface="Times New Roman" charset="0"/>
              </a:rPr>
              <a:t>Bus k</a:t>
            </a:r>
          </a:p>
        </p:txBody>
      </p:sp>
      <p:graphicFrame>
        <p:nvGraphicFramePr>
          <p:cNvPr id="31782" name="Object 38"/>
          <p:cNvGraphicFramePr>
            <a:graphicFrameLocks noChangeAspect="1"/>
          </p:cNvGraphicFramePr>
          <p:nvPr/>
        </p:nvGraphicFramePr>
        <p:xfrm>
          <a:off x="1212850" y="4572000"/>
          <a:ext cx="2336800" cy="406400"/>
        </p:xfrm>
        <a:graphic>
          <a:graphicData uri="http://schemas.openxmlformats.org/presentationml/2006/ole">
            <mc:AlternateContent xmlns:mc="http://schemas.openxmlformats.org/markup-compatibility/2006">
              <mc:Choice xmlns:v="urn:schemas-microsoft-com:vml" Requires="v">
                <p:oleObj spid="_x0000_s31870" name="Equation" r:id="rId12" imgW="2336800" imgH="406400" progId="Equation.DSMT4">
                  <p:embed/>
                </p:oleObj>
              </mc:Choice>
              <mc:Fallback>
                <p:oleObj name="Equation" r:id="rId12" imgW="2336800" imgH="406400" progId="Equation.DSMT4">
                  <p:embed/>
                  <p:pic>
                    <p:nvPicPr>
                      <p:cNvPr id="0" name="Object 3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12850" y="4572000"/>
                        <a:ext cx="23368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1783" name="Object 39"/>
          <p:cNvGraphicFramePr>
            <a:graphicFrameLocks noChangeAspect="1"/>
          </p:cNvGraphicFramePr>
          <p:nvPr/>
        </p:nvGraphicFramePr>
        <p:xfrm>
          <a:off x="1212850" y="5257800"/>
          <a:ext cx="2387600" cy="406400"/>
        </p:xfrm>
        <a:graphic>
          <a:graphicData uri="http://schemas.openxmlformats.org/presentationml/2006/ole">
            <mc:AlternateContent xmlns:mc="http://schemas.openxmlformats.org/markup-compatibility/2006">
              <mc:Choice xmlns:v="urn:schemas-microsoft-com:vml" Requires="v">
                <p:oleObj spid="_x0000_s31871" name="Equation" r:id="rId14" imgW="2387600" imgH="406400" progId="Equation.DSMT4">
                  <p:embed/>
                </p:oleObj>
              </mc:Choice>
              <mc:Fallback>
                <p:oleObj name="Equation" r:id="rId14" imgW="2387600" imgH="406400" progId="Equation.DSMT4">
                  <p:embed/>
                  <p:pic>
                    <p:nvPicPr>
                      <p:cNvPr id="0" name="Object 3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212850" y="5257800"/>
                        <a:ext cx="23876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1784" name="Text Box 40"/>
          <p:cNvSpPr txBox="1">
            <a:spLocks noChangeArrowheads="1"/>
          </p:cNvSpPr>
          <p:nvPr/>
        </p:nvSpPr>
        <p:spPr bwMode="auto">
          <a:xfrm>
            <a:off x="565150" y="5915025"/>
            <a:ext cx="8012113"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a:t>There is usually only one </a:t>
            </a:r>
            <a:r>
              <a:rPr lang="en-GB" i="1"/>
              <a:t>P </a:t>
            </a:r>
            <a:r>
              <a:rPr lang="en-GB"/>
              <a:t>and </a:t>
            </a:r>
            <a:r>
              <a:rPr lang="en-GB" i="1"/>
              <a:t>Q </a:t>
            </a:r>
            <a:r>
              <a:rPr lang="en-GB"/>
              <a:t>component at each bus</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4" name="Rectangle 12"/>
          <p:cNvSpPr>
            <a:spLocks noGrp="1" noChangeArrowheads="1"/>
          </p:cNvSpPr>
          <p:nvPr>
            <p:ph type="title"/>
          </p:nvPr>
        </p:nvSpPr>
        <p:spPr/>
        <p:txBody>
          <a:bodyPr/>
          <a:lstStyle/>
          <a:p>
            <a:r>
              <a:rPr lang="en-GB"/>
              <a:t>Injections</a:t>
            </a:r>
          </a:p>
        </p:txBody>
      </p:sp>
      <p:sp>
        <p:nvSpPr>
          <p:cNvPr id="18" name="Date Placeholder 2"/>
          <p:cNvSpPr>
            <a:spLocks noGrp="1"/>
          </p:cNvSpPr>
          <p:nvPr>
            <p:ph type="dt" sz="half" idx="10"/>
          </p:nvPr>
        </p:nvSpPr>
        <p:spPr/>
        <p:txBody>
          <a:bodyPr/>
          <a:lstStyle/>
          <a:p>
            <a:r>
              <a:rPr lang="en-US" smtClean="0"/>
              <a:t>© 2011 D. Kirschen and the University of Washington</a:t>
            </a:r>
            <a:endParaRPr lang="en-GB"/>
          </a:p>
        </p:txBody>
      </p:sp>
      <p:sp>
        <p:nvSpPr>
          <p:cNvPr id="20" name="Slide Number Placeholder 4"/>
          <p:cNvSpPr>
            <a:spLocks noGrp="1"/>
          </p:cNvSpPr>
          <p:nvPr>
            <p:ph type="sldNum" sz="quarter" idx="12"/>
          </p:nvPr>
        </p:nvSpPr>
        <p:spPr/>
        <p:txBody>
          <a:bodyPr/>
          <a:lstStyle/>
          <a:p>
            <a:fld id="{B284B225-F43F-084A-A455-13BF6D4040C3}" type="slidenum">
              <a:rPr lang="en-GB"/>
              <a:pPr/>
              <a:t>16</a:t>
            </a:fld>
            <a:endParaRPr lang="en-GB"/>
          </a:p>
        </p:txBody>
      </p:sp>
      <p:cxnSp>
        <p:nvCxnSpPr>
          <p:cNvPr id="33797" name="AutoShape 5"/>
          <p:cNvCxnSpPr>
            <a:cxnSpLocks noChangeShapeType="1"/>
          </p:cNvCxnSpPr>
          <p:nvPr/>
        </p:nvCxnSpPr>
        <p:spPr bwMode="auto">
          <a:xfrm flipH="1" flipV="1">
            <a:off x="4586288" y="2209800"/>
            <a:ext cx="23812" cy="1676400"/>
          </a:xfrm>
          <a:prstGeom prst="straightConnector1">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aphicFrame>
        <p:nvGraphicFramePr>
          <p:cNvPr id="33802" name="Object 10"/>
          <p:cNvGraphicFramePr>
            <a:graphicFrameLocks noChangeAspect="1"/>
          </p:cNvGraphicFramePr>
          <p:nvPr/>
        </p:nvGraphicFramePr>
        <p:xfrm>
          <a:off x="3429000" y="3346450"/>
          <a:ext cx="762000" cy="406400"/>
        </p:xfrm>
        <a:graphic>
          <a:graphicData uri="http://schemas.openxmlformats.org/presentationml/2006/ole">
            <mc:AlternateContent xmlns:mc="http://schemas.openxmlformats.org/markup-compatibility/2006">
              <mc:Choice xmlns:v="urn:schemas-microsoft-com:vml" Requires="v">
                <p:oleObj spid="_x0000_s33891" name="Equation" r:id="rId4" imgW="762000" imgH="406400" progId="Equation.DSMT4">
                  <p:embed/>
                </p:oleObj>
              </mc:Choice>
              <mc:Fallback>
                <p:oleObj name="Equation" r:id="rId4" imgW="762000" imgH="406400" progId="Equation.DSMT4">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3346450"/>
                        <a:ext cx="7620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3803" name="Line 11"/>
          <p:cNvSpPr>
            <a:spLocks noChangeShapeType="1"/>
          </p:cNvSpPr>
          <p:nvPr/>
        </p:nvSpPr>
        <p:spPr bwMode="auto">
          <a:xfrm flipV="1">
            <a:off x="4343400" y="3200400"/>
            <a:ext cx="0" cy="609600"/>
          </a:xfrm>
          <a:prstGeom prst="line">
            <a:avLst/>
          </a:prstGeom>
          <a:noFill/>
          <a:ln w="2857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33808" name="Group 16"/>
          <p:cNvGrpSpPr>
            <a:grpSpLocks/>
          </p:cNvGrpSpPr>
          <p:nvPr/>
        </p:nvGrpSpPr>
        <p:grpSpPr bwMode="auto">
          <a:xfrm>
            <a:off x="2109788" y="2133600"/>
            <a:ext cx="4953000" cy="152400"/>
            <a:chOff x="1440" y="1440"/>
            <a:chExt cx="3120" cy="96"/>
          </a:xfrm>
        </p:grpSpPr>
        <p:sp>
          <p:nvSpPr>
            <p:cNvPr id="33809" name="Rectangle 17"/>
            <p:cNvSpPr>
              <a:spLocks noChangeArrowheads="1"/>
            </p:cNvSpPr>
            <p:nvPr/>
          </p:nvSpPr>
          <p:spPr bwMode="auto">
            <a:xfrm>
              <a:off x="1440"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3810" name="Rectangle 18"/>
            <p:cNvSpPr>
              <a:spLocks noChangeArrowheads="1"/>
            </p:cNvSpPr>
            <p:nvPr/>
          </p:nvSpPr>
          <p:spPr bwMode="auto">
            <a:xfrm>
              <a:off x="2064"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3811" name="Rectangle 19"/>
            <p:cNvSpPr>
              <a:spLocks noChangeArrowheads="1"/>
            </p:cNvSpPr>
            <p:nvPr/>
          </p:nvSpPr>
          <p:spPr bwMode="auto">
            <a:xfrm>
              <a:off x="2688"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3812" name="Rectangle 20"/>
            <p:cNvSpPr>
              <a:spLocks noChangeArrowheads="1"/>
            </p:cNvSpPr>
            <p:nvPr/>
          </p:nvSpPr>
          <p:spPr bwMode="auto">
            <a:xfrm>
              <a:off x="3312"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3813" name="Rectangle 21"/>
            <p:cNvSpPr>
              <a:spLocks noChangeArrowheads="1"/>
            </p:cNvSpPr>
            <p:nvPr/>
          </p:nvSpPr>
          <p:spPr bwMode="auto">
            <a:xfrm>
              <a:off x="3936"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33814" name="Text Box 22"/>
          <p:cNvSpPr txBox="1">
            <a:spLocks noChangeArrowheads="1"/>
          </p:cNvSpPr>
          <p:nvPr/>
        </p:nvSpPr>
        <p:spPr bwMode="auto">
          <a:xfrm>
            <a:off x="7239000" y="1981200"/>
            <a:ext cx="887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a:latin typeface="Times New Roman" charset="0"/>
              </a:rPr>
              <a:t>Bus k</a:t>
            </a:r>
          </a:p>
        </p:txBody>
      </p:sp>
      <p:sp>
        <p:nvSpPr>
          <p:cNvPr id="33817" name="Text Box 25"/>
          <p:cNvSpPr txBox="1">
            <a:spLocks noChangeArrowheads="1"/>
          </p:cNvSpPr>
          <p:nvPr/>
        </p:nvSpPr>
        <p:spPr bwMode="auto">
          <a:xfrm>
            <a:off x="674688" y="4533900"/>
            <a:ext cx="7402512" cy="191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a:t>Two of these four variables are specified at each bus:</a:t>
            </a:r>
          </a:p>
          <a:p>
            <a:endParaRPr lang="en-GB"/>
          </a:p>
          <a:p>
            <a:pPr>
              <a:buFontTx/>
              <a:buChar char="•"/>
            </a:pPr>
            <a:r>
              <a:rPr lang="en-GB"/>
              <a:t> Load bus:</a:t>
            </a:r>
          </a:p>
          <a:p>
            <a:pPr>
              <a:buFontTx/>
              <a:buChar char="•"/>
            </a:pPr>
            <a:r>
              <a:rPr lang="en-GB"/>
              <a:t> Generator bus:</a:t>
            </a:r>
          </a:p>
          <a:p>
            <a:pPr>
              <a:buFontTx/>
              <a:buChar char="•"/>
            </a:pPr>
            <a:r>
              <a:rPr lang="en-GB"/>
              <a:t> Reference bus:   </a:t>
            </a:r>
          </a:p>
        </p:txBody>
      </p:sp>
      <p:graphicFrame>
        <p:nvGraphicFramePr>
          <p:cNvPr id="33818" name="Object 26"/>
          <p:cNvGraphicFramePr>
            <a:graphicFrameLocks noChangeAspect="1"/>
          </p:cNvGraphicFramePr>
          <p:nvPr/>
        </p:nvGraphicFramePr>
        <p:xfrm>
          <a:off x="1066800" y="2057400"/>
          <a:ext cx="787400" cy="355600"/>
        </p:xfrm>
        <a:graphic>
          <a:graphicData uri="http://schemas.openxmlformats.org/presentationml/2006/ole">
            <mc:AlternateContent xmlns:mc="http://schemas.openxmlformats.org/markup-compatibility/2006">
              <mc:Choice xmlns:v="urn:schemas-microsoft-com:vml" Requires="v">
                <p:oleObj spid="_x0000_s33892" name="Equation" r:id="rId6" imgW="787400" imgH="355600" progId="Equation.DSMT4">
                  <p:embed/>
                </p:oleObj>
              </mc:Choice>
              <mc:Fallback>
                <p:oleObj name="Equation" r:id="rId6" imgW="787400" imgH="355600" progId="Equation.DSMT4">
                  <p:embed/>
                  <p:pic>
                    <p:nvPicPr>
                      <p:cNvPr id="0" name="Object 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2057400"/>
                        <a:ext cx="787400"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3820" name="Object 28"/>
          <p:cNvGraphicFramePr>
            <a:graphicFrameLocks noChangeAspect="1"/>
          </p:cNvGraphicFramePr>
          <p:nvPr/>
        </p:nvGraphicFramePr>
        <p:xfrm>
          <a:off x="2286000" y="5280025"/>
          <a:ext cx="762000" cy="406400"/>
        </p:xfrm>
        <a:graphic>
          <a:graphicData uri="http://schemas.openxmlformats.org/presentationml/2006/ole">
            <mc:AlternateContent xmlns:mc="http://schemas.openxmlformats.org/markup-compatibility/2006">
              <mc:Choice xmlns:v="urn:schemas-microsoft-com:vml" Requires="v">
                <p:oleObj spid="_x0000_s33893" name="Equation" r:id="rId8" imgW="762000" imgH="406400" progId="Equation.DSMT4">
                  <p:embed/>
                </p:oleObj>
              </mc:Choice>
              <mc:Fallback>
                <p:oleObj name="Equation" r:id="rId8" imgW="762000" imgH="406400" progId="Equation.DSMT4">
                  <p:embed/>
                  <p:pic>
                    <p:nvPicPr>
                      <p:cNvPr id="0" name="Object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5280025"/>
                        <a:ext cx="7620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3821" name="Object 29"/>
          <p:cNvGraphicFramePr>
            <a:graphicFrameLocks noChangeAspect="1"/>
          </p:cNvGraphicFramePr>
          <p:nvPr/>
        </p:nvGraphicFramePr>
        <p:xfrm>
          <a:off x="3048000" y="5638800"/>
          <a:ext cx="698500" cy="406400"/>
        </p:xfrm>
        <a:graphic>
          <a:graphicData uri="http://schemas.openxmlformats.org/presentationml/2006/ole">
            <mc:AlternateContent xmlns:mc="http://schemas.openxmlformats.org/markup-compatibility/2006">
              <mc:Choice xmlns:v="urn:schemas-microsoft-com:vml" Requires="v">
                <p:oleObj spid="_x0000_s33894" name="Equation" r:id="rId10" imgW="698500" imgH="406400" progId="Equation.DSMT4">
                  <p:embed/>
                </p:oleObj>
              </mc:Choice>
              <mc:Fallback>
                <p:oleObj name="Equation" r:id="rId10" imgW="698500" imgH="406400" progId="Equation.DSMT4">
                  <p:embed/>
                  <p:pic>
                    <p:nvPicPr>
                      <p:cNvPr id="0" name="Object 2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48000" y="5638800"/>
                        <a:ext cx="6985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3822" name="Object 30"/>
          <p:cNvGraphicFramePr>
            <a:graphicFrameLocks noChangeAspect="1"/>
          </p:cNvGraphicFramePr>
          <p:nvPr/>
        </p:nvGraphicFramePr>
        <p:xfrm>
          <a:off x="3073400" y="6038850"/>
          <a:ext cx="660400" cy="355600"/>
        </p:xfrm>
        <a:graphic>
          <a:graphicData uri="http://schemas.openxmlformats.org/presentationml/2006/ole">
            <mc:AlternateContent xmlns:mc="http://schemas.openxmlformats.org/markup-compatibility/2006">
              <mc:Choice xmlns:v="urn:schemas-microsoft-com:vml" Requires="v">
                <p:oleObj spid="_x0000_s33895" name="Equation" r:id="rId12" imgW="660400" imgH="355600" progId="Equation.DSMT4">
                  <p:embed/>
                </p:oleObj>
              </mc:Choice>
              <mc:Fallback>
                <p:oleObj name="Equation" r:id="rId12" imgW="660400" imgH="355600" progId="Equation.DSMT4">
                  <p:embed/>
                  <p:pic>
                    <p:nvPicPr>
                      <p:cNvPr id="0" name="Object 3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73400" y="6038850"/>
                        <a:ext cx="660400"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5"/>
          <p:cNvSpPr>
            <a:spLocks noGrp="1" noChangeArrowheads="1"/>
          </p:cNvSpPr>
          <p:nvPr>
            <p:ph type="title"/>
          </p:nvPr>
        </p:nvSpPr>
        <p:spPr/>
        <p:txBody>
          <a:bodyPr/>
          <a:lstStyle/>
          <a:p>
            <a:r>
              <a:rPr lang="en-GB"/>
              <a:t>Line flows</a:t>
            </a:r>
          </a:p>
        </p:txBody>
      </p:sp>
      <p:sp>
        <p:nvSpPr>
          <p:cNvPr id="24" name="Date Placeholder 2"/>
          <p:cNvSpPr>
            <a:spLocks noGrp="1"/>
          </p:cNvSpPr>
          <p:nvPr>
            <p:ph type="dt" sz="half" idx="10"/>
          </p:nvPr>
        </p:nvSpPr>
        <p:spPr/>
        <p:txBody>
          <a:bodyPr/>
          <a:lstStyle/>
          <a:p>
            <a:r>
              <a:rPr lang="en-US" smtClean="0"/>
              <a:t>© 2011 D. Kirschen and the University of Washington</a:t>
            </a:r>
            <a:endParaRPr lang="en-GB"/>
          </a:p>
        </p:txBody>
      </p:sp>
      <p:sp>
        <p:nvSpPr>
          <p:cNvPr id="26" name="Slide Number Placeholder 4"/>
          <p:cNvSpPr>
            <a:spLocks noGrp="1"/>
          </p:cNvSpPr>
          <p:nvPr>
            <p:ph type="sldNum" sz="quarter" idx="12"/>
          </p:nvPr>
        </p:nvSpPr>
        <p:spPr/>
        <p:txBody>
          <a:bodyPr/>
          <a:lstStyle/>
          <a:p>
            <a:fld id="{37E52D24-E147-E347-BECB-BD932D30B140}" type="slidenum">
              <a:rPr lang="en-GB"/>
              <a:pPr/>
              <a:t>17</a:t>
            </a:fld>
            <a:endParaRPr lang="en-GB"/>
          </a:p>
        </p:txBody>
      </p:sp>
      <p:cxnSp>
        <p:nvCxnSpPr>
          <p:cNvPr id="34818" name="AutoShape 2"/>
          <p:cNvCxnSpPr>
            <a:cxnSpLocks noChangeShapeType="1"/>
          </p:cNvCxnSpPr>
          <p:nvPr/>
        </p:nvCxnSpPr>
        <p:spPr bwMode="auto">
          <a:xfrm flipH="1" flipV="1">
            <a:off x="4586288" y="2743200"/>
            <a:ext cx="23812" cy="1676400"/>
          </a:xfrm>
          <a:prstGeom prst="straightConnector1">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aphicFrame>
        <p:nvGraphicFramePr>
          <p:cNvPr id="34819" name="Object 3"/>
          <p:cNvGraphicFramePr>
            <a:graphicFrameLocks noChangeAspect="1"/>
          </p:cNvGraphicFramePr>
          <p:nvPr/>
        </p:nvGraphicFramePr>
        <p:xfrm>
          <a:off x="3429000" y="3879850"/>
          <a:ext cx="762000" cy="406400"/>
        </p:xfrm>
        <a:graphic>
          <a:graphicData uri="http://schemas.openxmlformats.org/presentationml/2006/ole">
            <mc:AlternateContent xmlns:mc="http://schemas.openxmlformats.org/markup-compatibility/2006">
              <mc:Choice xmlns:v="urn:schemas-microsoft-com:vml" Requires="v">
                <p:oleObj spid="_x0000_s34911" name="Equation" r:id="rId4" imgW="762000" imgH="406400" progId="Equation.DSMT4">
                  <p:embed/>
                </p:oleObj>
              </mc:Choice>
              <mc:Fallback>
                <p:oleObj name="Equation" r:id="rId4" imgW="762000" imgH="4064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3879850"/>
                        <a:ext cx="7620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4820" name="Line 4"/>
          <p:cNvSpPr>
            <a:spLocks noChangeShapeType="1"/>
          </p:cNvSpPr>
          <p:nvPr/>
        </p:nvSpPr>
        <p:spPr bwMode="auto">
          <a:xfrm flipV="1">
            <a:off x="4343400" y="3733800"/>
            <a:ext cx="0" cy="609600"/>
          </a:xfrm>
          <a:prstGeom prst="line">
            <a:avLst/>
          </a:prstGeom>
          <a:noFill/>
          <a:ln w="2857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34822" name="Group 6"/>
          <p:cNvGrpSpPr>
            <a:grpSpLocks/>
          </p:cNvGrpSpPr>
          <p:nvPr/>
        </p:nvGrpSpPr>
        <p:grpSpPr bwMode="auto">
          <a:xfrm>
            <a:off x="2109788" y="2667000"/>
            <a:ext cx="4953000" cy="152400"/>
            <a:chOff x="1440" y="1440"/>
            <a:chExt cx="3120" cy="96"/>
          </a:xfrm>
        </p:grpSpPr>
        <p:sp>
          <p:nvSpPr>
            <p:cNvPr id="34823" name="Rectangle 7"/>
            <p:cNvSpPr>
              <a:spLocks noChangeArrowheads="1"/>
            </p:cNvSpPr>
            <p:nvPr/>
          </p:nvSpPr>
          <p:spPr bwMode="auto">
            <a:xfrm>
              <a:off x="1440"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4824" name="Rectangle 8"/>
            <p:cNvSpPr>
              <a:spLocks noChangeArrowheads="1"/>
            </p:cNvSpPr>
            <p:nvPr/>
          </p:nvSpPr>
          <p:spPr bwMode="auto">
            <a:xfrm>
              <a:off x="2064"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4825" name="Rectangle 9"/>
            <p:cNvSpPr>
              <a:spLocks noChangeArrowheads="1"/>
            </p:cNvSpPr>
            <p:nvPr/>
          </p:nvSpPr>
          <p:spPr bwMode="auto">
            <a:xfrm>
              <a:off x="2688"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4826" name="Rectangle 10"/>
            <p:cNvSpPr>
              <a:spLocks noChangeArrowheads="1"/>
            </p:cNvSpPr>
            <p:nvPr/>
          </p:nvSpPr>
          <p:spPr bwMode="auto">
            <a:xfrm>
              <a:off x="3312"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4827" name="Rectangle 11"/>
            <p:cNvSpPr>
              <a:spLocks noChangeArrowheads="1"/>
            </p:cNvSpPr>
            <p:nvPr/>
          </p:nvSpPr>
          <p:spPr bwMode="auto">
            <a:xfrm>
              <a:off x="3936"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34828" name="Text Box 12"/>
          <p:cNvSpPr txBox="1">
            <a:spLocks noChangeArrowheads="1"/>
          </p:cNvSpPr>
          <p:nvPr/>
        </p:nvSpPr>
        <p:spPr bwMode="auto">
          <a:xfrm>
            <a:off x="7239000" y="2514600"/>
            <a:ext cx="887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a:latin typeface="Times New Roman" charset="0"/>
              </a:rPr>
              <a:t>Bus k</a:t>
            </a:r>
          </a:p>
        </p:txBody>
      </p:sp>
      <p:sp>
        <p:nvSpPr>
          <p:cNvPr id="34829" name="Text Box 13"/>
          <p:cNvSpPr txBox="1">
            <a:spLocks noChangeArrowheads="1"/>
          </p:cNvSpPr>
          <p:nvPr/>
        </p:nvSpPr>
        <p:spPr bwMode="auto">
          <a:xfrm>
            <a:off x="674688" y="4648200"/>
            <a:ext cx="7993062" cy="118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a:t>The line flows depend on the bus voltage magnitude </a:t>
            </a:r>
            <a:br>
              <a:rPr lang="en-GB"/>
            </a:br>
            <a:r>
              <a:rPr lang="en-GB"/>
              <a:t>and angle as well as the network parameters </a:t>
            </a:r>
          </a:p>
          <a:p>
            <a:r>
              <a:rPr lang="en-GB"/>
              <a:t>(real and imaginary part of the network admittance matrix)</a:t>
            </a:r>
          </a:p>
        </p:txBody>
      </p:sp>
      <p:graphicFrame>
        <p:nvGraphicFramePr>
          <p:cNvPr id="34830" name="Object 14"/>
          <p:cNvGraphicFramePr>
            <a:graphicFrameLocks noChangeAspect="1"/>
          </p:cNvGraphicFramePr>
          <p:nvPr/>
        </p:nvGraphicFramePr>
        <p:xfrm>
          <a:off x="1066800" y="2590800"/>
          <a:ext cx="787400" cy="355600"/>
        </p:xfrm>
        <a:graphic>
          <a:graphicData uri="http://schemas.openxmlformats.org/presentationml/2006/ole">
            <mc:AlternateContent xmlns:mc="http://schemas.openxmlformats.org/markup-compatibility/2006">
              <mc:Choice xmlns:v="urn:schemas-microsoft-com:vml" Requires="v">
                <p:oleObj spid="_x0000_s34912" name="Equation" r:id="rId6" imgW="787400" imgH="355600" progId="Equation.DSMT4">
                  <p:embed/>
                </p:oleObj>
              </mc:Choice>
              <mc:Fallback>
                <p:oleObj name="Equation" r:id="rId6" imgW="787400" imgH="355600" progId="Equation.DSMT4">
                  <p:embed/>
                  <p:pic>
                    <p:nvPicPr>
                      <p:cNvPr id="0"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2590800"/>
                        <a:ext cx="787400"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34834" name="AutoShape 18"/>
          <p:cNvCxnSpPr>
            <a:cxnSpLocks noChangeShapeType="1"/>
          </p:cNvCxnSpPr>
          <p:nvPr/>
        </p:nvCxnSpPr>
        <p:spPr bwMode="auto">
          <a:xfrm>
            <a:off x="701675" y="2057400"/>
            <a:ext cx="2894013" cy="609600"/>
          </a:xfrm>
          <a:prstGeom prst="bentConnector2">
            <a:avLst/>
          </a:prstGeom>
          <a:noFill/>
          <a:ln w="28575">
            <a:solidFill>
              <a:schemeClr val="tx1"/>
            </a:solidFill>
            <a:miter lim="800000"/>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4835" name="AutoShape 19"/>
          <p:cNvCxnSpPr>
            <a:cxnSpLocks noChangeShapeType="1"/>
          </p:cNvCxnSpPr>
          <p:nvPr/>
        </p:nvCxnSpPr>
        <p:spPr bwMode="auto">
          <a:xfrm rot="10800000" flipV="1">
            <a:off x="5576888" y="2057400"/>
            <a:ext cx="2439987" cy="609600"/>
          </a:xfrm>
          <a:prstGeom prst="bentConnector2">
            <a:avLst/>
          </a:prstGeom>
          <a:noFill/>
          <a:ln w="28575">
            <a:solidFill>
              <a:schemeClr val="tx1"/>
            </a:solidFill>
            <a:miter lim="800000"/>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4836" name="Text Box 20"/>
          <p:cNvSpPr txBox="1">
            <a:spLocks noChangeArrowheads="1"/>
          </p:cNvSpPr>
          <p:nvPr/>
        </p:nvSpPr>
        <p:spPr bwMode="auto">
          <a:xfrm>
            <a:off x="228600" y="1600200"/>
            <a:ext cx="1182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a:solidFill>
                  <a:srgbClr val="990000"/>
                </a:solidFill>
                <a:latin typeface="Times New Roman" charset="0"/>
              </a:rPr>
              <a:t>To bus i</a:t>
            </a:r>
            <a:endParaRPr lang="en-GB">
              <a:latin typeface="Times New Roman" charset="0"/>
            </a:endParaRPr>
          </a:p>
        </p:txBody>
      </p:sp>
      <p:sp>
        <p:nvSpPr>
          <p:cNvPr id="34837" name="Text Box 21"/>
          <p:cNvSpPr txBox="1">
            <a:spLocks noChangeArrowheads="1"/>
          </p:cNvSpPr>
          <p:nvPr/>
        </p:nvSpPr>
        <p:spPr bwMode="auto">
          <a:xfrm>
            <a:off x="7712075" y="1600200"/>
            <a:ext cx="1182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a:solidFill>
                  <a:srgbClr val="990000"/>
                </a:solidFill>
                <a:latin typeface="Times New Roman" charset="0"/>
              </a:rPr>
              <a:t>To bus j</a:t>
            </a:r>
          </a:p>
        </p:txBody>
      </p:sp>
      <p:graphicFrame>
        <p:nvGraphicFramePr>
          <p:cNvPr id="34838" name="Object 22"/>
          <p:cNvGraphicFramePr>
            <a:graphicFrameLocks noChangeAspect="1"/>
          </p:cNvGraphicFramePr>
          <p:nvPr/>
        </p:nvGraphicFramePr>
        <p:xfrm>
          <a:off x="2381250" y="1524000"/>
          <a:ext cx="901700" cy="330200"/>
        </p:xfrm>
        <a:graphic>
          <a:graphicData uri="http://schemas.openxmlformats.org/presentationml/2006/ole">
            <mc:AlternateContent xmlns:mc="http://schemas.openxmlformats.org/markup-compatibility/2006">
              <mc:Choice xmlns:v="urn:schemas-microsoft-com:vml" Requires="v">
                <p:oleObj spid="_x0000_s34913" name="Equation" r:id="rId8" imgW="901700" imgH="330200" progId="Equation.DSMT4">
                  <p:embed/>
                </p:oleObj>
              </mc:Choice>
              <mc:Fallback>
                <p:oleObj name="Equation" r:id="rId8" imgW="901700" imgH="330200" progId="Equation.DSMT4">
                  <p:embed/>
                  <p:pic>
                    <p:nvPicPr>
                      <p:cNvPr id="0" name="Object 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81250" y="1524000"/>
                        <a:ext cx="901700"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4839" name="Line 23"/>
          <p:cNvSpPr>
            <a:spLocks noChangeShapeType="1"/>
          </p:cNvSpPr>
          <p:nvPr/>
        </p:nvSpPr>
        <p:spPr bwMode="auto">
          <a:xfrm flipH="1">
            <a:off x="2362200" y="1943100"/>
            <a:ext cx="838200" cy="0"/>
          </a:xfrm>
          <a:prstGeom prst="line">
            <a:avLst/>
          </a:prstGeom>
          <a:noFill/>
          <a:ln w="2857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aphicFrame>
        <p:nvGraphicFramePr>
          <p:cNvPr id="34840" name="Object 24"/>
          <p:cNvGraphicFramePr>
            <a:graphicFrameLocks noChangeAspect="1"/>
          </p:cNvGraphicFramePr>
          <p:nvPr/>
        </p:nvGraphicFramePr>
        <p:xfrm>
          <a:off x="5949950" y="1524000"/>
          <a:ext cx="927100" cy="368300"/>
        </p:xfrm>
        <a:graphic>
          <a:graphicData uri="http://schemas.openxmlformats.org/presentationml/2006/ole">
            <mc:AlternateContent xmlns:mc="http://schemas.openxmlformats.org/markup-compatibility/2006">
              <mc:Choice xmlns:v="urn:schemas-microsoft-com:vml" Requires="v">
                <p:oleObj spid="_x0000_s34914" name="Equation" r:id="rId10" imgW="927100" imgH="368300" progId="Equation.DSMT4">
                  <p:embed/>
                </p:oleObj>
              </mc:Choice>
              <mc:Fallback>
                <p:oleObj name="Equation" r:id="rId10" imgW="927100" imgH="368300" progId="Equation.DSMT4">
                  <p:embed/>
                  <p:pic>
                    <p:nvPicPr>
                      <p:cNvPr id="0" name="Object 2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49950" y="1524000"/>
                        <a:ext cx="9271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4841" name="Line 25"/>
          <p:cNvSpPr>
            <a:spLocks noChangeShapeType="1"/>
          </p:cNvSpPr>
          <p:nvPr/>
        </p:nvSpPr>
        <p:spPr bwMode="auto">
          <a:xfrm>
            <a:off x="5949950" y="1952625"/>
            <a:ext cx="838200" cy="0"/>
          </a:xfrm>
          <a:prstGeom prst="line">
            <a:avLst/>
          </a:prstGeom>
          <a:noFill/>
          <a:ln w="2857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aphicFrame>
        <p:nvGraphicFramePr>
          <p:cNvPr id="34842" name="Object 26"/>
          <p:cNvGraphicFramePr>
            <a:graphicFrameLocks noChangeAspect="1"/>
          </p:cNvGraphicFramePr>
          <p:nvPr/>
        </p:nvGraphicFramePr>
        <p:xfrm>
          <a:off x="6915150" y="5092700"/>
          <a:ext cx="850900" cy="355600"/>
        </p:xfrm>
        <a:graphic>
          <a:graphicData uri="http://schemas.openxmlformats.org/presentationml/2006/ole">
            <mc:AlternateContent xmlns:mc="http://schemas.openxmlformats.org/markup-compatibility/2006">
              <mc:Choice xmlns:v="urn:schemas-microsoft-com:vml" Requires="v">
                <p:oleObj spid="_x0000_s34915" name="Equation" r:id="rId12" imgW="850900" imgH="355600" progId="Equation.DSMT4">
                  <p:embed/>
                </p:oleObj>
              </mc:Choice>
              <mc:Fallback>
                <p:oleObj name="Equation" r:id="rId12" imgW="850900" imgH="355600" progId="Equation.DSMT4">
                  <p:embed/>
                  <p:pic>
                    <p:nvPicPr>
                      <p:cNvPr id="0" name="Object 2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915150" y="5092700"/>
                        <a:ext cx="850900"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95" name="Rectangle 27"/>
          <p:cNvSpPr>
            <a:spLocks noGrp="1" noChangeArrowheads="1"/>
          </p:cNvSpPr>
          <p:nvPr>
            <p:ph type="title"/>
          </p:nvPr>
        </p:nvSpPr>
        <p:spPr/>
        <p:txBody>
          <a:bodyPr/>
          <a:lstStyle/>
          <a:p>
            <a:r>
              <a:rPr lang="en-GB"/>
              <a:t>Power flow equations</a:t>
            </a:r>
          </a:p>
        </p:txBody>
      </p:sp>
      <p:sp>
        <p:nvSpPr>
          <p:cNvPr id="26" name="Date Placeholder 2"/>
          <p:cNvSpPr>
            <a:spLocks noGrp="1"/>
          </p:cNvSpPr>
          <p:nvPr>
            <p:ph type="dt" sz="half" idx="10"/>
          </p:nvPr>
        </p:nvSpPr>
        <p:spPr/>
        <p:txBody>
          <a:bodyPr/>
          <a:lstStyle/>
          <a:p>
            <a:r>
              <a:rPr lang="en-US" smtClean="0"/>
              <a:t>© 2011 D. Kirschen and the University of Washington</a:t>
            </a:r>
            <a:endParaRPr lang="en-GB"/>
          </a:p>
        </p:txBody>
      </p:sp>
      <p:sp>
        <p:nvSpPr>
          <p:cNvPr id="28" name="Slide Number Placeholder 4"/>
          <p:cNvSpPr>
            <a:spLocks noGrp="1"/>
          </p:cNvSpPr>
          <p:nvPr>
            <p:ph type="sldNum" sz="quarter" idx="12"/>
          </p:nvPr>
        </p:nvSpPr>
        <p:spPr/>
        <p:txBody>
          <a:bodyPr/>
          <a:lstStyle/>
          <a:p>
            <a:fld id="{33521FDA-B2A2-C745-8D8C-688970D6E6FF}" type="slidenum">
              <a:rPr lang="en-GB"/>
              <a:pPr/>
              <a:t>18</a:t>
            </a:fld>
            <a:endParaRPr lang="en-GB"/>
          </a:p>
        </p:txBody>
      </p:sp>
      <p:graphicFrame>
        <p:nvGraphicFramePr>
          <p:cNvPr id="32799" name="Object 31"/>
          <p:cNvGraphicFramePr>
            <a:graphicFrameLocks noChangeAspect="1"/>
          </p:cNvGraphicFramePr>
          <p:nvPr/>
        </p:nvGraphicFramePr>
        <p:xfrm>
          <a:off x="533400" y="4264025"/>
          <a:ext cx="4191000" cy="1679575"/>
        </p:xfrm>
        <a:graphic>
          <a:graphicData uri="http://schemas.openxmlformats.org/presentationml/2006/ole">
            <mc:AlternateContent xmlns:mc="http://schemas.openxmlformats.org/markup-compatibility/2006">
              <mc:Choice xmlns:v="urn:schemas-microsoft-com:vml" Requires="v">
                <p:oleObj spid="_x0000_s32917" name="Equation" r:id="rId4" imgW="4279900" imgH="1714500" progId="Equation.DSMT4">
                  <p:embed/>
                </p:oleObj>
              </mc:Choice>
              <mc:Fallback>
                <p:oleObj name="Equation" r:id="rId4" imgW="4279900" imgH="1714500" progId="Equation.DSMT4">
                  <p:embed/>
                  <p:pic>
                    <p:nvPicPr>
                      <p:cNvPr id="0" name="Object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4264025"/>
                        <a:ext cx="4191000" cy="167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2800" name="Object 32"/>
          <p:cNvGraphicFramePr>
            <a:graphicFrameLocks noChangeAspect="1"/>
          </p:cNvGraphicFramePr>
          <p:nvPr/>
        </p:nvGraphicFramePr>
        <p:xfrm>
          <a:off x="568325" y="6122988"/>
          <a:ext cx="8042275" cy="430212"/>
        </p:xfrm>
        <a:graphic>
          <a:graphicData uri="http://schemas.openxmlformats.org/presentationml/2006/ole">
            <mc:AlternateContent xmlns:mc="http://schemas.openxmlformats.org/markup-compatibility/2006">
              <mc:Choice xmlns:v="urn:schemas-microsoft-com:vml" Requires="v">
                <p:oleObj spid="_x0000_s32918" name="Equation" r:id="rId6" imgW="6654800" imgH="355600" progId="Equation.DSMT4">
                  <p:embed/>
                </p:oleObj>
              </mc:Choice>
              <mc:Fallback>
                <p:oleObj name="Equation" r:id="rId6" imgW="6654800" imgH="355600" progId="Equation.DSMT4">
                  <p:embed/>
                  <p:pic>
                    <p:nvPicPr>
                      <p:cNvPr id="0" name="Object 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8325" y="6122988"/>
                        <a:ext cx="8042275" cy="430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cxnSp>
        <p:nvCxnSpPr>
          <p:cNvPr id="32801" name="AutoShape 33"/>
          <p:cNvCxnSpPr>
            <a:cxnSpLocks noChangeShapeType="1"/>
          </p:cNvCxnSpPr>
          <p:nvPr/>
        </p:nvCxnSpPr>
        <p:spPr bwMode="auto">
          <a:xfrm flipH="1" flipV="1">
            <a:off x="4556125" y="2221483"/>
            <a:ext cx="20638" cy="1279525"/>
          </a:xfrm>
          <a:prstGeom prst="straightConnector1">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aphicFrame>
        <p:nvGraphicFramePr>
          <p:cNvPr id="32802" name="Object 34"/>
          <p:cNvGraphicFramePr>
            <a:graphicFrameLocks noChangeAspect="1"/>
          </p:cNvGraphicFramePr>
          <p:nvPr>
            <p:extLst>
              <p:ext uri="{D42A27DB-BD31-4B8C-83A1-F6EECF244321}">
                <p14:modId xmlns:p14="http://schemas.microsoft.com/office/powerpoint/2010/main" val="138466592"/>
              </p:ext>
            </p:extLst>
          </p:nvPr>
        </p:nvGraphicFramePr>
        <p:xfrm>
          <a:off x="3548063" y="3089846"/>
          <a:ext cx="663575" cy="309562"/>
        </p:xfrm>
        <a:graphic>
          <a:graphicData uri="http://schemas.openxmlformats.org/presentationml/2006/ole">
            <mc:AlternateContent xmlns:mc="http://schemas.openxmlformats.org/markup-compatibility/2006">
              <mc:Choice xmlns:v="urn:schemas-microsoft-com:vml" Requires="v">
                <p:oleObj spid="_x0000_s32919" name="Equation" r:id="rId8" imgW="762000" imgH="406400" progId="Equation.DSMT4">
                  <p:embed/>
                </p:oleObj>
              </mc:Choice>
              <mc:Fallback>
                <p:oleObj name="Equation" r:id="rId8" imgW="762000" imgH="406400" progId="Equation.DSMT4">
                  <p:embed/>
                  <p:pic>
                    <p:nvPicPr>
                      <p:cNvPr id="0" name="Object 3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48063" y="3089846"/>
                        <a:ext cx="663575" cy="309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2803" name="Line 35"/>
          <p:cNvSpPr>
            <a:spLocks noChangeShapeType="1"/>
          </p:cNvSpPr>
          <p:nvPr/>
        </p:nvSpPr>
        <p:spPr bwMode="auto">
          <a:xfrm flipV="1">
            <a:off x="4343400" y="2977133"/>
            <a:ext cx="0" cy="465138"/>
          </a:xfrm>
          <a:prstGeom prst="line">
            <a:avLst/>
          </a:prstGeom>
          <a:noFill/>
          <a:ln w="2857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32804" name="Group 36"/>
          <p:cNvGrpSpPr>
            <a:grpSpLocks/>
          </p:cNvGrpSpPr>
          <p:nvPr/>
        </p:nvGrpSpPr>
        <p:grpSpPr bwMode="auto">
          <a:xfrm>
            <a:off x="2400300" y="2162746"/>
            <a:ext cx="4311650" cy="117475"/>
            <a:chOff x="1440" y="1440"/>
            <a:chExt cx="3120" cy="96"/>
          </a:xfrm>
        </p:grpSpPr>
        <p:sp>
          <p:nvSpPr>
            <p:cNvPr id="32805" name="Rectangle 37"/>
            <p:cNvSpPr>
              <a:spLocks noChangeArrowheads="1"/>
            </p:cNvSpPr>
            <p:nvPr/>
          </p:nvSpPr>
          <p:spPr bwMode="auto">
            <a:xfrm>
              <a:off x="1440"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2806" name="Rectangle 38"/>
            <p:cNvSpPr>
              <a:spLocks noChangeArrowheads="1"/>
            </p:cNvSpPr>
            <p:nvPr/>
          </p:nvSpPr>
          <p:spPr bwMode="auto">
            <a:xfrm>
              <a:off x="2064"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2807" name="Rectangle 39"/>
            <p:cNvSpPr>
              <a:spLocks noChangeArrowheads="1"/>
            </p:cNvSpPr>
            <p:nvPr/>
          </p:nvSpPr>
          <p:spPr bwMode="auto">
            <a:xfrm>
              <a:off x="2688"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2808" name="Rectangle 40"/>
            <p:cNvSpPr>
              <a:spLocks noChangeArrowheads="1"/>
            </p:cNvSpPr>
            <p:nvPr/>
          </p:nvSpPr>
          <p:spPr bwMode="auto">
            <a:xfrm>
              <a:off x="3312"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2809" name="Rectangle 41"/>
            <p:cNvSpPr>
              <a:spLocks noChangeArrowheads="1"/>
            </p:cNvSpPr>
            <p:nvPr/>
          </p:nvSpPr>
          <p:spPr bwMode="auto">
            <a:xfrm>
              <a:off x="3936" y="1440"/>
              <a:ext cx="624" cy="96"/>
            </a:xfrm>
            <a:prstGeom prst="rect">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32810" name="Text Box 42"/>
          <p:cNvSpPr txBox="1">
            <a:spLocks noChangeArrowheads="1"/>
          </p:cNvSpPr>
          <p:nvPr/>
        </p:nvSpPr>
        <p:spPr bwMode="auto">
          <a:xfrm>
            <a:off x="6864350" y="2046858"/>
            <a:ext cx="887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a:latin typeface="Times New Roman" charset="0"/>
              </a:rPr>
              <a:t>Bus k</a:t>
            </a:r>
          </a:p>
        </p:txBody>
      </p:sp>
      <p:graphicFrame>
        <p:nvGraphicFramePr>
          <p:cNvPr id="32811" name="Object 43"/>
          <p:cNvGraphicFramePr>
            <a:graphicFrameLocks noChangeAspect="1"/>
          </p:cNvGraphicFramePr>
          <p:nvPr>
            <p:extLst>
              <p:ext uri="{D42A27DB-BD31-4B8C-83A1-F6EECF244321}">
                <p14:modId xmlns:p14="http://schemas.microsoft.com/office/powerpoint/2010/main" val="4097966567"/>
              </p:ext>
            </p:extLst>
          </p:nvPr>
        </p:nvGraphicFramePr>
        <p:xfrm>
          <a:off x="1492250" y="2105596"/>
          <a:ext cx="684213" cy="271462"/>
        </p:xfrm>
        <a:graphic>
          <a:graphicData uri="http://schemas.openxmlformats.org/presentationml/2006/ole">
            <mc:AlternateContent xmlns:mc="http://schemas.openxmlformats.org/markup-compatibility/2006">
              <mc:Choice xmlns:v="urn:schemas-microsoft-com:vml" Requires="v">
                <p:oleObj spid="_x0000_s32920" name="Equation" r:id="rId10" imgW="787400" imgH="355600" progId="Equation.DSMT4">
                  <p:embed/>
                </p:oleObj>
              </mc:Choice>
              <mc:Fallback>
                <p:oleObj name="Equation" r:id="rId10" imgW="787400" imgH="355600" progId="Equation.DSMT4">
                  <p:embed/>
                  <p:pic>
                    <p:nvPicPr>
                      <p:cNvPr id="0" name="Object 4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92250" y="2105596"/>
                        <a:ext cx="684213" cy="271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32812" name="AutoShape 44"/>
          <p:cNvCxnSpPr>
            <a:cxnSpLocks noChangeShapeType="1"/>
          </p:cNvCxnSpPr>
          <p:nvPr/>
        </p:nvCxnSpPr>
        <p:spPr bwMode="auto">
          <a:xfrm>
            <a:off x="1173163" y="1697608"/>
            <a:ext cx="2519362" cy="465138"/>
          </a:xfrm>
          <a:prstGeom prst="bentConnector2">
            <a:avLst/>
          </a:prstGeom>
          <a:noFill/>
          <a:ln w="28575">
            <a:solidFill>
              <a:schemeClr val="tx1"/>
            </a:solidFill>
            <a:miter lim="800000"/>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2813" name="AutoShape 45"/>
          <p:cNvCxnSpPr>
            <a:cxnSpLocks noChangeShapeType="1"/>
          </p:cNvCxnSpPr>
          <p:nvPr/>
        </p:nvCxnSpPr>
        <p:spPr bwMode="auto">
          <a:xfrm rot="10800000" flipV="1">
            <a:off x="5418138" y="1697608"/>
            <a:ext cx="2124075" cy="465138"/>
          </a:xfrm>
          <a:prstGeom prst="bentConnector2">
            <a:avLst/>
          </a:prstGeom>
          <a:noFill/>
          <a:ln w="28575">
            <a:solidFill>
              <a:schemeClr val="tx1"/>
            </a:solidFill>
            <a:miter lim="800000"/>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2814" name="Text Box 46"/>
          <p:cNvSpPr txBox="1">
            <a:spLocks noChangeArrowheads="1"/>
          </p:cNvSpPr>
          <p:nvPr/>
        </p:nvSpPr>
        <p:spPr bwMode="auto">
          <a:xfrm>
            <a:off x="762000" y="1215008"/>
            <a:ext cx="1182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a:solidFill>
                  <a:srgbClr val="990000"/>
                </a:solidFill>
                <a:latin typeface="Times New Roman" charset="0"/>
              </a:rPr>
              <a:t>To bus i</a:t>
            </a:r>
            <a:endParaRPr lang="en-GB">
              <a:latin typeface="Times New Roman" charset="0"/>
            </a:endParaRPr>
          </a:p>
        </p:txBody>
      </p:sp>
      <p:sp>
        <p:nvSpPr>
          <p:cNvPr id="32815" name="Text Box 47"/>
          <p:cNvSpPr txBox="1">
            <a:spLocks noChangeArrowheads="1"/>
          </p:cNvSpPr>
          <p:nvPr/>
        </p:nvSpPr>
        <p:spPr bwMode="auto">
          <a:xfrm>
            <a:off x="6858000" y="1215008"/>
            <a:ext cx="1182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a:solidFill>
                  <a:srgbClr val="990000"/>
                </a:solidFill>
                <a:latin typeface="Times New Roman" charset="0"/>
              </a:rPr>
              <a:t>To bus j</a:t>
            </a:r>
          </a:p>
        </p:txBody>
      </p:sp>
      <p:graphicFrame>
        <p:nvGraphicFramePr>
          <p:cNvPr id="32816" name="Object 48"/>
          <p:cNvGraphicFramePr>
            <a:graphicFrameLocks noChangeAspect="1"/>
          </p:cNvGraphicFramePr>
          <p:nvPr>
            <p:extLst>
              <p:ext uri="{D42A27DB-BD31-4B8C-83A1-F6EECF244321}">
                <p14:modId xmlns:p14="http://schemas.microsoft.com/office/powerpoint/2010/main" val="1453154067"/>
              </p:ext>
            </p:extLst>
          </p:nvPr>
        </p:nvGraphicFramePr>
        <p:xfrm>
          <a:off x="2635250" y="1291208"/>
          <a:ext cx="785813" cy="252413"/>
        </p:xfrm>
        <a:graphic>
          <a:graphicData uri="http://schemas.openxmlformats.org/presentationml/2006/ole">
            <mc:AlternateContent xmlns:mc="http://schemas.openxmlformats.org/markup-compatibility/2006">
              <mc:Choice xmlns:v="urn:schemas-microsoft-com:vml" Requires="v">
                <p:oleObj spid="_x0000_s32921" name="Equation" r:id="rId12" imgW="901700" imgH="330200" progId="Equation.DSMT4">
                  <p:embed/>
                </p:oleObj>
              </mc:Choice>
              <mc:Fallback>
                <p:oleObj name="Equation" r:id="rId12" imgW="901700" imgH="330200" progId="Equation.DSMT4">
                  <p:embed/>
                  <p:pic>
                    <p:nvPicPr>
                      <p:cNvPr id="0" name="Object 4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35250" y="1291208"/>
                        <a:ext cx="785813"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2817" name="Line 49"/>
          <p:cNvSpPr>
            <a:spLocks noChangeShapeType="1"/>
          </p:cNvSpPr>
          <p:nvPr/>
        </p:nvSpPr>
        <p:spPr bwMode="auto">
          <a:xfrm flipH="1">
            <a:off x="2619375" y="1610296"/>
            <a:ext cx="730250" cy="0"/>
          </a:xfrm>
          <a:prstGeom prst="line">
            <a:avLst/>
          </a:prstGeom>
          <a:noFill/>
          <a:ln w="2857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aphicFrame>
        <p:nvGraphicFramePr>
          <p:cNvPr id="32818" name="Object 50"/>
          <p:cNvGraphicFramePr>
            <a:graphicFrameLocks noChangeAspect="1"/>
          </p:cNvGraphicFramePr>
          <p:nvPr>
            <p:extLst>
              <p:ext uri="{D42A27DB-BD31-4B8C-83A1-F6EECF244321}">
                <p14:modId xmlns:p14="http://schemas.microsoft.com/office/powerpoint/2010/main" val="3387662969"/>
              </p:ext>
            </p:extLst>
          </p:nvPr>
        </p:nvGraphicFramePr>
        <p:xfrm>
          <a:off x="5741988" y="1291208"/>
          <a:ext cx="808037" cy="280988"/>
        </p:xfrm>
        <a:graphic>
          <a:graphicData uri="http://schemas.openxmlformats.org/presentationml/2006/ole">
            <mc:AlternateContent xmlns:mc="http://schemas.openxmlformats.org/markup-compatibility/2006">
              <mc:Choice xmlns:v="urn:schemas-microsoft-com:vml" Requires="v">
                <p:oleObj spid="_x0000_s32922" name="Equation" r:id="rId14" imgW="927100" imgH="368300" progId="Equation.DSMT4">
                  <p:embed/>
                </p:oleObj>
              </mc:Choice>
              <mc:Fallback>
                <p:oleObj name="Equation" r:id="rId14" imgW="927100" imgH="368300" progId="Equation.DSMT4">
                  <p:embed/>
                  <p:pic>
                    <p:nvPicPr>
                      <p:cNvPr id="0" name="Object 5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741988" y="1291208"/>
                        <a:ext cx="808037"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2819" name="Line 51"/>
          <p:cNvSpPr>
            <a:spLocks noChangeShapeType="1"/>
          </p:cNvSpPr>
          <p:nvPr/>
        </p:nvSpPr>
        <p:spPr bwMode="auto">
          <a:xfrm>
            <a:off x="5741988" y="1618233"/>
            <a:ext cx="730250" cy="0"/>
          </a:xfrm>
          <a:prstGeom prst="line">
            <a:avLst/>
          </a:prstGeom>
          <a:noFill/>
          <a:ln w="2857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2821" name="Text Box 53"/>
          <p:cNvSpPr txBox="1">
            <a:spLocks noChangeArrowheads="1"/>
          </p:cNvSpPr>
          <p:nvPr/>
        </p:nvSpPr>
        <p:spPr bwMode="auto">
          <a:xfrm>
            <a:off x="304800" y="3595688"/>
            <a:ext cx="8524875" cy="519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sz="2800"/>
              <a:t>Write active and reactive power balance at each bus:</a:t>
            </a:r>
          </a:p>
        </p:txBody>
      </p:sp>
      <p:graphicFrame>
        <p:nvGraphicFramePr>
          <p:cNvPr id="32822" name="Object 54"/>
          <p:cNvGraphicFramePr>
            <a:graphicFrameLocks noChangeAspect="1"/>
          </p:cNvGraphicFramePr>
          <p:nvPr/>
        </p:nvGraphicFramePr>
        <p:xfrm>
          <a:off x="5334000" y="4953000"/>
          <a:ext cx="1244600" cy="304800"/>
        </p:xfrm>
        <a:graphic>
          <a:graphicData uri="http://schemas.openxmlformats.org/presentationml/2006/ole">
            <mc:AlternateContent xmlns:mc="http://schemas.openxmlformats.org/markup-compatibility/2006">
              <mc:Choice xmlns:v="urn:schemas-microsoft-com:vml" Requires="v">
                <p:oleObj spid="_x0000_s32923" name="Equation" r:id="rId16" imgW="1244600" imgH="304800" progId="Equation.DSMT4">
                  <p:embed/>
                </p:oleObj>
              </mc:Choice>
              <mc:Fallback>
                <p:oleObj name="Equation" r:id="rId16" imgW="1244600" imgH="304800" progId="Equation.DSMT4">
                  <p:embed/>
                  <p:pic>
                    <p:nvPicPr>
                      <p:cNvPr id="0" name="Object 5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334000" y="4953000"/>
                        <a:ext cx="1244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GB"/>
              <a:t>The power flow problem</a:t>
            </a:r>
          </a:p>
        </p:txBody>
      </p:sp>
      <p:sp>
        <p:nvSpPr>
          <p:cNvPr id="8" name="Date Placeholder 2"/>
          <p:cNvSpPr>
            <a:spLocks noGrp="1"/>
          </p:cNvSpPr>
          <p:nvPr>
            <p:ph type="dt" sz="half" idx="10"/>
          </p:nvPr>
        </p:nvSpPr>
        <p:spPr/>
        <p:txBody>
          <a:bodyPr/>
          <a:lstStyle/>
          <a:p>
            <a:r>
              <a:rPr lang="en-US" smtClean="0"/>
              <a:t>© 2011 D. Kirschen and the University of Washington</a:t>
            </a:r>
            <a:endParaRPr lang="en-GB"/>
          </a:p>
        </p:txBody>
      </p:sp>
      <p:sp>
        <p:nvSpPr>
          <p:cNvPr id="10" name="Slide Number Placeholder 4"/>
          <p:cNvSpPr>
            <a:spLocks noGrp="1"/>
          </p:cNvSpPr>
          <p:nvPr>
            <p:ph type="sldNum" sz="quarter" idx="12"/>
          </p:nvPr>
        </p:nvSpPr>
        <p:spPr/>
        <p:txBody>
          <a:bodyPr/>
          <a:lstStyle/>
          <a:p>
            <a:fld id="{2681CFDE-D96B-284A-B043-D0087DB2CBC0}" type="slidenum">
              <a:rPr lang="en-GB"/>
              <a:pPr/>
              <a:t>19</a:t>
            </a:fld>
            <a:endParaRPr lang="en-GB"/>
          </a:p>
        </p:txBody>
      </p:sp>
      <p:graphicFrame>
        <p:nvGraphicFramePr>
          <p:cNvPr id="35843" name="Object 3"/>
          <p:cNvGraphicFramePr>
            <a:graphicFrameLocks noChangeAspect="1"/>
          </p:cNvGraphicFramePr>
          <p:nvPr/>
        </p:nvGraphicFramePr>
        <p:xfrm>
          <a:off x="609600" y="3048000"/>
          <a:ext cx="4114800" cy="1647825"/>
        </p:xfrm>
        <a:graphic>
          <a:graphicData uri="http://schemas.openxmlformats.org/presentationml/2006/ole">
            <mc:AlternateContent xmlns:mc="http://schemas.openxmlformats.org/markup-compatibility/2006">
              <mc:Choice xmlns:v="urn:schemas-microsoft-com:vml" Requires="v">
                <p:oleObj spid="_x0000_s35897" name="Equation" r:id="rId4" imgW="4279900" imgH="1714500" progId="Equation.DSMT4">
                  <p:embed/>
                </p:oleObj>
              </mc:Choice>
              <mc:Fallback>
                <p:oleObj name="Equation" r:id="rId4" imgW="4279900" imgH="17145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3048000"/>
                        <a:ext cx="4114800" cy="164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5864" name="Text Box 24"/>
          <p:cNvSpPr txBox="1">
            <a:spLocks noChangeArrowheads="1"/>
          </p:cNvSpPr>
          <p:nvPr/>
        </p:nvSpPr>
        <p:spPr bwMode="auto">
          <a:xfrm>
            <a:off x="533400" y="1247775"/>
            <a:ext cx="8110538"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sz="2800"/>
              <a:t>Given the injections and the generator voltages, </a:t>
            </a:r>
          </a:p>
          <a:p>
            <a:r>
              <a:rPr lang="en-GB" sz="2800"/>
              <a:t>Solve the power flow equations to find the voltage </a:t>
            </a:r>
            <a:br>
              <a:rPr lang="en-GB" sz="2800"/>
            </a:br>
            <a:r>
              <a:rPr lang="en-GB" sz="2800"/>
              <a:t>magnitude and angle at each bus and hence the </a:t>
            </a:r>
            <a:br>
              <a:rPr lang="en-GB" sz="2800"/>
            </a:br>
            <a:r>
              <a:rPr lang="en-GB" sz="2800"/>
              <a:t>flow in each branch</a:t>
            </a:r>
          </a:p>
        </p:txBody>
      </p:sp>
      <p:graphicFrame>
        <p:nvGraphicFramePr>
          <p:cNvPr id="35865" name="Object 25"/>
          <p:cNvGraphicFramePr>
            <a:graphicFrameLocks noChangeAspect="1"/>
          </p:cNvGraphicFramePr>
          <p:nvPr/>
        </p:nvGraphicFramePr>
        <p:xfrm>
          <a:off x="5562600" y="3733800"/>
          <a:ext cx="1244600" cy="304800"/>
        </p:xfrm>
        <a:graphic>
          <a:graphicData uri="http://schemas.openxmlformats.org/presentationml/2006/ole">
            <mc:AlternateContent xmlns:mc="http://schemas.openxmlformats.org/markup-compatibility/2006">
              <mc:Choice xmlns:v="urn:schemas-microsoft-com:vml" Requires="v">
                <p:oleObj spid="_x0000_s35898" name="Equation" r:id="rId6" imgW="1244600" imgH="304800" progId="Equation.DSMT4">
                  <p:embed/>
                </p:oleObj>
              </mc:Choice>
              <mc:Fallback>
                <p:oleObj name="Equation" r:id="rId6" imgW="1244600" imgH="304800" progId="Equation.DSMT4">
                  <p:embed/>
                  <p:pic>
                    <p:nvPicPr>
                      <p:cNvPr id="0" name="Object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2600" y="3733800"/>
                        <a:ext cx="1244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5866" name="Text Box 26"/>
          <p:cNvSpPr txBox="1">
            <a:spLocks noChangeArrowheads="1"/>
          </p:cNvSpPr>
          <p:nvPr/>
        </p:nvSpPr>
        <p:spPr bwMode="auto">
          <a:xfrm>
            <a:off x="593725" y="4756150"/>
            <a:ext cx="6986588" cy="118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a:t>Typical values of N:</a:t>
            </a:r>
          </a:p>
          <a:p>
            <a:r>
              <a:rPr lang="en-GB"/>
              <a:t>GB transmission network: N~1,500</a:t>
            </a:r>
          </a:p>
          <a:p>
            <a:r>
              <a:rPr lang="en-GB"/>
              <a:t>Continental European network (UCTE): N~13,000 </a:t>
            </a:r>
          </a:p>
        </p:txBody>
      </p:sp>
      <p:sp>
        <p:nvSpPr>
          <p:cNvPr id="35867" name="Rectangle 27"/>
          <p:cNvSpPr>
            <a:spLocks noChangeArrowheads="1"/>
          </p:cNvSpPr>
          <p:nvPr/>
        </p:nvSpPr>
        <p:spPr bwMode="auto">
          <a:xfrm>
            <a:off x="609600" y="6096000"/>
            <a:ext cx="6705600" cy="457200"/>
          </a:xfrm>
          <a:prstGeom prst="rect">
            <a:avLst/>
          </a:prstGeom>
          <a:solidFill>
            <a:schemeClr val="accent1"/>
          </a:solidFill>
          <a:ln w="9525">
            <a:solidFill>
              <a:schemeClr val="tx1"/>
            </a:solidFill>
            <a:miter lim="800000"/>
            <a:headEnd/>
            <a:tailEnd/>
          </a:ln>
        </p:spPr>
        <p:txBody>
          <a:bodyPr wrap="none" anchor="ctr"/>
          <a:lstStyle/>
          <a:p>
            <a:r>
              <a:rPr lang="en-GB"/>
              <a:t>However, the equations are highly sparse!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66" grpId="0"/>
      <p:bldP spid="3586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GB" sz="3600" dirty="0"/>
              <a:t>Applications of the power flow problem</a:t>
            </a:r>
          </a:p>
        </p:txBody>
      </p:sp>
      <p:sp>
        <p:nvSpPr>
          <p:cNvPr id="38915" name="Rectangle 3"/>
          <p:cNvSpPr>
            <a:spLocks noGrp="1" noChangeArrowheads="1"/>
          </p:cNvSpPr>
          <p:nvPr>
            <p:ph idx="1"/>
          </p:nvPr>
        </p:nvSpPr>
        <p:spPr/>
        <p:txBody>
          <a:bodyPr/>
          <a:lstStyle/>
          <a:p>
            <a:r>
              <a:rPr lang="en-GB"/>
              <a:t>Check the state of the network </a:t>
            </a:r>
          </a:p>
          <a:p>
            <a:pPr lvl="1"/>
            <a:r>
              <a:rPr lang="en-GB"/>
              <a:t>for an actual or postulated set of injections</a:t>
            </a:r>
          </a:p>
          <a:p>
            <a:pPr lvl="1"/>
            <a:r>
              <a:rPr lang="en-GB"/>
              <a:t>for an actual or postulated network configuration</a:t>
            </a:r>
          </a:p>
          <a:p>
            <a:pPr lvl="1"/>
            <a:endParaRPr lang="en-GB"/>
          </a:p>
          <a:p>
            <a:r>
              <a:rPr lang="en-GB"/>
              <a:t>Are all the line flows within limits?</a:t>
            </a:r>
          </a:p>
          <a:p>
            <a:r>
              <a:rPr lang="en-GB"/>
              <a:t>Are all the voltage magnitudes within limits?</a:t>
            </a:r>
          </a:p>
        </p:txBody>
      </p:sp>
      <p:sp>
        <p:nvSpPr>
          <p:cNvPr id="4" name="Date Placeholder 3"/>
          <p:cNvSpPr>
            <a:spLocks noGrp="1"/>
          </p:cNvSpPr>
          <p:nvPr>
            <p:ph type="dt" sz="half" idx="10"/>
          </p:nvPr>
        </p:nvSpPr>
        <p:spPr/>
        <p:txBody>
          <a:bodyPr/>
          <a:lstStyle/>
          <a:p>
            <a:r>
              <a:rPr lang="en-US" smtClean="0"/>
              <a:t>© 2011 D. Kirschen and the University of Washington</a:t>
            </a:r>
            <a:endParaRPr lang="en-GB"/>
          </a:p>
        </p:txBody>
      </p:sp>
      <p:sp>
        <p:nvSpPr>
          <p:cNvPr id="6" name="Slide Number Placeholder 5"/>
          <p:cNvSpPr>
            <a:spLocks noGrp="1"/>
          </p:cNvSpPr>
          <p:nvPr>
            <p:ph type="sldNum" sz="quarter" idx="11"/>
          </p:nvPr>
        </p:nvSpPr>
        <p:spPr/>
        <p:txBody>
          <a:bodyPr/>
          <a:lstStyle/>
          <a:p>
            <a:fld id="{9EBAA673-46C8-E04E-8123-D34502F601E1}" type="slidenum">
              <a:rPr lang="en-GB"/>
              <a:pPr/>
              <a:t>20</a:t>
            </a:fld>
            <a:endParaRPr lang="en-GB"/>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GB"/>
              <a:t>Linear approximation</a:t>
            </a:r>
          </a:p>
        </p:txBody>
      </p:sp>
      <p:sp>
        <p:nvSpPr>
          <p:cNvPr id="36872" name="Rectangle 8"/>
          <p:cNvSpPr>
            <a:spLocks noGrp="1" noChangeArrowheads="1"/>
          </p:cNvSpPr>
          <p:nvPr>
            <p:ph idx="1"/>
          </p:nvPr>
        </p:nvSpPr>
        <p:spPr>
          <a:xfrm>
            <a:off x="468313" y="3657600"/>
            <a:ext cx="8370887" cy="2468563"/>
          </a:xfrm>
        </p:spPr>
        <p:txBody>
          <a:bodyPr/>
          <a:lstStyle/>
          <a:p>
            <a:r>
              <a:rPr lang="en-GB"/>
              <a:t>Ignores reactive power</a:t>
            </a:r>
          </a:p>
          <a:p>
            <a:r>
              <a:rPr lang="en-GB"/>
              <a:t>Assumes that all voltage magnitudes are nominal</a:t>
            </a:r>
          </a:p>
          <a:p>
            <a:r>
              <a:rPr lang="en-GB"/>
              <a:t>Useful when concerned with line flows only</a:t>
            </a:r>
          </a:p>
        </p:txBody>
      </p:sp>
      <p:sp>
        <p:nvSpPr>
          <p:cNvPr id="8" name="Date Placeholder 3"/>
          <p:cNvSpPr>
            <a:spLocks noGrp="1"/>
          </p:cNvSpPr>
          <p:nvPr>
            <p:ph type="dt" sz="half" idx="10"/>
          </p:nvPr>
        </p:nvSpPr>
        <p:spPr/>
        <p:txBody>
          <a:bodyPr/>
          <a:lstStyle/>
          <a:p>
            <a:r>
              <a:rPr lang="en-US" smtClean="0"/>
              <a:t>© 2011 D. Kirschen and the University of Washington</a:t>
            </a:r>
            <a:endParaRPr lang="en-GB"/>
          </a:p>
        </p:txBody>
      </p:sp>
      <p:sp>
        <p:nvSpPr>
          <p:cNvPr id="10" name="Slide Number Placeholder 5"/>
          <p:cNvSpPr>
            <a:spLocks noGrp="1"/>
          </p:cNvSpPr>
          <p:nvPr>
            <p:ph type="sldNum" sz="quarter" idx="11"/>
          </p:nvPr>
        </p:nvSpPr>
        <p:spPr/>
        <p:txBody>
          <a:bodyPr/>
          <a:lstStyle/>
          <a:p>
            <a:fld id="{7A382C76-E27B-3C41-B9CA-986EED81CCA8}" type="slidenum">
              <a:rPr lang="en-GB"/>
              <a:pPr/>
              <a:t>21</a:t>
            </a:fld>
            <a:endParaRPr lang="en-GB"/>
          </a:p>
        </p:txBody>
      </p:sp>
      <p:graphicFrame>
        <p:nvGraphicFramePr>
          <p:cNvPr id="36867" name="Object 3"/>
          <p:cNvGraphicFramePr>
            <a:graphicFrameLocks noChangeAspect="1"/>
          </p:cNvGraphicFramePr>
          <p:nvPr/>
        </p:nvGraphicFramePr>
        <p:xfrm>
          <a:off x="533400" y="1371600"/>
          <a:ext cx="4114800" cy="1647825"/>
        </p:xfrm>
        <a:graphic>
          <a:graphicData uri="http://schemas.openxmlformats.org/presentationml/2006/ole">
            <mc:AlternateContent xmlns:mc="http://schemas.openxmlformats.org/markup-compatibility/2006">
              <mc:Choice xmlns:v="urn:schemas-microsoft-com:vml" Requires="v">
                <p:oleObj spid="_x0000_s36902" name="Equation" r:id="rId4" imgW="4279900" imgH="1714500" progId="Equation.DSMT4">
                  <p:embed/>
                </p:oleObj>
              </mc:Choice>
              <mc:Fallback>
                <p:oleObj name="Equation" r:id="rId4" imgW="4279900" imgH="17145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371600"/>
                        <a:ext cx="4114800" cy="164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6869" name="AutoShape 5"/>
          <p:cNvSpPr>
            <a:spLocks/>
          </p:cNvSpPr>
          <p:nvPr/>
        </p:nvSpPr>
        <p:spPr bwMode="auto">
          <a:xfrm>
            <a:off x="4908550" y="1585913"/>
            <a:ext cx="152400" cy="1219200"/>
          </a:xfrm>
          <a:prstGeom prst="rightBrace">
            <a:avLst>
              <a:gd name="adj1" fmla="val 66667"/>
              <a:gd name="adj2" fmla="val 50000"/>
            </a:avLst>
          </a:prstGeom>
          <a:noFill/>
          <a:ln w="28575">
            <a:solidFill>
              <a:srgbClr val="FF6666"/>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US"/>
          </a:p>
        </p:txBody>
      </p:sp>
      <p:graphicFrame>
        <p:nvGraphicFramePr>
          <p:cNvPr id="36870" name="Object 6"/>
          <p:cNvGraphicFramePr>
            <a:graphicFrameLocks noChangeAspect="1"/>
          </p:cNvGraphicFramePr>
          <p:nvPr/>
        </p:nvGraphicFramePr>
        <p:xfrm>
          <a:off x="6345238" y="1798638"/>
          <a:ext cx="1600200" cy="793750"/>
        </p:xfrm>
        <a:graphic>
          <a:graphicData uri="http://schemas.openxmlformats.org/presentationml/2006/ole">
            <mc:AlternateContent xmlns:mc="http://schemas.openxmlformats.org/markup-compatibility/2006">
              <mc:Choice xmlns:v="urn:schemas-microsoft-com:vml" Requires="v">
                <p:oleObj spid="_x0000_s36903" name="Equation" r:id="rId6" imgW="1663700" imgH="825500" progId="Equation.DSMT4">
                  <p:embed/>
                </p:oleObj>
              </mc:Choice>
              <mc:Fallback>
                <p:oleObj name="Equation" r:id="rId6" imgW="1663700" imgH="825500" progId="Equation.DSMT4">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45238" y="1798638"/>
                        <a:ext cx="1600200"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6871" name="AutoShape 7"/>
          <p:cNvSpPr>
            <a:spLocks noChangeArrowheads="1"/>
          </p:cNvSpPr>
          <p:nvPr/>
        </p:nvSpPr>
        <p:spPr bwMode="auto">
          <a:xfrm>
            <a:off x="5321300" y="2005013"/>
            <a:ext cx="762000" cy="381000"/>
          </a:xfrm>
          <a:prstGeom prst="rightArrow">
            <a:avLst>
              <a:gd name="adj1" fmla="val 50000"/>
              <a:gd name="adj2" fmla="val 50000"/>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a:xfrm>
            <a:off x="685800" y="2857500"/>
            <a:ext cx="7772400" cy="1143000"/>
          </a:xfrm>
        </p:spPr>
        <p:txBody>
          <a:bodyPr/>
          <a:lstStyle/>
          <a:p>
            <a:pPr algn="ctr"/>
            <a:r>
              <a:rPr lang="en-GB"/>
              <a:t>The Optimal Power Flow Problem</a:t>
            </a:r>
            <a:br>
              <a:rPr lang="en-GB"/>
            </a:br>
            <a:r>
              <a:rPr lang="en-GB"/>
              <a:t>(OPF)</a:t>
            </a:r>
          </a:p>
        </p:txBody>
      </p:sp>
      <p:sp>
        <p:nvSpPr>
          <p:cNvPr id="3" name="Date Placeholder 3"/>
          <p:cNvSpPr>
            <a:spLocks noGrp="1"/>
          </p:cNvSpPr>
          <p:nvPr>
            <p:ph type="dt" sz="half" idx="10"/>
          </p:nvPr>
        </p:nvSpPr>
        <p:spPr/>
        <p:txBody>
          <a:bodyPr/>
          <a:lstStyle/>
          <a:p>
            <a:r>
              <a:rPr lang="en-US" smtClean="0"/>
              <a:t>© 2011 D. Kirschen and the University of Washington</a:t>
            </a:r>
            <a:endParaRPr lang="en-GB"/>
          </a:p>
        </p:txBody>
      </p:sp>
      <p:sp>
        <p:nvSpPr>
          <p:cNvPr id="5" name="Slide Number Placeholder 5"/>
          <p:cNvSpPr>
            <a:spLocks noGrp="1"/>
          </p:cNvSpPr>
          <p:nvPr>
            <p:ph type="sldNum" sz="quarter" idx="12"/>
          </p:nvPr>
        </p:nvSpPr>
        <p:spPr/>
        <p:txBody>
          <a:bodyPr/>
          <a:lstStyle/>
          <a:p>
            <a:fld id="{1D3A249A-76E8-364C-915A-4AC41D21A6D0}" type="slidenum">
              <a:rPr lang="en-GB"/>
              <a:pPr/>
              <a:t>22</a:t>
            </a:fld>
            <a:endParaRPr lang="en-GB"/>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GB"/>
              <a:t>Control variables</a:t>
            </a:r>
          </a:p>
        </p:txBody>
      </p:sp>
      <p:sp>
        <p:nvSpPr>
          <p:cNvPr id="25603" name="Rectangle 3"/>
          <p:cNvSpPr>
            <a:spLocks noGrp="1" noChangeArrowheads="1"/>
          </p:cNvSpPr>
          <p:nvPr>
            <p:ph idx="1"/>
          </p:nvPr>
        </p:nvSpPr>
        <p:spPr/>
        <p:txBody>
          <a:bodyPr/>
          <a:lstStyle/>
          <a:p>
            <a:r>
              <a:rPr lang="en-GB" dirty="0"/>
              <a:t>Control variables which have a cost:</a:t>
            </a:r>
          </a:p>
          <a:p>
            <a:pPr lvl="1"/>
            <a:r>
              <a:rPr lang="en-GB" dirty="0"/>
              <a:t>Active power </a:t>
            </a:r>
            <a:r>
              <a:rPr lang="en-GB" dirty="0" smtClean="0"/>
              <a:t>produced by </a:t>
            </a:r>
            <a:r>
              <a:rPr lang="en-GB" dirty="0"/>
              <a:t>thermal generating units: </a:t>
            </a:r>
          </a:p>
          <a:p>
            <a:pPr lvl="1"/>
            <a:endParaRPr lang="en-GB" dirty="0"/>
          </a:p>
          <a:p>
            <a:r>
              <a:rPr lang="en-GB" dirty="0"/>
              <a:t>Control variables that do not have a cost:</a:t>
            </a:r>
          </a:p>
          <a:p>
            <a:pPr lvl="1"/>
            <a:r>
              <a:rPr lang="en-GB" dirty="0"/>
              <a:t>Magnitude of voltage at the generating units:</a:t>
            </a:r>
          </a:p>
          <a:p>
            <a:pPr lvl="1"/>
            <a:r>
              <a:rPr lang="en-GB" dirty="0"/>
              <a:t>Tap ratio of the transformers:  </a:t>
            </a:r>
          </a:p>
        </p:txBody>
      </p:sp>
      <p:sp>
        <p:nvSpPr>
          <p:cNvPr id="7" name="Date Placeholder 3"/>
          <p:cNvSpPr>
            <a:spLocks noGrp="1"/>
          </p:cNvSpPr>
          <p:nvPr>
            <p:ph type="dt" sz="half" idx="10"/>
          </p:nvPr>
        </p:nvSpPr>
        <p:spPr/>
        <p:txBody>
          <a:bodyPr/>
          <a:lstStyle/>
          <a:p>
            <a:r>
              <a:rPr lang="en-US" smtClean="0"/>
              <a:t>© 2011 D. Kirschen and the University of Washington</a:t>
            </a:r>
            <a:endParaRPr lang="en-GB"/>
          </a:p>
        </p:txBody>
      </p:sp>
      <p:sp>
        <p:nvSpPr>
          <p:cNvPr id="9" name="Slide Number Placeholder 5"/>
          <p:cNvSpPr>
            <a:spLocks noGrp="1"/>
          </p:cNvSpPr>
          <p:nvPr>
            <p:ph type="sldNum" sz="quarter" idx="11"/>
          </p:nvPr>
        </p:nvSpPr>
        <p:spPr/>
        <p:txBody>
          <a:bodyPr/>
          <a:lstStyle/>
          <a:p>
            <a:fld id="{D4F5CDC4-C7CE-8C40-8D8D-49EC87171CE1}" type="slidenum">
              <a:rPr lang="en-GB"/>
              <a:pPr/>
              <a:t>23</a:t>
            </a:fld>
            <a:endParaRPr lang="en-GB"/>
          </a:p>
        </p:txBody>
      </p:sp>
      <p:graphicFrame>
        <p:nvGraphicFramePr>
          <p:cNvPr id="25604" name="Object 4"/>
          <p:cNvGraphicFramePr>
            <a:graphicFrameLocks noChangeAspect="1"/>
          </p:cNvGraphicFramePr>
          <p:nvPr>
            <p:extLst>
              <p:ext uri="{D42A27DB-BD31-4B8C-83A1-F6EECF244321}">
                <p14:modId xmlns:p14="http://schemas.microsoft.com/office/powerpoint/2010/main" val="1256174148"/>
              </p:ext>
            </p:extLst>
          </p:nvPr>
        </p:nvGraphicFramePr>
        <p:xfrm>
          <a:off x="2195736" y="2492896"/>
          <a:ext cx="381000" cy="406400"/>
        </p:xfrm>
        <a:graphic>
          <a:graphicData uri="http://schemas.openxmlformats.org/presentationml/2006/ole">
            <mc:AlternateContent xmlns:mc="http://schemas.openxmlformats.org/markup-compatibility/2006">
              <mc:Choice xmlns:v="urn:schemas-microsoft-com:vml" Requires="v">
                <p:oleObj spid="_x0000_s25649" name="Equation" r:id="rId4" imgW="381000" imgH="406400" progId="Equation.DSMT4">
                  <p:embed/>
                </p:oleObj>
              </mc:Choice>
              <mc:Fallback>
                <p:oleObj name="Equation" r:id="rId4" imgW="381000" imgH="4064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736" y="2492896"/>
                        <a:ext cx="3810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5605" name="Object 5"/>
          <p:cNvGraphicFramePr>
            <a:graphicFrameLocks noChangeAspect="1"/>
          </p:cNvGraphicFramePr>
          <p:nvPr>
            <p:extLst>
              <p:ext uri="{D42A27DB-BD31-4B8C-83A1-F6EECF244321}">
                <p14:modId xmlns:p14="http://schemas.microsoft.com/office/powerpoint/2010/main" val="1991783315"/>
              </p:ext>
            </p:extLst>
          </p:nvPr>
        </p:nvGraphicFramePr>
        <p:xfrm>
          <a:off x="7884368" y="4149080"/>
          <a:ext cx="381000" cy="406400"/>
        </p:xfrm>
        <a:graphic>
          <a:graphicData uri="http://schemas.openxmlformats.org/presentationml/2006/ole">
            <mc:AlternateContent xmlns:mc="http://schemas.openxmlformats.org/markup-compatibility/2006">
              <mc:Choice xmlns:v="urn:schemas-microsoft-com:vml" Requires="v">
                <p:oleObj spid="_x0000_s25650" name="Equation" r:id="rId6" imgW="381000" imgH="406400" progId="Equation.DSMT4">
                  <p:embed/>
                </p:oleObj>
              </mc:Choice>
              <mc:Fallback>
                <p:oleObj name="Equation" r:id="rId6" imgW="381000" imgH="40640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84368" y="4149080"/>
                        <a:ext cx="3810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5606" name="Object 6"/>
          <p:cNvGraphicFramePr>
            <a:graphicFrameLocks noChangeAspect="1"/>
          </p:cNvGraphicFramePr>
          <p:nvPr>
            <p:extLst>
              <p:ext uri="{D42A27DB-BD31-4B8C-83A1-F6EECF244321}">
                <p14:modId xmlns:p14="http://schemas.microsoft.com/office/powerpoint/2010/main" val="1985009818"/>
              </p:ext>
            </p:extLst>
          </p:nvPr>
        </p:nvGraphicFramePr>
        <p:xfrm>
          <a:off x="5580112" y="4653136"/>
          <a:ext cx="241300" cy="393700"/>
        </p:xfrm>
        <a:graphic>
          <a:graphicData uri="http://schemas.openxmlformats.org/presentationml/2006/ole">
            <mc:AlternateContent xmlns:mc="http://schemas.openxmlformats.org/markup-compatibility/2006">
              <mc:Choice xmlns:v="urn:schemas-microsoft-com:vml" Requires="v">
                <p:oleObj spid="_x0000_s25651" name="Equation" r:id="rId8" imgW="241300" imgH="393700" progId="Equation.DSMT4">
                  <p:embed/>
                </p:oleObj>
              </mc:Choice>
              <mc:Fallback>
                <p:oleObj name="Equation" r:id="rId8" imgW="241300" imgH="393700" progId="Equation.DSMT4">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80112" y="4653136"/>
                        <a:ext cx="241300"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GB"/>
              <a:t>Possible objective functions</a:t>
            </a:r>
          </a:p>
        </p:txBody>
      </p:sp>
      <p:sp>
        <p:nvSpPr>
          <p:cNvPr id="44035" name="Rectangle 3"/>
          <p:cNvSpPr>
            <a:spLocks noGrp="1" noChangeArrowheads="1"/>
          </p:cNvSpPr>
          <p:nvPr>
            <p:ph idx="1"/>
          </p:nvPr>
        </p:nvSpPr>
        <p:spPr/>
        <p:txBody>
          <a:bodyPr/>
          <a:lstStyle/>
          <a:p>
            <a:pPr>
              <a:lnSpc>
                <a:spcPct val="90000"/>
              </a:lnSpc>
            </a:pPr>
            <a:r>
              <a:rPr lang="en-GB"/>
              <a:t>Minimise the cost of producing power with conventional generating units:</a:t>
            </a:r>
          </a:p>
          <a:p>
            <a:pPr>
              <a:lnSpc>
                <a:spcPct val="90000"/>
              </a:lnSpc>
            </a:pPr>
            <a:endParaRPr lang="en-GB"/>
          </a:p>
          <a:p>
            <a:pPr>
              <a:lnSpc>
                <a:spcPct val="90000"/>
              </a:lnSpc>
            </a:pPr>
            <a:endParaRPr lang="en-GB"/>
          </a:p>
          <a:p>
            <a:pPr>
              <a:lnSpc>
                <a:spcPct val="90000"/>
              </a:lnSpc>
            </a:pPr>
            <a:r>
              <a:rPr lang="en-GB"/>
              <a:t>Minimise deviations of the control variables from a given operating point (e.g. the outcome of a market):</a:t>
            </a:r>
          </a:p>
          <a:p>
            <a:pPr>
              <a:lnSpc>
                <a:spcPct val="90000"/>
              </a:lnSpc>
            </a:pPr>
            <a:endParaRPr lang="en-GB"/>
          </a:p>
          <a:p>
            <a:pPr>
              <a:lnSpc>
                <a:spcPct val="90000"/>
              </a:lnSpc>
            </a:pPr>
            <a:endParaRPr lang="en-GB"/>
          </a:p>
        </p:txBody>
      </p:sp>
      <p:sp>
        <p:nvSpPr>
          <p:cNvPr id="6" name="Date Placeholder 3"/>
          <p:cNvSpPr>
            <a:spLocks noGrp="1"/>
          </p:cNvSpPr>
          <p:nvPr>
            <p:ph type="dt" sz="half" idx="10"/>
          </p:nvPr>
        </p:nvSpPr>
        <p:spPr/>
        <p:txBody>
          <a:bodyPr/>
          <a:lstStyle/>
          <a:p>
            <a:r>
              <a:rPr lang="en-US" smtClean="0"/>
              <a:t>© 2011 D. Kirschen and the University of Washington</a:t>
            </a:r>
            <a:endParaRPr lang="en-GB"/>
          </a:p>
        </p:txBody>
      </p:sp>
      <p:sp>
        <p:nvSpPr>
          <p:cNvPr id="8" name="Slide Number Placeholder 5"/>
          <p:cNvSpPr>
            <a:spLocks noGrp="1"/>
          </p:cNvSpPr>
          <p:nvPr>
            <p:ph type="sldNum" sz="quarter" idx="11"/>
          </p:nvPr>
        </p:nvSpPr>
        <p:spPr/>
        <p:txBody>
          <a:bodyPr/>
          <a:lstStyle/>
          <a:p>
            <a:fld id="{B481DF44-6C62-2E4B-8B74-CDC52E298A6F}" type="slidenum">
              <a:rPr lang="en-GB"/>
              <a:pPr/>
              <a:t>24</a:t>
            </a:fld>
            <a:endParaRPr lang="en-GB"/>
          </a:p>
        </p:txBody>
      </p:sp>
      <p:graphicFrame>
        <p:nvGraphicFramePr>
          <p:cNvPr id="44037" name="Object 5"/>
          <p:cNvGraphicFramePr>
            <a:graphicFrameLocks noChangeAspect="1"/>
          </p:cNvGraphicFramePr>
          <p:nvPr/>
        </p:nvGraphicFramePr>
        <p:xfrm>
          <a:off x="1447800" y="2514600"/>
          <a:ext cx="1951038" cy="935038"/>
        </p:xfrm>
        <a:graphic>
          <a:graphicData uri="http://schemas.openxmlformats.org/presentationml/2006/ole">
            <mc:AlternateContent xmlns:mc="http://schemas.openxmlformats.org/markup-compatibility/2006">
              <mc:Choice xmlns:v="urn:schemas-microsoft-com:vml" Requires="v">
                <p:oleObj spid="_x0000_s44068" name="Equation" r:id="rId4" imgW="1511300" imgH="723900" progId="Equation.DSMT4">
                  <p:embed/>
                </p:oleObj>
              </mc:Choice>
              <mc:Fallback>
                <p:oleObj name="Equation" r:id="rId4" imgW="1511300" imgH="72390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514600"/>
                        <a:ext cx="1951038"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4038" name="Object 6"/>
          <p:cNvGraphicFramePr>
            <a:graphicFrameLocks noChangeAspect="1"/>
          </p:cNvGraphicFramePr>
          <p:nvPr/>
        </p:nvGraphicFramePr>
        <p:xfrm>
          <a:off x="1447800" y="4876800"/>
          <a:ext cx="3422650" cy="908050"/>
        </p:xfrm>
        <a:graphic>
          <a:graphicData uri="http://schemas.openxmlformats.org/presentationml/2006/ole">
            <mc:AlternateContent xmlns:mc="http://schemas.openxmlformats.org/markup-compatibility/2006">
              <mc:Choice xmlns:v="urn:schemas-microsoft-com:vml" Requires="v">
                <p:oleObj spid="_x0000_s44069" name="Equation" r:id="rId6" imgW="2730500" imgH="723900" progId="Equation.DSMT4">
                  <p:embed/>
                </p:oleObj>
              </mc:Choice>
              <mc:Fallback>
                <p:oleObj name="Equation" r:id="rId6" imgW="2730500" imgH="723900" progId="Equation.DSMT4">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800" y="4876800"/>
                        <a:ext cx="3422650" cy="90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GB"/>
              <a:t>Equality constraints</a:t>
            </a:r>
          </a:p>
        </p:txBody>
      </p:sp>
      <p:sp>
        <p:nvSpPr>
          <p:cNvPr id="40963" name="Rectangle 3"/>
          <p:cNvSpPr>
            <a:spLocks noGrp="1" noChangeArrowheads="1"/>
          </p:cNvSpPr>
          <p:nvPr>
            <p:ph idx="1"/>
          </p:nvPr>
        </p:nvSpPr>
        <p:spPr/>
        <p:txBody>
          <a:bodyPr/>
          <a:lstStyle/>
          <a:p>
            <a:r>
              <a:rPr lang="en-GB"/>
              <a:t>Power balance at each node bus, i.e. power flow equations</a:t>
            </a:r>
          </a:p>
        </p:txBody>
      </p:sp>
      <p:sp>
        <p:nvSpPr>
          <p:cNvPr id="6" name="Date Placeholder 3"/>
          <p:cNvSpPr>
            <a:spLocks noGrp="1"/>
          </p:cNvSpPr>
          <p:nvPr>
            <p:ph type="dt" sz="half" idx="10"/>
          </p:nvPr>
        </p:nvSpPr>
        <p:spPr/>
        <p:txBody>
          <a:bodyPr/>
          <a:lstStyle/>
          <a:p>
            <a:r>
              <a:rPr lang="en-US" smtClean="0"/>
              <a:t>© 2011 D. Kirschen and the University of Washington</a:t>
            </a:r>
            <a:endParaRPr lang="en-GB"/>
          </a:p>
        </p:txBody>
      </p:sp>
      <p:sp>
        <p:nvSpPr>
          <p:cNvPr id="8" name="Slide Number Placeholder 5"/>
          <p:cNvSpPr>
            <a:spLocks noGrp="1"/>
          </p:cNvSpPr>
          <p:nvPr>
            <p:ph type="sldNum" sz="quarter" idx="11"/>
          </p:nvPr>
        </p:nvSpPr>
        <p:spPr/>
        <p:txBody>
          <a:bodyPr/>
          <a:lstStyle/>
          <a:p>
            <a:fld id="{A91D9505-2294-2A4F-93AF-EAE0E9E6F935}" type="slidenum">
              <a:rPr lang="en-GB"/>
              <a:pPr/>
              <a:t>25</a:t>
            </a:fld>
            <a:endParaRPr lang="en-GB"/>
          </a:p>
        </p:txBody>
      </p:sp>
      <p:graphicFrame>
        <p:nvGraphicFramePr>
          <p:cNvPr id="40964" name="Object 4"/>
          <p:cNvGraphicFramePr>
            <a:graphicFrameLocks noChangeAspect="1"/>
          </p:cNvGraphicFramePr>
          <p:nvPr/>
        </p:nvGraphicFramePr>
        <p:xfrm>
          <a:off x="1041400" y="2590800"/>
          <a:ext cx="4114800" cy="1647825"/>
        </p:xfrm>
        <a:graphic>
          <a:graphicData uri="http://schemas.openxmlformats.org/presentationml/2006/ole">
            <mc:AlternateContent xmlns:mc="http://schemas.openxmlformats.org/markup-compatibility/2006">
              <mc:Choice xmlns:v="urn:schemas-microsoft-com:vml" Requires="v">
                <p:oleObj spid="_x0000_s40995" name="Equation" r:id="rId4" imgW="4279900" imgH="1714500" progId="Equation.DSMT4">
                  <p:embed/>
                </p:oleObj>
              </mc:Choice>
              <mc:Fallback>
                <p:oleObj name="Equation" r:id="rId4" imgW="4279900" imgH="17145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1400" y="2590800"/>
                        <a:ext cx="4114800" cy="164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0965" name="Object 5"/>
          <p:cNvGraphicFramePr>
            <a:graphicFrameLocks noChangeAspect="1"/>
          </p:cNvGraphicFramePr>
          <p:nvPr/>
        </p:nvGraphicFramePr>
        <p:xfrm>
          <a:off x="5994400" y="3276600"/>
          <a:ext cx="1244600" cy="304800"/>
        </p:xfrm>
        <a:graphic>
          <a:graphicData uri="http://schemas.openxmlformats.org/presentationml/2006/ole">
            <mc:AlternateContent xmlns:mc="http://schemas.openxmlformats.org/markup-compatibility/2006">
              <mc:Choice xmlns:v="urn:schemas-microsoft-com:vml" Requires="v">
                <p:oleObj spid="_x0000_s40996" name="Equation" r:id="rId6" imgW="1244600" imgH="304800" progId="Equation.DSMT4">
                  <p:embed/>
                </p:oleObj>
              </mc:Choice>
              <mc:Fallback>
                <p:oleObj name="Equation" r:id="rId6" imgW="1244600" imgH="30480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94400" y="3276600"/>
                        <a:ext cx="1244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GB"/>
              <a:t>Inequality constraints</a:t>
            </a:r>
          </a:p>
        </p:txBody>
      </p:sp>
      <p:sp>
        <p:nvSpPr>
          <p:cNvPr id="45059" name="Rectangle 3"/>
          <p:cNvSpPr>
            <a:spLocks noGrp="1" noChangeArrowheads="1"/>
          </p:cNvSpPr>
          <p:nvPr>
            <p:ph idx="1"/>
          </p:nvPr>
        </p:nvSpPr>
        <p:spPr/>
        <p:txBody>
          <a:bodyPr>
            <a:normAutofit fontScale="92500"/>
          </a:bodyPr>
          <a:lstStyle/>
          <a:p>
            <a:r>
              <a:rPr lang="en-GB" dirty="0"/>
              <a:t>Upper limit on the power flowing though every branch of the network</a:t>
            </a:r>
          </a:p>
          <a:p>
            <a:r>
              <a:rPr lang="en-GB" dirty="0"/>
              <a:t>Upper and lower limit on the voltage at every node of the network</a:t>
            </a:r>
          </a:p>
          <a:p>
            <a:r>
              <a:rPr lang="en-GB" dirty="0"/>
              <a:t>Upper and lower limits on the control variables</a:t>
            </a:r>
          </a:p>
          <a:p>
            <a:pPr lvl="1"/>
            <a:r>
              <a:rPr lang="en-GB" dirty="0"/>
              <a:t>Active and reactive power output of the generators </a:t>
            </a:r>
          </a:p>
          <a:p>
            <a:pPr lvl="1"/>
            <a:r>
              <a:rPr lang="en-GB" dirty="0"/>
              <a:t>Voltage settings of the generators</a:t>
            </a:r>
          </a:p>
          <a:p>
            <a:pPr lvl="1"/>
            <a:r>
              <a:rPr lang="en-GB" dirty="0"/>
              <a:t>Position of the transformer taps and other control devices</a:t>
            </a:r>
          </a:p>
        </p:txBody>
      </p:sp>
      <p:sp>
        <p:nvSpPr>
          <p:cNvPr id="4" name="Date Placeholder 3"/>
          <p:cNvSpPr>
            <a:spLocks noGrp="1"/>
          </p:cNvSpPr>
          <p:nvPr>
            <p:ph type="dt" sz="half" idx="10"/>
          </p:nvPr>
        </p:nvSpPr>
        <p:spPr/>
        <p:txBody>
          <a:bodyPr/>
          <a:lstStyle/>
          <a:p>
            <a:r>
              <a:rPr lang="en-US" smtClean="0"/>
              <a:t>© 2011 D. Kirschen and the University of Washington</a:t>
            </a:r>
            <a:endParaRPr lang="en-GB"/>
          </a:p>
        </p:txBody>
      </p:sp>
      <p:sp>
        <p:nvSpPr>
          <p:cNvPr id="6" name="Slide Number Placeholder 5"/>
          <p:cNvSpPr>
            <a:spLocks noGrp="1"/>
          </p:cNvSpPr>
          <p:nvPr>
            <p:ph type="sldNum" sz="quarter" idx="11"/>
          </p:nvPr>
        </p:nvSpPr>
        <p:spPr/>
        <p:txBody>
          <a:bodyPr/>
          <a:lstStyle/>
          <a:p>
            <a:fld id="{F10BA451-0B6D-4348-99EC-F54DDCA9D8C4}" type="slidenum">
              <a:rPr lang="en-GB"/>
              <a:pPr/>
              <a:t>26</a:t>
            </a:fld>
            <a:endParaRPr lang="en-GB"/>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GB"/>
              <a:t>Formulation of the OPF problem</a:t>
            </a:r>
          </a:p>
        </p:txBody>
      </p:sp>
      <p:sp>
        <p:nvSpPr>
          <p:cNvPr id="9" name="Date Placeholder 3"/>
          <p:cNvSpPr>
            <a:spLocks noGrp="1"/>
          </p:cNvSpPr>
          <p:nvPr>
            <p:ph type="dt" sz="half" idx="10"/>
          </p:nvPr>
        </p:nvSpPr>
        <p:spPr/>
        <p:txBody>
          <a:bodyPr/>
          <a:lstStyle/>
          <a:p>
            <a:r>
              <a:rPr lang="en-US" smtClean="0"/>
              <a:t>© 2011 D. Kirschen and the University of Washington</a:t>
            </a:r>
            <a:endParaRPr lang="en-GB"/>
          </a:p>
        </p:txBody>
      </p:sp>
      <p:sp>
        <p:nvSpPr>
          <p:cNvPr id="11" name="Slide Number Placeholder 5"/>
          <p:cNvSpPr>
            <a:spLocks noGrp="1"/>
          </p:cNvSpPr>
          <p:nvPr>
            <p:ph type="sldNum" sz="quarter" idx="11"/>
          </p:nvPr>
        </p:nvSpPr>
        <p:spPr/>
        <p:txBody>
          <a:bodyPr/>
          <a:lstStyle/>
          <a:p>
            <a:fld id="{BA1B36EE-3710-0B42-B647-34ACBBCA958A}" type="slidenum">
              <a:rPr lang="en-GB"/>
              <a:pPr/>
              <a:t>27</a:t>
            </a:fld>
            <a:endParaRPr lang="en-GB"/>
          </a:p>
        </p:txBody>
      </p:sp>
      <p:graphicFrame>
        <p:nvGraphicFramePr>
          <p:cNvPr id="46084" name="Object 4"/>
          <p:cNvGraphicFramePr>
            <a:graphicFrameLocks noChangeAspect="1"/>
          </p:cNvGraphicFramePr>
          <p:nvPr/>
        </p:nvGraphicFramePr>
        <p:xfrm>
          <a:off x="1371600" y="1524000"/>
          <a:ext cx="1489075" cy="1425575"/>
        </p:xfrm>
        <a:graphic>
          <a:graphicData uri="http://schemas.openxmlformats.org/presentationml/2006/ole">
            <mc:AlternateContent xmlns:mc="http://schemas.openxmlformats.org/markup-compatibility/2006">
              <mc:Choice xmlns:v="urn:schemas-microsoft-com:vml" Requires="v">
                <p:oleObj spid="_x0000_s46136" name="Equation" r:id="rId4" imgW="1485900" imgH="1422400" progId="Equation.DSMT4">
                  <p:embed/>
                </p:oleObj>
              </mc:Choice>
              <mc:Fallback>
                <p:oleObj name="Equation" r:id="rId4" imgW="1485900" imgH="14224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524000"/>
                        <a:ext cx="1489075" cy="1425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6089" name="Object 9"/>
          <p:cNvGraphicFramePr>
            <a:graphicFrameLocks noChangeAspect="1"/>
          </p:cNvGraphicFramePr>
          <p:nvPr/>
        </p:nvGraphicFramePr>
        <p:xfrm>
          <a:off x="1371600" y="3509963"/>
          <a:ext cx="266700" cy="368300"/>
        </p:xfrm>
        <a:graphic>
          <a:graphicData uri="http://schemas.openxmlformats.org/presentationml/2006/ole">
            <mc:AlternateContent xmlns:mc="http://schemas.openxmlformats.org/markup-compatibility/2006">
              <mc:Choice xmlns:v="urn:schemas-microsoft-com:vml" Requires="v">
                <p:oleObj spid="_x0000_s46137" name="Equation" r:id="rId6" imgW="266700" imgH="368300" progId="Equation.DSMT4">
                  <p:embed/>
                </p:oleObj>
              </mc:Choice>
              <mc:Fallback>
                <p:oleObj name="Equation" r:id="rId6" imgW="266700" imgH="3683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0" y="3509963"/>
                        <a:ext cx="2667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6090" name="Object 10"/>
          <p:cNvGraphicFramePr>
            <a:graphicFrameLocks noChangeAspect="1"/>
          </p:cNvGraphicFramePr>
          <p:nvPr/>
        </p:nvGraphicFramePr>
        <p:xfrm>
          <a:off x="1371600" y="4203700"/>
          <a:ext cx="266700" cy="368300"/>
        </p:xfrm>
        <a:graphic>
          <a:graphicData uri="http://schemas.openxmlformats.org/presentationml/2006/ole">
            <mc:AlternateContent xmlns:mc="http://schemas.openxmlformats.org/markup-compatibility/2006">
              <mc:Choice xmlns:v="urn:schemas-microsoft-com:vml" Requires="v">
                <p:oleObj spid="_x0000_s46138" name="Equation" r:id="rId8" imgW="266700" imgH="368300" progId="Equation.DSMT4">
                  <p:embed/>
                </p:oleObj>
              </mc:Choice>
              <mc:Fallback>
                <p:oleObj name="Equation" r:id="rId8" imgW="266700" imgH="368300" progId="Equation.DSMT4">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71600" y="4203700"/>
                        <a:ext cx="2667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6091" name="Text Box 11"/>
          <p:cNvSpPr txBox="1">
            <a:spLocks noChangeArrowheads="1"/>
          </p:cNvSpPr>
          <p:nvPr/>
        </p:nvSpPr>
        <p:spPr bwMode="auto">
          <a:xfrm>
            <a:off x="1524000" y="3429000"/>
            <a:ext cx="5656263"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a:t>: vector of dependent (or state) variables</a:t>
            </a:r>
          </a:p>
        </p:txBody>
      </p:sp>
      <p:sp>
        <p:nvSpPr>
          <p:cNvPr id="46092" name="Text Box 12"/>
          <p:cNvSpPr txBox="1">
            <a:spLocks noChangeArrowheads="1"/>
          </p:cNvSpPr>
          <p:nvPr/>
        </p:nvSpPr>
        <p:spPr bwMode="auto">
          <a:xfrm>
            <a:off x="1539875" y="4181475"/>
            <a:ext cx="6148388"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a:t>: vector of independent (or control) variables</a:t>
            </a:r>
          </a:p>
        </p:txBody>
      </p:sp>
      <p:sp>
        <p:nvSpPr>
          <p:cNvPr id="46093" name="Text Box 13"/>
          <p:cNvSpPr txBox="1">
            <a:spLocks noChangeArrowheads="1"/>
          </p:cNvSpPr>
          <p:nvPr/>
        </p:nvSpPr>
        <p:spPr bwMode="auto">
          <a:xfrm>
            <a:off x="974725" y="5229225"/>
            <a:ext cx="6892925" cy="822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a:t>Nothing extraordinary, except that we are dealing</a:t>
            </a:r>
            <a:br>
              <a:rPr lang="en-GB"/>
            </a:br>
            <a:r>
              <a:rPr lang="en-GB"/>
              <a:t>with a fairly large (but sparse) non-linear problem.</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9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ctrTitle"/>
          </p:nvPr>
        </p:nvSpPr>
        <p:spPr>
          <a:xfrm>
            <a:off x="685800" y="2857500"/>
            <a:ext cx="7772400" cy="1143000"/>
          </a:xfrm>
        </p:spPr>
        <p:txBody>
          <a:bodyPr/>
          <a:lstStyle/>
          <a:p>
            <a:pPr algn="ctr"/>
            <a:r>
              <a:rPr lang="en-GB"/>
              <a:t>The Security Constrained </a:t>
            </a:r>
            <a:br>
              <a:rPr lang="en-GB"/>
            </a:br>
            <a:r>
              <a:rPr lang="en-GB"/>
              <a:t>Optimal Power Flow Problem</a:t>
            </a:r>
            <a:br>
              <a:rPr lang="en-GB"/>
            </a:br>
            <a:r>
              <a:rPr lang="en-GB"/>
              <a:t>(SCOPF)</a:t>
            </a:r>
          </a:p>
        </p:txBody>
      </p:sp>
      <p:sp>
        <p:nvSpPr>
          <p:cNvPr id="3" name="Date Placeholder 3"/>
          <p:cNvSpPr>
            <a:spLocks noGrp="1"/>
          </p:cNvSpPr>
          <p:nvPr>
            <p:ph type="dt" sz="half" idx="10"/>
          </p:nvPr>
        </p:nvSpPr>
        <p:spPr/>
        <p:txBody>
          <a:bodyPr/>
          <a:lstStyle/>
          <a:p>
            <a:r>
              <a:rPr lang="en-US" smtClean="0"/>
              <a:t>© 2011 D. Kirschen and the University of Washington</a:t>
            </a:r>
            <a:endParaRPr lang="en-GB"/>
          </a:p>
        </p:txBody>
      </p:sp>
      <p:sp>
        <p:nvSpPr>
          <p:cNvPr id="5" name="Slide Number Placeholder 5"/>
          <p:cNvSpPr>
            <a:spLocks noGrp="1"/>
          </p:cNvSpPr>
          <p:nvPr>
            <p:ph type="sldNum" sz="quarter" idx="12"/>
          </p:nvPr>
        </p:nvSpPr>
        <p:spPr/>
        <p:txBody>
          <a:bodyPr/>
          <a:lstStyle/>
          <a:p>
            <a:fld id="{DA68EDFF-697B-9246-83B5-B6F8145115F1}" type="slidenum">
              <a:rPr lang="en-GB"/>
              <a:pPr/>
              <a:t>28</a:t>
            </a:fld>
            <a:endParaRPr lang="en-GB"/>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GB"/>
              <a:t>Bad things happen…</a:t>
            </a:r>
          </a:p>
        </p:txBody>
      </p:sp>
      <p:sp>
        <p:nvSpPr>
          <p:cNvPr id="5" name="Date Placeholder 2"/>
          <p:cNvSpPr>
            <a:spLocks noGrp="1"/>
          </p:cNvSpPr>
          <p:nvPr>
            <p:ph type="dt" sz="half" idx="10"/>
          </p:nvPr>
        </p:nvSpPr>
        <p:spPr/>
        <p:txBody>
          <a:bodyPr/>
          <a:lstStyle/>
          <a:p>
            <a:r>
              <a:rPr lang="en-US" smtClean="0"/>
              <a:t>© 2011 D. Kirschen and the University of Washington</a:t>
            </a:r>
            <a:endParaRPr lang="en-GB"/>
          </a:p>
        </p:txBody>
      </p:sp>
      <p:sp>
        <p:nvSpPr>
          <p:cNvPr id="7" name="Slide Number Placeholder 4"/>
          <p:cNvSpPr>
            <a:spLocks noGrp="1"/>
          </p:cNvSpPr>
          <p:nvPr>
            <p:ph type="sldNum" sz="quarter" idx="12"/>
          </p:nvPr>
        </p:nvSpPr>
        <p:spPr/>
        <p:txBody>
          <a:bodyPr/>
          <a:lstStyle/>
          <a:p>
            <a:fld id="{C1D564BC-5731-8145-B64D-4A882483319B}" type="slidenum">
              <a:rPr lang="en-GB"/>
              <a:pPr/>
              <a:t>29</a:t>
            </a:fld>
            <a:endParaRPr lang="en-GB"/>
          </a:p>
        </p:txBody>
      </p:sp>
      <p:pic>
        <p:nvPicPr>
          <p:cNvPr id="48131" name="Picture 3" descr="photo_5589_200904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0600"/>
            <a:ext cx="9144000" cy="5945188"/>
          </a:xfrm>
          <a:prstGeom prst="rect">
            <a:avLst/>
          </a:prstGeom>
          <a:noFill/>
          <a:extLst>
            <a:ext uri="{909E8E84-426E-40dd-AFC4-6F175D3DCCD1}">
              <a14:hiddenFill xmlns:a14="http://schemas.microsoft.com/office/drawing/2010/main">
                <a:solidFill>
                  <a:srgbClr val="FFFFFF"/>
                </a:solidFill>
              </a14:hiddenFill>
            </a:ext>
          </a:extLst>
        </p:spPr>
      </p:pic>
      <p:sp>
        <p:nvSpPr>
          <p:cNvPr id="48133" name="Text Box 5"/>
          <p:cNvSpPr txBox="1">
            <a:spLocks noChangeArrowheads="1"/>
          </p:cNvSpPr>
          <p:nvPr/>
        </p:nvSpPr>
        <p:spPr bwMode="auto">
          <a:xfrm>
            <a:off x="6858000" y="6629400"/>
            <a:ext cx="1957388"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sz="900">
                <a:solidFill>
                  <a:schemeClr val="bg1"/>
                </a:solidFill>
              </a:rPr>
              <a:t>Photo credit: FreeDigitalPhotos.net</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GB"/>
              <a:t>Sudden changes in the system</a:t>
            </a:r>
          </a:p>
        </p:txBody>
      </p:sp>
      <p:sp>
        <p:nvSpPr>
          <p:cNvPr id="50179" name="Rectangle 3"/>
          <p:cNvSpPr>
            <a:spLocks noGrp="1" noChangeArrowheads="1"/>
          </p:cNvSpPr>
          <p:nvPr>
            <p:ph idx="1"/>
          </p:nvPr>
        </p:nvSpPr>
        <p:spPr>
          <a:xfrm>
            <a:off x="468313" y="1484784"/>
            <a:ext cx="8496175" cy="4678363"/>
          </a:xfrm>
        </p:spPr>
        <p:txBody>
          <a:bodyPr>
            <a:normAutofit/>
          </a:bodyPr>
          <a:lstStyle/>
          <a:p>
            <a:r>
              <a:rPr lang="en-GB" sz="2800" dirty="0"/>
              <a:t>A line is disconnected because of an insulation failure or a lightning strike</a:t>
            </a:r>
          </a:p>
          <a:p>
            <a:r>
              <a:rPr lang="en-GB" sz="2800" dirty="0"/>
              <a:t>A generator is disconnected because of a mechanical problem</a:t>
            </a:r>
          </a:p>
          <a:p>
            <a:r>
              <a:rPr lang="en-GB" sz="2800" dirty="0"/>
              <a:t>A transformer blows up</a:t>
            </a:r>
          </a:p>
          <a:p>
            <a:endParaRPr lang="en-GB" sz="2800" dirty="0"/>
          </a:p>
          <a:p>
            <a:r>
              <a:rPr lang="en-GB" sz="2800" dirty="0"/>
              <a:t>The system must keep going despite such events</a:t>
            </a:r>
          </a:p>
          <a:p>
            <a:r>
              <a:rPr lang="ja-JP" altLang="en-GB" sz="2800" dirty="0">
                <a:latin typeface="Arial"/>
              </a:rPr>
              <a:t>“</a:t>
            </a:r>
            <a:r>
              <a:rPr lang="en-GB" sz="2800" dirty="0"/>
              <a:t>N-1</a:t>
            </a:r>
            <a:r>
              <a:rPr lang="ja-JP" altLang="en-GB" sz="2800" dirty="0">
                <a:latin typeface="Arial"/>
              </a:rPr>
              <a:t>”</a:t>
            </a:r>
            <a:r>
              <a:rPr lang="en-GB" sz="2800" dirty="0"/>
              <a:t> security criterion</a:t>
            </a:r>
          </a:p>
        </p:txBody>
      </p:sp>
      <p:sp>
        <p:nvSpPr>
          <p:cNvPr id="4" name="Date Placeholder 3"/>
          <p:cNvSpPr>
            <a:spLocks noGrp="1"/>
          </p:cNvSpPr>
          <p:nvPr>
            <p:ph type="dt" sz="half" idx="10"/>
          </p:nvPr>
        </p:nvSpPr>
        <p:spPr/>
        <p:txBody>
          <a:bodyPr/>
          <a:lstStyle/>
          <a:p>
            <a:r>
              <a:rPr lang="en-US" smtClean="0"/>
              <a:t>© 2011 D. Kirschen and the University of Washington</a:t>
            </a:r>
            <a:endParaRPr lang="en-GB"/>
          </a:p>
        </p:txBody>
      </p:sp>
      <p:sp>
        <p:nvSpPr>
          <p:cNvPr id="6" name="Slide Number Placeholder 5"/>
          <p:cNvSpPr>
            <a:spLocks noGrp="1"/>
          </p:cNvSpPr>
          <p:nvPr>
            <p:ph type="sldNum" sz="quarter" idx="11"/>
          </p:nvPr>
        </p:nvSpPr>
        <p:spPr/>
        <p:txBody>
          <a:bodyPr/>
          <a:lstStyle/>
          <a:p>
            <a:fld id="{408931CD-0CF8-2C43-AC10-BF55EC2B49A0}" type="slidenum">
              <a:rPr lang="en-GB"/>
              <a:pPr/>
              <a:t>30</a:t>
            </a:fld>
            <a:endParaRPr lang="en-GB"/>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01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01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01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017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01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N-1 Security criterion</a:t>
            </a:r>
            <a:endParaRPr lang="en-US" dirty="0"/>
          </a:p>
        </p:txBody>
      </p:sp>
      <p:sp>
        <p:nvSpPr>
          <p:cNvPr id="3" name="Content Placeholder 2"/>
          <p:cNvSpPr>
            <a:spLocks noGrp="1"/>
          </p:cNvSpPr>
          <p:nvPr>
            <p:ph idx="1"/>
          </p:nvPr>
        </p:nvSpPr>
        <p:spPr/>
        <p:txBody>
          <a:bodyPr/>
          <a:lstStyle/>
          <a:p>
            <a:r>
              <a:rPr lang="en-US" dirty="0" smtClean="0"/>
              <a:t>System with N components should be able to  continue operating after any single outage</a:t>
            </a:r>
          </a:p>
          <a:p>
            <a:r>
              <a:rPr lang="en-US" dirty="0" smtClean="0"/>
              <a:t>Losing two components at about the same time is considered “not credible”</a:t>
            </a:r>
          </a:p>
          <a:p>
            <a:r>
              <a:rPr lang="en-US" dirty="0" smtClean="0"/>
              <a:t>Beloved by operators</a:t>
            </a:r>
          </a:p>
          <a:p>
            <a:pPr lvl="1"/>
            <a:r>
              <a:rPr lang="en-US" dirty="0" smtClean="0"/>
              <a:t>Implementation is straightforward</a:t>
            </a:r>
          </a:p>
          <a:p>
            <a:pPr lvl="1"/>
            <a:r>
              <a:rPr lang="en-US" dirty="0" smtClean="0"/>
              <a:t>Results are unambiguous</a:t>
            </a:r>
          </a:p>
          <a:p>
            <a:pPr lvl="1"/>
            <a:r>
              <a:rPr lang="en-US" dirty="0" smtClean="0"/>
              <a:t>No need for judgment </a:t>
            </a:r>
          </a:p>
          <a:p>
            <a:pPr lvl="1"/>
            <a:r>
              <a:rPr lang="en-US" dirty="0" smtClean="0"/>
              <a:t>Compliance is easily demonstrated</a:t>
            </a:r>
            <a:endParaRPr lang="en-US" dirty="0"/>
          </a:p>
        </p:txBody>
      </p:sp>
      <p:sp>
        <p:nvSpPr>
          <p:cNvPr id="4" name="Date Placeholder 3"/>
          <p:cNvSpPr>
            <a:spLocks noGrp="1"/>
          </p:cNvSpPr>
          <p:nvPr>
            <p:ph type="dt" sz="half" idx="10"/>
          </p:nvPr>
        </p:nvSpPr>
        <p:spPr/>
        <p:txBody>
          <a:bodyPr/>
          <a:lstStyle/>
          <a:p>
            <a:r>
              <a:rPr lang="en-US" smtClean="0"/>
              <a:t>© 2011 D. Kirschen and the University of Washington</a:t>
            </a:r>
            <a:endParaRPr lang="en-GB"/>
          </a:p>
        </p:txBody>
      </p:sp>
      <p:sp>
        <p:nvSpPr>
          <p:cNvPr id="5" name="Slide Number Placeholder 4"/>
          <p:cNvSpPr>
            <a:spLocks noGrp="1"/>
          </p:cNvSpPr>
          <p:nvPr>
            <p:ph type="sldNum" sz="quarter" idx="11"/>
          </p:nvPr>
        </p:nvSpPr>
        <p:spPr/>
        <p:txBody>
          <a:bodyPr/>
          <a:lstStyle/>
          <a:p>
            <a:fld id="{0D6497F9-9DA0-654B-9898-D37D33F55BD1}" type="slidenum">
              <a:rPr lang="en-GB" smtClean="0"/>
              <a:pPr/>
              <a:t>31</a:t>
            </a:fld>
            <a:endParaRPr lang="en-GB"/>
          </a:p>
        </p:txBody>
      </p:sp>
    </p:spTree>
    <p:extLst>
      <p:ext uri="{BB962C8B-B14F-4D97-AF65-F5344CB8AC3E}">
        <p14:creationId xmlns:p14="http://schemas.microsoft.com/office/powerpoint/2010/main" val="284851794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GB"/>
              <a:t>Security-constrained OPF</a:t>
            </a:r>
          </a:p>
        </p:txBody>
      </p:sp>
      <p:sp>
        <p:nvSpPr>
          <p:cNvPr id="67587" name="Rectangle 3"/>
          <p:cNvSpPr>
            <a:spLocks noGrp="1" noChangeArrowheads="1"/>
          </p:cNvSpPr>
          <p:nvPr>
            <p:ph idx="1"/>
          </p:nvPr>
        </p:nvSpPr>
        <p:spPr/>
        <p:txBody>
          <a:bodyPr/>
          <a:lstStyle/>
          <a:p>
            <a:r>
              <a:rPr lang="en-GB"/>
              <a:t>How should the control variables be set to minimise the cost of running the system while ensuring that the operating constraints are satisfied in both the normal and all the contingency states?</a:t>
            </a:r>
          </a:p>
        </p:txBody>
      </p:sp>
      <p:sp>
        <p:nvSpPr>
          <p:cNvPr id="4" name="Date Placeholder 3"/>
          <p:cNvSpPr>
            <a:spLocks noGrp="1"/>
          </p:cNvSpPr>
          <p:nvPr>
            <p:ph type="dt" sz="half" idx="10"/>
          </p:nvPr>
        </p:nvSpPr>
        <p:spPr/>
        <p:txBody>
          <a:bodyPr/>
          <a:lstStyle/>
          <a:p>
            <a:r>
              <a:rPr lang="en-US" smtClean="0"/>
              <a:t>© 2011 D. Kirschen and the University of Washington</a:t>
            </a:r>
            <a:endParaRPr lang="en-GB"/>
          </a:p>
        </p:txBody>
      </p:sp>
      <p:sp>
        <p:nvSpPr>
          <p:cNvPr id="6" name="Slide Number Placeholder 5"/>
          <p:cNvSpPr>
            <a:spLocks noGrp="1"/>
          </p:cNvSpPr>
          <p:nvPr>
            <p:ph type="sldNum" sz="quarter" idx="11"/>
          </p:nvPr>
        </p:nvSpPr>
        <p:spPr/>
        <p:txBody>
          <a:bodyPr/>
          <a:lstStyle/>
          <a:p>
            <a:fld id="{19ED24DA-F0E0-D042-B015-6AF43FEE282C}" type="slidenum">
              <a:rPr lang="en-GB"/>
              <a:pPr/>
              <a:t>32</a:t>
            </a:fld>
            <a:endParaRPr lang="en-GB"/>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GB"/>
              <a:t>Formulation of the SCOPF problem</a:t>
            </a:r>
          </a:p>
        </p:txBody>
      </p:sp>
      <p:sp>
        <p:nvSpPr>
          <p:cNvPr id="10" name="Date Placeholder 2"/>
          <p:cNvSpPr>
            <a:spLocks noGrp="1"/>
          </p:cNvSpPr>
          <p:nvPr>
            <p:ph type="dt" sz="half" idx="10"/>
          </p:nvPr>
        </p:nvSpPr>
        <p:spPr/>
        <p:txBody>
          <a:bodyPr/>
          <a:lstStyle/>
          <a:p>
            <a:r>
              <a:rPr lang="en-US" smtClean="0"/>
              <a:t>© 2011 D. Kirschen and the University of Washington</a:t>
            </a:r>
            <a:endParaRPr lang="en-GB"/>
          </a:p>
        </p:txBody>
      </p:sp>
      <p:sp>
        <p:nvSpPr>
          <p:cNvPr id="12" name="Slide Number Placeholder 4"/>
          <p:cNvSpPr>
            <a:spLocks noGrp="1"/>
          </p:cNvSpPr>
          <p:nvPr>
            <p:ph type="sldNum" sz="quarter" idx="12"/>
          </p:nvPr>
        </p:nvSpPr>
        <p:spPr/>
        <p:txBody>
          <a:bodyPr/>
          <a:lstStyle/>
          <a:p>
            <a:fld id="{10EA815C-57BB-DA41-8BC3-051C3F55D7B3}" type="slidenum">
              <a:rPr lang="en-GB"/>
              <a:pPr/>
              <a:t>33</a:t>
            </a:fld>
            <a:endParaRPr lang="en-GB"/>
          </a:p>
        </p:txBody>
      </p:sp>
      <p:graphicFrame>
        <p:nvGraphicFramePr>
          <p:cNvPr id="68612" name="Object 4"/>
          <p:cNvGraphicFramePr>
            <a:graphicFrameLocks noChangeAspect="1"/>
          </p:cNvGraphicFramePr>
          <p:nvPr/>
        </p:nvGraphicFramePr>
        <p:xfrm>
          <a:off x="914400" y="1524000"/>
          <a:ext cx="4000500" cy="1943100"/>
        </p:xfrm>
        <a:graphic>
          <a:graphicData uri="http://schemas.openxmlformats.org/presentationml/2006/ole">
            <mc:AlternateContent xmlns:mc="http://schemas.openxmlformats.org/markup-compatibility/2006">
              <mc:Choice xmlns:v="urn:schemas-microsoft-com:vml" Requires="v">
                <p:oleObj spid="_x0000_s68674" name="Equation" r:id="rId4" imgW="4000500" imgH="1943100" progId="Equation.DSMT4">
                  <p:embed/>
                </p:oleObj>
              </mc:Choice>
              <mc:Fallback>
                <p:oleObj name="Equation" r:id="rId4" imgW="4000500" imgH="19431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524000"/>
                        <a:ext cx="4000500" cy="1943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8613" name="Object 5"/>
          <p:cNvGraphicFramePr>
            <a:graphicFrameLocks noChangeAspect="1"/>
          </p:cNvGraphicFramePr>
          <p:nvPr/>
        </p:nvGraphicFramePr>
        <p:xfrm>
          <a:off x="914400" y="4178300"/>
          <a:ext cx="558800" cy="241300"/>
        </p:xfrm>
        <a:graphic>
          <a:graphicData uri="http://schemas.openxmlformats.org/presentationml/2006/ole">
            <mc:AlternateContent xmlns:mc="http://schemas.openxmlformats.org/markup-compatibility/2006">
              <mc:Choice xmlns:v="urn:schemas-microsoft-com:vml" Requires="v">
                <p:oleObj spid="_x0000_s68675" name="Equation" r:id="rId6" imgW="558800" imgH="241300" progId="Equation.DSMT4">
                  <p:embed/>
                </p:oleObj>
              </mc:Choice>
              <mc:Fallback>
                <p:oleObj name="Equation" r:id="rId6" imgW="558800" imgH="24130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0" y="4178300"/>
                        <a:ext cx="558800" cy="24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8614" name="Object 6"/>
          <p:cNvGraphicFramePr>
            <a:graphicFrameLocks noChangeAspect="1"/>
          </p:cNvGraphicFramePr>
          <p:nvPr/>
        </p:nvGraphicFramePr>
        <p:xfrm>
          <a:off x="914400" y="4648200"/>
          <a:ext cx="1143000" cy="368300"/>
        </p:xfrm>
        <a:graphic>
          <a:graphicData uri="http://schemas.openxmlformats.org/presentationml/2006/ole">
            <mc:AlternateContent xmlns:mc="http://schemas.openxmlformats.org/markup-compatibility/2006">
              <mc:Choice xmlns:v="urn:schemas-microsoft-com:vml" Requires="v">
                <p:oleObj spid="_x0000_s68676" name="Equation" r:id="rId8" imgW="1143000" imgH="368300" progId="Equation.DSMT4">
                  <p:embed/>
                </p:oleObj>
              </mc:Choice>
              <mc:Fallback>
                <p:oleObj name="Equation" r:id="rId8" imgW="1143000" imgH="368300" progId="Equation.DSMT4">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4400" y="4648200"/>
                        <a:ext cx="11430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8615" name="Text Box 7"/>
          <p:cNvSpPr txBox="1">
            <a:spLocks noChangeArrowheads="1"/>
          </p:cNvSpPr>
          <p:nvPr/>
        </p:nvSpPr>
        <p:spPr bwMode="auto">
          <a:xfrm>
            <a:off x="1365250" y="4076700"/>
            <a:ext cx="2741613"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a:t>: normal conditions</a:t>
            </a:r>
          </a:p>
        </p:txBody>
      </p:sp>
      <p:sp>
        <p:nvSpPr>
          <p:cNvPr id="68616" name="Text Box 8"/>
          <p:cNvSpPr txBox="1">
            <a:spLocks noChangeArrowheads="1"/>
          </p:cNvSpPr>
          <p:nvPr/>
        </p:nvSpPr>
        <p:spPr bwMode="auto">
          <a:xfrm>
            <a:off x="1973263" y="4600575"/>
            <a:ext cx="343693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a:t>: contingency conditions</a:t>
            </a:r>
          </a:p>
        </p:txBody>
      </p:sp>
      <p:graphicFrame>
        <p:nvGraphicFramePr>
          <p:cNvPr id="68617" name="Object 9"/>
          <p:cNvGraphicFramePr>
            <a:graphicFrameLocks noChangeAspect="1"/>
          </p:cNvGraphicFramePr>
          <p:nvPr/>
        </p:nvGraphicFramePr>
        <p:xfrm>
          <a:off x="914400" y="5334000"/>
          <a:ext cx="609600" cy="393700"/>
        </p:xfrm>
        <a:graphic>
          <a:graphicData uri="http://schemas.openxmlformats.org/presentationml/2006/ole">
            <mc:AlternateContent xmlns:mc="http://schemas.openxmlformats.org/markup-compatibility/2006">
              <mc:Choice xmlns:v="urn:schemas-microsoft-com:vml" Requires="v">
                <p:oleObj spid="_x0000_s68677" name="Equation" r:id="rId10" imgW="609600" imgH="393700" progId="Equation.DSMT4">
                  <p:embed/>
                </p:oleObj>
              </mc:Choice>
              <mc:Fallback>
                <p:oleObj name="Equation" r:id="rId10" imgW="609600" imgH="393700" progId="Equation.DSMT4">
                  <p:embed/>
                  <p:pic>
                    <p:nvPicPr>
                      <p:cNvPr id="0"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14400" y="5334000"/>
                        <a:ext cx="609600"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8618" name="Text Box 10"/>
          <p:cNvSpPr txBox="1">
            <a:spLocks noChangeArrowheads="1"/>
          </p:cNvSpPr>
          <p:nvPr/>
        </p:nvSpPr>
        <p:spPr bwMode="auto">
          <a:xfrm>
            <a:off x="1447800" y="5334000"/>
            <a:ext cx="6469063" cy="822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a:t>: vector of maximum allowed adjustments after</a:t>
            </a:r>
            <a:br>
              <a:rPr lang="en-GB"/>
            </a:br>
            <a:r>
              <a:rPr lang="en-GB"/>
              <a:t>  contingency </a:t>
            </a:r>
            <a:r>
              <a:rPr lang="en-GB" i="1"/>
              <a:t>k</a:t>
            </a:r>
            <a:r>
              <a:rPr lang="en-GB"/>
              <a:t> has occured</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GB"/>
              <a:t>Preventive or corrective SCOPF</a:t>
            </a:r>
          </a:p>
        </p:txBody>
      </p:sp>
      <p:sp>
        <p:nvSpPr>
          <p:cNvPr id="8" name="Date Placeholder 2"/>
          <p:cNvSpPr>
            <a:spLocks noGrp="1"/>
          </p:cNvSpPr>
          <p:nvPr>
            <p:ph type="dt" sz="half" idx="10"/>
          </p:nvPr>
        </p:nvSpPr>
        <p:spPr/>
        <p:txBody>
          <a:bodyPr/>
          <a:lstStyle/>
          <a:p>
            <a:r>
              <a:rPr lang="en-US" smtClean="0"/>
              <a:t>© 2011 D. Kirschen and the University of Washington</a:t>
            </a:r>
            <a:endParaRPr lang="en-GB"/>
          </a:p>
        </p:txBody>
      </p:sp>
      <p:sp>
        <p:nvSpPr>
          <p:cNvPr id="10" name="Slide Number Placeholder 4"/>
          <p:cNvSpPr>
            <a:spLocks noGrp="1"/>
          </p:cNvSpPr>
          <p:nvPr>
            <p:ph type="sldNum" sz="quarter" idx="12"/>
          </p:nvPr>
        </p:nvSpPr>
        <p:spPr/>
        <p:txBody>
          <a:bodyPr/>
          <a:lstStyle/>
          <a:p>
            <a:fld id="{F7C3800D-0889-F84C-90AC-984D1DD4BE08}" type="slidenum">
              <a:rPr lang="en-GB"/>
              <a:pPr/>
              <a:t>34</a:t>
            </a:fld>
            <a:endParaRPr lang="en-GB"/>
          </a:p>
        </p:txBody>
      </p:sp>
      <p:graphicFrame>
        <p:nvGraphicFramePr>
          <p:cNvPr id="70659" name="Object 3"/>
          <p:cNvGraphicFramePr>
            <a:graphicFrameLocks noChangeAspect="1"/>
          </p:cNvGraphicFramePr>
          <p:nvPr/>
        </p:nvGraphicFramePr>
        <p:xfrm>
          <a:off x="762000" y="1295400"/>
          <a:ext cx="4000500" cy="1943100"/>
        </p:xfrm>
        <a:graphic>
          <a:graphicData uri="http://schemas.openxmlformats.org/presentationml/2006/ole">
            <mc:AlternateContent xmlns:mc="http://schemas.openxmlformats.org/markup-compatibility/2006">
              <mc:Choice xmlns:v="urn:schemas-microsoft-com:vml" Requires="v">
                <p:oleObj spid="_x0000_s70706" name="Equation" r:id="rId4" imgW="4000500" imgH="1943100" progId="Equation.DSMT4">
                  <p:embed/>
                </p:oleObj>
              </mc:Choice>
              <mc:Fallback>
                <p:oleObj name="Equation" r:id="rId4" imgW="4000500" imgH="19431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295400"/>
                        <a:ext cx="4000500" cy="1943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0660" name="Text Box 4"/>
          <p:cNvSpPr txBox="1">
            <a:spLocks noChangeArrowheads="1"/>
          </p:cNvSpPr>
          <p:nvPr/>
        </p:nvSpPr>
        <p:spPr bwMode="auto">
          <a:xfrm>
            <a:off x="609600" y="3505200"/>
            <a:ext cx="7824788"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a:t>Preventive SCOPF: no corrective actions are considered</a:t>
            </a:r>
          </a:p>
        </p:txBody>
      </p:sp>
      <p:graphicFrame>
        <p:nvGraphicFramePr>
          <p:cNvPr id="70661" name="Object 5"/>
          <p:cNvGraphicFramePr>
            <a:graphicFrameLocks noChangeAspect="1"/>
          </p:cNvGraphicFramePr>
          <p:nvPr/>
        </p:nvGraphicFramePr>
        <p:xfrm>
          <a:off x="1143000" y="4038600"/>
          <a:ext cx="3365500" cy="393700"/>
        </p:xfrm>
        <a:graphic>
          <a:graphicData uri="http://schemas.openxmlformats.org/presentationml/2006/ole">
            <mc:AlternateContent xmlns:mc="http://schemas.openxmlformats.org/markup-compatibility/2006">
              <mc:Choice xmlns:v="urn:schemas-microsoft-com:vml" Requires="v">
                <p:oleObj spid="_x0000_s70707" name="Equation" r:id="rId6" imgW="3365500" imgH="393700" progId="Equation.DSMT4">
                  <p:embed/>
                </p:oleObj>
              </mc:Choice>
              <mc:Fallback>
                <p:oleObj name="Equation" r:id="rId6" imgW="3365500" imgH="39370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4038600"/>
                        <a:ext cx="3365500"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0662" name="Text Box 6"/>
          <p:cNvSpPr txBox="1">
            <a:spLocks noChangeArrowheads="1"/>
          </p:cNvSpPr>
          <p:nvPr/>
        </p:nvSpPr>
        <p:spPr bwMode="auto">
          <a:xfrm>
            <a:off x="609600" y="4787900"/>
            <a:ext cx="7721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a:t>Corrective SCOPF: some corrective actions are allowed</a:t>
            </a:r>
          </a:p>
        </p:txBody>
      </p:sp>
      <p:graphicFrame>
        <p:nvGraphicFramePr>
          <p:cNvPr id="70663" name="Object 7"/>
          <p:cNvGraphicFramePr>
            <a:graphicFrameLocks noChangeAspect="1"/>
          </p:cNvGraphicFramePr>
          <p:nvPr/>
        </p:nvGraphicFramePr>
        <p:xfrm>
          <a:off x="1143000" y="5321300"/>
          <a:ext cx="2489200" cy="393700"/>
        </p:xfrm>
        <a:graphic>
          <a:graphicData uri="http://schemas.openxmlformats.org/presentationml/2006/ole">
            <mc:AlternateContent xmlns:mc="http://schemas.openxmlformats.org/markup-compatibility/2006">
              <mc:Choice xmlns:v="urn:schemas-microsoft-com:vml" Requires="v">
                <p:oleObj spid="_x0000_s70708" name="Equation" r:id="rId8" imgW="2489200" imgH="393700" progId="Equation.DSMT4">
                  <p:embed/>
                </p:oleObj>
              </mc:Choice>
              <mc:Fallback>
                <p:oleObj name="Equation" r:id="rId8" imgW="2489200" imgH="393700" progId="Equation.DSMT4">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5321300"/>
                        <a:ext cx="2489200"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GB"/>
              <a:t>Size of the SCOPF problem</a:t>
            </a:r>
          </a:p>
        </p:txBody>
      </p:sp>
      <p:sp>
        <p:nvSpPr>
          <p:cNvPr id="71683" name="Rectangle 3"/>
          <p:cNvSpPr>
            <a:spLocks noGrp="1" noChangeArrowheads="1"/>
          </p:cNvSpPr>
          <p:nvPr>
            <p:ph idx="1"/>
          </p:nvPr>
        </p:nvSpPr>
        <p:spPr/>
        <p:txBody>
          <a:bodyPr/>
          <a:lstStyle/>
          <a:p>
            <a:r>
              <a:rPr lang="en-GB" sz="2400"/>
              <a:t>SCOPF is (N</a:t>
            </a:r>
            <a:r>
              <a:rPr lang="en-GB" sz="2400" baseline="-25000"/>
              <a:t>c</a:t>
            </a:r>
            <a:r>
              <a:rPr lang="en-GB" sz="2400"/>
              <a:t>+1) times larger than the OPF</a:t>
            </a:r>
          </a:p>
          <a:p>
            <a:r>
              <a:rPr lang="en-GB" sz="2400"/>
              <a:t>Pan-European transmission system model contains about 13,000 nodes, 20,000 branches and 2,000 generators</a:t>
            </a:r>
          </a:p>
          <a:p>
            <a:r>
              <a:rPr lang="en-GB" sz="2400"/>
              <a:t>Based  on N-1 criterion, we should consider the outage of each branch and each generator as a contingency</a:t>
            </a:r>
          </a:p>
          <a:p>
            <a:r>
              <a:rPr lang="en-GB" sz="2400"/>
              <a:t>However:</a:t>
            </a:r>
          </a:p>
          <a:p>
            <a:pPr lvl="1"/>
            <a:r>
              <a:rPr lang="en-GB" sz="2000"/>
              <a:t>Not all contingencies are critical (but which ones?)</a:t>
            </a:r>
          </a:p>
          <a:p>
            <a:pPr lvl="1"/>
            <a:r>
              <a:rPr lang="en-GB" sz="2000"/>
              <a:t>Most contingencies affect only a part of the network (but what part of the network do we need to consider?)</a:t>
            </a:r>
          </a:p>
        </p:txBody>
      </p:sp>
      <p:sp>
        <p:nvSpPr>
          <p:cNvPr id="4" name="Date Placeholder 3"/>
          <p:cNvSpPr>
            <a:spLocks noGrp="1"/>
          </p:cNvSpPr>
          <p:nvPr>
            <p:ph type="dt" sz="half" idx="10"/>
          </p:nvPr>
        </p:nvSpPr>
        <p:spPr/>
        <p:txBody>
          <a:bodyPr/>
          <a:lstStyle/>
          <a:p>
            <a:r>
              <a:rPr lang="en-US" smtClean="0"/>
              <a:t>© 2011 D. Kirschen and the University of Washington</a:t>
            </a:r>
            <a:endParaRPr lang="en-GB"/>
          </a:p>
        </p:txBody>
      </p:sp>
      <p:sp>
        <p:nvSpPr>
          <p:cNvPr id="6" name="Slide Number Placeholder 5"/>
          <p:cNvSpPr>
            <a:spLocks noGrp="1"/>
          </p:cNvSpPr>
          <p:nvPr>
            <p:ph type="sldNum" sz="quarter" idx="11"/>
          </p:nvPr>
        </p:nvSpPr>
        <p:spPr/>
        <p:txBody>
          <a:bodyPr/>
          <a:lstStyle/>
          <a:p>
            <a:fld id="{E71A0585-5A41-F841-B9FD-E534E1FA707C}" type="slidenum">
              <a:rPr lang="en-GB"/>
              <a:pPr/>
              <a:t>35</a:t>
            </a:fld>
            <a:endParaRPr lang="en-GB"/>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6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6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6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68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7168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716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GB"/>
              <a:t>A few additional complications…</a:t>
            </a:r>
          </a:p>
        </p:txBody>
      </p:sp>
      <p:sp>
        <p:nvSpPr>
          <p:cNvPr id="79875" name="Rectangle 3"/>
          <p:cNvSpPr>
            <a:spLocks noGrp="1" noChangeArrowheads="1"/>
          </p:cNvSpPr>
          <p:nvPr>
            <p:ph idx="1"/>
          </p:nvPr>
        </p:nvSpPr>
        <p:spPr/>
        <p:txBody>
          <a:bodyPr/>
          <a:lstStyle/>
          <a:p>
            <a:r>
              <a:rPr lang="en-GB"/>
              <a:t>Some of the control variables are discrete:</a:t>
            </a:r>
          </a:p>
          <a:p>
            <a:pPr lvl="1"/>
            <a:r>
              <a:rPr lang="en-GB"/>
              <a:t>Transformer and phase shifter taps</a:t>
            </a:r>
          </a:p>
          <a:p>
            <a:pPr lvl="1"/>
            <a:r>
              <a:rPr lang="en-GB"/>
              <a:t>Capacitor and reactor banks</a:t>
            </a:r>
          </a:p>
          <a:p>
            <a:pPr lvl="1"/>
            <a:r>
              <a:rPr lang="en-GB"/>
              <a:t>Starting up of generating units</a:t>
            </a:r>
          </a:p>
          <a:p>
            <a:r>
              <a:rPr lang="en-GB"/>
              <a:t>There is only time for a limited number of corrective actions after a contingency</a:t>
            </a:r>
          </a:p>
        </p:txBody>
      </p:sp>
      <p:sp>
        <p:nvSpPr>
          <p:cNvPr id="4" name="Date Placeholder 3"/>
          <p:cNvSpPr>
            <a:spLocks noGrp="1"/>
          </p:cNvSpPr>
          <p:nvPr>
            <p:ph type="dt" sz="half" idx="10"/>
          </p:nvPr>
        </p:nvSpPr>
        <p:spPr/>
        <p:txBody>
          <a:bodyPr/>
          <a:lstStyle/>
          <a:p>
            <a:r>
              <a:rPr lang="en-US" smtClean="0"/>
              <a:t>© 2011 D. Kirschen and the University of Washington</a:t>
            </a:r>
            <a:endParaRPr lang="en-GB"/>
          </a:p>
        </p:txBody>
      </p:sp>
      <p:sp>
        <p:nvSpPr>
          <p:cNvPr id="6" name="Slide Number Placeholder 5"/>
          <p:cNvSpPr>
            <a:spLocks noGrp="1"/>
          </p:cNvSpPr>
          <p:nvPr>
            <p:ph type="sldNum" sz="quarter" idx="11"/>
          </p:nvPr>
        </p:nvSpPr>
        <p:spPr/>
        <p:txBody>
          <a:bodyPr/>
          <a:lstStyle/>
          <a:p>
            <a:fld id="{8B8A53C8-780E-C149-848A-9D4C5B7313AC}" type="slidenum">
              <a:rPr lang="en-GB"/>
              <a:pPr/>
              <a:t>36</a:t>
            </a:fld>
            <a:endParaRPr lang="en-GB"/>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
            </a:r>
            <a:r>
              <a:rPr lang="en-US" dirty="0" smtClean="0"/>
              <a:t>imitations of N-1 criterion</a:t>
            </a:r>
            <a:endParaRPr lang="en-US" dirty="0"/>
          </a:p>
        </p:txBody>
      </p:sp>
      <p:sp>
        <p:nvSpPr>
          <p:cNvPr id="3" name="Content Placeholder 2"/>
          <p:cNvSpPr>
            <a:spLocks noGrp="1"/>
          </p:cNvSpPr>
          <p:nvPr>
            <p:ph idx="1"/>
          </p:nvPr>
        </p:nvSpPr>
        <p:spPr>
          <a:xfrm>
            <a:off x="457200" y="1412776"/>
            <a:ext cx="8363272" cy="4968552"/>
          </a:xfrm>
        </p:spPr>
        <p:txBody>
          <a:bodyPr>
            <a:normAutofit lnSpcReduction="10000"/>
          </a:bodyPr>
          <a:lstStyle/>
          <a:p>
            <a:r>
              <a:rPr lang="en-US" dirty="0" smtClean="0"/>
              <a:t>Not all contingencies have the same probability</a:t>
            </a:r>
          </a:p>
          <a:p>
            <a:pPr lvl="1"/>
            <a:r>
              <a:rPr lang="en-US" dirty="0" smtClean="0"/>
              <a:t>Long lines vs. short lines</a:t>
            </a:r>
          </a:p>
          <a:p>
            <a:pPr lvl="1"/>
            <a:r>
              <a:rPr lang="en-US" dirty="0" smtClean="0"/>
              <a:t>Good weather vs. bad weather</a:t>
            </a:r>
          </a:p>
          <a:p>
            <a:r>
              <a:rPr lang="en-US" dirty="0" smtClean="0"/>
              <a:t>Not all contingencies have the same consequences</a:t>
            </a:r>
          </a:p>
          <a:p>
            <a:pPr lvl="1"/>
            <a:r>
              <a:rPr lang="en-US" dirty="0" smtClean="0"/>
              <a:t>Local undervoltage vs. edge of stability limit</a:t>
            </a:r>
          </a:p>
          <a:p>
            <a:r>
              <a:rPr lang="en-US" dirty="0" smtClean="0"/>
              <a:t>N-2 conditions are not always “not credible”</a:t>
            </a:r>
          </a:p>
          <a:p>
            <a:pPr lvl="1"/>
            <a:r>
              <a:rPr lang="en-US" dirty="0" smtClean="0"/>
              <a:t>Non-independent events</a:t>
            </a:r>
          </a:p>
          <a:p>
            <a:r>
              <a:rPr lang="en-US" dirty="0" smtClean="0"/>
              <a:t>Does not ensure a consistent level of risk</a:t>
            </a:r>
          </a:p>
          <a:p>
            <a:pPr lvl="1"/>
            <a:r>
              <a:rPr lang="en-US" dirty="0" smtClean="0"/>
              <a:t>Risk = probability x consequences</a:t>
            </a:r>
            <a:endParaRPr lang="en-US" dirty="0"/>
          </a:p>
        </p:txBody>
      </p:sp>
      <p:sp>
        <p:nvSpPr>
          <p:cNvPr id="4" name="Date Placeholder 3"/>
          <p:cNvSpPr>
            <a:spLocks noGrp="1"/>
          </p:cNvSpPr>
          <p:nvPr>
            <p:ph type="dt" sz="half" idx="10"/>
          </p:nvPr>
        </p:nvSpPr>
        <p:spPr/>
        <p:txBody>
          <a:bodyPr/>
          <a:lstStyle/>
          <a:p>
            <a:r>
              <a:rPr lang="en-US" smtClean="0"/>
              <a:t>© 2011 D. Kirschen and the University of Washington</a:t>
            </a:r>
            <a:endParaRPr lang="en-GB"/>
          </a:p>
        </p:txBody>
      </p:sp>
      <p:sp>
        <p:nvSpPr>
          <p:cNvPr id="5" name="Slide Number Placeholder 4"/>
          <p:cNvSpPr>
            <a:spLocks noGrp="1"/>
          </p:cNvSpPr>
          <p:nvPr>
            <p:ph type="sldNum" sz="quarter" idx="11"/>
          </p:nvPr>
        </p:nvSpPr>
        <p:spPr/>
        <p:txBody>
          <a:bodyPr/>
          <a:lstStyle/>
          <a:p>
            <a:fld id="{0D6497F9-9DA0-654B-9898-D37D33F55BD1}" type="slidenum">
              <a:rPr lang="en-GB" smtClean="0"/>
              <a:pPr/>
              <a:t>37</a:t>
            </a:fld>
            <a:endParaRPr lang="en-GB"/>
          </a:p>
        </p:txBody>
      </p:sp>
    </p:spTree>
    <p:extLst>
      <p:ext uri="{BB962C8B-B14F-4D97-AF65-F5344CB8AC3E}">
        <p14:creationId xmlns:p14="http://schemas.microsoft.com/office/powerpoint/2010/main" val="10187704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6" dur="500"/>
                                        <p:tgtEl>
                                          <p:spTgt spid="3">
                                            <p:txEl>
                                              <p:pRg st="5" end="5"/>
                                            </p:txEl>
                                          </p:spTgt>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4" dur="500"/>
                                        <p:tgtEl>
                                          <p:spTgt spid="3">
                                            <p:txEl>
                                              <p:pRg st="7" end="7"/>
                                            </p:txEl>
                                          </p:spTgt>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Probabilistic security analysis</a:t>
            </a:r>
            <a:endParaRPr lang="en-US" dirty="0"/>
          </a:p>
        </p:txBody>
      </p:sp>
      <p:sp>
        <p:nvSpPr>
          <p:cNvPr id="3" name="Content Placeholder 2"/>
          <p:cNvSpPr>
            <a:spLocks noGrp="1"/>
          </p:cNvSpPr>
          <p:nvPr>
            <p:ph idx="1"/>
          </p:nvPr>
        </p:nvSpPr>
        <p:spPr/>
        <p:txBody>
          <a:bodyPr/>
          <a:lstStyle/>
          <a:p>
            <a:r>
              <a:rPr lang="en-US" dirty="0" smtClean="0"/>
              <a:t>Goal: operate the system at a given risk level</a:t>
            </a:r>
          </a:p>
          <a:p>
            <a:r>
              <a:rPr lang="en-US" dirty="0" smtClean="0"/>
              <a:t>Challenges</a:t>
            </a:r>
          </a:p>
          <a:p>
            <a:pPr lvl="1"/>
            <a:r>
              <a:rPr lang="en-US" dirty="0" smtClean="0"/>
              <a:t>Probabilities of non-independent events</a:t>
            </a:r>
          </a:p>
          <a:p>
            <a:pPr lvl="2"/>
            <a:r>
              <a:rPr lang="en-US" dirty="0" smtClean="0"/>
              <a:t>“Electrical” failures compounded by IT failures</a:t>
            </a:r>
          </a:p>
          <a:p>
            <a:pPr lvl="1"/>
            <a:r>
              <a:rPr lang="en-US" dirty="0" smtClean="0"/>
              <a:t>Estimating the consequences</a:t>
            </a:r>
          </a:p>
          <a:p>
            <a:pPr lvl="2"/>
            <a:r>
              <a:rPr lang="en-US" dirty="0" smtClean="0"/>
              <a:t>What portion of the system would be blacked out?</a:t>
            </a:r>
          </a:p>
          <a:p>
            <a:pPr lvl="1"/>
            <a:r>
              <a:rPr lang="en-US" dirty="0" smtClean="0"/>
              <a:t>What preventive measures should be taken?</a:t>
            </a:r>
          </a:p>
          <a:p>
            <a:pPr lvl="2"/>
            <a:r>
              <a:rPr lang="en-US" dirty="0" smtClean="0"/>
              <a:t>Vast number of possibilities</a:t>
            </a:r>
            <a:endParaRPr lang="en-US" dirty="0"/>
          </a:p>
        </p:txBody>
      </p:sp>
      <p:sp>
        <p:nvSpPr>
          <p:cNvPr id="4" name="Date Placeholder 3"/>
          <p:cNvSpPr>
            <a:spLocks noGrp="1"/>
          </p:cNvSpPr>
          <p:nvPr>
            <p:ph type="dt" sz="half" idx="10"/>
          </p:nvPr>
        </p:nvSpPr>
        <p:spPr/>
        <p:txBody>
          <a:bodyPr/>
          <a:lstStyle/>
          <a:p>
            <a:r>
              <a:rPr lang="en-US" smtClean="0"/>
              <a:t>© 2011 D. Kirschen and the University of Washington</a:t>
            </a:r>
            <a:endParaRPr lang="en-GB"/>
          </a:p>
        </p:txBody>
      </p:sp>
      <p:sp>
        <p:nvSpPr>
          <p:cNvPr id="5" name="Slide Number Placeholder 4"/>
          <p:cNvSpPr>
            <a:spLocks noGrp="1"/>
          </p:cNvSpPr>
          <p:nvPr>
            <p:ph type="sldNum" sz="quarter" idx="11"/>
          </p:nvPr>
        </p:nvSpPr>
        <p:spPr/>
        <p:txBody>
          <a:bodyPr/>
          <a:lstStyle/>
          <a:p>
            <a:fld id="{0D6497F9-9DA0-654B-9898-D37D33F55BD1}" type="slidenum">
              <a:rPr lang="en-GB" smtClean="0"/>
              <a:pPr/>
              <a:t>38</a:t>
            </a:fld>
            <a:endParaRPr lang="en-GB"/>
          </a:p>
        </p:txBody>
      </p:sp>
    </p:spTree>
    <p:extLst>
      <p:ext uri="{BB962C8B-B14F-4D97-AF65-F5344CB8AC3E}">
        <p14:creationId xmlns:p14="http://schemas.microsoft.com/office/powerpoint/2010/main" val="112419315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a:xfrm>
            <a:off x="685800" y="2857500"/>
            <a:ext cx="7772400" cy="1143000"/>
          </a:xfrm>
        </p:spPr>
        <p:txBody>
          <a:bodyPr/>
          <a:lstStyle/>
          <a:p>
            <a:pPr algn="ctr"/>
            <a:r>
              <a:rPr lang="en-GB"/>
              <a:t>The Worst-Case Problems</a:t>
            </a:r>
          </a:p>
        </p:txBody>
      </p:sp>
      <p:sp>
        <p:nvSpPr>
          <p:cNvPr id="3" name="Date Placeholder 3"/>
          <p:cNvSpPr>
            <a:spLocks noGrp="1"/>
          </p:cNvSpPr>
          <p:nvPr>
            <p:ph type="dt" sz="half" idx="10"/>
          </p:nvPr>
        </p:nvSpPr>
        <p:spPr/>
        <p:txBody>
          <a:bodyPr/>
          <a:lstStyle/>
          <a:p>
            <a:r>
              <a:rPr lang="en-US" smtClean="0"/>
              <a:t>© 2011 D. Kirschen and the University of Washington</a:t>
            </a:r>
            <a:endParaRPr lang="en-GB"/>
          </a:p>
        </p:txBody>
      </p:sp>
      <p:sp>
        <p:nvSpPr>
          <p:cNvPr id="5" name="Slide Number Placeholder 5"/>
          <p:cNvSpPr>
            <a:spLocks noGrp="1"/>
          </p:cNvSpPr>
          <p:nvPr>
            <p:ph type="sldNum" sz="quarter" idx="12"/>
          </p:nvPr>
        </p:nvSpPr>
        <p:spPr/>
        <p:txBody>
          <a:bodyPr/>
          <a:lstStyle/>
          <a:p>
            <a:fld id="{AB1C1379-4CA7-DA45-8507-3C6084B2F22A}" type="slidenum">
              <a:rPr lang="en-GB"/>
              <a:pPr/>
              <a:t>39</a:t>
            </a:fld>
            <a:endParaRPr lang="en-GB"/>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GB"/>
              <a:t>Good things happen…</a:t>
            </a:r>
          </a:p>
        </p:txBody>
      </p:sp>
      <p:sp>
        <p:nvSpPr>
          <p:cNvPr id="5" name="Date Placeholder 2"/>
          <p:cNvSpPr>
            <a:spLocks noGrp="1"/>
          </p:cNvSpPr>
          <p:nvPr>
            <p:ph type="dt" sz="half" idx="10"/>
          </p:nvPr>
        </p:nvSpPr>
        <p:spPr/>
        <p:txBody>
          <a:bodyPr/>
          <a:lstStyle/>
          <a:p>
            <a:r>
              <a:rPr lang="en-US" smtClean="0"/>
              <a:t>© 2011 D. Kirschen and the University of Washington</a:t>
            </a:r>
            <a:endParaRPr lang="en-GB"/>
          </a:p>
        </p:txBody>
      </p:sp>
      <p:sp>
        <p:nvSpPr>
          <p:cNvPr id="7" name="Slide Number Placeholder 4"/>
          <p:cNvSpPr>
            <a:spLocks noGrp="1"/>
          </p:cNvSpPr>
          <p:nvPr>
            <p:ph type="sldNum" sz="quarter" idx="12"/>
          </p:nvPr>
        </p:nvSpPr>
        <p:spPr/>
        <p:txBody>
          <a:bodyPr/>
          <a:lstStyle/>
          <a:p>
            <a:fld id="{EDFE3CA1-0C73-6340-8FDB-5D5961BF1BE6}" type="slidenum">
              <a:rPr lang="en-GB"/>
              <a:pPr/>
              <a:t>40</a:t>
            </a:fld>
            <a:endParaRPr lang="en-GB"/>
          </a:p>
        </p:txBody>
      </p:sp>
      <p:sp>
        <p:nvSpPr>
          <p:cNvPr id="82948" name="Text Box 4"/>
          <p:cNvSpPr txBox="1">
            <a:spLocks noChangeArrowheads="1"/>
          </p:cNvSpPr>
          <p:nvPr/>
        </p:nvSpPr>
        <p:spPr bwMode="auto">
          <a:xfrm>
            <a:off x="6858000" y="6629400"/>
            <a:ext cx="1957388"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sz="900">
                <a:solidFill>
                  <a:schemeClr val="bg1"/>
                </a:solidFill>
              </a:rPr>
              <a:t>Photo credit: FreeDigitalPhotos.net</a:t>
            </a:r>
          </a:p>
        </p:txBody>
      </p:sp>
      <p:pic>
        <p:nvPicPr>
          <p:cNvPr id="82949" name="Picture 5" descr="photo_6944_200906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68375"/>
            <a:ext cx="9144000" cy="5892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GB"/>
              <a:t>… but there is no free lunch!</a:t>
            </a:r>
          </a:p>
        </p:txBody>
      </p:sp>
      <p:sp>
        <p:nvSpPr>
          <p:cNvPr id="84995" name="Rectangle 3"/>
          <p:cNvSpPr>
            <a:spLocks noGrp="1" noChangeArrowheads="1"/>
          </p:cNvSpPr>
          <p:nvPr>
            <p:ph idx="1"/>
          </p:nvPr>
        </p:nvSpPr>
        <p:spPr/>
        <p:txBody>
          <a:bodyPr/>
          <a:lstStyle/>
          <a:p>
            <a:r>
              <a:rPr lang="en-GB"/>
              <a:t>Wind generation and solar generation can only be predicted with limited accuracy</a:t>
            </a:r>
          </a:p>
          <a:p>
            <a:r>
              <a:rPr lang="en-GB"/>
              <a:t>When planning the operation of the system a day ahead, some of the injections are thus stochastic variables</a:t>
            </a:r>
          </a:p>
          <a:p>
            <a:r>
              <a:rPr lang="en-GB"/>
              <a:t>Power system operators do not like probabilistic approaches</a:t>
            </a:r>
          </a:p>
        </p:txBody>
      </p:sp>
      <p:sp>
        <p:nvSpPr>
          <p:cNvPr id="4" name="Date Placeholder 3"/>
          <p:cNvSpPr>
            <a:spLocks noGrp="1"/>
          </p:cNvSpPr>
          <p:nvPr>
            <p:ph type="dt" sz="half" idx="10"/>
          </p:nvPr>
        </p:nvSpPr>
        <p:spPr/>
        <p:txBody>
          <a:bodyPr/>
          <a:lstStyle/>
          <a:p>
            <a:r>
              <a:rPr lang="en-US" smtClean="0"/>
              <a:t>© 2011 D. Kirschen and the University of Washington</a:t>
            </a:r>
            <a:endParaRPr lang="en-GB"/>
          </a:p>
        </p:txBody>
      </p:sp>
      <p:sp>
        <p:nvSpPr>
          <p:cNvPr id="6" name="Slide Number Placeholder 5"/>
          <p:cNvSpPr>
            <a:spLocks noGrp="1"/>
          </p:cNvSpPr>
          <p:nvPr>
            <p:ph type="sldNum" sz="quarter" idx="11"/>
          </p:nvPr>
        </p:nvSpPr>
        <p:spPr/>
        <p:txBody>
          <a:bodyPr/>
          <a:lstStyle/>
          <a:p>
            <a:fld id="{CC2636F8-42FC-E74B-839C-EFF761CF44AA}" type="slidenum">
              <a:rPr lang="en-GB"/>
              <a:pPr/>
              <a:t>41</a:t>
            </a:fld>
            <a:endParaRPr lang="en-GB"/>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49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49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49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normAutofit/>
          </a:bodyPr>
          <a:lstStyle/>
          <a:p>
            <a:r>
              <a:rPr lang="en-GB" sz="4000" dirty="0" smtClean="0"/>
              <a:t>Incorporating uncertainty in the OPF</a:t>
            </a:r>
            <a:endParaRPr lang="en-GB" sz="4000" dirty="0"/>
          </a:p>
        </p:txBody>
      </p:sp>
      <p:sp>
        <p:nvSpPr>
          <p:cNvPr id="15" name="Date Placeholder 2"/>
          <p:cNvSpPr>
            <a:spLocks noGrp="1"/>
          </p:cNvSpPr>
          <p:nvPr>
            <p:ph type="dt" sz="half" idx="10"/>
          </p:nvPr>
        </p:nvSpPr>
        <p:spPr/>
        <p:txBody>
          <a:bodyPr/>
          <a:lstStyle/>
          <a:p>
            <a:r>
              <a:rPr lang="en-US" smtClean="0"/>
              <a:t>© 2011 D. Kirschen and the University of Washington</a:t>
            </a:r>
            <a:endParaRPr lang="en-GB"/>
          </a:p>
        </p:txBody>
      </p:sp>
      <p:sp>
        <p:nvSpPr>
          <p:cNvPr id="17" name="Slide Number Placeholder 4"/>
          <p:cNvSpPr>
            <a:spLocks noGrp="1"/>
          </p:cNvSpPr>
          <p:nvPr>
            <p:ph type="sldNum" sz="quarter" idx="12"/>
          </p:nvPr>
        </p:nvSpPr>
        <p:spPr/>
        <p:txBody>
          <a:bodyPr/>
          <a:lstStyle/>
          <a:p>
            <a:fld id="{6A58A9BB-1A7D-E546-99AA-EFB93ACE2987}" type="slidenum">
              <a:rPr lang="en-GB"/>
              <a:pPr/>
              <a:t>42</a:t>
            </a:fld>
            <a:endParaRPr lang="en-GB"/>
          </a:p>
        </p:txBody>
      </p:sp>
      <p:graphicFrame>
        <p:nvGraphicFramePr>
          <p:cNvPr id="87044" name="Object 4"/>
          <p:cNvGraphicFramePr>
            <a:graphicFrameLocks noChangeAspect="1"/>
          </p:cNvGraphicFramePr>
          <p:nvPr/>
        </p:nvGraphicFramePr>
        <p:xfrm>
          <a:off x="50800" y="914400"/>
          <a:ext cx="4978400" cy="4762500"/>
        </p:xfrm>
        <a:graphic>
          <a:graphicData uri="http://schemas.openxmlformats.org/presentationml/2006/ole">
            <mc:AlternateContent xmlns:mc="http://schemas.openxmlformats.org/markup-compatibility/2006">
              <mc:Choice xmlns:v="urn:schemas-microsoft-com:vml" Requires="v">
                <p:oleObj spid="_x0000_s87072" name="Equation" r:id="rId3" imgW="4978400" imgH="4762500" progId="Equation.DSMT4">
                  <p:embed/>
                </p:oleObj>
              </mc:Choice>
              <mc:Fallback>
                <p:oleObj name="Equation" r:id="rId3" imgW="4978400" imgH="47625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 y="914400"/>
                        <a:ext cx="4978400" cy="4762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87055" name="Group 15"/>
          <p:cNvGrpSpPr>
            <a:grpSpLocks/>
          </p:cNvGrpSpPr>
          <p:nvPr/>
        </p:nvGrpSpPr>
        <p:grpSpPr bwMode="auto">
          <a:xfrm>
            <a:off x="4867275" y="3413125"/>
            <a:ext cx="4200525" cy="2241550"/>
            <a:chOff x="3066" y="2150"/>
            <a:chExt cx="2646" cy="1412"/>
          </a:xfrm>
        </p:grpSpPr>
        <p:sp>
          <p:nvSpPr>
            <p:cNvPr id="87045" name="Text Box 5"/>
            <p:cNvSpPr txBox="1">
              <a:spLocks noChangeArrowheads="1"/>
            </p:cNvSpPr>
            <p:nvPr/>
          </p:nvSpPr>
          <p:spPr bwMode="auto">
            <a:xfrm>
              <a:off x="3257" y="2150"/>
              <a:ext cx="2304"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sz="2000"/>
                <a:t>Deviations in cost-free controls</a:t>
              </a:r>
            </a:p>
          </p:txBody>
        </p:sp>
        <p:sp>
          <p:nvSpPr>
            <p:cNvPr id="87046" name="Text Box 6"/>
            <p:cNvSpPr txBox="1">
              <a:spLocks noChangeArrowheads="1"/>
            </p:cNvSpPr>
            <p:nvPr/>
          </p:nvSpPr>
          <p:spPr bwMode="auto">
            <a:xfrm>
              <a:off x="3257" y="2440"/>
              <a:ext cx="2366"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sz="2000"/>
                <a:t>Deviations in market generation</a:t>
              </a:r>
            </a:p>
          </p:txBody>
        </p:sp>
        <p:sp>
          <p:nvSpPr>
            <p:cNvPr id="87047" name="Text Box 7"/>
            <p:cNvSpPr txBox="1">
              <a:spLocks noChangeArrowheads="1"/>
            </p:cNvSpPr>
            <p:nvPr/>
          </p:nvSpPr>
          <p:spPr bwMode="auto">
            <a:xfrm>
              <a:off x="3257" y="2731"/>
              <a:ext cx="2233"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sz="2000"/>
                <a:t>Deviations in extra generation</a:t>
              </a:r>
            </a:p>
          </p:txBody>
        </p:sp>
        <p:sp>
          <p:nvSpPr>
            <p:cNvPr id="87048" name="Text Box 8"/>
            <p:cNvSpPr txBox="1">
              <a:spLocks noChangeArrowheads="1"/>
            </p:cNvSpPr>
            <p:nvPr/>
          </p:nvSpPr>
          <p:spPr bwMode="auto">
            <a:xfrm>
              <a:off x="3257" y="3021"/>
              <a:ext cx="2455"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sz="2000"/>
                <a:t>Decisions about extra generation</a:t>
              </a:r>
            </a:p>
          </p:txBody>
        </p:sp>
        <p:sp>
          <p:nvSpPr>
            <p:cNvPr id="87049" name="Text Box 9"/>
            <p:cNvSpPr txBox="1">
              <a:spLocks noChangeArrowheads="1"/>
            </p:cNvSpPr>
            <p:nvPr/>
          </p:nvSpPr>
          <p:spPr bwMode="auto">
            <a:xfrm>
              <a:off x="3257" y="3312"/>
              <a:ext cx="1708"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GB" sz="2000"/>
                <a:t>Vector of uncertainties</a:t>
              </a:r>
            </a:p>
          </p:txBody>
        </p:sp>
        <p:sp>
          <p:nvSpPr>
            <p:cNvPr id="87050" name="Line 10"/>
            <p:cNvSpPr>
              <a:spLocks noChangeShapeType="1"/>
            </p:cNvSpPr>
            <p:nvPr/>
          </p:nvSpPr>
          <p:spPr bwMode="auto">
            <a:xfrm flipH="1">
              <a:off x="3066" y="2280"/>
              <a:ext cx="192" cy="0"/>
            </a:xfrm>
            <a:prstGeom prst="line">
              <a:avLst/>
            </a:prstGeom>
            <a:noFill/>
            <a:ln w="38100">
              <a:solidFill>
                <a:srgbClr val="FF666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7051" name="Line 11"/>
            <p:cNvSpPr>
              <a:spLocks noChangeShapeType="1"/>
            </p:cNvSpPr>
            <p:nvPr/>
          </p:nvSpPr>
          <p:spPr bwMode="auto">
            <a:xfrm flipH="1">
              <a:off x="3066" y="2562"/>
              <a:ext cx="192" cy="0"/>
            </a:xfrm>
            <a:prstGeom prst="line">
              <a:avLst/>
            </a:prstGeom>
            <a:noFill/>
            <a:ln w="38100">
              <a:solidFill>
                <a:srgbClr val="FF666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7052" name="Line 12"/>
            <p:cNvSpPr>
              <a:spLocks noChangeShapeType="1"/>
            </p:cNvSpPr>
            <p:nvPr/>
          </p:nvSpPr>
          <p:spPr bwMode="auto">
            <a:xfrm flipH="1">
              <a:off x="3066" y="2844"/>
              <a:ext cx="192" cy="0"/>
            </a:xfrm>
            <a:prstGeom prst="line">
              <a:avLst/>
            </a:prstGeom>
            <a:noFill/>
            <a:ln w="38100">
              <a:solidFill>
                <a:srgbClr val="FF666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7053" name="Line 13"/>
            <p:cNvSpPr>
              <a:spLocks noChangeShapeType="1"/>
            </p:cNvSpPr>
            <p:nvPr/>
          </p:nvSpPr>
          <p:spPr bwMode="auto">
            <a:xfrm flipH="1">
              <a:off x="3066" y="3126"/>
              <a:ext cx="192" cy="0"/>
            </a:xfrm>
            <a:prstGeom prst="line">
              <a:avLst/>
            </a:prstGeom>
            <a:noFill/>
            <a:ln w="38100">
              <a:solidFill>
                <a:srgbClr val="FF666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7054" name="Line 14"/>
            <p:cNvSpPr>
              <a:spLocks noChangeShapeType="1"/>
            </p:cNvSpPr>
            <p:nvPr/>
          </p:nvSpPr>
          <p:spPr bwMode="auto">
            <a:xfrm flipH="1">
              <a:off x="3066" y="3408"/>
              <a:ext cx="192" cy="0"/>
            </a:xfrm>
            <a:prstGeom prst="line">
              <a:avLst/>
            </a:prstGeom>
            <a:noFill/>
            <a:ln w="38100">
              <a:solidFill>
                <a:srgbClr val="FF666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nodeType="clickEffect">
                                  <p:stCondLst>
                                    <p:cond delay="0"/>
                                  </p:stCondLst>
                                  <p:childTnLst>
                                    <p:set>
                                      <p:cBhvr>
                                        <p:cTn id="6" dur="1" fill="hold">
                                          <p:stCondLst>
                                            <p:cond delay="0"/>
                                          </p:stCondLst>
                                        </p:cTn>
                                        <p:tgtEl>
                                          <p:spTgt spid="87055"/>
                                        </p:tgtEl>
                                        <p:attrNameLst>
                                          <p:attrName>style.visibility</p:attrName>
                                        </p:attrNameLst>
                                      </p:cBhvr>
                                      <p:to>
                                        <p:strVal val="visible"/>
                                      </p:to>
                                    </p:set>
                                    <p:anim calcmode="lin" valueType="num">
                                      <p:cBhvr>
                                        <p:cTn id="7" dur="500" decel="50000" fill="hold">
                                          <p:stCondLst>
                                            <p:cond delay="0"/>
                                          </p:stCondLst>
                                        </p:cTn>
                                        <p:tgtEl>
                                          <p:spTgt spid="8705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705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7055"/>
                                        </p:tgtEl>
                                        <p:attrNameLst>
                                          <p:attrName>ppt_w</p:attrName>
                                        </p:attrNameLst>
                                      </p:cBhvr>
                                      <p:tavLst>
                                        <p:tav tm="0">
                                          <p:val>
                                            <p:strVal val="#ppt_w*.05"/>
                                          </p:val>
                                        </p:tav>
                                        <p:tav tm="100000">
                                          <p:val>
                                            <p:strVal val="#ppt_w"/>
                                          </p:val>
                                        </p:tav>
                                      </p:tavLst>
                                    </p:anim>
                                    <p:anim calcmode="lin" valueType="num">
                                      <p:cBhvr>
                                        <p:cTn id="10" dur="1000" fill="hold"/>
                                        <p:tgtEl>
                                          <p:spTgt spid="8705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705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705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705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7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GB" sz="4000" dirty="0"/>
              <a:t>Worst-case OPF bi-level formulation</a:t>
            </a:r>
          </a:p>
        </p:txBody>
      </p:sp>
      <p:sp>
        <p:nvSpPr>
          <p:cNvPr id="4" name="Date Placeholder 2"/>
          <p:cNvSpPr>
            <a:spLocks noGrp="1"/>
          </p:cNvSpPr>
          <p:nvPr>
            <p:ph type="dt" sz="half" idx="10"/>
          </p:nvPr>
        </p:nvSpPr>
        <p:spPr/>
        <p:txBody>
          <a:bodyPr/>
          <a:lstStyle/>
          <a:p>
            <a:r>
              <a:rPr lang="en-US" smtClean="0"/>
              <a:t>© 2011 D. Kirschen and the University of Washington</a:t>
            </a:r>
            <a:endParaRPr lang="en-GB"/>
          </a:p>
        </p:txBody>
      </p:sp>
      <p:sp>
        <p:nvSpPr>
          <p:cNvPr id="6" name="Slide Number Placeholder 4"/>
          <p:cNvSpPr>
            <a:spLocks noGrp="1"/>
          </p:cNvSpPr>
          <p:nvPr>
            <p:ph type="sldNum" sz="quarter" idx="12"/>
          </p:nvPr>
        </p:nvSpPr>
        <p:spPr/>
        <p:txBody>
          <a:bodyPr/>
          <a:lstStyle/>
          <a:p>
            <a:fld id="{F6C2F051-EEB1-8D4E-8569-23C8CEEBBDA5}" type="slidenum">
              <a:rPr lang="en-GB"/>
              <a:pPr/>
              <a:t>43</a:t>
            </a:fld>
            <a:endParaRPr lang="en-GB"/>
          </a:p>
        </p:txBody>
      </p:sp>
      <p:graphicFrame>
        <p:nvGraphicFramePr>
          <p:cNvPr id="89091" name="Object 3"/>
          <p:cNvGraphicFramePr>
            <a:graphicFrameLocks noChangeAspect="1"/>
          </p:cNvGraphicFramePr>
          <p:nvPr/>
        </p:nvGraphicFramePr>
        <p:xfrm>
          <a:off x="569913" y="1555750"/>
          <a:ext cx="8002587" cy="4305300"/>
        </p:xfrm>
        <a:graphic>
          <a:graphicData uri="http://schemas.openxmlformats.org/presentationml/2006/ole">
            <mc:AlternateContent xmlns:mc="http://schemas.openxmlformats.org/markup-compatibility/2006">
              <mc:Choice xmlns:v="urn:schemas-microsoft-com:vml" Requires="v">
                <p:oleObj spid="_x0000_s89108" name="Equation" r:id="rId3" imgW="8001000" imgH="4305300" progId="Equation.DSMT4">
                  <p:embed/>
                </p:oleObj>
              </mc:Choice>
              <mc:Fallback>
                <p:oleObj name="Equation" r:id="rId3" imgW="8001000" imgH="430530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913" y="1555750"/>
                        <a:ext cx="8002587" cy="430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GB" sz="4000" dirty="0"/>
              <a:t>Worst-case SCOPF bi-level formulation</a:t>
            </a:r>
          </a:p>
        </p:txBody>
      </p:sp>
      <p:sp>
        <p:nvSpPr>
          <p:cNvPr id="4" name="Date Placeholder 2"/>
          <p:cNvSpPr>
            <a:spLocks noGrp="1"/>
          </p:cNvSpPr>
          <p:nvPr>
            <p:ph type="dt" sz="half" idx="10"/>
          </p:nvPr>
        </p:nvSpPr>
        <p:spPr/>
        <p:txBody>
          <a:bodyPr/>
          <a:lstStyle/>
          <a:p>
            <a:r>
              <a:rPr lang="en-US" smtClean="0"/>
              <a:t>© 2011 D. Kirschen and the University of Washington</a:t>
            </a:r>
            <a:endParaRPr lang="en-GB"/>
          </a:p>
        </p:txBody>
      </p:sp>
      <p:sp>
        <p:nvSpPr>
          <p:cNvPr id="6" name="Slide Number Placeholder 4"/>
          <p:cNvSpPr>
            <a:spLocks noGrp="1"/>
          </p:cNvSpPr>
          <p:nvPr>
            <p:ph type="sldNum" sz="quarter" idx="12"/>
          </p:nvPr>
        </p:nvSpPr>
        <p:spPr/>
        <p:txBody>
          <a:bodyPr/>
          <a:lstStyle/>
          <a:p>
            <a:fld id="{76F86B1B-9092-A648-8B23-E781A81C00F2}" type="slidenum">
              <a:rPr lang="en-GB"/>
              <a:pPr/>
              <a:t>44</a:t>
            </a:fld>
            <a:endParaRPr lang="en-GB"/>
          </a:p>
        </p:txBody>
      </p:sp>
      <p:graphicFrame>
        <p:nvGraphicFramePr>
          <p:cNvPr id="90116" name="Object 4"/>
          <p:cNvGraphicFramePr>
            <a:graphicFrameLocks noChangeAspect="1"/>
          </p:cNvGraphicFramePr>
          <p:nvPr/>
        </p:nvGraphicFramePr>
        <p:xfrm>
          <a:off x="569913" y="1281113"/>
          <a:ext cx="8002587" cy="5119687"/>
        </p:xfrm>
        <a:graphic>
          <a:graphicData uri="http://schemas.openxmlformats.org/presentationml/2006/ole">
            <mc:AlternateContent xmlns:mc="http://schemas.openxmlformats.org/markup-compatibility/2006">
              <mc:Choice xmlns:v="urn:schemas-microsoft-com:vml" Requires="v">
                <p:oleObj spid="_x0000_s90133" name="Equation" r:id="rId3" imgW="8001000" imgH="5118100" progId="Equation.3">
                  <p:embed/>
                </p:oleObj>
              </mc:Choice>
              <mc:Fallback>
                <p:oleObj name="Equation" r:id="rId3" imgW="8001000" imgH="51181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913" y="1281113"/>
                        <a:ext cx="8002587" cy="5119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Interpretation of worst-case problem</a:t>
            </a:r>
            <a:endParaRPr lang="en-US" dirty="0"/>
          </a:p>
        </p:txBody>
      </p:sp>
      <p:sp>
        <p:nvSpPr>
          <p:cNvPr id="5" name="Content Placeholder 4"/>
          <p:cNvSpPr>
            <a:spLocks noGrp="1"/>
          </p:cNvSpPr>
          <p:nvPr>
            <p:ph idx="1"/>
          </p:nvPr>
        </p:nvSpPr>
        <p:spPr/>
        <p:txBody>
          <a:bodyPr/>
          <a:lstStyle/>
          <a:p>
            <a:r>
              <a:rPr lang="en-US" dirty="0" smtClean="0"/>
              <a:t>Assume a “credible” range of uncertainty</a:t>
            </a:r>
          </a:p>
          <a:p>
            <a:r>
              <a:rPr lang="en-US" dirty="0" smtClean="0"/>
              <a:t>Try to answer the question:</a:t>
            </a:r>
          </a:p>
          <a:p>
            <a:pPr lvl="1"/>
            <a:r>
              <a:rPr lang="en-US" dirty="0" smtClean="0"/>
              <a:t>Would there be enough resources to deal with </a:t>
            </a:r>
            <a:r>
              <a:rPr lang="en-US" dirty="0"/>
              <a:t>any </a:t>
            </a:r>
            <a:r>
              <a:rPr lang="en-US" dirty="0" smtClean="0"/>
              <a:t>contingency under the worst-case uncertainty?</a:t>
            </a:r>
          </a:p>
          <a:p>
            <a:pPr lvl="1"/>
            <a:r>
              <a:rPr lang="en-US" dirty="0" smtClean="0"/>
              <a:t>Do I need to start-up some generating units to deal with such a situation?</a:t>
            </a:r>
          </a:p>
          <a:p>
            <a:r>
              <a:rPr lang="en-US" dirty="0" smtClean="0"/>
              <a:t>Not very satisfactory but matches the power system operator’s needs and view of the world</a:t>
            </a:r>
            <a:endParaRPr lang="en-US" dirty="0"/>
          </a:p>
        </p:txBody>
      </p:sp>
      <p:sp>
        <p:nvSpPr>
          <p:cNvPr id="3" name="Date Placeholder 2"/>
          <p:cNvSpPr>
            <a:spLocks noGrp="1"/>
          </p:cNvSpPr>
          <p:nvPr>
            <p:ph type="dt" sz="half" idx="10"/>
          </p:nvPr>
        </p:nvSpPr>
        <p:spPr/>
        <p:txBody>
          <a:bodyPr/>
          <a:lstStyle/>
          <a:p>
            <a:r>
              <a:rPr lang="en-US" smtClean="0"/>
              <a:t>© 2011 D. Kirschen and the University of Washington</a:t>
            </a:r>
            <a:endParaRPr lang="en-GB"/>
          </a:p>
        </p:txBody>
      </p:sp>
      <p:sp>
        <p:nvSpPr>
          <p:cNvPr id="4" name="Slide Number Placeholder 3"/>
          <p:cNvSpPr>
            <a:spLocks noGrp="1"/>
          </p:cNvSpPr>
          <p:nvPr>
            <p:ph type="sldNum" sz="quarter" idx="11"/>
          </p:nvPr>
        </p:nvSpPr>
        <p:spPr/>
        <p:txBody>
          <a:bodyPr/>
          <a:lstStyle/>
          <a:p>
            <a:fld id="{262159CF-5808-5A4D-B3F0-CA86F9D1091C}" type="slidenum">
              <a:rPr lang="en-GB" smtClean="0"/>
              <a:pPr/>
              <a:t>45</a:t>
            </a:fld>
            <a:endParaRPr lang="en-GB"/>
          </a:p>
        </p:txBody>
      </p:sp>
    </p:spTree>
    <p:extLst>
      <p:ext uri="{BB962C8B-B14F-4D97-AF65-F5344CB8AC3E}">
        <p14:creationId xmlns:p14="http://schemas.microsoft.com/office/powerpoint/2010/main" val="673881225"/>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lnSpcReduction="10000"/>
          </a:bodyPr>
          <a:lstStyle/>
          <a:p>
            <a:r>
              <a:rPr lang="en-US" dirty="0" smtClean="0"/>
              <a:t>Lots of interesting optimization problems</a:t>
            </a:r>
          </a:p>
          <a:p>
            <a:pPr lvl="1"/>
            <a:r>
              <a:rPr lang="en-US" dirty="0" smtClean="0"/>
              <a:t>Large, non-convex</a:t>
            </a:r>
          </a:p>
          <a:p>
            <a:pPr lvl="1"/>
            <a:r>
              <a:rPr lang="en-US" dirty="0" smtClean="0"/>
              <a:t>Not always properly defined</a:t>
            </a:r>
          </a:p>
          <a:p>
            <a:pPr lvl="1"/>
            <a:r>
              <a:rPr lang="en-US" dirty="0" smtClean="0"/>
              <a:t>Mathematical elegance does not always match the operator’s expectations</a:t>
            </a:r>
          </a:p>
          <a:p>
            <a:r>
              <a:rPr lang="en-US" dirty="0" smtClean="0"/>
              <a:t>Develop “acceptable” probabilistic techniques?</a:t>
            </a:r>
          </a:p>
          <a:p>
            <a:r>
              <a:rPr lang="en-US" dirty="0" smtClean="0"/>
              <a:t>Increased availability of demand control creates more opportunities for post-contingency corrective actions</a:t>
            </a:r>
            <a:endParaRPr lang="en-US" dirty="0"/>
          </a:p>
        </p:txBody>
      </p:sp>
      <p:sp>
        <p:nvSpPr>
          <p:cNvPr id="4" name="Date Placeholder 3"/>
          <p:cNvSpPr>
            <a:spLocks noGrp="1"/>
          </p:cNvSpPr>
          <p:nvPr>
            <p:ph type="dt" sz="half" idx="10"/>
          </p:nvPr>
        </p:nvSpPr>
        <p:spPr/>
        <p:txBody>
          <a:bodyPr/>
          <a:lstStyle/>
          <a:p>
            <a:r>
              <a:rPr lang="en-US" smtClean="0"/>
              <a:t>© 2011 D. Kirschen and the University of Washington</a:t>
            </a:r>
            <a:endParaRPr lang="en-GB"/>
          </a:p>
        </p:txBody>
      </p:sp>
      <p:sp>
        <p:nvSpPr>
          <p:cNvPr id="5" name="Slide Number Placeholder 4"/>
          <p:cNvSpPr>
            <a:spLocks noGrp="1"/>
          </p:cNvSpPr>
          <p:nvPr>
            <p:ph type="sldNum" sz="quarter" idx="11"/>
          </p:nvPr>
        </p:nvSpPr>
        <p:spPr/>
        <p:txBody>
          <a:bodyPr/>
          <a:lstStyle/>
          <a:p>
            <a:fld id="{0D6497F9-9DA0-654B-9898-D37D33F55BD1}" type="slidenum">
              <a:rPr lang="en-GB" smtClean="0"/>
              <a:pPr/>
              <a:t>46</a:t>
            </a:fld>
            <a:endParaRPr lang="en-GB"/>
          </a:p>
        </p:txBody>
      </p:sp>
    </p:spTree>
    <p:extLst>
      <p:ext uri="{BB962C8B-B14F-4D97-AF65-F5344CB8AC3E}">
        <p14:creationId xmlns:p14="http://schemas.microsoft.com/office/powerpoint/2010/main" val="387433473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My UW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My UW theme.thmx</Template>
  <TotalTime>5454</TotalTime>
  <Words>1903</Words>
  <Application>Microsoft Macintosh PowerPoint</Application>
  <PresentationFormat>On-screen Show (4:3)</PresentationFormat>
  <Paragraphs>346</Paragraphs>
  <Slides>46</Slides>
  <Notes>34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My UW theme</vt:lpstr>
      <vt:lpstr>Equation</vt:lpstr>
      <vt:lpstr>New Formulations of the Optimal Power Flow Problem</vt:lpstr>
      <vt:lpstr>Outline</vt:lpstr>
      <vt:lpstr>What is a power system?</vt:lpstr>
      <vt:lpstr>What is running a power system about?</vt:lpstr>
      <vt:lpstr>What is running a power system about?</vt:lpstr>
      <vt:lpstr>Balancing the greed and the fear</vt:lpstr>
      <vt:lpstr>What is running a power system about?</vt:lpstr>
      <vt:lpstr>PowerPoint Presentation</vt:lpstr>
      <vt:lpstr>Structure of the optimization problems</vt:lpstr>
      <vt:lpstr>The Power Flow Problem</vt:lpstr>
      <vt:lpstr>State variables</vt:lpstr>
      <vt:lpstr>Other variables</vt:lpstr>
      <vt:lpstr>What is reactive power?</vt:lpstr>
      <vt:lpstr>What is reactive power?</vt:lpstr>
      <vt:lpstr>Injections</vt:lpstr>
      <vt:lpstr>Injections</vt:lpstr>
      <vt:lpstr>Line flows</vt:lpstr>
      <vt:lpstr>Power flow equations</vt:lpstr>
      <vt:lpstr>The power flow problem</vt:lpstr>
      <vt:lpstr>Applications of the power flow problem</vt:lpstr>
      <vt:lpstr>Linear approximation</vt:lpstr>
      <vt:lpstr>The Optimal Power Flow Problem (OPF)</vt:lpstr>
      <vt:lpstr>Control variables</vt:lpstr>
      <vt:lpstr>Possible objective functions</vt:lpstr>
      <vt:lpstr>Equality constraints</vt:lpstr>
      <vt:lpstr>Inequality constraints</vt:lpstr>
      <vt:lpstr>Formulation of the OPF problem</vt:lpstr>
      <vt:lpstr>The Security Constrained  Optimal Power Flow Problem (SCOPF)</vt:lpstr>
      <vt:lpstr>Bad things happen…</vt:lpstr>
      <vt:lpstr>Sudden changes in the system</vt:lpstr>
      <vt:lpstr>N-1 Security criterion</vt:lpstr>
      <vt:lpstr>Security-constrained OPF</vt:lpstr>
      <vt:lpstr>Formulation of the SCOPF problem</vt:lpstr>
      <vt:lpstr>Preventive or corrective SCOPF</vt:lpstr>
      <vt:lpstr>Size of the SCOPF problem</vt:lpstr>
      <vt:lpstr>A few additional complications…</vt:lpstr>
      <vt:lpstr>Limitations of N-1 criterion</vt:lpstr>
      <vt:lpstr>Probabilistic security analysis</vt:lpstr>
      <vt:lpstr>The Worst-Case Problems</vt:lpstr>
      <vt:lpstr>Good things happen…</vt:lpstr>
      <vt:lpstr>… but there is no free lunch!</vt:lpstr>
      <vt:lpstr>Incorporating uncertainty in the OPF</vt:lpstr>
      <vt:lpstr>Worst-case OPF bi-level formulation</vt:lpstr>
      <vt:lpstr>Worst-case SCOPF bi-level formulation</vt:lpstr>
      <vt:lpstr>Interpretation of worst-case problem</vt:lpstr>
      <vt:lpstr>Conclusions</vt:lpstr>
    </vt:vector>
  </TitlesOfParts>
  <Company>The University of Manchester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Formulations of the Optimal Power Flow Problem</dc:title>
  <dc:creator>Daniel Kirschen</dc:creator>
  <cp:lastModifiedBy>Daniel Kirschen</cp:lastModifiedBy>
  <cp:revision>53</cp:revision>
  <dcterms:created xsi:type="dcterms:W3CDTF">2010-05-17T01:49:37Z</dcterms:created>
  <dcterms:modified xsi:type="dcterms:W3CDTF">2011-10-13T14:22:42Z</dcterms:modified>
</cp:coreProperties>
</file>