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370" r:id="rId2"/>
    <p:sldId id="397" r:id="rId3"/>
    <p:sldId id="394" r:id="rId4"/>
    <p:sldId id="399" r:id="rId5"/>
    <p:sldId id="398" r:id="rId6"/>
    <p:sldId id="396" r:id="rId7"/>
    <p:sldId id="374" r:id="rId8"/>
    <p:sldId id="377" r:id="rId9"/>
    <p:sldId id="378" r:id="rId10"/>
    <p:sldId id="379" r:id="rId11"/>
    <p:sldId id="380" r:id="rId12"/>
    <p:sldId id="381" r:id="rId13"/>
    <p:sldId id="382" r:id="rId14"/>
    <p:sldId id="383" r:id="rId15"/>
    <p:sldId id="384" r:id="rId16"/>
    <p:sldId id="395" r:id="rId17"/>
    <p:sldId id="386" r:id="rId18"/>
    <p:sldId id="387" r:id="rId19"/>
    <p:sldId id="388" r:id="rId20"/>
    <p:sldId id="389" r:id="rId21"/>
    <p:sldId id="390" r:id="rId22"/>
    <p:sldId id="392" r:id="rId23"/>
    <p:sldId id="393" r:id="rId24"/>
    <p:sldId id="369" r:id="rId25"/>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EEEEE"/>
    <a:srgbClr val="000000"/>
    <a:srgbClr val="009900"/>
    <a:srgbClr val="66FF66"/>
    <a:srgbClr val="969696"/>
    <a:srgbClr val="FFFF66"/>
    <a:srgbClr val="CCFFCC"/>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1368"/>
    <p:restoredTop sz="90945"/>
  </p:normalViewPr>
  <p:slideViewPr>
    <p:cSldViewPr showGuides="1">
      <p:cViewPr varScale="1">
        <p:scale>
          <a:sx n="132" d="100"/>
          <a:sy n="132" d="100"/>
        </p:scale>
        <p:origin x="26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8006DE47-7E99-F74B-BFF3-F38CEDA00DD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7B7BB-C5F1-9643-86CD-BBE01306F3E9}"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07B63-7967-024D-B9AA-6270AE100955}" type="slidenum">
              <a:rPr lang="en-US"/>
              <a:pPr/>
              <a:t>2</a:t>
            </a:fld>
            <a:endParaRPr lang="en-US"/>
          </a:p>
        </p:txBody>
      </p:sp>
      <p:sp>
        <p:nvSpPr>
          <p:cNvPr id="494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3</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4</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5</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6</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47BAC5-51A6-BF49-92CE-3B4498D537B4}" type="slidenum">
              <a:rPr lang="en-US"/>
              <a:pPr/>
              <a:t>7</a:t>
            </a:fld>
            <a:endParaRPr lang="en-US"/>
          </a:p>
        </p:txBody>
      </p:sp>
      <p:sp>
        <p:nvSpPr>
          <p:cNvPr id="492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2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13BC85-498A-4944-82AA-7DCACC4E4DF2}" type="slidenum">
              <a:rPr lang="en-US"/>
              <a:pPr/>
              <a:t>8</a:t>
            </a:fld>
            <a:endParaRPr lang="en-US"/>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74BC4-3F6A-3A40-9DC9-CF124F2F58F4}" type="slidenum">
              <a:rPr lang="en-US"/>
              <a:pPr/>
              <a:t>9</a:t>
            </a:fld>
            <a:endParaRPr lang="en-US"/>
          </a:p>
        </p:txBody>
      </p:sp>
      <p:sp>
        <p:nvSpPr>
          <p:cNvPr id="5007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98180-BA4D-5E4D-97DB-D59123F1B718}" type="slidenum">
              <a:rPr lang="en-US"/>
              <a:pPr/>
              <a:t>10</a:t>
            </a:fld>
            <a:endParaRPr lang="en-US"/>
          </a:p>
        </p:txBody>
      </p:sp>
      <p:sp>
        <p:nvSpPr>
          <p:cNvPr id="5027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27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7AD7A-EE52-974B-ACAC-005FECE1B325}" type="slidenum">
              <a:rPr lang="en-US"/>
              <a:pPr/>
              <a:t>11</a:t>
            </a:fld>
            <a:endParaRPr lang="en-US"/>
          </a:p>
        </p:txBody>
      </p:sp>
      <p:sp>
        <p:nvSpPr>
          <p:cNvPr id="5048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48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E3906-23A2-6A4F-BC51-E9E16CF54728}" type="slidenum">
              <a:rPr lang="en-US"/>
              <a:pPr/>
              <a:t>12</a:t>
            </a:fld>
            <a:endParaRPr lang="en-US"/>
          </a:p>
        </p:txBody>
      </p:sp>
      <p:sp>
        <p:nvSpPr>
          <p:cNvPr id="5068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21EABC-143D-E64B-8C22-9A430E7A1507}" type="slidenum">
              <a:rPr lang="en-US"/>
              <a:pPr/>
              <a:t>13</a:t>
            </a:fld>
            <a:endParaRPr lang="en-US"/>
          </a:p>
        </p:txBody>
      </p:sp>
      <p:sp>
        <p:nvSpPr>
          <p:cNvPr id="5089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C5E2-49DB-E048-BA5E-58B698C1027F}" type="slidenum">
              <a:rPr lang="en-US"/>
              <a:pPr/>
              <a:t>14</a:t>
            </a:fld>
            <a:endParaRPr lang="en-US"/>
          </a:p>
        </p:txBody>
      </p:sp>
      <p:sp>
        <p:nvSpPr>
          <p:cNvPr id="510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15</a:t>
            </a:fld>
            <a:endParaRPr lang="en-US"/>
          </a:p>
        </p:txBody>
      </p:sp>
      <p:sp>
        <p:nvSpPr>
          <p:cNvPr id="5130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16</a:t>
            </a:fld>
            <a:endParaRPr lang="en-US"/>
          </a:p>
        </p:txBody>
      </p:sp>
      <p:sp>
        <p:nvSpPr>
          <p:cNvPr id="5130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0C7F4F-E417-674A-8D91-353995B721B3}" type="slidenum">
              <a:rPr lang="en-US"/>
              <a:pPr/>
              <a:t>17</a:t>
            </a:fld>
            <a:endParaRPr lang="en-US"/>
          </a:p>
        </p:txBody>
      </p:sp>
      <p:sp>
        <p:nvSpPr>
          <p:cNvPr id="5171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71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21A6EA-5464-034B-B319-9A4DFA7544D0}" type="slidenum">
              <a:rPr lang="en-US"/>
              <a:pPr/>
              <a:t>18</a:t>
            </a:fld>
            <a:endParaRPr lang="en-US"/>
          </a:p>
        </p:txBody>
      </p:sp>
      <p:sp>
        <p:nvSpPr>
          <p:cNvPr id="519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9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D43E6-5DBE-5E4C-9323-7F04746ACCC4}" type="slidenum">
              <a:rPr lang="en-US"/>
              <a:pPr/>
              <a:t>19</a:t>
            </a:fld>
            <a:endParaRPr lang="en-US"/>
          </a:p>
        </p:txBody>
      </p:sp>
      <p:sp>
        <p:nvSpPr>
          <p:cNvPr id="521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1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C4B6A-6A00-6445-880E-0B897DF73E7F}" type="slidenum">
              <a:rPr lang="en-US"/>
              <a:pPr/>
              <a:t>20</a:t>
            </a:fld>
            <a:endParaRPr lang="en-US"/>
          </a:p>
        </p:txBody>
      </p:sp>
      <p:sp>
        <p:nvSpPr>
          <p:cNvPr id="5232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32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49FFDA-62CF-0E4F-A6D4-0F4032CD8556}" type="slidenum">
              <a:rPr lang="en-US"/>
              <a:pPr/>
              <a:t>21</a:t>
            </a:fld>
            <a:endParaRPr lang="en-US"/>
          </a:p>
        </p:txBody>
      </p:sp>
      <p:sp>
        <p:nvSpPr>
          <p:cNvPr id="5253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53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3869B0-8397-3D4F-8F0F-E981DC814A60}" type="slidenum">
              <a:rPr lang="en-US"/>
              <a:pPr/>
              <a:t>22</a:t>
            </a:fld>
            <a:endParaRPr lang="en-US"/>
          </a:p>
        </p:txBody>
      </p:sp>
      <p:sp>
        <p:nvSpPr>
          <p:cNvPr id="5294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94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2311C2-B8DA-CF4E-833B-4E150EB38485}" type="slidenum">
              <a:rPr lang="en-US"/>
              <a:pPr/>
              <a:t>23</a:t>
            </a:fld>
            <a:endParaRPr lang="en-US"/>
          </a:p>
        </p:txBody>
      </p:sp>
      <p:sp>
        <p:nvSpPr>
          <p:cNvPr id="5314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314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B0874-9603-CC42-81FA-B51EB7C88C85}" type="slidenum">
              <a:rPr lang="en-US"/>
              <a:pPr/>
              <a:t>24</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EE63B6F-C287-8843-A35A-D42B7A665D4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1178CFB-5408-694A-A041-FD7553BE78D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528F340-95C5-174D-993B-C3D56105C21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33E72C49-2223-AE42-8302-465CC90214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1174E4A-9D86-314E-975F-D394F856EA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1443E94-D532-C84C-BFBF-BFA286CC21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63CB0ED7-8386-124C-9121-04D63FADA02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0A9E8A5-12CE-5142-8F3A-B9E526A122A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CF4B12C-38C3-CE40-9846-93622A23AA2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478484D-0F8E-EC41-8623-156EAA685CD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F32D531-B4F3-DB44-B3D1-73BAB74A30E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7237256-42C8-F94D-8A5D-FF65E23712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Introduction to CS 106AJ</a:t>
            </a:r>
          </a:p>
        </p:txBody>
      </p:sp>
      <p:sp>
        <p:nvSpPr>
          <p:cNvPr id="483331" name="Text Box 3"/>
          <p:cNvSpPr txBox="1">
            <a:spLocks noChangeArrowheads="1"/>
          </p:cNvSpPr>
          <p:nvPr/>
        </p:nvSpPr>
        <p:spPr bwMode="auto">
          <a:xfrm>
            <a:off x="0" y="4114800"/>
            <a:ext cx="9144000" cy="1766637"/>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September 24,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Course Description</a:t>
            </a:r>
          </a:p>
        </p:txBody>
      </p:sp>
      <p:sp>
        <p:nvSpPr>
          <p:cNvPr id="11" name="Rectangle 10"/>
          <p:cNvSpPr/>
          <p:nvPr/>
        </p:nvSpPr>
        <p:spPr bwMode="auto">
          <a:xfrm>
            <a:off x="1066800" y="1676400"/>
            <a:ext cx="7010400" cy="2743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7" name="TextBox 6"/>
          <p:cNvSpPr txBox="1"/>
          <p:nvPr/>
        </p:nvSpPr>
        <p:spPr>
          <a:xfrm>
            <a:off x="1143000" y="1752600"/>
            <a:ext cx="6934200" cy="2585323"/>
          </a:xfrm>
          <a:prstGeom prst="rect">
            <a:avLst/>
          </a:prstGeom>
          <a:noFill/>
        </p:spPr>
        <p:txBody>
          <a:bodyPr wrap="square" rtlCol="0">
            <a:spAutoFit/>
          </a:bodyPr>
          <a:lstStyle/>
          <a:p>
            <a:r>
              <a:rPr lang="en-US" sz="1800" dirty="0">
                <a:latin typeface="Trebuchet MS"/>
                <a:cs typeface="Trebuchet MS"/>
              </a:rPr>
              <a:t>CS 106AJ: Programming Methodology in JavaScript</a:t>
            </a:r>
          </a:p>
          <a:p>
            <a:r>
              <a:rPr lang="en-US" sz="1600" b="0" dirty="0">
                <a:latin typeface="Trebuchet MS"/>
                <a:cs typeface="Trebuchet MS"/>
              </a:rPr>
              <a:t>Introduction to the engineering of computer applications emphasizing modern software engineering principles: object-oriented design, decomposition, encapsulation, abstraction, and testing. Emphasis is on good programming style. This course covers the same material as </a:t>
            </a:r>
            <a:br>
              <a:rPr lang="en-US" sz="1600" b="0" dirty="0">
                <a:latin typeface="Trebuchet MS"/>
                <a:cs typeface="Trebuchet MS"/>
              </a:rPr>
            </a:br>
            <a:r>
              <a:rPr lang="en-US" sz="1600" b="0" dirty="0">
                <a:latin typeface="Trebuchet MS"/>
                <a:cs typeface="Trebuchet MS"/>
              </a:rPr>
              <a:t>CS 106A but does so using JavaScript, the most common language for implementing interactive web pages, instead of Java. No prior programming experience required.</a:t>
            </a:r>
          </a:p>
          <a:p>
            <a:endParaRPr lang="en-US" sz="1600" b="0" dirty="0">
              <a:latin typeface="Trebuchet MS"/>
              <a:cs typeface="Trebuchet MS"/>
            </a:endParaRPr>
          </a:p>
          <a:p>
            <a:r>
              <a:rPr lang="en-US" sz="1600" dirty="0">
                <a:solidFill>
                  <a:srgbClr val="009900"/>
                </a:solidFill>
                <a:latin typeface="Trebuchet MS"/>
                <a:cs typeface="Trebuchet MS"/>
              </a:rPr>
              <a:t>Terms: </a:t>
            </a:r>
            <a:r>
              <a:rPr lang="en-US" sz="1600" dirty="0" err="1">
                <a:solidFill>
                  <a:srgbClr val="009900"/>
                </a:solidFill>
                <a:latin typeface="Trebuchet MS"/>
                <a:cs typeface="Trebuchet MS"/>
              </a:rPr>
              <a:t>Aut</a:t>
            </a:r>
            <a:r>
              <a:rPr lang="en-US" sz="1600" dirty="0">
                <a:solidFill>
                  <a:srgbClr val="009900"/>
                </a:solidFill>
                <a:latin typeface="Trebuchet MS"/>
                <a:cs typeface="Trebuchet MS"/>
              </a:rPr>
              <a:t> | Units: 3-5 | UG </a:t>
            </a:r>
            <a:r>
              <a:rPr lang="en-US" sz="1600" dirty="0" err="1">
                <a:solidFill>
                  <a:srgbClr val="009900"/>
                </a:solidFill>
                <a:latin typeface="Trebuchet MS"/>
                <a:cs typeface="Trebuchet MS"/>
              </a:rPr>
              <a:t>Reqs</a:t>
            </a:r>
            <a:r>
              <a:rPr lang="en-US" sz="1600" dirty="0">
                <a:solidFill>
                  <a:srgbClr val="009900"/>
                </a:solidFill>
                <a:latin typeface="Trebuchet MS"/>
                <a:cs typeface="Trebuchet MS"/>
              </a:rPr>
              <a:t>: WAY-FR | Grading: Letter or CR/NC</a:t>
            </a:r>
          </a:p>
        </p:txBody>
      </p:sp>
      <p:sp>
        <p:nvSpPr>
          <p:cNvPr id="12" name="TextBox 11"/>
          <p:cNvSpPr txBox="1"/>
          <p:nvPr/>
        </p:nvSpPr>
        <p:spPr>
          <a:xfrm>
            <a:off x="1066800" y="4648200"/>
            <a:ext cx="7010400" cy="763286"/>
          </a:xfrm>
          <a:prstGeom prst="rect">
            <a:avLst/>
          </a:prstGeom>
          <a:noFill/>
        </p:spPr>
        <p:txBody>
          <a:bodyPr wrap="square" rtlCol="0">
            <a:spAutoFit/>
          </a:bodyPr>
          <a:lstStyle/>
          <a:p>
            <a:pPr>
              <a:lnSpc>
                <a:spcPct val="90000"/>
              </a:lnSpc>
            </a:pPr>
            <a:r>
              <a:rPr lang="en-US" sz="2400" b="0" dirty="0"/>
              <a:t>CS 106AJ covers the same material and meets the same WAYS requirements as any other CS 106A section.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Why JavaScript?</a:t>
            </a:r>
            <a:endParaRPr lang="en-US" dirty="0">
              <a:solidFill>
                <a:srgbClr val="FF0000"/>
              </a:solidFill>
            </a:endParaRPr>
          </a:p>
        </p:txBody>
      </p:sp>
      <p:sp>
        <p:nvSpPr>
          <p:cNvPr id="66" name="Rectangle 3"/>
          <p:cNvSpPr txBox="1">
            <a:spLocks noChangeAspect="1" noChangeArrowheads="1"/>
          </p:cNvSpPr>
          <p:nvPr/>
        </p:nvSpPr>
        <p:spPr bwMode="auto">
          <a:xfrm>
            <a:off x="446015" y="1168400"/>
            <a:ext cx="8153400" cy="1193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89000"/>
              </a:lnSpc>
              <a:spcBef>
                <a:spcPct val="0"/>
              </a:spcBef>
              <a:spcAft>
                <a:spcPct val="50000"/>
              </a:spcAft>
              <a:buClrTx/>
              <a:buSzTx/>
              <a:buFontTx/>
              <a:buChar char="•"/>
              <a:tabLst/>
              <a:defRPr/>
            </a:pPr>
            <a:r>
              <a:rPr lang="en-US" sz="2400" b="0" kern="0" dirty="0">
                <a:latin typeface="+mn-lt"/>
              </a:rPr>
              <a:t>When Stanford adopted Java a little over a decade ago, we expected—along with its designers—that it would become the "language of the web".</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
        <p:nvSpPr>
          <p:cNvPr id="67" name="TextBox 66"/>
          <p:cNvSpPr txBox="1"/>
          <p:nvPr/>
        </p:nvSpPr>
        <p:spPr>
          <a:xfrm>
            <a:off x="3810000" y="1788050"/>
            <a:ext cx="2667000" cy="461665"/>
          </a:xfrm>
          <a:prstGeom prst="rect">
            <a:avLst/>
          </a:prstGeom>
          <a:noFill/>
        </p:spPr>
        <p:txBody>
          <a:bodyPr wrap="square" rtlCol="0">
            <a:spAutoFit/>
          </a:bodyPr>
          <a:lstStyle/>
          <a:p>
            <a:r>
              <a:rPr lang="en-US" sz="2400" b="0" dirty="0"/>
              <a:t>That didn’t happen.</a:t>
            </a:r>
          </a:p>
        </p:txBody>
      </p:sp>
      <p:sp>
        <p:nvSpPr>
          <p:cNvPr id="68" name="Rectangle 3"/>
          <p:cNvSpPr txBox="1">
            <a:spLocks noChangeAspect="1" noChangeArrowheads="1"/>
          </p:cNvSpPr>
          <p:nvPr/>
        </p:nvSpPr>
        <p:spPr bwMode="auto">
          <a:xfrm>
            <a:off x="446015" y="2323495"/>
            <a:ext cx="8153400" cy="39249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89000"/>
              </a:lnSpc>
              <a:spcBef>
                <a:spcPct val="0"/>
              </a:spcBef>
              <a:spcAft>
                <a:spcPct val="50000"/>
              </a:spcAft>
              <a:buClrTx/>
              <a:buSzTx/>
              <a:buFontTx/>
              <a:buChar char="•"/>
              <a:tabLst/>
              <a:defRPr/>
            </a:pPr>
            <a:r>
              <a:rPr lang="en-US" sz="2400" b="0" kern="0" noProof="0" dirty="0">
                <a:latin typeface="+mn-lt"/>
              </a:rPr>
              <a:t>Today, the "language of the web" is JavaScript, which has become the </a:t>
            </a:r>
            <a:r>
              <a:rPr lang="en-US" sz="2400" b="0" kern="0" dirty="0">
                <a:latin typeface="+mn-lt"/>
              </a:rPr>
              <a:t>most widely used language in industry.</a:t>
            </a:r>
          </a:p>
          <a:p>
            <a:pPr marL="342900" lvl="0" indent="-342900">
              <a:lnSpc>
                <a:spcPct val="89000"/>
              </a:lnSpc>
              <a:spcAft>
                <a:spcPts val="700"/>
              </a:spcAft>
              <a:buFontTx/>
              <a:buChar char="•"/>
            </a:pPr>
            <a:r>
              <a:rPr lang="en-US" sz="2400" b="0" kern="0" noProof="0" dirty="0">
                <a:latin typeface="+mn-lt"/>
              </a:rPr>
              <a:t>Along with </a:t>
            </a:r>
            <a:r>
              <a:rPr lang="en-US" sz="2400" b="0" kern="0" dirty="0">
                <a:latin typeface="+mn-lt"/>
              </a:rPr>
              <a:t>JavaScript expert Douglas Crockford, we believe that, as long as you avoid some of its most commonly abused features, JavaScript is "</a:t>
            </a:r>
            <a:r>
              <a:rPr lang="en-US" sz="2400" b="0" dirty="0"/>
              <a:t>a beautiful, elegant, highly expressive language" that is ideal for a first course in programming.</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a:ln>
                  <a:noFill/>
                </a:ln>
                <a:solidFill>
                  <a:schemeClr val="tx1"/>
                </a:solidFill>
                <a:effectLst/>
                <a:uLnTx/>
                <a:uFillTx/>
                <a:latin typeface="+mn-lt"/>
                <a:ea typeface="+mn-ea"/>
                <a:cs typeface="+mn-cs"/>
              </a:rPr>
              <a:t>It</a:t>
            </a:r>
            <a:r>
              <a:rPr kumimoji="0" lang="en-US" sz="2200" b="0" i="0" u="none" strike="noStrike" kern="0" cap="none" spc="0" normalizeH="0" noProof="0" dirty="0">
                <a:ln>
                  <a:noFill/>
                </a:ln>
                <a:solidFill>
                  <a:schemeClr val="tx1"/>
                </a:solidFill>
                <a:effectLst/>
                <a:uLnTx/>
                <a:uFillTx/>
                <a:latin typeface="+mn-lt"/>
                <a:ea typeface="+mn-ea"/>
                <a:cs typeface="+mn-cs"/>
              </a:rPr>
              <a:t> is </a:t>
            </a:r>
            <a:r>
              <a:rPr lang="en-US" sz="2200" b="0" kern="0" dirty="0">
                <a:latin typeface="+mn-lt"/>
              </a:rPr>
              <a:t>considerably easier to learn than Java.</a:t>
            </a:r>
          </a:p>
          <a:p>
            <a:pPr marL="800100" lvl="1" indent="-342900" algn="just">
              <a:lnSpc>
                <a:spcPct val="89000"/>
              </a:lnSpc>
              <a:spcAft>
                <a:spcPts val="700"/>
              </a:spcAft>
              <a:buFont typeface="Lucida Grande"/>
              <a:buChar char="–"/>
            </a:pPr>
            <a:r>
              <a:rPr lang="en-US" sz="2200" b="0" kern="0" dirty="0">
                <a:latin typeface="+mn-lt"/>
              </a:rPr>
              <a:t>There are far fewer details to memorize.</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a:ln>
                  <a:noFill/>
                </a:ln>
                <a:solidFill>
                  <a:schemeClr val="tx1"/>
                </a:solidFill>
                <a:effectLst/>
                <a:uLnTx/>
                <a:uFillTx/>
                <a:latin typeface="+mn-lt"/>
                <a:ea typeface="+mn-ea"/>
                <a:cs typeface="+mn-cs"/>
              </a:rPr>
              <a:t>It</a:t>
            </a:r>
            <a:r>
              <a:rPr kumimoji="0" lang="en-US" sz="2200" b="0" i="0" u="none" strike="noStrike" kern="0" cap="none" spc="0" normalizeH="0" noProof="0" dirty="0">
                <a:ln>
                  <a:noFill/>
                </a:ln>
                <a:solidFill>
                  <a:schemeClr val="tx1"/>
                </a:solidFill>
                <a:effectLst/>
                <a:uLnTx/>
                <a:uFillTx/>
                <a:latin typeface="+mn-lt"/>
                <a:ea typeface="+mn-ea"/>
                <a:cs typeface="+mn-cs"/>
              </a:rPr>
              <a:t> offers cleaner implementations of modern language features.</a:t>
            </a:r>
          </a:p>
          <a:p>
            <a:pPr marL="800100" lvl="1" indent="-342900" algn="just">
              <a:lnSpc>
                <a:spcPct val="89000"/>
              </a:lnSpc>
              <a:spcAft>
                <a:spcPts val="700"/>
              </a:spcAft>
              <a:buFont typeface="Lucida Grande"/>
              <a:buChar char="–"/>
            </a:pPr>
            <a:r>
              <a:rPr lang="en-US" sz="2200" b="0" kern="0" baseline="0" dirty="0">
                <a:latin typeface="+mn-lt"/>
              </a:rPr>
              <a:t>It</a:t>
            </a:r>
            <a:r>
              <a:rPr lang="en-US" sz="2200" b="0" kern="0" dirty="0">
                <a:latin typeface="+mn-lt"/>
              </a:rPr>
              <a:t> is universally supported on the web.</a:t>
            </a:r>
            <a:endParaRPr kumimoji="0" lang="en-US" sz="2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JavaScript is the Most </a:t>
            </a:r>
            <a:r>
              <a:rPr lang="en-US" sz="4000">
                <a:solidFill>
                  <a:srgbClr val="FF0000"/>
                </a:solidFill>
              </a:rPr>
              <a:t>Popular Language</a:t>
            </a:r>
            <a:endParaRPr lang="en-US" dirty="0">
              <a:solidFill>
                <a:srgbClr val="FF0000"/>
              </a:solidFill>
            </a:endParaRPr>
          </a:p>
        </p:txBody>
      </p:sp>
      <p:pic>
        <p:nvPicPr>
          <p:cNvPr id="4" name="Picture 3">
            <a:extLst>
              <a:ext uri="{FF2B5EF4-FFF2-40B4-BE49-F238E27FC236}">
                <a16:creationId xmlns:a16="http://schemas.microsoft.com/office/drawing/2014/main" id="{580F0761-21D7-8D48-8A75-709E3773D61B}"/>
              </a:ext>
            </a:extLst>
          </p:cNvPr>
          <p:cNvPicPr/>
          <p:nvPr/>
        </p:nvPicPr>
        <p:blipFill>
          <a:blip r:embed="rId3"/>
          <a:stretch>
            <a:fillRect/>
          </a:stretch>
        </p:blipFill>
        <p:spPr>
          <a:xfrm>
            <a:off x="380999" y="1295400"/>
            <a:ext cx="8281941" cy="3886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Why Study Computer Science?</a:t>
            </a:r>
            <a:endParaRPr lang="en-US" dirty="0">
              <a:solidFill>
                <a:srgbClr val="FF0000"/>
              </a:solidFill>
            </a:endParaRPr>
          </a:p>
        </p:txBody>
      </p:sp>
      <p:sp>
        <p:nvSpPr>
          <p:cNvPr id="62" name="Rectangle 61"/>
          <p:cNvSpPr/>
          <p:nvPr/>
        </p:nvSpPr>
        <p:spPr bwMode="auto">
          <a:xfrm>
            <a:off x="228600" y="1239760"/>
            <a:ext cx="8763000" cy="3581400"/>
          </a:xfrm>
          <a:prstGeom prst="rect">
            <a:avLst/>
          </a:prstGeom>
          <a:solidFill>
            <a:srgbClr val="FFFFFF"/>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pic>
        <p:nvPicPr>
          <p:cNvPr id="61" name="Picture 60" descr="DegreesVsJobs.png"/>
          <p:cNvPicPr>
            <a:picLocks noChangeAspect="1"/>
          </p:cNvPicPr>
          <p:nvPr/>
        </p:nvPicPr>
        <p:blipFill>
          <a:blip r:embed="rId3"/>
          <a:stretch>
            <a:fillRect/>
          </a:stretch>
        </p:blipFill>
        <p:spPr>
          <a:xfrm>
            <a:off x="304800" y="1315960"/>
            <a:ext cx="8581966" cy="3200400"/>
          </a:xfrm>
          <a:prstGeom prst="rect">
            <a:avLst/>
          </a:prstGeom>
        </p:spPr>
      </p:pic>
      <p:grpSp>
        <p:nvGrpSpPr>
          <p:cNvPr id="2" name="Group 62"/>
          <p:cNvGrpSpPr/>
          <p:nvPr/>
        </p:nvGrpSpPr>
        <p:grpSpPr>
          <a:xfrm>
            <a:off x="1513110" y="5003267"/>
            <a:ext cx="6642715" cy="1118932"/>
            <a:chOff x="1513110" y="4833937"/>
            <a:chExt cx="6642715" cy="1118932"/>
          </a:xfrm>
        </p:grpSpPr>
        <p:sp>
          <p:nvSpPr>
            <p:cNvPr id="78" name="Text Box 34"/>
            <p:cNvSpPr txBox="1">
              <a:spLocks noChangeAspect="1" noChangeArrowheads="1"/>
            </p:cNvSpPr>
            <p:nvPr/>
          </p:nvSpPr>
          <p:spPr bwMode="auto">
            <a:xfrm>
              <a:off x="1513110" y="4833937"/>
              <a:ext cx="6096000" cy="884858"/>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000" b="0" i="1" dirty="0"/>
                <a:t>We are very happy with the students that we get from this university. . . .  We just wish we could hire two to three times as many of them.</a:t>
              </a:r>
            </a:p>
          </p:txBody>
        </p:sp>
        <p:sp>
          <p:nvSpPr>
            <p:cNvPr id="79" name="Text Box 35"/>
            <p:cNvSpPr txBox="1">
              <a:spLocks noChangeAspect="1" noChangeArrowheads="1"/>
            </p:cNvSpPr>
            <p:nvPr/>
          </p:nvSpPr>
          <p:spPr bwMode="auto">
            <a:xfrm>
              <a:off x="4345825" y="5618162"/>
              <a:ext cx="38100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Bill Gates at Stanford, February 19, 2008</a:t>
              </a:r>
            </a:p>
          </p:txBody>
        </p:sp>
      </p:grpSp>
      <p:sp>
        <p:nvSpPr>
          <p:cNvPr id="80" name="Text Box 36"/>
          <p:cNvSpPr txBox="1">
            <a:spLocks noChangeArrowheads="1"/>
          </p:cNvSpPr>
          <p:nvPr/>
        </p:nvSpPr>
        <p:spPr bwMode="auto">
          <a:xfrm>
            <a:off x="4018800" y="5765267"/>
            <a:ext cx="3048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a:t>
            </a:r>
          </a:p>
        </p:txBody>
      </p:sp>
      <p:sp>
        <p:nvSpPr>
          <p:cNvPr id="64" name="TextBox 63"/>
          <p:cNvSpPr txBox="1"/>
          <p:nvPr/>
        </p:nvSpPr>
        <p:spPr>
          <a:xfrm>
            <a:off x="228600" y="4507895"/>
            <a:ext cx="8458200" cy="292388"/>
          </a:xfrm>
          <a:prstGeom prst="rect">
            <a:avLst/>
          </a:prstGeom>
          <a:noFill/>
        </p:spPr>
        <p:txBody>
          <a:bodyPr wrap="square" rtlCol="0">
            <a:spAutoFit/>
          </a:bodyPr>
          <a:lstStyle/>
          <a:p>
            <a:r>
              <a:rPr lang="en-US" sz="1300" b="0" dirty="0"/>
              <a:t>Sources: National Center for Education Statistics 2014; Bureau of Labor Statistics 2014-2024 projections.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Everyone Needs Some Programming</a:t>
            </a:r>
            <a:endParaRPr lang="en-US" dirty="0">
              <a:solidFill>
                <a:srgbClr val="FF0000"/>
              </a:solidFill>
            </a:endParaRPr>
          </a:p>
        </p:txBody>
      </p:sp>
      <p:sp>
        <p:nvSpPr>
          <p:cNvPr id="11" name="Rectangle 10"/>
          <p:cNvSpPr/>
          <p:nvPr/>
        </p:nvSpPr>
        <p:spPr bwMode="auto">
          <a:xfrm>
            <a:off x="457200" y="1764694"/>
            <a:ext cx="8305800" cy="478487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pic>
        <p:nvPicPr>
          <p:cNvPr id="10" name="Picture 9" descr="BurningGlassCodingJobs.png"/>
          <p:cNvPicPr>
            <a:picLocks noChangeAspect="1"/>
          </p:cNvPicPr>
          <p:nvPr/>
        </p:nvPicPr>
        <p:blipFill>
          <a:blip r:embed="rId3"/>
          <a:srcRect l="1348" t="1842" r="1484" b="3413"/>
          <a:stretch>
            <a:fillRect/>
          </a:stretch>
        </p:blipFill>
        <p:spPr>
          <a:xfrm>
            <a:off x="568476" y="1909837"/>
            <a:ext cx="8019143" cy="4354285"/>
          </a:xfrm>
          <a:prstGeom prst="rect">
            <a:avLst/>
          </a:prstGeom>
        </p:spPr>
      </p:pic>
      <p:sp>
        <p:nvSpPr>
          <p:cNvPr id="12" name="TextBox 11"/>
          <p:cNvSpPr txBox="1"/>
          <p:nvPr/>
        </p:nvSpPr>
        <p:spPr>
          <a:xfrm>
            <a:off x="533400" y="6244770"/>
            <a:ext cx="8153400" cy="292388"/>
          </a:xfrm>
          <a:prstGeom prst="rect">
            <a:avLst/>
          </a:prstGeom>
          <a:noFill/>
        </p:spPr>
        <p:txBody>
          <a:bodyPr wrap="square" rtlCol="0">
            <a:spAutoFit/>
          </a:bodyPr>
          <a:lstStyle/>
          <a:p>
            <a:r>
              <a:rPr lang="en-US" sz="1300" b="0" dirty="0"/>
              <a:t>Source: Burning Glass Technologies,  “Beyond Point and Click: The Expanding Demand for Coding Skills,” June 2016.</a:t>
            </a:r>
          </a:p>
        </p:txBody>
      </p:sp>
      <p:sp>
        <p:nvSpPr>
          <p:cNvPr id="13" name="TextBox 12"/>
          <p:cNvSpPr txBox="1"/>
          <p:nvPr/>
        </p:nvSpPr>
        <p:spPr>
          <a:xfrm>
            <a:off x="457200" y="1163560"/>
            <a:ext cx="8305800" cy="461665"/>
          </a:xfrm>
          <a:prstGeom prst="rect">
            <a:avLst/>
          </a:prstGeom>
          <a:noFill/>
        </p:spPr>
        <p:txBody>
          <a:bodyPr wrap="square" rtlCol="0">
            <a:spAutoFit/>
          </a:bodyPr>
          <a:lstStyle/>
          <a:p>
            <a:r>
              <a:rPr lang="en-US" sz="2400" b="0" dirty="0"/>
              <a:t>Half of all jobs in the top income quartile value coding skills.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CS 106AJ Course Staff</a:t>
            </a:r>
          </a:p>
        </p:txBody>
      </p:sp>
      <p:sp>
        <p:nvSpPr>
          <p:cNvPr id="491525" name="Text Box 5"/>
          <p:cNvSpPr txBox="1">
            <a:spLocks noChangeArrowheads="1"/>
          </p:cNvSpPr>
          <p:nvPr/>
        </p:nvSpPr>
        <p:spPr bwMode="auto">
          <a:xfrm>
            <a:off x="3865638" y="1143000"/>
            <a:ext cx="4135362" cy="1508105"/>
          </a:xfrm>
          <a:prstGeom prst="rect">
            <a:avLst/>
          </a:prstGeom>
          <a:noFill/>
          <a:ln w="9525">
            <a:noFill/>
            <a:miter lim="800000"/>
            <a:headEnd/>
            <a:tailEnd/>
          </a:ln>
          <a:effectLst/>
        </p:spPr>
        <p:txBody>
          <a:bodyPr wrap="square">
            <a:prstTxWarp prst="textNoShape">
              <a:avLst/>
            </a:prstTxWarp>
            <a:spAutoFit/>
          </a:bodyPr>
          <a:lstStyle/>
          <a:p>
            <a:r>
              <a:rPr lang="en-US" sz="2400" b="0" dirty="0"/>
              <a:t>Jerry Cain</a:t>
            </a:r>
          </a:p>
          <a:p>
            <a:r>
              <a:rPr lang="en-US" sz="2000" dirty="0" err="1">
                <a:latin typeface="Courier New" pitchFamily="1" charset="0"/>
              </a:rPr>
              <a:t>jerry@cs.stanford.edu</a:t>
            </a:r>
            <a:endParaRPr lang="en-US" sz="2000" dirty="0">
              <a:latin typeface="Courier New" pitchFamily="1" charset="0"/>
            </a:endParaRPr>
          </a:p>
          <a:p>
            <a:r>
              <a:rPr lang="en-US" sz="2400" b="0" dirty="0"/>
              <a:t>Office Hours (Gates 192):</a:t>
            </a:r>
          </a:p>
          <a:p>
            <a:r>
              <a:rPr lang="en-US" sz="2400" b="0" dirty="0"/>
              <a:t>   Wednesdays: 3:45 </a:t>
            </a:r>
            <a:r>
              <a:rPr lang="mr-IN" sz="2400" b="0" dirty="0"/>
              <a:t>–</a:t>
            </a:r>
            <a:r>
              <a:rPr lang="en-US" sz="2400" b="0" dirty="0"/>
              <a:t> 5:45 </a:t>
            </a:r>
            <a:r>
              <a:rPr lang="en-US" b="0" dirty="0"/>
              <a:t>P.M.</a:t>
            </a:r>
          </a:p>
        </p:txBody>
      </p:sp>
      <p:pic>
        <p:nvPicPr>
          <p:cNvPr id="9" name="Picture 8"/>
          <p:cNvPicPr>
            <a:picLocks noChangeAspect="1"/>
          </p:cNvPicPr>
          <p:nvPr/>
        </p:nvPicPr>
        <p:blipFill>
          <a:blip r:embed="rId3"/>
          <a:stretch>
            <a:fillRect/>
          </a:stretch>
        </p:blipFill>
        <p:spPr>
          <a:xfrm>
            <a:off x="1447800" y="1143000"/>
            <a:ext cx="2270760" cy="2270760"/>
          </a:xfrm>
          <a:prstGeom prst="rect">
            <a:avLst/>
          </a:prstGeom>
        </p:spPr>
      </p:pic>
      <p:sp>
        <p:nvSpPr>
          <p:cNvPr id="15" name="Text Box 5"/>
          <p:cNvSpPr txBox="1">
            <a:spLocks noChangeArrowheads="1"/>
          </p:cNvSpPr>
          <p:nvPr/>
        </p:nvSpPr>
        <p:spPr bwMode="auto">
          <a:xfrm>
            <a:off x="3865638" y="3810000"/>
            <a:ext cx="4135362" cy="1138773"/>
          </a:xfrm>
          <a:prstGeom prst="rect">
            <a:avLst/>
          </a:prstGeom>
          <a:noFill/>
          <a:ln w="9525">
            <a:noFill/>
            <a:miter lim="800000"/>
            <a:headEnd/>
            <a:tailEnd/>
          </a:ln>
          <a:effectLst/>
        </p:spPr>
        <p:txBody>
          <a:bodyPr wrap="square">
            <a:prstTxWarp prst="textNoShape">
              <a:avLst/>
            </a:prstTxWarp>
            <a:spAutoFit/>
          </a:bodyPr>
          <a:lstStyle/>
          <a:p>
            <a:r>
              <a:rPr lang="en-US" sz="2400" b="0" dirty="0"/>
              <a:t>Ryan Eberhardt</a:t>
            </a:r>
          </a:p>
          <a:p>
            <a:r>
              <a:rPr lang="en-US" sz="2000" dirty="0" err="1">
                <a:latin typeface="Courier New" pitchFamily="1" charset="0"/>
              </a:rPr>
              <a:t>rebs@stanford.edu</a:t>
            </a:r>
            <a:endParaRPr lang="en-US" sz="2000" dirty="0">
              <a:latin typeface="Courier New" pitchFamily="1" charset="0"/>
            </a:endParaRPr>
          </a:p>
          <a:p>
            <a:r>
              <a:rPr lang="en-US" sz="2400" b="0" dirty="0"/>
              <a:t>Office Hours: TBD</a:t>
            </a:r>
            <a:endParaRPr lang="en-US" b="0" dirty="0"/>
          </a:p>
        </p:txBody>
      </p:sp>
      <p:pic>
        <p:nvPicPr>
          <p:cNvPr id="2" name="Picture 1">
            <a:extLst>
              <a:ext uri="{FF2B5EF4-FFF2-40B4-BE49-F238E27FC236}">
                <a16:creationId xmlns:a16="http://schemas.microsoft.com/office/drawing/2014/main" id="{E0B31102-16B5-5E4A-8A4A-B25F897B5FA6}"/>
              </a:ext>
            </a:extLst>
          </p:cNvPr>
          <p:cNvPicPr>
            <a:picLocks noChangeAspect="1"/>
          </p:cNvPicPr>
          <p:nvPr/>
        </p:nvPicPr>
        <p:blipFill>
          <a:blip r:embed="rId4"/>
          <a:stretch>
            <a:fillRect/>
          </a:stretch>
        </p:blipFill>
        <p:spPr>
          <a:xfrm>
            <a:off x="1449858" y="3809999"/>
            <a:ext cx="2268701" cy="2268701"/>
          </a:xfrm>
          <a:prstGeom prst="rect">
            <a:avLst/>
          </a:prstGeom>
        </p:spPr>
      </p:pic>
      <p:pic>
        <p:nvPicPr>
          <p:cNvPr id="3" name="Picture 2">
            <a:extLst>
              <a:ext uri="{FF2B5EF4-FFF2-40B4-BE49-F238E27FC236}">
                <a16:creationId xmlns:a16="http://schemas.microsoft.com/office/drawing/2014/main" id="{464EB9B1-E6CA-F348-B223-2CE0AC7202AC}"/>
              </a:ext>
            </a:extLst>
          </p:cNvPr>
          <p:cNvPicPr>
            <a:picLocks noChangeAspect="1"/>
          </p:cNvPicPr>
          <p:nvPr/>
        </p:nvPicPr>
        <p:blipFill>
          <a:blip r:embed="rId5"/>
          <a:stretch>
            <a:fillRect/>
          </a:stretch>
        </p:blipFill>
        <p:spPr>
          <a:xfrm>
            <a:off x="1447800" y="3684080"/>
            <a:ext cx="2270759" cy="239461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1</a:t>
            </a:r>
          </a:p>
        </p:txBody>
      </p:sp>
      <p:grpSp>
        <p:nvGrpSpPr>
          <p:cNvPr id="497667" name="Group 3"/>
          <p:cNvGrpSpPr>
            <a:grpSpLocks/>
          </p:cNvGrpSpPr>
          <p:nvPr/>
        </p:nvGrpSpPr>
        <p:grpSpPr bwMode="auto">
          <a:xfrm>
            <a:off x="571500" y="2095500"/>
            <a:ext cx="2671763" cy="2667000"/>
            <a:chOff x="360" y="1320"/>
            <a:chExt cx="1683" cy="1680"/>
          </a:xfrm>
        </p:grpSpPr>
        <p:sp>
          <p:nvSpPr>
            <p:cNvPr id="49766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6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September 24</a:t>
              </a:r>
            </a:p>
          </p:txBody>
        </p:sp>
        <p:sp>
          <p:nvSpPr>
            <p:cNvPr id="497670" name="Text Box 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dirty="0"/>
                <a:t>Administration</a:t>
              </a:r>
            </a:p>
            <a:p>
              <a:pPr algn="ctr"/>
              <a:r>
                <a:rPr lang="en-US" sz="1600" b="0" dirty="0"/>
                <a:t>Course overview</a:t>
              </a:r>
            </a:p>
            <a:p>
              <a:pPr algn="ctr"/>
              <a:r>
                <a:rPr lang="en-US" sz="1600" b="0" dirty="0"/>
                <a:t>Meet </a:t>
              </a:r>
              <a:r>
                <a:rPr lang="en-US" sz="1600" b="0" dirty="0" err="1"/>
                <a:t>Karel</a:t>
              </a:r>
              <a:r>
                <a:rPr lang="en-US" sz="1600" b="0" dirty="0"/>
                <a:t> the Robot</a:t>
              </a:r>
            </a:p>
          </p:txBody>
        </p:sp>
        <p:sp>
          <p:nvSpPr>
            <p:cNvPr id="497671" name="Text Box 7"/>
            <p:cNvSpPr txBox="1">
              <a:spLocks noChangeArrowheads="1"/>
            </p:cNvSpPr>
            <p:nvPr/>
          </p:nvSpPr>
          <p:spPr bwMode="auto">
            <a:xfrm>
              <a:off x="360" y="2629"/>
              <a:ext cx="1681" cy="214"/>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800"/>
                <a:t> </a:t>
              </a:r>
            </a:p>
          </p:txBody>
        </p:sp>
      </p:grpSp>
      <p:grpSp>
        <p:nvGrpSpPr>
          <p:cNvPr id="497672" name="Group 8"/>
          <p:cNvGrpSpPr>
            <a:grpSpLocks/>
          </p:cNvGrpSpPr>
          <p:nvPr/>
        </p:nvGrpSpPr>
        <p:grpSpPr bwMode="auto">
          <a:xfrm>
            <a:off x="3238500" y="2095500"/>
            <a:ext cx="2671763" cy="2667000"/>
            <a:chOff x="360" y="1320"/>
            <a:chExt cx="1683" cy="1680"/>
          </a:xfrm>
        </p:grpSpPr>
        <p:sp>
          <p:nvSpPr>
            <p:cNvPr id="49767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4" name="Text Box 10"/>
            <p:cNvSpPr txBox="1">
              <a:spLocks noChangeArrowheads="1"/>
            </p:cNvSpPr>
            <p:nvPr/>
          </p:nvSpPr>
          <p:spPr bwMode="auto">
            <a:xfrm>
              <a:off x="360" y="1335"/>
              <a:ext cx="1680" cy="213"/>
            </a:xfrm>
            <a:prstGeom prst="rect">
              <a:avLst/>
            </a:prstGeom>
            <a:noFill/>
            <a:ln w="9525">
              <a:noFill/>
              <a:miter lim="800000"/>
              <a:headEnd/>
              <a:tailEnd/>
            </a:ln>
            <a:effectLst/>
          </p:spPr>
          <p:txBody>
            <a:bodyPr>
              <a:prstTxWarp prst="textNoShape">
                <a:avLst/>
              </a:prstTxWarp>
              <a:spAutoFit/>
            </a:bodyPr>
            <a:lstStyle/>
            <a:p>
              <a:r>
                <a:rPr lang="en-US" sz="1600" b="0" dirty="0"/>
                <a:t>26</a:t>
              </a:r>
              <a:endParaRPr lang="en-US" sz="1800" b="0" dirty="0"/>
            </a:p>
          </p:txBody>
        </p:sp>
        <p:sp>
          <p:nvSpPr>
            <p:cNvPr id="497675"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Simple </a:t>
              </a:r>
              <a:r>
                <a:rPr lang="en-US" sz="1600" b="0" dirty="0" err="1"/>
                <a:t>Karel</a:t>
              </a:r>
              <a:r>
                <a:rPr lang="en-US" sz="1600" b="0" dirty="0"/>
                <a:t> programs</a:t>
              </a:r>
            </a:p>
            <a:p>
              <a:pPr algn="ctr"/>
              <a:r>
                <a:rPr lang="en-US" sz="1600" b="0" dirty="0"/>
                <a:t>Control structures in </a:t>
              </a:r>
              <a:r>
                <a:rPr lang="en-US" sz="1600" b="0" dirty="0" err="1"/>
                <a:t>Karel</a:t>
              </a:r>
              <a:endParaRPr lang="en-US" sz="1600" b="0" dirty="0"/>
            </a:p>
          </p:txBody>
        </p:sp>
        <p:sp>
          <p:nvSpPr>
            <p:cNvPr id="497676" name="Text Box 12"/>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 Sections 1.1-1.3 </a:t>
              </a:r>
            </a:p>
          </p:txBody>
        </p:sp>
      </p:grpSp>
      <p:grpSp>
        <p:nvGrpSpPr>
          <p:cNvPr id="497677" name="Group 13"/>
          <p:cNvGrpSpPr>
            <a:grpSpLocks/>
          </p:cNvGrpSpPr>
          <p:nvPr/>
        </p:nvGrpSpPr>
        <p:grpSpPr bwMode="auto">
          <a:xfrm>
            <a:off x="5905500" y="2095500"/>
            <a:ext cx="2671763" cy="2667000"/>
            <a:chOff x="360" y="1320"/>
            <a:chExt cx="1683" cy="1680"/>
          </a:xfrm>
        </p:grpSpPr>
        <p:sp>
          <p:nvSpPr>
            <p:cNvPr id="49767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28</a:t>
              </a:r>
            </a:p>
          </p:txBody>
        </p:sp>
        <p:sp>
          <p:nvSpPr>
            <p:cNvPr id="497680"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Program decomposition</a:t>
              </a:r>
            </a:p>
            <a:p>
              <a:pPr algn="ctr"/>
              <a:r>
                <a:rPr lang="en-US" sz="1600" b="0" dirty="0"/>
                <a:t>The idea of an algorithm</a:t>
              </a:r>
            </a:p>
          </p:txBody>
        </p:sp>
        <p:sp>
          <p:nvSpPr>
            <p:cNvPr id="497681" name="Text Box 17"/>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 Sections 1.4-1.5 </a:t>
              </a:r>
            </a:p>
          </p:txBody>
        </p:sp>
      </p:grpSp>
      <p:pic>
        <p:nvPicPr>
          <p:cNvPr id="497682" name="Picture 18" descr="Beeper"/>
          <p:cNvPicPr>
            <a:picLocks noChangeAspect="1" noChangeArrowheads="1"/>
          </p:cNvPicPr>
          <p:nvPr/>
        </p:nvPicPr>
        <p:blipFill>
          <a:blip r:embed="rId3"/>
          <a:srcRect/>
          <a:stretch>
            <a:fillRect/>
          </a:stretch>
        </p:blipFill>
        <p:spPr bwMode="auto">
          <a:xfrm>
            <a:off x="1524000" y="3810000"/>
            <a:ext cx="850900" cy="860425"/>
          </a:xfrm>
          <a:prstGeom prst="rect">
            <a:avLst/>
          </a:prstGeom>
          <a:noFill/>
        </p:spPr>
      </p:pic>
      <p:pic>
        <p:nvPicPr>
          <p:cNvPr id="497683" name="Picture 19" descr="Karel"/>
          <p:cNvPicPr>
            <a:picLocks noChangeAspect="1" noChangeArrowheads="1"/>
          </p:cNvPicPr>
          <p:nvPr/>
        </p:nvPicPr>
        <p:blipFill>
          <a:blip r:embed="rId4"/>
          <a:srcRect/>
          <a:stretch>
            <a:fillRect/>
          </a:stretch>
        </p:blipFill>
        <p:spPr bwMode="auto">
          <a:xfrm>
            <a:off x="1371600" y="3632200"/>
            <a:ext cx="1111250" cy="118268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7683"/>
                                        </p:tgtEl>
                                        <p:attrNameLst>
                                          <p:attrName>style.visibility</p:attrName>
                                        </p:attrNameLst>
                                      </p:cBhvr>
                                      <p:to>
                                        <p:strVal val="visible"/>
                                      </p:to>
                                    </p:set>
                                    <p:anim calcmode="lin" valueType="num">
                                      <p:cBhvr additive="base">
                                        <p:cTn id="7" dur="1000" fill="hold"/>
                                        <p:tgtEl>
                                          <p:spTgt spid="497683"/>
                                        </p:tgtEl>
                                        <p:attrNameLst>
                                          <p:attrName>ppt_x</p:attrName>
                                        </p:attrNameLst>
                                      </p:cBhvr>
                                      <p:tavLst>
                                        <p:tav tm="0">
                                          <p:val>
                                            <p:strVal val="0-#ppt_w/2"/>
                                          </p:val>
                                        </p:tav>
                                        <p:tav tm="100000">
                                          <p:val>
                                            <p:strVal val="#ppt_x"/>
                                          </p:val>
                                        </p:tav>
                                      </p:tavLst>
                                    </p:anim>
                                    <p:anim calcmode="lin" valueType="num">
                                      <p:cBhvr additive="base">
                                        <p:cTn id="8" dur="1000" fill="hold"/>
                                        <p:tgtEl>
                                          <p:spTgt spid="49768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49768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xit" presetSubtype="2" fill="hold" nodeType="clickEffect">
                                  <p:stCondLst>
                                    <p:cond delay="0"/>
                                  </p:stCondLst>
                                  <p:childTnLst>
                                    <p:anim calcmode="lin" valueType="num">
                                      <p:cBhvr additive="base">
                                        <p:cTn id="15" dur="3000"/>
                                        <p:tgtEl>
                                          <p:spTgt spid="497683"/>
                                        </p:tgtEl>
                                        <p:attrNameLst>
                                          <p:attrName>ppt_x</p:attrName>
                                        </p:attrNameLst>
                                      </p:cBhvr>
                                      <p:tavLst>
                                        <p:tav tm="0">
                                          <p:val>
                                            <p:strVal val="ppt_x"/>
                                          </p:val>
                                        </p:tav>
                                        <p:tav tm="100000">
                                          <p:val>
                                            <p:strVal val="1+ppt_w/2"/>
                                          </p:val>
                                        </p:tav>
                                      </p:tavLst>
                                    </p:anim>
                                    <p:anim calcmode="lin" valueType="num">
                                      <p:cBhvr additive="base">
                                        <p:cTn id="16" dur="3000"/>
                                        <p:tgtEl>
                                          <p:spTgt spid="497683"/>
                                        </p:tgtEl>
                                        <p:attrNameLst>
                                          <p:attrName>ppt_y</p:attrName>
                                        </p:attrNameLst>
                                      </p:cBhvr>
                                      <p:tavLst>
                                        <p:tav tm="0">
                                          <p:val>
                                            <p:strVal val="ppt_y"/>
                                          </p:val>
                                        </p:tav>
                                        <p:tav tm="100000">
                                          <p:val>
                                            <p:strVal val="ppt_y"/>
                                          </p:val>
                                        </p:tav>
                                      </p:tavLst>
                                    </p:anim>
                                    <p:set>
                                      <p:cBhvr>
                                        <p:cTn id="17" dur="1" fill="hold">
                                          <p:stCondLst>
                                            <p:cond delay="2999"/>
                                          </p:stCondLst>
                                        </p:cTn>
                                        <p:tgtEl>
                                          <p:spTgt spid="4976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2</a:t>
            </a:r>
          </a:p>
        </p:txBody>
      </p:sp>
      <p:grpSp>
        <p:nvGrpSpPr>
          <p:cNvPr id="499715" name="Group 3"/>
          <p:cNvGrpSpPr>
            <a:grpSpLocks/>
          </p:cNvGrpSpPr>
          <p:nvPr/>
        </p:nvGrpSpPr>
        <p:grpSpPr bwMode="auto">
          <a:xfrm>
            <a:off x="571500" y="2095500"/>
            <a:ext cx="2671763" cy="2667000"/>
            <a:chOff x="360" y="1320"/>
            <a:chExt cx="1683" cy="1680"/>
          </a:xfrm>
        </p:grpSpPr>
        <p:sp>
          <p:nvSpPr>
            <p:cNvPr id="499716"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17"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1</a:t>
              </a:r>
            </a:p>
          </p:txBody>
        </p:sp>
        <p:sp>
          <p:nvSpPr>
            <p:cNvPr id="499718" name="Text Box 6"/>
            <p:cNvSpPr txBox="1">
              <a:spLocks noChangeArrowheads="1"/>
            </p:cNvSpPr>
            <p:nvPr/>
          </p:nvSpPr>
          <p:spPr bwMode="auto">
            <a:xfrm>
              <a:off x="360" y="1632"/>
              <a:ext cx="1683" cy="679"/>
            </a:xfrm>
            <a:prstGeom prst="rect">
              <a:avLst/>
            </a:prstGeom>
            <a:noFill/>
            <a:ln w="9525">
              <a:noFill/>
              <a:miter lim="800000"/>
              <a:headEnd/>
              <a:tailEnd/>
            </a:ln>
            <a:effectLst/>
          </p:spPr>
          <p:txBody>
            <a:bodyPr>
              <a:prstTxWarp prst="textNoShape">
                <a:avLst/>
              </a:prstTxWarp>
              <a:spAutoFit/>
            </a:bodyPr>
            <a:lstStyle/>
            <a:p>
              <a:pPr algn="ctr"/>
              <a:r>
                <a:rPr lang="en-US" sz="1600" b="0" dirty="0"/>
                <a:t>Variables and values</a:t>
              </a:r>
            </a:p>
            <a:p>
              <a:pPr algn="ctr"/>
              <a:r>
                <a:rPr lang="en-US" sz="1600" b="0" dirty="0"/>
                <a:t>Arithmetic expressions</a:t>
              </a:r>
            </a:p>
            <a:p>
              <a:pPr algn="ctr"/>
              <a:r>
                <a:rPr lang="en-US" sz="1600" b="0" dirty="0"/>
                <a:t>Functions</a:t>
              </a:r>
            </a:p>
            <a:p>
              <a:pPr algn="ctr"/>
              <a:r>
                <a:rPr lang="en-US" sz="1600" b="0" dirty="0"/>
                <a:t>Strings and concatenation</a:t>
              </a:r>
            </a:p>
          </p:txBody>
        </p:sp>
        <p:sp>
          <p:nvSpPr>
            <p:cNvPr id="499719"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2.1-2.5</a:t>
              </a:r>
            </a:p>
          </p:txBody>
        </p:sp>
      </p:grpSp>
      <p:grpSp>
        <p:nvGrpSpPr>
          <p:cNvPr id="499720" name="Group 8"/>
          <p:cNvGrpSpPr>
            <a:grpSpLocks/>
          </p:cNvGrpSpPr>
          <p:nvPr/>
        </p:nvGrpSpPr>
        <p:grpSpPr bwMode="auto">
          <a:xfrm>
            <a:off x="3238500" y="2095500"/>
            <a:ext cx="2671763" cy="2667000"/>
            <a:chOff x="360" y="1320"/>
            <a:chExt cx="1683" cy="1680"/>
          </a:xfrm>
        </p:grpSpPr>
        <p:sp>
          <p:nvSpPr>
            <p:cNvPr id="4997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a:t>
              </a:r>
            </a:p>
          </p:txBody>
        </p:sp>
        <p:sp>
          <p:nvSpPr>
            <p:cNvPr id="4997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Programs in JavaScript</a:t>
              </a:r>
            </a:p>
            <a:p>
              <a:pPr algn="ctr"/>
              <a:r>
                <a:rPr lang="en-US" sz="1600" b="0" dirty="0"/>
                <a:t>JavaScript and the web</a:t>
              </a:r>
            </a:p>
            <a:p>
              <a:pPr algn="ctr"/>
              <a:r>
                <a:rPr lang="en-US" sz="1600" b="0" dirty="0"/>
                <a:t>Simple graphics</a:t>
              </a:r>
            </a:p>
          </p:txBody>
        </p:sp>
        <p:sp>
          <p:nvSpPr>
            <p:cNvPr id="4997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2.6, 3.1-3.5</a:t>
              </a:r>
            </a:p>
          </p:txBody>
        </p:sp>
      </p:grpSp>
      <p:grpSp>
        <p:nvGrpSpPr>
          <p:cNvPr id="499725" name="Group 13"/>
          <p:cNvGrpSpPr>
            <a:grpSpLocks/>
          </p:cNvGrpSpPr>
          <p:nvPr/>
        </p:nvGrpSpPr>
        <p:grpSpPr bwMode="auto">
          <a:xfrm>
            <a:off x="5905500" y="2095500"/>
            <a:ext cx="2671763" cy="2667000"/>
            <a:chOff x="360" y="1320"/>
            <a:chExt cx="1683" cy="1680"/>
          </a:xfrm>
        </p:grpSpPr>
        <p:sp>
          <p:nvSpPr>
            <p:cNvPr id="49972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5</a:t>
              </a:r>
            </a:p>
          </p:txBody>
        </p:sp>
        <p:sp>
          <p:nvSpPr>
            <p:cNvPr id="499728"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Control statements</a:t>
              </a:r>
            </a:p>
            <a:p>
              <a:pPr algn="ctr"/>
              <a:r>
                <a:rPr lang="en-US" sz="1600" b="0" dirty="0"/>
                <a:t>Boolean data</a:t>
              </a:r>
            </a:p>
          </p:txBody>
        </p:sp>
        <p:sp>
          <p:nvSpPr>
            <p:cNvPr id="49972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4.1-4.5</a:t>
              </a:r>
            </a:p>
          </p:txBody>
        </p:sp>
      </p:grpSp>
      <p:sp>
        <p:nvSpPr>
          <p:cNvPr id="499730" name="Rectangle 18"/>
          <p:cNvSpPr>
            <a:spLocks noChangeArrowheads="1"/>
          </p:cNvSpPr>
          <p:nvPr/>
        </p:nvSpPr>
        <p:spPr bwMode="auto">
          <a:xfrm>
            <a:off x="3429000" y="2571750"/>
            <a:ext cx="184150" cy="457200"/>
          </a:xfrm>
          <a:prstGeom prst="rect">
            <a:avLst/>
          </a:prstGeom>
          <a:noFill/>
          <a:ln w="9525">
            <a:noFill/>
            <a:miter lim="800000"/>
            <a:headEnd/>
            <a:tailEnd/>
          </a:ln>
          <a:effectLst/>
        </p:spPr>
        <p:txBody>
          <a:bodyPr wrap="none">
            <a:prstTxWarp prst="textNoShape">
              <a:avLst/>
            </a:prstTxWarp>
            <a:spAutoFit/>
          </a:bodyPr>
          <a:lstStyle/>
          <a:p>
            <a:endParaRPr lang="en-US" sz="2400" b="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3</a:t>
            </a:r>
          </a:p>
        </p:txBody>
      </p:sp>
      <p:grpSp>
        <p:nvGrpSpPr>
          <p:cNvPr id="501768" name="Group 8"/>
          <p:cNvGrpSpPr>
            <a:grpSpLocks/>
          </p:cNvGrpSpPr>
          <p:nvPr/>
        </p:nvGrpSpPr>
        <p:grpSpPr bwMode="auto">
          <a:xfrm>
            <a:off x="3238500" y="2095500"/>
            <a:ext cx="2671763" cy="2667000"/>
            <a:chOff x="360" y="1320"/>
            <a:chExt cx="1683" cy="1680"/>
          </a:xfrm>
        </p:grpSpPr>
        <p:sp>
          <p:nvSpPr>
            <p:cNvPr id="50176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10</a:t>
              </a:r>
            </a:p>
          </p:txBody>
        </p:sp>
        <p:sp>
          <p:nvSpPr>
            <p:cNvPr id="501771"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The mechanics of functions</a:t>
              </a:r>
            </a:p>
            <a:p>
              <a:pPr algn="ctr"/>
              <a:r>
                <a:rPr lang="en-US" sz="1600" b="0" dirty="0"/>
                <a:t>Decomposition </a:t>
              </a:r>
            </a:p>
          </p:txBody>
        </p:sp>
        <p:sp>
          <p:nvSpPr>
            <p:cNvPr id="501772" name="Text Box 12"/>
            <p:cNvSpPr txBox="1">
              <a:spLocks noChangeArrowheads="1"/>
            </p:cNvSpPr>
            <p:nvPr/>
          </p:nvSpPr>
          <p:spPr bwMode="auto">
            <a:xfrm>
              <a:off x="360" y="2629"/>
              <a:ext cx="1681"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Karel contest</a:t>
              </a:r>
            </a:p>
            <a:p>
              <a:pPr>
                <a:lnSpc>
                  <a:spcPct val="90000"/>
                </a:lnSpc>
              </a:pPr>
              <a:r>
                <a:rPr lang="en-US" dirty="0"/>
                <a:t>Read: Sections 5.4-5.5</a:t>
              </a:r>
            </a:p>
          </p:txBody>
        </p:sp>
      </p:grpSp>
      <p:grpSp>
        <p:nvGrpSpPr>
          <p:cNvPr id="501773" name="Group 13"/>
          <p:cNvGrpSpPr>
            <a:grpSpLocks/>
          </p:cNvGrpSpPr>
          <p:nvPr/>
        </p:nvGrpSpPr>
        <p:grpSpPr bwMode="auto">
          <a:xfrm>
            <a:off x="5905500" y="2095500"/>
            <a:ext cx="2693988" cy="2667000"/>
            <a:chOff x="3720" y="1320"/>
            <a:chExt cx="1697" cy="1680"/>
          </a:xfrm>
        </p:grpSpPr>
        <p:sp>
          <p:nvSpPr>
            <p:cNvPr id="501774" name="Rectangle 14"/>
            <p:cNvSpPr>
              <a:spLocks noChangeArrowheads="1"/>
            </p:cNvSpPr>
            <p:nvPr/>
          </p:nvSpPr>
          <p:spPr bwMode="auto">
            <a:xfrm>
              <a:off x="372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5" name="Text Box 15"/>
            <p:cNvSpPr txBox="1">
              <a:spLocks noChangeArrowheads="1"/>
            </p:cNvSpPr>
            <p:nvPr/>
          </p:nvSpPr>
          <p:spPr bwMode="auto">
            <a:xfrm>
              <a:off x="372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13</a:t>
              </a:r>
            </a:p>
          </p:txBody>
        </p:sp>
        <p:sp>
          <p:nvSpPr>
            <p:cNvPr id="501776" name="Text Box 16"/>
            <p:cNvSpPr txBox="1">
              <a:spLocks noChangeArrowheads="1"/>
            </p:cNvSpPr>
            <p:nvPr/>
          </p:nvSpPr>
          <p:spPr bwMode="auto">
            <a:xfrm>
              <a:off x="372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First-class functions</a:t>
              </a:r>
            </a:p>
            <a:p>
              <a:pPr algn="ctr"/>
              <a:r>
                <a:rPr lang="en-US" sz="1600" b="0" dirty="0"/>
                <a:t>Event-driven programming</a:t>
              </a:r>
            </a:p>
            <a:p>
              <a:pPr algn="ctr"/>
              <a:r>
                <a:rPr lang="en-US" sz="1600" b="0" dirty="0"/>
                <a:t>Responding to mouse events</a:t>
              </a:r>
            </a:p>
          </p:txBody>
        </p:sp>
        <p:sp>
          <p:nvSpPr>
            <p:cNvPr id="501777" name="Text Box 17"/>
            <p:cNvSpPr txBox="1">
              <a:spLocks noChangeArrowheads="1"/>
            </p:cNvSpPr>
            <p:nvPr/>
          </p:nvSpPr>
          <p:spPr bwMode="auto">
            <a:xfrm>
              <a:off x="3720" y="2629"/>
              <a:ext cx="1697"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6.1-6.4</a:t>
              </a:r>
            </a:p>
          </p:txBody>
        </p:sp>
      </p:grpSp>
      <p:grpSp>
        <p:nvGrpSpPr>
          <p:cNvPr id="20" name="Group 8"/>
          <p:cNvGrpSpPr>
            <a:grpSpLocks/>
          </p:cNvGrpSpPr>
          <p:nvPr/>
        </p:nvGrpSpPr>
        <p:grpSpPr bwMode="auto">
          <a:xfrm>
            <a:off x="569912" y="2095500"/>
            <a:ext cx="2673350" cy="2667000"/>
            <a:chOff x="359" y="1320"/>
            <a:chExt cx="1684"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8</a:t>
              </a:r>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Arguments and parameters</a:t>
              </a:r>
            </a:p>
            <a:p>
              <a:pPr algn="ctr"/>
              <a:r>
                <a:rPr lang="en-US" sz="1600" b="0" dirty="0"/>
                <a:t>Libraries</a:t>
              </a:r>
            </a:p>
            <a:p>
              <a:pPr algn="ctr"/>
              <a:r>
                <a:rPr lang="en-US" sz="1600" b="0" dirty="0"/>
                <a:t>Random numbers</a:t>
              </a:r>
            </a:p>
          </p:txBody>
        </p:sp>
        <p:sp>
          <p:nvSpPr>
            <p:cNvPr id="17" name="Text Box 11"/>
            <p:cNvSpPr txBox="1">
              <a:spLocks noChangeArrowheads="1"/>
            </p:cNvSpPr>
            <p:nvPr/>
          </p:nvSpPr>
          <p:spPr bwMode="auto">
            <a:xfrm>
              <a:off x="359" y="2624"/>
              <a:ext cx="1683"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HW #1 (Karel)</a:t>
              </a:r>
            </a:p>
            <a:p>
              <a:pPr>
                <a:lnSpc>
                  <a:spcPct val="90000"/>
                </a:lnSpc>
              </a:pPr>
              <a:r>
                <a:rPr lang="en-US" dirty="0"/>
                <a:t>Read: Sections 5.1-5.3</a:t>
              </a: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4</a:t>
            </a:r>
          </a:p>
        </p:txBody>
      </p:sp>
      <p:grpSp>
        <p:nvGrpSpPr>
          <p:cNvPr id="503811" name="Group 3"/>
          <p:cNvGrpSpPr>
            <a:grpSpLocks/>
          </p:cNvGrpSpPr>
          <p:nvPr/>
        </p:nvGrpSpPr>
        <p:grpSpPr bwMode="auto">
          <a:xfrm>
            <a:off x="571500" y="2095500"/>
            <a:ext cx="2671763" cy="2667000"/>
            <a:chOff x="360" y="1320"/>
            <a:chExt cx="1683" cy="1680"/>
          </a:xfrm>
        </p:grpSpPr>
        <p:sp>
          <p:nvSpPr>
            <p:cNvPr id="503812"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3"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15</a:t>
              </a:r>
            </a:p>
          </p:txBody>
        </p:sp>
        <p:sp>
          <p:nvSpPr>
            <p:cNvPr id="503814" name="Text Box 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Simple animation</a:t>
              </a:r>
            </a:p>
            <a:p>
              <a:pPr algn="ctr"/>
              <a:r>
                <a:rPr lang="en-US" sz="1600" b="0" dirty="0"/>
                <a:t>Timers</a:t>
              </a:r>
            </a:p>
          </p:txBody>
        </p:sp>
        <p:sp>
          <p:nvSpPr>
            <p:cNvPr id="503815" name="Text Box 7"/>
            <p:cNvSpPr txBox="1">
              <a:spLocks noChangeArrowheads="1"/>
            </p:cNvSpPr>
            <p:nvPr/>
          </p:nvSpPr>
          <p:spPr bwMode="auto">
            <a:xfrm>
              <a:off x="360" y="2629"/>
              <a:ext cx="1681"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HW #2 (Simple JS)</a:t>
              </a:r>
            </a:p>
            <a:p>
              <a:pPr>
                <a:lnSpc>
                  <a:spcPct val="90000"/>
                </a:lnSpc>
              </a:pPr>
              <a:r>
                <a:rPr lang="en-US" dirty="0"/>
                <a:t>Read: Section 6.5</a:t>
              </a:r>
            </a:p>
          </p:txBody>
        </p:sp>
      </p:grpSp>
      <p:grpSp>
        <p:nvGrpSpPr>
          <p:cNvPr id="503816" name="Group 8"/>
          <p:cNvGrpSpPr>
            <a:grpSpLocks/>
          </p:cNvGrpSpPr>
          <p:nvPr/>
        </p:nvGrpSpPr>
        <p:grpSpPr bwMode="auto">
          <a:xfrm>
            <a:off x="3238500" y="2095500"/>
            <a:ext cx="2671763" cy="2667000"/>
            <a:chOff x="360" y="1320"/>
            <a:chExt cx="1683" cy="1680"/>
          </a:xfrm>
        </p:grpSpPr>
        <p:sp>
          <p:nvSpPr>
            <p:cNvPr id="503817"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8"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17</a:t>
              </a:r>
            </a:p>
          </p:txBody>
        </p:sp>
        <p:sp>
          <p:nvSpPr>
            <p:cNvPr id="503819"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The </a:t>
              </a:r>
              <a:r>
                <a:rPr lang="en-US" dirty="0" err="1">
                  <a:latin typeface="Courier New"/>
                  <a:cs typeface="Courier New"/>
                </a:rPr>
                <a:t>GArc</a:t>
              </a:r>
              <a:r>
                <a:rPr lang="en-US" sz="1600" b="0" dirty="0"/>
                <a:t> class</a:t>
              </a:r>
            </a:p>
            <a:p>
              <a:pPr algn="ctr"/>
              <a:r>
                <a:rPr lang="en-US" sz="1600" b="0" dirty="0"/>
                <a:t>The </a:t>
              </a:r>
              <a:r>
                <a:rPr lang="en-US" dirty="0" err="1">
                  <a:latin typeface="Courier New"/>
                  <a:cs typeface="Courier New"/>
                </a:rPr>
                <a:t>GPolygon</a:t>
              </a:r>
              <a:r>
                <a:rPr lang="en-US" sz="1600" b="0" dirty="0"/>
                <a:t> class</a:t>
              </a:r>
            </a:p>
            <a:p>
              <a:pPr algn="ctr"/>
              <a:r>
                <a:rPr lang="en-US" sz="1600" b="0" dirty="0"/>
                <a:t>The </a:t>
              </a:r>
              <a:r>
                <a:rPr lang="en-US" dirty="0" err="1">
                  <a:latin typeface="Courier New"/>
                  <a:cs typeface="Courier New"/>
                </a:rPr>
                <a:t>GCompound</a:t>
              </a:r>
              <a:r>
                <a:rPr lang="en-US" sz="1600" b="0" dirty="0"/>
                <a:t> class </a:t>
              </a:r>
            </a:p>
          </p:txBody>
        </p:sp>
        <p:sp>
          <p:nvSpPr>
            <p:cNvPr id="503820"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 6.6</a:t>
              </a:r>
            </a:p>
          </p:txBody>
        </p:sp>
      </p:grpSp>
      <p:grpSp>
        <p:nvGrpSpPr>
          <p:cNvPr id="503821" name="Group 13"/>
          <p:cNvGrpSpPr>
            <a:grpSpLocks/>
          </p:cNvGrpSpPr>
          <p:nvPr/>
        </p:nvGrpSpPr>
        <p:grpSpPr bwMode="auto">
          <a:xfrm>
            <a:off x="5905500" y="2095500"/>
            <a:ext cx="2671763" cy="2667000"/>
            <a:chOff x="360" y="1320"/>
            <a:chExt cx="1683" cy="1680"/>
          </a:xfrm>
        </p:grpSpPr>
        <p:sp>
          <p:nvSpPr>
            <p:cNvPr id="503822"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23"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19</a:t>
              </a:r>
            </a:p>
          </p:txBody>
        </p:sp>
        <p:sp>
          <p:nvSpPr>
            <p:cNvPr id="503824"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Binary representation</a:t>
              </a:r>
            </a:p>
            <a:p>
              <a:pPr algn="ctr"/>
              <a:r>
                <a:rPr lang="en-US" sz="1600" b="0" dirty="0"/>
                <a:t>Representing characters</a:t>
              </a:r>
            </a:p>
          </p:txBody>
        </p:sp>
        <p:sp>
          <p:nvSpPr>
            <p:cNvPr id="503825"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 7.1</a:t>
              </a:r>
            </a:p>
          </p:txBody>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5</a:t>
            </a:r>
          </a:p>
        </p:txBody>
      </p:sp>
      <p:grpSp>
        <p:nvGrpSpPr>
          <p:cNvPr id="505859" name="Group 3"/>
          <p:cNvGrpSpPr>
            <a:grpSpLocks/>
          </p:cNvGrpSpPr>
          <p:nvPr/>
        </p:nvGrpSpPr>
        <p:grpSpPr bwMode="auto">
          <a:xfrm>
            <a:off x="571500" y="2095500"/>
            <a:ext cx="2671763" cy="2667000"/>
            <a:chOff x="360" y="1320"/>
            <a:chExt cx="1683" cy="1680"/>
          </a:xfrm>
        </p:grpSpPr>
        <p:sp>
          <p:nvSpPr>
            <p:cNvPr id="505860"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1"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22</a:t>
              </a:r>
            </a:p>
          </p:txBody>
        </p:sp>
        <p:sp>
          <p:nvSpPr>
            <p:cNvPr id="505862" name="Text Box 6"/>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a:t>JavaScript’s </a:t>
              </a:r>
              <a:r>
                <a:rPr lang="en-US" dirty="0">
                  <a:latin typeface="Courier New"/>
                  <a:cs typeface="Courier New"/>
                </a:rPr>
                <a:t>String</a:t>
              </a:r>
              <a:r>
                <a:rPr lang="en-US" sz="1600" b="0" dirty="0"/>
                <a:t> class</a:t>
              </a:r>
            </a:p>
            <a:p>
              <a:pPr algn="ctr"/>
              <a:r>
                <a:rPr lang="en-US" sz="1600" b="0" dirty="0"/>
                <a:t>Common string patterns</a:t>
              </a:r>
              <a:endParaRPr lang="en-US" sz="1800" b="0" dirty="0"/>
            </a:p>
          </p:txBody>
        </p:sp>
        <p:sp>
          <p:nvSpPr>
            <p:cNvPr id="505863"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7.2-7.4</a:t>
              </a:r>
            </a:p>
          </p:txBody>
        </p:sp>
      </p:grpSp>
      <p:grpSp>
        <p:nvGrpSpPr>
          <p:cNvPr id="505864" name="Group 8"/>
          <p:cNvGrpSpPr>
            <a:grpSpLocks/>
          </p:cNvGrpSpPr>
          <p:nvPr/>
        </p:nvGrpSpPr>
        <p:grpSpPr bwMode="auto">
          <a:xfrm>
            <a:off x="3238500" y="2095500"/>
            <a:ext cx="2671763" cy="2667000"/>
            <a:chOff x="360" y="1320"/>
            <a:chExt cx="1683" cy="1680"/>
          </a:xfrm>
        </p:grpSpPr>
        <p:sp>
          <p:nvSpPr>
            <p:cNvPr id="505865"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6"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24</a:t>
              </a:r>
            </a:p>
          </p:txBody>
        </p:sp>
        <p:sp>
          <p:nvSpPr>
            <p:cNvPr id="505867"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Problem solving with strings</a:t>
              </a:r>
            </a:p>
            <a:p>
              <a:pPr algn="ctr"/>
              <a:r>
                <a:rPr lang="en-US" sz="1600" b="0" dirty="0"/>
                <a:t>String applications</a:t>
              </a:r>
            </a:p>
          </p:txBody>
        </p:sp>
        <p:sp>
          <p:nvSpPr>
            <p:cNvPr id="505868"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 7.5</a:t>
              </a:r>
            </a:p>
          </p:txBody>
        </p:sp>
      </p:grpSp>
      <p:grpSp>
        <p:nvGrpSpPr>
          <p:cNvPr id="505869" name="Group 13"/>
          <p:cNvGrpSpPr>
            <a:grpSpLocks/>
          </p:cNvGrpSpPr>
          <p:nvPr/>
        </p:nvGrpSpPr>
        <p:grpSpPr bwMode="auto">
          <a:xfrm>
            <a:off x="5905500" y="2095500"/>
            <a:ext cx="2671763" cy="2667000"/>
            <a:chOff x="360" y="1320"/>
            <a:chExt cx="1683" cy="1680"/>
          </a:xfrm>
        </p:grpSpPr>
        <p:sp>
          <p:nvSpPr>
            <p:cNvPr id="505870"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7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26</a:t>
              </a:r>
            </a:p>
          </p:txBody>
        </p:sp>
        <p:sp>
          <p:nvSpPr>
            <p:cNvPr id="505872" name="Text Box 16"/>
            <p:cNvSpPr txBox="1">
              <a:spLocks noChangeArrowheads="1"/>
            </p:cNvSpPr>
            <p:nvPr/>
          </p:nvSpPr>
          <p:spPr bwMode="auto">
            <a:xfrm>
              <a:off x="360" y="1632"/>
              <a:ext cx="1683" cy="543"/>
            </a:xfrm>
            <a:prstGeom prst="rect">
              <a:avLst/>
            </a:prstGeom>
            <a:noFill/>
            <a:ln w="9525">
              <a:noFill/>
              <a:miter lim="800000"/>
              <a:headEnd/>
              <a:tailEnd/>
            </a:ln>
            <a:effectLst/>
          </p:spPr>
          <p:txBody>
            <a:bodyPr>
              <a:prstTxWarp prst="textNoShape">
                <a:avLst/>
              </a:prstTxWarp>
              <a:spAutoFit/>
            </a:bodyPr>
            <a:lstStyle/>
            <a:p>
              <a:pPr algn="ctr"/>
              <a:r>
                <a:rPr lang="en-US" sz="1600" b="0" dirty="0"/>
                <a:t>Cryptography</a:t>
              </a:r>
            </a:p>
            <a:p>
              <a:pPr algn="ctr"/>
              <a:endParaRPr lang="en-US" sz="1600" b="0" dirty="0"/>
            </a:p>
            <a:p>
              <a:pPr algn="ctr"/>
              <a:endParaRPr lang="en-US" sz="1600" b="0" dirty="0"/>
            </a:p>
          </p:txBody>
        </p:sp>
        <p:sp>
          <p:nvSpPr>
            <p:cNvPr id="505873" name="Text Box 17"/>
            <p:cNvSpPr txBox="1">
              <a:spLocks noChangeArrowheads="1"/>
            </p:cNvSpPr>
            <p:nvPr/>
          </p:nvSpPr>
          <p:spPr bwMode="auto">
            <a:xfrm>
              <a:off x="360" y="2629"/>
              <a:ext cx="1681"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HW #3 (Breakout)</a:t>
              </a:r>
            </a:p>
            <a:p>
              <a:pPr>
                <a:lnSpc>
                  <a:spcPct val="90000"/>
                </a:lnSpc>
              </a:pPr>
              <a:r>
                <a:rPr lang="en-US" dirty="0"/>
                <a:t>Read: Section 7.6</a:t>
              </a: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6</a:t>
            </a:r>
          </a:p>
        </p:txBody>
      </p:sp>
      <p:grpSp>
        <p:nvGrpSpPr>
          <p:cNvPr id="507907" name="Group 3"/>
          <p:cNvGrpSpPr>
            <a:grpSpLocks/>
          </p:cNvGrpSpPr>
          <p:nvPr/>
        </p:nvGrpSpPr>
        <p:grpSpPr bwMode="auto">
          <a:xfrm>
            <a:off x="571500" y="2095500"/>
            <a:ext cx="2671763" cy="2667000"/>
            <a:chOff x="360" y="1320"/>
            <a:chExt cx="1683" cy="1680"/>
          </a:xfrm>
        </p:grpSpPr>
        <p:sp>
          <p:nvSpPr>
            <p:cNvPr id="50790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0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29</a:t>
              </a:r>
            </a:p>
          </p:txBody>
        </p:sp>
        <p:sp>
          <p:nvSpPr>
            <p:cNvPr id="507910" name="Text Box 6"/>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a:t>Debugging strategies</a:t>
              </a:r>
            </a:p>
          </p:txBody>
        </p:sp>
        <p:sp>
          <p:nvSpPr>
            <p:cNvPr id="507911"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i="1" dirty="0"/>
                <a:t>Due: Graphics contest</a:t>
              </a:r>
            </a:p>
          </p:txBody>
        </p:sp>
      </p:grpSp>
      <p:grpSp>
        <p:nvGrpSpPr>
          <p:cNvPr id="507912" name="Group 8"/>
          <p:cNvGrpSpPr>
            <a:grpSpLocks/>
          </p:cNvGrpSpPr>
          <p:nvPr/>
        </p:nvGrpSpPr>
        <p:grpSpPr bwMode="auto">
          <a:xfrm>
            <a:off x="3238500" y="2095500"/>
            <a:ext cx="2671763" cy="2667000"/>
            <a:chOff x="360" y="1320"/>
            <a:chExt cx="1683" cy="1680"/>
          </a:xfrm>
        </p:grpSpPr>
        <p:sp>
          <p:nvSpPr>
            <p:cNvPr id="50791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4"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31</a:t>
              </a:r>
            </a:p>
          </p:txBody>
        </p:sp>
        <p:sp>
          <p:nvSpPr>
            <p:cNvPr id="507915" name="Text Box 11"/>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dirty="0"/>
                <a:t>Simple arrays</a:t>
              </a:r>
            </a:p>
          </p:txBody>
        </p:sp>
        <p:sp>
          <p:nvSpPr>
            <p:cNvPr id="507916"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8.1-8.2</a:t>
              </a:r>
            </a:p>
          </p:txBody>
        </p:sp>
      </p:grpSp>
      <p:grpSp>
        <p:nvGrpSpPr>
          <p:cNvPr id="507917" name="Group 13"/>
          <p:cNvGrpSpPr>
            <a:grpSpLocks/>
          </p:cNvGrpSpPr>
          <p:nvPr/>
        </p:nvGrpSpPr>
        <p:grpSpPr bwMode="auto">
          <a:xfrm>
            <a:off x="5905500" y="2095500"/>
            <a:ext cx="2671763" cy="2667000"/>
            <a:chOff x="360" y="1320"/>
            <a:chExt cx="1683" cy="1680"/>
          </a:xfrm>
        </p:grpSpPr>
        <p:sp>
          <p:nvSpPr>
            <p:cNvPr id="50791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2</a:t>
              </a:r>
            </a:p>
          </p:txBody>
        </p:sp>
        <p:sp>
          <p:nvSpPr>
            <p:cNvPr id="507920"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Using arrays for tabulation</a:t>
              </a:r>
            </a:p>
          </p:txBody>
        </p:sp>
        <p:sp>
          <p:nvSpPr>
            <p:cNvPr id="507921"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 8.3</a:t>
              </a:r>
            </a:p>
          </p:txBody>
        </p:sp>
      </p:grpSp>
      <p:sp>
        <p:nvSpPr>
          <p:cNvPr id="507922" name="Rectangle 18"/>
          <p:cNvSpPr>
            <a:spLocks noChangeArrowheads="1"/>
          </p:cNvSpPr>
          <p:nvPr/>
        </p:nvSpPr>
        <p:spPr bwMode="auto">
          <a:xfrm>
            <a:off x="2133600" y="3276600"/>
            <a:ext cx="2209800" cy="6858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Midterm Exam</a:t>
            </a:r>
          </a:p>
          <a:p>
            <a:pPr algn="ctr">
              <a:lnSpc>
                <a:spcPct val="90000"/>
              </a:lnSpc>
            </a:pPr>
            <a:r>
              <a:rPr lang="en-US" b="0" dirty="0">
                <a:solidFill>
                  <a:srgbClr val="000000"/>
                </a:solidFill>
              </a:rPr>
              <a:t>Tuesday, October 30</a:t>
            </a:r>
          </a:p>
          <a:p>
            <a:pPr algn="ctr">
              <a:lnSpc>
                <a:spcPct val="90000"/>
              </a:lnSpc>
            </a:pPr>
            <a:r>
              <a:rPr lang="en-US" b="0" dirty="0">
                <a:solidFill>
                  <a:srgbClr val="000000"/>
                </a:solidFill>
              </a:rPr>
              <a:t>3:30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 or 7:00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endParaRPr lang="en-US" b="0" dirty="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07922"/>
                                        </p:tgtEl>
                                        <p:attrNameLst>
                                          <p:attrName>style.visibility</p:attrName>
                                        </p:attrNameLst>
                                      </p:cBhvr>
                                      <p:to>
                                        <p:strVal val="visible"/>
                                      </p:to>
                                    </p:set>
                                    <p:anim calcmode="lin" valueType="num">
                                      <p:cBhvr>
                                        <p:cTn id="7" dur="1000" fill="hold"/>
                                        <p:tgtEl>
                                          <p:spTgt spid="507922"/>
                                        </p:tgtEl>
                                        <p:attrNameLst>
                                          <p:attrName>ppt_w</p:attrName>
                                        </p:attrNameLst>
                                      </p:cBhvr>
                                      <p:tavLst>
                                        <p:tav tm="0">
                                          <p:val>
                                            <p:fltVal val="0"/>
                                          </p:val>
                                        </p:tav>
                                        <p:tav tm="100000">
                                          <p:val>
                                            <p:strVal val="#ppt_w"/>
                                          </p:val>
                                        </p:tav>
                                      </p:tavLst>
                                    </p:anim>
                                    <p:anim calcmode="lin" valueType="num">
                                      <p:cBhvr>
                                        <p:cTn id="8" dur="1000" fill="hold"/>
                                        <p:tgtEl>
                                          <p:spTgt spid="507922"/>
                                        </p:tgtEl>
                                        <p:attrNameLst>
                                          <p:attrName>ppt_h</p:attrName>
                                        </p:attrNameLst>
                                      </p:cBhvr>
                                      <p:tavLst>
                                        <p:tav tm="0">
                                          <p:val>
                                            <p:fltVal val="0"/>
                                          </p:val>
                                        </p:tav>
                                        <p:tav tm="100000">
                                          <p:val>
                                            <p:strVal val="#ppt_h"/>
                                          </p:val>
                                        </p:tav>
                                      </p:tavLst>
                                    </p:anim>
                                    <p:anim calcmode="lin" valueType="num">
                                      <p:cBhvr>
                                        <p:cTn id="9" dur="1000" fill="hold"/>
                                        <p:tgtEl>
                                          <p:spTgt spid="5079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79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7</a:t>
            </a:r>
          </a:p>
        </p:txBody>
      </p:sp>
      <p:grpSp>
        <p:nvGrpSpPr>
          <p:cNvPr id="509960" name="Group 8"/>
          <p:cNvGrpSpPr>
            <a:grpSpLocks/>
          </p:cNvGrpSpPr>
          <p:nvPr/>
        </p:nvGrpSpPr>
        <p:grpSpPr bwMode="auto">
          <a:xfrm>
            <a:off x="3238500" y="2095500"/>
            <a:ext cx="2671763" cy="2667000"/>
            <a:chOff x="360" y="1320"/>
            <a:chExt cx="1683" cy="1680"/>
          </a:xfrm>
        </p:grpSpPr>
        <p:sp>
          <p:nvSpPr>
            <p:cNvPr id="50996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7</a:t>
              </a:r>
            </a:p>
          </p:txBody>
        </p:sp>
        <p:sp>
          <p:nvSpPr>
            <p:cNvPr id="509963"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Objects as aggregates</a:t>
              </a:r>
            </a:p>
            <a:p>
              <a:pPr algn="ctr"/>
              <a:r>
                <a:rPr lang="en-US" sz="1600" b="0" dirty="0"/>
                <a:t>Objects as maps</a:t>
              </a:r>
            </a:p>
          </p:txBody>
        </p:sp>
        <p:sp>
          <p:nvSpPr>
            <p:cNvPr id="50996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9.1-9.2</a:t>
              </a:r>
            </a:p>
          </p:txBody>
        </p:sp>
      </p:grpSp>
      <p:grpSp>
        <p:nvGrpSpPr>
          <p:cNvPr id="509965" name="Group 13"/>
          <p:cNvGrpSpPr>
            <a:grpSpLocks/>
          </p:cNvGrpSpPr>
          <p:nvPr/>
        </p:nvGrpSpPr>
        <p:grpSpPr bwMode="auto">
          <a:xfrm>
            <a:off x="5905500" y="2095500"/>
            <a:ext cx="2671763" cy="2667000"/>
            <a:chOff x="360" y="1320"/>
            <a:chExt cx="1683" cy="1680"/>
          </a:xfrm>
        </p:grpSpPr>
        <p:sp>
          <p:nvSpPr>
            <p:cNvPr id="50996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9</a:t>
              </a:r>
            </a:p>
          </p:txBody>
        </p:sp>
        <p:sp>
          <p:nvSpPr>
            <p:cNvPr id="509968" name="Text Box 16"/>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JavaScript and OOP</a:t>
              </a:r>
            </a:p>
            <a:p>
              <a:pPr algn="ctr"/>
              <a:r>
                <a:rPr lang="en-US" sz="1600" b="0" dirty="0"/>
                <a:t>Libraries and interfaces</a:t>
              </a:r>
            </a:p>
            <a:p>
              <a:pPr algn="ctr"/>
              <a:r>
                <a:rPr lang="en-US" sz="1600" b="0" dirty="0"/>
                <a:t>Defining classes and methods</a:t>
              </a:r>
            </a:p>
          </p:txBody>
        </p:sp>
        <p:sp>
          <p:nvSpPr>
            <p:cNvPr id="50996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9.3-9.5</a:t>
              </a:r>
            </a:p>
          </p:txBody>
        </p:sp>
      </p:grpSp>
      <p:grpSp>
        <p:nvGrpSpPr>
          <p:cNvPr id="20" name="Group 8"/>
          <p:cNvGrpSpPr>
            <a:grpSpLocks/>
          </p:cNvGrpSpPr>
          <p:nvPr/>
        </p:nvGrpSpPr>
        <p:grpSpPr bwMode="auto">
          <a:xfrm>
            <a:off x="571500" y="2095500"/>
            <a:ext cx="2681288" cy="2667000"/>
            <a:chOff x="360" y="1320"/>
            <a:chExt cx="1689"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5</a:t>
              </a:r>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Multidimensional arrays</a:t>
              </a:r>
            </a:p>
            <a:p>
              <a:pPr algn="ctr"/>
              <a:r>
                <a:rPr lang="en-US" sz="1600" b="0" dirty="0"/>
                <a:t>Pixel arrays</a:t>
              </a:r>
            </a:p>
            <a:p>
              <a:pPr algn="ctr"/>
              <a:r>
                <a:rPr lang="en-US" sz="1600" b="0" dirty="0"/>
                <a:t>The </a:t>
              </a:r>
              <a:r>
                <a:rPr lang="en-US" dirty="0" err="1">
                  <a:latin typeface="Courier New"/>
                  <a:cs typeface="Courier New"/>
                </a:rPr>
                <a:t>GImage</a:t>
              </a:r>
              <a:r>
                <a:rPr lang="en-US" sz="1600" b="0" dirty="0"/>
                <a:t> class</a:t>
              </a:r>
            </a:p>
          </p:txBody>
        </p:sp>
        <p:sp>
          <p:nvSpPr>
            <p:cNvPr id="17" name="Text Box 11"/>
            <p:cNvSpPr txBox="1">
              <a:spLocks noChangeArrowheads="1"/>
            </p:cNvSpPr>
            <p:nvPr/>
          </p:nvSpPr>
          <p:spPr bwMode="auto">
            <a:xfrm>
              <a:off x="366" y="2623"/>
              <a:ext cx="1683"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latin typeface="Times New Roman"/>
                  <a:cs typeface="Times New Roman"/>
                </a:rPr>
                <a:t>Due: HW #4 (</a:t>
              </a:r>
              <a:r>
                <a:rPr lang="en-US" i="1" dirty="0" err="1">
                  <a:latin typeface="Times New Roman"/>
                  <a:cs typeface="Times New Roman"/>
                </a:rPr>
                <a:t>HangKarel</a:t>
              </a:r>
              <a:r>
                <a:rPr lang="en-US" i="1" dirty="0">
                  <a:latin typeface="Times New Roman"/>
                  <a:cs typeface="Times New Roman"/>
                </a:rPr>
                <a:t>)</a:t>
              </a:r>
            </a:p>
            <a:p>
              <a:pPr>
                <a:lnSpc>
                  <a:spcPct val="90000"/>
                </a:lnSpc>
              </a:pPr>
              <a:r>
                <a:rPr lang="en-US" dirty="0">
                  <a:latin typeface="Times New Roman"/>
                  <a:cs typeface="Times New Roman"/>
                </a:rPr>
                <a:t>Read: Sections 8.4-8.6</a:t>
              </a:r>
            </a:p>
          </p:txBody>
        </p:sp>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8</a:t>
            </a:r>
          </a:p>
        </p:txBody>
      </p:sp>
      <p:grpSp>
        <p:nvGrpSpPr>
          <p:cNvPr id="512003" name="Group 3"/>
          <p:cNvGrpSpPr>
            <a:grpSpLocks/>
          </p:cNvGrpSpPr>
          <p:nvPr/>
        </p:nvGrpSpPr>
        <p:grpSpPr bwMode="auto">
          <a:xfrm>
            <a:off x="571500" y="2095500"/>
            <a:ext cx="2671763" cy="2667000"/>
            <a:chOff x="360" y="1320"/>
            <a:chExt cx="1683" cy="1680"/>
          </a:xfrm>
        </p:grpSpPr>
        <p:sp>
          <p:nvSpPr>
            <p:cNvPr id="512004"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05"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12</a:t>
              </a:r>
            </a:p>
          </p:txBody>
        </p:sp>
        <p:sp>
          <p:nvSpPr>
            <p:cNvPr id="512006" name="Text Box 6"/>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Designing data structures</a:t>
              </a:r>
            </a:p>
            <a:p>
              <a:pPr algn="ctr"/>
              <a:r>
                <a:rPr lang="en-US" sz="1600" b="0" dirty="0"/>
                <a:t>Token scanners</a:t>
              </a:r>
            </a:p>
            <a:p>
              <a:pPr algn="ctr"/>
              <a:r>
                <a:rPr lang="en-US" sz="1600" b="0" dirty="0"/>
                <a:t>Efficiency and Representation</a:t>
              </a:r>
            </a:p>
          </p:txBody>
        </p:sp>
        <p:sp>
          <p:nvSpPr>
            <p:cNvPr id="512007"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10.1-10.4</a:t>
              </a:r>
            </a:p>
          </p:txBody>
        </p:sp>
      </p:grpSp>
      <p:grpSp>
        <p:nvGrpSpPr>
          <p:cNvPr id="512008"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14</a:t>
              </a:r>
            </a:p>
          </p:txBody>
        </p:sp>
        <p:sp>
          <p:nvSpPr>
            <p:cNvPr id="512011"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JavaScript and the Web</a:t>
              </a:r>
            </a:p>
            <a:p>
              <a:pPr algn="ctr"/>
              <a:r>
                <a:rPr lang="en-US" sz="1600" b="0" dirty="0"/>
                <a:t>Connecting HTML and JavaScript</a:t>
              </a:r>
              <a:endParaRPr lang="en-US" sz="1800" b="0" dirty="0"/>
            </a:p>
          </p:txBody>
        </p:sp>
        <p:sp>
          <p:nvSpPr>
            <p:cNvPr id="51201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 </a:t>
              </a:r>
            </a:p>
            <a:p>
              <a:pPr>
                <a:lnSpc>
                  <a:spcPct val="90000"/>
                </a:lnSpc>
              </a:pPr>
              <a:r>
                <a:rPr lang="en-US" dirty="0"/>
                <a:t>Read: Sections 12.1-12.4</a:t>
              </a:r>
            </a:p>
          </p:txBody>
        </p:sp>
      </p:grpSp>
      <p:grpSp>
        <p:nvGrpSpPr>
          <p:cNvPr id="512013"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16</a:t>
              </a:r>
            </a:p>
          </p:txBody>
        </p:sp>
        <p:sp>
          <p:nvSpPr>
            <p:cNvPr id="512016"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Data driven programs</a:t>
              </a:r>
            </a:p>
            <a:p>
              <a:pPr algn="ctr"/>
              <a:r>
                <a:rPr lang="en-US" sz="1600" b="0" dirty="0"/>
                <a:t>Storing data in HTML files</a:t>
              </a:r>
              <a:endParaRPr lang="en-US" sz="1800" b="0" dirty="0"/>
            </a:p>
          </p:txBody>
        </p:sp>
        <p:sp>
          <p:nvSpPr>
            <p:cNvPr id="512017" name="Text Box 17"/>
            <p:cNvSpPr txBox="1">
              <a:spLocks noChangeArrowheads="1"/>
            </p:cNvSpPr>
            <p:nvPr/>
          </p:nvSpPr>
          <p:spPr bwMode="auto">
            <a:xfrm>
              <a:off x="360" y="2629"/>
              <a:ext cx="1681" cy="302"/>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HW #5 (Enigma)</a:t>
              </a:r>
            </a:p>
            <a:p>
              <a:pPr>
                <a:lnSpc>
                  <a:spcPct val="90000"/>
                </a:lnSpc>
              </a:pPr>
              <a:r>
                <a:rPr lang="en-US" dirty="0"/>
                <a:t>Read: Section 12.5</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9</a:t>
            </a:r>
          </a:p>
        </p:txBody>
      </p:sp>
      <p:grpSp>
        <p:nvGrpSpPr>
          <p:cNvPr id="3"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28</a:t>
              </a:r>
            </a:p>
          </p:txBody>
        </p:sp>
        <p:sp>
          <p:nvSpPr>
            <p:cNvPr id="512011"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Special topics</a:t>
              </a:r>
              <a:endParaRPr lang="en-US" sz="1800" b="0" dirty="0"/>
            </a:p>
          </p:txBody>
        </p:sp>
        <p:sp>
          <p:nvSpPr>
            <p:cNvPr id="51201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 </a:t>
              </a:r>
            </a:p>
            <a:p>
              <a:pPr>
                <a:lnSpc>
                  <a:spcPct val="90000"/>
                </a:lnSpc>
              </a:pPr>
              <a:r>
                <a:rPr lang="en-US" dirty="0"/>
                <a:t>Read: TBD</a:t>
              </a:r>
            </a:p>
          </p:txBody>
        </p:sp>
      </p:grpSp>
      <p:grpSp>
        <p:nvGrpSpPr>
          <p:cNvPr id="4"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30</a:t>
              </a:r>
            </a:p>
          </p:txBody>
        </p:sp>
        <p:sp>
          <p:nvSpPr>
            <p:cNvPr id="512016"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Special topics</a:t>
              </a:r>
              <a:endParaRPr lang="en-US" sz="1800" b="0" dirty="0"/>
            </a:p>
          </p:txBody>
        </p:sp>
        <p:sp>
          <p:nvSpPr>
            <p:cNvPr id="512017"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TBD</a:t>
              </a:r>
            </a:p>
          </p:txBody>
        </p:sp>
      </p:grpSp>
      <p:grpSp>
        <p:nvGrpSpPr>
          <p:cNvPr id="18" name="Group 8"/>
          <p:cNvGrpSpPr>
            <a:grpSpLocks/>
          </p:cNvGrpSpPr>
          <p:nvPr/>
        </p:nvGrpSpPr>
        <p:grpSpPr bwMode="auto">
          <a:xfrm>
            <a:off x="571500" y="2095500"/>
            <a:ext cx="2671763" cy="2667000"/>
            <a:chOff x="360" y="1320"/>
            <a:chExt cx="1683" cy="1680"/>
          </a:xfrm>
        </p:grpSpPr>
        <p:sp>
          <p:nvSpPr>
            <p:cNvPr id="1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26</a:t>
              </a:r>
            </a:p>
          </p:txBody>
        </p:sp>
        <p:sp>
          <p:nvSpPr>
            <p:cNvPr id="21"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Overview of Adventure!</a:t>
              </a:r>
              <a:endParaRPr lang="en-US" sz="1800" b="0" dirty="0"/>
            </a:p>
          </p:txBody>
        </p:sp>
        <p:sp>
          <p:nvSpPr>
            <p:cNvPr id="2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 </a:t>
              </a:r>
            </a:p>
            <a:p>
              <a:pPr>
                <a:lnSpc>
                  <a:spcPct val="90000"/>
                </a:lnSpc>
              </a:pPr>
              <a:r>
                <a:rPr lang="en-US" dirty="0"/>
                <a:t>Read: Adventure Handout</a:t>
              </a: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Dead Week and Beyond</a:t>
            </a:r>
          </a:p>
        </p:txBody>
      </p:sp>
      <p:sp>
        <p:nvSpPr>
          <p:cNvPr id="516114" name="Rectangle 18"/>
          <p:cNvSpPr>
            <a:spLocks noChangeArrowheads="1"/>
          </p:cNvSpPr>
          <p:nvPr/>
        </p:nvSpPr>
        <p:spPr bwMode="auto">
          <a:xfrm>
            <a:off x="4800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Final Exam</a:t>
            </a:r>
          </a:p>
          <a:p>
            <a:pPr algn="ctr">
              <a:lnSpc>
                <a:spcPct val="90000"/>
              </a:lnSpc>
            </a:pPr>
            <a:r>
              <a:rPr lang="en-US" b="0" dirty="0">
                <a:solidFill>
                  <a:srgbClr val="000000"/>
                </a:solidFill>
              </a:rPr>
              <a:t>Monday, December 10</a:t>
            </a:r>
          </a:p>
          <a:p>
            <a:pPr algn="ctr">
              <a:lnSpc>
                <a:spcPct val="90000"/>
              </a:lnSpc>
            </a:pPr>
            <a:r>
              <a:rPr lang="en-US" b="0" dirty="0">
                <a:solidFill>
                  <a:srgbClr val="000000"/>
                </a:solidFill>
              </a:rPr>
              <a:t>8:30</a:t>
            </a:r>
            <a:r>
              <a:rPr lang="en-US" sz="600" b="0" dirty="0">
                <a:solidFill>
                  <a:srgbClr val="000000"/>
                </a:solidFill>
              </a:rPr>
              <a:t> </a:t>
            </a:r>
            <a:r>
              <a:rPr lang="en-US" sz="1000" b="0" dirty="0">
                <a:solidFill>
                  <a:srgbClr val="000000"/>
                </a:solidFill>
              </a:rPr>
              <a:t>A</a:t>
            </a:r>
            <a:r>
              <a:rPr lang="en-US" b="0" dirty="0">
                <a:solidFill>
                  <a:srgbClr val="000000"/>
                </a:solidFill>
              </a:rPr>
              <a:t>.</a:t>
            </a:r>
            <a:r>
              <a:rPr lang="en-US" sz="1000" b="0" dirty="0">
                <a:solidFill>
                  <a:srgbClr val="000000"/>
                </a:solidFill>
              </a:rPr>
              <a:t>M</a:t>
            </a:r>
            <a:r>
              <a:rPr lang="en-US" b="0" dirty="0">
                <a:solidFill>
                  <a:srgbClr val="000000"/>
                </a:solidFill>
              </a:rPr>
              <a:t>.</a:t>
            </a:r>
          </a:p>
        </p:txBody>
      </p:sp>
      <p:sp>
        <p:nvSpPr>
          <p:cNvPr id="516115" name="Rectangle 19"/>
          <p:cNvSpPr>
            <a:spLocks noChangeArrowheads="1"/>
          </p:cNvSpPr>
          <p:nvPr/>
        </p:nvSpPr>
        <p:spPr bwMode="auto">
          <a:xfrm>
            <a:off x="2133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Review Session</a:t>
            </a:r>
          </a:p>
          <a:p>
            <a:pPr algn="ctr">
              <a:lnSpc>
                <a:spcPct val="90000"/>
              </a:lnSpc>
            </a:pPr>
            <a:r>
              <a:rPr lang="en-US" b="0" dirty="0">
                <a:solidFill>
                  <a:srgbClr val="000000"/>
                </a:solidFill>
              </a:rPr>
              <a:t>Saturday, December 8</a:t>
            </a:r>
          </a:p>
          <a:p>
            <a:pPr algn="ctr">
              <a:lnSpc>
                <a:spcPct val="90000"/>
              </a:lnSpc>
            </a:pPr>
            <a:r>
              <a:rPr lang="en-US" b="0" dirty="0">
                <a:solidFill>
                  <a:srgbClr val="000000"/>
                </a:solidFill>
              </a:rPr>
              <a:t>11:00</a:t>
            </a:r>
            <a:r>
              <a:rPr lang="en-US" sz="600" b="0" dirty="0">
                <a:solidFill>
                  <a:srgbClr val="000000"/>
                </a:solidFill>
              </a:rPr>
              <a:t> </a:t>
            </a:r>
            <a:r>
              <a:rPr lang="en-US" sz="1000" b="0" dirty="0">
                <a:solidFill>
                  <a:srgbClr val="000000"/>
                </a:solidFill>
              </a:rPr>
              <a:t>A</a:t>
            </a:r>
            <a:r>
              <a:rPr lang="en-US" b="0" dirty="0">
                <a:solidFill>
                  <a:srgbClr val="000000"/>
                </a:solidFill>
              </a:rPr>
              <a:t>.</a:t>
            </a:r>
            <a:r>
              <a:rPr lang="en-US" sz="1000" b="0" dirty="0">
                <a:solidFill>
                  <a:srgbClr val="000000"/>
                </a:solidFill>
              </a:rPr>
              <a:t>M</a:t>
            </a:r>
            <a:r>
              <a:rPr lang="en-US" b="0" dirty="0">
                <a:solidFill>
                  <a:srgbClr val="000000"/>
                </a:solidFill>
              </a:rPr>
              <a:t>.</a:t>
            </a:r>
          </a:p>
        </p:txBody>
      </p:sp>
      <p:grpSp>
        <p:nvGrpSpPr>
          <p:cNvPr id="27" name="Group 8"/>
          <p:cNvGrpSpPr>
            <a:grpSpLocks/>
          </p:cNvGrpSpPr>
          <p:nvPr/>
        </p:nvGrpSpPr>
        <p:grpSpPr bwMode="auto">
          <a:xfrm>
            <a:off x="571500" y="2095500"/>
            <a:ext cx="2671763" cy="2667000"/>
            <a:chOff x="360" y="1320"/>
            <a:chExt cx="1683" cy="1680"/>
          </a:xfrm>
        </p:grpSpPr>
        <p:sp>
          <p:nvSpPr>
            <p:cNvPr id="28"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December 3</a:t>
              </a:r>
            </a:p>
          </p:txBody>
        </p:sp>
        <p:sp>
          <p:nvSpPr>
            <p:cNvPr id="30"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Special topics</a:t>
              </a:r>
            </a:p>
          </p:txBody>
        </p:sp>
        <p:sp>
          <p:nvSpPr>
            <p:cNvPr id="31"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TBD</a:t>
              </a:r>
            </a:p>
          </p:txBody>
        </p:sp>
      </p:grpSp>
      <p:grpSp>
        <p:nvGrpSpPr>
          <p:cNvPr id="19" name="Group 8"/>
          <p:cNvGrpSpPr>
            <a:grpSpLocks/>
          </p:cNvGrpSpPr>
          <p:nvPr/>
        </p:nvGrpSpPr>
        <p:grpSpPr bwMode="auto">
          <a:xfrm>
            <a:off x="3238500" y="2095500"/>
            <a:ext cx="2671763" cy="2667000"/>
            <a:chOff x="360" y="1320"/>
            <a:chExt cx="1683" cy="1680"/>
          </a:xfrm>
        </p:grpSpPr>
        <p:sp>
          <p:nvSpPr>
            <p:cNvPr id="20"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5</a:t>
              </a:r>
            </a:p>
          </p:txBody>
        </p:sp>
        <p:sp>
          <p:nvSpPr>
            <p:cNvPr id="22"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Special topics</a:t>
              </a:r>
            </a:p>
          </p:txBody>
        </p:sp>
        <p:sp>
          <p:nvSpPr>
            <p:cNvPr id="23" name="Text Box 12"/>
            <p:cNvSpPr txBox="1">
              <a:spLocks noChangeArrowheads="1"/>
            </p:cNvSpPr>
            <p:nvPr/>
          </p:nvSpPr>
          <p:spPr bwMode="auto">
            <a:xfrm>
              <a:off x="360" y="2748"/>
              <a:ext cx="1681" cy="180"/>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Read: TBD</a:t>
              </a:r>
            </a:p>
          </p:txBody>
        </p:sp>
      </p:grpSp>
      <p:grpSp>
        <p:nvGrpSpPr>
          <p:cNvPr id="24" name="Group 8">
            <a:extLst>
              <a:ext uri="{FF2B5EF4-FFF2-40B4-BE49-F238E27FC236}">
                <a16:creationId xmlns:a16="http://schemas.microsoft.com/office/drawing/2014/main" id="{BD219E83-AA4F-E24B-9DC6-066E775A86F1}"/>
              </a:ext>
            </a:extLst>
          </p:cNvPr>
          <p:cNvGrpSpPr>
            <a:grpSpLocks/>
          </p:cNvGrpSpPr>
          <p:nvPr/>
        </p:nvGrpSpPr>
        <p:grpSpPr bwMode="auto">
          <a:xfrm>
            <a:off x="5905500" y="2095500"/>
            <a:ext cx="2671763" cy="2667000"/>
            <a:chOff x="360" y="1320"/>
            <a:chExt cx="1683" cy="1680"/>
          </a:xfrm>
        </p:grpSpPr>
        <p:sp>
          <p:nvSpPr>
            <p:cNvPr id="25" name="Rectangle 9">
              <a:extLst>
                <a:ext uri="{FF2B5EF4-FFF2-40B4-BE49-F238E27FC236}">
                  <a16:creationId xmlns:a16="http://schemas.microsoft.com/office/drawing/2014/main" id="{B43106A8-A243-7D4F-886C-4861078BA360}"/>
                </a:ext>
              </a:extLst>
            </p:cNvPr>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 name="Text Box 10">
              <a:extLst>
                <a:ext uri="{FF2B5EF4-FFF2-40B4-BE49-F238E27FC236}">
                  <a16:creationId xmlns:a16="http://schemas.microsoft.com/office/drawing/2014/main" id="{6E9F8585-5EC2-CC4D-8810-B96FD5119E95}"/>
                </a:ext>
              </a:extLst>
            </p:cNvPr>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7</a:t>
              </a:r>
            </a:p>
          </p:txBody>
        </p:sp>
        <p:sp>
          <p:nvSpPr>
            <p:cNvPr id="32" name="Text Box 11">
              <a:extLst>
                <a:ext uri="{FF2B5EF4-FFF2-40B4-BE49-F238E27FC236}">
                  <a16:creationId xmlns:a16="http://schemas.microsoft.com/office/drawing/2014/main" id="{E5E0040A-7C4E-5E4D-A0DD-168C1763409D}"/>
                </a:ext>
              </a:extLst>
            </p:cNvPr>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Special topics</a:t>
              </a:r>
            </a:p>
          </p:txBody>
        </p:sp>
        <p:sp>
          <p:nvSpPr>
            <p:cNvPr id="33" name="Text Box 12">
              <a:extLst>
                <a:ext uri="{FF2B5EF4-FFF2-40B4-BE49-F238E27FC236}">
                  <a16:creationId xmlns:a16="http://schemas.microsoft.com/office/drawing/2014/main" id="{78013FA6-E13C-BB43-8AB7-66C2D4C5832A}"/>
                </a:ext>
              </a:extLst>
            </p:cNvPr>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i="1" dirty="0"/>
                <a:t>Due: HW #6 (Adventure)</a:t>
              </a:r>
            </a:p>
            <a:p>
              <a:pPr>
                <a:lnSpc>
                  <a:spcPct val="90000"/>
                </a:lnSpc>
              </a:pPr>
              <a:r>
                <a:rPr lang="en-US" i="1" dirty="0"/>
                <a:t>Due: Adventure contest</a:t>
              </a: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Assignments in CS 106AJ</a:t>
            </a:r>
            <a:endParaRPr lang="en-US" sz="3600" dirty="0">
              <a:solidFill>
                <a:srgbClr val="FF0000"/>
              </a:solidFill>
            </a:endParaRPr>
          </a:p>
        </p:txBody>
      </p:sp>
      <p:sp>
        <p:nvSpPr>
          <p:cNvPr id="518147" name="Rectangle 3"/>
          <p:cNvSpPr>
            <a:spLocks noGrp="1" noChangeAspect="1" noChangeArrowheads="1"/>
          </p:cNvSpPr>
          <p:nvPr>
            <p:ph type="body" idx="1"/>
          </p:nvPr>
        </p:nvSpPr>
        <p:spPr>
          <a:xfrm>
            <a:off x="450850" y="1168400"/>
            <a:ext cx="8153400" cy="5461000"/>
          </a:xfrm>
          <a:noFill/>
          <a:ln/>
        </p:spPr>
        <p:txBody>
          <a:bodyPr/>
          <a:lstStyle/>
          <a:p>
            <a:pPr>
              <a:lnSpc>
                <a:spcPct val="89000"/>
              </a:lnSpc>
              <a:spcBef>
                <a:spcPct val="0"/>
              </a:spcBef>
              <a:spcAft>
                <a:spcPct val="50000"/>
              </a:spcAft>
            </a:pPr>
            <a:r>
              <a:rPr lang="en-US" sz="2400" dirty="0"/>
              <a:t>Assignments in CS</a:t>
            </a:r>
            <a:r>
              <a:rPr lang="en-US" sz="1400" dirty="0"/>
              <a:t> </a:t>
            </a:r>
            <a:r>
              <a:rPr lang="en-US" sz="2400" dirty="0"/>
              <a:t>106AJ are due at 5:00</a:t>
            </a:r>
            <a:r>
              <a:rPr lang="en-US" sz="1800" dirty="0"/>
              <a:t>P.M.</a:t>
            </a:r>
            <a:r>
              <a:rPr lang="en-US" sz="2400" dirty="0"/>
              <a:t>  Assignments that come in after 5:00 will be considered late.</a:t>
            </a:r>
          </a:p>
          <a:p>
            <a:pPr>
              <a:lnSpc>
                <a:spcPct val="89000"/>
              </a:lnSpc>
              <a:spcBef>
                <a:spcPct val="0"/>
              </a:spcBef>
              <a:spcAft>
                <a:spcPct val="50000"/>
              </a:spcAft>
            </a:pPr>
            <a:r>
              <a:rPr lang="en-US" sz="2400" dirty="0"/>
              <a:t>Everyone in CS 106AJ starts the quarter with two “late days” that you can use at any point you need some extra time.  In my courses, late days correspond to class meetings, so that, if an assignment is due on Wednesday and you turn it in on Friday, that counts as </a:t>
            </a:r>
            <a:r>
              <a:rPr lang="en-US" sz="2400" b="1" i="1" dirty="0"/>
              <a:t>one</a:t>
            </a:r>
            <a:r>
              <a:rPr lang="en-US" sz="2400" b="1" dirty="0"/>
              <a:t> </a:t>
            </a:r>
            <a:r>
              <a:rPr lang="en-US" sz="2400" dirty="0"/>
              <a:t>late day.</a:t>
            </a:r>
          </a:p>
          <a:p>
            <a:pPr>
              <a:lnSpc>
                <a:spcPct val="89000"/>
              </a:lnSpc>
              <a:spcBef>
                <a:spcPct val="0"/>
              </a:spcBef>
              <a:spcAft>
                <a:spcPct val="50000"/>
              </a:spcAft>
            </a:pPr>
            <a:r>
              <a:rPr lang="en-US" sz="2400" dirty="0"/>
              <a:t>Extensions can be approved only by the TA, Ryan Eberhardt.</a:t>
            </a:r>
          </a:p>
          <a:p>
            <a:pPr>
              <a:lnSpc>
                <a:spcPct val="89000"/>
              </a:lnSpc>
              <a:spcBef>
                <a:spcPct val="0"/>
              </a:spcBef>
              <a:spcAft>
                <a:spcPct val="50000"/>
              </a:spcAft>
            </a:pPr>
            <a:r>
              <a:rPr lang="en-US" sz="2400" dirty="0"/>
              <a:t>Assignments are graded by your section leader, who discusses your work in an interactive, one-on-one grading session.</a:t>
            </a:r>
          </a:p>
          <a:p>
            <a:pPr>
              <a:lnSpc>
                <a:spcPct val="89000"/>
              </a:lnSpc>
              <a:spcBef>
                <a:spcPct val="0"/>
              </a:spcBef>
              <a:spcAft>
                <a:spcPct val="50000"/>
              </a:spcAft>
            </a:pPr>
            <a:r>
              <a:rPr lang="en-US" sz="2400" dirty="0"/>
              <a:t>Each assignment is given two grades: one on functionality and one on programming style.  Style matters.  Companies in Silicon Valley expect Stanford graduates to understand how to write code that other programmers can maintain.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8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8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CS 106AJ Grading Scale</a:t>
            </a:r>
            <a:endParaRPr lang="en-US" sz="3600" dirty="0">
              <a:solidFill>
                <a:srgbClr val="FF0000"/>
              </a:solidFill>
            </a:endParaRPr>
          </a:p>
        </p:txBody>
      </p:sp>
      <p:sp>
        <p:nvSpPr>
          <p:cNvPr id="520195" name="Rectangle 3"/>
          <p:cNvSpPr>
            <a:spLocks noGrp="1" noChangeAspect="1" noChangeArrowheads="1"/>
          </p:cNvSpPr>
          <p:nvPr>
            <p:ph type="body" idx="1"/>
          </p:nvPr>
        </p:nvSpPr>
        <p:spPr>
          <a:xfrm>
            <a:off x="450850" y="1168400"/>
            <a:ext cx="8153400" cy="889000"/>
          </a:xfrm>
          <a:noFill/>
          <a:ln/>
        </p:spPr>
        <p:txBody>
          <a:bodyPr/>
          <a:lstStyle/>
          <a:p>
            <a:pPr>
              <a:lnSpc>
                <a:spcPct val="85000"/>
              </a:lnSpc>
              <a:spcBef>
                <a:spcPct val="0"/>
              </a:spcBef>
              <a:spcAft>
                <a:spcPct val="20000"/>
              </a:spcAft>
            </a:pPr>
            <a:r>
              <a:rPr lang="en-US" sz="2400" dirty="0"/>
              <a:t>Functionality and style grades for the assignments use the following scale:</a:t>
            </a:r>
          </a:p>
        </p:txBody>
      </p:sp>
      <p:grpSp>
        <p:nvGrpSpPr>
          <p:cNvPr id="520196" name="Group 4"/>
          <p:cNvGrpSpPr>
            <a:grpSpLocks/>
          </p:cNvGrpSpPr>
          <p:nvPr/>
        </p:nvGrpSpPr>
        <p:grpSpPr bwMode="auto">
          <a:xfrm>
            <a:off x="1295400" y="3200400"/>
            <a:ext cx="7162800" cy="457200"/>
            <a:chOff x="816" y="2016"/>
            <a:chExt cx="4512" cy="288"/>
          </a:xfrm>
        </p:grpSpPr>
        <p:grpSp>
          <p:nvGrpSpPr>
            <p:cNvPr id="520197" name="Group 5"/>
            <p:cNvGrpSpPr>
              <a:grpSpLocks/>
            </p:cNvGrpSpPr>
            <p:nvPr/>
          </p:nvGrpSpPr>
          <p:grpSpPr bwMode="auto">
            <a:xfrm>
              <a:off x="816" y="2099"/>
              <a:ext cx="379" cy="155"/>
              <a:chOff x="816" y="2151"/>
              <a:chExt cx="379" cy="155"/>
            </a:xfrm>
          </p:grpSpPr>
          <p:pic>
            <p:nvPicPr>
              <p:cNvPr id="520198" name="Picture 6" descr="check"/>
              <p:cNvPicPr>
                <a:picLocks noChangeAspect="1" noChangeArrowheads="1"/>
              </p:cNvPicPr>
              <p:nvPr/>
            </p:nvPicPr>
            <p:blipFill>
              <a:blip r:embed="rId3"/>
              <a:srcRect/>
              <a:stretch>
                <a:fillRect/>
              </a:stretch>
            </p:blipFill>
            <p:spPr bwMode="auto">
              <a:xfrm>
                <a:off x="816" y="2151"/>
                <a:ext cx="190" cy="153"/>
              </a:xfrm>
              <a:prstGeom prst="rect">
                <a:avLst/>
              </a:prstGeom>
              <a:noFill/>
            </p:spPr>
          </p:pic>
          <p:pic>
            <p:nvPicPr>
              <p:cNvPr id="520199" name="Picture 7" descr="plus"/>
              <p:cNvPicPr>
                <a:picLocks noChangeAspect="1" noChangeArrowheads="1"/>
              </p:cNvPicPr>
              <p:nvPr/>
            </p:nvPicPr>
            <p:blipFill>
              <a:blip r:embed="rId4"/>
              <a:srcRect/>
              <a:stretch>
                <a:fillRect/>
              </a:stretch>
            </p:blipFill>
            <p:spPr bwMode="auto">
              <a:xfrm>
                <a:off x="1040" y="2151"/>
                <a:ext cx="155" cy="155"/>
              </a:xfrm>
              <a:prstGeom prst="rect">
                <a:avLst/>
              </a:prstGeom>
              <a:noFill/>
            </p:spPr>
          </p:pic>
        </p:grpSp>
        <p:sp>
          <p:nvSpPr>
            <p:cNvPr id="520200" name="Text Box 8"/>
            <p:cNvSpPr txBox="1">
              <a:spLocks noChangeArrowheads="1"/>
            </p:cNvSpPr>
            <p:nvPr/>
          </p:nvSpPr>
          <p:spPr bwMode="auto">
            <a:xfrm>
              <a:off x="1440" y="2016"/>
              <a:ext cx="3888" cy="288"/>
            </a:xfrm>
            <a:prstGeom prst="rect">
              <a:avLst/>
            </a:prstGeom>
            <a:noFill/>
            <a:ln w="9525">
              <a:noFill/>
              <a:miter lim="800000"/>
              <a:headEnd/>
              <a:tailEnd/>
            </a:ln>
            <a:effectLst/>
          </p:spPr>
          <p:txBody>
            <a:bodyPr>
              <a:prstTxWarp prst="textNoShape">
                <a:avLst/>
              </a:prstTxWarp>
              <a:spAutoFit/>
            </a:bodyPr>
            <a:lstStyle/>
            <a:p>
              <a:r>
                <a:rPr lang="en-US" sz="2400" b="0"/>
                <a:t>Satisfies all requirements of the assignment.</a:t>
              </a:r>
            </a:p>
          </p:txBody>
        </p:sp>
      </p:grpSp>
      <p:grpSp>
        <p:nvGrpSpPr>
          <p:cNvPr id="520201" name="Group 9"/>
          <p:cNvGrpSpPr>
            <a:grpSpLocks/>
          </p:cNvGrpSpPr>
          <p:nvPr/>
        </p:nvGrpSpPr>
        <p:grpSpPr bwMode="auto">
          <a:xfrm>
            <a:off x="1295400" y="3733800"/>
            <a:ext cx="7543800" cy="457200"/>
            <a:chOff x="816" y="2352"/>
            <a:chExt cx="4752" cy="288"/>
          </a:xfrm>
        </p:grpSpPr>
        <p:pic>
          <p:nvPicPr>
            <p:cNvPr id="520202" name="Picture 10" descr="check"/>
            <p:cNvPicPr>
              <a:picLocks noChangeAspect="1" noChangeArrowheads="1"/>
            </p:cNvPicPr>
            <p:nvPr/>
          </p:nvPicPr>
          <p:blipFill>
            <a:blip r:embed="rId3"/>
            <a:srcRect/>
            <a:stretch>
              <a:fillRect/>
            </a:stretch>
          </p:blipFill>
          <p:spPr bwMode="auto">
            <a:xfrm>
              <a:off x="816" y="2432"/>
              <a:ext cx="190" cy="153"/>
            </a:xfrm>
            <a:prstGeom prst="rect">
              <a:avLst/>
            </a:prstGeom>
            <a:noFill/>
          </p:spPr>
        </p:pic>
        <p:sp>
          <p:nvSpPr>
            <p:cNvPr id="520203" name="Text Box 11"/>
            <p:cNvSpPr txBox="1">
              <a:spLocks noChangeArrowheads="1"/>
            </p:cNvSpPr>
            <p:nvPr/>
          </p:nvSpPr>
          <p:spPr bwMode="auto">
            <a:xfrm>
              <a:off x="1440" y="2352"/>
              <a:ext cx="4128" cy="288"/>
            </a:xfrm>
            <a:prstGeom prst="rect">
              <a:avLst/>
            </a:prstGeom>
            <a:noFill/>
            <a:ln w="9525">
              <a:noFill/>
              <a:miter lim="800000"/>
              <a:headEnd/>
              <a:tailEnd/>
            </a:ln>
            <a:effectLst/>
          </p:spPr>
          <p:txBody>
            <a:bodyPr>
              <a:prstTxWarp prst="textNoShape">
                <a:avLst/>
              </a:prstTxWarp>
              <a:spAutoFit/>
            </a:bodyPr>
            <a:lstStyle/>
            <a:p>
              <a:r>
                <a:rPr lang="en-US" sz="2400" b="0"/>
                <a:t>Meets most requirements, but with some problems.</a:t>
              </a:r>
            </a:p>
          </p:txBody>
        </p:sp>
      </p:grpSp>
      <p:grpSp>
        <p:nvGrpSpPr>
          <p:cNvPr id="520204" name="Group 12"/>
          <p:cNvGrpSpPr>
            <a:grpSpLocks/>
          </p:cNvGrpSpPr>
          <p:nvPr/>
        </p:nvGrpSpPr>
        <p:grpSpPr bwMode="auto">
          <a:xfrm>
            <a:off x="1295400" y="4267200"/>
            <a:ext cx="7162800" cy="457200"/>
            <a:chOff x="816" y="2688"/>
            <a:chExt cx="4512" cy="288"/>
          </a:xfrm>
        </p:grpSpPr>
        <p:grpSp>
          <p:nvGrpSpPr>
            <p:cNvPr id="520205" name="Group 13"/>
            <p:cNvGrpSpPr>
              <a:grpSpLocks/>
            </p:cNvGrpSpPr>
            <p:nvPr/>
          </p:nvGrpSpPr>
          <p:grpSpPr bwMode="auto">
            <a:xfrm>
              <a:off x="816" y="2772"/>
              <a:ext cx="374" cy="153"/>
              <a:chOff x="816" y="2553"/>
              <a:chExt cx="374" cy="153"/>
            </a:xfrm>
          </p:grpSpPr>
          <p:pic>
            <p:nvPicPr>
              <p:cNvPr id="520206" name="Picture 14" descr="check"/>
              <p:cNvPicPr>
                <a:picLocks noChangeAspect="1" noChangeArrowheads="1"/>
              </p:cNvPicPr>
              <p:nvPr/>
            </p:nvPicPr>
            <p:blipFill>
              <a:blip r:embed="rId3"/>
              <a:srcRect/>
              <a:stretch>
                <a:fillRect/>
              </a:stretch>
            </p:blipFill>
            <p:spPr bwMode="auto">
              <a:xfrm>
                <a:off x="816" y="2553"/>
                <a:ext cx="190" cy="153"/>
              </a:xfrm>
              <a:prstGeom prst="rect">
                <a:avLst/>
              </a:prstGeom>
              <a:noFill/>
            </p:spPr>
          </p:pic>
          <p:pic>
            <p:nvPicPr>
              <p:cNvPr id="520207" name="Picture 15" descr="minus"/>
              <p:cNvPicPr>
                <a:picLocks noChangeAspect="1" noChangeArrowheads="1"/>
              </p:cNvPicPr>
              <p:nvPr/>
            </p:nvPicPr>
            <p:blipFill>
              <a:blip r:embed="rId5"/>
              <a:srcRect/>
              <a:stretch>
                <a:fillRect/>
              </a:stretch>
            </p:blipFill>
            <p:spPr bwMode="auto">
              <a:xfrm>
                <a:off x="1040" y="2609"/>
                <a:ext cx="150" cy="39"/>
              </a:xfrm>
              <a:prstGeom prst="rect">
                <a:avLst/>
              </a:prstGeom>
              <a:noFill/>
            </p:spPr>
          </p:pic>
        </p:grpSp>
        <p:sp>
          <p:nvSpPr>
            <p:cNvPr id="520208" name="Text Box 16"/>
            <p:cNvSpPr txBox="1">
              <a:spLocks noChangeArrowheads="1"/>
            </p:cNvSpPr>
            <p:nvPr/>
          </p:nvSpPr>
          <p:spPr bwMode="auto">
            <a:xfrm>
              <a:off x="1440" y="2688"/>
              <a:ext cx="3888" cy="288"/>
            </a:xfrm>
            <a:prstGeom prst="rect">
              <a:avLst/>
            </a:prstGeom>
            <a:noFill/>
            <a:ln w="9525">
              <a:noFill/>
              <a:miter lim="800000"/>
              <a:headEnd/>
              <a:tailEnd/>
            </a:ln>
            <a:effectLst/>
          </p:spPr>
          <p:txBody>
            <a:bodyPr>
              <a:prstTxWarp prst="textNoShape">
                <a:avLst/>
              </a:prstTxWarp>
              <a:spAutoFit/>
            </a:bodyPr>
            <a:lstStyle/>
            <a:p>
              <a:r>
                <a:rPr lang="en-US" sz="2400" b="0"/>
                <a:t>Some more serious problems.</a:t>
              </a:r>
            </a:p>
          </p:txBody>
        </p:sp>
      </p:grpSp>
      <p:grpSp>
        <p:nvGrpSpPr>
          <p:cNvPr id="520209" name="Group 17"/>
          <p:cNvGrpSpPr>
            <a:grpSpLocks/>
          </p:cNvGrpSpPr>
          <p:nvPr/>
        </p:nvGrpSpPr>
        <p:grpSpPr bwMode="auto">
          <a:xfrm>
            <a:off x="1295400" y="4800600"/>
            <a:ext cx="7162800" cy="457200"/>
            <a:chOff x="816" y="3024"/>
            <a:chExt cx="4512" cy="288"/>
          </a:xfrm>
        </p:grpSpPr>
        <p:pic>
          <p:nvPicPr>
            <p:cNvPr id="520210" name="Picture 18" descr="minus"/>
            <p:cNvPicPr>
              <a:picLocks noChangeAspect="1" noChangeArrowheads="1"/>
            </p:cNvPicPr>
            <p:nvPr/>
          </p:nvPicPr>
          <p:blipFill>
            <a:blip r:embed="rId5"/>
            <a:srcRect/>
            <a:stretch>
              <a:fillRect/>
            </a:stretch>
          </p:blipFill>
          <p:spPr bwMode="auto">
            <a:xfrm>
              <a:off x="816" y="3151"/>
              <a:ext cx="150" cy="39"/>
            </a:xfrm>
            <a:prstGeom prst="rect">
              <a:avLst/>
            </a:prstGeom>
            <a:noFill/>
          </p:spPr>
        </p:pic>
        <p:sp>
          <p:nvSpPr>
            <p:cNvPr id="520211" name="Text Box 19"/>
            <p:cNvSpPr txBox="1">
              <a:spLocks noChangeArrowheads="1"/>
            </p:cNvSpPr>
            <p:nvPr/>
          </p:nvSpPr>
          <p:spPr bwMode="auto">
            <a:xfrm>
              <a:off x="1440" y="3024"/>
              <a:ext cx="3888" cy="288"/>
            </a:xfrm>
            <a:prstGeom prst="rect">
              <a:avLst/>
            </a:prstGeom>
            <a:noFill/>
            <a:ln w="9525">
              <a:noFill/>
              <a:miter lim="800000"/>
              <a:headEnd/>
              <a:tailEnd/>
            </a:ln>
            <a:effectLst/>
          </p:spPr>
          <p:txBody>
            <a:bodyPr>
              <a:prstTxWarp prst="textNoShape">
                <a:avLst/>
              </a:prstTxWarp>
              <a:spAutoFit/>
            </a:bodyPr>
            <a:lstStyle/>
            <a:p>
              <a:r>
                <a:rPr lang="en-US" sz="2400" b="0"/>
                <a:t>Even worse than that.</a:t>
              </a:r>
            </a:p>
          </p:txBody>
        </p:sp>
      </p:grpSp>
      <p:grpSp>
        <p:nvGrpSpPr>
          <p:cNvPr id="520212" name="Group 20"/>
          <p:cNvGrpSpPr>
            <a:grpSpLocks/>
          </p:cNvGrpSpPr>
          <p:nvPr/>
        </p:nvGrpSpPr>
        <p:grpSpPr bwMode="auto">
          <a:xfrm>
            <a:off x="1295400" y="5334000"/>
            <a:ext cx="7162800" cy="457200"/>
            <a:chOff x="816" y="3360"/>
            <a:chExt cx="4512" cy="288"/>
          </a:xfrm>
        </p:grpSpPr>
        <p:grpSp>
          <p:nvGrpSpPr>
            <p:cNvPr id="520213" name="Group 21"/>
            <p:cNvGrpSpPr>
              <a:grpSpLocks/>
            </p:cNvGrpSpPr>
            <p:nvPr/>
          </p:nvGrpSpPr>
          <p:grpSpPr bwMode="auto">
            <a:xfrm>
              <a:off x="816" y="3481"/>
              <a:ext cx="336" cy="39"/>
              <a:chOff x="816" y="3216"/>
              <a:chExt cx="336" cy="39"/>
            </a:xfrm>
          </p:grpSpPr>
          <p:pic>
            <p:nvPicPr>
              <p:cNvPr id="520214" name="Picture 22" descr="minus"/>
              <p:cNvPicPr>
                <a:picLocks noChangeAspect="1" noChangeArrowheads="1"/>
              </p:cNvPicPr>
              <p:nvPr/>
            </p:nvPicPr>
            <p:blipFill>
              <a:blip r:embed="rId5"/>
              <a:srcRect/>
              <a:stretch>
                <a:fillRect/>
              </a:stretch>
            </p:blipFill>
            <p:spPr bwMode="auto">
              <a:xfrm>
                <a:off x="816" y="3216"/>
                <a:ext cx="150" cy="39"/>
              </a:xfrm>
              <a:prstGeom prst="rect">
                <a:avLst/>
              </a:prstGeom>
              <a:noFill/>
            </p:spPr>
          </p:pic>
          <p:pic>
            <p:nvPicPr>
              <p:cNvPr id="520215" name="Picture 23" descr="minus"/>
              <p:cNvPicPr>
                <a:picLocks noChangeAspect="1" noChangeArrowheads="1"/>
              </p:cNvPicPr>
              <p:nvPr/>
            </p:nvPicPr>
            <p:blipFill>
              <a:blip r:embed="rId5"/>
              <a:srcRect/>
              <a:stretch>
                <a:fillRect/>
              </a:stretch>
            </p:blipFill>
            <p:spPr bwMode="auto">
              <a:xfrm>
                <a:off x="1002" y="3216"/>
                <a:ext cx="150" cy="39"/>
              </a:xfrm>
              <a:prstGeom prst="rect">
                <a:avLst/>
              </a:prstGeom>
              <a:noFill/>
            </p:spPr>
          </p:pic>
        </p:grpSp>
        <p:sp>
          <p:nvSpPr>
            <p:cNvPr id="520216" name="Text Box 24"/>
            <p:cNvSpPr txBox="1">
              <a:spLocks noChangeArrowheads="1"/>
            </p:cNvSpPr>
            <p:nvPr/>
          </p:nvSpPr>
          <p:spPr bwMode="auto">
            <a:xfrm>
              <a:off x="1440" y="3360"/>
              <a:ext cx="3888" cy="288"/>
            </a:xfrm>
            <a:prstGeom prst="rect">
              <a:avLst/>
            </a:prstGeom>
            <a:noFill/>
            <a:ln w="9525">
              <a:noFill/>
              <a:miter lim="800000"/>
              <a:headEnd/>
              <a:tailEnd/>
            </a:ln>
            <a:effectLst/>
          </p:spPr>
          <p:txBody>
            <a:bodyPr>
              <a:prstTxWarp prst="textNoShape">
                <a:avLst/>
              </a:prstTxWarp>
              <a:spAutoFit/>
            </a:bodyPr>
            <a:lstStyle/>
            <a:p>
              <a:r>
                <a:rPr lang="en-US" sz="2400" b="0"/>
                <a:t>Why did you turn this in?</a:t>
              </a:r>
            </a:p>
          </p:txBody>
        </p:sp>
      </p:grpSp>
      <p:grpSp>
        <p:nvGrpSpPr>
          <p:cNvPr id="520217" name="Group 25"/>
          <p:cNvGrpSpPr>
            <a:grpSpLocks/>
          </p:cNvGrpSpPr>
          <p:nvPr/>
        </p:nvGrpSpPr>
        <p:grpSpPr bwMode="auto">
          <a:xfrm>
            <a:off x="1295400" y="2667000"/>
            <a:ext cx="7162800" cy="457200"/>
            <a:chOff x="816" y="1680"/>
            <a:chExt cx="4512" cy="288"/>
          </a:xfrm>
        </p:grpSpPr>
        <p:pic>
          <p:nvPicPr>
            <p:cNvPr id="520218" name="Picture 26" descr="plus"/>
            <p:cNvPicPr>
              <a:picLocks noChangeAspect="1" noChangeArrowheads="1"/>
            </p:cNvPicPr>
            <p:nvPr/>
          </p:nvPicPr>
          <p:blipFill>
            <a:blip r:embed="rId4"/>
            <a:srcRect/>
            <a:stretch>
              <a:fillRect/>
            </a:stretch>
          </p:blipFill>
          <p:spPr bwMode="auto">
            <a:xfrm>
              <a:off x="816" y="1749"/>
              <a:ext cx="155" cy="155"/>
            </a:xfrm>
            <a:prstGeom prst="rect">
              <a:avLst/>
            </a:prstGeom>
            <a:noFill/>
          </p:spPr>
        </p:pic>
        <p:sp>
          <p:nvSpPr>
            <p:cNvPr id="520219" name="Text Box 27"/>
            <p:cNvSpPr txBox="1">
              <a:spLocks noChangeArrowheads="1"/>
            </p:cNvSpPr>
            <p:nvPr/>
          </p:nvSpPr>
          <p:spPr bwMode="auto">
            <a:xfrm>
              <a:off x="1440" y="1680"/>
              <a:ext cx="3888" cy="288"/>
            </a:xfrm>
            <a:prstGeom prst="rect">
              <a:avLst/>
            </a:prstGeom>
            <a:noFill/>
            <a:ln w="9525">
              <a:noFill/>
              <a:miter lim="800000"/>
              <a:headEnd/>
              <a:tailEnd/>
            </a:ln>
            <a:effectLst/>
          </p:spPr>
          <p:txBody>
            <a:bodyPr>
              <a:prstTxWarp prst="textNoShape">
                <a:avLst/>
              </a:prstTxWarp>
              <a:spAutoFit/>
            </a:bodyPr>
            <a:lstStyle/>
            <a:p>
              <a:r>
                <a:rPr lang="en-US" sz="2400" b="0"/>
                <a:t>Exceeds requirements.</a:t>
              </a:r>
            </a:p>
          </p:txBody>
        </p:sp>
      </p:grpSp>
      <p:grpSp>
        <p:nvGrpSpPr>
          <p:cNvPr id="520220" name="Group 28"/>
          <p:cNvGrpSpPr>
            <a:grpSpLocks/>
          </p:cNvGrpSpPr>
          <p:nvPr/>
        </p:nvGrpSpPr>
        <p:grpSpPr bwMode="auto">
          <a:xfrm>
            <a:off x="1295400" y="2133600"/>
            <a:ext cx="7162800" cy="457200"/>
            <a:chOff x="816" y="1344"/>
            <a:chExt cx="4512" cy="288"/>
          </a:xfrm>
        </p:grpSpPr>
        <p:grpSp>
          <p:nvGrpSpPr>
            <p:cNvPr id="520221" name="Group 29"/>
            <p:cNvGrpSpPr>
              <a:grpSpLocks/>
            </p:cNvGrpSpPr>
            <p:nvPr/>
          </p:nvGrpSpPr>
          <p:grpSpPr bwMode="auto">
            <a:xfrm>
              <a:off x="816" y="1416"/>
              <a:ext cx="347" cy="155"/>
              <a:chOff x="816" y="1392"/>
              <a:chExt cx="347" cy="155"/>
            </a:xfrm>
          </p:grpSpPr>
          <p:pic>
            <p:nvPicPr>
              <p:cNvPr id="520222" name="Picture 30" descr="plus"/>
              <p:cNvPicPr>
                <a:picLocks noChangeAspect="1" noChangeArrowheads="1"/>
              </p:cNvPicPr>
              <p:nvPr/>
            </p:nvPicPr>
            <p:blipFill>
              <a:blip r:embed="rId4"/>
              <a:srcRect/>
              <a:stretch>
                <a:fillRect/>
              </a:stretch>
            </p:blipFill>
            <p:spPr bwMode="auto">
              <a:xfrm>
                <a:off x="816" y="1392"/>
                <a:ext cx="155" cy="155"/>
              </a:xfrm>
              <a:prstGeom prst="rect">
                <a:avLst/>
              </a:prstGeom>
              <a:noFill/>
            </p:spPr>
          </p:pic>
          <p:pic>
            <p:nvPicPr>
              <p:cNvPr id="520223" name="Picture 31" descr="plus"/>
              <p:cNvPicPr>
                <a:picLocks noChangeAspect="1" noChangeArrowheads="1"/>
              </p:cNvPicPr>
              <p:nvPr/>
            </p:nvPicPr>
            <p:blipFill>
              <a:blip r:embed="rId4"/>
              <a:srcRect/>
              <a:stretch>
                <a:fillRect/>
              </a:stretch>
            </p:blipFill>
            <p:spPr bwMode="auto">
              <a:xfrm>
                <a:off x="1008" y="1392"/>
                <a:ext cx="155" cy="155"/>
              </a:xfrm>
              <a:prstGeom prst="rect">
                <a:avLst/>
              </a:prstGeom>
              <a:noFill/>
            </p:spPr>
          </p:pic>
        </p:grpSp>
        <p:sp>
          <p:nvSpPr>
            <p:cNvPr id="520224" name="Text Box 32"/>
            <p:cNvSpPr txBox="1">
              <a:spLocks noChangeArrowheads="1"/>
            </p:cNvSpPr>
            <p:nvPr/>
          </p:nvSpPr>
          <p:spPr bwMode="auto">
            <a:xfrm>
              <a:off x="1440" y="1344"/>
              <a:ext cx="3888" cy="288"/>
            </a:xfrm>
            <a:prstGeom prst="rect">
              <a:avLst/>
            </a:prstGeom>
            <a:noFill/>
            <a:ln w="9525">
              <a:noFill/>
              <a:miter lim="800000"/>
              <a:headEnd/>
              <a:tailEnd/>
            </a:ln>
            <a:effectLst/>
          </p:spPr>
          <p:txBody>
            <a:bodyPr>
              <a:prstTxWarp prst="textNoShape">
                <a:avLst/>
              </a:prstTxWarp>
              <a:spAutoFit/>
            </a:bodyPr>
            <a:lstStyle/>
            <a:p>
              <a:r>
                <a:rPr lang="en-US" sz="2400" b="0"/>
                <a:t>A submission so good it “makes you weep.”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0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0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20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202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20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202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20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Contests</a:t>
            </a:r>
            <a:endParaRPr lang="en-US" sz="3600" dirty="0">
              <a:solidFill>
                <a:srgbClr val="FF0000"/>
              </a:solidFill>
            </a:endParaRPr>
          </a:p>
        </p:txBody>
      </p:sp>
      <p:sp>
        <p:nvSpPr>
          <p:cNvPr id="522243" name="Rectangle 3"/>
          <p:cNvSpPr>
            <a:spLocks noGrp="1" noChangeAspect="1" noChangeArrowheads="1"/>
          </p:cNvSpPr>
          <p:nvPr>
            <p:ph type="body" idx="1"/>
          </p:nvPr>
        </p:nvSpPr>
        <p:spPr>
          <a:xfrm>
            <a:off x="450850" y="1168400"/>
            <a:ext cx="8153400" cy="5308600"/>
          </a:xfrm>
          <a:noFill/>
          <a:ln/>
        </p:spPr>
        <p:txBody>
          <a:bodyPr/>
          <a:lstStyle/>
          <a:p>
            <a:pPr>
              <a:lnSpc>
                <a:spcPct val="90000"/>
              </a:lnSpc>
              <a:spcBef>
                <a:spcPct val="0"/>
              </a:spcBef>
              <a:spcAft>
                <a:spcPct val="20000"/>
              </a:spcAft>
            </a:pPr>
            <a:r>
              <a:rPr lang="en-US" sz="2400" dirty="0"/>
              <a:t>CS 106AJ will have three contests as follows:</a:t>
            </a:r>
          </a:p>
          <a:p>
            <a:pPr lvl="1">
              <a:lnSpc>
                <a:spcPct val="90000"/>
              </a:lnSpc>
              <a:spcBef>
                <a:spcPct val="0"/>
              </a:spcBef>
              <a:spcAft>
                <a:spcPct val="20000"/>
              </a:spcAft>
            </a:pPr>
            <a:r>
              <a:rPr lang="en-US" sz="2200" dirty="0"/>
              <a:t>The </a:t>
            </a:r>
            <a:r>
              <a:rPr lang="en-US" sz="2200" dirty="0" err="1"/>
              <a:t>Karel</a:t>
            </a:r>
            <a:r>
              <a:rPr lang="en-US" sz="2200" dirty="0"/>
              <a:t> Contest associated with Assignment #1</a:t>
            </a:r>
          </a:p>
          <a:p>
            <a:pPr lvl="1">
              <a:lnSpc>
                <a:spcPct val="90000"/>
              </a:lnSpc>
              <a:spcBef>
                <a:spcPct val="0"/>
              </a:spcBef>
              <a:spcAft>
                <a:spcPct val="20000"/>
              </a:spcAft>
            </a:pPr>
            <a:r>
              <a:rPr lang="en-US" sz="2200" dirty="0"/>
              <a:t>The Graphics Contest associated with Assignment #3</a:t>
            </a:r>
          </a:p>
          <a:p>
            <a:pPr lvl="1">
              <a:lnSpc>
                <a:spcPct val="90000"/>
              </a:lnSpc>
              <a:spcBef>
                <a:spcPct val="0"/>
              </a:spcBef>
              <a:spcAft>
                <a:spcPct val="60000"/>
              </a:spcAft>
            </a:pPr>
            <a:r>
              <a:rPr lang="en-US" sz="2200" dirty="0"/>
              <a:t>The Adventure Contest associated with Assignment #6</a:t>
            </a:r>
            <a:endParaRPr lang="en-US" sz="2000" dirty="0"/>
          </a:p>
          <a:p>
            <a:pPr>
              <a:lnSpc>
                <a:spcPct val="90000"/>
              </a:lnSpc>
              <a:spcBef>
                <a:spcPct val="0"/>
              </a:spcBef>
              <a:spcAft>
                <a:spcPct val="50000"/>
              </a:spcAft>
            </a:pPr>
            <a:r>
              <a:rPr lang="en-US" sz="2400" dirty="0"/>
              <a:t>The grand prize in the contest is a score of 100% on one of the graded components of the course, typically the final exam.</a:t>
            </a:r>
          </a:p>
          <a:p>
            <a:pPr>
              <a:lnSpc>
                <a:spcPct val="90000"/>
              </a:lnSpc>
              <a:spcBef>
                <a:spcPct val="0"/>
              </a:spcBef>
              <a:spcAft>
                <a:spcPct val="50000"/>
              </a:spcAft>
            </a:pPr>
            <a:r>
              <a:rPr lang="en-US" sz="2400" dirty="0"/>
              <a:t>As an additional incentive, entering any of the contests gives you a virtual ticket to win an additional grand prize in a random drawing at the end of the quarter.  So does receiving a runner-up or honorable mention on a contest and finding errors in the text.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22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24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224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2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Honor Code Rules</a:t>
            </a:r>
            <a:endParaRPr lang="en-US" sz="3600">
              <a:solidFill>
                <a:srgbClr val="FF0000"/>
              </a:solidFill>
            </a:endParaRPr>
          </a:p>
        </p:txBody>
      </p:sp>
      <p:grpSp>
        <p:nvGrpSpPr>
          <p:cNvPr id="524291" name="Group 3"/>
          <p:cNvGrpSpPr>
            <a:grpSpLocks/>
          </p:cNvGrpSpPr>
          <p:nvPr/>
        </p:nvGrpSpPr>
        <p:grpSpPr bwMode="auto">
          <a:xfrm>
            <a:off x="609600" y="1574801"/>
            <a:ext cx="7924800" cy="728663"/>
            <a:chOff x="384" y="992"/>
            <a:chExt cx="4992" cy="459"/>
          </a:xfrm>
        </p:grpSpPr>
        <p:sp>
          <p:nvSpPr>
            <p:cNvPr id="524292" name="Text Box 4"/>
            <p:cNvSpPr txBox="1">
              <a:spLocks noChangeArrowheads="1"/>
            </p:cNvSpPr>
            <p:nvPr/>
          </p:nvSpPr>
          <p:spPr bwMode="auto">
            <a:xfrm>
              <a:off x="384" y="992"/>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1:</a:t>
              </a:r>
            </a:p>
          </p:txBody>
        </p:sp>
        <p:sp>
          <p:nvSpPr>
            <p:cNvPr id="524293" name="Text Box 5"/>
            <p:cNvSpPr txBox="1">
              <a:spLocks noChangeArrowheads="1"/>
            </p:cNvSpPr>
            <p:nvPr/>
          </p:nvSpPr>
          <p:spPr bwMode="auto">
            <a:xfrm>
              <a:off x="1056" y="992"/>
              <a:ext cx="4320" cy="459"/>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not look at solutions or program code that is not your own.</a:t>
              </a:r>
            </a:p>
          </p:txBody>
        </p:sp>
      </p:grpSp>
      <p:grpSp>
        <p:nvGrpSpPr>
          <p:cNvPr id="524294" name="Group 6"/>
          <p:cNvGrpSpPr>
            <a:grpSpLocks/>
          </p:cNvGrpSpPr>
          <p:nvPr/>
        </p:nvGrpSpPr>
        <p:grpSpPr bwMode="auto">
          <a:xfrm>
            <a:off x="609600" y="2413002"/>
            <a:ext cx="7924800" cy="728663"/>
            <a:chOff x="384" y="1520"/>
            <a:chExt cx="4992" cy="459"/>
          </a:xfrm>
        </p:grpSpPr>
        <p:sp>
          <p:nvSpPr>
            <p:cNvPr id="524295" name="Text Box 7"/>
            <p:cNvSpPr txBox="1">
              <a:spLocks noChangeArrowheads="1"/>
            </p:cNvSpPr>
            <p:nvPr/>
          </p:nvSpPr>
          <p:spPr bwMode="auto">
            <a:xfrm>
              <a:off x="384" y="1520"/>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2:</a:t>
              </a:r>
            </a:p>
          </p:txBody>
        </p:sp>
        <p:sp>
          <p:nvSpPr>
            <p:cNvPr id="524296" name="Text Box 8"/>
            <p:cNvSpPr txBox="1">
              <a:spLocks noChangeArrowheads="1"/>
            </p:cNvSpPr>
            <p:nvPr/>
          </p:nvSpPr>
          <p:spPr bwMode="auto">
            <a:xfrm>
              <a:off x="1056" y="1520"/>
              <a:ext cx="4320" cy="459"/>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not share your solution code with other students.</a:t>
              </a:r>
            </a:p>
          </p:txBody>
        </p:sp>
      </p:grpSp>
      <p:grpSp>
        <p:nvGrpSpPr>
          <p:cNvPr id="524297" name="Group 9"/>
          <p:cNvGrpSpPr>
            <a:grpSpLocks/>
          </p:cNvGrpSpPr>
          <p:nvPr/>
        </p:nvGrpSpPr>
        <p:grpSpPr bwMode="auto">
          <a:xfrm>
            <a:off x="609600" y="3251202"/>
            <a:ext cx="7924800" cy="728663"/>
            <a:chOff x="384" y="2048"/>
            <a:chExt cx="4992" cy="459"/>
          </a:xfrm>
        </p:grpSpPr>
        <p:sp>
          <p:nvSpPr>
            <p:cNvPr id="524298" name="Text Box 10"/>
            <p:cNvSpPr txBox="1">
              <a:spLocks noChangeArrowheads="1"/>
            </p:cNvSpPr>
            <p:nvPr/>
          </p:nvSpPr>
          <p:spPr bwMode="auto">
            <a:xfrm>
              <a:off x="384" y="2048"/>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3:</a:t>
              </a:r>
            </a:p>
          </p:txBody>
        </p:sp>
        <p:sp>
          <p:nvSpPr>
            <p:cNvPr id="524299" name="Text Box 11"/>
            <p:cNvSpPr txBox="1">
              <a:spLocks noChangeArrowheads="1"/>
            </p:cNvSpPr>
            <p:nvPr/>
          </p:nvSpPr>
          <p:spPr bwMode="auto">
            <a:xfrm>
              <a:off x="1056" y="2048"/>
              <a:ext cx="4320" cy="459"/>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indicate on your submission any assistance you received.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4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4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Meet Karel the Robot</a:t>
            </a:r>
            <a:endParaRPr lang="en-US" sz="3600" dirty="0">
              <a:solidFill>
                <a:srgbClr val="FF0000"/>
              </a:solidFill>
            </a:endParaRPr>
          </a:p>
        </p:txBody>
      </p:sp>
      <p:sp>
        <p:nvSpPr>
          <p:cNvPr id="528387" name="Rectangle 3"/>
          <p:cNvSpPr>
            <a:spLocks noGrp="1" noChangeAspect="1" noChangeArrowheads="1"/>
          </p:cNvSpPr>
          <p:nvPr>
            <p:ph type="body" idx="1"/>
          </p:nvPr>
        </p:nvSpPr>
        <p:spPr>
          <a:xfrm>
            <a:off x="450850" y="1168400"/>
            <a:ext cx="8153400" cy="1422400"/>
          </a:xfrm>
          <a:noFill/>
          <a:ln/>
        </p:spPr>
        <p:txBody>
          <a:bodyPr/>
          <a:lstStyle/>
          <a:p>
            <a:pPr algn="just">
              <a:lnSpc>
                <a:spcPct val="85000"/>
              </a:lnSpc>
              <a:spcBef>
                <a:spcPct val="0"/>
              </a:spcBef>
              <a:spcAft>
                <a:spcPct val="50000"/>
              </a:spcAft>
            </a:pPr>
            <a:r>
              <a:rPr lang="en-US" sz="2400" dirty="0" err="1"/>
              <a:t>Karel</a:t>
            </a:r>
            <a:r>
              <a:rPr lang="en-US" sz="2400" dirty="0"/>
              <a:t> the Robot was developed here at Stanford by Richard </a:t>
            </a:r>
            <a:r>
              <a:rPr lang="en-US" sz="2400" dirty="0" err="1"/>
              <a:t>Pattis</a:t>
            </a:r>
            <a:r>
              <a:rPr lang="en-US" sz="2400" dirty="0"/>
              <a:t> over 30 years ago.  Since then </a:t>
            </a:r>
            <a:r>
              <a:rPr lang="en-US" sz="2400" dirty="0" err="1"/>
              <a:t>Karel</a:t>
            </a:r>
            <a:r>
              <a:rPr lang="en-US" sz="2400" dirty="0"/>
              <a:t> has given many generations of CS 106J students a “gentle introduction” to programming and problem solving.</a:t>
            </a:r>
          </a:p>
        </p:txBody>
      </p:sp>
      <p:sp>
        <p:nvSpPr>
          <p:cNvPr id="528388"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28389" name="Group 5"/>
          <p:cNvGrpSpPr>
            <a:grpSpLocks/>
          </p:cNvGrpSpPr>
          <p:nvPr/>
        </p:nvGrpSpPr>
        <p:grpSpPr bwMode="auto">
          <a:xfrm>
            <a:off x="5054600" y="5295900"/>
            <a:ext cx="1981200" cy="990600"/>
            <a:chOff x="3184" y="3336"/>
            <a:chExt cx="1248" cy="624"/>
          </a:xfrm>
        </p:grpSpPr>
        <p:sp>
          <p:nvSpPr>
            <p:cNvPr id="528390"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1"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2"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28393" name="Group 9"/>
          <p:cNvGrpSpPr>
            <a:grpSpLocks/>
          </p:cNvGrpSpPr>
          <p:nvPr/>
        </p:nvGrpSpPr>
        <p:grpSpPr bwMode="auto">
          <a:xfrm>
            <a:off x="1816100" y="3657600"/>
            <a:ext cx="5199063" cy="2971800"/>
            <a:chOff x="1144" y="2304"/>
            <a:chExt cx="3275" cy="1872"/>
          </a:xfrm>
        </p:grpSpPr>
        <p:sp>
          <p:nvSpPr>
            <p:cNvPr id="528394"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5"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6"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7"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8"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9"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0"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1"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2"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3"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4"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5"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6"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7"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8"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9"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28410"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28411"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28412"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28413"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28414"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28415"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28416"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grpSp>
        <p:nvGrpSpPr>
          <p:cNvPr id="528417" name="Group 33"/>
          <p:cNvGrpSpPr>
            <a:grpSpLocks/>
          </p:cNvGrpSpPr>
          <p:nvPr/>
        </p:nvGrpSpPr>
        <p:grpSpPr bwMode="auto">
          <a:xfrm>
            <a:off x="0" y="1066800"/>
            <a:ext cx="9144000" cy="1676400"/>
            <a:chOff x="0" y="672"/>
            <a:chExt cx="5760" cy="1056"/>
          </a:xfrm>
        </p:grpSpPr>
        <p:sp>
          <p:nvSpPr>
            <p:cNvPr id="528418" name="Rectangle 3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19" name="Rectangle 3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composed of streets and avenues numbered from the southwest corner.  (As in Manhattan, streets run east-west and avenues run north-south.)  In this world, Karel is facing east at the corner of 1</a:t>
              </a:r>
              <a:r>
                <a:rPr lang="en-US" sz="2400" b="0" baseline="30000"/>
                <a:t>st</a:t>
              </a:r>
              <a:r>
                <a:rPr lang="en-US" sz="2400" b="0"/>
                <a:t> Street and 1</a:t>
              </a:r>
              <a:r>
                <a:rPr lang="en-US" sz="2400" b="0" baseline="30000"/>
                <a:t>st</a:t>
              </a:r>
              <a:r>
                <a:rPr lang="en-US" sz="2400" b="0"/>
                <a:t> Avenue.</a:t>
              </a:r>
            </a:p>
          </p:txBody>
        </p:sp>
      </p:grpSp>
      <p:pic>
        <p:nvPicPr>
          <p:cNvPr id="528423" name="Picture 39" descr="Beeper"/>
          <p:cNvPicPr>
            <a:picLocks noChangeAspect="1" noChangeArrowheads="1"/>
          </p:cNvPicPr>
          <p:nvPr/>
        </p:nvPicPr>
        <p:blipFill>
          <a:blip r:embed="rId3"/>
          <a:srcRect/>
          <a:stretch>
            <a:fillRect/>
          </a:stretch>
        </p:blipFill>
        <p:spPr bwMode="auto">
          <a:xfrm>
            <a:off x="3302000" y="5499100"/>
            <a:ext cx="603250" cy="609600"/>
          </a:xfrm>
          <a:prstGeom prst="rect">
            <a:avLst/>
          </a:prstGeom>
          <a:noFill/>
        </p:spPr>
      </p:pic>
      <p:grpSp>
        <p:nvGrpSpPr>
          <p:cNvPr id="528424" name="Group 40"/>
          <p:cNvGrpSpPr>
            <a:grpSpLocks/>
          </p:cNvGrpSpPr>
          <p:nvPr/>
        </p:nvGrpSpPr>
        <p:grpSpPr bwMode="auto">
          <a:xfrm>
            <a:off x="0" y="1066800"/>
            <a:ext cx="9144000" cy="1676400"/>
            <a:chOff x="0" y="672"/>
            <a:chExt cx="5760" cy="1056"/>
          </a:xfrm>
        </p:grpSpPr>
        <p:sp>
          <p:nvSpPr>
            <p:cNvPr id="528425" name="Rectangle 41"/>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6" name="Rectangle 42"/>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surrounded by a solid wall through which it cannot move.  Depending on the problem, there may also be walls in the interior of the world that block Karel’s passage.</a:t>
              </a:r>
            </a:p>
          </p:txBody>
        </p:sp>
      </p:grpSp>
      <p:grpSp>
        <p:nvGrpSpPr>
          <p:cNvPr id="528427" name="Group 43"/>
          <p:cNvGrpSpPr>
            <a:grpSpLocks/>
          </p:cNvGrpSpPr>
          <p:nvPr/>
        </p:nvGrpSpPr>
        <p:grpSpPr bwMode="auto">
          <a:xfrm>
            <a:off x="0" y="1066800"/>
            <a:ext cx="9144000" cy="1676400"/>
            <a:chOff x="0" y="672"/>
            <a:chExt cx="5760" cy="1056"/>
          </a:xfrm>
        </p:grpSpPr>
        <p:sp>
          <p:nvSpPr>
            <p:cNvPr id="528428" name="Rectangle 4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9" name="Rectangle 4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only other objects that exist in Karel’s world are </a:t>
              </a:r>
              <a:r>
                <a:rPr lang="en-US" sz="2400" i="1"/>
                <a:t>beepers</a:t>
              </a:r>
              <a:r>
                <a:rPr lang="en-US" sz="2400" b="0" i="1"/>
                <a:t>,</a:t>
              </a:r>
              <a:r>
                <a:rPr lang="en-US" sz="2400" b="0"/>
                <a:t> which are small plastic cones that emit a quiet beeping noise.  In this world, for example, I’ve added a beeper to the corner of 1</a:t>
              </a:r>
              <a:r>
                <a:rPr lang="en-US" sz="2400" b="0" baseline="30000"/>
                <a:t>st</a:t>
              </a:r>
              <a:r>
                <a:rPr lang="en-US" sz="2400" b="0"/>
                <a:t> Street and 2</a:t>
              </a:r>
              <a:r>
                <a:rPr lang="en-US" sz="2400" b="0" baseline="30000"/>
                <a:t>nd</a:t>
              </a:r>
              <a:r>
                <a:rPr lang="en-US" sz="2400" b="0"/>
                <a:t> Avenue.</a:t>
              </a:r>
            </a:p>
          </p:txBody>
        </p:sp>
      </p:grpSp>
      <p:grpSp>
        <p:nvGrpSpPr>
          <p:cNvPr id="528430" name="Group 46"/>
          <p:cNvGrpSpPr>
            <a:grpSpLocks/>
          </p:cNvGrpSpPr>
          <p:nvPr/>
        </p:nvGrpSpPr>
        <p:grpSpPr bwMode="auto">
          <a:xfrm>
            <a:off x="0" y="1066800"/>
            <a:ext cx="9144000" cy="1905000"/>
            <a:chOff x="96" y="768"/>
            <a:chExt cx="5760" cy="1200"/>
          </a:xfrm>
        </p:grpSpPr>
        <p:sp>
          <p:nvSpPr>
            <p:cNvPr id="528431" name="Rectangle 47"/>
            <p:cNvSpPr>
              <a:spLocks noChangeArrowheads="1"/>
            </p:cNvSpPr>
            <p:nvPr/>
          </p:nvSpPr>
          <p:spPr bwMode="auto">
            <a:xfrm>
              <a:off x="96" y="768"/>
              <a:ext cx="5760" cy="12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32" name="Rectangle 48"/>
            <p:cNvSpPr>
              <a:spLocks noChangeAspect="1" noChangeArrowheads="1"/>
            </p:cNvSpPr>
            <p:nvPr/>
          </p:nvSpPr>
          <p:spPr bwMode="auto">
            <a:xfrm>
              <a:off x="380" y="832"/>
              <a:ext cx="5136" cy="27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Initially, Karel understands only four primitive commands:</a:t>
              </a:r>
            </a:p>
          </p:txBody>
        </p:sp>
      </p:grpSp>
      <p:grpSp>
        <p:nvGrpSpPr>
          <p:cNvPr id="528433" name="Group 49"/>
          <p:cNvGrpSpPr>
            <a:grpSpLocks/>
          </p:cNvGrpSpPr>
          <p:nvPr/>
        </p:nvGrpSpPr>
        <p:grpSpPr bwMode="auto">
          <a:xfrm>
            <a:off x="1143000" y="1524000"/>
            <a:ext cx="6858000" cy="396875"/>
            <a:chOff x="864" y="1096"/>
            <a:chExt cx="4320" cy="250"/>
          </a:xfrm>
        </p:grpSpPr>
        <p:sp>
          <p:nvSpPr>
            <p:cNvPr id="528434" name="Text Box 50"/>
            <p:cNvSpPr txBox="1">
              <a:spLocks noChangeArrowheads="1"/>
            </p:cNvSpPr>
            <p:nvPr/>
          </p:nvSpPr>
          <p:spPr bwMode="auto">
            <a:xfrm>
              <a:off x="864" y="1096"/>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a:latin typeface="Courier New" pitchFamily="1" charset="0"/>
                </a:rPr>
                <a:t>move()</a:t>
              </a:r>
              <a:endParaRPr lang="en-US" sz="2400" b="0" dirty="0"/>
            </a:p>
          </p:txBody>
        </p:sp>
        <p:sp>
          <p:nvSpPr>
            <p:cNvPr id="528435" name="Text Box 51"/>
            <p:cNvSpPr txBox="1">
              <a:spLocks noChangeArrowheads="1"/>
            </p:cNvSpPr>
            <p:nvPr/>
          </p:nvSpPr>
          <p:spPr bwMode="auto">
            <a:xfrm>
              <a:off x="2208" y="1096"/>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 forward one square</a:t>
              </a:r>
              <a:endParaRPr lang="en-US" sz="2400" b="0"/>
            </a:p>
          </p:txBody>
        </p:sp>
      </p:grpSp>
      <p:grpSp>
        <p:nvGrpSpPr>
          <p:cNvPr id="528436" name="Group 52"/>
          <p:cNvGrpSpPr>
            <a:grpSpLocks/>
          </p:cNvGrpSpPr>
          <p:nvPr/>
        </p:nvGrpSpPr>
        <p:grpSpPr bwMode="auto">
          <a:xfrm>
            <a:off x="1143000" y="1816100"/>
            <a:ext cx="6858000" cy="396875"/>
            <a:chOff x="864" y="1280"/>
            <a:chExt cx="4320" cy="250"/>
          </a:xfrm>
        </p:grpSpPr>
        <p:sp>
          <p:nvSpPr>
            <p:cNvPr id="528437" name="Text Box 53"/>
            <p:cNvSpPr txBox="1">
              <a:spLocks noChangeArrowheads="1"/>
            </p:cNvSpPr>
            <p:nvPr/>
          </p:nvSpPr>
          <p:spPr bwMode="auto">
            <a:xfrm>
              <a:off x="864" y="1280"/>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a:latin typeface="Courier New" pitchFamily="1" charset="0"/>
                </a:rPr>
                <a:t>turnLeft</a:t>
              </a:r>
              <a:r>
                <a:rPr lang="en-US" sz="2000" dirty="0">
                  <a:latin typeface="Courier New" pitchFamily="1" charset="0"/>
                </a:rPr>
                <a:t>()</a:t>
              </a:r>
              <a:endParaRPr lang="en-US" sz="2400" b="0" dirty="0"/>
            </a:p>
          </p:txBody>
        </p:sp>
        <p:sp>
          <p:nvSpPr>
            <p:cNvPr id="528438" name="Text Box 54"/>
            <p:cNvSpPr txBox="1">
              <a:spLocks noChangeArrowheads="1"/>
            </p:cNvSpPr>
            <p:nvPr/>
          </p:nvSpPr>
          <p:spPr bwMode="auto">
            <a:xfrm>
              <a:off x="2208" y="1280"/>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Turn 90 degrees to the left</a:t>
              </a:r>
              <a:endParaRPr lang="en-US" sz="2400" b="0"/>
            </a:p>
          </p:txBody>
        </p:sp>
      </p:grpSp>
      <p:grpSp>
        <p:nvGrpSpPr>
          <p:cNvPr id="528439" name="Group 55"/>
          <p:cNvGrpSpPr>
            <a:grpSpLocks/>
          </p:cNvGrpSpPr>
          <p:nvPr/>
        </p:nvGrpSpPr>
        <p:grpSpPr bwMode="auto">
          <a:xfrm>
            <a:off x="1143000" y="2108200"/>
            <a:ext cx="6858000" cy="396875"/>
            <a:chOff x="864" y="1464"/>
            <a:chExt cx="4320" cy="250"/>
          </a:xfrm>
        </p:grpSpPr>
        <p:sp>
          <p:nvSpPr>
            <p:cNvPr id="528440" name="Text Box 56"/>
            <p:cNvSpPr txBox="1">
              <a:spLocks noChangeArrowheads="1"/>
            </p:cNvSpPr>
            <p:nvPr/>
          </p:nvSpPr>
          <p:spPr bwMode="auto">
            <a:xfrm>
              <a:off x="864" y="1464"/>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a:latin typeface="Courier New" pitchFamily="1" charset="0"/>
                </a:rPr>
                <a:t>pickBeeper</a:t>
              </a:r>
              <a:r>
                <a:rPr lang="en-US" sz="2000" dirty="0">
                  <a:latin typeface="Courier New" pitchFamily="1" charset="0"/>
                </a:rPr>
                <a:t>()</a:t>
              </a:r>
              <a:endParaRPr lang="en-US" sz="2400" b="0" dirty="0"/>
            </a:p>
          </p:txBody>
        </p:sp>
        <p:sp>
          <p:nvSpPr>
            <p:cNvPr id="528441" name="Text Box 57"/>
            <p:cNvSpPr txBox="1">
              <a:spLocks noChangeArrowheads="1"/>
            </p:cNvSpPr>
            <p:nvPr/>
          </p:nvSpPr>
          <p:spPr bwMode="auto">
            <a:xfrm>
              <a:off x="2208" y="1464"/>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Pick up a beeper from the current square</a:t>
              </a:r>
              <a:endParaRPr lang="en-US" sz="2400" b="0"/>
            </a:p>
          </p:txBody>
        </p:sp>
      </p:grpSp>
      <p:grpSp>
        <p:nvGrpSpPr>
          <p:cNvPr id="528442" name="Group 58"/>
          <p:cNvGrpSpPr>
            <a:grpSpLocks/>
          </p:cNvGrpSpPr>
          <p:nvPr/>
        </p:nvGrpSpPr>
        <p:grpSpPr bwMode="auto">
          <a:xfrm>
            <a:off x="1143000" y="2400300"/>
            <a:ext cx="6858000" cy="396875"/>
            <a:chOff x="864" y="1648"/>
            <a:chExt cx="4320" cy="250"/>
          </a:xfrm>
        </p:grpSpPr>
        <p:sp>
          <p:nvSpPr>
            <p:cNvPr id="528443" name="Text Box 59"/>
            <p:cNvSpPr txBox="1">
              <a:spLocks noChangeArrowheads="1"/>
            </p:cNvSpPr>
            <p:nvPr/>
          </p:nvSpPr>
          <p:spPr bwMode="auto">
            <a:xfrm>
              <a:off x="864" y="1648"/>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err="1">
                  <a:latin typeface="Courier New" pitchFamily="1" charset="0"/>
                </a:rPr>
                <a:t>putBeeper</a:t>
              </a:r>
              <a:r>
                <a:rPr lang="en-US" sz="2000" dirty="0">
                  <a:latin typeface="Courier New" pitchFamily="1" charset="0"/>
                </a:rPr>
                <a:t>()</a:t>
              </a:r>
              <a:endParaRPr lang="en-US" sz="2400" b="0" dirty="0"/>
            </a:p>
          </p:txBody>
        </p:sp>
        <p:sp>
          <p:nvSpPr>
            <p:cNvPr id="528444" name="Text Box 60"/>
            <p:cNvSpPr txBox="1">
              <a:spLocks noChangeArrowheads="1"/>
            </p:cNvSpPr>
            <p:nvPr/>
          </p:nvSpPr>
          <p:spPr bwMode="auto">
            <a:xfrm>
              <a:off x="2208" y="1648"/>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Put down a beeper on the current square</a:t>
              </a:r>
              <a:endParaRPr lang="en-US" sz="2400" b="0"/>
            </a:p>
          </p:txBody>
        </p:sp>
      </p:grpSp>
      <p:sp>
        <p:nvSpPr>
          <p:cNvPr id="61" name="Pentagon 60"/>
          <p:cNvSpPr/>
          <p:nvPr/>
        </p:nvSpPr>
        <p:spPr bwMode="auto">
          <a:xfrm>
            <a:off x="2458960" y="5562600"/>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84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52838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5283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528424"/>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28389"/>
                                        </p:tgtEl>
                                        <p:attrNameLst>
                                          <p:attrName>style.visibility</p:attrName>
                                        </p:attrNameLst>
                                      </p:cBhvr>
                                      <p:to>
                                        <p:strVal val="visible"/>
                                      </p:to>
                                    </p:set>
                                    <p:animEffect transition="in" filter="fade">
                                      <p:cBhvr>
                                        <p:cTn id="20" dur="1000"/>
                                        <p:tgtEl>
                                          <p:spTgt spid="52838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528427"/>
                                        </p:tgtEl>
                                        <p:attrNameLst>
                                          <p:attrName>style.visibility</p:attrName>
                                        </p:attrNameLst>
                                      </p:cBhvr>
                                      <p:to>
                                        <p:strVal val="visible"/>
                                      </p:to>
                                    </p:se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28423"/>
                                        </p:tgtEl>
                                        <p:attrNameLst>
                                          <p:attrName>style.visibility</p:attrName>
                                        </p:attrNameLst>
                                      </p:cBhvr>
                                      <p:to>
                                        <p:strVal val="visible"/>
                                      </p:to>
                                    </p:set>
                                    <p:animEffect transition="in" filter="fade">
                                      <p:cBhvr>
                                        <p:cTn id="28" dur="1000"/>
                                        <p:tgtEl>
                                          <p:spTgt spid="52842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5284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499"/>
                                          </p:stCondLst>
                                        </p:cTn>
                                        <p:tgtEl>
                                          <p:spTgt spid="5284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5284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5284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528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Your First Challenge</a:t>
            </a:r>
            <a:endParaRPr lang="en-US" sz="3600">
              <a:solidFill>
                <a:srgbClr val="FF0000"/>
              </a:solidFill>
            </a:endParaRPr>
          </a:p>
        </p:txBody>
      </p:sp>
      <p:sp>
        <p:nvSpPr>
          <p:cNvPr id="530435" name="Rectangle 3"/>
          <p:cNvSpPr>
            <a:spLocks noGrp="1" noChangeAspect="1" noChangeArrowheads="1"/>
          </p:cNvSpPr>
          <p:nvPr>
            <p:ph type="body" idx="1"/>
          </p:nvPr>
        </p:nvSpPr>
        <p:spPr>
          <a:xfrm>
            <a:off x="450850" y="1168400"/>
            <a:ext cx="8153400" cy="1422400"/>
          </a:xfrm>
          <a:noFill/>
          <a:ln/>
        </p:spPr>
        <p:txBody>
          <a:bodyPr/>
          <a:lstStyle/>
          <a:p>
            <a:pPr>
              <a:lnSpc>
                <a:spcPct val="85000"/>
              </a:lnSpc>
              <a:spcBef>
                <a:spcPct val="0"/>
              </a:spcBef>
              <a:spcAft>
                <a:spcPct val="50000"/>
              </a:spcAft>
            </a:pPr>
            <a:r>
              <a:rPr lang="en-US" sz="2400" dirty="0"/>
              <a:t>How would you program Karel to pick up the beeper and transport it to the top of the ledge?  Karel should drop the beeper at the corner of 2</a:t>
            </a:r>
            <a:r>
              <a:rPr lang="en-US" sz="2000" baseline="30000" dirty="0"/>
              <a:t>nd</a:t>
            </a:r>
            <a:r>
              <a:rPr lang="en-US" sz="2000" dirty="0"/>
              <a:t> </a:t>
            </a:r>
            <a:r>
              <a:rPr lang="en-US" sz="2400" dirty="0"/>
              <a:t>Street</a:t>
            </a:r>
            <a:r>
              <a:rPr lang="en-US" sz="2000" dirty="0"/>
              <a:t> </a:t>
            </a:r>
            <a:r>
              <a:rPr lang="en-US" sz="2400" dirty="0"/>
              <a:t>and</a:t>
            </a:r>
            <a:r>
              <a:rPr lang="en-US" sz="2000" dirty="0"/>
              <a:t> </a:t>
            </a:r>
            <a:r>
              <a:rPr lang="en-US" sz="2400" dirty="0"/>
              <a:t>4</a:t>
            </a:r>
            <a:r>
              <a:rPr lang="en-US" sz="2000" baseline="30000" dirty="0"/>
              <a:t>th</a:t>
            </a:r>
            <a:r>
              <a:rPr lang="en-US" sz="2000" dirty="0"/>
              <a:t> </a:t>
            </a:r>
            <a:r>
              <a:rPr lang="en-US" sz="2400" dirty="0"/>
              <a:t>Avenue and then continue one more corner to the east, ending up on 5</a:t>
            </a:r>
            <a:r>
              <a:rPr lang="en-US" sz="2000" baseline="30000" dirty="0"/>
              <a:t>th</a:t>
            </a:r>
            <a:r>
              <a:rPr lang="en-US" sz="2000" dirty="0"/>
              <a:t> </a:t>
            </a:r>
            <a:r>
              <a:rPr lang="en-US" sz="2400" dirty="0"/>
              <a:t>Avenue.</a:t>
            </a:r>
          </a:p>
        </p:txBody>
      </p:sp>
      <p:sp>
        <p:nvSpPr>
          <p:cNvPr id="530436"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30437" name="Group 5"/>
          <p:cNvGrpSpPr>
            <a:grpSpLocks/>
          </p:cNvGrpSpPr>
          <p:nvPr/>
        </p:nvGrpSpPr>
        <p:grpSpPr bwMode="auto">
          <a:xfrm>
            <a:off x="5054600" y="5295900"/>
            <a:ext cx="1981200" cy="990600"/>
            <a:chOff x="3184" y="3336"/>
            <a:chExt cx="1248" cy="624"/>
          </a:xfrm>
        </p:grpSpPr>
        <p:sp>
          <p:nvSpPr>
            <p:cNvPr id="530438"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39"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40"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30441" name="Group 9"/>
          <p:cNvGrpSpPr>
            <a:grpSpLocks/>
          </p:cNvGrpSpPr>
          <p:nvPr/>
        </p:nvGrpSpPr>
        <p:grpSpPr bwMode="auto">
          <a:xfrm>
            <a:off x="1816100" y="3657600"/>
            <a:ext cx="5199063" cy="2971800"/>
            <a:chOff x="1144" y="2304"/>
            <a:chExt cx="3275" cy="1872"/>
          </a:xfrm>
        </p:grpSpPr>
        <p:sp>
          <p:nvSpPr>
            <p:cNvPr id="530442"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3"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4"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5"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6"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7"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8"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9"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0"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1"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2"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3"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4"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5"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6"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7"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30458"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30459"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30460"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30461"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30462"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30463"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30464"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pic>
        <p:nvPicPr>
          <p:cNvPr id="530468" name="Picture 36" descr="Beeper"/>
          <p:cNvPicPr>
            <a:picLocks noChangeAspect="1" noChangeArrowheads="1"/>
          </p:cNvPicPr>
          <p:nvPr/>
        </p:nvPicPr>
        <p:blipFill>
          <a:blip r:embed="rId3"/>
          <a:srcRect/>
          <a:stretch>
            <a:fillRect/>
          </a:stretch>
        </p:blipFill>
        <p:spPr bwMode="auto">
          <a:xfrm>
            <a:off x="3302000" y="5499100"/>
            <a:ext cx="603250" cy="609600"/>
          </a:xfrm>
          <a:prstGeom prst="rect">
            <a:avLst/>
          </a:prstGeom>
          <a:noFill/>
        </p:spPr>
      </p:pic>
      <p:pic>
        <p:nvPicPr>
          <p:cNvPr id="530472" name="Picture 40" descr="Beeper"/>
          <p:cNvPicPr>
            <a:picLocks noChangeAspect="1" noChangeArrowheads="1"/>
          </p:cNvPicPr>
          <p:nvPr/>
        </p:nvPicPr>
        <p:blipFill>
          <a:blip r:embed="rId3"/>
          <a:srcRect/>
          <a:stretch>
            <a:fillRect/>
          </a:stretch>
        </p:blipFill>
        <p:spPr bwMode="auto">
          <a:xfrm>
            <a:off x="5264150" y="4508500"/>
            <a:ext cx="603250" cy="609600"/>
          </a:xfrm>
          <a:prstGeom prst="rect">
            <a:avLst/>
          </a:prstGeom>
          <a:noFill/>
        </p:spPr>
      </p:pic>
      <p:sp>
        <p:nvSpPr>
          <p:cNvPr id="41" name="Pentagon 40"/>
          <p:cNvSpPr/>
          <p:nvPr/>
        </p:nvSpPr>
        <p:spPr bwMode="auto">
          <a:xfrm>
            <a:off x="2458960" y="5562600"/>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42" name="Pentagon 41"/>
          <p:cNvSpPr/>
          <p:nvPr/>
        </p:nvSpPr>
        <p:spPr bwMode="auto">
          <a:xfrm>
            <a:off x="6364515" y="4611915"/>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30468"/>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30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13148</TotalTime>
  <Words>1495</Words>
  <Application>Microsoft Macintosh PowerPoint</Application>
  <PresentationFormat>On-screen Show (4:3)</PresentationFormat>
  <Paragraphs>320</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ＭＳ Ｐゴシック</vt:lpstr>
      <vt:lpstr>Courier New</vt:lpstr>
      <vt:lpstr>Lucida Grande</vt:lpstr>
      <vt:lpstr>Times New Roman</vt:lpstr>
      <vt:lpstr>Trebuchet MS</vt:lpstr>
      <vt:lpstr>Blank Presentation</vt:lpstr>
      <vt:lpstr>Introduction to CS 106AJ</vt:lpstr>
      <vt:lpstr>Course Description</vt:lpstr>
      <vt:lpstr>Why JavaScript?</vt:lpstr>
      <vt:lpstr>JavaScript is the Most Popular Language</vt:lpstr>
      <vt:lpstr>Why Study Computer Science?</vt:lpstr>
      <vt:lpstr>Everyone Needs Some Programming</vt:lpstr>
      <vt:lpstr>CS 106AJ Course Staff</vt:lpstr>
      <vt:lpstr>Syllabus—Week 1</vt:lpstr>
      <vt:lpstr>Syllabus—Week 2</vt:lpstr>
      <vt:lpstr>Syllabus—Week 3</vt:lpstr>
      <vt:lpstr>Syllabus—Week 4</vt:lpstr>
      <vt:lpstr>Syllabus—Week 5</vt:lpstr>
      <vt:lpstr>Syllabus—Week 6</vt:lpstr>
      <vt:lpstr>Syllabus—Week 7</vt:lpstr>
      <vt:lpstr>Syllabus—Week 8</vt:lpstr>
      <vt:lpstr>Syllabus—Week 9</vt:lpstr>
      <vt:lpstr>Dead Week and Beyond</vt:lpstr>
      <vt:lpstr>Assignments in CS 106AJ</vt:lpstr>
      <vt:lpstr>The CS 106AJ Grading Scale</vt:lpstr>
      <vt:lpstr>Contests</vt:lpstr>
      <vt:lpstr>Honor Code Rules</vt:lpstr>
      <vt:lpstr>Meet Karel the Robot</vt:lpstr>
      <vt:lpstr>Your First Challenge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108</cp:revision>
  <cp:lastPrinted>2018-09-26T05:29:43Z</cp:lastPrinted>
  <dcterms:created xsi:type="dcterms:W3CDTF">2017-08-22T18:38:51Z</dcterms:created>
  <dcterms:modified xsi:type="dcterms:W3CDTF">2018-09-26T05:30:22Z</dcterms:modified>
</cp:coreProperties>
</file>