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 id="2147483663" r:id="rId3"/>
    <p:sldMasterId id="2147483665" r:id="rId4"/>
    <p:sldMasterId id="2147483667" r:id="rId5"/>
  </p:sldMasterIdLst>
  <p:notesMasterIdLst>
    <p:notesMasterId r:id="rId33"/>
  </p:notesMasterIdLst>
  <p:handoutMasterIdLst>
    <p:handoutMasterId r:id="rId34"/>
  </p:handoutMasterIdLst>
  <p:sldIdLst>
    <p:sldId id="370" r:id="rId6"/>
    <p:sldId id="392" r:id="rId7"/>
    <p:sldId id="420" r:id="rId8"/>
    <p:sldId id="406" r:id="rId9"/>
    <p:sldId id="400" r:id="rId10"/>
    <p:sldId id="407" r:id="rId11"/>
    <p:sldId id="394" r:id="rId12"/>
    <p:sldId id="395" r:id="rId13"/>
    <p:sldId id="413" r:id="rId14"/>
    <p:sldId id="414" r:id="rId15"/>
    <p:sldId id="401" r:id="rId16"/>
    <p:sldId id="402" r:id="rId17"/>
    <p:sldId id="403" r:id="rId18"/>
    <p:sldId id="404" r:id="rId19"/>
    <p:sldId id="405" r:id="rId20"/>
    <p:sldId id="408" r:id="rId21"/>
    <p:sldId id="410" r:id="rId22"/>
    <p:sldId id="409" r:id="rId23"/>
    <p:sldId id="418" r:id="rId24"/>
    <p:sldId id="421" r:id="rId25"/>
    <p:sldId id="412" r:id="rId26"/>
    <p:sldId id="417" r:id="rId27"/>
    <p:sldId id="422" r:id="rId28"/>
    <p:sldId id="423" r:id="rId29"/>
    <p:sldId id="424" r:id="rId30"/>
    <p:sldId id="425" r:id="rId31"/>
    <p:sldId id="369" r:id="rId32"/>
  </p:sldIdLst>
  <p:sldSz cx="9144000" cy="6858000" type="screen4x3"/>
  <p:notesSz cx="9144000" cy="6858000"/>
  <p:defaultTextStyle>
    <a:defPPr>
      <a:defRPr lang="en-US"/>
    </a:defPPr>
    <a:lvl1pPr algn="l" rtl="0" eaLnBrk="0" fontAlgn="base" hangingPunct="0">
      <a:spcBef>
        <a:spcPct val="0"/>
      </a:spcBef>
      <a:spcAft>
        <a:spcPct val="0"/>
      </a:spcAft>
      <a:defRPr sz="1400" b="1"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pitchFamily="1" charset="0"/>
        <a:ea typeface="+mn-ea"/>
        <a:cs typeface="+mn-cs"/>
      </a:defRPr>
    </a:lvl5pPr>
    <a:lvl6pPr marL="2286000" algn="l" defTabSz="457200" rtl="0" eaLnBrk="1" latinLnBrk="0" hangingPunct="1">
      <a:defRPr sz="1400" b="1" kern="1200">
        <a:solidFill>
          <a:schemeClr val="tx1"/>
        </a:solidFill>
        <a:latin typeface="Times New Roman" pitchFamily="1" charset="0"/>
        <a:ea typeface="+mn-ea"/>
        <a:cs typeface="+mn-cs"/>
      </a:defRPr>
    </a:lvl6pPr>
    <a:lvl7pPr marL="2743200" algn="l" defTabSz="457200" rtl="0" eaLnBrk="1" latinLnBrk="0" hangingPunct="1">
      <a:defRPr sz="1400" b="1" kern="1200">
        <a:solidFill>
          <a:schemeClr val="tx1"/>
        </a:solidFill>
        <a:latin typeface="Times New Roman" pitchFamily="1" charset="0"/>
        <a:ea typeface="+mn-ea"/>
        <a:cs typeface="+mn-cs"/>
      </a:defRPr>
    </a:lvl7pPr>
    <a:lvl8pPr marL="3200400" algn="l" defTabSz="457200" rtl="0" eaLnBrk="1" latinLnBrk="0" hangingPunct="1">
      <a:defRPr sz="1400" b="1" kern="1200">
        <a:solidFill>
          <a:schemeClr val="tx1"/>
        </a:solidFill>
        <a:latin typeface="Times New Roman" pitchFamily="1" charset="0"/>
        <a:ea typeface="+mn-ea"/>
        <a:cs typeface="+mn-cs"/>
      </a:defRPr>
    </a:lvl8pPr>
    <a:lvl9pPr marL="3657600" algn="l" defTabSz="457200" rtl="0" eaLnBrk="1" latinLnBrk="0" hangingPunct="1">
      <a:defRPr sz="1400" b="1" kern="1200">
        <a:solidFill>
          <a:schemeClr val="tx1"/>
        </a:solidFill>
        <a:latin typeface="Times New Roman" pitchFamily="1"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33"/>
    <a:srgbClr val="000000"/>
    <a:srgbClr val="F3F3F3"/>
    <a:srgbClr val="CECECE"/>
    <a:srgbClr val="CCCCCC"/>
    <a:srgbClr val="999999"/>
    <a:srgbClr val="CCFFFF"/>
    <a:srgbClr val="D5FFFF"/>
    <a:srgbClr val="FFFFFF"/>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ferSingleView="1">
    <p:restoredLeft sz="31348"/>
    <p:restoredTop sz="90945"/>
  </p:normalViewPr>
  <p:slideViewPr>
    <p:cSldViewPr showGuides="1">
      <p:cViewPr varScale="1">
        <p:scale>
          <a:sx n="132" d="100"/>
          <a:sy n="132" d="100"/>
        </p:scale>
        <p:origin x="1320"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2" d="100"/>
          <a:sy n="132" d="100"/>
        </p:scale>
        <p:origin x="2600" y="1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17097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endParaRPr lang="en-US"/>
          </a:p>
        </p:txBody>
      </p:sp>
      <p:sp>
        <p:nvSpPr>
          <p:cNvPr id="97284"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a:effectLst/>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fld id="{A78C7440-C8E9-124B-A6F8-674642373CD7}" type="slidenum">
              <a:rPr lang="en-US"/>
              <a:pPr/>
              <a:t>‹#›</a:t>
            </a:fld>
            <a:endParaRPr lang="en-US"/>
          </a:p>
        </p:txBody>
      </p:sp>
    </p:spTree>
    <p:extLst>
      <p:ext uri="{BB962C8B-B14F-4D97-AF65-F5344CB8AC3E}">
        <p14:creationId xmlns:p14="http://schemas.microsoft.com/office/powerpoint/2010/main" val="7430715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FA9C5D-5DA4-3744-85D0-422608BEBDF7}" type="slidenum">
              <a:rPr lang="en-US"/>
              <a:pPr/>
              <a:t>1</a:t>
            </a:fld>
            <a:endParaRPr lang="en-US"/>
          </a:p>
        </p:txBody>
      </p:sp>
      <p:sp>
        <p:nvSpPr>
          <p:cNvPr id="4843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843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395DE99D-492F-9545-9054-5D72F5152811}" type="slidenum">
              <a:rPr lang="en-US">
                <a:solidFill>
                  <a:prstClr val="black"/>
                </a:solidFill>
              </a:rPr>
              <a:pPr/>
              <a:t>2</a:t>
            </a:fld>
            <a:endParaRPr lang="en-US">
              <a:solidFill>
                <a:prstClr val="black"/>
              </a:solidFill>
            </a:endParaRPr>
          </a:p>
        </p:txBody>
      </p:sp>
      <p:sp>
        <p:nvSpPr>
          <p:cNvPr id="25603" name="Rectangle 2"/>
          <p:cNvSpPr>
            <a:spLocks noGrp="1" noRot="1" noChangeAspect="1" noChangeArrowheads="1"/>
          </p:cNvSpPr>
          <p:nvPr>
            <p:ph type="sldImg"/>
          </p:nvPr>
        </p:nvSpPr>
        <p:spPr>
          <a:xfrm>
            <a:off x="2846388" y="533400"/>
            <a:ext cx="3454400" cy="2590800"/>
          </a:xfrm>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1E2E7A-0FDF-1245-BF91-D00B85967528}" type="slidenum">
              <a:rPr lang="en-US">
                <a:solidFill>
                  <a:prstClr val="black"/>
                </a:solidFill>
              </a:rPr>
              <a:pPr/>
              <a:t>3</a:t>
            </a:fld>
            <a:endParaRPr lang="en-US">
              <a:solidFill>
                <a:prstClr val="black"/>
              </a:solidFill>
            </a:endParaRPr>
          </a:p>
        </p:txBody>
      </p:sp>
      <p:sp>
        <p:nvSpPr>
          <p:cNvPr id="7301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301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395DE99D-492F-9545-9054-5D72F5152811}" type="slidenum">
              <a:rPr lang="en-US">
                <a:solidFill>
                  <a:prstClr val="black"/>
                </a:solidFill>
              </a:rPr>
              <a:pPr/>
              <a:t>4</a:t>
            </a:fld>
            <a:endParaRPr lang="en-US">
              <a:solidFill>
                <a:prstClr val="black"/>
              </a:solidFill>
            </a:endParaRPr>
          </a:p>
        </p:txBody>
      </p:sp>
      <p:sp>
        <p:nvSpPr>
          <p:cNvPr id="25603" name="Rectangle 2"/>
          <p:cNvSpPr>
            <a:spLocks noGrp="1" noRot="1" noChangeAspect="1" noChangeArrowheads="1"/>
          </p:cNvSpPr>
          <p:nvPr>
            <p:ph type="sldImg"/>
          </p:nvPr>
        </p:nvSpPr>
        <p:spPr>
          <a:xfrm>
            <a:off x="2846388" y="533400"/>
            <a:ext cx="3454400" cy="2590800"/>
          </a:xfrm>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17386882-4AFD-F643-820A-85CF6BE05BE7}" type="slidenum">
              <a:rPr lang="en-US">
                <a:solidFill>
                  <a:prstClr val="black"/>
                </a:solidFill>
              </a:rPr>
              <a:pPr/>
              <a:t>5</a:t>
            </a:fld>
            <a:endParaRPr lang="en-US">
              <a:solidFill>
                <a:prstClr val="black"/>
              </a:solidFill>
            </a:endParaRPr>
          </a:p>
        </p:txBody>
      </p:sp>
      <p:sp>
        <p:nvSpPr>
          <p:cNvPr id="41987" name="Rectangle 2"/>
          <p:cNvSpPr>
            <a:spLocks noGrp="1" noRot="1" noChangeAspect="1" noChangeArrowheads="1"/>
          </p:cNvSpPr>
          <p:nvPr>
            <p:ph type="sldImg"/>
          </p:nvPr>
        </p:nvSpPr>
        <p:spPr>
          <a:xfrm>
            <a:off x="2846388" y="533400"/>
            <a:ext cx="3454400" cy="2590800"/>
          </a:xfrm>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17386882-4AFD-F643-820A-85CF6BE05BE7}" type="slidenum">
              <a:rPr lang="en-US">
                <a:solidFill>
                  <a:prstClr val="black"/>
                </a:solidFill>
              </a:rPr>
              <a:pPr/>
              <a:t>6</a:t>
            </a:fld>
            <a:endParaRPr lang="en-US">
              <a:solidFill>
                <a:prstClr val="black"/>
              </a:solidFill>
            </a:endParaRPr>
          </a:p>
        </p:txBody>
      </p:sp>
      <p:sp>
        <p:nvSpPr>
          <p:cNvPr id="41987" name="Rectangle 2"/>
          <p:cNvSpPr>
            <a:spLocks noGrp="1" noRot="1" noChangeAspect="1" noChangeArrowheads="1"/>
          </p:cNvSpPr>
          <p:nvPr>
            <p:ph type="sldImg"/>
          </p:nvPr>
        </p:nvSpPr>
        <p:spPr>
          <a:xfrm>
            <a:off x="2846388" y="533400"/>
            <a:ext cx="3454400" cy="2590800"/>
          </a:xfrm>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C2B05D85-56F0-5646-90D3-708651C36D1B}" type="slidenum">
              <a:rPr lang="en-US">
                <a:solidFill>
                  <a:prstClr val="black"/>
                </a:solidFill>
              </a:rPr>
              <a:pPr/>
              <a:t>7</a:t>
            </a:fld>
            <a:endParaRPr lang="en-US">
              <a:solidFill>
                <a:prstClr val="black"/>
              </a:solidFill>
            </a:endParaRPr>
          </a:p>
        </p:txBody>
      </p:sp>
      <p:sp>
        <p:nvSpPr>
          <p:cNvPr id="29699" name="Rectangle 2"/>
          <p:cNvSpPr>
            <a:spLocks noGrp="1" noRot="1" noChangeAspect="1" noChangeArrowheads="1"/>
          </p:cNvSpPr>
          <p:nvPr>
            <p:ph type="sldImg"/>
          </p:nvPr>
        </p:nvSpPr>
        <p:spPr>
          <a:xfrm>
            <a:off x="2846388" y="533400"/>
            <a:ext cx="3454400" cy="2590800"/>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4E691F1E-78DC-324D-8795-1C751EC9FD9A}" type="slidenum">
              <a:rPr lang="en-US">
                <a:solidFill>
                  <a:prstClr val="black"/>
                </a:solidFill>
              </a:rPr>
              <a:pPr/>
              <a:t>8</a:t>
            </a:fld>
            <a:endParaRPr lang="en-US">
              <a:solidFill>
                <a:prstClr val="black"/>
              </a:solidFill>
            </a:endParaRPr>
          </a:p>
        </p:txBody>
      </p:sp>
      <p:sp>
        <p:nvSpPr>
          <p:cNvPr id="31747" name="Rectangle 2"/>
          <p:cNvSpPr>
            <a:spLocks noGrp="1" noRot="1" noChangeAspect="1" noChangeArrowheads="1"/>
          </p:cNvSpPr>
          <p:nvPr>
            <p:ph type="sldImg"/>
          </p:nvPr>
        </p:nvSpPr>
        <p:spPr>
          <a:xfrm>
            <a:off x="2846388" y="533400"/>
            <a:ext cx="3454400" cy="2590800"/>
          </a:xfrm>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4E691F1E-78DC-324D-8795-1C751EC9FD9A}" type="slidenum">
              <a:rPr lang="en-US">
                <a:solidFill>
                  <a:prstClr val="black"/>
                </a:solidFill>
              </a:rPr>
              <a:pPr/>
              <a:t>9</a:t>
            </a:fld>
            <a:endParaRPr lang="en-US">
              <a:solidFill>
                <a:prstClr val="black"/>
              </a:solidFill>
            </a:endParaRPr>
          </a:p>
        </p:txBody>
      </p:sp>
      <p:sp>
        <p:nvSpPr>
          <p:cNvPr id="31747" name="Rectangle 2"/>
          <p:cNvSpPr>
            <a:spLocks noGrp="1" noRot="1" noChangeAspect="1" noChangeArrowheads="1"/>
          </p:cNvSpPr>
          <p:nvPr>
            <p:ph type="sldImg"/>
          </p:nvPr>
        </p:nvSpPr>
        <p:spPr>
          <a:xfrm>
            <a:off x="2846388" y="533400"/>
            <a:ext cx="3454400" cy="2590800"/>
          </a:xfrm>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4E691F1E-78DC-324D-8795-1C751EC9FD9A}" type="slidenum">
              <a:rPr lang="en-US">
                <a:solidFill>
                  <a:prstClr val="black"/>
                </a:solidFill>
              </a:rPr>
              <a:pPr/>
              <a:t>10</a:t>
            </a:fld>
            <a:endParaRPr lang="en-US">
              <a:solidFill>
                <a:prstClr val="black"/>
              </a:solidFill>
            </a:endParaRPr>
          </a:p>
        </p:txBody>
      </p:sp>
      <p:sp>
        <p:nvSpPr>
          <p:cNvPr id="31747" name="Rectangle 2"/>
          <p:cNvSpPr>
            <a:spLocks noGrp="1" noRot="1" noChangeAspect="1" noChangeArrowheads="1"/>
          </p:cNvSpPr>
          <p:nvPr>
            <p:ph type="sldImg"/>
          </p:nvPr>
        </p:nvSpPr>
        <p:spPr>
          <a:xfrm>
            <a:off x="2846388" y="533400"/>
            <a:ext cx="3454400" cy="2590800"/>
          </a:xfrm>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BE94AE91-F680-9E4F-B9E5-3073F104142A}" type="slidenum">
              <a:rPr lang="en-US">
                <a:solidFill>
                  <a:prstClr val="black"/>
                </a:solidFill>
              </a:rPr>
              <a:pPr/>
              <a:t>11</a:t>
            </a:fld>
            <a:endParaRPr lang="en-US">
              <a:solidFill>
                <a:prstClr val="black"/>
              </a:solidFill>
            </a:endParaRPr>
          </a:p>
        </p:txBody>
      </p:sp>
      <p:sp>
        <p:nvSpPr>
          <p:cNvPr id="44035" name="Rectangle 2"/>
          <p:cNvSpPr>
            <a:spLocks noGrp="1" noRot="1" noChangeAspect="1" noChangeArrowheads="1"/>
          </p:cNvSpPr>
          <p:nvPr>
            <p:ph type="sldImg"/>
          </p:nvPr>
        </p:nvSpPr>
        <p:spPr>
          <a:xfrm>
            <a:off x="2846388" y="533400"/>
            <a:ext cx="3454400" cy="2590800"/>
          </a:xfrm>
          <a:solidFill>
            <a:srgbClr val="FFFFFF"/>
          </a:solidFill>
          <a:ln/>
        </p:spPr>
      </p:sp>
      <p:sp>
        <p:nvSpPr>
          <p:cNvPr id="4403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8465C1A8-5DE9-0444-9D32-642DA24058DC}" type="slidenum">
              <a:rPr lang="en-US">
                <a:solidFill>
                  <a:prstClr val="black"/>
                </a:solidFill>
              </a:rPr>
              <a:pPr/>
              <a:t>12</a:t>
            </a:fld>
            <a:endParaRPr lang="en-US">
              <a:solidFill>
                <a:prstClr val="black"/>
              </a:solidFill>
            </a:endParaRPr>
          </a:p>
        </p:txBody>
      </p:sp>
      <p:sp>
        <p:nvSpPr>
          <p:cNvPr id="46083" name="Rectangle 2"/>
          <p:cNvSpPr>
            <a:spLocks noGrp="1" noRot="1" noChangeAspect="1" noChangeArrowheads="1"/>
          </p:cNvSpPr>
          <p:nvPr>
            <p:ph type="sldImg"/>
          </p:nvPr>
        </p:nvSpPr>
        <p:spPr>
          <a:xfrm>
            <a:off x="2846388" y="533400"/>
            <a:ext cx="3454400" cy="2590800"/>
          </a:xfrm>
          <a:solidFill>
            <a:srgbClr val="FFFFFF"/>
          </a:solidFill>
          <a:ln/>
        </p:spPr>
      </p:sp>
      <p:sp>
        <p:nvSpPr>
          <p:cNvPr id="4608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086FF6CA-B6E0-D14B-BDAB-95E90123FC1C}" type="slidenum">
              <a:rPr lang="en-US">
                <a:solidFill>
                  <a:prstClr val="black"/>
                </a:solidFill>
              </a:rPr>
              <a:pPr/>
              <a:t>13</a:t>
            </a:fld>
            <a:endParaRPr lang="en-US">
              <a:solidFill>
                <a:prstClr val="black"/>
              </a:solidFill>
            </a:endParaRPr>
          </a:p>
        </p:txBody>
      </p:sp>
      <p:sp>
        <p:nvSpPr>
          <p:cNvPr id="48131" name="Rectangle 2"/>
          <p:cNvSpPr>
            <a:spLocks noGrp="1" noRot="1" noChangeAspect="1" noChangeArrowheads="1"/>
          </p:cNvSpPr>
          <p:nvPr>
            <p:ph type="sldImg"/>
          </p:nvPr>
        </p:nvSpPr>
        <p:spPr>
          <a:xfrm>
            <a:off x="2846388" y="533400"/>
            <a:ext cx="3454400" cy="2590800"/>
          </a:xfrm>
          <a:solidFill>
            <a:srgbClr val="FFFFFF"/>
          </a:solidFill>
          <a:ln/>
        </p:spPr>
      </p:sp>
      <p:sp>
        <p:nvSpPr>
          <p:cNvPr id="4813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0F31C417-5AB5-A543-A634-9D7800EC6AE2}" type="slidenum">
              <a:rPr lang="en-US">
                <a:solidFill>
                  <a:prstClr val="black"/>
                </a:solidFill>
              </a:rPr>
              <a:pPr/>
              <a:t>14</a:t>
            </a:fld>
            <a:endParaRPr lang="en-US">
              <a:solidFill>
                <a:prstClr val="black"/>
              </a:solidFill>
            </a:endParaRPr>
          </a:p>
        </p:txBody>
      </p:sp>
      <p:sp>
        <p:nvSpPr>
          <p:cNvPr id="50179" name="Rectangle 2"/>
          <p:cNvSpPr>
            <a:spLocks noGrp="1" noRot="1" noChangeAspect="1" noChangeArrowheads="1"/>
          </p:cNvSpPr>
          <p:nvPr>
            <p:ph type="sldImg"/>
          </p:nvPr>
        </p:nvSpPr>
        <p:spPr>
          <a:xfrm>
            <a:off x="2846388" y="533400"/>
            <a:ext cx="3454400" cy="2590800"/>
          </a:xfrm>
          <a:solidFill>
            <a:srgbClr val="FFFFFF"/>
          </a:solidFill>
          <a:ln/>
        </p:spPr>
      </p:sp>
      <p:sp>
        <p:nvSpPr>
          <p:cNvPr id="5018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9BACB1DE-7188-8C49-97F6-B148E76135BE}" type="slidenum">
              <a:rPr lang="en-US">
                <a:solidFill>
                  <a:prstClr val="black"/>
                </a:solidFill>
              </a:rPr>
              <a:pPr/>
              <a:t>15</a:t>
            </a:fld>
            <a:endParaRPr lang="en-US">
              <a:solidFill>
                <a:prstClr val="black"/>
              </a:solidFill>
            </a:endParaRPr>
          </a:p>
        </p:txBody>
      </p:sp>
      <p:sp>
        <p:nvSpPr>
          <p:cNvPr id="52227" name="Rectangle 2"/>
          <p:cNvSpPr>
            <a:spLocks noGrp="1" noRot="1" noChangeAspect="1" noChangeArrowheads="1"/>
          </p:cNvSpPr>
          <p:nvPr>
            <p:ph type="sldImg"/>
          </p:nvPr>
        </p:nvSpPr>
        <p:spPr>
          <a:xfrm>
            <a:off x="2846388" y="533400"/>
            <a:ext cx="3454400" cy="2590800"/>
          </a:xfrm>
          <a:solidFill>
            <a:srgbClr val="FFFFFF"/>
          </a:solidFill>
          <a:ln/>
        </p:spPr>
      </p:sp>
      <p:sp>
        <p:nvSpPr>
          <p:cNvPr id="5222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pPr/>
              <a:t>16</a:t>
            </a:fld>
            <a:endParaRPr lang="en-US"/>
          </a:p>
        </p:txBody>
      </p:sp>
      <p:sp>
        <p:nvSpPr>
          <p:cNvPr id="5867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pPr/>
              <a:t>17</a:t>
            </a:fld>
            <a:endParaRPr lang="en-US"/>
          </a:p>
        </p:txBody>
      </p:sp>
      <p:sp>
        <p:nvSpPr>
          <p:cNvPr id="5867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pPr/>
              <a:t>18</a:t>
            </a:fld>
            <a:endParaRPr lang="en-US"/>
          </a:p>
        </p:txBody>
      </p:sp>
      <p:sp>
        <p:nvSpPr>
          <p:cNvPr id="5867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pPr/>
              <a:t>19</a:t>
            </a:fld>
            <a:endParaRPr lang="en-US"/>
          </a:p>
        </p:txBody>
      </p:sp>
      <p:sp>
        <p:nvSpPr>
          <p:cNvPr id="5867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pPr/>
              <a:t>20</a:t>
            </a:fld>
            <a:endParaRPr lang="en-US"/>
          </a:p>
        </p:txBody>
      </p:sp>
      <p:sp>
        <p:nvSpPr>
          <p:cNvPr id="5867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0B3E75-644B-C743-9D74-530677B13038}" type="slidenum">
              <a:rPr lang="en-US">
                <a:solidFill>
                  <a:prstClr val="black"/>
                </a:solidFill>
              </a:rPr>
              <a:pPr/>
              <a:t>21</a:t>
            </a:fld>
            <a:endParaRPr lang="en-US">
              <a:solidFill>
                <a:prstClr val="black"/>
              </a:solidFill>
            </a:endParaRPr>
          </a:p>
        </p:txBody>
      </p:sp>
      <p:sp>
        <p:nvSpPr>
          <p:cNvPr id="58265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8265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pPr/>
              <a:t>22</a:t>
            </a:fld>
            <a:endParaRPr lang="en-US"/>
          </a:p>
        </p:txBody>
      </p:sp>
      <p:sp>
        <p:nvSpPr>
          <p:cNvPr id="5867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A427483A-B76B-7043-AA84-AF2ABCECC78F}" type="slidenum">
              <a:rPr lang="en-US">
                <a:solidFill>
                  <a:prstClr val="black"/>
                </a:solidFill>
                <a:latin typeface="Times New Roman" pitchFamily="-102" charset="0"/>
              </a:rPr>
              <a:pPr/>
              <a:t>23</a:t>
            </a:fld>
            <a:endParaRPr lang="en-US">
              <a:solidFill>
                <a:prstClr val="black"/>
              </a:solidFill>
              <a:latin typeface="Times New Roman" pitchFamily="-102" charset="0"/>
            </a:endParaRPr>
          </a:p>
        </p:txBody>
      </p:sp>
      <p:sp>
        <p:nvSpPr>
          <p:cNvPr id="25603" name="Rectangle 2"/>
          <p:cNvSpPr>
            <a:spLocks noGrp="1" noRot="1" noChangeAspect="1" noChangeArrowheads="1"/>
          </p:cNvSpPr>
          <p:nvPr>
            <p:ph type="sldImg"/>
          </p:nvPr>
        </p:nvSpPr>
        <p:spPr>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02"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A427483A-B76B-7043-AA84-AF2ABCECC78F}" type="slidenum">
              <a:rPr lang="en-US">
                <a:solidFill>
                  <a:prstClr val="black"/>
                </a:solidFill>
                <a:latin typeface="Times New Roman" pitchFamily="-102" charset="0"/>
              </a:rPr>
              <a:pPr/>
              <a:t>24</a:t>
            </a:fld>
            <a:endParaRPr lang="en-US">
              <a:solidFill>
                <a:prstClr val="black"/>
              </a:solidFill>
              <a:latin typeface="Times New Roman" pitchFamily="-102" charset="0"/>
            </a:endParaRPr>
          </a:p>
        </p:txBody>
      </p:sp>
      <p:sp>
        <p:nvSpPr>
          <p:cNvPr id="25603" name="Rectangle 2"/>
          <p:cNvSpPr>
            <a:spLocks noGrp="1" noRot="1" noChangeAspect="1" noChangeArrowheads="1"/>
          </p:cNvSpPr>
          <p:nvPr>
            <p:ph type="sldImg"/>
          </p:nvPr>
        </p:nvSpPr>
        <p:spPr>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02"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A427483A-B76B-7043-AA84-AF2ABCECC78F}" type="slidenum">
              <a:rPr lang="en-US">
                <a:solidFill>
                  <a:prstClr val="black"/>
                </a:solidFill>
                <a:latin typeface="Times New Roman" pitchFamily="-102" charset="0"/>
              </a:rPr>
              <a:pPr/>
              <a:t>25</a:t>
            </a:fld>
            <a:endParaRPr lang="en-US">
              <a:solidFill>
                <a:prstClr val="black"/>
              </a:solidFill>
              <a:latin typeface="Times New Roman" pitchFamily="-102" charset="0"/>
            </a:endParaRPr>
          </a:p>
        </p:txBody>
      </p:sp>
      <p:sp>
        <p:nvSpPr>
          <p:cNvPr id="25603" name="Rectangle 2"/>
          <p:cNvSpPr>
            <a:spLocks noGrp="1" noRot="1" noChangeAspect="1" noChangeArrowheads="1"/>
          </p:cNvSpPr>
          <p:nvPr>
            <p:ph type="sldImg"/>
          </p:nvPr>
        </p:nvSpPr>
        <p:spPr>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02"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6ABBD587-DD82-714F-B0EB-0AA9F50DF9E6}" type="slidenum">
              <a:rPr lang="en-US">
                <a:solidFill>
                  <a:prstClr val="black"/>
                </a:solidFill>
              </a:rPr>
              <a:pPr/>
              <a:t>26</a:t>
            </a:fld>
            <a:endParaRPr lang="en-US">
              <a:solidFill>
                <a:prstClr val="black"/>
              </a:solidFill>
            </a:endParaRPr>
          </a:p>
        </p:txBody>
      </p:sp>
      <p:sp>
        <p:nvSpPr>
          <p:cNvPr id="52227" name="Rectangle 2"/>
          <p:cNvSpPr>
            <a:spLocks noGrp="1" noRot="1" noChangeAspect="1" noChangeArrowheads="1"/>
          </p:cNvSpPr>
          <p:nvPr>
            <p:ph type="sldImg"/>
          </p:nvPr>
        </p:nvSpPr>
        <p:spPr>
          <a:solidFill>
            <a:srgbClr val="FFFFFF"/>
          </a:solidFill>
          <a:ln/>
        </p:spPr>
      </p:sp>
      <p:sp>
        <p:nvSpPr>
          <p:cNvPr id="5222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E704B1-8BD4-3347-AE22-EDE060B5FD2F}" type="slidenum">
              <a:rPr lang="en-US"/>
              <a:pPr/>
              <a:t>27</a:t>
            </a:fld>
            <a:endParaRPr lang="en-US"/>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02754BAC-EDD3-D346-B784-5110CBB94FE3}"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AF4AAD30-FE5C-4844-B092-C3D833D3635C}"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0BD75CB3-000D-9248-86D7-BDB7F819433D}"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B0B4A208-4019-0143-B48C-563EC9E0394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smtClean="0"/>
            </a:lvl1pPr>
          </a:lstStyle>
          <a:p>
            <a:fld id="{8A8DFD54-1551-F249-A0E5-778A91C0CB75}"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smtClean="0"/>
            </a:lvl1pPr>
          </a:lstStyle>
          <a:p>
            <a:fld id="{5D6CEF7F-6652-8B41-BB5B-FB582C180BF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smtClean="0"/>
            </a:lvl1pPr>
          </a:lstStyle>
          <a:p>
            <a:fld id="{BBBEA6C0-8F76-CD43-8BD1-434D0544B41F}"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4D60E547-3241-074F-83F3-BB01FDBD72A6}"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01725970-6E77-BB48-85EC-C4301A3FB1EF}"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8EE648B3-B6DE-F547-8AE0-796FF6AE89F7}"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3F743D01-6469-7C40-A619-422F6A828F53}"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58B6FA6-CF81-DB40-B368-89415E775291}"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fld id="{1ABCC867-C990-334A-8E65-4052BAC9324E}"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fld id="{B1178CFB-5408-694A-A041-FD7553BE78D3}"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fld id="{AF4AAD30-FE5C-4844-B092-C3D833D3635C}" type="slidenum">
              <a:rPr lang="en-US">
                <a:solidFill>
                  <a:srgbClr val="000000"/>
                </a:solidFill>
              </a: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A6B1C6FE-97DB-9C4C-BED0-F3CEC560E9BB}"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New Roman" pitchFamily="1" charset="0"/>
        </a:defRPr>
      </a:lvl6pPr>
      <a:lvl7pPr marL="914400" algn="ctr" rtl="0" eaLnBrk="0" fontAlgn="base" hangingPunct="0">
        <a:spcBef>
          <a:spcPct val="0"/>
        </a:spcBef>
        <a:spcAft>
          <a:spcPct val="0"/>
        </a:spcAft>
        <a:defRPr sz="4400">
          <a:solidFill>
            <a:schemeClr val="tx2"/>
          </a:solidFill>
          <a:latin typeface="Times New Roman" pitchFamily="1" charset="0"/>
        </a:defRPr>
      </a:lvl7pPr>
      <a:lvl8pPr marL="1371600" algn="ctr" rtl="0" eaLnBrk="0" fontAlgn="base" hangingPunct="0">
        <a:spcBef>
          <a:spcPct val="0"/>
        </a:spcBef>
        <a:spcAft>
          <a:spcPct val="0"/>
        </a:spcAft>
        <a:defRPr sz="4400">
          <a:solidFill>
            <a:schemeClr val="tx2"/>
          </a:solidFill>
          <a:latin typeface="Times New Roman" pitchFamily="1" charset="0"/>
        </a:defRPr>
      </a:lvl8pPr>
      <a:lvl9pPr marL="1828800" algn="ctr" rtl="0" eaLnBrk="0" fontAlgn="base" hangingPunct="0">
        <a:spcBef>
          <a:spcPct val="0"/>
        </a:spcBef>
        <a:spcAft>
          <a:spcPct val="0"/>
        </a:spcAft>
        <a:defRPr sz="4400">
          <a:solidFill>
            <a:schemeClr val="tx2"/>
          </a:solidFill>
          <a:latin typeface="Times New Roman"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D338CA4C-1E22-394E-9307-D5472498D1FD}"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2" r:id="rId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647C9908-EAB0-4448-89F8-8CF7E8D3D3CD}"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4"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New Roman" pitchFamily="1" charset="0"/>
        </a:defRPr>
      </a:lvl6pPr>
      <a:lvl7pPr marL="914400" algn="ctr" rtl="0" eaLnBrk="0" fontAlgn="base" hangingPunct="0">
        <a:spcBef>
          <a:spcPct val="0"/>
        </a:spcBef>
        <a:spcAft>
          <a:spcPct val="0"/>
        </a:spcAft>
        <a:defRPr sz="4400">
          <a:solidFill>
            <a:schemeClr val="tx2"/>
          </a:solidFill>
          <a:latin typeface="Times New Roman" pitchFamily="1" charset="0"/>
        </a:defRPr>
      </a:lvl7pPr>
      <a:lvl8pPr marL="1371600" algn="ctr" rtl="0" eaLnBrk="0" fontAlgn="base" hangingPunct="0">
        <a:spcBef>
          <a:spcPct val="0"/>
        </a:spcBef>
        <a:spcAft>
          <a:spcPct val="0"/>
        </a:spcAft>
        <a:defRPr sz="4400">
          <a:solidFill>
            <a:schemeClr val="tx2"/>
          </a:solidFill>
          <a:latin typeface="Times New Roman" pitchFamily="1" charset="0"/>
        </a:defRPr>
      </a:lvl8pPr>
      <a:lvl9pPr marL="1828800" algn="ctr" rtl="0" eaLnBrk="0" fontAlgn="base" hangingPunct="0">
        <a:spcBef>
          <a:spcPct val="0"/>
        </a:spcBef>
        <a:spcAft>
          <a:spcPct val="0"/>
        </a:spcAft>
        <a:defRPr sz="4400">
          <a:solidFill>
            <a:schemeClr val="tx2"/>
          </a:solidFill>
          <a:latin typeface="Times New Roman"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37237256-42C8-F94D-8A5D-FF65E2371242}"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6"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New Roman" pitchFamily="1" charset="0"/>
        </a:defRPr>
      </a:lvl6pPr>
      <a:lvl7pPr marL="914400" algn="ctr" rtl="0" eaLnBrk="0" fontAlgn="base" hangingPunct="0">
        <a:spcBef>
          <a:spcPct val="0"/>
        </a:spcBef>
        <a:spcAft>
          <a:spcPct val="0"/>
        </a:spcAft>
        <a:defRPr sz="4400">
          <a:solidFill>
            <a:schemeClr val="tx2"/>
          </a:solidFill>
          <a:latin typeface="Times New Roman" pitchFamily="1" charset="0"/>
        </a:defRPr>
      </a:lvl7pPr>
      <a:lvl8pPr marL="1371600" algn="ctr" rtl="0" eaLnBrk="0" fontAlgn="base" hangingPunct="0">
        <a:spcBef>
          <a:spcPct val="0"/>
        </a:spcBef>
        <a:spcAft>
          <a:spcPct val="0"/>
        </a:spcAft>
        <a:defRPr sz="4400">
          <a:solidFill>
            <a:schemeClr val="tx2"/>
          </a:solidFill>
          <a:latin typeface="Times New Roman" pitchFamily="1" charset="0"/>
        </a:defRPr>
      </a:lvl8pPr>
      <a:lvl9pPr marL="1828800" algn="ctr" rtl="0" eaLnBrk="0" fontAlgn="base" hangingPunct="0">
        <a:spcBef>
          <a:spcPct val="0"/>
        </a:spcBef>
        <a:spcAft>
          <a:spcPct val="0"/>
        </a:spcAft>
        <a:defRPr sz="4400">
          <a:solidFill>
            <a:schemeClr val="tx2"/>
          </a:solidFill>
          <a:latin typeface="Times New Roman"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A6B1C6FE-97DB-9C4C-BED0-F3CEC560E9BB}"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8"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New Roman" pitchFamily="1" charset="0"/>
        </a:defRPr>
      </a:lvl6pPr>
      <a:lvl7pPr marL="914400" algn="ctr" rtl="0" eaLnBrk="0" fontAlgn="base" hangingPunct="0">
        <a:spcBef>
          <a:spcPct val="0"/>
        </a:spcBef>
        <a:spcAft>
          <a:spcPct val="0"/>
        </a:spcAft>
        <a:defRPr sz="4400">
          <a:solidFill>
            <a:schemeClr val="tx2"/>
          </a:solidFill>
          <a:latin typeface="Times New Roman" pitchFamily="1" charset="0"/>
        </a:defRPr>
      </a:lvl7pPr>
      <a:lvl8pPr marL="1371600" algn="ctr" rtl="0" eaLnBrk="0" fontAlgn="base" hangingPunct="0">
        <a:spcBef>
          <a:spcPct val="0"/>
        </a:spcBef>
        <a:spcAft>
          <a:spcPct val="0"/>
        </a:spcAft>
        <a:defRPr sz="4400">
          <a:solidFill>
            <a:schemeClr val="tx2"/>
          </a:solidFill>
          <a:latin typeface="Times New Roman" pitchFamily="1" charset="0"/>
        </a:defRPr>
      </a:lvl8pPr>
      <a:lvl9pPr marL="1828800" algn="ctr" rtl="0" eaLnBrk="0" fontAlgn="base" hangingPunct="0">
        <a:spcBef>
          <a:spcPct val="0"/>
        </a:spcBef>
        <a:spcAft>
          <a:spcPct val="0"/>
        </a:spcAft>
        <a:defRPr sz="4400">
          <a:solidFill>
            <a:schemeClr val="tx2"/>
          </a:solidFill>
          <a:latin typeface="Times New Roman"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30" name="Rectangle 2"/>
          <p:cNvSpPr>
            <a:spLocks noGrp="1" noChangeArrowheads="1"/>
          </p:cNvSpPr>
          <p:nvPr>
            <p:ph type="ctrTitle"/>
          </p:nvPr>
        </p:nvSpPr>
        <p:spPr>
          <a:xfrm>
            <a:off x="0" y="1143000"/>
            <a:ext cx="9144000" cy="1143000"/>
          </a:xfrm>
        </p:spPr>
        <p:txBody>
          <a:bodyPr/>
          <a:lstStyle/>
          <a:p>
            <a:r>
              <a:rPr lang="en-US" sz="6000" dirty="0">
                <a:solidFill>
                  <a:srgbClr val="FF0000"/>
                </a:solidFill>
              </a:rPr>
              <a:t>Expressions in JavaScript</a:t>
            </a:r>
          </a:p>
        </p:txBody>
      </p:sp>
      <p:sp>
        <p:nvSpPr>
          <p:cNvPr id="483331" name="Text Box 3"/>
          <p:cNvSpPr txBox="1">
            <a:spLocks noChangeArrowheads="1"/>
          </p:cNvSpPr>
          <p:nvPr/>
        </p:nvSpPr>
        <p:spPr bwMode="auto">
          <a:xfrm>
            <a:off x="0" y="4114800"/>
            <a:ext cx="9144000" cy="1778949"/>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sz="3200" b="0" dirty="0"/>
              <a:t>Jerry Cain</a:t>
            </a:r>
          </a:p>
          <a:p>
            <a:pPr algn="ctr">
              <a:lnSpc>
                <a:spcPct val="85000"/>
              </a:lnSpc>
            </a:pPr>
            <a:r>
              <a:rPr lang="en-US" sz="3200" b="0" dirty="0"/>
              <a:t>CS 106AJ</a:t>
            </a:r>
          </a:p>
          <a:p>
            <a:pPr algn="ctr">
              <a:lnSpc>
                <a:spcPct val="85000"/>
              </a:lnSpc>
            </a:pPr>
            <a:r>
              <a:rPr lang="en-US" sz="3200" b="0" dirty="0"/>
              <a:t>October 1, 2018</a:t>
            </a:r>
          </a:p>
          <a:p>
            <a:pPr algn="ctr">
              <a:lnSpc>
                <a:spcPct val="85000"/>
              </a:lnSpc>
            </a:pPr>
            <a:r>
              <a:rPr lang="en-US" sz="3200" b="0" i="1" dirty="0"/>
              <a:t>slides courtesy of Eric Roberts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What is JavaScript?</a:t>
            </a:r>
            <a:endParaRPr lang="en-US" dirty="0">
              <a:solidFill>
                <a:schemeClr val="tx1"/>
              </a:solidFill>
            </a:endParaRPr>
          </a:p>
        </p:txBody>
      </p:sp>
      <p:sp>
        <p:nvSpPr>
          <p:cNvPr id="24579" name="Rectangle 3"/>
          <p:cNvSpPr>
            <a:spLocks noChangeArrowheads="1"/>
          </p:cNvSpPr>
          <p:nvPr/>
        </p:nvSpPr>
        <p:spPr bwMode="auto">
          <a:xfrm>
            <a:off x="482600" y="1155700"/>
            <a:ext cx="8128000" cy="5397500"/>
          </a:xfrm>
          <a:prstGeom prst="rect">
            <a:avLst/>
          </a:prstGeom>
          <a:noFill/>
          <a:ln w="9525">
            <a:noFill/>
            <a:miter lim="800000"/>
            <a:headEnd/>
            <a:tailEnd/>
          </a:ln>
        </p:spPr>
        <p:txBody>
          <a:bodyPr>
            <a:prstTxWarp prst="textNoShape">
              <a:avLst/>
            </a:prstTxWarp>
          </a:bodyPr>
          <a:lstStyle/>
          <a:p>
            <a:pPr marL="342900" indent="-342900">
              <a:lnSpc>
                <a:spcPct val="90000"/>
              </a:lnSpc>
              <a:spcAft>
                <a:spcPts val="1200"/>
              </a:spcAft>
              <a:buFontTx/>
              <a:buChar char="•"/>
            </a:pPr>
            <a:r>
              <a:rPr lang="en-US" sz="2400" b="0" dirty="0">
                <a:solidFill>
                  <a:srgbClr val="000000"/>
                </a:solidFill>
              </a:rPr>
              <a:t>JavaScript was developed at the Netscape Communications Corporation in 1995, reportedly by a single programmer in just 10 days.  The language, which was called Mocha at the time, was designed to serve as a programming language that could be embedded in web pages viewed in the browser.</a:t>
            </a:r>
          </a:p>
          <a:p>
            <a:pPr marL="342900" indent="-342900">
              <a:lnSpc>
                <a:spcPct val="90000"/>
              </a:lnSpc>
              <a:spcAft>
                <a:spcPts val="1200"/>
              </a:spcAft>
              <a:buFontTx/>
              <a:buChar char="•"/>
            </a:pPr>
            <a:r>
              <a:rPr lang="en-US" sz="2400" b="0" dirty="0">
                <a:solidFill>
                  <a:srgbClr val="000000"/>
                </a:solidFill>
              </a:rPr>
              <a:t>JavaScript has since become the dominant language for all interactive web content and appears in some surveys as the most popular language in the computing industry.</a:t>
            </a:r>
          </a:p>
          <a:p>
            <a:pPr marL="342900" indent="-342900">
              <a:lnSpc>
                <a:spcPct val="90000"/>
              </a:lnSpc>
              <a:spcAft>
                <a:spcPts val="1200"/>
              </a:spcAft>
              <a:buFontTx/>
              <a:buChar char="•"/>
            </a:pPr>
            <a:r>
              <a:rPr lang="en-US" sz="2400" b="0" dirty="0">
                <a:solidFill>
                  <a:srgbClr val="000000"/>
                </a:solidFill>
              </a:rPr>
              <a:t>As always, the focus of any of the CS 106A courses is to teach you the fundamentals of programming, rather than to teach the details of any particular language. </a:t>
            </a:r>
          </a:p>
          <a:p>
            <a:pPr marL="342900" indent="-342900">
              <a:lnSpc>
                <a:spcPct val="90000"/>
              </a:lnSpc>
              <a:spcAft>
                <a:spcPts val="1200"/>
              </a:spcAft>
              <a:buFontTx/>
              <a:buChar char="•"/>
            </a:pPr>
            <a:r>
              <a:rPr lang="en-US" sz="2400" b="0" dirty="0">
                <a:solidFill>
                  <a:srgbClr val="000000"/>
                </a:solidFill>
              </a:rPr>
              <a:t>To this end, CS 106AJ does not try to teach all of JavaScript, but focuses instead on what the JavaScript expert and evangelist Douglas Crockford calls "the good parts".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7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57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09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JavaScript: The Good Parts</a:t>
            </a:r>
            <a:endParaRPr lang="en-US" dirty="0">
              <a:solidFill>
                <a:srgbClr val="FF0000"/>
              </a:solidFill>
            </a:endParaRPr>
          </a:p>
        </p:txBody>
      </p:sp>
      <p:pic>
        <p:nvPicPr>
          <p:cNvPr id="6" name="Picture 5"/>
          <p:cNvPicPr>
            <a:picLocks noChangeAspect="1"/>
          </p:cNvPicPr>
          <p:nvPr/>
        </p:nvPicPr>
        <p:blipFill>
          <a:blip r:embed="rId3"/>
          <a:stretch>
            <a:fillRect/>
          </a:stretch>
        </p:blipFill>
        <p:spPr>
          <a:xfrm>
            <a:off x="4876800" y="1219200"/>
            <a:ext cx="3833232" cy="5029200"/>
          </a:xfrm>
          <a:prstGeom prst="rect">
            <a:avLst/>
          </a:prstGeom>
        </p:spPr>
      </p:pic>
      <p:grpSp>
        <p:nvGrpSpPr>
          <p:cNvPr id="2" name="Group 8"/>
          <p:cNvGrpSpPr/>
          <p:nvPr/>
        </p:nvGrpSpPr>
        <p:grpSpPr>
          <a:xfrm>
            <a:off x="533400" y="1219200"/>
            <a:ext cx="4038600" cy="5029200"/>
            <a:chOff x="533400" y="1219200"/>
            <a:chExt cx="4038600" cy="5029200"/>
          </a:xfrm>
        </p:grpSpPr>
        <p:sp>
          <p:nvSpPr>
            <p:cNvPr id="7" name="Rectangle 6"/>
            <p:cNvSpPr/>
            <p:nvPr/>
          </p:nvSpPr>
          <p:spPr bwMode="auto">
            <a:xfrm>
              <a:off x="533400" y="1219200"/>
              <a:ext cx="4038600" cy="5029200"/>
            </a:xfrm>
            <a:prstGeom prst="rect">
              <a:avLst/>
            </a:prstGeom>
            <a:solidFill>
              <a:srgbClr val="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rgbClr val="000000"/>
                </a:solidFill>
              </a:endParaRPr>
            </a:p>
          </p:txBody>
        </p:sp>
        <p:sp>
          <p:nvSpPr>
            <p:cNvPr id="8" name="TextBox 7"/>
            <p:cNvSpPr txBox="1"/>
            <p:nvPr/>
          </p:nvSpPr>
          <p:spPr>
            <a:xfrm>
              <a:off x="609599" y="1323220"/>
              <a:ext cx="3877733" cy="4708981"/>
            </a:xfrm>
            <a:prstGeom prst="rect">
              <a:avLst/>
            </a:prstGeom>
            <a:noFill/>
          </p:spPr>
          <p:txBody>
            <a:bodyPr wrap="square" rtlCol="0">
              <a:spAutoFit/>
            </a:bodyPr>
            <a:lstStyle/>
            <a:p>
              <a:pPr algn="just"/>
              <a:r>
                <a:rPr lang="en-GB" sz="2000" b="0" dirty="0">
                  <a:solidFill>
                    <a:srgbClr val="000000"/>
                  </a:solidFill>
                </a:rPr>
                <a:t>JavaScript is a language with more than its share of bad parts.  It went from non-existence to global adoption in an alarmingly short period of time.  It never had an interval in the lab when it could be tried out and polished. It went straight into Netscape Navigator 2 just as it was, and it was very rough. When Java applets failed, JavaScript became the “Language of the Web” by default. JavaScript’s popularity is almost completely independent of its qualities as a programming language.</a:t>
              </a:r>
              <a:r>
                <a:rPr lang="en-US" sz="2000" b="0" dirty="0">
                  <a:solidFill>
                    <a:srgbClr val="000000"/>
                  </a:solidFill>
                </a:rPr>
                <a:t> </a:t>
              </a:r>
            </a:p>
          </p:txBody>
        </p:sp>
      </p:grpSp>
      <p:grpSp>
        <p:nvGrpSpPr>
          <p:cNvPr id="3" name="Group 9"/>
          <p:cNvGrpSpPr/>
          <p:nvPr/>
        </p:nvGrpSpPr>
        <p:grpSpPr>
          <a:xfrm>
            <a:off x="533400" y="1219200"/>
            <a:ext cx="4038600" cy="5029200"/>
            <a:chOff x="533400" y="1219200"/>
            <a:chExt cx="4038600" cy="5029200"/>
          </a:xfrm>
        </p:grpSpPr>
        <p:sp>
          <p:nvSpPr>
            <p:cNvPr id="11" name="Rectangle 10"/>
            <p:cNvSpPr/>
            <p:nvPr/>
          </p:nvSpPr>
          <p:spPr bwMode="auto">
            <a:xfrm>
              <a:off x="533400" y="1219200"/>
              <a:ext cx="4038600" cy="5029200"/>
            </a:xfrm>
            <a:prstGeom prst="rect">
              <a:avLst/>
            </a:prstGeom>
            <a:solidFill>
              <a:srgbClr val="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rgbClr val="000000"/>
                </a:solidFill>
              </a:endParaRPr>
            </a:p>
          </p:txBody>
        </p:sp>
        <p:sp>
          <p:nvSpPr>
            <p:cNvPr id="12" name="TextBox 11"/>
            <p:cNvSpPr txBox="1"/>
            <p:nvPr/>
          </p:nvSpPr>
          <p:spPr>
            <a:xfrm>
              <a:off x="609600" y="1323220"/>
              <a:ext cx="3877733" cy="4708981"/>
            </a:xfrm>
            <a:prstGeom prst="rect">
              <a:avLst/>
            </a:prstGeom>
            <a:noFill/>
          </p:spPr>
          <p:txBody>
            <a:bodyPr wrap="square" rtlCol="0">
              <a:spAutoFit/>
            </a:bodyPr>
            <a:lstStyle/>
            <a:p>
              <a:r>
                <a:rPr lang="en-GB" sz="2000" b="0" dirty="0">
                  <a:solidFill>
                    <a:srgbClr val="000000"/>
                  </a:solidFill>
                </a:rPr>
                <a:t>Fortunately, JavaScript has some extraordinarily good parts.  In JavaScript, there is a beautiful, elegant, highly expressive language that is buried under a steaming pile of good intentions and blunders. The best nature of JavaScript is so effectively hidden that for many years the prevailing opinion of JavaScript was that it was an unsightly, incompetent toy. My intention here is to expose the goodness in JavaScript, an outstanding, dynamic programming language.</a:t>
              </a:r>
              <a:r>
                <a:rPr lang="en-US" sz="2000" b="0" dirty="0">
                  <a:solidFill>
                    <a:srgbClr val="000000"/>
                  </a:solidFill>
                </a:rPr>
                <a:t>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Arithmetic Expressions</a:t>
            </a:r>
            <a:endParaRPr lang="en-US" dirty="0">
              <a:solidFill>
                <a:schemeClr val="tx1"/>
              </a:solidFill>
            </a:endParaRPr>
          </a:p>
        </p:txBody>
      </p:sp>
      <p:sp>
        <p:nvSpPr>
          <p:cNvPr id="24579" name="Rectangle 3"/>
          <p:cNvSpPr>
            <a:spLocks noChangeArrowheads="1"/>
          </p:cNvSpPr>
          <p:nvPr/>
        </p:nvSpPr>
        <p:spPr bwMode="auto">
          <a:xfrm>
            <a:off x="482600" y="1155700"/>
            <a:ext cx="8128000" cy="5702300"/>
          </a:xfrm>
          <a:prstGeom prst="rect">
            <a:avLst/>
          </a:prstGeom>
          <a:noFill/>
          <a:ln w="9525">
            <a:noFill/>
            <a:miter lim="800000"/>
            <a:headEnd/>
            <a:tailEnd/>
          </a:ln>
        </p:spPr>
        <p:txBody>
          <a:bodyPr>
            <a:prstTxWarp prst="textNoShape">
              <a:avLst/>
            </a:prstTxWarp>
          </a:bodyPr>
          <a:lstStyle/>
          <a:p>
            <a:pPr marL="342900" indent="-342900">
              <a:lnSpc>
                <a:spcPct val="90000"/>
              </a:lnSpc>
              <a:spcAft>
                <a:spcPts val="1200"/>
              </a:spcAft>
              <a:buFontTx/>
              <a:buChar char="•"/>
            </a:pPr>
            <a:r>
              <a:rPr lang="en-US" sz="2400" b="0" dirty="0">
                <a:solidFill>
                  <a:srgbClr val="000000"/>
                </a:solidFill>
              </a:rPr>
              <a:t>Like most languages, JavaScript specifies computation in the form of an </a:t>
            </a:r>
            <a:r>
              <a:rPr lang="en-US" sz="2400" i="1" dirty="0">
                <a:solidFill>
                  <a:srgbClr val="000000"/>
                </a:solidFill>
              </a:rPr>
              <a:t>arithmetic expression</a:t>
            </a:r>
            <a:r>
              <a:rPr lang="en-US" sz="2400" b="0" i="1" dirty="0">
                <a:solidFill>
                  <a:srgbClr val="000000"/>
                </a:solidFill>
              </a:rPr>
              <a:t>,</a:t>
            </a:r>
            <a:r>
              <a:rPr lang="en-US" sz="2400" b="0" dirty="0">
                <a:solidFill>
                  <a:srgbClr val="000000"/>
                </a:solidFill>
              </a:rPr>
              <a:t> which consists of </a:t>
            </a:r>
            <a:r>
              <a:rPr lang="en-US" sz="2400" i="1" dirty="0">
                <a:solidFill>
                  <a:srgbClr val="000000"/>
                </a:solidFill>
              </a:rPr>
              <a:t>terms</a:t>
            </a:r>
            <a:r>
              <a:rPr lang="en-US" sz="2400" b="0" dirty="0">
                <a:solidFill>
                  <a:srgbClr val="000000"/>
                </a:solidFill>
              </a:rPr>
              <a:t> joined together by </a:t>
            </a:r>
            <a:r>
              <a:rPr lang="en-US" sz="2400" i="1" dirty="0">
                <a:solidFill>
                  <a:srgbClr val="000000"/>
                </a:solidFill>
              </a:rPr>
              <a:t>operators</a:t>
            </a:r>
            <a:r>
              <a:rPr lang="en-US" sz="2400" b="0" i="1" dirty="0">
                <a:solidFill>
                  <a:srgbClr val="000000"/>
                </a:solidFill>
              </a:rPr>
              <a:t>.</a:t>
            </a:r>
          </a:p>
          <a:p>
            <a:pPr marL="342900" indent="-342900">
              <a:lnSpc>
                <a:spcPct val="90000"/>
              </a:lnSpc>
              <a:spcAft>
                <a:spcPts val="300"/>
              </a:spcAft>
              <a:buFontTx/>
              <a:buChar char="•"/>
            </a:pPr>
            <a:r>
              <a:rPr lang="en-US" sz="2400" b="0" dirty="0">
                <a:solidFill>
                  <a:srgbClr val="000000"/>
                </a:solidFill>
              </a:rPr>
              <a:t>Each term in an arithmetic expression is one of the following:</a:t>
            </a:r>
          </a:p>
          <a:p>
            <a:pPr marL="742950" lvl="1" indent="-285750" algn="just">
              <a:lnSpc>
                <a:spcPct val="90000"/>
              </a:lnSpc>
              <a:spcAft>
                <a:spcPts val="300"/>
              </a:spcAft>
              <a:buFontTx/>
              <a:buChar char="–"/>
            </a:pPr>
            <a:r>
              <a:rPr lang="en-US" sz="2200" b="0" dirty="0">
                <a:solidFill>
                  <a:srgbClr val="000000"/>
                </a:solidFill>
                <a:ea typeface="ＭＳ Ｐゴシック" pitchFamily="1" charset="-128"/>
                <a:cs typeface="ＭＳ Ｐゴシック" pitchFamily="1" charset="-128"/>
              </a:rPr>
              <a:t>An explicit numeric value, such as 2 or </a:t>
            </a:r>
            <a:r>
              <a:rPr lang="en-US" sz="2200" b="0" dirty="0">
                <a:solidFill>
                  <a:srgbClr val="000000"/>
                </a:solidFill>
                <a:latin typeface="Times New Roman"/>
                <a:ea typeface="ＭＳ Ｐゴシック" pitchFamily="1" charset="-128"/>
                <a:cs typeface="Times New Roman"/>
              </a:rPr>
              <a:t>3.14159265</a:t>
            </a:r>
            <a:endParaRPr lang="en-US" sz="2200" b="0" dirty="0">
              <a:solidFill>
                <a:srgbClr val="000000"/>
              </a:solidFill>
              <a:ea typeface="ＭＳ Ｐゴシック" pitchFamily="1" charset="-128"/>
              <a:cs typeface="ＭＳ Ｐゴシック" pitchFamily="1" charset="-128"/>
            </a:endParaRPr>
          </a:p>
          <a:p>
            <a:pPr marL="742950" lvl="1" indent="-285750" algn="just">
              <a:lnSpc>
                <a:spcPct val="90000"/>
              </a:lnSpc>
              <a:spcAft>
                <a:spcPts val="300"/>
              </a:spcAft>
              <a:buFontTx/>
              <a:buChar char="–"/>
            </a:pPr>
            <a:r>
              <a:rPr lang="en-US" sz="2200" b="0" dirty="0">
                <a:solidFill>
                  <a:srgbClr val="000000"/>
                </a:solidFill>
                <a:ea typeface="ＭＳ Ｐゴシック" pitchFamily="1" charset="-128"/>
                <a:cs typeface="ＭＳ Ｐゴシック" pitchFamily="1" charset="-128"/>
              </a:rPr>
              <a:t>A variable name that serves as a placeholder for a value</a:t>
            </a:r>
          </a:p>
          <a:p>
            <a:pPr marL="742950" lvl="1" indent="-285750" algn="just">
              <a:lnSpc>
                <a:spcPct val="90000"/>
              </a:lnSpc>
              <a:spcAft>
                <a:spcPts val="300"/>
              </a:spcAft>
              <a:buFontTx/>
              <a:buChar char="–"/>
            </a:pPr>
            <a:r>
              <a:rPr lang="en-US" sz="2200" b="0" dirty="0">
                <a:solidFill>
                  <a:srgbClr val="000000"/>
                </a:solidFill>
                <a:ea typeface="ＭＳ Ｐゴシック" pitchFamily="1" charset="-128"/>
                <a:cs typeface="ＭＳ Ｐゴシック" pitchFamily="1" charset="-128"/>
              </a:rPr>
              <a:t>A function call that computes a value</a:t>
            </a:r>
          </a:p>
          <a:p>
            <a:pPr marL="742950" lvl="1" indent="-285750" algn="just">
              <a:lnSpc>
                <a:spcPct val="90000"/>
              </a:lnSpc>
              <a:spcAft>
                <a:spcPts val="1200"/>
              </a:spcAft>
              <a:buFontTx/>
              <a:buChar char="–"/>
            </a:pPr>
            <a:r>
              <a:rPr lang="en-US" sz="2200" b="0" dirty="0">
                <a:solidFill>
                  <a:srgbClr val="000000"/>
                </a:solidFill>
                <a:ea typeface="ＭＳ Ｐゴシック" pitchFamily="1" charset="-128"/>
                <a:cs typeface="ＭＳ Ｐゴシック" pitchFamily="1" charset="-128"/>
              </a:rPr>
              <a:t>An expression enclosed in parentheses</a:t>
            </a:r>
          </a:p>
          <a:p>
            <a:pPr marL="285750" indent="-285750">
              <a:lnSpc>
                <a:spcPct val="90000"/>
              </a:lnSpc>
              <a:spcAft>
                <a:spcPts val="1200"/>
              </a:spcAft>
              <a:buFont typeface="Arial"/>
              <a:buChar char="•"/>
            </a:pPr>
            <a:r>
              <a:rPr lang="en-US" sz="2400" b="0" dirty="0">
                <a:solidFill>
                  <a:srgbClr val="000000"/>
                </a:solidFill>
                <a:ea typeface="ＭＳ Ｐゴシック" pitchFamily="1" charset="-128"/>
                <a:cs typeface="ＭＳ Ｐゴシック" pitchFamily="1" charset="-128"/>
              </a:rPr>
              <a:t>The operators are typically the familiar ones from arithmetic: </a:t>
            </a:r>
          </a:p>
          <a:p>
            <a:pPr marL="342900" indent="-342900" algn="just">
              <a:lnSpc>
                <a:spcPct val="90000"/>
              </a:lnSpc>
              <a:spcAft>
                <a:spcPct val="50000"/>
              </a:spcAft>
              <a:buFontTx/>
              <a:buChar char="•"/>
            </a:pPr>
            <a:endParaRPr lang="en-US" sz="2400" b="0" dirty="0">
              <a:solidFill>
                <a:srgbClr val="000000"/>
              </a:solidFill>
            </a:endParaRPr>
          </a:p>
        </p:txBody>
      </p:sp>
      <p:grpSp>
        <p:nvGrpSpPr>
          <p:cNvPr id="2" name="Group 23"/>
          <p:cNvGrpSpPr/>
          <p:nvPr/>
        </p:nvGrpSpPr>
        <p:grpSpPr>
          <a:xfrm>
            <a:off x="3276600" y="4572000"/>
            <a:ext cx="2628900" cy="1909465"/>
            <a:chOff x="3276600" y="4572000"/>
            <a:chExt cx="2628900" cy="1909465"/>
          </a:xfrm>
        </p:grpSpPr>
        <p:grpSp>
          <p:nvGrpSpPr>
            <p:cNvPr id="3" name="Group 18"/>
            <p:cNvGrpSpPr/>
            <p:nvPr/>
          </p:nvGrpSpPr>
          <p:grpSpPr>
            <a:xfrm>
              <a:off x="3276600" y="4572000"/>
              <a:ext cx="2171700" cy="461665"/>
              <a:chOff x="1714500" y="5224462"/>
              <a:chExt cx="2171700" cy="461665"/>
            </a:xfrm>
          </p:grpSpPr>
          <p:sp>
            <p:nvSpPr>
              <p:cNvPr id="9" name="Rectangle 6"/>
              <p:cNvSpPr>
                <a:spLocks noChangeArrowheads="1"/>
              </p:cNvSpPr>
              <p:nvPr/>
            </p:nvSpPr>
            <p:spPr bwMode="auto">
              <a:xfrm>
                <a:off x="1714500" y="5254625"/>
                <a:ext cx="609600" cy="400110"/>
              </a:xfrm>
              <a:prstGeom prst="rect">
                <a:avLst/>
              </a:prstGeom>
              <a:noFill/>
              <a:ln w="9525">
                <a:noFill/>
                <a:miter lim="800000"/>
                <a:headEnd/>
                <a:tailEnd/>
              </a:ln>
            </p:spPr>
            <p:txBody>
              <a:bodyPr>
                <a:prstTxWarp prst="textNoShape">
                  <a:avLst/>
                </a:prstTxWarp>
                <a:spAutoFit/>
              </a:bodyPr>
              <a:lstStyle/>
              <a:p>
                <a:pPr algn="ctr"/>
                <a:r>
                  <a:rPr lang="en-US" sz="2000">
                    <a:solidFill>
                      <a:srgbClr val="000000"/>
                    </a:solidFill>
                    <a:latin typeface="Courier New" pitchFamily="1" charset="0"/>
                  </a:rPr>
                  <a:t>+</a:t>
                </a:r>
                <a:endParaRPr lang="en-US" sz="2400">
                  <a:solidFill>
                    <a:srgbClr val="000000"/>
                  </a:solidFill>
                  <a:latin typeface="Courier New" pitchFamily="1" charset="0"/>
                </a:endParaRPr>
              </a:p>
            </p:txBody>
          </p:sp>
          <p:sp>
            <p:nvSpPr>
              <p:cNvPr id="10" name="Text Box 7"/>
              <p:cNvSpPr txBox="1">
                <a:spLocks noChangeArrowheads="1"/>
              </p:cNvSpPr>
              <p:nvPr/>
            </p:nvSpPr>
            <p:spPr bwMode="auto">
              <a:xfrm>
                <a:off x="2286000" y="5224462"/>
                <a:ext cx="1600200" cy="461665"/>
              </a:xfrm>
              <a:prstGeom prst="rect">
                <a:avLst/>
              </a:prstGeom>
              <a:noFill/>
              <a:ln w="9525">
                <a:noFill/>
                <a:miter lim="800000"/>
                <a:headEnd/>
                <a:tailEnd/>
              </a:ln>
            </p:spPr>
            <p:txBody>
              <a:bodyPr>
                <a:prstTxWarp prst="textNoShape">
                  <a:avLst/>
                </a:prstTxWarp>
                <a:spAutoFit/>
              </a:bodyPr>
              <a:lstStyle/>
              <a:p>
                <a:pPr>
                  <a:spcBef>
                    <a:spcPct val="50000"/>
                  </a:spcBef>
                </a:pPr>
                <a:r>
                  <a:rPr lang="en-US" sz="2400" b="0" dirty="0">
                    <a:solidFill>
                      <a:srgbClr val="000000"/>
                    </a:solidFill>
                  </a:rPr>
                  <a:t>Addition</a:t>
                </a:r>
              </a:p>
            </p:txBody>
          </p:sp>
        </p:grpSp>
        <p:grpSp>
          <p:nvGrpSpPr>
            <p:cNvPr id="4" name="Group 19"/>
            <p:cNvGrpSpPr/>
            <p:nvPr/>
          </p:nvGrpSpPr>
          <p:grpSpPr>
            <a:xfrm>
              <a:off x="3276600" y="4933950"/>
              <a:ext cx="2171700" cy="461665"/>
              <a:chOff x="1714500" y="5618162"/>
              <a:chExt cx="2171700" cy="461665"/>
            </a:xfrm>
          </p:grpSpPr>
          <p:sp>
            <p:nvSpPr>
              <p:cNvPr id="11" name="Rectangle 8"/>
              <p:cNvSpPr>
                <a:spLocks noChangeArrowheads="1"/>
              </p:cNvSpPr>
              <p:nvPr/>
            </p:nvSpPr>
            <p:spPr bwMode="auto">
              <a:xfrm>
                <a:off x="1714500" y="5648325"/>
                <a:ext cx="609600" cy="400110"/>
              </a:xfrm>
              <a:prstGeom prst="rect">
                <a:avLst/>
              </a:prstGeom>
              <a:noFill/>
              <a:ln w="9525">
                <a:noFill/>
                <a:miter lim="800000"/>
                <a:headEnd/>
                <a:tailEnd/>
              </a:ln>
            </p:spPr>
            <p:txBody>
              <a:bodyPr>
                <a:prstTxWarp prst="textNoShape">
                  <a:avLst/>
                </a:prstTxWarp>
                <a:spAutoFit/>
              </a:bodyPr>
              <a:lstStyle/>
              <a:p>
                <a:pPr algn="ctr"/>
                <a:r>
                  <a:rPr lang="en-US" sz="2000">
                    <a:solidFill>
                      <a:srgbClr val="000000"/>
                    </a:solidFill>
                    <a:latin typeface="Courier New" pitchFamily="1" charset="0"/>
                  </a:rPr>
                  <a:t>–</a:t>
                </a:r>
                <a:endParaRPr lang="en-US" sz="2400">
                  <a:solidFill>
                    <a:srgbClr val="000000"/>
                  </a:solidFill>
                  <a:latin typeface="Courier New" pitchFamily="1" charset="0"/>
                </a:endParaRPr>
              </a:p>
            </p:txBody>
          </p:sp>
          <p:sp>
            <p:nvSpPr>
              <p:cNvPr id="12" name="Text Box 9"/>
              <p:cNvSpPr txBox="1">
                <a:spLocks noChangeArrowheads="1"/>
              </p:cNvSpPr>
              <p:nvPr/>
            </p:nvSpPr>
            <p:spPr bwMode="auto">
              <a:xfrm>
                <a:off x="2286000" y="5618162"/>
                <a:ext cx="1600200" cy="461665"/>
              </a:xfrm>
              <a:prstGeom prst="rect">
                <a:avLst/>
              </a:prstGeom>
              <a:noFill/>
              <a:ln w="9525">
                <a:noFill/>
                <a:miter lim="800000"/>
                <a:headEnd/>
                <a:tailEnd/>
              </a:ln>
            </p:spPr>
            <p:txBody>
              <a:bodyPr>
                <a:prstTxWarp prst="textNoShape">
                  <a:avLst/>
                </a:prstTxWarp>
                <a:spAutoFit/>
              </a:bodyPr>
              <a:lstStyle/>
              <a:p>
                <a:pPr>
                  <a:spcBef>
                    <a:spcPct val="50000"/>
                  </a:spcBef>
                </a:pPr>
                <a:r>
                  <a:rPr lang="en-US" sz="2400" b="0" dirty="0">
                    <a:solidFill>
                      <a:srgbClr val="000000"/>
                    </a:solidFill>
                  </a:rPr>
                  <a:t>Subtraction</a:t>
                </a:r>
              </a:p>
            </p:txBody>
          </p:sp>
        </p:grpSp>
        <p:grpSp>
          <p:nvGrpSpPr>
            <p:cNvPr id="5" name="Group 20"/>
            <p:cNvGrpSpPr/>
            <p:nvPr/>
          </p:nvGrpSpPr>
          <p:grpSpPr>
            <a:xfrm>
              <a:off x="3276600" y="5295900"/>
              <a:ext cx="2628900" cy="461665"/>
              <a:chOff x="4762500" y="5224462"/>
              <a:chExt cx="2628900" cy="461665"/>
            </a:xfrm>
          </p:grpSpPr>
          <p:sp>
            <p:nvSpPr>
              <p:cNvPr id="13" name="Rectangle 10"/>
              <p:cNvSpPr>
                <a:spLocks noChangeArrowheads="1"/>
              </p:cNvSpPr>
              <p:nvPr/>
            </p:nvSpPr>
            <p:spPr bwMode="auto">
              <a:xfrm>
                <a:off x="4762500" y="5254625"/>
                <a:ext cx="609600" cy="400110"/>
              </a:xfrm>
              <a:prstGeom prst="rect">
                <a:avLst/>
              </a:prstGeom>
              <a:noFill/>
              <a:ln w="9525">
                <a:noFill/>
                <a:miter lim="800000"/>
                <a:headEnd/>
                <a:tailEnd/>
              </a:ln>
            </p:spPr>
            <p:txBody>
              <a:bodyPr>
                <a:prstTxWarp prst="textNoShape">
                  <a:avLst/>
                </a:prstTxWarp>
                <a:spAutoFit/>
              </a:bodyPr>
              <a:lstStyle/>
              <a:p>
                <a:pPr algn="ctr"/>
                <a:r>
                  <a:rPr lang="en-US" sz="2000">
                    <a:solidFill>
                      <a:srgbClr val="000000"/>
                    </a:solidFill>
                    <a:latin typeface="Courier New" pitchFamily="1" charset="0"/>
                  </a:rPr>
                  <a:t>*</a:t>
                </a:r>
                <a:endParaRPr lang="en-US" sz="2400">
                  <a:solidFill>
                    <a:srgbClr val="000000"/>
                  </a:solidFill>
                  <a:latin typeface="Courier New" pitchFamily="1" charset="0"/>
                </a:endParaRPr>
              </a:p>
            </p:txBody>
          </p:sp>
          <p:sp>
            <p:nvSpPr>
              <p:cNvPr id="14" name="Text Box 11"/>
              <p:cNvSpPr txBox="1">
                <a:spLocks noChangeArrowheads="1"/>
              </p:cNvSpPr>
              <p:nvPr/>
            </p:nvSpPr>
            <p:spPr bwMode="auto">
              <a:xfrm>
                <a:off x="5334000" y="5224462"/>
                <a:ext cx="2057400" cy="461665"/>
              </a:xfrm>
              <a:prstGeom prst="rect">
                <a:avLst/>
              </a:prstGeom>
              <a:noFill/>
              <a:ln w="9525">
                <a:noFill/>
                <a:miter lim="800000"/>
                <a:headEnd/>
                <a:tailEnd/>
              </a:ln>
            </p:spPr>
            <p:txBody>
              <a:bodyPr>
                <a:prstTxWarp prst="textNoShape">
                  <a:avLst/>
                </a:prstTxWarp>
                <a:spAutoFit/>
              </a:bodyPr>
              <a:lstStyle/>
              <a:p>
                <a:pPr>
                  <a:spcBef>
                    <a:spcPct val="50000"/>
                  </a:spcBef>
                </a:pPr>
                <a:r>
                  <a:rPr lang="en-US" sz="2400" b="0" dirty="0">
                    <a:solidFill>
                      <a:srgbClr val="000000"/>
                    </a:solidFill>
                  </a:rPr>
                  <a:t>Multiplication</a:t>
                </a:r>
              </a:p>
            </p:txBody>
          </p:sp>
        </p:grpSp>
        <p:grpSp>
          <p:nvGrpSpPr>
            <p:cNvPr id="6" name="Group 21"/>
            <p:cNvGrpSpPr/>
            <p:nvPr/>
          </p:nvGrpSpPr>
          <p:grpSpPr>
            <a:xfrm>
              <a:off x="3276600" y="5657850"/>
              <a:ext cx="2171700" cy="461665"/>
              <a:chOff x="4762500" y="5618162"/>
              <a:chExt cx="2171700" cy="461665"/>
            </a:xfrm>
          </p:grpSpPr>
          <p:sp>
            <p:nvSpPr>
              <p:cNvPr id="15" name="Rectangle 12"/>
              <p:cNvSpPr>
                <a:spLocks noChangeArrowheads="1"/>
              </p:cNvSpPr>
              <p:nvPr/>
            </p:nvSpPr>
            <p:spPr bwMode="auto">
              <a:xfrm>
                <a:off x="4762500" y="5648325"/>
                <a:ext cx="609600" cy="400110"/>
              </a:xfrm>
              <a:prstGeom prst="rect">
                <a:avLst/>
              </a:prstGeom>
              <a:noFill/>
              <a:ln w="9525">
                <a:noFill/>
                <a:miter lim="800000"/>
                <a:headEnd/>
                <a:tailEnd/>
              </a:ln>
            </p:spPr>
            <p:txBody>
              <a:bodyPr>
                <a:prstTxWarp prst="textNoShape">
                  <a:avLst/>
                </a:prstTxWarp>
                <a:spAutoFit/>
              </a:bodyPr>
              <a:lstStyle/>
              <a:p>
                <a:pPr algn="ctr"/>
                <a:r>
                  <a:rPr lang="en-US" sz="2000">
                    <a:solidFill>
                      <a:srgbClr val="000000"/>
                    </a:solidFill>
                    <a:latin typeface="Courier New" pitchFamily="1" charset="0"/>
                  </a:rPr>
                  <a:t>/</a:t>
                </a:r>
                <a:endParaRPr lang="en-US" sz="2400">
                  <a:solidFill>
                    <a:srgbClr val="000000"/>
                  </a:solidFill>
                  <a:latin typeface="Courier New" pitchFamily="1" charset="0"/>
                </a:endParaRPr>
              </a:p>
            </p:txBody>
          </p:sp>
          <p:sp>
            <p:nvSpPr>
              <p:cNvPr id="16" name="Text Box 13"/>
              <p:cNvSpPr txBox="1">
                <a:spLocks noChangeArrowheads="1"/>
              </p:cNvSpPr>
              <p:nvPr/>
            </p:nvSpPr>
            <p:spPr bwMode="auto">
              <a:xfrm>
                <a:off x="5334000" y="5618162"/>
                <a:ext cx="1600200" cy="461665"/>
              </a:xfrm>
              <a:prstGeom prst="rect">
                <a:avLst/>
              </a:prstGeom>
              <a:noFill/>
              <a:ln w="9525">
                <a:noFill/>
                <a:miter lim="800000"/>
                <a:headEnd/>
                <a:tailEnd/>
              </a:ln>
            </p:spPr>
            <p:txBody>
              <a:bodyPr>
                <a:prstTxWarp prst="textNoShape">
                  <a:avLst/>
                </a:prstTxWarp>
                <a:spAutoFit/>
              </a:bodyPr>
              <a:lstStyle/>
              <a:p>
                <a:pPr>
                  <a:spcBef>
                    <a:spcPct val="50000"/>
                  </a:spcBef>
                </a:pPr>
                <a:r>
                  <a:rPr lang="en-US" sz="2400" b="0" dirty="0">
                    <a:solidFill>
                      <a:srgbClr val="000000"/>
                    </a:solidFill>
                  </a:rPr>
                  <a:t>Division</a:t>
                </a:r>
              </a:p>
            </p:txBody>
          </p:sp>
        </p:grpSp>
        <p:grpSp>
          <p:nvGrpSpPr>
            <p:cNvPr id="7" name="Group 22"/>
            <p:cNvGrpSpPr/>
            <p:nvPr/>
          </p:nvGrpSpPr>
          <p:grpSpPr>
            <a:xfrm>
              <a:off x="3276600" y="6019800"/>
              <a:ext cx="2171700" cy="461665"/>
              <a:chOff x="4762500" y="6019800"/>
              <a:chExt cx="2171700" cy="461665"/>
            </a:xfrm>
          </p:grpSpPr>
          <p:sp>
            <p:nvSpPr>
              <p:cNvPr id="17" name="Rectangle 14"/>
              <p:cNvSpPr>
                <a:spLocks noChangeArrowheads="1"/>
              </p:cNvSpPr>
              <p:nvPr/>
            </p:nvSpPr>
            <p:spPr bwMode="auto">
              <a:xfrm>
                <a:off x="4762500" y="6049962"/>
                <a:ext cx="609600" cy="400110"/>
              </a:xfrm>
              <a:prstGeom prst="rect">
                <a:avLst/>
              </a:prstGeom>
              <a:noFill/>
              <a:ln w="9525">
                <a:noFill/>
                <a:miter lim="800000"/>
                <a:headEnd/>
                <a:tailEnd/>
              </a:ln>
            </p:spPr>
            <p:txBody>
              <a:bodyPr>
                <a:prstTxWarp prst="textNoShape">
                  <a:avLst/>
                </a:prstTxWarp>
                <a:spAutoFit/>
              </a:bodyPr>
              <a:lstStyle/>
              <a:p>
                <a:pPr algn="ctr"/>
                <a:r>
                  <a:rPr lang="en-US" sz="2000">
                    <a:solidFill>
                      <a:srgbClr val="000000"/>
                    </a:solidFill>
                    <a:latin typeface="Courier New" pitchFamily="1" charset="0"/>
                  </a:rPr>
                  <a:t>%</a:t>
                </a:r>
                <a:endParaRPr lang="en-US" sz="2400">
                  <a:solidFill>
                    <a:srgbClr val="000000"/>
                  </a:solidFill>
                  <a:latin typeface="Courier New" pitchFamily="1" charset="0"/>
                </a:endParaRPr>
              </a:p>
            </p:txBody>
          </p:sp>
          <p:sp>
            <p:nvSpPr>
              <p:cNvPr id="18" name="Text Box 15"/>
              <p:cNvSpPr txBox="1">
                <a:spLocks noChangeArrowheads="1"/>
              </p:cNvSpPr>
              <p:nvPr/>
            </p:nvSpPr>
            <p:spPr bwMode="auto">
              <a:xfrm>
                <a:off x="5334000" y="6019800"/>
                <a:ext cx="1600200" cy="461665"/>
              </a:xfrm>
              <a:prstGeom prst="rect">
                <a:avLst/>
              </a:prstGeom>
              <a:noFill/>
              <a:ln w="9525">
                <a:noFill/>
                <a:miter lim="800000"/>
                <a:headEnd/>
                <a:tailEnd/>
              </a:ln>
            </p:spPr>
            <p:txBody>
              <a:bodyPr>
                <a:prstTxWarp prst="textNoShape">
                  <a:avLst/>
                </a:prstTxWarp>
                <a:spAutoFit/>
              </a:bodyPr>
              <a:lstStyle/>
              <a:p>
                <a:pPr>
                  <a:spcBef>
                    <a:spcPct val="50000"/>
                  </a:spcBef>
                </a:pPr>
                <a:r>
                  <a:rPr lang="en-US" sz="2400" b="0" dirty="0">
                    <a:solidFill>
                      <a:srgbClr val="000000"/>
                    </a:solidFill>
                  </a:rPr>
                  <a:t>Remainder</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9">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24579">
                                            <p:txEl>
                                              <p:pRg st="2" end="2"/>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4579">
                                            <p:txEl>
                                              <p:pRg st="3" end="3"/>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4579">
                                            <p:txEl>
                                              <p:pRg st="4" end="4"/>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4579">
                                            <p:txEl>
                                              <p:pRg st="5" end="5"/>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4579">
                                            <p:txEl>
                                              <p:pRg st="6" end="6"/>
                                            </p:txEl>
                                          </p:spTgt>
                                        </p:tgtEl>
                                        <p:attrNameLst>
                                          <p:attrName>style.visibility</p:attrName>
                                        </p:attrNameLst>
                                      </p:cBhvr>
                                      <p:to>
                                        <p:strVal val="visible"/>
                                      </p:to>
                                    </p:set>
                                  </p:childTnLst>
                                </p:cTn>
                              </p:par>
                            </p:childTnLst>
                          </p:cTn>
                        </p:par>
                        <p:par>
                          <p:cTn id="26" fill="hold">
                            <p:stCondLst>
                              <p:cond delay="0"/>
                            </p:stCondLst>
                            <p:childTnLst>
                              <p:par>
                                <p:cTn id="27" presetID="1" presetClass="entr" presetSubtype="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Remainder Operator</a:t>
            </a:r>
            <a:endParaRPr lang="en-US">
              <a:solidFill>
                <a:schemeClr val="tx1"/>
              </a:solidFill>
            </a:endParaRPr>
          </a:p>
        </p:txBody>
      </p:sp>
      <p:sp>
        <p:nvSpPr>
          <p:cNvPr id="509955" name="Rectangle 3"/>
          <p:cNvSpPr>
            <a:spLocks noChangeArrowheads="1"/>
          </p:cNvSpPr>
          <p:nvPr/>
        </p:nvSpPr>
        <p:spPr bwMode="auto">
          <a:xfrm>
            <a:off x="492125" y="3657600"/>
            <a:ext cx="8128000" cy="2590800"/>
          </a:xfrm>
          <a:prstGeom prst="rect">
            <a:avLst/>
          </a:prstGeom>
          <a:noFill/>
          <a:ln w="9525">
            <a:noFill/>
            <a:miter lim="800000"/>
            <a:headEnd/>
            <a:tailEnd/>
          </a:ln>
        </p:spPr>
        <p:txBody>
          <a:bodyPr>
            <a:prstTxWarp prst="textNoShape">
              <a:avLst/>
            </a:prstTxWarp>
          </a:bodyPr>
          <a:lstStyle/>
          <a:p>
            <a:pPr marL="342900" indent="-342900">
              <a:lnSpc>
                <a:spcPct val="90000"/>
              </a:lnSpc>
              <a:spcAft>
                <a:spcPts val="800"/>
              </a:spcAft>
              <a:buFontTx/>
              <a:buChar char="•"/>
            </a:pPr>
            <a:r>
              <a:rPr lang="en-US" sz="2400" b="0" dirty="0">
                <a:solidFill>
                  <a:srgbClr val="000000"/>
                </a:solidFill>
              </a:rPr>
              <a:t>The result of the </a:t>
            </a:r>
            <a:r>
              <a:rPr lang="en-US" sz="2200" dirty="0">
                <a:solidFill>
                  <a:srgbClr val="000000"/>
                </a:solidFill>
                <a:latin typeface="Courier New" pitchFamily="1" charset="0"/>
              </a:rPr>
              <a:t>%</a:t>
            </a:r>
            <a:r>
              <a:rPr lang="en-US" sz="2400" b="0" dirty="0">
                <a:solidFill>
                  <a:srgbClr val="000000"/>
                </a:solidFill>
              </a:rPr>
              <a:t> operator make intuitive sense only if both operands are positive integers.  The examples in the book do not depend on knowing how </a:t>
            </a:r>
            <a:r>
              <a:rPr lang="en-US" sz="2200" dirty="0">
                <a:solidFill>
                  <a:srgbClr val="000000"/>
                </a:solidFill>
                <a:latin typeface="Courier New" pitchFamily="1" charset="0"/>
              </a:rPr>
              <a:t>%</a:t>
            </a:r>
            <a:r>
              <a:rPr lang="en-US" sz="2400" b="0" dirty="0">
                <a:solidFill>
                  <a:srgbClr val="000000"/>
                </a:solidFill>
              </a:rPr>
              <a:t> works with negative numbers or numbers that have fractional parts.</a:t>
            </a:r>
          </a:p>
          <a:p>
            <a:pPr marL="342900" indent="-342900">
              <a:lnSpc>
                <a:spcPct val="90000"/>
              </a:lnSpc>
              <a:spcAft>
                <a:spcPct val="25000"/>
              </a:spcAft>
              <a:buFontTx/>
              <a:buChar char="•"/>
            </a:pPr>
            <a:r>
              <a:rPr lang="en-US" sz="2400" b="0" dirty="0">
                <a:solidFill>
                  <a:srgbClr val="000000"/>
                </a:solidFill>
              </a:rPr>
              <a:t>The remainder operator turns out to be useful in a surprising number of programming applications and is well worth a bit of study.</a:t>
            </a:r>
          </a:p>
        </p:txBody>
      </p:sp>
      <p:grpSp>
        <p:nvGrpSpPr>
          <p:cNvPr id="2" name="Group 4"/>
          <p:cNvGrpSpPr>
            <a:grpSpLocks/>
          </p:cNvGrpSpPr>
          <p:nvPr/>
        </p:nvGrpSpPr>
        <p:grpSpPr bwMode="auto">
          <a:xfrm>
            <a:off x="482600" y="1155700"/>
            <a:ext cx="8128000" cy="2311400"/>
            <a:chOff x="304" y="728"/>
            <a:chExt cx="5120" cy="1456"/>
          </a:xfrm>
        </p:grpSpPr>
        <p:sp>
          <p:nvSpPr>
            <p:cNvPr id="40965" name="Rectangle 5"/>
            <p:cNvSpPr>
              <a:spLocks noChangeArrowheads="1"/>
            </p:cNvSpPr>
            <p:nvPr/>
          </p:nvSpPr>
          <p:spPr bwMode="auto">
            <a:xfrm>
              <a:off x="304" y="728"/>
              <a:ext cx="5120" cy="748"/>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The only arithmetic operator that has no direct counterpart in traditional mathematics is </a:t>
              </a:r>
              <a:r>
                <a:rPr lang="en-US" sz="2000" dirty="0">
                  <a:solidFill>
                    <a:srgbClr val="000000"/>
                  </a:solidFill>
                  <a:latin typeface="Courier New" pitchFamily="1" charset="0"/>
                </a:rPr>
                <a:t>%</a:t>
              </a:r>
              <a:r>
                <a:rPr lang="en-US" sz="2400" b="0" dirty="0">
                  <a:solidFill>
                    <a:srgbClr val="000000"/>
                  </a:solidFill>
                </a:rPr>
                <a:t>, which computes the remainder when the first is divided by the second:</a:t>
              </a:r>
            </a:p>
          </p:txBody>
        </p:sp>
        <p:sp>
          <p:nvSpPr>
            <p:cNvPr id="40966" name="Rectangle 6"/>
            <p:cNvSpPr>
              <a:spLocks noChangeArrowheads="1"/>
            </p:cNvSpPr>
            <p:nvPr/>
          </p:nvSpPr>
          <p:spPr bwMode="auto">
            <a:xfrm>
              <a:off x="1784" y="1438"/>
              <a:ext cx="840" cy="250"/>
            </a:xfrm>
            <a:prstGeom prst="rect">
              <a:avLst/>
            </a:prstGeom>
            <a:noFill/>
            <a:ln w="9525">
              <a:noFill/>
              <a:miter lim="800000"/>
              <a:headEnd/>
              <a:tailEnd/>
            </a:ln>
          </p:spPr>
          <p:txBody>
            <a:bodyPr>
              <a:prstTxWarp prst="textNoShape">
                <a:avLst/>
              </a:prstTxWarp>
              <a:spAutoFit/>
            </a:bodyPr>
            <a:lstStyle/>
            <a:p>
              <a:pPr algn="ctr"/>
              <a:r>
                <a:rPr lang="en-US" sz="2000" dirty="0">
                  <a:solidFill>
                    <a:srgbClr val="000000"/>
                  </a:solidFill>
                  <a:latin typeface="Courier New" pitchFamily="1" charset="0"/>
                </a:rPr>
                <a:t>14 % 7</a:t>
              </a:r>
            </a:p>
          </p:txBody>
        </p:sp>
        <p:sp>
          <p:nvSpPr>
            <p:cNvPr id="40967" name="Text Box 7"/>
            <p:cNvSpPr txBox="1">
              <a:spLocks noChangeArrowheads="1"/>
            </p:cNvSpPr>
            <p:nvPr/>
          </p:nvSpPr>
          <p:spPr bwMode="auto">
            <a:xfrm>
              <a:off x="2616" y="1400"/>
              <a:ext cx="752"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b="0" i="1">
                  <a:solidFill>
                    <a:srgbClr val="000000"/>
                  </a:solidFill>
                </a:rPr>
                <a:t>returns</a:t>
              </a:r>
            </a:p>
          </p:txBody>
        </p:sp>
        <p:sp>
          <p:nvSpPr>
            <p:cNvPr id="40968" name="Text Box 8"/>
            <p:cNvSpPr txBox="1">
              <a:spLocks noChangeArrowheads="1"/>
            </p:cNvSpPr>
            <p:nvPr/>
          </p:nvSpPr>
          <p:spPr bwMode="auto">
            <a:xfrm>
              <a:off x="3368" y="1438"/>
              <a:ext cx="752"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000000"/>
                  </a:solidFill>
                  <a:latin typeface="Courier New" pitchFamily="1" charset="0"/>
                </a:rPr>
                <a:t>0</a:t>
              </a:r>
              <a:endParaRPr lang="en-US" sz="2200" dirty="0">
                <a:solidFill>
                  <a:srgbClr val="000000"/>
                </a:solidFill>
                <a:latin typeface="Courier New" pitchFamily="1" charset="0"/>
              </a:endParaRPr>
            </a:p>
          </p:txBody>
        </p:sp>
        <p:sp>
          <p:nvSpPr>
            <p:cNvPr id="40969" name="Rectangle 9"/>
            <p:cNvSpPr>
              <a:spLocks noChangeArrowheads="1"/>
            </p:cNvSpPr>
            <p:nvPr/>
          </p:nvSpPr>
          <p:spPr bwMode="auto">
            <a:xfrm>
              <a:off x="1784" y="1686"/>
              <a:ext cx="840" cy="250"/>
            </a:xfrm>
            <a:prstGeom prst="rect">
              <a:avLst/>
            </a:prstGeom>
            <a:noFill/>
            <a:ln w="9525">
              <a:noFill/>
              <a:miter lim="800000"/>
              <a:headEnd/>
              <a:tailEnd/>
            </a:ln>
          </p:spPr>
          <p:txBody>
            <a:bodyPr>
              <a:prstTxWarp prst="textNoShape">
                <a:avLst/>
              </a:prstTxWarp>
              <a:spAutoFit/>
            </a:bodyPr>
            <a:lstStyle/>
            <a:p>
              <a:pPr algn="ctr"/>
              <a:r>
                <a:rPr lang="en-US" sz="2000" dirty="0">
                  <a:solidFill>
                    <a:srgbClr val="000000"/>
                  </a:solidFill>
                  <a:latin typeface="Courier New" pitchFamily="1" charset="0"/>
                </a:rPr>
                <a:t>14 % 5</a:t>
              </a:r>
              <a:endParaRPr lang="en-US" sz="2200" dirty="0">
                <a:solidFill>
                  <a:srgbClr val="000000"/>
                </a:solidFill>
                <a:latin typeface="Courier New" pitchFamily="1" charset="0"/>
              </a:endParaRPr>
            </a:p>
          </p:txBody>
        </p:sp>
        <p:sp>
          <p:nvSpPr>
            <p:cNvPr id="40970" name="Text Box 10"/>
            <p:cNvSpPr txBox="1">
              <a:spLocks noChangeArrowheads="1"/>
            </p:cNvSpPr>
            <p:nvPr/>
          </p:nvSpPr>
          <p:spPr bwMode="auto">
            <a:xfrm>
              <a:off x="2616" y="1648"/>
              <a:ext cx="752"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b="0" i="1" dirty="0">
                  <a:solidFill>
                    <a:srgbClr val="000000"/>
                  </a:solidFill>
                </a:rPr>
                <a:t>returns</a:t>
              </a:r>
            </a:p>
          </p:txBody>
        </p:sp>
        <p:sp>
          <p:nvSpPr>
            <p:cNvPr id="40971" name="Text Box 11"/>
            <p:cNvSpPr txBox="1">
              <a:spLocks noChangeArrowheads="1"/>
            </p:cNvSpPr>
            <p:nvPr/>
          </p:nvSpPr>
          <p:spPr bwMode="auto">
            <a:xfrm>
              <a:off x="3368" y="1686"/>
              <a:ext cx="752"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000000"/>
                  </a:solidFill>
                  <a:latin typeface="Courier New" pitchFamily="1" charset="0"/>
                </a:rPr>
                <a:t>4</a:t>
              </a:r>
              <a:endParaRPr lang="en-US" sz="2200" dirty="0">
                <a:solidFill>
                  <a:srgbClr val="000000"/>
                </a:solidFill>
                <a:latin typeface="Courier New" pitchFamily="1" charset="0"/>
              </a:endParaRPr>
            </a:p>
          </p:txBody>
        </p:sp>
        <p:sp>
          <p:nvSpPr>
            <p:cNvPr id="40972" name="Rectangle 12"/>
            <p:cNvSpPr>
              <a:spLocks noChangeArrowheads="1"/>
            </p:cNvSpPr>
            <p:nvPr/>
          </p:nvSpPr>
          <p:spPr bwMode="auto">
            <a:xfrm>
              <a:off x="1784" y="1934"/>
              <a:ext cx="840" cy="250"/>
            </a:xfrm>
            <a:prstGeom prst="rect">
              <a:avLst/>
            </a:prstGeom>
            <a:noFill/>
            <a:ln w="9525">
              <a:noFill/>
              <a:miter lim="800000"/>
              <a:headEnd/>
              <a:tailEnd/>
            </a:ln>
          </p:spPr>
          <p:txBody>
            <a:bodyPr>
              <a:prstTxWarp prst="textNoShape">
                <a:avLst/>
              </a:prstTxWarp>
              <a:spAutoFit/>
            </a:bodyPr>
            <a:lstStyle/>
            <a:p>
              <a:pPr algn="ctr"/>
              <a:r>
                <a:rPr lang="en-US" sz="2000">
                  <a:solidFill>
                    <a:srgbClr val="000000"/>
                  </a:solidFill>
                  <a:latin typeface="Courier New" pitchFamily="1" charset="0"/>
                </a:rPr>
                <a:t>7 % 14</a:t>
              </a:r>
            </a:p>
          </p:txBody>
        </p:sp>
        <p:sp>
          <p:nvSpPr>
            <p:cNvPr id="40973" name="Text Box 13"/>
            <p:cNvSpPr txBox="1">
              <a:spLocks noChangeArrowheads="1"/>
            </p:cNvSpPr>
            <p:nvPr/>
          </p:nvSpPr>
          <p:spPr bwMode="auto">
            <a:xfrm>
              <a:off x="2616" y="1896"/>
              <a:ext cx="752"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b="0" i="1">
                  <a:solidFill>
                    <a:srgbClr val="000000"/>
                  </a:solidFill>
                </a:rPr>
                <a:t>returns</a:t>
              </a:r>
            </a:p>
          </p:txBody>
        </p:sp>
        <p:sp>
          <p:nvSpPr>
            <p:cNvPr id="40974" name="Text Box 14"/>
            <p:cNvSpPr txBox="1">
              <a:spLocks noChangeArrowheads="1"/>
            </p:cNvSpPr>
            <p:nvPr/>
          </p:nvSpPr>
          <p:spPr bwMode="auto">
            <a:xfrm>
              <a:off x="3368" y="1934"/>
              <a:ext cx="752"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solidFill>
                    <a:srgbClr val="000000"/>
                  </a:solidFill>
                  <a:latin typeface="Courier New" pitchFamily="1" charset="0"/>
                </a:rPr>
                <a:t>7</a:t>
              </a:r>
              <a:endParaRPr lang="en-US" sz="2200">
                <a:solidFill>
                  <a:srgbClr val="000000"/>
                </a:solidFill>
                <a:latin typeface="Courier New" pitchFamily="1"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099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0995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9955"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Using the JavaScript Console</a:t>
            </a:r>
            <a:endParaRPr lang="en-US" dirty="0">
              <a:solidFill>
                <a:schemeClr val="tx1"/>
              </a:solidFill>
            </a:endParaRPr>
          </a:p>
        </p:txBody>
      </p:sp>
      <p:sp>
        <p:nvSpPr>
          <p:cNvPr id="40965" name="Rectangle 5"/>
          <p:cNvSpPr>
            <a:spLocks noChangeArrowheads="1"/>
          </p:cNvSpPr>
          <p:nvPr/>
        </p:nvSpPr>
        <p:spPr bwMode="auto">
          <a:xfrm>
            <a:off x="482600" y="1155700"/>
            <a:ext cx="8128000" cy="12065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The easiest way to get a sense of how arithmetic expressions work is to enter them on the JavaScript console available on the </a:t>
            </a:r>
            <a:r>
              <a:rPr lang="en-US" sz="2000" dirty="0">
                <a:solidFill>
                  <a:srgbClr val="000000"/>
                </a:solidFill>
                <a:latin typeface="Courier New"/>
                <a:cs typeface="Courier New"/>
              </a:rPr>
              <a:t>cs106aj.stanford.edu</a:t>
            </a:r>
            <a:r>
              <a:rPr lang="en-US" sz="2400" b="0" dirty="0">
                <a:solidFill>
                  <a:srgbClr val="000000"/>
                </a:solidFill>
              </a:rPr>
              <a:t> web site. </a:t>
            </a:r>
          </a:p>
        </p:txBody>
      </p:sp>
      <p:grpSp>
        <p:nvGrpSpPr>
          <p:cNvPr id="33" name="Group 32"/>
          <p:cNvGrpSpPr/>
          <p:nvPr/>
        </p:nvGrpSpPr>
        <p:grpSpPr>
          <a:xfrm>
            <a:off x="1295400" y="2396533"/>
            <a:ext cx="6858000" cy="3969631"/>
            <a:chOff x="1295400" y="2190918"/>
            <a:chExt cx="6858000" cy="3969631"/>
          </a:xfrm>
        </p:grpSpPr>
        <p:sp>
          <p:nvSpPr>
            <p:cNvPr id="31" name="Rectangle 30"/>
            <p:cNvSpPr/>
            <p:nvPr/>
          </p:nvSpPr>
          <p:spPr bwMode="auto">
            <a:xfrm>
              <a:off x="1295400" y="2579149"/>
              <a:ext cx="6858000" cy="3581400"/>
            </a:xfrm>
            <a:prstGeom prst="rect">
              <a:avLst/>
            </a:prstGeom>
            <a:solidFill>
              <a:srgbClr val="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30" name="Round Same Side Corner Rectangle 29"/>
            <p:cNvSpPr/>
            <p:nvPr/>
          </p:nvSpPr>
          <p:spPr bwMode="auto">
            <a:xfrm>
              <a:off x="1295400" y="2209800"/>
              <a:ext cx="6858000" cy="381000"/>
            </a:xfrm>
            <a:prstGeom prst="round2SameRect">
              <a:avLst>
                <a:gd name="adj1" fmla="val 20560"/>
                <a:gd name="adj2" fmla="val 0"/>
              </a:avLst>
            </a:prstGeom>
            <a:gradFill flip="none" rotWithShape="1">
              <a:gsLst>
                <a:gs pos="0">
                  <a:srgbClr val="CECECE"/>
                </a:gs>
                <a:gs pos="100000">
                  <a:srgbClr val="F3F3F3"/>
                </a:gs>
              </a:gsLst>
              <a:lin ang="16200000" scaled="0"/>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32" name="TextBox 31"/>
            <p:cNvSpPr txBox="1"/>
            <p:nvPr/>
          </p:nvSpPr>
          <p:spPr>
            <a:xfrm>
              <a:off x="1295400" y="2190918"/>
              <a:ext cx="6858000" cy="369332"/>
            </a:xfrm>
            <a:prstGeom prst="rect">
              <a:avLst/>
            </a:prstGeom>
            <a:noFill/>
          </p:spPr>
          <p:txBody>
            <a:bodyPr wrap="square" rtlCol="0">
              <a:spAutoFit/>
            </a:bodyPr>
            <a:lstStyle/>
            <a:p>
              <a:pPr algn="ctr"/>
              <a:r>
                <a:rPr lang="en-US" sz="1800" b="0" dirty="0">
                  <a:solidFill>
                    <a:srgbClr val="333333"/>
                  </a:solidFill>
                  <a:latin typeface="Lucida Grande"/>
                  <a:cs typeface="Lucida Grande"/>
                </a:rPr>
                <a:t>JavaScript Console</a:t>
              </a:r>
            </a:p>
          </p:txBody>
        </p:sp>
      </p:grpSp>
      <p:sp>
        <p:nvSpPr>
          <p:cNvPr id="34" name="TextBox 33"/>
          <p:cNvSpPr txBox="1"/>
          <p:nvPr/>
        </p:nvSpPr>
        <p:spPr>
          <a:xfrm>
            <a:off x="1290035" y="2815297"/>
            <a:ext cx="611501" cy="461665"/>
          </a:xfrm>
          <a:prstGeom prst="rect">
            <a:avLst/>
          </a:prstGeom>
          <a:noFill/>
        </p:spPr>
        <p:txBody>
          <a:bodyPr wrap="square" rtlCol="0">
            <a:spAutoFit/>
          </a:bodyPr>
          <a:lstStyle/>
          <a:p>
            <a:r>
              <a:rPr lang="en-US" sz="2400" dirty="0">
                <a:latin typeface="Courier New"/>
                <a:cs typeface="Courier New"/>
              </a:rPr>
              <a:t>-&gt; </a:t>
            </a:r>
          </a:p>
        </p:txBody>
      </p:sp>
      <p:sp>
        <p:nvSpPr>
          <p:cNvPr id="35" name="TextBox 34"/>
          <p:cNvSpPr txBox="1"/>
          <p:nvPr/>
        </p:nvSpPr>
        <p:spPr>
          <a:xfrm>
            <a:off x="1838476" y="2815297"/>
            <a:ext cx="6314924" cy="461665"/>
          </a:xfrm>
          <a:prstGeom prst="rect">
            <a:avLst/>
          </a:prstGeom>
          <a:noFill/>
        </p:spPr>
        <p:txBody>
          <a:bodyPr wrap="square" rtlCol="0">
            <a:spAutoFit/>
          </a:bodyPr>
          <a:lstStyle/>
          <a:p>
            <a:r>
              <a:rPr lang="en-US" sz="2400" dirty="0">
                <a:solidFill>
                  <a:srgbClr val="0000FF"/>
                </a:solidFill>
                <a:latin typeface="Courier New"/>
                <a:cs typeface="Courier New"/>
              </a:rPr>
              <a:t>2 + 2</a:t>
            </a:r>
          </a:p>
        </p:txBody>
      </p:sp>
      <p:sp>
        <p:nvSpPr>
          <p:cNvPr id="10" name="TextBox 9"/>
          <p:cNvSpPr txBox="1"/>
          <p:nvPr/>
        </p:nvSpPr>
        <p:spPr>
          <a:xfrm>
            <a:off x="1290035" y="3169944"/>
            <a:ext cx="6858000" cy="461665"/>
          </a:xfrm>
          <a:prstGeom prst="rect">
            <a:avLst/>
          </a:prstGeom>
          <a:noFill/>
        </p:spPr>
        <p:txBody>
          <a:bodyPr wrap="square" rtlCol="0">
            <a:spAutoFit/>
          </a:bodyPr>
          <a:lstStyle/>
          <a:p>
            <a:r>
              <a:rPr lang="en-US" sz="2400" dirty="0">
                <a:latin typeface="Courier New"/>
                <a:cs typeface="Courier New"/>
              </a:rPr>
              <a:t>4</a:t>
            </a:r>
          </a:p>
        </p:txBody>
      </p:sp>
      <p:sp>
        <p:nvSpPr>
          <p:cNvPr id="11" name="TextBox 10"/>
          <p:cNvSpPr txBox="1"/>
          <p:nvPr/>
        </p:nvSpPr>
        <p:spPr>
          <a:xfrm>
            <a:off x="1290035" y="3524591"/>
            <a:ext cx="611501" cy="461665"/>
          </a:xfrm>
          <a:prstGeom prst="rect">
            <a:avLst/>
          </a:prstGeom>
          <a:noFill/>
        </p:spPr>
        <p:txBody>
          <a:bodyPr wrap="square" rtlCol="0">
            <a:spAutoFit/>
          </a:bodyPr>
          <a:lstStyle/>
          <a:p>
            <a:r>
              <a:rPr lang="en-US" sz="2400" dirty="0">
                <a:latin typeface="Courier New"/>
                <a:cs typeface="Courier New"/>
              </a:rPr>
              <a:t>-&gt; </a:t>
            </a:r>
          </a:p>
        </p:txBody>
      </p:sp>
      <p:sp>
        <p:nvSpPr>
          <p:cNvPr id="12" name="TextBox 11"/>
          <p:cNvSpPr txBox="1"/>
          <p:nvPr/>
        </p:nvSpPr>
        <p:spPr>
          <a:xfrm>
            <a:off x="1843841" y="3524591"/>
            <a:ext cx="6314924" cy="461665"/>
          </a:xfrm>
          <a:prstGeom prst="rect">
            <a:avLst/>
          </a:prstGeom>
          <a:noFill/>
        </p:spPr>
        <p:txBody>
          <a:bodyPr wrap="square" rtlCol="0">
            <a:spAutoFit/>
          </a:bodyPr>
          <a:lstStyle/>
          <a:p>
            <a:r>
              <a:rPr lang="en-US" sz="2400" dirty="0">
                <a:solidFill>
                  <a:srgbClr val="0000FF"/>
                </a:solidFill>
                <a:latin typeface="Courier New"/>
                <a:cs typeface="Courier New"/>
              </a:rPr>
              <a:t>342 - 173</a:t>
            </a:r>
          </a:p>
        </p:txBody>
      </p:sp>
      <p:sp>
        <p:nvSpPr>
          <p:cNvPr id="13" name="TextBox 12"/>
          <p:cNvSpPr txBox="1"/>
          <p:nvPr/>
        </p:nvSpPr>
        <p:spPr>
          <a:xfrm>
            <a:off x="1290035" y="3879238"/>
            <a:ext cx="6858000" cy="461665"/>
          </a:xfrm>
          <a:prstGeom prst="rect">
            <a:avLst/>
          </a:prstGeom>
          <a:noFill/>
        </p:spPr>
        <p:txBody>
          <a:bodyPr wrap="square" rtlCol="0">
            <a:spAutoFit/>
          </a:bodyPr>
          <a:lstStyle/>
          <a:p>
            <a:r>
              <a:rPr lang="en-US" sz="2400" dirty="0">
                <a:latin typeface="Courier New"/>
                <a:cs typeface="Courier New"/>
              </a:rPr>
              <a:t>169</a:t>
            </a:r>
          </a:p>
        </p:txBody>
      </p:sp>
      <p:sp>
        <p:nvSpPr>
          <p:cNvPr id="14" name="TextBox 13"/>
          <p:cNvSpPr txBox="1"/>
          <p:nvPr/>
        </p:nvSpPr>
        <p:spPr>
          <a:xfrm>
            <a:off x="1290035" y="4233885"/>
            <a:ext cx="611501" cy="461665"/>
          </a:xfrm>
          <a:prstGeom prst="rect">
            <a:avLst/>
          </a:prstGeom>
          <a:noFill/>
        </p:spPr>
        <p:txBody>
          <a:bodyPr wrap="square" rtlCol="0">
            <a:spAutoFit/>
          </a:bodyPr>
          <a:lstStyle/>
          <a:p>
            <a:r>
              <a:rPr lang="en-US" sz="2400" dirty="0">
                <a:latin typeface="Courier New"/>
                <a:cs typeface="Courier New"/>
              </a:rPr>
              <a:t>-&gt; </a:t>
            </a:r>
          </a:p>
        </p:txBody>
      </p:sp>
      <p:sp>
        <p:nvSpPr>
          <p:cNvPr id="15" name="TextBox 14"/>
          <p:cNvSpPr txBox="1"/>
          <p:nvPr/>
        </p:nvSpPr>
        <p:spPr>
          <a:xfrm>
            <a:off x="1843841" y="4233885"/>
            <a:ext cx="6314924" cy="461665"/>
          </a:xfrm>
          <a:prstGeom prst="rect">
            <a:avLst/>
          </a:prstGeom>
          <a:noFill/>
        </p:spPr>
        <p:txBody>
          <a:bodyPr wrap="square" rtlCol="0">
            <a:spAutoFit/>
          </a:bodyPr>
          <a:lstStyle/>
          <a:p>
            <a:r>
              <a:rPr lang="en-US" sz="2400" dirty="0">
                <a:solidFill>
                  <a:srgbClr val="0000FF"/>
                </a:solidFill>
                <a:latin typeface="Courier New"/>
                <a:cs typeface="Courier New"/>
              </a:rPr>
              <a:t>12345679 * 63</a:t>
            </a:r>
          </a:p>
        </p:txBody>
      </p:sp>
      <p:sp>
        <p:nvSpPr>
          <p:cNvPr id="16" name="TextBox 15"/>
          <p:cNvSpPr txBox="1"/>
          <p:nvPr/>
        </p:nvSpPr>
        <p:spPr>
          <a:xfrm>
            <a:off x="1290035" y="4588532"/>
            <a:ext cx="6858000" cy="461665"/>
          </a:xfrm>
          <a:prstGeom prst="rect">
            <a:avLst/>
          </a:prstGeom>
          <a:noFill/>
        </p:spPr>
        <p:txBody>
          <a:bodyPr wrap="square" rtlCol="0">
            <a:spAutoFit/>
          </a:bodyPr>
          <a:lstStyle/>
          <a:p>
            <a:r>
              <a:rPr lang="en-US" sz="2400" dirty="0">
                <a:latin typeface="Courier New"/>
                <a:cs typeface="Courier New"/>
              </a:rPr>
              <a:t>777777777</a:t>
            </a:r>
          </a:p>
        </p:txBody>
      </p:sp>
      <p:sp>
        <p:nvSpPr>
          <p:cNvPr id="17" name="TextBox 16"/>
          <p:cNvSpPr txBox="1"/>
          <p:nvPr/>
        </p:nvSpPr>
        <p:spPr>
          <a:xfrm>
            <a:off x="1290035" y="4943179"/>
            <a:ext cx="611501" cy="461665"/>
          </a:xfrm>
          <a:prstGeom prst="rect">
            <a:avLst/>
          </a:prstGeom>
          <a:noFill/>
        </p:spPr>
        <p:txBody>
          <a:bodyPr wrap="square" rtlCol="0">
            <a:spAutoFit/>
          </a:bodyPr>
          <a:lstStyle/>
          <a:p>
            <a:r>
              <a:rPr lang="en-US" sz="2400" dirty="0">
                <a:latin typeface="Courier New"/>
                <a:cs typeface="Courier New"/>
              </a:rPr>
              <a:t>-&gt; </a:t>
            </a:r>
          </a:p>
        </p:txBody>
      </p:sp>
      <p:sp>
        <p:nvSpPr>
          <p:cNvPr id="18" name="TextBox 17"/>
          <p:cNvSpPr txBox="1"/>
          <p:nvPr/>
        </p:nvSpPr>
        <p:spPr>
          <a:xfrm>
            <a:off x="1843841" y="4943179"/>
            <a:ext cx="6314924" cy="461665"/>
          </a:xfrm>
          <a:prstGeom prst="rect">
            <a:avLst/>
          </a:prstGeom>
          <a:noFill/>
        </p:spPr>
        <p:txBody>
          <a:bodyPr wrap="square" rtlCol="0">
            <a:spAutoFit/>
          </a:bodyPr>
          <a:lstStyle/>
          <a:p>
            <a:r>
              <a:rPr lang="en-US" sz="2400" dirty="0">
                <a:solidFill>
                  <a:srgbClr val="0000FF"/>
                </a:solidFill>
                <a:latin typeface="Courier New"/>
                <a:cs typeface="Courier New"/>
              </a:rPr>
              <a:t>9 </a:t>
            </a:r>
            <a:r>
              <a:rPr lang="en-US" sz="2400">
                <a:solidFill>
                  <a:srgbClr val="0000FF"/>
                </a:solidFill>
                <a:latin typeface="Courier New"/>
                <a:cs typeface="Courier New"/>
              </a:rPr>
              <a:t>* 9 * 9 </a:t>
            </a:r>
            <a:r>
              <a:rPr lang="en-US" sz="2400" dirty="0">
                <a:solidFill>
                  <a:srgbClr val="0000FF"/>
                </a:solidFill>
                <a:latin typeface="Courier New"/>
                <a:cs typeface="Courier New"/>
              </a:rPr>
              <a:t>+ 10 </a:t>
            </a:r>
            <a:r>
              <a:rPr lang="en-US" sz="2400">
                <a:solidFill>
                  <a:srgbClr val="0000FF"/>
                </a:solidFill>
                <a:latin typeface="Courier New"/>
                <a:cs typeface="Courier New"/>
              </a:rPr>
              <a:t>* 10 * 10 </a:t>
            </a:r>
            <a:endParaRPr lang="en-US" sz="2400" dirty="0">
              <a:solidFill>
                <a:srgbClr val="0000FF"/>
              </a:solidFill>
              <a:latin typeface="Courier New"/>
              <a:cs typeface="Courier New"/>
            </a:endParaRPr>
          </a:p>
        </p:txBody>
      </p:sp>
      <p:sp>
        <p:nvSpPr>
          <p:cNvPr id="19" name="TextBox 18"/>
          <p:cNvSpPr txBox="1"/>
          <p:nvPr/>
        </p:nvSpPr>
        <p:spPr>
          <a:xfrm>
            <a:off x="1290035" y="5297826"/>
            <a:ext cx="6858000" cy="461665"/>
          </a:xfrm>
          <a:prstGeom prst="rect">
            <a:avLst/>
          </a:prstGeom>
          <a:noFill/>
        </p:spPr>
        <p:txBody>
          <a:bodyPr wrap="square" rtlCol="0">
            <a:spAutoFit/>
          </a:bodyPr>
          <a:lstStyle/>
          <a:p>
            <a:r>
              <a:rPr lang="en-US" sz="2400" dirty="0">
                <a:latin typeface="Courier New"/>
                <a:cs typeface="Courier New"/>
              </a:rPr>
              <a:t>1729</a:t>
            </a:r>
          </a:p>
        </p:txBody>
      </p:sp>
      <p:sp>
        <p:nvSpPr>
          <p:cNvPr id="20" name="TextBox 19"/>
          <p:cNvSpPr txBox="1"/>
          <p:nvPr/>
        </p:nvSpPr>
        <p:spPr>
          <a:xfrm>
            <a:off x="1290035" y="5652470"/>
            <a:ext cx="611501" cy="461665"/>
          </a:xfrm>
          <a:prstGeom prst="rect">
            <a:avLst/>
          </a:prstGeom>
          <a:noFill/>
        </p:spPr>
        <p:txBody>
          <a:bodyPr wrap="square" rtlCol="0">
            <a:spAutoFit/>
          </a:bodyPr>
          <a:lstStyle/>
          <a:p>
            <a:r>
              <a:rPr lang="en-US" sz="2400" dirty="0">
                <a:latin typeface="Courier New"/>
                <a:cs typeface="Courier New"/>
              </a:rPr>
              <a:t>-&gt;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500"/>
                                  </p:iterate>
                                  <p:childTnLst>
                                    <p:set>
                                      <p:cBhvr>
                                        <p:cTn id="6" dur="1" fill="hold">
                                          <p:stCondLst>
                                            <p:cond delay="0"/>
                                          </p:stCondLst>
                                        </p:cTn>
                                        <p:tgtEl>
                                          <p:spTgt spid="35"/>
                                        </p:tgtEl>
                                        <p:attrNameLst>
                                          <p:attrName>style.visibility</p:attrName>
                                        </p:attrNameLst>
                                      </p:cBhvr>
                                      <p:to>
                                        <p:strVal val="visible"/>
                                      </p:to>
                                    </p:set>
                                  </p:childTnLst>
                                </p:cTn>
                              </p:par>
                            </p:childTnLst>
                          </p:cTn>
                        </p:par>
                        <p:par>
                          <p:cTn id="7" fill="hold">
                            <p:stCondLst>
                              <p:cond delay="1001"/>
                            </p:stCondLst>
                            <p:childTnLst>
                              <p:par>
                                <p:cTn id="8" presetID="1" presetClass="entr" presetSubtype="0" fill="hold" grpId="0" nodeType="afterEffect">
                                  <p:stCondLst>
                                    <p:cond delay="0"/>
                                  </p:stCondLst>
                                  <p:childTnLst>
                                    <p:set>
                                      <p:cBhvr>
                                        <p:cTn id="9" dur="1" fill="hold">
                                          <p:stCondLst>
                                            <p:cond delay="0"/>
                                          </p:stCondLst>
                                        </p:cTn>
                                        <p:tgtEl>
                                          <p:spTgt spid="10"/>
                                        </p:tgtEl>
                                        <p:attrNameLst>
                                          <p:attrName>style.visibility</p:attrName>
                                        </p:attrNameLst>
                                      </p:cBhvr>
                                      <p:to>
                                        <p:strVal val="visible"/>
                                      </p:to>
                                    </p:set>
                                  </p:childTnLst>
                                </p:cTn>
                              </p:par>
                            </p:childTnLst>
                          </p:cTn>
                        </p:par>
                        <p:par>
                          <p:cTn id="10" fill="hold">
                            <p:stCondLst>
                              <p:cond delay="1001"/>
                            </p:stCondLst>
                            <p:childTnLst>
                              <p:par>
                                <p:cTn id="11" presetID="1"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type="lt">
                                    <p:tmAbs val="500"/>
                                  </p:iterate>
                                  <p:childTnLst>
                                    <p:set>
                                      <p:cBhvr>
                                        <p:cTn id="16" dur="1" fill="hold">
                                          <p:stCondLst>
                                            <p:cond delay="0"/>
                                          </p:stCondLst>
                                        </p:cTn>
                                        <p:tgtEl>
                                          <p:spTgt spid="12"/>
                                        </p:tgtEl>
                                        <p:attrNameLst>
                                          <p:attrName>style.visibility</p:attrName>
                                        </p:attrNameLst>
                                      </p:cBhvr>
                                      <p:to>
                                        <p:strVal val="visible"/>
                                      </p:to>
                                    </p:set>
                                  </p:childTnLst>
                                </p:cTn>
                              </p:par>
                            </p:childTnLst>
                          </p:cTn>
                        </p:par>
                        <p:par>
                          <p:cTn id="17" fill="hold">
                            <p:stCondLst>
                              <p:cond delay="3001"/>
                            </p:stCondLst>
                            <p:childTnLst>
                              <p:par>
                                <p:cTn id="18" presetID="1" presetClass="entr" presetSubtype="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childTnLst>
                          </p:cTn>
                        </p:par>
                        <p:par>
                          <p:cTn id="20" fill="hold">
                            <p:stCondLst>
                              <p:cond delay="3001"/>
                            </p:stCondLst>
                            <p:childTnLst>
                              <p:par>
                                <p:cTn id="21" presetID="1"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iterate type="lt">
                                    <p:tmAbs val="500"/>
                                  </p:iterate>
                                  <p:childTnLst>
                                    <p:set>
                                      <p:cBhvr>
                                        <p:cTn id="26" dur="1" fill="hold">
                                          <p:stCondLst>
                                            <p:cond delay="0"/>
                                          </p:stCondLst>
                                        </p:cTn>
                                        <p:tgtEl>
                                          <p:spTgt spid="15"/>
                                        </p:tgtEl>
                                        <p:attrNameLst>
                                          <p:attrName>style.visibility</p:attrName>
                                        </p:attrNameLst>
                                      </p:cBhvr>
                                      <p:to>
                                        <p:strVal val="visible"/>
                                      </p:to>
                                    </p:set>
                                  </p:childTnLst>
                                </p:cTn>
                              </p:par>
                            </p:childTnLst>
                          </p:cTn>
                        </p:par>
                        <p:par>
                          <p:cTn id="27" fill="hold">
                            <p:stCondLst>
                              <p:cond delay="5001"/>
                            </p:stCondLst>
                            <p:childTnLst>
                              <p:par>
                                <p:cTn id="28" presetID="1" presetClass="entr" presetSubtype="0"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childTnLst>
                                </p:cTn>
                              </p:par>
                            </p:childTnLst>
                          </p:cTn>
                        </p:par>
                        <p:par>
                          <p:cTn id="30" fill="hold">
                            <p:stCondLst>
                              <p:cond delay="5001"/>
                            </p:stCondLst>
                            <p:childTnLst>
                              <p:par>
                                <p:cTn id="31" presetID="1" presetClass="entr" presetSubtype="0"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iterate type="lt">
                                    <p:tmAbs val="500"/>
                                  </p:iterate>
                                  <p:childTnLst>
                                    <p:set>
                                      <p:cBhvr>
                                        <p:cTn id="36" dur="1" fill="hold">
                                          <p:stCondLst>
                                            <p:cond delay="0"/>
                                          </p:stCondLst>
                                        </p:cTn>
                                        <p:tgtEl>
                                          <p:spTgt spid="18"/>
                                        </p:tgtEl>
                                        <p:attrNameLst>
                                          <p:attrName>style.visibility</p:attrName>
                                        </p:attrNameLst>
                                      </p:cBhvr>
                                      <p:to>
                                        <p:strVal val="visible"/>
                                      </p:to>
                                    </p:set>
                                  </p:childTnLst>
                                </p:cTn>
                              </p:par>
                            </p:childTnLst>
                          </p:cTn>
                        </p:par>
                        <p:par>
                          <p:cTn id="37" fill="hold">
                            <p:stCondLst>
                              <p:cond delay="6501"/>
                            </p:stCondLst>
                            <p:childTnLst>
                              <p:par>
                                <p:cTn id="38" presetID="1" presetClass="entr" presetSubtype="0"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childTnLst>
                                </p:cTn>
                              </p:par>
                            </p:childTnLst>
                          </p:cTn>
                        </p:par>
                        <p:par>
                          <p:cTn id="40" fill="hold">
                            <p:stCondLst>
                              <p:cond delay="6501"/>
                            </p:stCondLst>
                            <p:childTnLst>
                              <p:par>
                                <p:cTn id="41" presetID="1"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10" grpId="0"/>
      <p:bldP spid="11" grpId="0"/>
      <p:bldP spid="12" grpId="0"/>
      <p:bldP spid="13" grpId="0"/>
      <p:bldP spid="14" grpId="0"/>
      <p:bldP spid="15" grpId="0"/>
      <p:bldP spid="16" grpId="0"/>
      <p:bldP spid="17" grpId="0"/>
      <p:bldP spid="18" grpId="0"/>
      <p:bldP spid="19"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Variables</a:t>
            </a:r>
            <a:endParaRPr lang="en-US" dirty="0">
              <a:solidFill>
                <a:schemeClr val="tx1"/>
              </a:solidFill>
            </a:endParaRPr>
          </a:p>
        </p:txBody>
      </p:sp>
      <p:sp>
        <p:nvSpPr>
          <p:cNvPr id="28675" name="Rectangle 3"/>
          <p:cNvSpPr>
            <a:spLocks noChangeArrowheads="1"/>
          </p:cNvSpPr>
          <p:nvPr/>
        </p:nvSpPr>
        <p:spPr bwMode="auto">
          <a:xfrm>
            <a:off x="482600" y="1155700"/>
            <a:ext cx="8128000" cy="22733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The simplest terms that appear in expressions are constant literals and variables.  A </a:t>
            </a:r>
            <a:r>
              <a:rPr lang="en-US" sz="2400" i="1" dirty="0">
                <a:solidFill>
                  <a:srgbClr val="000000"/>
                </a:solidFill>
              </a:rPr>
              <a:t>variable</a:t>
            </a:r>
            <a:r>
              <a:rPr lang="en-US" sz="2400" b="0" dirty="0">
                <a:solidFill>
                  <a:srgbClr val="000000"/>
                </a:solidFill>
              </a:rPr>
              <a:t> is a placeholder for a value that can be updated as the program runs.</a:t>
            </a:r>
          </a:p>
          <a:p>
            <a:pPr marL="342900" indent="-342900">
              <a:lnSpc>
                <a:spcPct val="90000"/>
              </a:lnSpc>
              <a:spcAft>
                <a:spcPct val="50000"/>
              </a:spcAft>
              <a:buFontTx/>
              <a:buChar char="•"/>
            </a:pPr>
            <a:r>
              <a:rPr lang="en-US" sz="2400" b="0" dirty="0">
                <a:solidFill>
                  <a:srgbClr val="000000"/>
                </a:solidFill>
              </a:rPr>
              <a:t>A variable in JavaScript is most easily envisioned as a box capable of storing a value</a:t>
            </a:r>
          </a:p>
          <a:p>
            <a:pPr marL="342900" indent="-342900" algn="just">
              <a:lnSpc>
                <a:spcPct val="90000"/>
              </a:lnSpc>
              <a:spcAft>
                <a:spcPct val="50000"/>
              </a:spcAft>
            </a:pPr>
            <a:endParaRPr lang="en-US" sz="1200" b="0" dirty="0">
              <a:solidFill>
                <a:srgbClr val="000000"/>
              </a:solidFill>
            </a:endParaRPr>
          </a:p>
        </p:txBody>
      </p:sp>
      <p:sp>
        <p:nvSpPr>
          <p:cNvPr id="497672" name="Rectangle 8"/>
          <p:cNvSpPr>
            <a:spLocks noChangeArrowheads="1"/>
          </p:cNvSpPr>
          <p:nvPr/>
        </p:nvSpPr>
        <p:spPr bwMode="auto">
          <a:xfrm>
            <a:off x="482600" y="4214302"/>
            <a:ext cx="8128000" cy="2133600"/>
          </a:xfrm>
          <a:prstGeom prst="rect">
            <a:avLst/>
          </a:prstGeom>
          <a:noFill/>
          <a:ln w="9525">
            <a:noFill/>
            <a:miter lim="800000"/>
            <a:headEnd/>
            <a:tailEnd/>
          </a:ln>
        </p:spPr>
        <p:txBody>
          <a:bodyPr>
            <a:prstTxWarp prst="textNoShape">
              <a:avLst/>
            </a:prstTxWarp>
          </a:bodyPr>
          <a:lstStyle/>
          <a:p>
            <a:pPr marL="342900" indent="-342900">
              <a:lnSpc>
                <a:spcPct val="90000"/>
              </a:lnSpc>
              <a:spcAft>
                <a:spcPts val="400"/>
              </a:spcAft>
              <a:buFontTx/>
              <a:buChar char="•"/>
            </a:pPr>
            <a:r>
              <a:rPr lang="en-US" sz="2400" b="0" dirty="0">
                <a:solidFill>
                  <a:srgbClr val="000000"/>
                </a:solidFill>
              </a:rPr>
              <a:t>Each variable has the following attributes:</a:t>
            </a:r>
          </a:p>
          <a:p>
            <a:pPr marL="742950" lvl="1" indent="-285750" algn="just">
              <a:lnSpc>
                <a:spcPct val="90000"/>
              </a:lnSpc>
              <a:spcAft>
                <a:spcPts val="400"/>
              </a:spcAft>
              <a:buFontTx/>
              <a:buChar char="–"/>
            </a:pPr>
            <a:r>
              <a:rPr lang="en-US" sz="2000" b="0" dirty="0">
                <a:solidFill>
                  <a:srgbClr val="000000"/>
                </a:solidFill>
                <a:ea typeface="ＭＳ Ｐゴシック" pitchFamily="1" charset="-128"/>
                <a:cs typeface="ＭＳ Ｐゴシック" pitchFamily="1" charset="-128"/>
              </a:rPr>
              <a:t>A </a:t>
            </a:r>
            <a:r>
              <a:rPr lang="en-US" sz="2000" i="1" dirty="0">
                <a:solidFill>
                  <a:srgbClr val="000000"/>
                </a:solidFill>
                <a:ea typeface="ＭＳ Ｐゴシック" pitchFamily="1" charset="-128"/>
                <a:cs typeface="ＭＳ Ｐゴシック" pitchFamily="1" charset="-128"/>
              </a:rPr>
              <a:t>name</a:t>
            </a:r>
            <a:r>
              <a:rPr lang="en-US" sz="2000" b="0" i="1" dirty="0">
                <a:solidFill>
                  <a:srgbClr val="000000"/>
                </a:solidFill>
                <a:ea typeface="ＭＳ Ｐゴシック" pitchFamily="1" charset="-128"/>
                <a:cs typeface="ＭＳ Ｐゴシック" pitchFamily="1" charset="-128"/>
              </a:rPr>
              <a:t>,</a:t>
            </a:r>
            <a:r>
              <a:rPr lang="en-US" sz="2000" b="0" dirty="0">
                <a:solidFill>
                  <a:srgbClr val="000000"/>
                </a:solidFill>
                <a:ea typeface="ＭＳ Ｐゴシック" pitchFamily="1" charset="-128"/>
                <a:cs typeface="ＭＳ Ｐゴシック" pitchFamily="1" charset="-128"/>
              </a:rPr>
              <a:t> which enables you to tell the variables apart.</a:t>
            </a:r>
          </a:p>
          <a:p>
            <a:pPr marL="742950" lvl="1" indent="-285750" algn="just">
              <a:lnSpc>
                <a:spcPct val="90000"/>
              </a:lnSpc>
              <a:spcAft>
                <a:spcPts val="1200"/>
              </a:spcAft>
              <a:buFontTx/>
              <a:buChar char="–"/>
            </a:pPr>
            <a:r>
              <a:rPr lang="en-US" sz="2000" b="0" dirty="0">
                <a:solidFill>
                  <a:srgbClr val="000000"/>
                </a:solidFill>
                <a:ea typeface="ＭＳ Ｐゴシック" pitchFamily="1" charset="-128"/>
                <a:cs typeface="ＭＳ Ｐゴシック" pitchFamily="1" charset="-128"/>
              </a:rPr>
              <a:t>A </a:t>
            </a:r>
            <a:r>
              <a:rPr lang="en-US" sz="2000" i="1" dirty="0">
                <a:solidFill>
                  <a:srgbClr val="000000"/>
                </a:solidFill>
                <a:ea typeface="ＭＳ Ｐゴシック" pitchFamily="1" charset="-128"/>
                <a:cs typeface="ＭＳ Ｐゴシック" pitchFamily="1" charset="-128"/>
              </a:rPr>
              <a:t>value</a:t>
            </a:r>
            <a:r>
              <a:rPr lang="en-US" sz="2000" b="0" i="1" dirty="0">
                <a:solidFill>
                  <a:srgbClr val="000000"/>
                </a:solidFill>
                <a:ea typeface="ＭＳ Ｐゴシック" pitchFamily="1" charset="-128"/>
                <a:cs typeface="ＭＳ Ｐゴシック" pitchFamily="1" charset="-128"/>
              </a:rPr>
              <a:t>,</a:t>
            </a:r>
            <a:r>
              <a:rPr lang="en-US" sz="2000" b="0" dirty="0">
                <a:solidFill>
                  <a:srgbClr val="000000"/>
                </a:solidFill>
                <a:ea typeface="ＭＳ Ｐゴシック" pitchFamily="1" charset="-128"/>
                <a:cs typeface="ＭＳ Ｐゴシック" pitchFamily="1" charset="-128"/>
              </a:rPr>
              <a:t> which represents the current contents of the variable.</a:t>
            </a:r>
          </a:p>
          <a:p>
            <a:pPr marL="285750" indent="-285750">
              <a:lnSpc>
                <a:spcPct val="90000"/>
              </a:lnSpc>
              <a:spcAft>
                <a:spcPct val="50000"/>
              </a:spcAft>
              <a:buFont typeface="Arial"/>
              <a:buChar char="•"/>
            </a:pPr>
            <a:r>
              <a:rPr lang="en-US" sz="2400" b="0" dirty="0">
                <a:solidFill>
                  <a:srgbClr val="000000"/>
                </a:solidFill>
              </a:rPr>
              <a:t>The name of a variable is fixed; the value changes whenever you </a:t>
            </a:r>
            <a:r>
              <a:rPr lang="en-US" sz="2400" i="1" dirty="0">
                <a:solidFill>
                  <a:srgbClr val="000000"/>
                </a:solidFill>
              </a:rPr>
              <a:t>assign</a:t>
            </a:r>
            <a:r>
              <a:rPr lang="en-US" sz="2400" b="0" dirty="0">
                <a:solidFill>
                  <a:srgbClr val="000000"/>
                </a:solidFill>
              </a:rPr>
              <a:t> a new value to the variable.</a:t>
            </a:r>
          </a:p>
        </p:txBody>
      </p:sp>
      <p:grpSp>
        <p:nvGrpSpPr>
          <p:cNvPr id="15" name="Group 14"/>
          <p:cNvGrpSpPr/>
          <p:nvPr/>
        </p:nvGrpSpPr>
        <p:grpSpPr>
          <a:xfrm>
            <a:off x="3722688" y="3081338"/>
            <a:ext cx="1649412" cy="957262"/>
            <a:chOff x="3722688" y="3386138"/>
            <a:chExt cx="1649412" cy="957262"/>
          </a:xfrm>
        </p:grpSpPr>
        <p:sp>
          <p:nvSpPr>
            <p:cNvPr id="497673" name="Rectangle 9"/>
            <p:cNvSpPr>
              <a:spLocks noChangeArrowheads="1"/>
            </p:cNvSpPr>
            <p:nvPr/>
          </p:nvSpPr>
          <p:spPr bwMode="auto">
            <a:xfrm>
              <a:off x="3771900" y="3733800"/>
              <a:ext cx="1600200" cy="6096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497674" name="Rectangle 10"/>
            <p:cNvSpPr>
              <a:spLocks noChangeArrowheads="1"/>
            </p:cNvSpPr>
            <p:nvPr/>
          </p:nvSpPr>
          <p:spPr bwMode="auto">
            <a:xfrm>
              <a:off x="3722688" y="3386138"/>
              <a:ext cx="1108146" cy="400110"/>
            </a:xfrm>
            <a:prstGeom prst="rect">
              <a:avLst/>
            </a:prstGeom>
            <a:noFill/>
            <a:ln w="9525">
              <a:noFill/>
              <a:miter lim="800000"/>
              <a:headEnd/>
              <a:tailEnd/>
            </a:ln>
          </p:spPr>
          <p:txBody>
            <a:bodyPr wrap="none">
              <a:prstTxWarp prst="textNoShape">
                <a:avLst/>
              </a:prstTxWarp>
              <a:spAutoFit/>
            </a:bodyPr>
            <a:lstStyle/>
            <a:p>
              <a:r>
                <a:rPr lang="en-US" sz="2000" dirty="0">
                  <a:solidFill>
                    <a:srgbClr val="000000"/>
                  </a:solidFill>
                  <a:latin typeface="Courier New" pitchFamily="1" charset="0"/>
                </a:rPr>
                <a:t>answer</a:t>
              </a:r>
              <a:endParaRPr lang="en-US" sz="2400" b="0" dirty="0">
                <a:solidFill>
                  <a:srgbClr val="000000"/>
                </a:solidFill>
              </a:endParaRPr>
            </a:p>
          </p:txBody>
        </p:sp>
        <p:sp>
          <p:nvSpPr>
            <p:cNvPr id="497676" name="Rectangle 12"/>
            <p:cNvSpPr>
              <a:spLocks noChangeArrowheads="1"/>
            </p:cNvSpPr>
            <p:nvPr/>
          </p:nvSpPr>
          <p:spPr bwMode="auto">
            <a:xfrm>
              <a:off x="3875088" y="3786415"/>
              <a:ext cx="1398587" cy="457200"/>
            </a:xfrm>
            <a:prstGeom prst="rect">
              <a:avLst/>
            </a:prstGeom>
            <a:noFill/>
            <a:ln w="9525">
              <a:noFill/>
              <a:miter lim="800000"/>
              <a:headEnd/>
              <a:tailEnd/>
            </a:ln>
          </p:spPr>
          <p:txBody>
            <a:bodyPr>
              <a:prstTxWarp prst="textNoShape">
                <a:avLst/>
              </a:prstTxWarp>
              <a:spAutoFit/>
            </a:bodyPr>
            <a:lstStyle/>
            <a:p>
              <a:pPr algn="ctr"/>
              <a:r>
                <a:rPr lang="en-US" sz="2400" b="0" dirty="0">
                  <a:solidFill>
                    <a:srgbClr val="000000"/>
                  </a:solidFill>
                </a:rPr>
                <a:t>42</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5">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97672">
                                            <p:txEl>
                                              <p:pRg st="0" end="0"/>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497672">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97672">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9767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uiExpand="1" build="p"/>
      <p:bldP spid="497672" grpId="0" build="p" bldLvl="2"/>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76200"/>
            <a:ext cx="9144000" cy="1143000"/>
          </a:xfrm>
          <a:noFill/>
        </p:spPr>
        <p:txBody>
          <a:bodyPr/>
          <a:lstStyle/>
          <a:p>
            <a:r>
              <a:rPr lang="en-US" sz="4000">
                <a:solidFill>
                  <a:srgbClr val="FF0000"/>
                </a:solidFill>
              </a:rPr>
              <a:t>Variable Declarations</a:t>
            </a:r>
            <a:endParaRPr lang="en-US">
              <a:solidFill>
                <a:schemeClr val="tx1"/>
              </a:solidFill>
            </a:endParaRPr>
          </a:p>
        </p:txBody>
      </p:sp>
      <p:sp>
        <p:nvSpPr>
          <p:cNvPr id="30723" name="Rectangle 3"/>
          <p:cNvSpPr>
            <a:spLocks noChangeArrowheads="1"/>
          </p:cNvSpPr>
          <p:nvPr/>
        </p:nvSpPr>
        <p:spPr bwMode="auto">
          <a:xfrm>
            <a:off x="482600" y="1155700"/>
            <a:ext cx="8128000" cy="10541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In JavaScript, you must </a:t>
            </a:r>
            <a:r>
              <a:rPr lang="en-US" sz="2400" i="1" dirty="0">
                <a:solidFill>
                  <a:srgbClr val="000000"/>
                </a:solidFill>
              </a:rPr>
              <a:t>declare</a:t>
            </a:r>
            <a:r>
              <a:rPr lang="en-US" sz="2400" b="0" dirty="0">
                <a:solidFill>
                  <a:srgbClr val="000000"/>
                </a:solidFill>
              </a:rPr>
              <a:t> a variable before you can use it.  The declaration establishes the name of the variable and, in most cases, specifies the initial value as well.</a:t>
            </a:r>
            <a:endParaRPr lang="en-US" sz="1200" b="0" dirty="0">
              <a:solidFill>
                <a:srgbClr val="000000"/>
              </a:solidFill>
            </a:endParaRPr>
          </a:p>
        </p:txBody>
      </p:sp>
      <p:grpSp>
        <p:nvGrpSpPr>
          <p:cNvPr id="2" name="Group 4"/>
          <p:cNvGrpSpPr>
            <a:grpSpLocks/>
          </p:cNvGrpSpPr>
          <p:nvPr/>
        </p:nvGrpSpPr>
        <p:grpSpPr bwMode="auto">
          <a:xfrm>
            <a:off x="481013" y="2273300"/>
            <a:ext cx="8129587" cy="2544765"/>
            <a:chOff x="303" y="1432"/>
            <a:chExt cx="5121" cy="1603"/>
          </a:xfrm>
        </p:grpSpPr>
        <p:sp>
          <p:nvSpPr>
            <p:cNvPr id="30726" name="Rectangle 5"/>
            <p:cNvSpPr>
              <a:spLocks noChangeArrowheads="1"/>
            </p:cNvSpPr>
            <p:nvPr/>
          </p:nvSpPr>
          <p:spPr bwMode="auto">
            <a:xfrm>
              <a:off x="896" y="1787"/>
              <a:ext cx="4128" cy="48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0727" name="Text Box 6"/>
            <p:cNvSpPr txBox="1">
              <a:spLocks noChangeArrowheads="1"/>
            </p:cNvSpPr>
            <p:nvPr/>
          </p:nvSpPr>
          <p:spPr bwMode="auto">
            <a:xfrm>
              <a:off x="1008" y="1860"/>
              <a:ext cx="3936" cy="269"/>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000000"/>
                  </a:solidFill>
                  <a:latin typeface="Courier New" pitchFamily="1" charset="0"/>
                </a:rPr>
                <a:t>let </a:t>
              </a:r>
              <a:r>
                <a:rPr lang="en-US" sz="2200" b="0" i="1" dirty="0">
                  <a:solidFill>
                    <a:srgbClr val="000000"/>
                  </a:solidFill>
                </a:rPr>
                <a:t>name</a:t>
              </a:r>
              <a:r>
                <a:rPr lang="en-US" sz="2000" dirty="0">
                  <a:solidFill>
                    <a:srgbClr val="000000"/>
                  </a:solidFill>
                  <a:latin typeface="Courier New" pitchFamily="1" charset="0"/>
                </a:rPr>
                <a:t> = </a:t>
              </a:r>
              <a:r>
                <a:rPr lang="en-US" sz="2200" b="0" i="1" dirty="0">
                  <a:solidFill>
                    <a:srgbClr val="000000"/>
                  </a:solidFill>
                </a:rPr>
                <a:t>value</a:t>
              </a:r>
              <a:r>
                <a:rPr lang="en-US" sz="2000" dirty="0">
                  <a:solidFill>
                    <a:srgbClr val="000000"/>
                  </a:solidFill>
                  <a:latin typeface="Courier New" pitchFamily="1" charset="0"/>
                </a:rPr>
                <a:t>;</a:t>
              </a:r>
              <a:endParaRPr lang="en-US" sz="2200" dirty="0">
                <a:solidFill>
                  <a:srgbClr val="000000"/>
                </a:solidFill>
                <a:latin typeface="Courier New" pitchFamily="1" charset="0"/>
              </a:endParaRPr>
            </a:p>
          </p:txBody>
        </p:sp>
        <p:sp>
          <p:nvSpPr>
            <p:cNvPr id="30728" name="Rectangle 7"/>
            <p:cNvSpPr>
              <a:spLocks noChangeArrowheads="1"/>
            </p:cNvSpPr>
            <p:nvPr/>
          </p:nvSpPr>
          <p:spPr bwMode="auto">
            <a:xfrm>
              <a:off x="304" y="1432"/>
              <a:ext cx="5120" cy="271"/>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The most common form of a variable declaration is</a:t>
              </a:r>
              <a:endParaRPr lang="en-US" sz="1200" b="0" dirty="0">
                <a:solidFill>
                  <a:srgbClr val="000000"/>
                </a:solidFill>
              </a:endParaRPr>
            </a:p>
          </p:txBody>
        </p:sp>
        <p:sp>
          <p:nvSpPr>
            <p:cNvPr id="30729" name="Rectangle 8"/>
            <p:cNvSpPr>
              <a:spLocks noChangeArrowheads="1"/>
            </p:cNvSpPr>
            <p:nvPr/>
          </p:nvSpPr>
          <p:spPr bwMode="auto">
            <a:xfrm>
              <a:off x="303" y="2347"/>
              <a:ext cx="5121" cy="688"/>
            </a:xfrm>
            <a:prstGeom prst="rect">
              <a:avLst/>
            </a:prstGeom>
            <a:noFill/>
            <a:ln w="9525">
              <a:noFill/>
              <a:miter lim="800000"/>
              <a:headEnd/>
              <a:tailEnd/>
            </a:ln>
          </p:spPr>
          <p:txBody>
            <a:bodyPr>
              <a:prstTxWarp prst="textNoShape">
                <a:avLst/>
              </a:prstTxWarp>
            </a:bodyPr>
            <a:lstStyle/>
            <a:p>
              <a:pPr marL="342900">
                <a:lnSpc>
                  <a:spcPct val="90000"/>
                </a:lnSpc>
                <a:spcAft>
                  <a:spcPct val="50000"/>
                </a:spcAft>
              </a:pPr>
              <a:r>
                <a:rPr lang="en-US" sz="2400" b="0" dirty="0">
                  <a:solidFill>
                    <a:srgbClr val="000000"/>
                  </a:solidFill>
                </a:rPr>
                <a:t>where </a:t>
              </a:r>
              <a:r>
                <a:rPr lang="en-US" sz="2400" b="0" i="1" dirty="0">
                  <a:solidFill>
                    <a:srgbClr val="000000"/>
                  </a:solidFill>
                </a:rPr>
                <a:t>name</a:t>
              </a:r>
              <a:r>
                <a:rPr lang="en-US" sz="2400" b="0" dirty="0">
                  <a:solidFill>
                    <a:srgbClr val="000000"/>
                  </a:solidFill>
                </a:rPr>
                <a:t> is an identifier that indicates the name of the variable, and </a:t>
              </a:r>
              <a:r>
                <a:rPr lang="en-US" sz="2400" b="0" i="1" dirty="0">
                  <a:solidFill>
                    <a:srgbClr val="000000"/>
                  </a:solidFill>
                </a:rPr>
                <a:t>value</a:t>
              </a:r>
              <a:r>
                <a:rPr lang="en-US" sz="2400" b="0" dirty="0">
                  <a:solidFill>
                    <a:srgbClr val="000000"/>
                  </a:solidFill>
                </a:rPr>
                <a:t> is an expression specifying the initial value.</a:t>
              </a:r>
              <a:endParaRPr lang="en-US" sz="1200" b="0" dirty="0">
                <a:solidFill>
                  <a:srgbClr val="000000"/>
                </a:solidFill>
              </a:endParaRPr>
            </a:p>
          </p:txBody>
        </p:sp>
      </p:grpSp>
      <p:sp>
        <p:nvSpPr>
          <p:cNvPr id="499721" name="Rectangle 9"/>
          <p:cNvSpPr>
            <a:spLocks noChangeArrowheads="1"/>
          </p:cNvSpPr>
          <p:nvPr/>
        </p:nvSpPr>
        <p:spPr bwMode="auto">
          <a:xfrm>
            <a:off x="482600" y="4831357"/>
            <a:ext cx="8128000" cy="12700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Most declarations appear as statements in the body of a function definition.  Variables declared in this way are called </a:t>
            </a:r>
            <a:r>
              <a:rPr lang="en-US" sz="2400" i="1" dirty="0">
                <a:solidFill>
                  <a:srgbClr val="000000"/>
                </a:solidFill>
              </a:rPr>
              <a:t>local variables</a:t>
            </a:r>
            <a:r>
              <a:rPr lang="en-US" sz="2400" b="0" dirty="0">
                <a:solidFill>
                  <a:srgbClr val="000000"/>
                </a:solidFill>
              </a:rPr>
              <a:t> and are accessible only inside that function.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9972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9721"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Constant Declarations</a:t>
            </a:r>
            <a:endParaRPr lang="en-US" dirty="0">
              <a:solidFill>
                <a:schemeClr val="tx1"/>
              </a:solidFill>
            </a:endParaRPr>
          </a:p>
        </p:txBody>
      </p:sp>
      <p:sp>
        <p:nvSpPr>
          <p:cNvPr id="30723" name="Rectangle 3"/>
          <p:cNvSpPr>
            <a:spLocks noChangeArrowheads="1"/>
          </p:cNvSpPr>
          <p:nvPr/>
        </p:nvSpPr>
        <p:spPr bwMode="auto">
          <a:xfrm>
            <a:off x="482600" y="1155700"/>
            <a:ext cx="8128000" cy="10541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It is often useful to give names to values that you don’t intend to change while the program runs.  Such values are called </a:t>
            </a:r>
            <a:r>
              <a:rPr lang="en-US" sz="2400" i="1" dirty="0">
                <a:solidFill>
                  <a:srgbClr val="000000"/>
                </a:solidFill>
              </a:rPr>
              <a:t>constants</a:t>
            </a:r>
            <a:r>
              <a:rPr lang="en-US" sz="2400" b="0" i="1" dirty="0">
                <a:solidFill>
                  <a:srgbClr val="000000"/>
                </a:solidFill>
              </a:rPr>
              <a:t>.</a:t>
            </a:r>
            <a:endParaRPr lang="en-US" sz="1200" b="0" i="1" dirty="0">
              <a:solidFill>
                <a:srgbClr val="000000"/>
              </a:solidFill>
            </a:endParaRPr>
          </a:p>
        </p:txBody>
      </p:sp>
      <p:grpSp>
        <p:nvGrpSpPr>
          <p:cNvPr id="2" name="Group 4"/>
          <p:cNvGrpSpPr>
            <a:grpSpLocks/>
          </p:cNvGrpSpPr>
          <p:nvPr/>
        </p:nvGrpSpPr>
        <p:grpSpPr bwMode="auto">
          <a:xfrm>
            <a:off x="481013" y="2298700"/>
            <a:ext cx="8129587" cy="2544765"/>
            <a:chOff x="303" y="1432"/>
            <a:chExt cx="5121" cy="1603"/>
          </a:xfrm>
        </p:grpSpPr>
        <p:sp>
          <p:nvSpPr>
            <p:cNvPr id="30726" name="Rectangle 5"/>
            <p:cNvSpPr>
              <a:spLocks noChangeArrowheads="1"/>
            </p:cNvSpPr>
            <p:nvPr/>
          </p:nvSpPr>
          <p:spPr bwMode="auto">
            <a:xfrm>
              <a:off x="896" y="1787"/>
              <a:ext cx="4128" cy="48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0727" name="Text Box 6"/>
            <p:cNvSpPr txBox="1">
              <a:spLocks noChangeArrowheads="1"/>
            </p:cNvSpPr>
            <p:nvPr/>
          </p:nvSpPr>
          <p:spPr bwMode="auto">
            <a:xfrm>
              <a:off x="1008" y="1868"/>
              <a:ext cx="3936" cy="269"/>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000000"/>
                  </a:solidFill>
                  <a:latin typeface="Courier New" pitchFamily="1" charset="0"/>
                </a:rPr>
                <a:t>const </a:t>
              </a:r>
              <a:r>
                <a:rPr lang="en-US" sz="2200" b="0" i="1" dirty="0">
                  <a:solidFill>
                    <a:srgbClr val="000000"/>
                  </a:solidFill>
                </a:rPr>
                <a:t>name</a:t>
              </a:r>
              <a:r>
                <a:rPr lang="en-US" sz="2000" dirty="0">
                  <a:solidFill>
                    <a:srgbClr val="000000"/>
                  </a:solidFill>
                  <a:latin typeface="Courier New" pitchFamily="1" charset="0"/>
                </a:rPr>
                <a:t> = </a:t>
              </a:r>
              <a:r>
                <a:rPr lang="en-US" sz="2200" b="0" i="1" dirty="0">
                  <a:solidFill>
                    <a:srgbClr val="000000"/>
                  </a:solidFill>
                </a:rPr>
                <a:t>value</a:t>
              </a:r>
              <a:r>
                <a:rPr lang="en-US" sz="2000" dirty="0">
                  <a:solidFill>
                    <a:srgbClr val="000000"/>
                  </a:solidFill>
                  <a:latin typeface="Courier New" pitchFamily="1" charset="0"/>
                </a:rPr>
                <a:t>;</a:t>
              </a:r>
              <a:endParaRPr lang="en-US" sz="2200" dirty="0">
                <a:solidFill>
                  <a:srgbClr val="000000"/>
                </a:solidFill>
                <a:latin typeface="Courier New" pitchFamily="1" charset="0"/>
              </a:endParaRPr>
            </a:p>
          </p:txBody>
        </p:sp>
        <p:sp>
          <p:nvSpPr>
            <p:cNvPr id="30728" name="Rectangle 7"/>
            <p:cNvSpPr>
              <a:spLocks noChangeArrowheads="1"/>
            </p:cNvSpPr>
            <p:nvPr/>
          </p:nvSpPr>
          <p:spPr bwMode="auto">
            <a:xfrm>
              <a:off x="304" y="1432"/>
              <a:ext cx="5120" cy="271"/>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A constant declaration is similar to a variable declaration:</a:t>
              </a:r>
              <a:endParaRPr lang="en-US" sz="1200" b="0" dirty="0">
                <a:solidFill>
                  <a:srgbClr val="000000"/>
                </a:solidFill>
              </a:endParaRPr>
            </a:p>
          </p:txBody>
        </p:sp>
        <p:sp>
          <p:nvSpPr>
            <p:cNvPr id="30729" name="Rectangle 8"/>
            <p:cNvSpPr>
              <a:spLocks noChangeArrowheads="1"/>
            </p:cNvSpPr>
            <p:nvPr/>
          </p:nvSpPr>
          <p:spPr bwMode="auto">
            <a:xfrm>
              <a:off x="303" y="2347"/>
              <a:ext cx="5121" cy="688"/>
            </a:xfrm>
            <a:prstGeom prst="rect">
              <a:avLst/>
            </a:prstGeom>
            <a:noFill/>
            <a:ln w="9525">
              <a:noFill/>
              <a:miter lim="800000"/>
              <a:headEnd/>
              <a:tailEnd/>
            </a:ln>
          </p:spPr>
          <p:txBody>
            <a:bodyPr>
              <a:prstTxWarp prst="textNoShape">
                <a:avLst/>
              </a:prstTxWarp>
            </a:bodyPr>
            <a:lstStyle/>
            <a:p>
              <a:pPr marL="342900">
                <a:lnSpc>
                  <a:spcPct val="90000"/>
                </a:lnSpc>
                <a:spcAft>
                  <a:spcPct val="50000"/>
                </a:spcAft>
              </a:pPr>
              <a:r>
                <a:rPr lang="en-US" sz="2400" b="0" dirty="0">
                  <a:solidFill>
                    <a:srgbClr val="000000"/>
                  </a:solidFill>
                </a:rPr>
                <a:t>As before, </a:t>
              </a:r>
              <a:r>
                <a:rPr lang="en-US" sz="2400" b="0" i="1" dirty="0">
                  <a:solidFill>
                    <a:srgbClr val="000000"/>
                  </a:solidFill>
                </a:rPr>
                <a:t>name</a:t>
              </a:r>
              <a:r>
                <a:rPr lang="en-US" sz="2400" b="0" dirty="0">
                  <a:solidFill>
                    <a:srgbClr val="000000"/>
                  </a:solidFill>
                </a:rPr>
                <a:t> is an identifier that indicates the name of the constant, and </a:t>
              </a:r>
              <a:r>
                <a:rPr lang="en-US" sz="2400" b="0" i="1" dirty="0">
                  <a:solidFill>
                    <a:srgbClr val="000000"/>
                  </a:solidFill>
                </a:rPr>
                <a:t>value</a:t>
              </a:r>
              <a:r>
                <a:rPr lang="en-US" sz="2400" b="0" dirty="0">
                  <a:solidFill>
                    <a:srgbClr val="000000"/>
                  </a:solidFill>
                </a:rPr>
                <a:t> is an expression specifying its value.</a:t>
              </a:r>
              <a:endParaRPr lang="en-US" sz="1200" b="0" dirty="0">
                <a:solidFill>
                  <a:srgbClr val="00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Naming Conventions</a:t>
            </a:r>
            <a:endParaRPr lang="en-US" dirty="0">
              <a:solidFill>
                <a:schemeClr val="tx1"/>
              </a:solidFill>
            </a:endParaRPr>
          </a:p>
        </p:txBody>
      </p:sp>
      <p:sp>
        <p:nvSpPr>
          <p:cNvPr id="30723" name="Rectangle 3"/>
          <p:cNvSpPr>
            <a:spLocks noChangeArrowheads="1"/>
          </p:cNvSpPr>
          <p:nvPr/>
        </p:nvSpPr>
        <p:spPr bwMode="auto">
          <a:xfrm>
            <a:off x="482600" y="1155700"/>
            <a:ext cx="8128000" cy="54737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In JavaScript, all names must conform to the syntactic rules for identifiers, which means that the first character must be a letter and the remaining characters must be letters, digits, or the underscore character.</a:t>
            </a:r>
          </a:p>
          <a:p>
            <a:pPr marL="342900" indent="-342900">
              <a:lnSpc>
                <a:spcPct val="90000"/>
              </a:lnSpc>
              <a:spcAft>
                <a:spcPct val="50000"/>
              </a:spcAft>
              <a:buFontTx/>
              <a:buChar char="•"/>
            </a:pPr>
            <a:r>
              <a:rPr lang="en-US" sz="2400" b="0" dirty="0">
                <a:solidFill>
                  <a:srgbClr val="000000"/>
                </a:solidFill>
              </a:rPr>
              <a:t>Beyond these rules that apply to all JavaScript names, there are several conventions that programmers use to make their identifier names easier to recognize:</a:t>
            </a:r>
          </a:p>
          <a:p>
            <a:pPr marL="800100" lvl="1" indent="-342900">
              <a:lnSpc>
                <a:spcPct val="90000"/>
              </a:lnSpc>
              <a:spcAft>
                <a:spcPct val="50000"/>
              </a:spcAft>
              <a:buFont typeface="Lucida Grande"/>
              <a:buChar char="–"/>
            </a:pPr>
            <a:r>
              <a:rPr lang="en-US" sz="2200" b="0" dirty="0">
                <a:solidFill>
                  <a:srgbClr val="000000"/>
                </a:solidFill>
              </a:rPr>
              <a:t>Variable names and function names begin with a lowercase letter.  If a name consists of more than one word, the first letter in each word is capitalized, as in </a:t>
            </a:r>
            <a:r>
              <a:rPr lang="en-US" sz="2000" dirty="0" err="1">
                <a:solidFill>
                  <a:srgbClr val="000000"/>
                </a:solidFill>
                <a:latin typeface="Courier New"/>
                <a:cs typeface="Courier New"/>
              </a:rPr>
              <a:t>numberOfStudents</a:t>
            </a:r>
            <a:r>
              <a:rPr lang="en-US" sz="2200" b="0" dirty="0">
                <a:solidFill>
                  <a:srgbClr val="000000"/>
                </a:solidFill>
              </a:rPr>
              <a:t>.  This convention is called </a:t>
            </a:r>
            <a:r>
              <a:rPr lang="en-US" sz="2200" i="1" dirty="0">
                <a:solidFill>
                  <a:srgbClr val="000000"/>
                </a:solidFill>
              </a:rPr>
              <a:t>camel case</a:t>
            </a:r>
            <a:r>
              <a:rPr lang="en-US" sz="2200" b="0" i="1" dirty="0">
                <a:solidFill>
                  <a:srgbClr val="000000"/>
                </a:solidFill>
              </a:rPr>
              <a:t>.</a:t>
            </a:r>
          </a:p>
          <a:p>
            <a:pPr marL="800100" lvl="1" indent="-342900">
              <a:lnSpc>
                <a:spcPct val="90000"/>
              </a:lnSpc>
              <a:spcAft>
                <a:spcPct val="50000"/>
              </a:spcAft>
              <a:buFont typeface="Lucida Grande"/>
              <a:buChar char="–"/>
            </a:pPr>
            <a:r>
              <a:rPr lang="en-US" sz="2200" b="0" dirty="0">
                <a:solidFill>
                  <a:srgbClr val="000000"/>
                </a:solidFill>
                <a:latin typeface="Times New Roman"/>
                <a:cs typeface="Times New Roman"/>
              </a:rPr>
              <a:t>Class names and program names begin with an uppercase letter.</a:t>
            </a:r>
          </a:p>
          <a:p>
            <a:pPr marL="800100" lvl="1" indent="-342900">
              <a:lnSpc>
                <a:spcPct val="90000"/>
              </a:lnSpc>
              <a:spcAft>
                <a:spcPct val="50000"/>
              </a:spcAft>
              <a:buFont typeface="Lucida Grande"/>
              <a:buChar char="–"/>
            </a:pPr>
            <a:r>
              <a:rPr lang="en-US" sz="2200" b="0" dirty="0">
                <a:solidFill>
                  <a:srgbClr val="000000"/>
                </a:solidFill>
                <a:latin typeface="Times New Roman"/>
                <a:cs typeface="Times New Roman"/>
              </a:rPr>
              <a:t>Constant names are written entirely in uppercase and use the underscore character to separate words, as in </a:t>
            </a:r>
            <a:r>
              <a:rPr lang="en-US" sz="2000" dirty="0">
                <a:solidFill>
                  <a:srgbClr val="000000"/>
                </a:solidFill>
                <a:latin typeface="Courier New"/>
                <a:cs typeface="Courier New"/>
              </a:rPr>
              <a:t>MAX_HEADROOM</a:t>
            </a:r>
            <a:r>
              <a:rPr lang="en-US" sz="2200" b="0" dirty="0">
                <a:solidFill>
                  <a:srgbClr val="000000"/>
                </a:solidFill>
              </a:rPr>
              <a:t>. </a:t>
            </a:r>
            <a:endParaRPr lang="en-US" sz="2200" b="0" dirty="0">
              <a:solidFill>
                <a:srgbClr val="000000"/>
              </a:solidFill>
              <a:latin typeface="Times New Roman"/>
              <a:cs typeface="Times New Roman"/>
            </a:endParaRPr>
          </a:p>
          <a:p>
            <a:pPr marL="800100" lvl="1" indent="-342900" algn="just">
              <a:lnSpc>
                <a:spcPct val="90000"/>
              </a:lnSpc>
              <a:spcAft>
                <a:spcPct val="50000"/>
              </a:spcAft>
              <a:buFont typeface="Lucida Grande"/>
              <a:buChar char="–"/>
            </a:pPr>
            <a:endParaRPr lang="en-US" sz="2200" b="0" dirty="0">
              <a:solidFill>
                <a:srgbClr val="000000"/>
              </a:solidFill>
              <a:latin typeface="Times New Roman"/>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3">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0723">
                                            <p:txEl>
                                              <p:pRg st="2" end="2"/>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0723">
                                            <p:txEl>
                                              <p:pRg st="3" end="3"/>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072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0" y="76200"/>
            <a:ext cx="9144000" cy="1143000"/>
          </a:xfrm>
          <a:noFill/>
        </p:spPr>
        <p:txBody>
          <a:bodyPr/>
          <a:lstStyle/>
          <a:p>
            <a:r>
              <a:rPr lang="en-US" sz="4000">
                <a:solidFill>
                  <a:srgbClr val="FF0000"/>
                </a:solidFill>
              </a:rPr>
              <a:t>Precedence</a:t>
            </a:r>
            <a:endParaRPr lang="en-US">
              <a:solidFill>
                <a:schemeClr val="tx1"/>
              </a:solidFill>
            </a:endParaRPr>
          </a:p>
        </p:txBody>
      </p:sp>
      <p:sp>
        <p:nvSpPr>
          <p:cNvPr id="43011" name="Rectangle 3"/>
          <p:cNvSpPr>
            <a:spLocks noChangeArrowheads="1"/>
          </p:cNvSpPr>
          <p:nvPr/>
        </p:nvSpPr>
        <p:spPr bwMode="auto">
          <a:xfrm>
            <a:off x="482600" y="1155700"/>
            <a:ext cx="8128000" cy="118745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If an expression contains more than one operator, JavaScript uses </a:t>
            </a:r>
            <a:r>
              <a:rPr lang="en-US" sz="2400" i="1" dirty="0">
                <a:solidFill>
                  <a:srgbClr val="000000"/>
                </a:solidFill>
              </a:rPr>
              <a:t>precedence rules</a:t>
            </a:r>
            <a:r>
              <a:rPr lang="en-US" sz="2400" b="0" dirty="0">
                <a:solidFill>
                  <a:srgbClr val="000000"/>
                </a:solidFill>
              </a:rPr>
              <a:t> to determine the evaluation order.  The arithmetic operators have the following relative precedence:</a:t>
            </a:r>
          </a:p>
        </p:txBody>
      </p:sp>
      <p:sp>
        <p:nvSpPr>
          <p:cNvPr id="43012" name="Rectangle 4"/>
          <p:cNvSpPr>
            <a:spLocks noChangeArrowheads="1"/>
          </p:cNvSpPr>
          <p:nvPr/>
        </p:nvSpPr>
        <p:spPr bwMode="auto">
          <a:xfrm>
            <a:off x="2667000" y="2476500"/>
            <a:ext cx="3810000" cy="5334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85000"/>
              </a:lnSpc>
            </a:pPr>
            <a:r>
              <a:rPr lang="en-US" sz="2000" b="0" i="1" dirty="0">
                <a:solidFill>
                  <a:srgbClr val="000000"/>
                </a:solidFill>
              </a:rPr>
              <a:t>      unary</a:t>
            </a:r>
            <a:r>
              <a:rPr lang="en-US" sz="2400" b="0" dirty="0">
                <a:solidFill>
                  <a:srgbClr val="000000"/>
                </a:solidFill>
              </a:rPr>
              <a:t> </a:t>
            </a:r>
            <a:r>
              <a:rPr lang="en-US" sz="2200" b="0" dirty="0">
                <a:solidFill>
                  <a:srgbClr val="000000"/>
                </a:solidFill>
                <a:latin typeface="Courier New" pitchFamily="1" charset="0"/>
              </a:rPr>
              <a:t>-</a:t>
            </a:r>
            <a:r>
              <a:rPr lang="en-US" sz="2400" b="0" dirty="0">
                <a:solidFill>
                  <a:srgbClr val="000000"/>
                </a:solidFill>
              </a:rPr>
              <a:t>       </a:t>
            </a:r>
          </a:p>
        </p:txBody>
      </p:sp>
      <p:sp>
        <p:nvSpPr>
          <p:cNvPr id="43013" name="Rectangle 5"/>
          <p:cNvSpPr>
            <a:spLocks noChangeArrowheads="1"/>
          </p:cNvSpPr>
          <p:nvPr/>
        </p:nvSpPr>
        <p:spPr bwMode="auto">
          <a:xfrm>
            <a:off x="2667000" y="3009900"/>
            <a:ext cx="3810000" cy="5334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000" dirty="0">
                <a:solidFill>
                  <a:srgbClr val="000000"/>
                </a:solidFill>
                <a:latin typeface="Courier New" pitchFamily="1" charset="0"/>
              </a:rPr>
              <a:t>*    /    %</a:t>
            </a:r>
          </a:p>
        </p:txBody>
      </p:sp>
      <p:sp>
        <p:nvSpPr>
          <p:cNvPr id="43014" name="Rectangle 6"/>
          <p:cNvSpPr>
            <a:spLocks noChangeArrowheads="1"/>
          </p:cNvSpPr>
          <p:nvPr/>
        </p:nvSpPr>
        <p:spPr bwMode="auto">
          <a:xfrm>
            <a:off x="2667000" y="3543300"/>
            <a:ext cx="3810000" cy="5334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000">
                <a:solidFill>
                  <a:srgbClr val="000000"/>
                </a:solidFill>
                <a:latin typeface="Courier New" pitchFamily="1" charset="0"/>
              </a:rPr>
              <a:t>+    -</a:t>
            </a:r>
            <a:endParaRPr lang="en-US" sz="2000" b="0">
              <a:solidFill>
                <a:srgbClr val="000000"/>
              </a:solidFill>
            </a:endParaRPr>
          </a:p>
        </p:txBody>
      </p:sp>
      <p:sp>
        <p:nvSpPr>
          <p:cNvPr id="43015" name="Rectangle 7"/>
          <p:cNvSpPr>
            <a:spLocks noChangeArrowheads="1"/>
          </p:cNvSpPr>
          <p:nvPr/>
        </p:nvSpPr>
        <p:spPr bwMode="auto">
          <a:xfrm>
            <a:off x="6629400" y="2362200"/>
            <a:ext cx="1066800" cy="396875"/>
          </a:xfrm>
          <a:prstGeom prst="rect">
            <a:avLst/>
          </a:prstGeom>
          <a:noFill/>
          <a:ln w="9525">
            <a:noFill/>
            <a:miter lim="800000"/>
            <a:headEnd/>
            <a:tailEnd/>
          </a:ln>
        </p:spPr>
        <p:txBody>
          <a:bodyPr>
            <a:prstTxWarp prst="textNoShape">
              <a:avLst/>
            </a:prstTxWarp>
            <a:spAutoFit/>
          </a:bodyPr>
          <a:lstStyle/>
          <a:p>
            <a:pPr algn="ctr"/>
            <a:r>
              <a:rPr lang="en-US" sz="2000" b="0" i="1">
                <a:solidFill>
                  <a:srgbClr val="000000"/>
                </a:solidFill>
              </a:rPr>
              <a:t>highest</a:t>
            </a:r>
          </a:p>
        </p:txBody>
      </p:sp>
      <p:sp>
        <p:nvSpPr>
          <p:cNvPr id="43016" name="Rectangle 8"/>
          <p:cNvSpPr>
            <a:spLocks noChangeArrowheads="1"/>
          </p:cNvSpPr>
          <p:nvPr/>
        </p:nvSpPr>
        <p:spPr bwMode="auto">
          <a:xfrm>
            <a:off x="6629400" y="3771900"/>
            <a:ext cx="1066800" cy="396875"/>
          </a:xfrm>
          <a:prstGeom prst="rect">
            <a:avLst/>
          </a:prstGeom>
          <a:noFill/>
          <a:ln w="9525">
            <a:noFill/>
            <a:miter lim="800000"/>
            <a:headEnd/>
            <a:tailEnd/>
          </a:ln>
        </p:spPr>
        <p:txBody>
          <a:bodyPr>
            <a:prstTxWarp prst="textNoShape">
              <a:avLst/>
            </a:prstTxWarp>
            <a:spAutoFit/>
          </a:bodyPr>
          <a:lstStyle/>
          <a:p>
            <a:pPr algn="ctr"/>
            <a:r>
              <a:rPr lang="en-US" sz="2000" b="0" i="1">
                <a:solidFill>
                  <a:srgbClr val="000000"/>
                </a:solidFill>
              </a:rPr>
              <a:t>lowest</a:t>
            </a:r>
          </a:p>
        </p:txBody>
      </p:sp>
      <p:cxnSp>
        <p:nvCxnSpPr>
          <p:cNvPr id="43017" name="AutoShape 9"/>
          <p:cNvCxnSpPr>
            <a:cxnSpLocks noChangeShapeType="1"/>
          </p:cNvCxnSpPr>
          <p:nvPr/>
        </p:nvCxnSpPr>
        <p:spPr bwMode="auto">
          <a:xfrm>
            <a:off x="7162800" y="2719388"/>
            <a:ext cx="1588" cy="1122362"/>
          </a:xfrm>
          <a:prstGeom prst="straightConnector1">
            <a:avLst/>
          </a:prstGeom>
          <a:noFill/>
          <a:ln w="9525">
            <a:solidFill>
              <a:schemeClr val="tx1"/>
            </a:solidFill>
            <a:round/>
            <a:headEnd type="triangle" w="med" len="med"/>
            <a:tailEnd type="triangle" w="med" len="med"/>
          </a:ln>
        </p:spPr>
      </p:cxnSp>
      <p:sp>
        <p:nvSpPr>
          <p:cNvPr id="43018" name="Rectangle 10"/>
          <p:cNvSpPr>
            <a:spLocks noChangeArrowheads="1"/>
          </p:cNvSpPr>
          <p:nvPr/>
        </p:nvSpPr>
        <p:spPr bwMode="auto">
          <a:xfrm>
            <a:off x="495300" y="4195252"/>
            <a:ext cx="8128000" cy="1085850"/>
          </a:xfrm>
          <a:prstGeom prst="rect">
            <a:avLst/>
          </a:prstGeom>
          <a:noFill/>
          <a:ln w="9525">
            <a:noFill/>
            <a:miter lim="800000"/>
            <a:headEnd/>
            <a:tailEnd/>
          </a:ln>
        </p:spPr>
        <p:txBody>
          <a:bodyPr>
            <a:prstTxWarp prst="textNoShape">
              <a:avLst/>
            </a:prstTxWarp>
          </a:bodyPr>
          <a:lstStyle/>
          <a:p>
            <a:pPr marL="342900">
              <a:lnSpc>
                <a:spcPct val="90000"/>
              </a:lnSpc>
              <a:spcAft>
                <a:spcPct val="50000"/>
              </a:spcAft>
            </a:pPr>
            <a:r>
              <a:rPr lang="en-US" sz="2400" b="0" dirty="0">
                <a:solidFill>
                  <a:srgbClr val="000000"/>
                </a:solidFill>
              </a:rPr>
              <a:t>Thus, JavaScript evaluates unary </a:t>
            </a:r>
            <a:r>
              <a:rPr lang="en-US" sz="2000" dirty="0">
                <a:solidFill>
                  <a:srgbClr val="000000"/>
                </a:solidFill>
                <a:latin typeface="Courier New" pitchFamily="1" charset="0"/>
              </a:rPr>
              <a:t>–</a:t>
            </a:r>
            <a:r>
              <a:rPr lang="en-US" sz="2400" b="0" dirty="0">
                <a:solidFill>
                  <a:srgbClr val="000000"/>
                </a:solidFill>
              </a:rPr>
              <a:t> operators first, then the operators </a:t>
            </a:r>
            <a:r>
              <a:rPr lang="en-US" sz="2000" dirty="0">
                <a:solidFill>
                  <a:srgbClr val="000000"/>
                </a:solidFill>
                <a:latin typeface="Courier New" pitchFamily="1" charset="0"/>
              </a:rPr>
              <a:t>*</a:t>
            </a:r>
            <a:r>
              <a:rPr lang="en-US" sz="2400" b="0" dirty="0">
                <a:solidFill>
                  <a:srgbClr val="000000"/>
                </a:solidFill>
              </a:rPr>
              <a:t>, </a:t>
            </a:r>
            <a:r>
              <a:rPr lang="en-US" sz="2000" dirty="0">
                <a:solidFill>
                  <a:srgbClr val="000000"/>
                </a:solidFill>
                <a:latin typeface="Courier New" pitchFamily="1" charset="0"/>
              </a:rPr>
              <a:t>/</a:t>
            </a:r>
            <a:r>
              <a:rPr lang="en-US" sz="2400" b="0" dirty="0">
                <a:solidFill>
                  <a:srgbClr val="000000"/>
                </a:solidFill>
              </a:rPr>
              <a:t>, and </a:t>
            </a:r>
            <a:r>
              <a:rPr lang="en-US" sz="2000" dirty="0">
                <a:solidFill>
                  <a:srgbClr val="000000"/>
                </a:solidFill>
                <a:latin typeface="Courier New" pitchFamily="1" charset="0"/>
              </a:rPr>
              <a:t>%</a:t>
            </a:r>
            <a:r>
              <a:rPr lang="en-US" sz="2400" b="0" dirty="0">
                <a:solidFill>
                  <a:srgbClr val="000000"/>
                </a:solidFill>
              </a:rPr>
              <a:t>, and then the operators </a:t>
            </a:r>
            <a:r>
              <a:rPr lang="en-US" sz="2000" dirty="0">
                <a:solidFill>
                  <a:srgbClr val="000000"/>
                </a:solidFill>
                <a:latin typeface="Courier New" pitchFamily="1" charset="0"/>
              </a:rPr>
              <a:t>+</a:t>
            </a:r>
            <a:r>
              <a:rPr lang="en-US" sz="2400" b="0" dirty="0">
                <a:solidFill>
                  <a:srgbClr val="000000"/>
                </a:solidFill>
              </a:rPr>
              <a:t> and </a:t>
            </a:r>
            <a:r>
              <a:rPr lang="en-US" sz="2000" dirty="0">
                <a:solidFill>
                  <a:srgbClr val="000000"/>
                </a:solidFill>
                <a:latin typeface="Courier New" pitchFamily="1" charset="0"/>
              </a:rPr>
              <a:t>-</a:t>
            </a:r>
            <a:r>
              <a:rPr lang="en-US" sz="2400" b="0" dirty="0">
                <a:solidFill>
                  <a:srgbClr val="000000"/>
                </a:solidFill>
              </a:rPr>
              <a:t>.</a:t>
            </a:r>
          </a:p>
        </p:txBody>
      </p:sp>
      <p:sp>
        <p:nvSpPr>
          <p:cNvPr id="512011" name="Rectangle 11"/>
          <p:cNvSpPr>
            <a:spLocks noChangeArrowheads="1"/>
          </p:cNvSpPr>
          <p:nvPr/>
        </p:nvSpPr>
        <p:spPr bwMode="auto">
          <a:xfrm>
            <a:off x="482600" y="4982652"/>
            <a:ext cx="8128000" cy="1593850"/>
          </a:xfrm>
          <a:prstGeom prst="rect">
            <a:avLst/>
          </a:prstGeom>
          <a:noFill/>
          <a:ln w="9525">
            <a:noFill/>
            <a:miter lim="800000"/>
            <a:headEnd/>
            <a:tailEnd/>
          </a:ln>
        </p:spPr>
        <p:txBody>
          <a:bodyPr>
            <a:prstTxWarp prst="textNoShape">
              <a:avLst/>
            </a:prstTxWarp>
          </a:bodyPr>
          <a:lstStyle/>
          <a:p>
            <a:pPr marL="342900" indent="-342900">
              <a:lnSpc>
                <a:spcPct val="85000"/>
              </a:lnSpc>
              <a:spcAft>
                <a:spcPct val="50000"/>
              </a:spcAft>
              <a:buFontTx/>
              <a:buChar char="•"/>
            </a:pPr>
            <a:r>
              <a:rPr lang="en-US" sz="2400" b="0" dirty="0">
                <a:solidFill>
                  <a:srgbClr val="000000"/>
                </a:solidFill>
              </a:rPr>
              <a:t>Precedence applies only when two operands compete for the same operator.  If the operators are independent, JavaScript evaluates expressions from left to right.  Parentheses may be used to change the order of operations.</a:t>
            </a:r>
          </a:p>
          <a:p>
            <a:pPr marL="342900" indent="-342900" algn="just">
              <a:lnSpc>
                <a:spcPct val="85000"/>
              </a:lnSpc>
              <a:spcAft>
                <a:spcPct val="50000"/>
              </a:spcAft>
              <a:buFontTx/>
              <a:buChar char="•"/>
            </a:pPr>
            <a:endParaRPr lang="en-US" sz="2400" b="0"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120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11"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type="title"/>
          </p:nvPr>
        </p:nvSpPr>
        <p:spPr>
          <a:xfrm>
            <a:off x="0" y="76200"/>
            <a:ext cx="9144000" cy="1143000"/>
          </a:xfrm>
          <a:noFill/>
        </p:spPr>
        <p:txBody>
          <a:bodyPr/>
          <a:lstStyle/>
          <a:p>
            <a:r>
              <a:rPr lang="en-US" sz="4000">
                <a:solidFill>
                  <a:srgbClr val="FF0000"/>
                </a:solidFill>
              </a:rPr>
              <a:t>Exercise: Precedence Evaluation</a:t>
            </a:r>
            <a:endParaRPr lang="en-US">
              <a:solidFill>
                <a:schemeClr val="tx1"/>
              </a:solidFill>
            </a:endParaRPr>
          </a:p>
        </p:txBody>
      </p:sp>
      <p:sp>
        <p:nvSpPr>
          <p:cNvPr id="45060" name="Text Box 4"/>
          <p:cNvSpPr txBox="1">
            <a:spLocks noChangeArrowheads="1"/>
          </p:cNvSpPr>
          <p:nvPr/>
        </p:nvSpPr>
        <p:spPr bwMode="auto">
          <a:xfrm>
            <a:off x="457200" y="1189038"/>
            <a:ext cx="8229600" cy="420687"/>
          </a:xfrm>
          <a:prstGeom prst="rect">
            <a:avLst/>
          </a:prstGeom>
          <a:noFill/>
          <a:ln w="9525">
            <a:noFill/>
            <a:miter lim="800000"/>
            <a:headEnd/>
            <a:tailEnd/>
          </a:ln>
        </p:spPr>
        <p:txBody>
          <a:bodyPr>
            <a:prstTxWarp prst="textNoShape">
              <a:avLst/>
            </a:prstTxWarp>
            <a:spAutoFit/>
          </a:bodyPr>
          <a:lstStyle/>
          <a:p>
            <a:pPr>
              <a:lnSpc>
                <a:spcPct val="90000"/>
              </a:lnSpc>
            </a:pPr>
            <a:r>
              <a:rPr lang="en-US" sz="2400" b="0" dirty="0">
                <a:solidFill>
                  <a:srgbClr val="000000"/>
                </a:solidFill>
              </a:rPr>
              <a:t>What is the value of the expression at the bottom of the screen?</a:t>
            </a:r>
          </a:p>
        </p:txBody>
      </p:sp>
      <p:sp>
        <p:nvSpPr>
          <p:cNvPr id="73" name="PPTextBox#7"/>
          <p:cNvSpPr/>
          <p:nvPr/>
        </p:nvSpPr>
        <p:spPr bwMode="auto">
          <a:xfrm>
            <a:off x="7936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a:ln>
                  <a:noFill/>
                </a:ln>
                <a:solidFill>
                  <a:schemeClr val="tx1"/>
                </a:solidFill>
                <a:effectLst/>
                <a:latin typeface="Courier New" pitchFamily="84" charset="0"/>
              </a:rPr>
              <a:t>1</a:t>
            </a:r>
          </a:p>
        </p:txBody>
      </p:sp>
      <p:sp>
        <p:nvSpPr>
          <p:cNvPr id="74" name="PPTextBox#8"/>
          <p:cNvSpPr/>
          <p:nvPr/>
        </p:nvSpPr>
        <p:spPr bwMode="auto">
          <a:xfrm>
            <a:off x="12032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a:ln>
                  <a:noFill/>
                </a:ln>
                <a:solidFill>
                  <a:schemeClr val="tx1"/>
                </a:solidFill>
                <a:effectLst/>
                <a:latin typeface="Courier New" pitchFamily="84" charset="0"/>
              </a:rPr>
              <a:t>*</a:t>
            </a:r>
          </a:p>
        </p:txBody>
      </p:sp>
      <p:sp>
        <p:nvSpPr>
          <p:cNvPr id="75" name="PPTextBox#9"/>
          <p:cNvSpPr/>
          <p:nvPr/>
        </p:nvSpPr>
        <p:spPr bwMode="auto">
          <a:xfrm>
            <a:off x="16128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a:ln>
                  <a:noFill/>
                </a:ln>
                <a:solidFill>
                  <a:schemeClr val="tx1"/>
                </a:solidFill>
                <a:effectLst/>
                <a:latin typeface="Courier New" pitchFamily="84" charset="0"/>
              </a:rPr>
              <a:t>2</a:t>
            </a:r>
          </a:p>
        </p:txBody>
      </p:sp>
      <p:sp>
        <p:nvSpPr>
          <p:cNvPr id="76" name="PPTextBox#6"/>
          <p:cNvSpPr/>
          <p:nvPr/>
        </p:nvSpPr>
        <p:spPr bwMode="auto">
          <a:xfrm>
            <a:off x="1228800" y="5134200"/>
            <a:ext cx="179200" cy="2944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a:ln>
                  <a:noFill/>
                </a:ln>
                <a:solidFill>
                  <a:schemeClr val="tx1"/>
                </a:solidFill>
                <a:effectLst/>
                <a:latin typeface="Courier New" pitchFamily="84" charset="0"/>
              </a:rPr>
              <a:t>2</a:t>
            </a:r>
          </a:p>
        </p:txBody>
      </p:sp>
      <p:sp>
        <p:nvSpPr>
          <p:cNvPr id="77" name="PPLine#10"/>
          <p:cNvSpPr>
            <a:spLocks noChangeShapeType="1"/>
          </p:cNvSpPr>
          <p:nvPr/>
        </p:nvSpPr>
        <p:spPr bwMode="auto">
          <a:xfrm flipH="1">
            <a:off x="896000" y="5467000"/>
            <a:ext cx="409600" cy="524800"/>
          </a:xfrm>
          <a:prstGeom prst="line">
            <a:avLst/>
          </a:prstGeom>
          <a:noFill/>
          <a:ln w="12800">
            <a:solidFill>
              <a:srgbClr val="000000"/>
            </a:solidFill>
            <a:prstDash val="solid"/>
            <a:round/>
            <a:headEnd/>
            <a:tailEnd/>
          </a:ln>
          <a:effectLst/>
        </p:spPr>
      </p:sp>
      <p:sp>
        <p:nvSpPr>
          <p:cNvPr id="78" name="PPLine#11"/>
          <p:cNvSpPr>
            <a:spLocks noChangeShapeType="1"/>
          </p:cNvSpPr>
          <p:nvPr/>
        </p:nvSpPr>
        <p:spPr bwMode="auto">
          <a:xfrm>
            <a:off x="1305600" y="5467000"/>
            <a:ext cx="409600" cy="524800"/>
          </a:xfrm>
          <a:prstGeom prst="line">
            <a:avLst/>
          </a:prstGeom>
          <a:noFill/>
          <a:ln w="12800">
            <a:solidFill>
              <a:srgbClr val="000000"/>
            </a:solidFill>
            <a:prstDash val="solid"/>
            <a:round/>
            <a:headEnd/>
            <a:tailEnd/>
          </a:ln>
          <a:effectLst/>
        </p:spPr>
      </p:sp>
      <p:sp>
        <p:nvSpPr>
          <p:cNvPr id="79" name="PPLine#12"/>
          <p:cNvSpPr>
            <a:spLocks noChangeShapeType="1"/>
          </p:cNvSpPr>
          <p:nvPr/>
        </p:nvSpPr>
        <p:spPr bwMode="auto">
          <a:xfrm>
            <a:off x="1305600" y="5467000"/>
            <a:ext cx="0" cy="524800"/>
          </a:xfrm>
          <a:prstGeom prst="line">
            <a:avLst/>
          </a:prstGeom>
          <a:noFill/>
          <a:ln w="12800">
            <a:solidFill>
              <a:srgbClr val="000000"/>
            </a:solidFill>
            <a:prstDash val="solid"/>
            <a:round/>
            <a:headEnd/>
            <a:tailEnd/>
          </a:ln>
          <a:effectLst/>
        </p:spPr>
      </p:sp>
      <p:sp>
        <p:nvSpPr>
          <p:cNvPr id="80" name="PPTextBox#13"/>
          <p:cNvSpPr/>
          <p:nvPr/>
        </p:nvSpPr>
        <p:spPr bwMode="auto">
          <a:xfrm>
            <a:off x="20224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a:ln>
                  <a:noFill/>
                </a:ln>
                <a:solidFill>
                  <a:schemeClr val="tx1"/>
                </a:solidFill>
                <a:effectLst/>
                <a:latin typeface="Courier New" pitchFamily="84" charset="0"/>
              </a:rPr>
              <a:t>*</a:t>
            </a:r>
          </a:p>
        </p:txBody>
      </p:sp>
      <p:sp>
        <p:nvSpPr>
          <p:cNvPr id="81" name="PPTextBox#14"/>
          <p:cNvSpPr/>
          <p:nvPr/>
        </p:nvSpPr>
        <p:spPr bwMode="auto">
          <a:xfrm>
            <a:off x="24320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a:ln>
                  <a:noFill/>
                </a:ln>
                <a:solidFill>
                  <a:schemeClr val="tx1"/>
                </a:solidFill>
                <a:effectLst/>
                <a:latin typeface="Courier New" pitchFamily="84" charset="0"/>
              </a:rPr>
              <a:t>3</a:t>
            </a:r>
          </a:p>
        </p:txBody>
      </p:sp>
      <p:sp>
        <p:nvSpPr>
          <p:cNvPr id="82" name="PPTextBox#5"/>
          <p:cNvSpPr/>
          <p:nvPr/>
        </p:nvSpPr>
        <p:spPr bwMode="auto">
          <a:xfrm>
            <a:off x="2048000" y="4327800"/>
            <a:ext cx="179200" cy="2944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a:ln>
                  <a:noFill/>
                </a:ln>
                <a:solidFill>
                  <a:schemeClr val="tx1"/>
                </a:solidFill>
                <a:effectLst/>
                <a:latin typeface="Courier New" pitchFamily="84" charset="0"/>
              </a:rPr>
              <a:t>6</a:t>
            </a:r>
          </a:p>
        </p:txBody>
      </p:sp>
      <p:sp>
        <p:nvSpPr>
          <p:cNvPr id="83" name="PPLine#15"/>
          <p:cNvSpPr>
            <a:spLocks noChangeShapeType="1"/>
          </p:cNvSpPr>
          <p:nvPr/>
        </p:nvSpPr>
        <p:spPr bwMode="auto">
          <a:xfrm flipH="1">
            <a:off x="1305600" y="4660600"/>
            <a:ext cx="819200" cy="524800"/>
          </a:xfrm>
          <a:prstGeom prst="line">
            <a:avLst/>
          </a:prstGeom>
          <a:noFill/>
          <a:ln w="12800">
            <a:solidFill>
              <a:srgbClr val="000000"/>
            </a:solidFill>
            <a:prstDash val="solid"/>
            <a:round/>
            <a:headEnd/>
            <a:tailEnd/>
          </a:ln>
          <a:effectLst/>
        </p:spPr>
      </p:sp>
      <p:sp>
        <p:nvSpPr>
          <p:cNvPr id="84" name="PPLine#16"/>
          <p:cNvSpPr>
            <a:spLocks noChangeShapeType="1"/>
          </p:cNvSpPr>
          <p:nvPr/>
        </p:nvSpPr>
        <p:spPr bwMode="auto">
          <a:xfrm>
            <a:off x="2124800" y="4660600"/>
            <a:ext cx="409600" cy="1331200"/>
          </a:xfrm>
          <a:prstGeom prst="line">
            <a:avLst/>
          </a:prstGeom>
          <a:noFill/>
          <a:ln w="12800">
            <a:solidFill>
              <a:srgbClr val="000000"/>
            </a:solidFill>
            <a:prstDash val="solid"/>
            <a:round/>
            <a:headEnd/>
            <a:tailEnd/>
          </a:ln>
          <a:effectLst/>
        </p:spPr>
      </p:sp>
      <p:sp>
        <p:nvSpPr>
          <p:cNvPr id="85" name="PPLine#17"/>
          <p:cNvSpPr>
            <a:spLocks noChangeShapeType="1"/>
          </p:cNvSpPr>
          <p:nvPr/>
        </p:nvSpPr>
        <p:spPr bwMode="auto">
          <a:xfrm>
            <a:off x="2124800" y="4660600"/>
            <a:ext cx="0" cy="1331200"/>
          </a:xfrm>
          <a:prstGeom prst="line">
            <a:avLst/>
          </a:prstGeom>
          <a:noFill/>
          <a:ln w="12800">
            <a:solidFill>
              <a:srgbClr val="000000"/>
            </a:solidFill>
            <a:prstDash val="solid"/>
            <a:round/>
            <a:headEnd/>
            <a:tailEnd/>
          </a:ln>
          <a:effectLst/>
        </p:spPr>
      </p:sp>
      <p:sp>
        <p:nvSpPr>
          <p:cNvPr id="86" name="PPTextBox#18"/>
          <p:cNvSpPr/>
          <p:nvPr/>
        </p:nvSpPr>
        <p:spPr bwMode="auto">
          <a:xfrm>
            <a:off x="28416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a:ln>
                  <a:noFill/>
                </a:ln>
                <a:solidFill>
                  <a:schemeClr val="tx1"/>
                </a:solidFill>
                <a:effectLst/>
                <a:latin typeface="Courier New" pitchFamily="84" charset="0"/>
              </a:rPr>
              <a:t>+</a:t>
            </a:r>
          </a:p>
        </p:txBody>
      </p:sp>
      <p:sp>
        <p:nvSpPr>
          <p:cNvPr id="87" name="PPTextBox#23"/>
          <p:cNvSpPr/>
          <p:nvPr/>
        </p:nvSpPr>
        <p:spPr bwMode="auto">
          <a:xfrm>
            <a:off x="34560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a:ln>
                  <a:noFill/>
                </a:ln>
                <a:solidFill>
                  <a:schemeClr val="tx1"/>
                </a:solidFill>
                <a:effectLst/>
                <a:latin typeface="Courier New" pitchFamily="84" charset="0"/>
              </a:rPr>
              <a:t>4</a:t>
            </a:r>
          </a:p>
        </p:txBody>
      </p:sp>
      <p:sp>
        <p:nvSpPr>
          <p:cNvPr id="88" name="PPTextBox#24"/>
          <p:cNvSpPr/>
          <p:nvPr/>
        </p:nvSpPr>
        <p:spPr bwMode="auto">
          <a:xfrm>
            <a:off x="38656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a:ln>
                  <a:noFill/>
                </a:ln>
                <a:solidFill>
                  <a:schemeClr val="tx1"/>
                </a:solidFill>
                <a:effectLst/>
                <a:latin typeface="Courier New" pitchFamily="84" charset="0"/>
              </a:rPr>
              <a:t>+</a:t>
            </a:r>
          </a:p>
        </p:txBody>
      </p:sp>
      <p:sp>
        <p:nvSpPr>
          <p:cNvPr id="89" name="PPTextBox#25"/>
          <p:cNvSpPr/>
          <p:nvPr/>
        </p:nvSpPr>
        <p:spPr bwMode="auto">
          <a:xfrm>
            <a:off x="42752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a:ln>
                  <a:noFill/>
                </a:ln>
                <a:solidFill>
                  <a:schemeClr val="tx1"/>
                </a:solidFill>
                <a:effectLst/>
                <a:latin typeface="Courier New" pitchFamily="84" charset="0"/>
              </a:rPr>
              <a:t>5</a:t>
            </a:r>
          </a:p>
        </p:txBody>
      </p:sp>
      <p:sp>
        <p:nvSpPr>
          <p:cNvPr id="90" name="PPTextBox#22"/>
          <p:cNvSpPr/>
          <p:nvPr/>
        </p:nvSpPr>
        <p:spPr bwMode="auto">
          <a:xfrm>
            <a:off x="3891200" y="5134200"/>
            <a:ext cx="179200" cy="2944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a:ln>
                  <a:noFill/>
                </a:ln>
                <a:solidFill>
                  <a:schemeClr val="tx1"/>
                </a:solidFill>
                <a:effectLst/>
                <a:latin typeface="Courier New" pitchFamily="84" charset="0"/>
              </a:rPr>
              <a:t>9</a:t>
            </a:r>
          </a:p>
        </p:txBody>
      </p:sp>
      <p:sp>
        <p:nvSpPr>
          <p:cNvPr id="91" name="PPLine#26"/>
          <p:cNvSpPr>
            <a:spLocks noChangeShapeType="1"/>
          </p:cNvSpPr>
          <p:nvPr/>
        </p:nvSpPr>
        <p:spPr bwMode="auto">
          <a:xfrm flipH="1">
            <a:off x="3558400" y="5467000"/>
            <a:ext cx="409600" cy="524800"/>
          </a:xfrm>
          <a:prstGeom prst="line">
            <a:avLst/>
          </a:prstGeom>
          <a:noFill/>
          <a:ln w="12800">
            <a:solidFill>
              <a:srgbClr val="000000"/>
            </a:solidFill>
            <a:prstDash val="solid"/>
            <a:round/>
            <a:headEnd/>
            <a:tailEnd/>
          </a:ln>
          <a:effectLst/>
        </p:spPr>
      </p:sp>
      <p:sp>
        <p:nvSpPr>
          <p:cNvPr id="92" name="PPLine#27"/>
          <p:cNvSpPr>
            <a:spLocks noChangeShapeType="1"/>
          </p:cNvSpPr>
          <p:nvPr/>
        </p:nvSpPr>
        <p:spPr bwMode="auto">
          <a:xfrm>
            <a:off x="3968000" y="5467000"/>
            <a:ext cx="409600" cy="524800"/>
          </a:xfrm>
          <a:prstGeom prst="line">
            <a:avLst/>
          </a:prstGeom>
          <a:noFill/>
          <a:ln w="12800">
            <a:solidFill>
              <a:srgbClr val="000000"/>
            </a:solidFill>
            <a:prstDash val="solid"/>
            <a:round/>
            <a:headEnd/>
            <a:tailEnd/>
          </a:ln>
          <a:effectLst/>
        </p:spPr>
      </p:sp>
      <p:sp>
        <p:nvSpPr>
          <p:cNvPr id="93" name="PPLine#28"/>
          <p:cNvSpPr>
            <a:spLocks noChangeShapeType="1"/>
          </p:cNvSpPr>
          <p:nvPr/>
        </p:nvSpPr>
        <p:spPr bwMode="auto">
          <a:xfrm>
            <a:off x="3968000" y="5467000"/>
            <a:ext cx="0" cy="524800"/>
          </a:xfrm>
          <a:prstGeom prst="line">
            <a:avLst/>
          </a:prstGeom>
          <a:noFill/>
          <a:ln w="12800">
            <a:solidFill>
              <a:srgbClr val="000000"/>
            </a:solidFill>
            <a:prstDash val="solid"/>
            <a:round/>
            <a:headEnd/>
            <a:tailEnd/>
          </a:ln>
          <a:effectLst/>
        </p:spPr>
      </p:sp>
      <p:sp>
        <p:nvSpPr>
          <p:cNvPr id="94" name="PPTextBox#21"/>
          <p:cNvSpPr/>
          <p:nvPr/>
        </p:nvSpPr>
        <p:spPr bwMode="auto">
          <a:xfrm>
            <a:off x="32512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a:ln>
                  <a:noFill/>
                </a:ln>
                <a:solidFill>
                  <a:schemeClr val="tx1"/>
                </a:solidFill>
                <a:effectLst/>
                <a:latin typeface="Courier New" pitchFamily="84" charset="0"/>
              </a:rPr>
              <a:t>(</a:t>
            </a:r>
          </a:p>
        </p:txBody>
      </p:sp>
      <p:sp>
        <p:nvSpPr>
          <p:cNvPr id="95" name="PPTextBox#29"/>
          <p:cNvSpPr/>
          <p:nvPr/>
        </p:nvSpPr>
        <p:spPr bwMode="auto">
          <a:xfrm>
            <a:off x="44800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a:ln>
                  <a:noFill/>
                </a:ln>
                <a:solidFill>
                  <a:schemeClr val="tx1"/>
                </a:solidFill>
                <a:effectLst/>
                <a:latin typeface="Courier New" pitchFamily="84" charset="0"/>
              </a:rPr>
              <a:t>)</a:t>
            </a:r>
          </a:p>
        </p:txBody>
      </p:sp>
      <p:sp>
        <p:nvSpPr>
          <p:cNvPr id="96" name="PPTextBox#30"/>
          <p:cNvSpPr/>
          <p:nvPr/>
        </p:nvSpPr>
        <p:spPr bwMode="auto">
          <a:xfrm>
            <a:off x="48896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a:ln>
                  <a:noFill/>
                </a:ln>
                <a:solidFill>
                  <a:schemeClr val="tx1"/>
                </a:solidFill>
                <a:effectLst/>
                <a:latin typeface="Courier New" pitchFamily="84" charset="0"/>
              </a:rPr>
              <a:t>%</a:t>
            </a:r>
          </a:p>
        </p:txBody>
      </p:sp>
      <p:sp>
        <p:nvSpPr>
          <p:cNvPr id="97" name="PPTextBox#31"/>
          <p:cNvSpPr/>
          <p:nvPr/>
        </p:nvSpPr>
        <p:spPr bwMode="auto">
          <a:xfrm>
            <a:off x="52992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a:ln>
                  <a:noFill/>
                </a:ln>
                <a:solidFill>
                  <a:schemeClr val="tx1"/>
                </a:solidFill>
                <a:effectLst/>
                <a:latin typeface="Courier New" pitchFamily="84" charset="0"/>
              </a:rPr>
              <a:t>6</a:t>
            </a:r>
          </a:p>
        </p:txBody>
      </p:sp>
      <p:sp>
        <p:nvSpPr>
          <p:cNvPr id="98" name="PPTextBox#20"/>
          <p:cNvSpPr/>
          <p:nvPr/>
        </p:nvSpPr>
        <p:spPr bwMode="auto">
          <a:xfrm>
            <a:off x="4915200" y="4327800"/>
            <a:ext cx="179200" cy="2944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a:ln>
                  <a:noFill/>
                </a:ln>
                <a:solidFill>
                  <a:schemeClr val="tx1"/>
                </a:solidFill>
                <a:effectLst/>
                <a:latin typeface="Courier New" pitchFamily="84" charset="0"/>
              </a:rPr>
              <a:t>3</a:t>
            </a:r>
          </a:p>
        </p:txBody>
      </p:sp>
      <p:sp>
        <p:nvSpPr>
          <p:cNvPr id="99" name="PPLine#32"/>
          <p:cNvSpPr>
            <a:spLocks noChangeShapeType="1"/>
          </p:cNvSpPr>
          <p:nvPr/>
        </p:nvSpPr>
        <p:spPr bwMode="auto">
          <a:xfrm flipH="1">
            <a:off x="3968000" y="4660600"/>
            <a:ext cx="1024000" cy="524800"/>
          </a:xfrm>
          <a:prstGeom prst="line">
            <a:avLst/>
          </a:prstGeom>
          <a:noFill/>
          <a:ln w="12800">
            <a:solidFill>
              <a:srgbClr val="000000"/>
            </a:solidFill>
            <a:prstDash val="solid"/>
            <a:round/>
            <a:headEnd/>
            <a:tailEnd/>
          </a:ln>
          <a:effectLst/>
        </p:spPr>
      </p:sp>
      <p:sp>
        <p:nvSpPr>
          <p:cNvPr id="100" name="PPLine#33"/>
          <p:cNvSpPr>
            <a:spLocks noChangeShapeType="1"/>
          </p:cNvSpPr>
          <p:nvPr/>
        </p:nvSpPr>
        <p:spPr bwMode="auto">
          <a:xfrm>
            <a:off x="4992000" y="4660600"/>
            <a:ext cx="409600" cy="1331200"/>
          </a:xfrm>
          <a:prstGeom prst="line">
            <a:avLst/>
          </a:prstGeom>
          <a:noFill/>
          <a:ln w="12800">
            <a:solidFill>
              <a:srgbClr val="000000"/>
            </a:solidFill>
            <a:prstDash val="solid"/>
            <a:round/>
            <a:headEnd/>
            <a:tailEnd/>
          </a:ln>
          <a:effectLst/>
        </p:spPr>
      </p:sp>
      <p:sp>
        <p:nvSpPr>
          <p:cNvPr id="101" name="PPLine#34"/>
          <p:cNvSpPr>
            <a:spLocks noChangeShapeType="1"/>
          </p:cNvSpPr>
          <p:nvPr/>
        </p:nvSpPr>
        <p:spPr bwMode="auto">
          <a:xfrm>
            <a:off x="4992000" y="4660600"/>
            <a:ext cx="0" cy="1331200"/>
          </a:xfrm>
          <a:prstGeom prst="line">
            <a:avLst/>
          </a:prstGeom>
          <a:noFill/>
          <a:ln w="12800">
            <a:solidFill>
              <a:srgbClr val="000000"/>
            </a:solidFill>
            <a:prstDash val="solid"/>
            <a:round/>
            <a:headEnd/>
            <a:tailEnd/>
          </a:ln>
          <a:effectLst/>
        </p:spPr>
      </p:sp>
      <p:sp>
        <p:nvSpPr>
          <p:cNvPr id="102" name="PPTextBox#35"/>
          <p:cNvSpPr/>
          <p:nvPr/>
        </p:nvSpPr>
        <p:spPr bwMode="auto">
          <a:xfrm>
            <a:off x="57088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a:ln>
                  <a:noFill/>
                </a:ln>
                <a:solidFill>
                  <a:schemeClr val="tx1"/>
                </a:solidFill>
                <a:effectLst/>
                <a:latin typeface="Courier New" pitchFamily="84" charset="0"/>
              </a:rPr>
              <a:t>*</a:t>
            </a:r>
          </a:p>
        </p:txBody>
      </p:sp>
      <p:sp>
        <p:nvSpPr>
          <p:cNvPr id="103" name="PPTextBox#38"/>
          <p:cNvSpPr/>
          <p:nvPr/>
        </p:nvSpPr>
        <p:spPr bwMode="auto">
          <a:xfrm>
            <a:off x="63232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a:ln>
                  <a:noFill/>
                </a:ln>
                <a:solidFill>
                  <a:schemeClr val="tx1"/>
                </a:solidFill>
                <a:effectLst/>
                <a:latin typeface="Courier New" pitchFamily="84" charset="0"/>
              </a:rPr>
              <a:t>7</a:t>
            </a:r>
          </a:p>
        </p:txBody>
      </p:sp>
      <p:sp>
        <p:nvSpPr>
          <p:cNvPr id="104" name="PPTextBox#39"/>
          <p:cNvSpPr/>
          <p:nvPr/>
        </p:nvSpPr>
        <p:spPr bwMode="auto">
          <a:xfrm>
            <a:off x="67328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a:ln>
                  <a:noFill/>
                </a:ln>
                <a:solidFill>
                  <a:schemeClr val="tx1"/>
                </a:solidFill>
                <a:effectLst/>
                <a:latin typeface="Courier New" pitchFamily="84" charset="0"/>
              </a:rPr>
              <a:t>+</a:t>
            </a:r>
          </a:p>
        </p:txBody>
      </p:sp>
      <p:sp>
        <p:nvSpPr>
          <p:cNvPr id="105" name="PPTextBox#40"/>
          <p:cNvSpPr/>
          <p:nvPr/>
        </p:nvSpPr>
        <p:spPr bwMode="auto">
          <a:xfrm>
            <a:off x="71424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a:ln>
                  <a:noFill/>
                </a:ln>
                <a:solidFill>
                  <a:schemeClr val="tx1"/>
                </a:solidFill>
                <a:effectLst/>
                <a:latin typeface="Courier New" pitchFamily="84" charset="0"/>
              </a:rPr>
              <a:t>8</a:t>
            </a:r>
          </a:p>
        </p:txBody>
      </p:sp>
      <p:sp>
        <p:nvSpPr>
          <p:cNvPr id="106" name="PPTextBox#37"/>
          <p:cNvSpPr/>
          <p:nvPr/>
        </p:nvSpPr>
        <p:spPr bwMode="auto">
          <a:xfrm>
            <a:off x="6681600" y="5134200"/>
            <a:ext cx="332800" cy="2944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a:ln>
                  <a:noFill/>
                </a:ln>
                <a:solidFill>
                  <a:schemeClr val="tx1"/>
                </a:solidFill>
                <a:effectLst/>
                <a:latin typeface="Courier New" pitchFamily="84" charset="0"/>
              </a:rPr>
              <a:t>15</a:t>
            </a:r>
          </a:p>
        </p:txBody>
      </p:sp>
      <p:sp>
        <p:nvSpPr>
          <p:cNvPr id="107" name="PPLine#41"/>
          <p:cNvSpPr>
            <a:spLocks noChangeShapeType="1"/>
          </p:cNvSpPr>
          <p:nvPr/>
        </p:nvSpPr>
        <p:spPr bwMode="auto">
          <a:xfrm flipH="1">
            <a:off x="6425600" y="5467000"/>
            <a:ext cx="409600" cy="524800"/>
          </a:xfrm>
          <a:prstGeom prst="line">
            <a:avLst/>
          </a:prstGeom>
          <a:noFill/>
          <a:ln w="12800">
            <a:solidFill>
              <a:srgbClr val="000000"/>
            </a:solidFill>
            <a:prstDash val="solid"/>
            <a:round/>
            <a:headEnd/>
            <a:tailEnd/>
          </a:ln>
          <a:effectLst/>
        </p:spPr>
      </p:sp>
      <p:sp>
        <p:nvSpPr>
          <p:cNvPr id="108" name="PPLine#42"/>
          <p:cNvSpPr>
            <a:spLocks noChangeShapeType="1"/>
          </p:cNvSpPr>
          <p:nvPr/>
        </p:nvSpPr>
        <p:spPr bwMode="auto">
          <a:xfrm>
            <a:off x="6835200" y="5467000"/>
            <a:ext cx="409600" cy="524800"/>
          </a:xfrm>
          <a:prstGeom prst="line">
            <a:avLst/>
          </a:prstGeom>
          <a:noFill/>
          <a:ln w="12800">
            <a:solidFill>
              <a:srgbClr val="000000"/>
            </a:solidFill>
            <a:prstDash val="solid"/>
            <a:round/>
            <a:headEnd/>
            <a:tailEnd/>
          </a:ln>
          <a:effectLst/>
        </p:spPr>
      </p:sp>
      <p:sp>
        <p:nvSpPr>
          <p:cNvPr id="109" name="PPLine#43"/>
          <p:cNvSpPr>
            <a:spLocks noChangeShapeType="1"/>
          </p:cNvSpPr>
          <p:nvPr/>
        </p:nvSpPr>
        <p:spPr bwMode="auto">
          <a:xfrm>
            <a:off x="6835200" y="5467000"/>
            <a:ext cx="0" cy="524800"/>
          </a:xfrm>
          <a:prstGeom prst="line">
            <a:avLst/>
          </a:prstGeom>
          <a:noFill/>
          <a:ln w="12800">
            <a:solidFill>
              <a:srgbClr val="000000"/>
            </a:solidFill>
            <a:prstDash val="solid"/>
            <a:round/>
            <a:headEnd/>
            <a:tailEnd/>
          </a:ln>
          <a:effectLst/>
        </p:spPr>
      </p:sp>
      <p:sp>
        <p:nvSpPr>
          <p:cNvPr id="110" name="PPTextBox#36"/>
          <p:cNvSpPr/>
          <p:nvPr/>
        </p:nvSpPr>
        <p:spPr bwMode="auto">
          <a:xfrm>
            <a:off x="61184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a:ln>
                  <a:noFill/>
                </a:ln>
                <a:solidFill>
                  <a:schemeClr val="tx1"/>
                </a:solidFill>
                <a:effectLst/>
                <a:latin typeface="Courier New" pitchFamily="84" charset="0"/>
              </a:rPr>
              <a:t>(</a:t>
            </a:r>
          </a:p>
        </p:txBody>
      </p:sp>
      <p:sp>
        <p:nvSpPr>
          <p:cNvPr id="111" name="PPTextBox#44"/>
          <p:cNvSpPr/>
          <p:nvPr/>
        </p:nvSpPr>
        <p:spPr bwMode="auto">
          <a:xfrm>
            <a:off x="73472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a:ln>
                  <a:noFill/>
                </a:ln>
                <a:solidFill>
                  <a:schemeClr val="tx1"/>
                </a:solidFill>
                <a:effectLst/>
                <a:latin typeface="Courier New" pitchFamily="84" charset="0"/>
              </a:rPr>
              <a:t>)</a:t>
            </a:r>
          </a:p>
        </p:txBody>
      </p:sp>
      <p:sp>
        <p:nvSpPr>
          <p:cNvPr id="112" name="PPTextBox#19"/>
          <p:cNvSpPr/>
          <p:nvPr/>
        </p:nvSpPr>
        <p:spPr bwMode="auto">
          <a:xfrm>
            <a:off x="5657600" y="3521400"/>
            <a:ext cx="332800" cy="2944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a:ln>
                  <a:noFill/>
                </a:ln>
                <a:solidFill>
                  <a:schemeClr val="tx1"/>
                </a:solidFill>
                <a:effectLst/>
                <a:latin typeface="Courier New" pitchFamily="84" charset="0"/>
              </a:rPr>
              <a:t>45</a:t>
            </a:r>
          </a:p>
        </p:txBody>
      </p:sp>
      <p:sp>
        <p:nvSpPr>
          <p:cNvPr id="113" name="PPLine#45"/>
          <p:cNvSpPr>
            <a:spLocks noChangeShapeType="1"/>
          </p:cNvSpPr>
          <p:nvPr/>
        </p:nvSpPr>
        <p:spPr bwMode="auto">
          <a:xfrm flipH="1">
            <a:off x="4992000" y="3854200"/>
            <a:ext cx="819200" cy="524800"/>
          </a:xfrm>
          <a:prstGeom prst="line">
            <a:avLst/>
          </a:prstGeom>
          <a:noFill/>
          <a:ln w="12800">
            <a:solidFill>
              <a:srgbClr val="000000"/>
            </a:solidFill>
            <a:prstDash val="solid"/>
            <a:round/>
            <a:headEnd/>
            <a:tailEnd/>
          </a:ln>
          <a:effectLst/>
        </p:spPr>
      </p:sp>
      <p:sp>
        <p:nvSpPr>
          <p:cNvPr id="114" name="PPLine#46"/>
          <p:cNvSpPr>
            <a:spLocks noChangeShapeType="1"/>
          </p:cNvSpPr>
          <p:nvPr/>
        </p:nvSpPr>
        <p:spPr bwMode="auto">
          <a:xfrm>
            <a:off x="5811200" y="3854200"/>
            <a:ext cx="1024000" cy="1331200"/>
          </a:xfrm>
          <a:prstGeom prst="line">
            <a:avLst/>
          </a:prstGeom>
          <a:noFill/>
          <a:ln w="12800">
            <a:solidFill>
              <a:srgbClr val="000000"/>
            </a:solidFill>
            <a:prstDash val="solid"/>
            <a:round/>
            <a:headEnd/>
            <a:tailEnd/>
          </a:ln>
          <a:effectLst/>
        </p:spPr>
      </p:sp>
      <p:sp>
        <p:nvSpPr>
          <p:cNvPr id="115" name="PPLine#47"/>
          <p:cNvSpPr>
            <a:spLocks noChangeShapeType="1"/>
          </p:cNvSpPr>
          <p:nvPr/>
        </p:nvSpPr>
        <p:spPr bwMode="auto">
          <a:xfrm>
            <a:off x="5811200" y="3854200"/>
            <a:ext cx="0" cy="2137600"/>
          </a:xfrm>
          <a:prstGeom prst="line">
            <a:avLst/>
          </a:prstGeom>
          <a:noFill/>
          <a:ln w="12800">
            <a:solidFill>
              <a:srgbClr val="000000"/>
            </a:solidFill>
            <a:prstDash val="solid"/>
            <a:round/>
            <a:headEnd/>
            <a:tailEnd/>
          </a:ln>
          <a:effectLst/>
        </p:spPr>
      </p:sp>
      <p:sp>
        <p:nvSpPr>
          <p:cNvPr id="116" name="PPTextBox#4"/>
          <p:cNvSpPr/>
          <p:nvPr/>
        </p:nvSpPr>
        <p:spPr bwMode="auto">
          <a:xfrm>
            <a:off x="2790400" y="2715000"/>
            <a:ext cx="332800" cy="2944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a:ln>
                  <a:noFill/>
                </a:ln>
                <a:solidFill>
                  <a:schemeClr val="tx1"/>
                </a:solidFill>
                <a:effectLst/>
                <a:latin typeface="Courier New" pitchFamily="84" charset="0"/>
              </a:rPr>
              <a:t>51</a:t>
            </a:r>
          </a:p>
        </p:txBody>
      </p:sp>
      <p:sp>
        <p:nvSpPr>
          <p:cNvPr id="117" name="PPLine#48"/>
          <p:cNvSpPr>
            <a:spLocks noChangeShapeType="1"/>
          </p:cNvSpPr>
          <p:nvPr/>
        </p:nvSpPr>
        <p:spPr bwMode="auto">
          <a:xfrm flipH="1">
            <a:off x="2124800" y="3047800"/>
            <a:ext cx="819200" cy="1331200"/>
          </a:xfrm>
          <a:prstGeom prst="line">
            <a:avLst/>
          </a:prstGeom>
          <a:noFill/>
          <a:ln w="12800">
            <a:solidFill>
              <a:srgbClr val="000000"/>
            </a:solidFill>
            <a:prstDash val="solid"/>
            <a:round/>
            <a:headEnd/>
            <a:tailEnd/>
          </a:ln>
          <a:effectLst/>
        </p:spPr>
      </p:sp>
      <p:sp>
        <p:nvSpPr>
          <p:cNvPr id="118" name="PPLine#49"/>
          <p:cNvSpPr>
            <a:spLocks noChangeShapeType="1"/>
          </p:cNvSpPr>
          <p:nvPr/>
        </p:nvSpPr>
        <p:spPr bwMode="auto">
          <a:xfrm>
            <a:off x="2944000" y="3047800"/>
            <a:ext cx="2867200" cy="524800"/>
          </a:xfrm>
          <a:prstGeom prst="line">
            <a:avLst/>
          </a:prstGeom>
          <a:noFill/>
          <a:ln w="12800">
            <a:solidFill>
              <a:srgbClr val="000000"/>
            </a:solidFill>
            <a:prstDash val="solid"/>
            <a:round/>
            <a:headEnd/>
            <a:tailEnd/>
          </a:ln>
          <a:effectLst/>
        </p:spPr>
      </p:sp>
      <p:sp>
        <p:nvSpPr>
          <p:cNvPr id="119" name="PPLine#50"/>
          <p:cNvSpPr>
            <a:spLocks noChangeShapeType="1"/>
          </p:cNvSpPr>
          <p:nvPr/>
        </p:nvSpPr>
        <p:spPr bwMode="auto">
          <a:xfrm>
            <a:off x="2944000" y="3047800"/>
            <a:ext cx="0" cy="2944000"/>
          </a:xfrm>
          <a:prstGeom prst="line">
            <a:avLst/>
          </a:prstGeom>
          <a:noFill/>
          <a:ln w="12800">
            <a:solidFill>
              <a:srgbClr val="000000"/>
            </a:solidFill>
            <a:prstDash val="solid"/>
            <a:round/>
            <a:headEnd/>
            <a:tailEnd/>
          </a:ln>
          <a:effectLst/>
        </p:spPr>
      </p:sp>
      <p:sp>
        <p:nvSpPr>
          <p:cNvPr id="120" name="PPTextBox#51"/>
          <p:cNvSpPr/>
          <p:nvPr/>
        </p:nvSpPr>
        <p:spPr bwMode="auto">
          <a:xfrm>
            <a:off x="77568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a:ln>
                  <a:noFill/>
                </a:ln>
                <a:solidFill>
                  <a:schemeClr val="tx1"/>
                </a:solidFill>
                <a:effectLst/>
                <a:latin typeface="Courier New" pitchFamily="84" charset="0"/>
              </a:rPr>
              <a:t>-</a:t>
            </a:r>
          </a:p>
        </p:txBody>
      </p:sp>
      <p:sp>
        <p:nvSpPr>
          <p:cNvPr id="121" name="PPTextBox#52"/>
          <p:cNvSpPr/>
          <p:nvPr/>
        </p:nvSpPr>
        <p:spPr bwMode="auto">
          <a:xfrm>
            <a:off x="81664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a:ln>
                  <a:noFill/>
                </a:ln>
                <a:solidFill>
                  <a:schemeClr val="tx1"/>
                </a:solidFill>
                <a:effectLst/>
                <a:latin typeface="Courier New" pitchFamily="84" charset="0"/>
              </a:rPr>
              <a:t>9</a:t>
            </a:r>
          </a:p>
        </p:txBody>
      </p:sp>
      <p:sp>
        <p:nvSpPr>
          <p:cNvPr id="123" name="PPLine#53"/>
          <p:cNvSpPr>
            <a:spLocks noChangeShapeType="1"/>
          </p:cNvSpPr>
          <p:nvPr/>
        </p:nvSpPr>
        <p:spPr bwMode="auto">
          <a:xfrm flipH="1">
            <a:off x="2944000" y="2241400"/>
            <a:ext cx="4915200" cy="524800"/>
          </a:xfrm>
          <a:prstGeom prst="line">
            <a:avLst/>
          </a:prstGeom>
          <a:noFill/>
          <a:ln w="12800">
            <a:solidFill>
              <a:srgbClr val="000000"/>
            </a:solidFill>
            <a:prstDash val="solid"/>
            <a:round/>
            <a:headEnd/>
            <a:tailEnd/>
          </a:ln>
          <a:effectLst/>
        </p:spPr>
      </p:sp>
      <p:sp>
        <p:nvSpPr>
          <p:cNvPr id="124" name="PPLine#54"/>
          <p:cNvSpPr>
            <a:spLocks noChangeShapeType="1"/>
          </p:cNvSpPr>
          <p:nvPr/>
        </p:nvSpPr>
        <p:spPr bwMode="auto">
          <a:xfrm>
            <a:off x="7859200" y="2241400"/>
            <a:ext cx="409600" cy="3750400"/>
          </a:xfrm>
          <a:prstGeom prst="line">
            <a:avLst/>
          </a:prstGeom>
          <a:noFill/>
          <a:ln w="12800">
            <a:solidFill>
              <a:srgbClr val="000000"/>
            </a:solidFill>
            <a:prstDash val="solid"/>
            <a:round/>
            <a:headEnd/>
            <a:tailEnd/>
          </a:ln>
          <a:effectLst/>
        </p:spPr>
      </p:sp>
      <p:sp>
        <p:nvSpPr>
          <p:cNvPr id="125" name="PPLine#55"/>
          <p:cNvSpPr>
            <a:spLocks noChangeShapeType="1"/>
          </p:cNvSpPr>
          <p:nvPr/>
        </p:nvSpPr>
        <p:spPr bwMode="auto">
          <a:xfrm>
            <a:off x="7859200" y="2241400"/>
            <a:ext cx="0" cy="3750400"/>
          </a:xfrm>
          <a:prstGeom prst="line">
            <a:avLst/>
          </a:prstGeom>
          <a:noFill/>
          <a:ln w="12800">
            <a:solidFill>
              <a:srgbClr val="000000"/>
            </a:solidFill>
            <a:prstDash val="solid"/>
            <a:round/>
            <a:headEnd/>
            <a:tailEnd/>
          </a:ln>
          <a:effectLst/>
        </p:spPr>
      </p:sp>
      <p:grpSp>
        <p:nvGrpSpPr>
          <p:cNvPr id="128" name="Group 127"/>
          <p:cNvGrpSpPr/>
          <p:nvPr/>
        </p:nvGrpSpPr>
        <p:grpSpPr>
          <a:xfrm>
            <a:off x="7555452" y="1729298"/>
            <a:ext cx="609600" cy="457200"/>
            <a:chOff x="7555452" y="1729298"/>
            <a:chExt cx="609600" cy="457200"/>
          </a:xfrm>
        </p:grpSpPr>
        <p:sp>
          <p:nvSpPr>
            <p:cNvPr id="126" name="Oval 125"/>
            <p:cNvSpPr/>
            <p:nvPr/>
          </p:nvSpPr>
          <p:spPr bwMode="auto">
            <a:xfrm>
              <a:off x="7631652" y="1729298"/>
              <a:ext cx="457200" cy="457200"/>
            </a:xfrm>
            <a:prstGeom prst="ellipse">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latin typeface="Courier New"/>
                <a:cs typeface="Courier New"/>
              </a:endParaRPr>
            </a:p>
          </p:txBody>
        </p:sp>
        <p:sp>
          <p:nvSpPr>
            <p:cNvPr id="127" name="TextBox 126"/>
            <p:cNvSpPr txBox="1"/>
            <p:nvPr/>
          </p:nvSpPr>
          <p:spPr>
            <a:xfrm>
              <a:off x="7555452" y="1740949"/>
              <a:ext cx="609600" cy="400110"/>
            </a:xfrm>
            <a:prstGeom prst="rect">
              <a:avLst/>
            </a:prstGeom>
            <a:noFill/>
          </p:spPr>
          <p:txBody>
            <a:bodyPr wrap="square" rtlCol="0">
              <a:spAutoFit/>
            </a:bodyPr>
            <a:lstStyle/>
            <a:p>
              <a:pPr algn="ctr"/>
              <a:r>
                <a:rPr lang="en-US" sz="2000" dirty="0">
                  <a:latin typeface="Courier New"/>
                  <a:cs typeface="Courier New"/>
                </a:rPr>
                <a:t>42</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9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9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0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0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6"/>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0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0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09"/>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1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1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14"/>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1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16"/>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17"/>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18"/>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11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128"/>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23"/>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24"/>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animBg="1"/>
      <p:bldP spid="78" grpId="0" animBg="1"/>
      <p:bldP spid="79" grpId="0" animBg="1"/>
      <p:bldP spid="82" grpId="0" animBg="1"/>
      <p:bldP spid="83" grpId="0" animBg="1"/>
      <p:bldP spid="84" grpId="0" animBg="1"/>
      <p:bldP spid="85" grpId="0" animBg="1"/>
      <p:bldP spid="90" grpId="0" animBg="1"/>
      <p:bldP spid="91" grpId="0" animBg="1"/>
      <p:bldP spid="92" grpId="0" animBg="1"/>
      <p:bldP spid="93" grpId="0" animBg="1"/>
      <p:bldP spid="98" grpId="0" animBg="1"/>
      <p:bldP spid="99" grpId="0" animBg="1"/>
      <p:bldP spid="100" grpId="0" animBg="1"/>
      <p:bldP spid="101" grpId="0" animBg="1"/>
      <p:bldP spid="106" grpId="0" animBg="1"/>
      <p:bldP spid="107" grpId="0" animBg="1"/>
      <p:bldP spid="108" grpId="0" animBg="1"/>
      <p:bldP spid="109" grpId="0" animBg="1"/>
      <p:bldP spid="112" grpId="0" animBg="1"/>
      <p:bldP spid="113" grpId="0" animBg="1"/>
      <p:bldP spid="114" grpId="0" animBg="1"/>
      <p:bldP spid="115" grpId="0" animBg="1"/>
      <p:bldP spid="116" grpId="0" animBg="1"/>
      <p:bldP spid="117" grpId="0" animBg="1"/>
      <p:bldP spid="118" grpId="0" animBg="1"/>
      <p:bldP spid="119" grpId="0" animBg="1"/>
      <p:bldP spid="123" grpId="0" animBg="1"/>
      <p:bldP spid="124" grpId="0" animBg="1"/>
      <p:bldP spid="12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0" y="76200"/>
            <a:ext cx="9144000" cy="1143000"/>
          </a:xfrm>
          <a:noFill/>
        </p:spPr>
        <p:txBody>
          <a:bodyPr/>
          <a:lstStyle/>
          <a:p>
            <a:r>
              <a:rPr lang="en-US" sz="4000">
                <a:solidFill>
                  <a:srgbClr val="FF0000"/>
                </a:solidFill>
              </a:rPr>
              <a:t>Assignment Statements</a:t>
            </a:r>
            <a:endParaRPr lang="en-US">
              <a:solidFill>
                <a:schemeClr val="tx1"/>
              </a:solidFill>
            </a:endParaRPr>
          </a:p>
        </p:txBody>
      </p:sp>
      <p:sp>
        <p:nvSpPr>
          <p:cNvPr id="47107" name="Rectangle 3"/>
          <p:cNvSpPr>
            <a:spLocks noChangeArrowheads="1"/>
          </p:cNvSpPr>
          <p:nvPr/>
        </p:nvSpPr>
        <p:spPr bwMode="auto">
          <a:xfrm>
            <a:off x="1422400" y="2044700"/>
            <a:ext cx="6553200" cy="7620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47108" name="Text Box 4"/>
          <p:cNvSpPr txBox="1">
            <a:spLocks noChangeArrowheads="1"/>
          </p:cNvSpPr>
          <p:nvPr/>
        </p:nvSpPr>
        <p:spPr bwMode="auto">
          <a:xfrm>
            <a:off x="1600200" y="2197100"/>
            <a:ext cx="6248400" cy="427038"/>
          </a:xfrm>
          <a:prstGeom prst="rect">
            <a:avLst/>
          </a:prstGeom>
          <a:noFill/>
          <a:ln w="9525">
            <a:noFill/>
            <a:miter lim="800000"/>
            <a:headEnd/>
            <a:tailEnd/>
          </a:ln>
        </p:spPr>
        <p:txBody>
          <a:bodyPr>
            <a:prstTxWarp prst="textNoShape">
              <a:avLst/>
            </a:prstTxWarp>
            <a:spAutoFit/>
          </a:bodyPr>
          <a:lstStyle/>
          <a:p>
            <a:pPr>
              <a:spcBef>
                <a:spcPct val="50000"/>
              </a:spcBef>
            </a:pPr>
            <a:r>
              <a:rPr lang="en-US" sz="2200" b="0" i="1">
                <a:solidFill>
                  <a:srgbClr val="000000"/>
                </a:solidFill>
              </a:rPr>
              <a:t>variable</a:t>
            </a:r>
            <a:r>
              <a:rPr lang="en-US" sz="2200">
                <a:solidFill>
                  <a:srgbClr val="000000"/>
                </a:solidFill>
                <a:latin typeface="Courier New" pitchFamily="1" charset="0"/>
              </a:rPr>
              <a:t> = </a:t>
            </a:r>
            <a:r>
              <a:rPr lang="en-US" sz="2200" b="0" i="1">
                <a:solidFill>
                  <a:srgbClr val="000000"/>
                </a:solidFill>
              </a:rPr>
              <a:t>expression</a:t>
            </a:r>
            <a:r>
              <a:rPr lang="en-US" sz="2200">
                <a:solidFill>
                  <a:srgbClr val="000000"/>
                </a:solidFill>
                <a:latin typeface="Courier New" pitchFamily="1" charset="0"/>
              </a:rPr>
              <a:t>;</a:t>
            </a:r>
          </a:p>
        </p:txBody>
      </p:sp>
      <p:sp>
        <p:nvSpPr>
          <p:cNvPr id="47109" name="Rectangle 5"/>
          <p:cNvSpPr>
            <a:spLocks noChangeArrowheads="1"/>
          </p:cNvSpPr>
          <p:nvPr/>
        </p:nvSpPr>
        <p:spPr bwMode="auto">
          <a:xfrm>
            <a:off x="482600" y="1219200"/>
            <a:ext cx="8128000" cy="7620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You can change the value of a variable in your program by using an </a:t>
            </a:r>
            <a:r>
              <a:rPr lang="en-US" sz="2400" i="1" dirty="0">
                <a:solidFill>
                  <a:srgbClr val="000000"/>
                </a:solidFill>
              </a:rPr>
              <a:t>assignment statement</a:t>
            </a:r>
            <a:r>
              <a:rPr lang="en-US" sz="2400" b="0" i="1" dirty="0">
                <a:solidFill>
                  <a:srgbClr val="000000"/>
                </a:solidFill>
              </a:rPr>
              <a:t>,</a:t>
            </a:r>
            <a:r>
              <a:rPr lang="en-US" sz="2400" b="0" dirty="0">
                <a:solidFill>
                  <a:srgbClr val="000000"/>
                </a:solidFill>
              </a:rPr>
              <a:t> which has the general form:</a:t>
            </a:r>
          </a:p>
        </p:txBody>
      </p:sp>
      <p:grpSp>
        <p:nvGrpSpPr>
          <p:cNvPr id="2" name="Group 6"/>
          <p:cNvGrpSpPr>
            <a:grpSpLocks/>
          </p:cNvGrpSpPr>
          <p:nvPr/>
        </p:nvGrpSpPr>
        <p:grpSpPr bwMode="auto">
          <a:xfrm>
            <a:off x="469900" y="3035300"/>
            <a:ext cx="8140700" cy="2679700"/>
            <a:chOff x="296" y="1912"/>
            <a:chExt cx="5128" cy="1688"/>
          </a:xfrm>
        </p:grpSpPr>
        <p:sp>
          <p:nvSpPr>
            <p:cNvPr id="47112" name="Rectangle 7"/>
            <p:cNvSpPr>
              <a:spLocks noChangeArrowheads="1"/>
            </p:cNvSpPr>
            <p:nvPr/>
          </p:nvSpPr>
          <p:spPr bwMode="auto">
            <a:xfrm>
              <a:off x="304" y="1912"/>
              <a:ext cx="5120" cy="92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The effect of an assignment statement is to compute the value of the expression on the right side of the equal sign and assign that value to the variable that appears on the left.  Thus, the assignment statement</a:t>
              </a:r>
            </a:p>
          </p:txBody>
        </p:sp>
        <p:sp>
          <p:nvSpPr>
            <p:cNvPr id="47113" name="Text Box 8"/>
            <p:cNvSpPr txBox="1">
              <a:spLocks noChangeArrowheads="1"/>
            </p:cNvSpPr>
            <p:nvPr/>
          </p:nvSpPr>
          <p:spPr bwMode="auto">
            <a:xfrm>
              <a:off x="912" y="2826"/>
              <a:ext cx="4512" cy="231"/>
            </a:xfrm>
            <a:prstGeom prst="rect">
              <a:avLst/>
            </a:prstGeom>
            <a:noFill/>
            <a:ln w="9525">
              <a:noFill/>
              <a:miter lim="800000"/>
              <a:headEnd/>
              <a:tailEnd/>
            </a:ln>
          </p:spPr>
          <p:txBody>
            <a:bodyPr>
              <a:prstTxWarp prst="textNoShape">
                <a:avLst/>
              </a:prstTxWarp>
              <a:spAutoFit/>
            </a:bodyPr>
            <a:lstStyle/>
            <a:p>
              <a:pPr algn="just">
                <a:lnSpc>
                  <a:spcPct val="90000"/>
                </a:lnSpc>
              </a:pPr>
              <a:r>
                <a:rPr lang="en-US" sz="2000">
                  <a:solidFill>
                    <a:srgbClr val="000000"/>
                  </a:solidFill>
                  <a:latin typeface="Courier New" pitchFamily="1" charset="0"/>
                </a:rPr>
                <a:t>total = total + value;</a:t>
              </a:r>
            </a:p>
          </p:txBody>
        </p:sp>
        <p:sp>
          <p:nvSpPr>
            <p:cNvPr id="47114" name="Rectangle 9"/>
            <p:cNvSpPr>
              <a:spLocks noChangeArrowheads="1"/>
            </p:cNvSpPr>
            <p:nvPr/>
          </p:nvSpPr>
          <p:spPr bwMode="auto">
            <a:xfrm>
              <a:off x="296" y="3112"/>
              <a:ext cx="5120" cy="488"/>
            </a:xfrm>
            <a:prstGeom prst="rect">
              <a:avLst/>
            </a:prstGeom>
            <a:noFill/>
            <a:ln w="9525">
              <a:noFill/>
              <a:miter lim="800000"/>
              <a:headEnd/>
              <a:tailEnd/>
            </a:ln>
          </p:spPr>
          <p:txBody>
            <a:bodyPr>
              <a:prstTxWarp prst="textNoShape">
                <a:avLst/>
              </a:prstTxWarp>
            </a:bodyPr>
            <a:lstStyle/>
            <a:p>
              <a:pPr marL="342900">
                <a:lnSpc>
                  <a:spcPct val="90000"/>
                </a:lnSpc>
                <a:spcAft>
                  <a:spcPct val="50000"/>
                </a:spcAft>
              </a:pPr>
              <a:r>
                <a:rPr lang="en-US" sz="2400" b="0" dirty="0">
                  <a:solidFill>
                    <a:srgbClr val="000000"/>
                  </a:solidFill>
                </a:rPr>
                <a:t>adds together the current values of the variables </a:t>
              </a:r>
              <a:r>
                <a:rPr lang="en-US" sz="2000" dirty="0">
                  <a:solidFill>
                    <a:srgbClr val="000000"/>
                  </a:solidFill>
                  <a:latin typeface="Courier New" pitchFamily="1" charset="0"/>
                </a:rPr>
                <a:t>total</a:t>
              </a:r>
              <a:r>
                <a:rPr lang="en-US" sz="2400" b="0" dirty="0">
                  <a:solidFill>
                    <a:srgbClr val="000000"/>
                  </a:solidFill>
                </a:rPr>
                <a:t> and </a:t>
              </a:r>
              <a:r>
                <a:rPr lang="en-US" sz="2000" dirty="0">
                  <a:solidFill>
                    <a:srgbClr val="000000"/>
                  </a:solidFill>
                  <a:latin typeface="Courier New" pitchFamily="1" charset="0"/>
                </a:rPr>
                <a:t>value</a:t>
              </a:r>
              <a:r>
                <a:rPr lang="en-US" sz="2400" b="0" dirty="0">
                  <a:solidFill>
                    <a:srgbClr val="000000"/>
                  </a:solidFill>
                </a:rPr>
                <a:t> and then stores that sum back in the variable </a:t>
              </a:r>
              <a:r>
                <a:rPr lang="en-US" sz="2000" dirty="0">
                  <a:solidFill>
                    <a:srgbClr val="000000"/>
                  </a:solidFill>
                  <a:latin typeface="Courier New" pitchFamily="1" charset="0"/>
                </a:rPr>
                <a:t>total</a:t>
              </a:r>
              <a:r>
                <a:rPr lang="en-US" sz="2400" b="0" dirty="0">
                  <a:solidFill>
                    <a:srgbClr val="000000"/>
                  </a:solidFill>
                </a:rPr>
                <a:t>.</a:t>
              </a:r>
            </a:p>
          </p:txBody>
        </p:sp>
      </p:grpSp>
      <p:sp>
        <p:nvSpPr>
          <p:cNvPr id="516106" name="Rectangle 10"/>
          <p:cNvSpPr>
            <a:spLocks noChangeArrowheads="1"/>
          </p:cNvSpPr>
          <p:nvPr/>
        </p:nvSpPr>
        <p:spPr bwMode="auto">
          <a:xfrm>
            <a:off x="495300" y="5753100"/>
            <a:ext cx="8128000" cy="8763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When you assign a new value to a variable, the old value of that variable is lost.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1610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6106"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0" y="76200"/>
            <a:ext cx="9144000" cy="1143000"/>
          </a:xfrm>
          <a:noFill/>
        </p:spPr>
        <p:txBody>
          <a:bodyPr/>
          <a:lstStyle/>
          <a:p>
            <a:r>
              <a:rPr lang="en-US" sz="4000">
                <a:solidFill>
                  <a:srgbClr val="FF0000"/>
                </a:solidFill>
              </a:rPr>
              <a:t>Shorthand Assignments</a:t>
            </a:r>
            <a:endParaRPr lang="en-US">
              <a:solidFill>
                <a:schemeClr val="tx1"/>
              </a:solidFill>
            </a:endParaRPr>
          </a:p>
        </p:txBody>
      </p:sp>
      <p:sp>
        <p:nvSpPr>
          <p:cNvPr id="49155" name="Rectangle 3"/>
          <p:cNvSpPr>
            <a:spLocks noChangeArrowheads="1"/>
          </p:cNvSpPr>
          <p:nvPr/>
        </p:nvSpPr>
        <p:spPr bwMode="auto">
          <a:xfrm>
            <a:off x="482600" y="1219200"/>
            <a:ext cx="8128000" cy="7620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Statements such as</a:t>
            </a:r>
          </a:p>
        </p:txBody>
      </p:sp>
      <p:sp>
        <p:nvSpPr>
          <p:cNvPr id="49156" name="Text Box 4"/>
          <p:cNvSpPr txBox="1">
            <a:spLocks noChangeArrowheads="1"/>
          </p:cNvSpPr>
          <p:nvPr/>
        </p:nvSpPr>
        <p:spPr bwMode="auto">
          <a:xfrm>
            <a:off x="1447800" y="1679575"/>
            <a:ext cx="7162800" cy="366713"/>
          </a:xfrm>
          <a:prstGeom prst="rect">
            <a:avLst/>
          </a:prstGeom>
          <a:noFill/>
          <a:ln w="9525">
            <a:noFill/>
            <a:miter lim="800000"/>
            <a:headEnd/>
            <a:tailEnd/>
          </a:ln>
        </p:spPr>
        <p:txBody>
          <a:bodyPr>
            <a:prstTxWarp prst="textNoShape">
              <a:avLst/>
            </a:prstTxWarp>
            <a:spAutoFit/>
          </a:bodyPr>
          <a:lstStyle/>
          <a:p>
            <a:pPr algn="just">
              <a:lnSpc>
                <a:spcPct val="90000"/>
              </a:lnSpc>
            </a:pPr>
            <a:r>
              <a:rPr lang="en-US" sz="2000">
                <a:solidFill>
                  <a:srgbClr val="000000"/>
                </a:solidFill>
                <a:latin typeface="Courier New" pitchFamily="1" charset="0"/>
              </a:rPr>
              <a:t>total = total + value;</a:t>
            </a:r>
          </a:p>
        </p:txBody>
      </p:sp>
      <p:sp>
        <p:nvSpPr>
          <p:cNvPr id="49157" name="Rectangle 5"/>
          <p:cNvSpPr>
            <a:spLocks noChangeArrowheads="1"/>
          </p:cNvSpPr>
          <p:nvPr/>
        </p:nvSpPr>
        <p:spPr bwMode="auto">
          <a:xfrm>
            <a:off x="482600" y="2120900"/>
            <a:ext cx="8280400" cy="4699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pPr>
            <a:r>
              <a:rPr lang="en-US" sz="2400" b="0" dirty="0">
                <a:solidFill>
                  <a:srgbClr val="000000"/>
                </a:solidFill>
              </a:rPr>
              <a:t>	are so common that JavaScript allows the following shorthand:</a:t>
            </a:r>
          </a:p>
        </p:txBody>
      </p:sp>
      <p:sp>
        <p:nvSpPr>
          <p:cNvPr id="49158" name="Text Box 6"/>
          <p:cNvSpPr txBox="1">
            <a:spLocks noChangeArrowheads="1"/>
          </p:cNvSpPr>
          <p:nvPr/>
        </p:nvSpPr>
        <p:spPr bwMode="auto">
          <a:xfrm>
            <a:off x="1447800" y="2616200"/>
            <a:ext cx="7162800" cy="366713"/>
          </a:xfrm>
          <a:prstGeom prst="rect">
            <a:avLst/>
          </a:prstGeom>
          <a:noFill/>
          <a:ln w="9525">
            <a:noFill/>
            <a:miter lim="800000"/>
            <a:headEnd/>
            <a:tailEnd/>
          </a:ln>
        </p:spPr>
        <p:txBody>
          <a:bodyPr>
            <a:prstTxWarp prst="textNoShape">
              <a:avLst/>
            </a:prstTxWarp>
            <a:spAutoFit/>
          </a:bodyPr>
          <a:lstStyle/>
          <a:p>
            <a:pPr algn="just">
              <a:lnSpc>
                <a:spcPct val="90000"/>
              </a:lnSpc>
            </a:pPr>
            <a:r>
              <a:rPr lang="en-US" sz="2000">
                <a:solidFill>
                  <a:srgbClr val="000000"/>
                </a:solidFill>
                <a:latin typeface="Courier New" pitchFamily="1" charset="0"/>
              </a:rPr>
              <a:t>total += value;</a:t>
            </a:r>
          </a:p>
        </p:txBody>
      </p:sp>
      <p:grpSp>
        <p:nvGrpSpPr>
          <p:cNvPr id="2" name="Group 7"/>
          <p:cNvGrpSpPr>
            <a:grpSpLocks/>
          </p:cNvGrpSpPr>
          <p:nvPr/>
        </p:nvGrpSpPr>
        <p:grpSpPr bwMode="auto">
          <a:xfrm>
            <a:off x="482600" y="3111501"/>
            <a:ext cx="8128000" cy="2832101"/>
            <a:chOff x="304" y="1960"/>
            <a:chExt cx="5120" cy="1784"/>
          </a:xfrm>
        </p:grpSpPr>
        <p:sp>
          <p:nvSpPr>
            <p:cNvPr id="49160" name="Rectangle 8"/>
            <p:cNvSpPr>
              <a:spLocks noChangeArrowheads="1"/>
            </p:cNvSpPr>
            <p:nvPr/>
          </p:nvSpPr>
          <p:spPr bwMode="auto">
            <a:xfrm>
              <a:off x="896" y="2359"/>
              <a:ext cx="4128" cy="48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49161" name="Text Box 9"/>
            <p:cNvSpPr txBox="1">
              <a:spLocks noChangeArrowheads="1"/>
            </p:cNvSpPr>
            <p:nvPr/>
          </p:nvSpPr>
          <p:spPr bwMode="auto">
            <a:xfrm>
              <a:off x="1008" y="2431"/>
              <a:ext cx="3936"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i="1">
                  <a:solidFill>
                    <a:srgbClr val="000000"/>
                  </a:solidFill>
                </a:rPr>
                <a:t>variable</a:t>
              </a:r>
              <a:r>
                <a:rPr lang="en-US" sz="2000">
                  <a:solidFill>
                    <a:srgbClr val="000000"/>
                  </a:solidFill>
                  <a:latin typeface="Courier New" pitchFamily="1" charset="0"/>
                </a:rPr>
                <a:t> </a:t>
              </a:r>
              <a:r>
                <a:rPr lang="en-US" sz="2000" b="0" i="1">
                  <a:solidFill>
                    <a:srgbClr val="000000"/>
                  </a:solidFill>
                </a:rPr>
                <a:t>op</a:t>
              </a:r>
              <a:r>
                <a:rPr lang="en-US" sz="2000">
                  <a:solidFill>
                    <a:srgbClr val="000000"/>
                  </a:solidFill>
                  <a:latin typeface="Courier New" pitchFamily="1" charset="0"/>
                </a:rPr>
                <a:t>= </a:t>
              </a:r>
              <a:r>
                <a:rPr lang="en-US" sz="2000" b="0" i="1">
                  <a:solidFill>
                    <a:srgbClr val="000000"/>
                  </a:solidFill>
                </a:rPr>
                <a:t>expression</a:t>
              </a:r>
              <a:r>
                <a:rPr lang="en-US" sz="2000">
                  <a:solidFill>
                    <a:srgbClr val="000000"/>
                  </a:solidFill>
                  <a:latin typeface="Courier New" pitchFamily="1" charset="0"/>
                </a:rPr>
                <a:t>;</a:t>
              </a:r>
            </a:p>
          </p:txBody>
        </p:sp>
        <p:sp>
          <p:nvSpPr>
            <p:cNvPr id="49162" name="Rectangle 10"/>
            <p:cNvSpPr>
              <a:spLocks noChangeArrowheads="1"/>
            </p:cNvSpPr>
            <p:nvPr/>
          </p:nvSpPr>
          <p:spPr bwMode="auto">
            <a:xfrm>
              <a:off x="304" y="1960"/>
              <a:ext cx="5120" cy="92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The general form of a </a:t>
              </a:r>
              <a:r>
                <a:rPr lang="en-US" sz="2400" i="1" dirty="0">
                  <a:solidFill>
                    <a:srgbClr val="000000"/>
                  </a:solidFill>
                </a:rPr>
                <a:t>shorthand assignment</a:t>
              </a:r>
              <a:r>
                <a:rPr lang="en-US" sz="2400" b="0" dirty="0">
                  <a:solidFill>
                    <a:srgbClr val="000000"/>
                  </a:solidFill>
                </a:rPr>
                <a:t> is</a:t>
              </a:r>
            </a:p>
          </p:txBody>
        </p:sp>
        <p:sp>
          <p:nvSpPr>
            <p:cNvPr id="49163" name="Rectangle 11"/>
            <p:cNvSpPr>
              <a:spLocks noChangeArrowheads="1"/>
            </p:cNvSpPr>
            <p:nvPr/>
          </p:nvSpPr>
          <p:spPr bwMode="auto">
            <a:xfrm>
              <a:off x="304" y="2968"/>
              <a:ext cx="5120" cy="488"/>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pPr>
              <a:r>
                <a:rPr lang="en-US" sz="2400" b="0" dirty="0">
                  <a:solidFill>
                    <a:srgbClr val="000000"/>
                  </a:solidFill>
                </a:rPr>
                <a:t>	where </a:t>
              </a:r>
              <a:r>
                <a:rPr lang="en-US" sz="2000" b="0" i="1" dirty="0">
                  <a:solidFill>
                    <a:srgbClr val="000000"/>
                  </a:solidFill>
                </a:rPr>
                <a:t>op</a:t>
              </a:r>
              <a:r>
                <a:rPr lang="en-US" sz="2000" b="0" dirty="0">
                  <a:solidFill>
                    <a:srgbClr val="000000"/>
                  </a:solidFill>
                </a:rPr>
                <a:t> </a:t>
              </a:r>
              <a:r>
                <a:rPr lang="en-US" sz="2400" b="0" dirty="0">
                  <a:solidFill>
                    <a:srgbClr val="000000"/>
                  </a:solidFill>
                </a:rPr>
                <a:t>is any of JavaScript’s binary operators.  The effect of this statement is the same as</a:t>
              </a:r>
            </a:p>
          </p:txBody>
        </p:sp>
        <p:sp>
          <p:nvSpPr>
            <p:cNvPr id="49164" name="Text Box 12"/>
            <p:cNvSpPr txBox="1">
              <a:spLocks noChangeArrowheads="1"/>
            </p:cNvSpPr>
            <p:nvPr/>
          </p:nvSpPr>
          <p:spPr bwMode="auto">
            <a:xfrm>
              <a:off x="912" y="3513"/>
              <a:ext cx="4512" cy="231"/>
            </a:xfrm>
            <a:prstGeom prst="rect">
              <a:avLst/>
            </a:prstGeom>
            <a:noFill/>
            <a:ln w="9525">
              <a:noFill/>
              <a:miter lim="800000"/>
              <a:headEnd/>
              <a:tailEnd/>
            </a:ln>
          </p:spPr>
          <p:txBody>
            <a:bodyPr>
              <a:prstTxWarp prst="textNoShape">
                <a:avLst/>
              </a:prstTxWarp>
              <a:spAutoFit/>
            </a:bodyPr>
            <a:lstStyle/>
            <a:p>
              <a:pPr algn="just">
                <a:lnSpc>
                  <a:spcPct val="90000"/>
                </a:lnSpc>
              </a:pPr>
              <a:r>
                <a:rPr lang="en-US" sz="2000" b="0" i="1" dirty="0">
                  <a:solidFill>
                    <a:srgbClr val="000000"/>
                  </a:solidFill>
                </a:rPr>
                <a:t>variable</a:t>
              </a:r>
              <a:r>
                <a:rPr lang="en-US" sz="2000" dirty="0">
                  <a:solidFill>
                    <a:srgbClr val="000000"/>
                  </a:solidFill>
                  <a:latin typeface="Courier New" pitchFamily="1" charset="0"/>
                </a:rPr>
                <a:t> = </a:t>
              </a:r>
              <a:r>
                <a:rPr lang="en-US" sz="2000" b="0" i="1" dirty="0">
                  <a:solidFill>
                    <a:srgbClr val="000000"/>
                  </a:solidFill>
                </a:rPr>
                <a:t>variable</a:t>
              </a:r>
              <a:r>
                <a:rPr lang="en-US" sz="2000" dirty="0">
                  <a:solidFill>
                    <a:srgbClr val="000000"/>
                  </a:solidFill>
                  <a:latin typeface="Courier New" pitchFamily="1" charset="0"/>
                </a:rPr>
                <a:t> </a:t>
              </a:r>
              <a:r>
                <a:rPr lang="en-US" sz="2000" b="0" i="1" dirty="0">
                  <a:solidFill>
                    <a:srgbClr val="000000"/>
                  </a:solidFill>
                </a:rPr>
                <a:t>op</a:t>
              </a:r>
              <a:r>
                <a:rPr lang="en-US" sz="2000" dirty="0">
                  <a:solidFill>
                    <a:srgbClr val="000000"/>
                  </a:solidFill>
                  <a:latin typeface="Courier New" pitchFamily="1" charset="0"/>
                </a:rPr>
                <a:t> (</a:t>
              </a:r>
              <a:r>
                <a:rPr lang="en-US" sz="2000" b="0" i="1" dirty="0">
                  <a:solidFill>
                    <a:srgbClr val="000000"/>
                  </a:solidFill>
                </a:rPr>
                <a:t>expression</a:t>
              </a:r>
              <a:r>
                <a:rPr lang="en-US" sz="2000" dirty="0">
                  <a:solidFill>
                    <a:srgbClr val="000000"/>
                  </a:solidFill>
                  <a:latin typeface="Courier New" pitchFamily="1"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0" y="76200"/>
            <a:ext cx="9144000" cy="1143000"/>
          </a:xfrm>
          <a:noFill/>
        </p:spPr>
        <p:txBody>
          <a:bodyPr/>
          <a:lstStyle/>
          <a:p>
            <a:r>
              <a:rPr lang="en-US" sz="4000">
                <a:solidFill>
                  <a:srgbClr val="FF0000"/>
                </a:solidFill>
              </a:rPr>
              <a:t>Increment and Decrement Operators</a:t>
            </a:r>
            <a:endParaRPr lang="en-US">
              <a:solidFill>
                <a:schemeClr val="tx1"/>
              </a:solidFill>
            </a:endParaRPr>
          </a:p>
        </p:txBody>
      </p:sp>
      <p:grpSp>
        <p:nvGrpSpPr>
          <p:cNvPr id="2" name="Group 3"/>
          <p:cNvGrpSpPr>
            <a:grpSpLocks/>
          </p:cNvGrpSpPr>
          <p:nvPr/>
        </p:nvGrpSpPr>
        <p:grpSpPr bwMode="auto">
          <a:xfrm>
            <a:off x="482600" y="1219200"/>
            <a:ext cx="8128000" cy="1470026"/>
            <a:chOff x="304" y="768"/>
            <a:chExt cx="5120" cy="926"/>
          </a:xfrm>
        </p:grpSpPr>
        <p:sp>
          <p:nvSpPr>
            <p:cNvPr id="51211" name="Rectangle 4"/>
            <p:cNvSpPr>
              <a:spLocks noChangeArrowheads="1"/>
            </p:cNvSpPr>
            <p:nvPr/>
          </p:nvSpPr>
          <p:spPr bwMode="auto">
            <a:xfrm>
              <a:off x="304" y="768"/>
              <a:ext cx="5120" cy="768"/>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Another important shorthand that appears frequently in JavaScript programs is the </a:t>
              </a:r>
              <a:r>
                <a:rPr lang="en-US" sz="2400" i="1" dirty="0">
                  <a:solidFill>
                    <a:srgbClr val="000000"/>
                  </a:solidFill>
                </a:rPr>
                <a:t>increment operator</a:t>
              </a:r>
              <a:r>
                <a:rPr lang="en-US" sz="2400" b="0" i="1" dirty="0">
                  <a:solidFill>
                    <a:srgbClr val="000000"/>
                  </a:solidFill>
                </a:rPr>
                <a:t>,</a:t>
              </a:r>
              <a:r>
                <a:rPr lang="en-US" sz="2400" b="0" dirty="0">
                  <a:solidFill>
                    <a:srgbClr val="000000"/>
                  </a:solidFill>
                </a:rPr>
                <a:t> which is most commonly written immediately after a variable, like this:</a:t>
              </a:r>
            </a:p>
          </p:txBody>
        </p:sp>
        <p:sp>
          <p:nvSpPr>
            <p:cNvPr id="51212" name="Text Box 5"/>
            <p:cNvSpPr txBox="1">
              <a:spLocks noChangeArrowheads="1"/>
            </p:cNvSpPr>
            <p:nvPr/>
          </p:nvSpPr>
          <p:spPr bwMode="auto">
            <a:xfrm>
              <a:off x="912" y="1463"/>
              <a:ext cx="4512" cy="231"/>
            </a:xfrm>
            <a:prstGeom prst="rect">
              <a:avLst/>
            </a:prstGeom>
            <a:noFill/>
            <a:ln w="9525">
              <a:noFill/>
              <a:miter lim="800000"/>
              <a:headEnd/>
              <a:tailEnd/>
            </a:ln>
          </p:spPr>
          <p:txBody>
            <a:bodyPr>
              <a:prstTxWarp prst="textNoShape">
                <a:avLst/>
              </a:prstTxWarp>
              <a:spAutoFit/>
            </a:bodyPr>
            <a:lstStyle/>
            <a:p>
              <a:pPr algn="just">
                <a:lnSpc>
                  <a:spcPct val="90000"/>
                </a:lnSpc>
              </a:pPr>
              <a:r>
                <a:rPr lang="en-US" sz="2000" dirty="0" err="1">
                  <a:solidFill>
                    <a:srgbClr val="000000"/>
                  </a:solidFill>
                  <a:latin typeface="Courier New" pitchFamily="1" charset="0"/>
                </a:rPr>
                <a:t>x</a:t>
              </a:r>
              <a:r>
                <a:rPr lang="en-US" sz="2000" dirty="0">
                  <a:solidFill>
                    <a:srgbClr val="000000"/>
                  </a:solidFill>
                  <a:latin typeface="Courier New" pitchFamily="1" charset="0"/>
                </a:rPr>
                <a:t>++;</a:t>
              </a:r>
            </a:p>
          </p:txBody>
        </p:sp>
      </p:grpSp>
      <p:grpSp>
        <p:nvGrpSpPr>
          <p:cNvPr id="3" name="Group 6"/>
          <p:cNvGrpSpPr>
            <a:grpSpLocks/>
          </p:cNvGrpSpPr>
          <p:nvPr/>
        </p:nvGrpSpPr>
        <p:grpSpPr bwMode="auto">
          <a:xfrm>
            <a:off x="482600" y="2781299"/>
            <a:ext cx="8280400" cy="1965325"/>
            <a:chOff x="304" y="1752"/>
            <a:chExt cx="5216" cy="1238"/>
          </a:xfrm>
        </p:grpSpPr>
        <p:sp>
          <p:nvSpPr>
            <p:cNvPr id="51207" name="Rectangle 7"/>
            <p:cNvSpPr>
              <a:spLocks noChangeArrowheads="1"/>
            </p:cNvSpPr>
            <p:nvPr/>
          </p:nvSpPr>
          <p:spPr bwMode="auto">
            <a:xfrm>
              <a:off x="304" y="1752"/>
              <a:ext cx="5216" cy="296"/>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pPr>
              <a:r>
                <a:rPr lang="en-US" sz="2400" b="0" dirty="0">
                  <a:solidFill>
                    <a:srgbClr val="000000"/>
                  </a:solidFill>
                </a:rPr>
                <a:t>	The effect of this statement is to add one to the value of </a:t>
              </a:r>
              <a:r>
                <a:rPr lang="en-US" sz="2000" dirty="0" err="1">
                  <a:solidFill>
                    <a:srgbClr val="000000"/>
                  </a:solidFill>
                  <a:latin typeface="Courier New" pitchFamily="1" charset="0"/>
                </a:rPr>
                <a:t>x</a:t>
              </a:r>
              <a:r>
                <a:rPr lang="en-US" sz="2400" b="0" dirty="0">
                  <a:solidFill>
                    <a:srgbClr val="000000"/>
                  </a:solidFill>
                </a:rPr>
                <a:t>, which means that this statement is equivalent to</a:t>
              </a:r>
            </a:p>
          </p:txBody>
        </p:sp>
        <p:sp>
          <p:nvSpPr>
            <p:cNvPr id="51208" name="Text Box 8"/>
            <p:cNvSpPr txBox="1">
              <a:spLocks noChangeArrowheads="1"/>
            </p:cNvSpPr>
            <p:nvPr/>
          </p:nvSpPr>
          <p:spPr bwMode="auto">
            <a:xfrm>
              <a:off x="912" y="2263"/>
              <a:ext cx="4512" cy="231"/>
            </a:xfrm>
            <a:prstGeom prst="rect">
              <a:avLst/>
            </a:prstGeom>
            <a:noFill/>
            <a:ln w="9525">
              <a:noFill/>
              <a:miter lim="800000"/>
              <a:headEnd/>
              <a:tailEnd/>
            </a:ln>
          </p:spPr>
          <p:txBody>
            <a:bodyPr>
              <a:prstTxWarp prst="textNoShape">
                <a:avLst/>
              </a:prstTxWarp>
              <a:spAutoFit/>
            </a:bodyPr>
            <a:lstStyle/>
            <a:p>
              <a:pPr algn="just">
                <a:lnSpc>
                  <a:spcPct val="90000"/>
                </a:lnSpc>
              </a:pPr>
              <a:r>
                <a:rPr lang="en-US" sz="2000" dirty="0" err="1">
                  <a:solidFill>
                    <a:srgbClr val="000000"/>
                  </a:solidFill>
                  <a:latin typeface="Courier New" pitchFamily="1" charset="0"/>
                </a:rPr>
                <a:t>x</a:t>
              </a:r>
              <a:r>
                <a:rPr lang="en-US" sz="2000" dirty="0">
                  <a:solidFill>
                    <a:srgbClr val="000000"/>
                  </a:solidFill>
                  <a:latin typeface="Courier New" pitchFamily="1" charset="0"/>
                </a:rPr>
                <a:t> += 1;</a:t>
              </a:r>
            </a:p>
          </p:txBody>
        </p:sp>
        <p:sp>
          <p:nvSpPr>
            <p:cNvPr id="51209" name="Rectangle 9"/>
            <p:cNvSpPr>
              <a:spLocks noChangeArrowheads="1"/>
            </p:cNvSpPr>
            <p:nvPr/>
          </p:nvSpPr>
          <p:spPr bwMode="auto">
            <a:xfrm>
              <a:off x="304" y="2508"/>
              <a:ext cx="5216" cy="296"/>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pPr>
              <a:r>
                <a:rPr lang="en-US" sz="2400" b="0" dirty="0">
                  <a:solidFill>
                    <a:srgbClr val="000000"/>
                  </a:solidFill>
                </a:rPr>
                <a:t>	or</a:t>
              </a:r>
            </a:p>
          </p:txBody>
        </p:sp>
        <p:sp>
          <p:nvSpPr>
            <p:cNvPr id="51210" name="Text Box 10"/>
            <p:cNvSpPr txBox="1">
              <a:spLocks noChangeArrowheads="1"/>
            </p:cNvSpPr>
            <p:nvPr/>
          </p:nvSpPr>
          <p:spPr bwMode="auto">
            <a:xfrm>
              <a:off x="912" y="2759"/>
              <a:ext cx="4512" cy="231"/>
            </a:xfrm>
            <a:prstGeom prst="rect">
              <a:avLst/>
            </a:prstGeom>
            <a:noFill/>
            <a:ln w="9525">
              <a:noFill/>
              <a:miter lim="800000"/>
              <a:headEnd/>
              <a:tailEnd/>
            </a:ln>
          </p:spPr>
          <p:txBody>
            <a:bodyPr>
              <a:prstTxWarp prst="textNoShape">
                <a:avLst/>
              </a:prstTxWarp>
              <a:spAutoFit/>
            </a:bodyPr>
            <a:lstStyle/>
            <a:p>
              <a:pPr algn="just">
                <a:lnSpc>
                  <a:spcPct val="90000"/>
                </a:lnSpc>
              </a:pPr>
              <a:r>
                <a:rPr lang="en-US" sz="2000" dirty="0" err="1">
                  <a:solidFill>
                    <a:srgbClr val="000000"/>
                  </a:solidFill>
                  <a:latin typeface="Courier New" pitchFamily="1" charset="0"/>
                </a:rPr>
                <a:t>x</a:t>
              </a:r>
              <a:r>
                <a:rPr lang="en-US" sz="2000" dirty="0">
                  <a:solidFill>
                    <a:srgbClr val="000000"/>
                  </a:solidFill>
                  <a:latin typeface="Courier New" pitchFamily="1" charset="0"/>
                </a:rPr>
                <a:t> = </a:t>
              </a:r>
              <a:r>
                <a:rPr lang="en-US" sz="2000" dirty="0" err="1">
                  <a:solidFill>
                    <a:srgbClr val="000000"/>
                  </a:solidFill>
                  <a:latin typeface="Courier New" pitchFamily="1" charset="0"/>
                </a:rPr>
                <a:t>x</a:t>
              </a:r>
              <a:r>
                <a:rPr lang="en-US" sz="2000" dirty="0">
                  <a:solidFill>
                    <a:srgbClr val="000000"/>
                  </a:solidFill>
                  <a:latin typeface="Courier New" pitchFamily="1" charset="0"/>
                </a:rPr>
                <a:t> + 1;</a:t>
              </a:r>
            </a:p>
          </p:txBody>
        </p:sp>
      </p:grpSp>
      <p:sp>
        <p:nvSpPr>
          <p:cNvPr id="520203" name="Rectangle 11"/>
          <p:cNvSpPr>
            <a:spLocks noChangeArrowheads="1"/>
          </p:cNvSpPr>
          <p:nvPr/>
        </p:nvSpPr>
        <p:spPr bwMode="auto">
          <a:xfrm>
            <a:off x="482600" y="4991100"/>
            <a:ext cx="8128000" cy="8001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The </a:t>
            </a:r>
            <a:r>
              <a:rPr lang="en-US" sz="2000" dirty="0">
                <a:solidFill>
                  <a:srgbClr val="000000"/>
                </a:solidFill>
                <a:latin typeface="Courier New" pitchFamily="1" charset="0"/>
              </a:rPr>
              <a:t>--</a:t>
            </a:r>
            <a:r>
              <a:rPr lang="en-US" sz="2400" b="0" dirty="0">
                <a:solidFill>
                  <a:srgbClr val="000000"/>
                </a:solidFill>
              </a:rPr>
              <a:t> operator (which is called the </a:t>
            </a:r>
            <a:r>
              <a:rPr lang="en-US" sz="2400" i="1" dirty="0">
                <a:solidFill>
                  <a:srgbClr val="000000"/>
                </a:solidFill>
              </a:rPr>
              <a:t>decrement operator</a:t>
            </a:r>
            <a:r>
              <a:rPr lang="en-US" sz="2400" b="0" dirty="0">
                <a:solidFill>
                  <a:srgbClr val="000000"/>
                </a:solidFill>
              </a:rPr>
              <a:t>) is similar but subtracts one instead of adding one.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2020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203"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Functions Revisited</a:t>
            </a:r>
            <a:endParaRPr lang="en-US" dirty="0">
              <a:solidFill>
                <a:schemeClr val="tx1"/>
              </a:solidFill>
            </a:endParaRPr>
          </a:p>
        </p:txBody>
      </p:sp>
      <p:sp>
        <p:nvSpPr>
          <p:cNvPr id="585731" name="Rectangle 3"/>
          <p:cNvSpPr>
            <a:spLocks noChangeArrowheads="1"/>
          </p:cNvSpPr>
          <p:nvPr/>
        </p:nvSpPr>
        <p:spPr bwMode="auto">
          <a:xfrm>
            <a:off x="482600" y="1155700"/>
            <a:ext cx="8128000" cy="52451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Last week, you learned that a </a:t>
            </a:r>
            <a:r>
              <a:rPr lang="en-US" sz="2400" i="1" dirty="0"/>
              <a:t>function </a:t>
            </a:r>
            <a:r>
              <a:rPr lang="en-US" sz="2400" b="0" dirty="0"/>
              <a:t>in </a:t>
            </a:r>
            <a:r>
              <a:rPr lang="en-US" sz="2400" b="0" dirty="0" err="1"/>
              <a:t>Karel</a:t>
            </a:r>
            <a:r>
              <a:rPr lang="en-US" sz="2400" b="0" dirty="0"/>
              <a:t> is </a:t>
            </a:r>
            <a:r>
              <a:rPr lang="en-US" sz="2400" b="0" dirty="0">
                <a:solidFill>
                  <a:srgbClr val="000000"/>
                </a:solidFill>
              </a:rPr>
              <a:t>a sequence of statements that has been collected together and given a name</a:t>
            </a:r>
            <a:r>
              <a:rPr lang="en-US" sz="2400" b="0" dirty="0"/>
              <a:t>.</a:t>
            </a:r>
          </a:p>
          <a:p>
            <a:pPr marL="342900" indent="-342900">
              <a:lnSpc>
                <a:spcPct val="90000"/>
              </a:lnSpc>
              <a:spcAft>
                <a:spcPct val="50000"/>
              </a:spcAft>
              <a:buFontTx/>
              <a:buChar char="•"/>
            </a:pPr>
            <a:r>
              <a:rPr lang="en-US" sz="2400" b="0" dirty="0"/>
              <a:t>Although that definition also applies in JavaScript, it fails to capture the idea that functions can process information.</a:t>
            </a:r>
          </a:p>
          <a:p>
            <a:pPr marL="342900" indent="-342900">
              <a:lnSpc>
                <a:spcPct val="90000"/>
              </a:lnSpc>
              <a:spcAft>
                <a:spcPct val="50000"/>
              </a:spcAft>
              <a:buFontTx/>
              <a:buChar char="•"/>
            </a:pPr>
            <a:r>
              <a:rPr lang="en-US" sz="2400" b="0" dirty="0"/>
              <a:t>In JavaScript, a function can take information from its caller, perform some computation, and then return a result.</a:t>
            </a:r>
          </a:p>
          <a:p>
            <a:pPr marL="342900" indent="-342900">
              <a:lnSpc>
                <a:spcPct val="90000"/>
              </a:lnSpc>
              <a:spcAft>
                <a:spcPct val="50000"/>
              </a:spcAft>
              <a:buFontTx/>
              <a:buChar char="•"/>
            </a:pPr>
            <a:r>
              <a:rPr lang="en-US" sz="2400" b="0" dirty="0"/>
              <a:t>This notion that functions exist to manipulate information and return results makes functions in programming similar to functions in mathematics, which is the historical reason for the name.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573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573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573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5731"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Functions in Mathematics</a:t>
            </a:r>
            <a:endParaRPr lang="en-US" dirty="0">
              <a:solidFill>
                <a:schemeClr val="tx1"/>
              </a:solidFill>
            </a:endParaRPr>
          </a:p>
        </p:txBody>
      </p:sp>
      <p:grpSp>
        <p:nvGrpSpPr>
          <p:cNvPr id="6" name="Group 5"/>
          <p:cNvGrpSpPr>
            <a:grpSpLocks noChangeAspect="1"/>
          </p:cNvGrpSpPr>
          <p:nvPr/>
        </p:nvGrpSpPr>
        <p:grpSpPr>
          <a:xfrm>
            <a:off x="6172199" y="1307496"/>
            <a:ext cx="2710545" cy="4268410"/>
            <a:chOff x="6248400" y="1143001"/>
            <a:chExt cx="3048000" cy="4799815"/>
          </a:xfrm>
        </p:grpSpPr>
        <p:sp>
          <p:nvSpPr>
            <p:cNvPr id="5" name="Rectangle 4"/>
            <p:cNvSpPr/>
            <p:nvPr/>
          </p:nvSpPr>
          <p:spPr bwMode="auto">
            <a:xfrm>
              <a:off x="6248400" y="1143001"/>
              <a:ext cx="3048000" cy="4799815"/>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pic>
          <p:nvPicPr>
            <p:cNvPr id="4" name="Picture 3" descr="XSquaredMinusFive-plot.png"/>
            <p:cNvPicPr>
              <a:picLocks noChangeAspect="1"/>
            </p:cNvPicPr>
            <p:nvPr/>
          </p:nvPicPr>
          <p:blipFill>
            <a:blip r:embed="rId3"/>
            <a:srcRect b="7273"/>
            <a:stretch>
              <a:fillRect/>
            </a:stretch>
          </p:blipFill>
          <p:spPr>
            <a:xfrm>
              <a:off x="6400800" y="1308099"/>
              <a:ext cx="2743201" cy="4471503"/>
            </a:xfrm>
            <a:prstGeom prst="rect">
              <a:avLst/>
            </a:prstGeom>
          </p:spPr>
        </p:pic>
      </p:grpSp>
      <p:sp>
        <p:nvSpPr>
          <p:cNvPr id="7" name="Rectangle 3"/>
          <p:cNvSpPr>
            <a:spLocks noChangeArrowheads="1"/>
          </p:cNvSpPr>
          <p:nvPr/>
        </p:nvSpPr>
        <p:spPr bwMode="auto">
          <a:xfrm>
            <a:off x="482600" y="2514600"/>
            <a:ext cx="5384800" cy="9144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Plugging in a value for </a:t>
            </a:r>
            <a:r>
              <a:rPr lang="en-US" sz="2400" b="0" i="1" dirty="0" err="1"/>
              <a:t>x</a:t>
            </a:r>
            <a:r>
              <a:rPr lang="en-US" sz="2400" b="0" dirty="0"/>
              <a:t> allows you to compute the value of </a:t>
            </a:r>
            <a:r>
              <a:rPr lang="en-US" sz="2400" b="0" i="1" dirty="0" err="1"/>
              <a:t>f</a:t>
            </a:r>
            <a:r>
              <a:rPr lang="en-US" b="0" i="1" dirty="0"/>
              <a:t> </a:t>
            </a:r>
            <a:r>
              <a:rPr lang="en-US" sz="2400" b="0" dirty="0"/>
              <a:t>(</a:t>
            </a:r>
            <a:r>
              <a:rPr lang="en-US" sz="2400" b="0" i="1" dirty="0" err="1"/>
              <a:t>x</a:t>
            </a:r>
            <a:r>
              <a:rPr lang="en-US" sz="2400" b="0" dirty="0"/>
              <a:t>), as follows:</a:t>
            </a:r>
          </a:p>
        </p:txBody>
      </p:sp>
      <p:grpSp>
        <p:nvGrpSpPr>
          <p:cNvPr id="13" name="Group 12"/>
          <p:cNvGrpSpPr/>
          <p:nvPr/>
        </p:nvGrpSpPr>
        <p:grpSpPr>
          <a:xfrm>
            <a:off x="482600" y="1155700"/>
            <a:ext cx="5384800" cy="1511300"/>
            <a:chOff x="482600" y="1155700"/>
            <a:chExt cx="5384800" cy="1511300"/>
          </a:xfrm>
        </p:grpSpPr>
        <p:sp>
          <p:nvSpPr>
            <p:cNvPr id="585731" name="Rectangle 3"/>
            <p:cNvSpPr>
              <a:spLocks noChangeArrowheads="1"/>
            </p:cNvSpPr>
            <p:nvPr/>
          </p:nvSpPr>
          <p:spPr bwMode="auto">
            <a:xfrm>
              <a:off x="482600" y="1155700"/>
              <a:ext cx="5384800" cy="1511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The graph at the right shows the values of the function</a:t>
              </a:r>
            </a:p>
          </p:txBody>
        </p:sp>
        <p:sp>
          <p:nvSpPr>
            <p:cNvPr id="8" name="TextBox 7"/>
            <p:cNvSpPr txBox="1"/>
            <p:nvPr/>
          </p:nvSpPr>
          <p:spPr>
            <a:xfrm>
              <a:off x="1752600" y="1905000"/>
              <a:ext cx="2286000" cy="461665"/>
            </a:xfrm>
            <a:prstGeom prst="rect">
              <a:avLst/>
            </a:prstGeom>
            <a:noFill/>
          </p:spPr>
          <p:txBody>
            <a:bodyPr wrap="square" rtlCol="0">
              <a:spAutoFit/>
            </a:bodyPr>
            <a:lstStyle/>
            <a:p>
              <a:r>
                <a:rPr lang="en-US" sz="2400" b="0" i="1" dirty="0" err="1"/>
                <a:t>f</a:t>
              </a:r>
              <a:r>
                <a:rPr lang="en-US" b="0" i="1" dirty="0"/>
                <a:t> </a:t>
              </a:r>
              <a:r>
                <a:rPr lang="en-US" sz="2400" b="0" dirty="0"/>
                <a:t>(</a:t>
              </a:r>
              <a:r>
                <a:rPr lang="en-US" sz="2400" b="0" i="1" dirty="0" err="1"/>
                <a:t>x</a:t>
              </a:r>
              <a:r>
                <a:rPr lang="en-US" sz="2400" b="0" dirty="0"/>
                <a:t>)  =  </a:t>
              </a:r>
              <a:r>
                <a:rPr lang="en-US" sz="2400" b="0" i="1" dirty="0" err="1"/>
                <a:t>x</a:t>
              </a:r>
              <a:r>
                <a:rPr lang="en-US" sz="800" b="0" i="1" dirty="0"/>
                <a:t> </a:t>
              </a:r>
              <a:r>
                <a:rPr lang="en-US" sz="2400" b="0" baseline="30000" dirty="0"/>
                <a:t>2</a:t>
              </a:r>
              <a:r>
                <a:rPr lang="en-US" sz="2400" b="0" dirty="0"/>
                <a:t> </a:t>
              </a:r>
              <a:r>
                <a:rPr lang="en-US" sz="2000" b="0" dirty="0" err="1">
                  <a:latin typeface="Symbol" charset="2"/>
                  <a:cs typeface="Symbol" charset="2"/>
                  <a:sym typeface="Symbol"/>
                </a:rPr>
                <a:t></a:t>
              </a:r>
              <a:r>
                <a:rPr lang="en-US" sz="2400" dirty="0"/>
                <a:t> </a:t>
              </a:r>
              <a:r>
                <a:rPr lang="en-US" sz="2400" b="0" dirty="0"/>
                <a:t>5</a:t>
              </a:r>
            </a:p>
          </p:txBody>
        </p:sp>
      </p:grpSp>
      <p:sp>
        <p:nvSpPr>
          <p:cNvPr id="9" name="TextBox 8"/>
          <p:cNvSpPr txBox="1"/>
          <p:nvPr/>
        </p:nvSpPr>
        <p:spPr>
          <a:xfrm>
            <a:off x="1752600" y="3264949"/>
            <a:ext cx="2819400" cy="461665"/>
          </a:xfrm>
          <a:prstGeom prst="rect">
            <a:avLst/>
          </a:prstGeom>
          <a:noFill/>
        </p:spPr>
        <p:txBody>
          <a:bodyPr wrap="square" rtlCol="0">
            <a:spAutoFit/>
          </a:bodyPr>
          <a:lstStyle/>
          <a:p>
            <a:r>
              <a:rPr lang="en-US" sz="2400" b="0" i="1" dirty="0" err="1"/>
              <a:t>f</a:t>
            </a:r>
            <a:r>
              <a:rPr lang="en-US" b="0" i="1" dirty="0"/>
              <a:t> </a:t>
            </a:r>
            <a:r>
              <a:rPr lang="en-US" sz="2400" b="0" dirty="0"/>
              <a:t>(0)  =  0</a:t>
            </a:r>
            <a:r>
              <a:rPr lang="en-US" sz="2400" b="0" baseline="30000" dirty="0"/>
              <a:t>2</a:t>
            </a:r>
            <a:r>
              <a:rPr lang="en-US" sz="2400" b="0" dirty="0"/>
              <a:t> </a:t>
            </a:r>
            <a:r>
              <a:rPr lang="en-US" sz="2000" b="0" dirty="0" err="1">
                <a:latin typeface="Symbol" charset="2"/>
                <a:cs typeface="Symbol" charset="2"/>
                <a:sym typeface="Symbol"/>
              </a:rPr>
              <a:t></a:t>
            </a:r>
            <a:r>
              <a:rPr lang="en-US" sz="2400" dirty="0"/>
              <a:t> </a:t>
            </a:r>
            <a:r>
              <a:rPr lang="en-US" sz="2400" b="0" dirty="0"/>
              <a:t>5  =  </a:t>
            </a:r>
            <a:r>
              <a:rPr lang="en-US" sz="2000" b="0" dirty="0">
                <a:latin typeface="Symbol" charset="2"/>
                <a:cs typeface="Symbol" charset="2"/>
                <a:sym typeface="Symbol"/>
              </a:rPr>
              <a:t></a:t>
            </a:r>
            <a:r>
              <a:rPr lang="en-US" sz="2400" b="0" dirty="0">
                <a:sym typeface="Symbol"/>
              </a:rPr>
              <a:t>5</a:t>
            </a:r>
            <a:endParaRPr lang="en-US" sz="2400" b="0" dirty="0"/>
          </a:p>
        </p:txBody>
      </p:sp>
      <p:sp>
        <p:nvSpPr>
          <p:cNvPr id="10" name="TextBox 9"/>
          <p:cNvSpPr txBox="1"/>
          <p:nvPr/>
        </p:nvSpPr>
        <p:spPr>
          <a:xfrm>
            <a:off x="1752600" y="3627932"/>
            <a:ext cx="2819400" cy="461665"/>
          </a:xfrm>
          <a:prstGeom prst="rect">
            <a:avLst/>
          </a:prstGeom>
          <a:noFill/>
        </p:spPr>
        <p:txBody>
          <a:bodyPr wrap="square" rtlCol="0">
            <a:spAutoFit/>
          </a:bodyPr>
          <a:lstStyle/>
          <a:p>
            <a:r>
              <a:rPr lang="en-US" sz="2400" b="0" i="1" dirty="0" err="1"/>
              <a:t>f</a:t>
            </a:r>
            <a:r>
              <a:rPr lang="en-US" b="0" i="1" dirty="0"/>
              <a:t> </a:t>
            </a:r>
            <a:r>
              <a:rPr lang="en-US" sz="2400" b="0" dirty="0"/>
              <a:t>(1)  =  1</a:t>
            </a:r>
            <a:r>
              <a:rPr lang="en-US" sz="2400" b="0" baseline="30000" dirty="0"/>
              <a:t>2</a:t>
            </a:r>
            <a:r>
              <a:rPr lang="en-US" sz="2400" b="0" dirty="0"/>
              <a:t> </a:t>
            </a:r>
            <a:r>
              <a:rPr lang="en-US" sz="2000" b="0" dirty="0" err="1">
                <a:latin typeface="Symbol" charset="2"/>
                <a:cs typeface="Symbol" charset="2"/>
                <a:sym typeface="Symbol"/>
              </a:rPr>
              <a:t></a:t>
            </a:r>
            <a:r>
              <a:rPr lang="en-US" sz="2400" dirty="0"/>
              <a:t> </a:t>
            </a:r>
            <a:r>
              <a:rPr lang="en-US" sz="2400" b="0" dirty="0"/>
              <a:t>5  =  </a:t>
            </a:r>
            <a:r>
              <a:rPr lang="en-US" sz="2000" b="0" dirty="0">
                <a:latin typeface="Symbol" charset="2"/>
                <a:cs typeface="Symbol" charset="2"/>
                <a:sym typeface="Symbol"/>
              </a:rPr>
              <a:t></a:t>
            </a:r>
            <a:r>
              <a:rPr lang="en-US" sz="2400" b="0" dirty="0">
                <a:sym typeface="Symbol"/>
              </a:rPr>
              <a:t>4</a:t>
            </a:r>
            <a:endParaRPr lang="en-US" sz="2400" b="0" dirty="0"/>
          </a:p>
        </p:txBody>
      </p:sp>
      <p:sp>
        <p:nvSpPr>
          <p:cNvPr id="11" name="TextBox 10"/>
          <p:cNvSpPr txBox="1"/>
          <p:nvPr/>
        </p:nvSpPr>
        <p:spPr>
          <a:xfrm>
            <a:off x="1752600" y="3990915"/>
            <a:ext cx="2819400" cy="461665"/>
          </a:xfrm>
          <a:prstGeom prst="rect">
            <a:avLst/>
          </a:prstGeom>
          <a:noFill/>
        </p:spPr>
        <p:txBody>
          <a:bodyPr wrap="square" rtlCol="0">
            <a:spAutoFit/>
          </a:bodyPr>
          <a:lstStyle/>
          <a:p>
            <a:r>
              <a:rPr lang="en-US" sz="2400" b="0" i="1" dirty="0" err="1"/>
              <a:t>f</a:t>
            </a:r>
            <a:r>
              <a:rPr lang="en-US" b="0" i="1" dirty="0"/>
              <a:t> </a:t>
            </a:r>
            <a:r>
              <a:rPr lang="en-US" sz="2400" b="0" dirty="0"/>
              <a:t>(2)  =  2</a:t>
            </a:r>
            <a:r>
              <a:rPr lang="en-US" sz="2400" b="0" baseline="30000" dirty="0"/>
              <a:t>2</a:t>
            </a:r>
            <a:r>
              <a:rPr lang="en-US" sz="2400" b="0" dirty="0"/>
              <a:t> </a:t>
            </a:r>
            <a:r>
              <a:rPr lang="en-US" sz="2000" b="0" dirty="0" err="1">
                <a:latin typeface="Symbol" charset="2"/>
                <a:cs typeface="Symbol" charset="2"/>
                <a:sym typeface="Symbol"/>
              </a:rPr>
              <a:t></a:t>
            </a:r>
            <a:r>
              <a:rPr lang="en-US" sz="2400" dirty="0"/>
              <a:t> </a:t>
            </a:r>
            <a:r>
              <a:rPr lang="en-US" sz="2400" b="0" dirty="0"/>
              <a:t>5  =  </a:t>
            </a:r>
            <a:r>
              <a:rPr lang="en-US" sz="2000" b="0" dirty="0">
                <a:latin typeface="Symbol" charset="2"/>
                <a:cs typeface="Symbol" charset="2"/>
                <a:sym typeface="Symbol"/>
              </a:rPr>
              <a:t></a:t>
            </a:r>
            <a:r>
              <a:rPr lang="en-US" sz="2400" b="0" dirty="0">
                <a:sym typeface="Symbol"/>
              </a:rPr>
              <a:t>1</a:t>
            </a:r>
            <a:endParaRPr lang="en-US" sz="2400" b="0" dirty="0"/>
          </a:p>
        </p:txBody>
      </p:sp>
      <p:sp>
        <p:nvSpPr>
          <p:cNvPr id="12" name="TextBox 11"/>
          <p:cNvSpPr txBox="1"/>
          <p:nvPr/>
        </p:nvSpPr>
        <p:spPr>
          <a:xfrm>
            <a:off x="1752600" y="4353899"/>
            <a:ext cx="2819400" cy="461665"/>
          </a:xfrm>
          <a:prstGeom prst="rect">
            <a:avLst/>
          </a:prstGeom>
          <a:noFill/>
        </p:spPr>
        <p:txBody>
          <a:bodyPr wrap="square" rtlCol="0">
            <a:spAutoFit/>
          </a:bodyPr>
          <a:lstStyle/>
          <a:p>
            <a:r>
              <a:rPr lang="en-US" sz="2400" b="0" i="1" dirty="0" err="1"/>
              <a:t>f</a:t>
            </a:r>
            <a:r>
              <a:rPr lang="en-US" b="0" i="1" dirty="0"/>
              <a:t> </a:t>
            </a:r>
            <a:r>
              <a:rPr lang="en-US" sz="2400" b="0" dirty="0"/>
              <a:t>(3)  =  3</a:t>
            </a:r>
            <a:r>
              <a:rPr lang="en-US" sz="2400" b="0" baseline="30000" dirty="0"/>
              <a:t>2</a:t>
            </a:r>
            <a:r>
              <a:rPr lang="en-US" sz="2400" b="0" dirty="0"/>
              <a:t> </a:t>
            </a:r>
            <a:r>
              <a:rPr lang="en-US" sz="2000" b="0" dirty="0" err="1">
                <a:latin typeface="Symbol" charset="2"/>
                <a:cs typeface="Symbol" charset="2"/>
                <a:sym typeface="Symbol"/>
              </a:rPr>
              <a:t></a:t>
            </a:r>
            <a:r>
              <a:rPr lang="en-US" sz="2400" dirty="0"/>
              <a:t> </a:t>
            </a:r>
            <a:r>
              <a:rPr lang="en-US" sz="2400" b="0" dirty="0"/>
              <a:t>5  =   4</a:t>
            </a:r>
          </a:p>
        </p:txBody>
      </p:sp>
      <p:grpSp>
        <p:nvGrpSpPr>
          <p:cNvPr id="22" name="Group 21"/>
          <p:cNvGrpSpPr/>
          <p:nvPr/>
        </p:nvGrpSpPr>
        <p:grpSpPr>
          <a:xfrm>
            <a:off x="558800" y="4871443"/>
            <a:ext cx="5384800" cy="1605557"/>
            <a:chOff x="558800" y="4871443"/>
            <a:chExt cx="5384800" cy="1605557"/>
          </a:xfrm>
        </p:grpSpPr>
        <p:sp>
          <p:nvSpPr>
            <p:cNvPr id="14" name="Rectangle 3"/>
            <p:cNvSpPr>
              <a:spLocks noChangeArrowheads="1"/>
            </p:cNvSpPr>
            <p:nvPr/>
          </p:nvSpPr>
          <p:spPr bwMode="auto">
            <a:xfrm>
              <a:off x="558800" y="4871443"/>
              <a:ext cx="5384800" cy="4572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The JavaScript version of </a:t>
              </a:r>
              <a:r>
                <a:rPr lang="en-US" sz="2400" b="0" i="1" dirty="0" err="1"/>
                <a:t>f</a:t>
              </a:r>
              <a:r>
                <a:rPr lang="en-US" b="0" i="1" dirty="0"/>
                <a:t> </a:t>
              </a:r>
              <a:r>
                <a:rPr lang="en-US" sz="2400" b="0" dirty="0"/>
                <a:t>(</a:t>
              </a:r>
              <a:r>
                <a:rPr lang="en-US" sz="2400" b="0" i="1" dirty="0" err="1"/>
                <a:t>x</a:t>
              </a:r>
              <a:r>
                <a:rPr lang="en-US" sz="2400" b="0" dirty="0"/>
                <a:t>) is</a:t>
              </a:r>
            </a:p>
          </p:txBody>
        </p:sp>
        <p:sp>
          <p:nvSpPr>
            <p:cNvPr id="20" name="Rectangle 19"/>
            <p:cNvSpPr/>
            <p:nvPr/>
          </p:nvSpPr>
          <p:spPr bwMode="auto">
            <a:xfrm>
              <a:off x="1582260" y="5394358"/>
              <a:ext cx="3451455" cy="1082642"/>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15" name="TextBox 14"/>
            <p:cNvSpPr txBox="1"/>
            <p:nvPr/>
          </p:nvSpPr>
          <p:spPr>
            <a:xfrm>
              <a:off x="1651248" y="5410200"/>
              <a:ext cx="3429000" cy="1015663"/>
            </a:xfrm>
            <a:prstGeom prst="rect">
              <a:avLst/>
            </a:prstGeom>
            <a:noFill/>
          </p:spPr>
          <p:txBody>
            <a:bodyPr wrap="square" rtlCol="0">
              <a:spAutoFit/>
            </a:bodyPr>
            <a:lstStyle/>
            <a:p>
              <a:r>
                <a:rPr lang="en-US" sz="2000" dirty="0">
                  <a:latin typeface="Courier New"/>
                  <a:cs typeface="Courier New"/>
                </a:rPr>
                <a:t>function </a:t>
              </a:r>
              <a:r>
                <a:rPr lang="en-US" sz="2000" dirty="0" err="1">
                  <a:latin typeface="Courier New"/>
                  <a:cs typeface="Courier New"/>
                </a:rPr>
                <a:t>f(x</a:t>
              </a:r>
              <a:r>
                <a:rPr lang="en-US" sz="2000" dirty="0">
                  <a:latin typeface="Courier New"/>
                  <a:cs typeface="Courier New"/>
                </a:rPr>
                <a:t>) {</a:t>
              </a:r>
            </a:p>
            <a:p>
              <a:r>
                <a:rPr lang="en-US" sz="2000" dirty="0">
                  <a:latin typeface="Courier New"/>
                  <a:cs typeface="Courier New"/>
                </a:rPr>
                <a:t>   return </a:t>
              </a:r>
              <a:r>
                <a:rPr lang="en-US" sz="2000" dirty="0" err="1">
                  <a:latin typeface="Courier New"/>
                  <a:cs typeface="Courier New"/>
                </a:rPr>
                <a:t>x</a:t>
              </a:r>
              <a:r>
                <a:rPr lang="en-US" sz="2000" dirty="0">
                  <a:latin typeface="Courier New"/>
                  <a:cs typeface="Courier New"/>
                </a:rPr>
                <a:t> * </a:t>
              </a:r>
              <a:r>
                <a:rPr lang="en-US" sz="2000" dirty="0" err="1">
                  <a:latin typeface="Courier New"/>
                  <a:cs typeface="Courier New"/>
                </a:rPr>
                <a:t>x</a:t>
              </a:r>
              <a:r>
                <a:rPr lang="en-US" sz="2000" dirty="0">
                  <a:latin typeface="Courier New"/>
                  <a:cs typeface="Courier New"/>
                </a:rPr>
                <a:t> – 5;</a:t>
              </a:r>
            </a:p>
            <a:p>
              <a:r>
                <a:rPr lang="en-US" sz="2000" dirty="0">
                  <a:latin typeface="Courier New"/>
                  <a:cs typeface="Courier New"/>
                </a:rPr>
                <a:t>}</a:t>
              </a:r>
            </a:p>
          </p:txBody>
        </p:sp>
      </p:grpSp>
      <p:sp>
        <p:nvSpPr>
          <p:cNvPr id="16" name="Oval 15"/>
          <p:cNvSpPr/>
          <p:nvPr/>
        </p:nvSpPr>
        <p:spPr bwMode="auto">
          <a:xfrm>
            <a:off x="7490904" y="5303467"/>
            <a:ext cx="73152" cy="73152"/>
          </a:xfrm>
          <a:prstGeom prst="ellipse">
            <a:avLst/>
          </a:prstGeom>
          <a:solidFill>
            <a:srgbClr val="FF0000"/>
          </a:solid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17" name="Oval 16"/>
          <p:cNvSpPr/>
          <p:nvPr/>
        </p:nvSpPr>
        <p:spPr bwMode="auto">
          <a:xfrm>
            <a:off x="7876344" y="4923404"/>
            <a:ext cx="73152" cy="73152"/>
          </a:xfrm>
          <a:prstGeom prst="ellipse">
            <a:avLst/>
          </a:prstGeom>
          <a:solidFill>
            <a:srgbClr val="FF0000"/>
          </a:solid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18" name="Oval 17"/>
          <p:cNvSpPr/>
          <p:nvPr/>
        </p:nvSpPr>
        <p:spPr bwMode="auto">
          <a:xfrm>
            <a:off x="8261784" y="3786698"/>
            <a:ext cx="73152" cy="73152"/>
          </a:xfrm>
          <a:prstGeom prst="ellipse">
            <a:avLst/>
          </a:prstGeom>
          <a:solidFill>
            <a:srgbClr val="FF0000"/>
          </a:solid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19" name="Oval 18"/>
          <p:cNvSpPr/>
          <p:nvPr/>
        </p:nvSpPr>
        <p:spPr bwMode="auto">
          <a:xfrm>
            <a:off x="8639268" y="1863753"/>
            <a:ext cx="73152" cy="73152"/>
          </a:xfrm>
          <a:prstGeom prst="ellipse">
            <a:avLst/>
          </a:prstGeom>
          <a:solidFill>
            <a:srgbClr val="FF0000"/>
          </a:solid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16"/>
                                        </p:tgtEl>
                                        <p:attrNameLst>
                                          <p:attrName>style.visibility</p:attrName>
                                        </p:attrNameLst>
                                      </p:cBhvr>
                                      <p:to>
                                        <p:strVal val="hidden"/>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childTnLst>
                                </p:cTn>
                              </p:par>
                              <p:par>
                                <p:cTn id="26" presetID="1" presetClass="exit" presetSubtype="0" fill="hold" grpId="1" nodeType="withEffect">
                                  <p:stCondLst>
                                    <p:cond delay="0"/>
                                  </p:stCondLst>
                                  <p:childTnLst>
                                    <p:set>
                                      <p:cBhvr>
                                        <p:cTn id="27" dur="1" fill="hold">
                                          <p:stCondLst>
                                            <p:cond delay="0"/>
                                          </p:stCondLst>
                                        </p:cTn>
                                        <p:tgtEl>
                                          <p:spTgt spid="17"/>
                                        </p:tgtEl>
                                        <p:attrNameLst>
                                          <p:attrName>style.visibility</p:attrName>
                                        </p:attrNameLst>
                                      </p:cBhvr>
                                      <p:to>
                                        <p:strVal val="hidden"/>
                                      </p:to>
                                    </p:set>
                                  </p:childTnLst>
                                </p:cTn>
                              </p:par>
                            </p:childTnLst>
                          </p:cTn>
                        </p:par>
                        <p:par>
                          <p:cTn id="28" fill="hold">
                            <p:stCondLst>
                              <p:cond delay="0"/>
                            </p:stCondLst>
                            <p:childTnLst>
                              <p:par>
                                <p:cTn id="29" presetID="1" presetClass="entr" presetSubtype="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18"/>
                                        </p:tgtEl>
                                        <p:attrNameLst>
                                          <p:attrName>style.visibility</p:attrName>
                                        </p:attrNameLst>
                                      </p:cBhvr>
                                      <p:to>
                                        <p:strVal val="hidden"/>
                                      </p:to>
                                    </p:set>
                                  </p:childTnLst>
                                </p:cTn>
                              </p:par>
                            </p:childTnLst>
                          </p:cTn>
                        </p:par>
                        <p:par>
                          <p:cTn id="37" fill="hold">
                            <p:stCondLst>
                              <p:cond delay="0"/>
                            </p:stCondLst>
                            <p:childTnLst>
                              <p:par>
                                <p:cTn id="38" presetID="1" presetClass="entr" presetSubtype="0"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22"/>
                                        </p:tgtEl>
                                        <p:attrNameLst>
                                          <p:attrName>style.visibility</p:attrName>
                                        </p:attrNameLst>
                                      </p:cBhvr>
                                      <p:to>
                                        <p:strVal val="visible"/>
                                      </p:to>
                                    </p:set>
                                  </p:childTnLst>
                                </p:cTn>
                              </p:par>
                            </p:childTnLst>
                          </p:cTn>
                        </p:par>
                        <p:par>
                          <p:cTn id="44" fill="hold">
                            <p:stCondLst>
                              <p:cond delay="0"/>
                            </p:stCondLst>
                            <p:childTnLst>
                              <p:par>
                                <p:cTn id="45" presetID="1" presetClass="exit" presetSubtype="0" fill="hold" grpId="1" nodeType="afterEffect">
                                  <p:stCondLst>
                                    <p:cond delay="0"/>
                                  </p:stCondLst>
                                  <p:childTnLst>
                                    <p:set>
                                      <p:cBhvr>
                                        <p:cTn id="46"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2" grpId="0"/>
      <p:bldP spid="16" grpId="0" animBg="1"/>
      <p:bldP spid="16" grpId="1" animBg="1"/>
      <p:bldP spid="17" grpId="0" animBg="1"/>
      <p:bldP spid="17" grpId="1" animBg="1"/>
      <p:bldP spid="18" grpId="0" animBg="1"/>
      <p:bldP spid="18" grpId="1" animBg="1"/>
      <p:bldP spid="19" grpId="0" animBg="1"/>
      <p:bldP spid="19"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Writing JavaScript Functions</a:t>
            </a:r>
            <a:endParaRPr lang="en-US" dirty="0">
              <a:solidFill>
                <a:schemeClr val="tx1"/>
              </a:solidFill>
            </a:endParaRPr>
          </a:p>
        </p:txBody>
      </p:sp>
      <p:sp>
        <p:nvSpPr>
          <p:cNvPr id="585731" name="Rectangle 3"/>
          <p:cNvSpPr>
            <a:spLocks noChangeArrowheads="1"/>
          </p:cNvSpPr>
          <p:nvPr/>
        </p:nvSpPr>
        <p:spPr bwMode="auto">
          <a:xfrm>
            <a:off x="482600" y="1155700"/>
            <a:ext cx="8128000" cy="596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The general form of a function definition is</a:t>
            </a:r>
          </a:p>
        </p:txBody>
      </p:sp>
      <p:sp>
        <p:nvSpPr>
          <p:cNvPr id="585732" name="Rectangle 4"/>
          <p:cNvSpPr>
            <a:spLocks noChangeArrowheads="1"/>
          </p:cNvSpPr>
          <p:nvPr/>
        </p:nvSpPr>
        <p:spPr bwMode="auto">
          <a:xfrm>
            <a:off x="1422400" y="1790095"/>
            <a:ext cx="6553200" cy="136676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85733" name="Text Box 5"/>
          <p:cNvSpPr txBox="1">
            <a:spLocks noChangeArrowheads="1"/>
          </p:cNvSpPr>
          <p:nvPr/>
        </p:nvSpPr>
        <p:spPr bwMode="auto">
          <a:xfrm>
            <a:off x="1600200" y="1874760"/>
            <a:ext cx="6248400" cy="1107996"/>
          </a:xfrm>
          <a:prstGeom prst="rect">
            <a:avLst/>
          </a:prstGeom>
          <a:noFill/>
          <a:ln w="9525">
            <a:noFill/>
            <a:miter lim="800000"/>
            <a:headEnd/>
            <a:tailEnd/>
          </a:ln>
          <a:effectLst/>
        </p:spPr>
        <p:txBody>
          <a:bodyPr>
            <a:prstTxWarp prst="textNoShape">
              <a:avLst/>
            </a:prstTxWarp>
            <a:spAutoFit/>
          </a:bodyPr>
          <a:lstStyle/>
          <a:p>
            <a:r>
              <a:rPr lang="en-US" sz="2200" dirty="0">
                <a:latin typeface="Courier New"/>
                <a:cs typeface="Courier New"/>
              </a:rPr>
              <a:t>function </a:t>
            </a:r>
            <a:r>
              <a:rPr lang="en-US" sz="2200" b="0" i="1" dirty="0" err="1"/>
              <a:t>name</a:t>
            </a:r>
            <a:r>
              <a:rPr lang="en-US" sz="2200" dirty="0" err="1">
                <a:latin typeface="Courier New" pitchFamily="1" charset="0"/>
              </a:rPr>
              <a:t>(</a:t>
            </a:r>
            <a:r>
              <a:rPr lang="en-US" sz="2200" b="0" i="1" dirty="0" err="1"/>
              <a:t>parameter</a:t>
            </a:r>
            <a:r>
              <a:rPr lang="en-US" sz="2200" b="0" i="1" dirty="0"/>
              <a:t> list</a:t>
            </a:r>
            <a:r>
              <a:rPr lang="en-US" sz="2200" dirty="0">
                <a:latin typeface="Courier New" pitchFamily="1" charset="0"/>
              </a:rPr>
              <a:t>)</a:t>
            </a:r>
            <a:r>
              <a:rPr lang="en-US" sz="1200" dirty="0">
                <a:latin typeface="Courier New" pitchFamily="1" charset="0"/>
              </a:rPr>
              <a:t> </a:t>
            </a:r>
            <a:r>
              <a:rPr lang="en-US" sz="2200" dirty="0">
                <a:latin typeface="Courier New" pitchFamily="1" charset="0"/>
              </a:rPr>
              <a:t>{</a:t>
            </a:r>
          </a:p>
          <a:p>
            <a:r>
              <a:rPr lang="en-US" sz="2200" dirty="0">
                <a:latin typeface="Courier New" pitchFamily="1" charset="0"/>
              </a:rPr>
              <a:t>   </a:t>
            </a:r>
            <a:r>
              <a:rPr lang="en-US" sz="2200" b="0" i="1" dirty="0"/>
              <a:t>statements in the function body</a:t>
            </a:r>
            <a:endParaRPr lang="en-US" sz="2200" dirty="0">
              <a:latin typeface="Courier New" pitchFamily="1" charset="0"/>
            </a:endParaRPr>
          </a:p>
          <a:p>
            <a:r>
              <a:rPr lang="en-US" sz="2200" dirty="0">
                <a:latin typeface="Courier New" pitchFamily="1" charset="0"/>
              </a:rPr>
              <a:t>}</a:t>
            </a:r>
          </a:p>
        </p:txBody>
      </p:sp>
      <p:sp>
        <p:nvSpPr>
          <p:cNvPr id="585734" name="Rectangle 6"/>
          <p:cNvSpPr>
            <a:spLocks noChangeArrowheads="1"/>
          </p:cNvSpPr>
          <p:nvPr/>
        </p:nvSpPr>
        <p:spPr bwMode="auto">
          <a:xfrm>
            <a:off x="482600" y="3263900"/>
            <a:ext cx="8128000" cy="698500"/>
          </a:xfrm>
          <a:prstGeom prst="rect">
            <a:avLst/>
          </a:prstGeom>
          <a:noFill/>
          <a:ln w="9525">
            <a:noFill/>
            <a:miter lim="800000"/>
            <a:headEnd/>
            <a:tailEnd/>
          </a:ln>
          <a:effectLst/>
        </p:spPr>
        <p:txBody>
          <a:bodyPr>
            <a:prstTxWarp prst="textNoShape">
              <a:avLst/>
            </a:prstTxWarp>
          </a:bodyPr>
          <a:lstStyle/>
          <a:p>
            <a:pPr marL="342900">
              <a:lnSpc>
                <a:spcPct val="90000"/>
              </a:lnSpc>
              <a:spcAft>
                <a:spcPct val="20000"/>
              </a:spcAft>
            </a:pPr>
            <a:r>
              <a:rPr lang="en-US" sz="2400" b="0" dirty="0"/>
              <a:t>where </a:t>
            </a:r>
            <a:r>
              <a:rPr lang="en-US" sz="2400" b="0" i="1" dirty="0"/>
              <a:t>name</a:t>
            </a:r>
            <a:r>
              <a:rPr lang="en-US" sz="2400" b="0" dirty="0"/>
              <a:t> is the name of the function, and </a:t>
            </a:r>
            <a:r>
              <a:rPr lang="en-US" sz="2400" b="0" i="1" dirty="0"/>
              <a:t>parameter list</a:t>
            </a:r>
            <a:r>
              <a:rPr lang="en-US" sz="2400" b="0" dirty="0"/>
              <a:t> is a list of variables used to hold the values of each argument.</a:t>
            </a:r>
          </a:p>
        </p:txBody>
      </p:sp>
      <p:grpSp>
        <p:nvGrpSpPr>
          <p:cNvPr id="2" name="Group 12"/>
          <p:cNvGrpSpPr/>
          <p:nvPr/>
        </p:nvGrpSpPr>
        <p:grpSpPr>
          <a:xfrm>
            <a:off x="482600" y="4076700"/>
            <a:ext cx="8128000" cy="2480130"/>
            <a:chOff x="482600" y="4076700"/>
            <a:chExt cx="8128000" cy="2480130"/>
          </a:xfrm>
        </p:grpSpPr>
        <p:sp>
          <p:nvSpPr>
            <p:cNvPr id="8" name="Rectangle 3"/>
            <p:cNvSpPr>
              <a:spLocks noChangeArrowheads="1"/>
            </p:cNvSpPr>
            <p:nvPr/>
          </p:nvSpPr>
          <p:spPr bwMode="auto">
            <a:xfrm>
              <a:off x="482600" y="4076700"/>
              <a:ext cx="8128000" cy="596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You can return a value from a function by including a </a:t>
              </a:r>
              <a:r>
                <a:rPr lang="en-US" sz="2000" dirty="0">
                  <a:latin typeface="Courier New" pitchFamily="1" charset="0"/>
                </a:rPr>
                <a:t>return</a:t>
              </a:r>
              <a:r>
                <a:rPr lang="en-US" sz="2400" b="0" dirty="0"/>
                <a:t> statement, which is usually written as</a:t>
              </a:r>
            </a:p>
          </p:txBody>
        </p:sp>
        <p:grpSp>
          <p:nvGrpSpPr>
            <p:cNvPr id="3" name="Group 14"/>
            <p:cNvGrpSpPr>
              <a:grpSpLocks/>
            </p:cNvGrpSpPr>
            <p:nvPr/>
          </p:nvGrpSpPr>
          <p:grpSpPr bwMode="auto">
            <a:xfrm>
              <a:off x="1892300" y="4983165"/>
              <a:ext cx="5359400" cy="604838"/>
              <a:chOff x="1192" y="1299"/>
              <a:chExt cx="3376" cy="381"/>
            </a:xfrm>
          </p:grpSpPr>
          <p:sp>
            <p:nvSpPr>
              <p:cNvPr id="10" name="Rectangle 5"/>
              <p:cNvSpPr>
                <a:spLocks noChangeArrowheads="1"/>
              </p:cNvSpPr>
              <p:nvPr/>
            </p:nvSpPr>
            <p:spPr bwMode="auto">
              <a:xfrm>
                <a:off x="1192" y="1299"/>
                <a:ext cx="3376" cy="381"/>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11" name="Text Box 6"/>
              <p:cNvSpPr txBox="1">
                <a:spLocks noChangeArrowheads="1"/>
              </p:cNvSpPr>
              <p:nvPr/>
            </p:nvSpPr>
            <p:spPr bwMode="auto">
              <a:xfrm>
                <a:off x="1304" y="1352"/>
                <a:ext cx="2160" cy="271"/>
              </a:xfrm>
              <a:prstGeom prst="rect">
                <a:avLst/>
              </a:prstGeom>
              <a:solidFill>
                <a:schemeClr val="bg1"/>
              </a:solidFill>
              <a:ln w="9525">
                <a:noFill/>
                <a:miter lim="800000"/>
                <a:headEnd/>
                <a:tailEnd/>
              </a:ln>
              <a:effectLst/>
            </p:spPr>
            <p:txBody>
              <a:bodyPr>
                <a:prstTxWarp prst="textNoShape">
                  <a:avLst/>
                </a:prstTxWarp>
                <a:spAutoFit/>
              </a:bodyPr>
              <a:lstStyle/>
              <a:p>
                <a:r>
                  <a:rPr lang="en-US" sz="2200" dirty="0">
                    <a:latin typeface="Courier New" pitchFamily="1" charset="0"/>
                  </a:rPr>
                  <a:t>return </a:t>
                </a:r>
                <a:r>
                  <a:rPr lang="en-US" sz="2200" b="0" i="1" dirty="0"/>
                  <a:t>expression</a:t>
                </a:r>
                <a:r>
                  <a:rPr lang="en-US" sz="2200" dirty="0">
                    <a:latin typeface="Courier New" pitchFamily="1" charset="0"/>
                  </a:rPr>
                  <a:t>;</a:t>
                </a:r>
              </a:p>
            </p:txBody>
          </p:sp>
        </p:grpSp>
        <p:sp>
          <p:nvSpPr>
            <p:cNvPr id="12" name="Rectangle 7"/>
            <p:cNvSpPr>
              <a:spLocks noChangeArrowheads="1"/>
            </p:cNvSpPr>
            <p:nvPr/>
          </p:nvSpPr>
          <p:spPr bwMode="auto">
            <a:xfrm>
              <a:off x="482600" y="5718630"/>
              <a:ext cx="8128000" cy="8382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20000"/>
                </a:spcAft>
              </a:pPr>
              <a:r>
                <a:rPr lang="en-US" sz="2400" b="0" dirty="0"/>
                <a:t>	where </a:t>
              </a:r>
              <a:r>
                <a:rPr lang="en-US" sz="2400" b="0" i="1" dirty="0"/>
                <a:t>expression</a:t>
              </a:r>
              <a:r>
                <a:rPr lang="en-US" sz="2400" b="0" dirty="0"/>
                <a:t> is an expression that specifies the value you want to return.</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Examples of Simple Functions</a:t>
            </a:r>
            <a:endParaRPr lang="en-US" dirty="0">
              <a:solidFill>
                <a:schemeClr val="tx1"/>
              </a:solidFill>
            </a:endParaRPr>
          </a:p>
        </p:txBody>
      </p:sp>
      <p:sp>
        <p:nvSpPr>
          <p:cNvPr id="585731" name="Rectangle 3"/>
          <p:cNvSpPr>
            <a:spLocks noChangeArrowheads="1"/>
          </p:cNvSpPr>
          <p:nvPr/>
        </p:nvSpPr>
        <p:spPr bwMode="auto">
          <a:xfrm>
            <a:off x="482600" y="1155700"/>
            <a:ext cx="8128000" cy="825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The following function converts Fahrenheit temperatures to their Celsius equivalent:</a:t>
            </a:r>
          </a:p>
          <a:p>
            <a:pPr marL="342900" indent="-342900" algn="just">
              <a:lnSpc>
                <a:spcPct val="90000"/>
              </a:lnSpc>
              <a:spcAft>
                <a:spcPct val="50000"/>
              </a:spcAft>
            </a:pPr>
            <a:endParaRPr lang="en-US" sz="2400" b="0" dirty="0"/>
          </a:p>
        </p:txBody>
      </p:sp>
      <p:sp>
        <p:nvSpPr>
          <p:cNvPr id="585732" name="Rectangle 4"/>
          <p:cNvSpPr>
            <a:spLocks noChangeArrowheads="1"/>
          </p:cNvSpPr>
          <p:nvPr/>
        </p:nvSpPr>
        <p:spPr bwMode="auto">
          <a:xfrm>
            <a:off x="1422400" y="2138438"/>
            <a:ext cx="6553200" cy="136676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85733" name="Text Box 5"/>
          <p:cNvSpPr txBox="1">
            <a:spLocks noChangeArrowheads="1"/>
          </p:cNvSpPr>
          <p:nvPr/>
        </p:nvSpPr>
        <p:spPr bwMode="auto">
          <a:xfrm>
            <a:off x="1447800" y="2223103"/>
            <a:ext cx="6477000" cy="1107996"/>
          </a:xfrm>
          <a:prstGeom prst="rect">
            <a:avLst/>
          </a:prstGeom>
          <a:noFill/>
          <a:ln w="9525">
            <a:noFill/>
            <a:miter lim="800000"/>
            <a:headEnd/>
            <a:tailEnd/>
          </a:ln>
          <a:effectLst/>
        </p:spPr>
        <p:txBody>
          <a:bodyPr wrap="square">
            <a:prstTxWarp prst="textNoShape">
              <a:avLst/>
            </a:prstTxWarp>
            <a:spAutoFit/>
          </a:bodyPr>
          <a:lstStyle/>
          <a:p>
            <a:r>
              <a:rPr lang="en-US" sz="2200" dirty="0">
                <a:latin typeface="Courier New"/>
                <a:cs typeface="Courier New"/>
              </a:rPr>
              <a:t>function </a:t>
            </a:r>
            <a:r>
              <a:rPr lang="en-US" sz="2200" dirty="0" err="1">
                <a:latin typeface="Courier New"/>
                <a:cs typeface="Courier New"/>
              </a:rPr>
              <a:t>fahrenheitToCelsius(f</a:t>
            </a:r>
            <a:r>
              <a:rPr lang="en-US" sz="2200" dirty="0">
                <a:latin typeface="Courier New"/>
                <a:cs typeface="Courier New"/>
              </a:rPr>
              <a:t>) {</a:t>
            </a:r>
          </a:p>
          <a:p>
            <a:r>
              <a:rPr lang="en-US" sz="2200" dirty="0">
                <a:latin typeface="Courier New"/>
                <a:cs typeface="Courier New"/>
              </a:rPr>
              <a:t>   return 5 / 9 * (</a:t>
            </a:r>
            <a:r>
              <a:rPr lang="en-US" sz="2200" dirty="0" err="1">
                <a:latin typeface="Courier New"/>
                <a:cs typeface="Courier New"/>
              </a:rPr>
              <a:t>f</a:t>
            </a:r>
            <a:r>
              <a:rPr lang="en-US" sz="2200" dirty="0">
                <a:latin typeface="Courier New"/>
                <a:cs typeface="Courier New"/>
              </a:rPr>
              <a:t> – 32);</a:t>
            </a:r>
          </a:p>
          <a:p>
            <a:r>
              <a:rPr lang="en-US" sz="2200" dirty="0">
                <a:latin typeface="Courier New"/>
                <a:cs typeface="Courier New"/>
              </a:rPr>
              <a:t>} </a:t>
            </a:r>
          </a:p>
        </p:txBody>
      </p:sp>
      <p:grpSp>
        <p:nvGrpSpPr>
          <p:cNvPr id="16" name="Group 15"/>
          <p:cNvGrpSpPr/>
          <p:nvPr/>
        </p:nvGrpSpPr>
        <p:grpSpPr>
          <a:xfrm>
            <a:off x="457200" y="3746500"/>
            <a:ext cx="8128000" cy="2349500"/>
            <a:chOff x="457200" y="3746500"/>
            <a:chExt cx="8128000" cy="2349500"/>
          </a:xfrm>
        </p:grpSpPr>
        <p:sp>
          <p:nvSpPr>
            <p:cNvPr id="13" name="Rectangle 3"/>
            <p:cNvSpPr>
              <a:spLocks noChangeArrowheads="1"/>
            </p:cNvSpPr>
            <p:nvPr/>
          </p:nvSpPr>
          <p:spPr bwMode="auto">
            <a:xfrm>
              <a:off x="457200" y="3746500"/>
              <a:ext cx="8128000" cy="825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The following function computes the area of a triangle from its base and height:</a:t>
              </a:r>
            </a:p>
            <a:p>
              <a:pPr marL="342900" indent="-342900" algn="just">
                <a:lnSpc>
                  <a:spcPct val="90000"/>
                </a:lnSpc>
                <a:spcAft>
                  <a:spcPct val="50000"/>
                </a:spcAft>
              </a:pPr>
              <a:endParaRPr lang="en-US" sz="2400" b="0" dirty="0"/>
            </a:p>
          </p:txBody>
        </p:sp>
        <p:sp>
          <p:nvSpPr>
            <p:cNvPr id="14" name="Rectangle 4"/>
            <p:cNvSpPr>
              <a:spLocks noChangeArrowheads="1"/>
            </p:cNvSpPr>
            <p:nvPr/>
          </p:nvSpPr>
          <p:spPr bwMode="auto">
            <a:xfrm>
              <a:off x="1397000" y="4729238"/>
              <a:ext cx="6553200" cy="136676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15" name="Text Box 5"/>
            <p:cNvSpPr txBox="1">
              <a:spLocks noChangeArrowheads="1"/>
            </p:cNvSpPr>
            <p:nvPr/>
          </p:nvSpPr>
          <p:spPr bwMode="auto">
            <a:xfrm>
              <a:off x="1447800" y="4813903"/>
              <a:ext cx="6477000" cy="1107996"/>
            </a:xfrm>
            <a:prstGeom prst="rect">
              <a:avLst/>
            </a:prstGeom>
            <a:noFill/>
            <a:ln w="9525">
              <a:noFill/>
              <a:miter lim="800000"/>
              <a:headEnd/>
              <a:tailEnd/>
            </a:ln>
            <a:effectLst/>
          </p:spPr>
          <p:txBody>
            <a:bodyPr wrap="square">
              <a:prstTxWarp prst="textNoShape">
                <a:avLst/>
              </a:prstTxWarp>
              <a:spAutoFit/>
            </a:bodyPr>
            <a:lstStyle/>
            <a:p>
              <a:r>
                <a:rPr lang="en-US" sz="2200" dirty="0">
                  <a:latin typeface="Courier New"/>
                  <a:cs typeface="Courier New"/>
                </a:rPr>
                <a:t>function </a:t>
              </a:r>
              <a:r>
                <a:rPr lang="en-US" sz="2200" dirty="0" err="1">
                  <a:latin typeface="Courier New"/>
                  <a:cs typeface="Courier New"/>
                </a:rPr>
                <a:t>triangleArea(base</a:t>
              </a:r>
              <a:r>
                <a:rPr lang="en-US" sz="2200" dirty="0">
                  <a:latin typeface="Courier New"/>
                  <a:cs typeface="Courier New"/>
                </a:rPr>
                <a:t>, height) {</a:t>
              </a:r>
            </a:p>
            <a:p>
              <a:r>
                <a:rPr lang="en-US" sz="2200" dirty="0">
                  <a:latin typeface="Courier New"/>
                  <a:cs typeface="Courier New"/>
                </a:rPr>
                <a:t>   return (base * height) / 2;</a:t>
              </a:r>
            </a:p>
            <a:p>
              <a:r>
                <a:rPr lang="en-US" sz="2200" dirty="0">
                  <a:latin typeface="Courier New"/>
                  <a:cs typeface="Courier New"/>
                </a:rPr>
                <a:t>}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Libraries</a:t>
            </a:r>
            <a:endParaRPr lang="en-US" dirty="0">
              <a:solidFill>
                <a:schemeClr val="tx1"/>
              </a:solidFill>
            </a:endParaRPr>
          </a:p>
        </p:txBody>
      </p:sp>
      <p:sp>
        <p:nvSpPr>
          <p:cNvPr id="585731" name="Rectangle 3"/>
          <p:cNvSpPr>
            <a:spLocks noChangeArrowheads="1"/>
          </p:cNvSpPr>
          <p:nvPr/>
        </p:nvSpPr>
        <p:spPr bwMode="auto">
          <a:xfrm>
            <a:off x="482600" y="1155700"/>
            <a:ext cx="8128000" cy="5321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To make programming easier, all modern languages include collections of predefined functions. Those collections are called </a:t>
            </a:r>
            <a:r>
              <a:rPr lang="en-US" sz="2400" i="1" dirty="0"/>
              <a:t>libraries</a:t>
            </a:r>
            <a:r>
              <a:rPr lang="en-US" sz="2400" b="0" i="1" dirty="0"/>
              <a:t>.</a:t>
            </a:r>
            <a:endParaRPr lang="en-US" sz="2400" b="0" dirty="0"/>
          </a:p>
          <a:p>
            <a:pPr marL="342900" indent="-342900">
              <a:lnSpc>
                <a:spcPct val="90000"/>
              </a:lnSpc>
              <a:spcAft>
                <a:spcPct val="50000"/>
              </a:spcAft>
              <a:buFontTx/>
              <a:buChar char="•"/>
            </a:pPr>
            <a:r>
              <a:rPr lang="en-US" sz="2400" b="0" dirty="0"/>
              <a:t>For programming that involves mathematical calculations, the most useful library is the </a:t>
            </a:r>
            <a:r>
              <a:rPr lang="en-US" sz="2000" dirty="0">
                <a:latin typeface="Courier New"/>
                <a:cs typeface="Courier New"/>
              </a:rPr>
              <a:t>Math</a:t>
            </a:r>
            <a:r>
              <a:rPr lang="en-US" sz="2400" b="0" dirty="0"/>
              <a:t> library, which includes a number of functions that will be familiar from high-school mathematics (along with many that probably aren’t). A list of the most important functions appears on the next slide.</a:t>
            </a:r>
          </a:p>
          <a:p>
            <a:pPr marL="342900" indent="-342900">
              <a:lnSpc>
                <a:spcPct val="90000"/>
              </a:lnSpc>
              <a:spcAft>
                <a:spcPct val="50000"/>
              </a:spcAft>
              <a:buFontTx/>
              <a:buChar char="•"/>
            </a:pPr>
            <a:r>
              <a:rPr lang="en-US" sz="2400" b="0" dirty="0"/>
              <a:t>In JavaScript, each of the functions in the </a:t>
            </a:r>
            <a:r>
              <a:rPr lang="en-US" sz="2000" dirty="0">
                <a:latin typeface="Courier New"/>
                <a:cs typeface="Courier New"/>
              </a:rPr>
              <a:t>Math</a:t>
            </a:r>
            <a:r>
              <a:rPr lang="en-US" sz="2400" b="0" dirty="0"/>
              <a:t> library begins with the library name followed by a dot and then the name of the function.  For example, the function that calculates square roots is named </a:t>
            </a:r>
            <a:r>
              <a:rPr lang="en-US" sz="2000" dirty="0" err="1">
                <a:latin typeface="Courier New"/>
                <a:cs typeface="Courier New"/>
              </a:rPr>
              <a:t>Math.sqrt</a:t>
            </a:r>
            <a:r>
              <a:rPr lang="en-US" sz="2400" b="0" dirty="0"/>
              <a:t>.</a:t>
            </a:r>
          </a:p>
          <a:p>
            <a:pPr marL="342900" indent="-342900">
              <a:lnSpc>
                <a:spcPct val="90000"/>
              </a:lnSpc>
              <a:spcAft>
                <a:spcPct val="50000"/>
              </a:spcAft>
              <a:buFontTx/>
              <a:buChar char="•"/>
            </a:pPr>
            <a:r>
              <a:rPr lang="en-US" sz="2400" b="0" dirty="0"/>
              <a:t>You call library functions just like any other function, so that calling </a:t>
            </a:r>
            <a:r>
              <a:rPr lang="en-US" sz="2000" dirty="0">
                <a:latin typeface="Courier New"/>
                <a:cs typeface="Courier New"/>
              </a:rPr>
              <a:t>Math.sqrt(16)</a:t>
            </a:r>
            <a:r>
              <a:rPr lang="en-US" sz="2400" b="0" dirty="0"/>
              <a:t> returns the value 4.</a:t>
            </a:r>
          </a:p>
          <a:p>
            <a:pPr marL="342900" indent="-342900" algn="just">
              <a:lnSpc>
                <a:spcPct val="90000"/>
              </a:lnSpc>
              <a:spcAft>
                <a:spcPct val="50000"/>
              </a:spcAft>
            </a:pPr>
            <a:endParaRPr lang="en-US" sz="2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573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573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573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5731"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4"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Useful Functions in the </a:t>
            </a:r>
            <a:r>
              <a:rPr lang="en-US" sz="3600" b="1" dirty="0">
                <a:solidFill>
                  <a:srgbClr val="FF0000"/>
                </a:solidFill>
                <a:latin typeface="Courier New" pitchFamily="1" charset="0"/>
              </a:rPr>
              <a:t>Math</a:t>
            </a:r>
            <a:r>
              <a:rPr lang="en-US" sz="4000" dirty="0">
                <a:solidFill>
                  <a:srgbClr val="FF0000"/>
                </a:solidFill>
              </a:rPr>
              <a:t> Library</a:t>
            </a:r>
            <a:endParaRPr lang="en-US" dirty="0">
              <a:solidFill>
                <a:srgbClr val="FF0000"/>
              </a:solidFill>
            </a:endParaRPr>
          </a:p>
        </p:txBody>
      </p:sp>
      <p:sp>
        <p:nvSpPr>
          <p:cNvPr id="48" name="Rectangle 47"/>
          <p:cNvSpPr/>
          <p:nvPr/>
        </p:nvSpPr>
        <p:spPr bwMode="auto">
          <a:xfrm>
            <a:off x="887952" y="1165086"/>
            <a:ext cx="7315200" cy="5347757"/>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1" charset="0"/>
            </a:endParaRPr>
          </a:p>
        </p:txBody>
      </p:sp>
      <p:sp>
        <p:nvSpPr>
          <p:cNvPr id="33" name="Rectangle 32"/>
          <p:cNvSpPr/>
          <p:nvPr/>
        </p:nvSpPr>
        <p:spPr>
          <a:xfrm>
            <a:off x="964152" y="1881094"/>
            <a:ext cx="2059841"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Math.abs(</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34" name="Rectangle 33"/>
          <p:cNvSpPr/>
          <p:nvPr/>
        </p:nvSpPr>
        <p:spPr>
          <a:xfrm>
            <a:off x="964152" y="2260755"/>
            <a:ext cx="2973315"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Math.max(</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r>
              <a:rPr lang="en-US" sz="2200" b="0" i="1" dirty="0">
                <a:solidFill>
                  <a:srgbClr val="000000"/>
                </a:solidFill>
                <a:latin typeface="Times New Roman"/>
                <a:cs typeface="Times New Roman"/>
              </a:rPr>
              <a:t> </a:t>
            </a:r>
            <a:r>
              <a:rPr lang="en-US" sz="2200" b="0" i="1" dirty="0" err="1">
                <a:solidFill>
                  <a:srgbClr val="000000"/>
                </a:solidFill>
                <a:latin typeface="Times New Roman"/>
                <a:cs typeface="Times New Roman"/>
              </a:rPr>
              <a:t>y</a:t>
            </a:r>
            <a:r>
              <a:rPr lang="en-US" sz="2200" dirty="0">
                <a:solidFill>
                  <a:srgbClr val="000000"/>
                </a:solidFill>
                <a:latin typeface="Courier New"/>
                <a:cs typeface="Courier New"/>
              </a:rPr>
              <a:t>,</a:t>
            </a:r>
            <a:r>
              <a:rPr lang="en-US" sz="2200" b="0" i="1" dirty="0">
                <a:solidFill>
                  <a:srgbClr val="000000"/>
                </a:solidFill>
                <a:latin typeface="Times New Roman"/>
                <a:cs typeface="Times New Roman"/>
              </a:rPr>
              <a:t> . . .</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35" name="Rectangle 34"/>
          <p:cNvSpPr/>
          <p:nvPr/>
        </p:nvSpPr>
        <p:spPr>
          <a:xfrm>
            <a:off x="964152" y="2640416"/>
            <a:ext cx="2973315"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Math.min(</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r>
              <a:rPr lang="en-US" sz="2200" b="0" i="1" dirty="0">
                <a:solidFill>
                  <a:srgbClr val="000000"/>
                </a:solidFill>
                <a:latin typeface="Times New Roman"/>
                <a:cs typeface="Times New Roman"/>
              </a:rPr>
              <a:t> </a:t>
            </a:r>
            <a:r>
              <a:rPr lang="en-US" sz="2200" b="0" i="1" dirty="0" err="1">
                <a:solidFill>
                  <a:srgbClr val="000000"/>
                </a:solidFill>
                <a:latin typeface="Times New Roman"/>
                <a:cs typeface="Times New Roman"/>
              </a:rPr>
              <a:t>y</a:t>
            </a:r>
            <a:r>
              <a:rPr lang="en-US" sz="2200" dirty="0">
                <a:solidFill>
                  <a:srgbClr val="000000"/>
                </a:solidFill>
                <a:latin typeface="Courier New"/>
                <a:cs typeface="Courier New"/>
              </a:rPr>
              <a:t>,</a:t>
            </a:r>
            <a:r>
              <a:rPr lang="en-US" sz="2200" b="0" i="1" dirty="0">
                <a:solidFill>
                  <a:srgbClr val="000000"/>
                </a:solidFill>
                <a:latin typeface="Times New Roman"/>
                <a:cs typeface="Times New Roman"/>
              </a:rPr>
              <a:t> . . .</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36" name="Rectangle 35"/>
          <p:cNvSpPr/>
          <p:nvPr/>
        </p:nvSpPr>
        <p:spPr>
          <a:xfrm>
            <a:off x="964152" y="3020077"/>
            <a:ext cx="2354368"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Math.round(</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37" name="Rectangle 36"/>
          <p:cNvSpPr/>
          <p:nvPr/>
        </p:nvSpPr>
        <p:spPr>
          <a:xfrm>
            <a:off x="964152" y="3399738"/>
            <a:ext cx="2354368"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Math.floor(</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38" name="Rectangle 37"/>
          <p:cNvSpPr/>
          <p:nvPr/>
        </p:nvSpPr>
        <p:spPr>
          <a:xfrm>
            <a:off x="964152" y="3779399"/>
            <a:ext cx="2015759"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Math.log(</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39" name="Rectangle 38"/>
          <p:cNvSpPr/>
          <p:nvPr/>
        </p:nvSpPr>
        <p:spPr>
          <a:xfrm>
            <a:off x="964152" y="4538721"/>
            <a:ext cx="2380818"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Math.pow(</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r>
              <a:rPr lang="en-US" sz="2200" b="0" i="1" dirty="0">
                <a:solidFill>
                  <a:srgbClr val="000000"/>
                </a:solidFill>
                <a:latin typeface="Times New Roman"/>
                <a:cs typeface="Times New Roman"/>
              </a:rPr>
              <a:t> </a:t>
            </a:r>
            <a:r>
              <a:rPr lang="en-US" sz="2200" b="0" i="1" dirty="0" err="1">
                <a:solidFill>
                  <a:srgbClr val="000000"/>
                </a:solidFill>
                <a:latin typeface="Times New Roman"/>
                <a:cs typeface="Times New Roman"/>
              </a:rPr>
              <a:t>y</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40" name="Rectangle 39"/>
          <p:cNvSpPr/>
          <p:nvPr/>
        </p:nvSpPr>
        <p:spPr>
          <a:xfrm>
            <a:off x="964152" y="4918382"/>
            <a:ext cx="2068507"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Math.sin(</a:t>
            </a:r>
            <a:r>
              <a:rPr lang="en-US" sz="1800" b="0" i="1" dirty="0" err="1">
                <a:sym typeface="Symbol"/>
              </a:rPr>
              <a:t></a:t>
            </a:r>
            <a:r>
              <a:rPr lang="en-US" i="1" dirty="0">
                <a:sym typeface="Symbol"/>
              </a:rPr>
              <a:t> </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41" name="Rectangle 40"/>
          <p:cNvSpPr/>
          <p:nvPr/>
        </p:nvSpPr>
        <p:spPr>
          <a:xfrm>
            <a:off x="964152" y="5298043"/>
            <a:ext cx="2068507"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Math.cos(</a:t>
            </a:r>
            <a:r>
              <a:rPr lang="en-US" sz="1800" b="0" i="1" dirty="0" err="1">
                <a:sym typeface="Symbol"/>
              </a:rPr>
              <a:t></a:t>
            </a:r>
            <a:r>
              <a:rPr lang="en-US" i="1" dirty="0">
                <a:sym typeface="Symbol"/>
              </a:rPr>
              <a:t> </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42" name="Rectangle 41"/>
          <p:cNvSpPr/>
          <p:nvPr/>
        </p:nvSpPr>
        <p:spPr>
          <a:xfrm>
            <a:off x="964152" y="5677701"/>
            <a:ext cx="2185063"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Math.sqrt(</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45" name="Rectangle 44"/>
          <p:cNvSpPr/>
          <p:nvPr/>
        </p:nvSpPr>
        <p:spPr>
          <a:xfrm>
            <a:off x="964152" y="1121772"/>
            <a:ext cx="1382623"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Math.PI</a:t>
            </a:r>
            <a:endParaRPr lang="en-US" sz="2200" b="0" dirty="0">
              <a:solidFill>
                <a:srgbClr val="000000"/>
              </a:solidFill>
              <a:latin typeface="Courier New"/>
              <a:cs typeface="Courier New"/>
            </a:endParaRPr>
          </a:p>
        </p:txBody>
      </p:sp>
      <p:sp>
        <p:nvSpPr>
          <p:cNvPr id="46" name="Rectangle 45"/>
          <p:cNvSpPr/>
          <p:nvPr/>
        </p:nvSpPr>
        <p:spPr>
          <a:xfrm>
            <a:off x="964152" y="1501433"/>
            <a:ext cx="1213318"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Math.E</a:t>
            </a:r>
            <a:endParaRPr lang="en-US" sz="2200" b="0" dirty="0">
              <a:solidFill>
                <a:srgbClr val="000000"/>
              </a:solidFill>
              <a:latin typeface="Courier New"/>
              <a:cs typeface="Courier New"/>
            </a:endParaRPr>
          </a:p>
        </p:txBody>
      </p:sp>
      <p:sp>
        <p:nvSpPr>
          <p:cNvPr id="47" name="Rectangle 46"/>
          <p:cNvSpPr/>
          <p:nvPr/>
        </p:nvSpPr>
        <p:spPr>
          <a:xfrm>
            <a:off x="964152" y="4159060"/>
            <a:ext cx="2015759"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Math.exp(</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cxnSp>
        <p:nvCxnSpPr>
          <p:cNvPr id="51" name="Straight Connector 50"/>
          <p:cNvCxnSpPr/>
          <p:nvPr/>
        </p:nvCxnSpPr>
        <p:spPr bwMode="auto">
          <a:xfrm rot="10800000" flipH="1">
            <a:off x="887952" y="1542933"/>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2" name="Straight Connector 51"/>
          <p:cNvCxnSpPr/>
          <p:nvPr/>
        </p:nvCxnSpPr>
        <p:spPr bwMode="auto">
          <a:xfrm rot="10800000" flipH="1">
            <a:off x="887952" y="1925390"/>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3" name="Straight Connector 52"/>
          <p:cNvCxnSpPr/>
          <p:nvPr/>
        </p:nvCxnSpPr>
        <p:spPr bwMode="auto">
          <a:xfrm rot="10800000" flipH="1">
            <a:off x="887952" y="2307847"/>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4" name="Straight Connector 53"/>
          <p:cNvCxnSpPr/>
          <p:nvPr/>
        </p:nvCxnSpPr>
        <p:spPr bwMode="auto">
          <a:xfrm rot="10800000" flipH="1">
            <a:off x="887952" y="2690304"/>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5" name="Straight Connector 54"/>
          <p:cNvCxnSpPr/>
          <p:nvPr/>
        </p:nvCxnSpPr>
        <p:spPr bwMode="auto">
          <a:xfrm rot="10800000" flipH="1">
            <a:off x="887952" y="3072761"/>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6" name="Straight Connector 55"/>
          <p:cNvCxnSpPr/>
          <p:nvPr/>
        </p:nvCxnSpPr>
        <p:spPr bwMode="auto">
          <a:xfrm rot="10800000" flipH="1">
            <a:off x="887952" y="3455218"/>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7" name="Straight Connector 56"/>
          <p:cNvCxnSpPr/>
          <p:nvPr/>
        </p:nvCxnSpPr>
        <p:spPr bwMode="auto">
          <a:xfrm rot="10800000" flipH="1">
            <a:off x="887952" y="3837675"/>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8" name="Straight Connector 57"/>
          <p:cNvCxnSpPr/>
          <p:nvPr/>
        </p:nvCxnSpPr>
        <p:spPr bwMode="auto">
          <a:xfrm rot="10800000" flipH="1">
            <a:off x="887952" y="4220132"/>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9" name="Straight Connector 58"/>
          <p:cNvCxnSpPr/>
          <p:nvPr/>
        </p:nvCxnSpPr>
        <p:spPr bwMode="auto">
          <a:xfrm rot="10800000" flipH="1">
            <a:off x="887952" y="4602589"/>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0" name="Straight Connector 59"/>
          <p:cNvCxnSpPr/>
          <p:nvPr/>
        </p:nvCxnSpPr>
        <p:spPr bwMode="auto">
          <a:xfrm rot="10800000" flipH="1">
            <a:off x="887952" y="4985046"/>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1" name="Straight Connector 60"/>
          <p:cNvCxnSpPr/>
          <p:nvPr/>
        </p:nvCxnSpPr>
        <p:spPr bwMode="auto">
          <a:xfrm rot="10800000" flipH="1">
            <a:off x="887952" y="5367503"/>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2" name="Straight Connector 61"/>
          <p:cNvCxnSpPr/>
          <p:nvPr/>
        </p:nvCxnSpPr>
        <p:spPr bwMode="auto">
          <a:xfrm rot="10800000" flipH="1">
            <a:off x="887952" y="5749960"/>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5" name="Straight Connector 64"/>
          <p:cNvCxnSpPr/>
          <p:nvPr/>
        </p:nvCxnSpPr>
        <p:spPr bwMode="auto">
          <a:xfrm rot="16200000" flipH="1">
            <a:off x="1202299" y="3834987"/>
            <a:ext cx="5346962" cy="875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6" name="TextBox 65"/>
          <p:cNvSpPr txBox="1"/>
          <p:nvPr/>
        </p:nvSpPr>
        <p:spPr>
          <a:xfrm>
            <a:off x="3859752" y="1107660"/>
            <a:ext cx="4343400" cy="430887"/>
          </a:xfrm>
          <a:prstGeom prst="rect">
            <a:avLst/>
          </a:prstGeom>
          <a:noFill/>
        </p:spPr>
        <p:txBody>
          <a:bodyPr wrap="square" rtlCol="0">
            <a:spAutoFit/>
          </a:bodyPr>
          <a:lstStyle/>
          <a:p>
            <a:r>
              <a:rPr lang="en-US" sz="2200" b="0" dirty="0"/>
              <a:t>The mathematical constant </a:t>
            </a:r>
            <a:r>
              <a:rPr lang="en-US" sz="2200" b="0" dirty="0" err="1"/>
              <a:t>π</a:t>
            </a:r>
            <a:endParaRPr lang="en-US" sz="2200" b="0" dirty="0"/>
          </a:p>
        </p:txBody>
      </p:sp>
      <p:sp>
        <p:nvSpPr>
          <p:cNvPr id="67" name="TextBox 66"/>
          <p:cNvSpPr txBox="1"/>
          <p:nvPr/>
        </p:nvSpPr>
        <p:spPr>
          <a:xfrm>
            <a:off x="3859752" y="1489816"/>
            <a:ext cx="4343400" cy="430887"/>
          </a:xfrm>
          <a:prstGeom prst="rect">
            <a:avLst/>
          </a:prstGeom>
          <a:noFill/>
        </p:spPr>
        <p:txBody>
          <a:bodyPr wrap="square" rtlCol="0">
            <a:spAutoFit/>
          </a:bodyPr>
          <a:lstStyle/>
          <a:p>
            <a:r>
              <a:rPr lang="en-US" sz="2200" b="0" dirty="0"/>
              <a:t>The mathematical constant </a:t>
            </a:r>
            <a:r>
              <a:rPr lang="en-US" sz="2200" b="0" i="1" dirty="0" err="1"/>
              <a:t>e</a:t>
            </a:r>
            <a:endParaRPr lang="en-US" sz="2200" b="0" dirty="0"/>
          </a:p>
        </p:txBody>
      </p:sp>
      <p:sp>
        <p:nvSpPr>
          <p:cNvPr id="68" name="TextBox 67"/>
          <p:cNvSpPr txBox="1"/>
          <p:nvPr/>
        </p:nvSpPr>
        <p:spPr>
          <a:xfrm>
            <a:off x="3859752" y="1871972"/>
            <a:ext cx="4343400" cy="430887"/>
          </a:xfrm>
          <a:prstGeom prst="rect">
            <a:avLst/>
          </a:prstGeom>
          <a:noFill/>
        </p:spPr>
        <p:txBody>
          <a:bodyPr wrap="square" rtlCol="0">
            <a:spAutoFit/>
          </a:bodyPr>
          <a:lstStyle/>
          <a:p>
            <a:r>
              <a:rPr lang="en-US" sz="2200" b="0" dirty="0"/>
              <a:t>The absolute value of </a:t>
            </a:r>
            <a:r>
              <a:rPr lang="en-US" sz="2200" b="0" i="1" dirty="0" err="1"/>
              <a:t>x</a:t>
            </a:r>
            <a:endParaRPr lang="en-US" sz="2200" b="0" dirty="0"/>
          </a:p>
        </p:txBody>
      </p:sp>
      <p:sp>
        <p:nvSpPr>
          <p:cNvPr id="69" name="TextBox 68"/>
          <p:cNvSpPr txBox="1"/>
          <p:nvPr/>
        </p:nvSpPr>
        <p:spPr>
          <a:xfrm>
            <a:off x="3859752" y="2254128"/>
            <a:ext cx="4343400" cy="430887"/>
          </a:xfrm>
          <a:prstGeom prst="rect">
            <a:avLst/>
          </a:prstGeom>
          <a:noFill/>
        </p:spPr>
        <p:txBody>
          <a:bodyPr wrap="square" rtlCol="0">
            <a:spAutoFit/>
          </a:bodyPr>
          <a:lstStyle/>
          <a:p>
            <a:r>
              <a:rPr lang="en-US" sz="2200" b="0" dirty="0"/>
              <a:t>The largest of the arguments</a:t>
            </a:r>
          </a:p>
        </p:txBody>
      </p:sp>
      <p:sp>
        <p:nvSpPr>
          <p:cNvPr id="70" name="TextBox 69"/>
          <p:cNvSpPr txBox="1"/>
          <p:nvPr/>
        </p:nvSpPr>
        <p:spPr>
          <a:xfrm>
            <a:off x="3859752" y="2636284"/>
            <a:ext cx="4343400" cy="430887"/>
          </a:xfrm>
          <a:prstGeom prst="rect">
            <a:avLst/>
          </a:prstGeom>
          <a:noFill/>
        </p:spPr>
        <p:txBody>
          <a:bodyPr wrap="square" rtlCol="0">
            <a:spAutoFit/>
          </a:bodyPr>
          <a:lstStyle/>
          <a:p>
            <a:r>
              <a:rPr lang="en-US" sz="2200" b="0" dirty="0"/>
              <a:t>The smallest of the arguments</a:t>
            </a:r>
          </a:p>
        </p:txBody>
      </p:sp>
      <p:sp>
        <p:nvSpPr>
          <p:cNvPr id="71" name="TextBox 70"/>
          <p:cNvSpPr txBox="1"/>
          <p:nvPr/>
        </p:nvSpPr>
        <p:spPr>
          <a:xfrm>
            <a:off x="3859752" y="3018440"/>
            <a:ext cx="4343400" cy="430887"/>
          </a:xfrm>
          <a:prstGeom prst="rect">
            <a:avLst/>
          </a:prstGeom>
          <a:noFill/>
        </p:spPr>
        <p:txBody>
          <a:bodyPr wrap="square" rtlCol="0">
            <a:spAutoFit/>
          </a:bodyPr>
          <a:lstStyle/>
          <a:p>
            <a:r>
              <a:rPr lang="en-US" sz="2200" b="0" dirty="0"/>
              <a:t>The closest integer to </a:t>
            </a:r>
            <a:r>
              <a:rPr lang="en-US" sz="2200" b="0" i="1" dirty="0" err="1"/>
              <a:t>x</a:t>
            </a:r>
            <a:endParaRPr lang="en-US" sz="2200" b="0" dirty="0"/>
          </a:p>
        </p:txBody>
      </p:sp>
      <p:sp>
        <p:nvSpPr>
          <p:cNvPr id="72" name="TextBox 71"/>
          <p:cNvSpPr txBox="1"/>
          <p:nvPr/>
        </p:nvSpPr>
        <p:spPr>
          <a:xfrm>
            <a:off x="3859752" y="3400596"/>
            <a:ext cx="4343400" cy="430887"/>
          </a:xfrm>
          <a:prstGeom prst="rect">
            <a:avLst/>
          </a:prstGeom>
          <a:noFill/>
        </p:spPr>
        <p:txBody>
          <a:bodyPr wrap="square" rtlCol="0">
            <a:spAutoFit/>
          </a:bodyPr>
          <a:lstStyle/>
          <a:p>
            <a:r>
              <a:rPr lang="en-US" sz="2200" b="0" dirty="0"/>
              <a:t>The largest integer not exceeding </a:t>
            </a:r>
            <a:r>
              <a:rPr lang="en-US" sz="2200" b="0" i="1" dirty="0" err="1"/>
              <a:t>x</a:t>
            </a:r>
            <a:endParaRPr lang="en-US" sz="2200" b="0" dirty="0"/>
          </a:p>
        </p:txBody>
      </p:sp>
      <p:sp>
        <p:nvSpPr>
          <p:cNvPr id="73" name="TextBox 72"/>
          <p:cNvSpPr txBox="1"/>
          <p:nvPr/>
        </p:nvSpPr>
        <p:spPr>
          <a:xfrm>
            <a:off x="3859752" y="3782752"/>
            <a:ext cx="4343400" cy="430887"/>
          </a:xfrm>
          <a:prstGeom prst="rect">
            <a:avLst/>
          </a:prstGeom>
          <a:noFill/>
        </p:spPr>
        <p:txBody>
          <a:bodyPr wrap="square" rtlCol="0">
            <a:spAutoFit/>
          </a:bodyPr>
          <a:lstStyle/>
          <a:p>
            <a:r>
              <a:rPr lang="en-US" sz="2200" b="0" dirty="0"/>
              <a:t>The natural logarithm of </a:t>
            </a:r>
            <a:r>
              <a:rPr lang="en-US" sz="2200" b="0" i="1" dirty="0" err="1"/>
              <a:t>x</a:t>
            </a:r>
            <a:endParaRPr lang="en-US" sz="2200" b="0" dirty="0"/>
          </a:p>
        </p:txBody>
      </p:sp>
      <p:sp>
        <p:nvSpPr>
          <p:cNvPr id="74" name="TextBox 73"/>
          <p:cNvSpPr txBox="1"/>
          <p:nvPr/>
        </p:nvSpPr>
        <p:spPr>
          <a:xfrm>
            <a:off x="3859752" y="4164908"/>
            <a:ext cx="4343400" cy="430887"/>
          </a:xfrm>
          <a:prstGeom prst="rect">
            <a:avLst/>
          </a:prstGeom>
          <a:noFill/>
        </p:spPr>
        <p:txBody>
          <a:bodyPr wrap="square" rtlCol="0">
            <a:spAutoFit/>
          </a:bodyPr>
          <a:lstStyle/>
          <a:p>
            <a:r>
              <a:rPr lang="en-US" sz="2200" b="0" dirty="0"/>
              <a:t>The inverse logarithm (</a:t>
            </a:r>
            <a:r>
              <a:rPr lang="en-US" sz="2200" b="0" i="1" dirty="0" err="1"/>
              <a:t>e</a:t>
            </a:r>
            <a:r>
              <a:rPr lang="en-US" b="0" i="1" dirty="0"/>
              <a:t> </a:t>
            </a:r>
            <a:r>
              <a:rPr lang="en-US" sz="2200" b="0" i="1" baseline="30000" dirty="0" err="1"/>
              <a:t>x</a:t>
            </a:r>
            <a:r>
              <a:rPr lang="en-US" sz="2200" b="0" dirty="0"/>
              <a:t>)</a:t>
            </a:r>
          </a:p>
        </p:txBody>
      </p:sp>
      <p:sp>
        <p:nvSpPr>
          <p:cNvPr id="75" name="TextBox 74"/>
          <p:cNvSpPr txBox="1"/>
          <p:nvPr/>
        </p:nvSpPr>
        <p:spPr>
          <a:xfrm>
            <a:off x="3859752" y="4547064"/>
            <a:ext cx="4446048" cy="430887"/>
          </a:xfrm>
          <a:prstGeom prst="rect">
            <a:avLst/>
          </a:prstGeom>
          <a:noFill/>
        </p:spPr>
        <p:txBody>
          <a:bodyPr wrap="square" rtlCol="0">
            <a:spAutoFit/>
          </a:bodyPr>
          <a:lstStyle/>
          <a:p>
            <a:r>
              <a:rPr lang="en-US" sz="2200" b="0" dirty="0"/>
              <a:t>The value </a:t>
            </a:r>
            <a:r>
              <a:rPr lang="en-US" sz="2200" b="0" i="1" dirty="0" err="1"/>
              <a:t>x</a:t>
            </a:r>
            <a:r>
              <a:rPr lang="en-US" sz="2200" b="0" dirty="0"/>
              <a:t> raised to the </a:t>
            </a:r>
            <a:r>
              <a:rPr lang="en-US" sz="2200" b="0" i="1" dirty="0" err="1"/>
              <a:t>y</a:t>
            </a:r>
            <a:r>
              <a:rPr lang="en-US" sz="2200" b="0" dirty="0"/>
              <a:t> power (</a:t>
            </a:r>
            <a:r>
              <a:rPr lang="en-US" sz="2200" b="0" i="1" dirty="0" err="1"/>
              <a:t>x</a:t>
            </a:r>
            <a:r>
              <a:rPr lang="en-US" b="0" i="1" dirty="0"/>
              <a:t> </a:t>
            </a:r>
            <a:r>
              <a:rPr lang="en-US" sz="2200" b="0" i="1" baseline="30000" dirty="0" err="1"/>
              <a:t>y</a:t>
            </a:r>
            <a:r>
              <a:rPr lang="en-US" sz="2200" b="0" dirty="0"/>
              <a:t>)</a:t>
            </a:r>
          </a:p>
        </p:txBody>
      </p:sp>
      <p:sp>
        <p:nvSpPr>
          <p:cNvPr id="76" name="TextBox 75"/>
          <p:cNvSpPr txBox="1"/>
          <p:nvPr/>
        </p:nvSpPr>
        <p:spPr>
          <a:xfrm>
            <a:off x="3859752" y="4929220"/>
            <a:ext cx="4419600" cy="430887"/>
          </a:xfrm>
          <a:prstGeom prst="rect">
            <a:avLst/>
          </a:prstGeom>
          <a:noFill/>
        </p:spPr>
        <p:txBody>
          <a:bodyPr wrap="square" rtlCol="0">
            <a:spAutoFit/>
          </a:bodyPr>
          <a:lstStyle/>
          <a:p>
            <a:r>
              <a:rPr lang="en-US" sz="2200" b="0" dirty="0"/>
              <a:t>The sine of </a:t>
            </a:r>
            <a:r>
              <a:rPr lang="en-US" sz="2000" b="0" i="1" dirty="0" err="1">
                <a:sym typeface="Symbol"/>
              </a:rPr>
              <a:t></a:t>
            </a:r>
            <a:r>
              <a:rPr lang="en-US" sz="2200" b="0" dirty="0">
                <a:sym typeface="Symbol"/>
              </a:rPr>
              <a:t>, measured in </a:t>
            </a:r>
            <a:r>
              <a:rPr lang="en-US" sz="2200" b="0" dirty="0"/>
              <a:t>radians</a:t>
            </a:r>
          </a:p>
        </p:txBody>
      </p:sp>
      <p:sp>
        <p:nvSpPr>
          <p:cNvPr id="77" name="TextBox 76"/>
          <p:cNvSpPr txBox="1"/>
          <p:nvPr/>
        </p:nvSpPr>
        <p:spPr>
          <a:xfrm>
            <a:off x="3859752" y="5311376"/>
            <a:ext cx="4343400" cy="430887"/>
          </a:xfrm>
          <a:prstGeom prst="rect">
            <a:avLst/>
          </a:prstGeom>
          <a:noFill/>
        </p:spPr>
        <p:txBody>
          <a:bodyPr wrap="square" rtlCol="0">
            <a:spAutoFit/>
          </a:bodyPr>
          <a:lstStyle/>
          <a:p>
            <a:r>
              <a:rPr lang="en-US" sz="2200" b="0" dirty="0"/>
              <a:t>The cosine of </a:t>
            </a:r>
            <a:r>
              <a:rPr lang="en-US" sz="2000" b="0" i="1" dirty="0" err="1">
                <a:sym typeface="Symbol"/>
              </a:rPr>
              <a:t></a:t>
            </a:r>
            <a:r>
              <a:rPr lang="en-US" sz="2200" b="0" dirty="0">
                <a:sym typeface="Symbol"/>
              </a:rPr>
              <a:t>, measured in </a:t>
            </a:r>
            <a:r>
              <a:rPr lang="en-US" sz="2200" b="0" dirty="0"/>
              <a:t>radians</a:t>
            </a:r>
          </a:p>
        </p:txBody>
      </p:sp>
      <p:sp>
        <p:nvSpPr>
          <p:cNvPr id="78" name="TextBox 77"/>
          <p:cNvSpPr txBox="1"/>
          <p:nvPr/>
        </p:nvSpPr>
        <p:spPr>
          <a:xfrm>
            <a:off x="3859752" y="5693527"/>
            <a:ext cx="4343400" cy="430887"/>
          </a:xfrm>
          <a:prstGeom prst="rect">
            <a:avLst/>
          </a:prstGeom>
          <a:noFill/>
        </p:spPr>
        <p:txBody>
          <a:bodyPr wrap="square" rtlCol="0">
            <a:spAutoFit/>
          </a:bodyPr>
          <a:lstStyle/>
          <a:p>
            <a:r>
              <a:rPr lang="en-US" sz="2200" b="0" dirty="0"/>
              <a:t>The square root of </a:t>
            </a:r>
            <a:r>
              <a:rPr lang="en-US" sz="2200" b="0" i="1" dirty="0" err="1"/>
              <a:t>x</a:t>
            </a:r>
            <a:endParaRPr lang="en-US" sz="2200" b="0" i="1" dirty="0"/>
          </a:p>
        </p:txBody>
      </p:sp>
      <p:cxnSp>
        <p:nvCxnSpPr>
          <p:cNvPr id="44" name="Straight Connector 43"/>
          <p:cNvCxnSpPr/>
          <p:nvPr/>
        </p:nvCxnSpPr>
        <p:spPr bwMode="auto">
          <a:xfrm rot="10800000" flipH="1">
            <a:off x="887952" y="6132417"/>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3" name="Rectangle 62"/>
          <p:cNvSpPr/>
          <p:nvPr/>
        </p:nvSpPr>
        <p:spPr>
          <a:xfrm>
            <a:off x="967296" y="6059883"/>
            <a:ext cx="2398451"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Math.random</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64" name="TextBox 63"/>
          <p:cNvSpPr txBox="1"/>
          <p:nvPr/>
        </p:nvSpPr>
        <p:spPr>
          <a:xfrm>
            <a:off x="3862896" y="6075709"/>
            <a:ext cx="4343400" cy="430887"/>
          </a:xfrm>
          <a:prstGeom prst="rect">
            <a:avLst/>
          </a:prstGeom>
          <a:noFill/>
        </p:spPr>
        <p:txBody>
          <a:bodyPr wrap="square" rtlCol="0">
            <a:spAutoFit/>
          </a:bodyPr>
          <a:lstStyle/>
          <a:p>
            <a:r>
              <a:rPr lang="en-US" sz="2200" b="0" dirty="0"/>
              <a:t>A random value between 0 and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Exercise: Calculating a Quotient</a:t>
            </a:r>
            <a:endParaRPr lang="en-US" dirty="0">
              <a:solidFill>
                <a:schemeClr val="tx1"/>
              </a:solidFill>
            </a:endParaRPr>
          </a:p>
        </p:txBody>
      </p:sp>
      <p:sp>
        <p:nvSpPr>
          <p:cNvPr id="8" name="Rectangle 3"/>
          <p:cNvSpPr>
            <a:spLocks noChangeArrowheads="1"/>
          </p:cNvSpPr>
          <p:nvPr/>
        </p:nvSpPr>
        <p:spPr bwMode="auto">
          <a:xfrm>
            <a:off x="482600" y="1155700"/>
            <a:ext cx="8128000" cy="4254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It is often useful to be able to compute the </a:t>
            </a:r>
            <a:r>
              <a:rPr lang="en-US" sz="2400" i="1" dirty="0"/>
              <a:t>quotient</a:t>
            </a:r>
            <a:r>
              <a:rPr lang="en-US" sz="2400" dirty="0"/>
              <a:t> </a:t>
            </a:r>
            <a:r>
              <a:rPr lang="en-US" sz="2400" b="0" dirty="0"/>
              <a:t>of two numbers, which is the whole number that results if you divide the first by the second and then throw away any remainder.</a:t>
            </a:r>
          </a:p>
          <a:p>
            <a:pPr marL="342900" indent="-342900">
              <a:lnSpc>
                <a:spcPct val="90000"/>
              </a:lnSpc>
              <a:spcAft>
                <a:spcPct val="50000"/>
              </a:spcAft>
              <a:buFontTx/>
              <a:buChar char="•"/>
            </a:pPr>
            <a:r>
              <a:rPr lang="en-US" sz="2400" b="0" dirty="0"/>
              <a:t>As noted on the prior slide, there is a function called </a:t>
            </a:r>
            <a:r>
              <a:rPr lang="en-US" sz="2000" dirty="0">
                <a:latin typeface="Courier New"/>
                <a:cs typeface="Courier New"/>
              </a:rPr>
              <a:t>floor</a:t>
            </a:r>
            <a:r>
              <a:rPr lang="en-US" sz="2400" b="0" dirty="0"/>
              <a:t> in the </a:t>
            </a:r>
            <a:r>
              <a:rPr lang="en-US" sz="2000" dirty="0">
                <a:latin typeface="Courier New"/>
                <a:cs typeface="Courier New"/>
              </a:rPr>
              <a:t>Math</a:t>
            </a:r>
            <a:r>
              <a:rPr lang="en-US" sz="2400" b="0" dirty="0"/>
              <a:t> library that makes the quotient function easier to write, but it is possible to write it using only JavaScript’s standard arithmetic operators.</a:t>
            </a:r>
          </a:p>
          <a:p>
            <a:pPr marL="342900" indent="-342900">
              <a:lnSpc>
                <a:spcPct val="90000"/>
              </a:lnSpc>
              <a:spcAft>
                <a:spcPct val="50000"/>
              </a:spcAft>
              <a:buFontTx/>
              <a:buChar char="•"/>
            </a:pPr>
            <a:r>
              <a:rPr lang="en-US" sz="2400" b="0" dirty="0"/>
              <a:t>Get together with your neighbors in the class and come up with an implementation for a function </a:t>
            </a:r>
            <a:r>
              <a:rPr lang="en-US" sz="2000" dirty="0">
                <a:latin typeface="Courier New"/>
                <a:cs typeface="Courier New"/>
              </a:rPr>
              <a:t>quotient(x</a:t>
            </a:r>
            <a:r>
              <a:rPr lang="en-US" sz="2400" b="0" dirty="0"/>
              <a:t>, </a:t>
            </a:r>
            <a:r>
              <a:rPr lang="en-US" sz="2000" dirty="0">
                <a:latin typeface="Courier New"/>
                <a:cs typeface="Courier New"/>
              </a:rPr>
              <a:t>y)</a:t>
            </a:r>
            <a:r>
              <a:rPr lang="en-US" sz="2400" b="0" dirty="0">
                <a:latin typeface="Times New Roman"/>
                <a:cs typeface="Times New Roman"/>
              </a:rPr>
              <a:t> that returns the quotient of the positive integers </a:t>
            </a:r>
            <a:r>
              <a:rPr lang="en-US" sz="2400" b="0" i="1" dirty="0">
                <a:latin typeface="Times New Roman"/>
                <a:cs typeface="Times New Roman"/>
              </a:rPr>
              <a:t>x</a:t>
            </a:r>
            <a:r>
              <a:rPr lang="en-US" sz="2400" b="0" dirty="0">
                <a:latin typeface="Times New Roman"/>
                <a:cs typeface="Times New Roman"/>
              </a:rPr>
              <a:t> and </a:t>
            </a:r>
            <a:r>
              <a:rPr lang="en-US" sz="2400" b="0" i="1" dirty="0">
                <a:latin typeface="Times New Roman"/>
                <a:cs typeface="Times New Roman"/>
              </a:rPr>
              <a:t>y</a:t>
            </a:r>
            <a:r>
              <a:rPr lang="en-US" sz="2400" b="0" dirty="0">
                <a:latin typeface="Times New Roman"/>
                <a:cs typeface="Times New Roman"/>
              </a:rPr>
              <a:t>.</a:t>
            </a:r>
            <a:endParaRPr lang="en-US" sz="2400" dirty="0">
              <a:latin typeface="Courier New"/>
              <a:cs typeface="Courier New"/>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Nonnumeric Data</a:t>
            </a:r>
            <a:endParaRPr lang="en-US" dirty="0">
              <a:solidFill>
                <a:schemeClr val="tx1"/>
              </a:solidFill>
            </a:endParaRPr>
          </a:p>
        </p:txBody>
      </p:sp>
      <p:sp>
        <p:nvSpPr>
          <p:cNvPr id="24579" name="Rectangle 3"/>
          <p:cNvSpPr>
            <a:spLocks noChangeArrowheads="1"/>
          </p:cNvSpPr>
          <p:nvPr/>
        </p:nvSpPr>
        <p:spPr bwMode="auto">
          <a:xfrm>
            <a:off x="482600" y="1155700"/>
            <a:ext cx="8128000" cy="53213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The arithmetic expressions in the early sections of Chapter 2 enable you to perform numeric computation.  Much of the excitement of modern computing, however, lies in the ability of computers to work with other types of data, such as characters, images, sounds, and video.</a:t>
            </a:r>
          </a:p>
          <a:p>
            <a:pPr marL="342900" indent="-342900">
              <a:lnSpc>
                <a:spcPct val="90000"/>
              </a:lnSpc>
              <a:spcAft>
                <a:spcPct val="50000"/>
              </a:spcAft>
              <a:buFontTx/>
              <a:buChar char="•"/>
            </a:pPr>
            <a:r>
              <a:rPr lang="en-US" sz="2400" b="0" dirty="0">
                <a:solidFill>
                  <a:srgbClr val="000000"/>
                </a:solidFill>
              </a:rPr>
              <a:t>As you will learn in Chapter 7, all of these data types are represented inside the machine as sequences of binary digits, or </a:t>
            </a:r>
            <a:r>
              <a:rPr lang="en-US" sz="2400" i="1" dirty="0">
                <a:solidFill>
                  <a:srgbClr val="000000"/>
                </a:solidFill>
              </a:rPr>
              <a:t>bits</a:t>
            </a:r>
            <a:r>
              <a:rPr lang="en-US" sz="2400" b="0" i="1" dirty="0">
                <a:solidFill>
                  <a:srgbClr val="000000"/>
                </a:solidFill>
              </a:rPr>
              <a:t>.</a:t>
            </a:r>
            <a:r>
              <a:rPr lang="en-US" sz="2400" b="0" dirty="0">
                <a:solidFill>
                  <a:srgbClr val="000000"/>
                </a:solidFill>
              </a:rPr>
              <a:t>  When you are getting started with programming, it is more important to think about data in a more abstract way in which you focus on the conceptual values rather than the underlying representation.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Data Types</a:t>
            </a:r>
            <a:endParaRPr lang="en-US" dirty="0">
              <a:solidFill>
                <a:schemeClr val="tx1"/>
              </a:solidFill>
            </a:endParaRPr>
          </a:p>
        </p:txBody>
      </p:sp>
      <p:sp>
        <p:nvSpPr>
          <p:cNvPr id="24579" name="Rectangle 3"/>
          <p:cNvSpPr>
            <a:spLocks noChangeArrowheads="1"/>
          </p:cNvSpPr>
          <p:nvPr/>
        </p:nvSpPr>
        <p:spPr bwMode="auto">
          <a:xfrm>
            <a:off x="482600" y="1155700"/>
            <a:ext cx="8128000" cy="53213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The notion that data values come in many different forms gives rise to the notion of a </a:t>
            </a:r>
            <a:r>
              <a:rPr lang="en-US" sz="2400" i="1" dirty="0">
                <a:solidFill>
                  <a:srgbClr val="000000"/>
                </a:solidFill>
              </a:rPr>
              <a:t>data type</a:t>
            </a:r>
            <a:r>
              <a:rPr lang="en-US" sz="2400" b="0" i="1" dirty="0">
                <a:solidFill>
                  <a:srgbClr val="000000"/>
                </a:solidFill>
              </a:rPr>
              <a:t>,</a:t>
            </a:r>
            <a:r>
              <a:rPr lang="en-US" sz="2400" b="0" dirty="0">
                <a:solidFill>
                  <a:srgbClr val="000000"/>
                </a:solidFill>
              </a:rPr>
              <a:t> which defines the common characteristics of data values that have a particular form or purpose.</a:t>
            </a:r>
          </a:p>
          <a:p>
            <a:pPr marL="342900" indent="-342900">
              <a:lnSpc>
                <a:spcPct val="90000"/>
              </a:lnSpc>
              <a:spcAft>
                <a:spcPct val="50000"/>
              </a:spcAft>
              <a:buFontTx/>
              <a:buChar char="•"/>
            </a:pPr>
            <a:r>
              <a:rPr lang="en-US" sz="2400" b="0" dirty="0">
                <a:solidFill>
                  <a:srgbClr val="000000"/>
                </a:solidFill>
              </a:rPr>
              <a:t>In computer science, each data type is defined by a </a:t>
            </a:r>
            <a:r>
              <a:rPr lang="en-US" sz="2400" i="1" dirty="0">
                <a:solidFill>
                  <a:srgbClr val="000000"/>
                </a:solidFill>
              </a:rPr>
              <a:t>domain</a:t>
            </a:r>
            <a:r>
              <a:rPr lang="en-US" sz="2400" b="0" i="1" dirty="0">
                <a:solidFill>
                  <a:srgbClr val="000000"/>
                </a:solidFill>
              </a:rPr>
              <a:t>,</a:t>
            </a:r>
            <a:r>
              <a:rPr lang="en-US" sz="2400" b="0" dirty="0">
                <a:solidFill>
                  <a:srgbClr val="000000"/>
                </a:solidFill>
              </a:rPr>
              <a:t> which is the set of values that belong to that type, and a </a:t>
            </a:r>
            <a:r>
              <a:rPr lang="en-US" sz="2400" i="1" dirty="0">
                <a:solidFill>
                  <a:srgbClr val="000000"/>
                </a:solidFill>
              </a:rPr>
              <a:t>set of operations</a:t>
            </a:r>
            <a:r>
              <a:rPr lang="en-US" sz="2400" b="0" i="1" dirty="0">
                <a:solidFill>
                  <a:srgbClr val="000000"/>
                </a:solidFill>
              </a:rPr>
              <a:t>,</a:t>
            </a:r>
            <a:r>
              <a:rPr lang="en-US" sz="2400" b="0" dirty="0">
                <a:solidFill>
                  <a:srgbClr val="000000"/>
                </a:solidFill>
              </a:rPr>
              <a:t> which shows how the values in that domain can be manipulated.</a:t>
            </a:r>
          </a:p>
          <a:p>
            <a:pPr marL="342900" indent="-342900">
              <a:lnSpc>
                <a:spcPct val="90000"/>
              </a:lnSpc>
              <a:spcAft>
                <a:spcPct val="50000"/>
              </a:spcAft>
              <a:buFontTx/>
              <a:buChar char="•"/>
            </a:pPr>
            <a:r>
              <a:rPr lang="en-US" sz="2400" b="0" dirty="0">
                <a:solidFill>
                  <a:srgbClr val="000000"/>
                </a:solidFill>
              </a:rPr>
              <a:t>For example, the JavaScript type for numbers has a domain that consists of numeric values like 1.414213 or 42.  The set of operations includes addition, subtraction, multiplication, division, remainder, and a few more that you haven’t learned yet.</a:t>
            </a:r>
            <a:endParaRPr lang="en-US" sz="2400" b="0" dirty="0">
              <a:solidFill>
                <a:srgbClr val="000000"/>
              </a:solidFill>
              <a:latin typeface="Courier New"/>
              <a:cs typeface="Courier New"/>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7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The String Type</a:t>
            </a:r>
            <a:endParaRPr lang="en-US" dirty="0">
              <a:solidFill>
                <a:schemeClr val="tx1"/>
              </a:solidFill>
            </a:endParaRPr>
          </a:p>
        </p:txBody>
      </p:sp>
      <p:sp>
        <p:nvSpPr>
          <p:cNvPr id="24579" name="Rectangle 3"/>
          <p:cNvSpPr>
            <a:spLocks noChangeArrowheads="1"/>
          </p:cNvSpPr>
          <p:nvPr/>
        </p:nvSpPr>
        <p:spPr bwMode="auto">
          <a:xfrm>
            <a:off x="482600" y="1155700"/>
            <a:ext cx="8128000" cy="53213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One of the most important data types in any programming language is the </a:t>
            </a:r>
            <a:r>
              <a:rPr lang="en-US" sz="2400" i="1" dirty="0">
                <a:solidFill>
                  <a:srgbClr val="000000"/>
                </a:solidFill>
              </a:rPr>
              <a:t>string type</a:t>
            </a:r>
            <a:r>
              <a:rPr lang="en-US" sz="2400" b="0" i="1" dirty="0">
                <a:solidFill>
                  <a:srgbClr val="000000"/>
                </a:solidFill>
              </a:rPr>
              <a:t>.</a:t>
            </a:r>
            <a:endParaRPr lang="en-US" sz="2400" b="0" dirty="0">
              <a:solidFill>
                <a:srgbClr val="000000"/>
              </a:solidFill>
            </a:endParaRPr>
          </a:p>
          <a:p>
            <a:pPr marL="342900" indent="-342900">
              <a:lnSpc>
                <a:spcPct val="90000"/>
              </a:lnSpc>
              <a:spcAft>
                <a:spcPct val="50000"/>
              </a:spcAft>
              <a:buFontTx/>
              <a:buChar char="•"/>
            </a:pPr>
            <a:r>
              <a:rPr lang="en-US" sz="2400" b="0" dirty="0">
                <a:solidFill>
                  <a:srgbClr val="000000"/>
                </a:solidFill>
              </a:rPr>
              <a:t>The domain of the string type is all sequences of characters.  In JavaScript, you create a string simply by including that sequence of characters inside quotation marks, as in </a:t>
            </a:r>
            <a:r>
              <a:rPr lang="en-US" sz="2000" dirty="0">
                <a:solidFill>
                  <a:srgbClr val="000000"/>
                </a:solidFill>
                <a:latin typeface="Courier New"/>
                <a:cs typeface="Courier New"/>
              </a:rPr>
              <a:t>"Jerry"</a:t>
            </a:r>
            <a:r>
              <a:rPr lang="en-US" sz="2400" b="0" dirty="0">
                <a:solidFill>
                  <a:srgbClr val="000000"/>
                </a:solidFill>
              </a:rPr>
              <a:t>.</a:t>
            </a:r>
          </a:p>
          <a:p>
            <a:pPr marL="342900" indent="-342900">
              <a:lnSpc>
                <a:spcPct val="90000"/>
              </a:lnSpc>
              <a:spcAft>
                <a:spcPct val="50000"/>
              </a:spcAft>
              <a:buFontTx/>
              <a:buChar char="•"/>
            </a:pPr>
            <a:r>
              <a:rPr lang="en-US" sz="2400" b="0" dirty="0">
                <a:solidFill>
                  <a:srgbClr val="000000"/>
                </a:solidFill>
              </a:rPr>
              <a:t>The set of operations that can be applied to strings is large, but you don’t need to know the entire set.  In fact, for the first six chapters in the text, the only string operation you need to know is concatenation, as described on the next slide.  You will learn about other operations in Chapter 7.</a:t>
            </a:r>
          </a:p>
          <a:p>
            <a:pPr marL="342900" indent="-342900" algn="just">
              <a:lnSpc>
                <a:spcPct val="90000"/>
              </a:lnSpc>
              <a:spcAft>
                <a:spcPct val="50000"/>
              </a:spcAft>
              <a:buFontTx/>
              <a:buChar char="•"/>
            </a:pPr>
            <a:r>
              <a:rPr lang="en-US" sz="2400" b="0" dirty="0">
                <a:solidFill>
                  <a:srgbClr val="000000"/>
                </a:solidFill>
              </a:rPr>
              <a:t>All values—including numbers, strings, graphical objects, and values of many other types—can be assigned to variables, passed as arguments to functions, and returned as results.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7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57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0" y="76200"/>
            <a:ext cx="9144000" cy="1143000"/>
          </a:xfrm>
          <a:noFill/>
        </p:spPr>
        <p:txBody>
          <a:bodyPr/>
          <a:lstStyle/>
          <a:p>
            <a:r>
              <a:rPr lang="en-US" sz="4000">
                <a:solidFill>
                  <a:srgbClr val="FF0000"/>
                </a:solidFill>
              </a:rPr>
              <a:t>Concatenation</a:t>
            </a:r>
            <a:endParaRPr lang="en-US">
              <a:solidFill>
                <a:srgbClr val="FF0000"/>
              </a:solidFill>
            </a:endParaRPr>
          </a:p>
        </p:txBody>
      </p:sp>
      <p:sp>
        <p:nvSpPr>
          <p:cNvPr id="51203" name="Rectangle 3"/>
          <p:cNvSpPr>
            <a:spLocks noChangeArrowheads="1"/>
          </p:cNvSpPr>
          <p:nvPr/>
        </p:nvSpPr>
        <p:spPr bwMode="auto">
          <a:xfrm>
            <a:off x="482600" y="1155700"/>
            <a:ext cx="8128000" cy="38735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One of the most useful operations available for strings is </a:t>
            </a:r>
            <a:r>
              <a:rPr lang="en-US" sz="2400" i="1" dirty="0">
                <a:solidFill>
                  <a:srgbClr val="000000"/>
                </a:solidFill>
              </a:rPr>
              <a:t>concatenation</a:t>
            </a:r>
            <a:r>
              <a:rPr lang="en-US" sz="2400" b="0" i="1" dirty="0">
                <a:solidFill>
                  <a:srgbClr val="000000"/>
                </a:solidFill>
              </a:rPr>
              <a:t>,</a:t>
            </a:r>
            <a:r>
              <a:rPr lang="en-US" sz="2400" b="0" dirty="0">
                <a:solidFill>
                  <a:srgbClr val="000000"/>
                </a:solidFill>
              </a:rPr>
              <a:t> which consists of combining two strings end to end with no intervening characters.</a:t>
            </a:r>
          </a:p>
          <a:p>
            <a:pPr marL="342900" indent="-342900">
              <a:lnSpc>
                <a:spcPct val="90000"/>
              </a:lnSpc>
              <a:spcAft>
                <a:spcPct val="50000"/>
              </a:spcAft>
              <a:buFontTx/>
              <a:buChar char="•"/>
            </a:pPr>
            <a:r>
              <a:rPr lang="en-US" sz="2400" b="0" dirty="0">
                <a:solidFill>
                  <a:srgbClr val="000000"/>
                </a:solidFill>
              </a:rPr>
              <a:t>Concatenation is built into JavaScript using the </a:t>
            </a:r>
            <a:r>
              <a:rPr lang="en-US" sz="2000" dirty="0">
                <a:solidFill>
                  <a:srgbClr val="000000"/>
                </a:solidFill>
                <a:latin typeface="Courier New" pitchFamily="1" charset="0"/>
              </a:rPr>
              <a:t>+</a:t>
            </a:r>
            <a:r>
              <a:rPr lang="en-US" sz="2400" b="0" dirty="0">
                <a:solidFill>
                  <a:srgbClr val="000000"/>
                </a:solidFill>
              </a:rPr>
              <a:t> operator.  For example, the expression </a:t>
            </a:r>
            <a:r>
              <a:rPr lang="en-US" sz="2000" dirty="0">
                <a:solidFill>
                  <a:srgbClr val="000000"/>
                </a:solidFill>
                <a:latin typeface="Courier New"/>
                <a:cs typeface="Courier New"/>
              </a:rPr>
              <a:t>"ABC"</a:t>
            </a:r>
            <a:r>
              <a:rPr lang="en-US" sz="2000" b="0" dirty="0">
                <a:solidFill>
                  <a:srgbClr val="000000"/>
                </a:solidFill>
                <a:latin typeface="Times New Roman"/>
                <a:cs typeface="Times New Roman"/>
              </a:rPr>
              <a:t> </a:t>
            </a:r>
            <a:r>
              <a:rPr lang="en-US" sz="2000" dirty="0">
                <a:solidFill>
                  <a:srgbClr val="000000"/>
                </a:solidFill>
                <a:latin typeface="Courier New"/>
                <a:cs typeface="Courier New"/>
              </a:rPr>
              <a:t>+</a:t>
            </a:r>
            <a:r>
              <a:rPr lang="en-US" sz="2000" dirty="0">
                <a:solidFill>
                  <a:srgbClr val="000000"/>
                </a:solidFill>
                <a:latin typeface="Times New Roman"/>
                <a:cs typeface="Times New Roman"/>
              </a:rPr>
              <a:t> </a:t>
            </a:r>
            <a:r>
              <a:rPr lang="en-US" sz="2000" dirty="0">
                <a:solidFill>
                  <a:srgbClr val="000000"/>
                </a:solidFill>
                <a:latin typeface="Courier New"/>
                <a:cs typeface="Courier New"/>
              </a:rPr>
              <a:t>"DEF"</a:t>
            </a:r>
            <a:r>
              <a:rPr lang="en-US" sz="2400" b="0" dirty="0">
                <a:solidFill>
                  <a:srgbClr val="000000"/>
                </a:solidFill>
              </a:rPr>
              <a:t> returns the string </a:t>
            </a:r>
            <a:r>
              <a:rPr lang="en-US" sz="2000" dirty="0">
                <a:solidFill>
                  <a:srgbClr val="000000"/>
                </a:solidFill>
                <a:latin typeface="Courier New"/>
                <a:cs typeface="Courier New"/>
              </a:rPr>
              <a:t>"ABCDEF"</a:t>
            </a:r>
            <a:r>
              <a:rPr lang="en-US" sz="2400" b="0" dirty="0">
                <a:solidFill>
                  <a:srgbClr val="000000"/>
                </a:solidFill>
              </a:rPr>
              <a:t>.</a:t>
            </a:r>
          </a:p>
          <a:p>
            <a:pPr marL="342900" indent="-342900">
              <a:lnSpc>
                <a:spcPct val="90000"/>
              </a:lnSpc>
              <a:spcAft>
                <a:spcPct val="50000"/>
              </a:spcAft>
              <a:buFontTx/>
              <a:buChar char="•"/>
            </a:pPr>
            <a:r>
              <a:rPr lang="en-US" sz="2400" b="0" dirty="0">
                <a:solidFill>
                  <a:srgbClr val="000000"/>
                </a:solidFill>
              </a:rPr>
              <a:t>If you use </a:t>
            </a:r>
            <a:r>
              <a:rPr lang="en-US" sz="2000" dirty="0">
                <a:solidFill>
                  <a:srgbClr val="000000"/>
                </a:solidFill>
                <a:latin typeface="Courier New" pitchFamily="1" charset="0"/>
              </a:rPr>
              <a:t>+</a:t>
            </a:r>
            <a:r>
              <a:rPr lang="en-US" sz="2400" b="0" dirty="0">
                <a:solidFill>
                  <a:srgbClr val="000000"/>
                </a:solidFill>
              </a:rPr>
              <a:t> with numeric operands, it signifies addition.  If at least one of its operands is a string, JavaScript interprets </a:t>
            </a:r>
            <a:r>
              <a:rPr lang="en-US" sz="2000" dirty="0">
                <a:solidFill>
                  <a:srgbClr val="000000"/>
                </a:solidFill>
                <a:latin typeface="Courier New" pitchFamily="1" charset="0"/>
              </a:rPr>
              <a:t>+</a:t>
            </a:r>
            <a:r>
              <a:rPr lang="en-US" sz="2400" b="0" dirty="0">
                <a:solidFill>
                  <a:srgbClr val="000000"/>
                </a:solidFill>
              </a:rPr>
              <a:t> as concatenation.  It automatically converts the other operand to a string and concatenates the two strings, so that</a:t>
            </a:r>
          </a:p>
          <a:p>
            <a:pPr marL="800100" lvl="1" indent="-342900" algn="just">
              <a:lnSpc>
                <a:spcPct val="90000"/>
              </a:lnSpc>
              <a:spcAft>
                <a:spcPct val="50000"/>
              </a:spcAft>
              <a:buFontTx/>
              <a:buChar char="•"/>
            </a:pPr>
            <a:endParaRPr lang="en-US" sz="2400" dirty="0">
              <a:solidFill>
                <a:srgbClr val="000000"/>
              </a:solidFill>
              <a:latin typeface="Courier New"/>
              <a:cs typeface="Courier New"/>
            </a:endParaRPr>
          </a:p>
        </p:txBody>
      </p:sp>
      <p:grpSp>
        <p:nvGrpSpPr>
          <p:cNvPr id="2" name="Group 7"/>
          <p:cNvGrpSpPr/>
          <p:nvPr/>
        </p:nvGrpSpPr>
        <p:grpSpPr>
          <a:xfrm>
            <a:off x="2168556" y="4977239"/>
            <a:ext cx="4953000" cy="400110"/>
            <a:chOff x="2168556" y="4977239"/>
            <a:chExt cx="4953000" cy="400110"/>
          </a:xfrm>
        </p:grpSpPr>
        <p:sp>
          <p:nvSpPr>
            <p:cNvPr id="6" name="TextBox 5"/>
            <p:cNvSpPr txBox="1"/>
            <p:nvPr/>
          </p:nvSpPr>
          <p:spPr>
            <a:xfrm>
              <a:off x="2168556" y="4977239"/>
              <a:ext cx="4953000" cy="400110"/>
            </a:xfrm>
            <a:prstGeom prst="rect">
              <a:avLst/>
            </a:prstGeom>
            <a:noFill/>
          </p:spPr>
          <p:txBody>
            <a:bodyPr wrap="square" rtlCol="0">
              <a:spAutoFit/>
            </a:bodyPr>
            <a:lstStyle/>
            <a:p>
              <a:r>
                <a:rPr lang="en-US" sz="2000" dirty="0">
                  <a:solidFill>
                    <a:srgbClr val="000000"/>
                  </a:solidFill>
                  <a:latin typeface="Courier New"/>
                  <a:cs typeface="Courier New"/>
                </a:rPr>
                <a:t>"Catch" + -22    "Catch-22"</a:t>
              </a:r>
            </a:p>
          </p:txBody>
        </p:sp>
        <p:sp>
          <p:nvSpPr>
            <p:cNvPr id="7" name="Right Arrow 6"/>
            <p:cNvSpPr/>
            <p:nvPr/>
          </p:nvSpPr>
          <p:spPr bwMode="auto">
            <a:xfrm>
              <a:off x="4396296" y="5129639"/>
              <a:ext cx="316452" cy="15240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rgbClr val="000000"/>
                </a:solidFill>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0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03">
                                            <p:txEl>
                                              <p:pRg st="2" end="2"/>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5" name="Rectangle 3"/>
          <p:cNvSpPr>
            <a:spLocks noGrp="1" noChangeArrowheads="1"/>
          </p:cNvSpPr>
          <p:nvPr>
            <p:ph type="title"/>
          </p:nvPr>
        </p:nvSpPr>
        <p:spPr>
          <a:xfrm>
            <a:off x="0" y="2667000"/>
            <a:ext cx="9144000" cy="1143000"/>
          </a:xfrm>
          <a:noFill/>
          <a:ln/>
        </p:spPr>
        <p:txBody>
          <a:bodyPr/>
          <a:lstStyle/>
          <a:p>
            <a:r>
              <a:rPr lang="en-US" sz="3600">
                <a:solidFill>
                  <a:srgbClr val="FF0000"/>
                </a:solidFill>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17996</TotalTime>
  <Words>2699</Words>
  <Application>Microsoft Macintosh PowerPoint</Application>
  <PresentationFormat>On-screen Show (4:3)</PresentationFormat>
  <Paragraphs>268</Paragraphs>
  <Slides>27</Slides>
  <Notes>27</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27</vt:i4>
      </vt:variant>
    </vt:vector>
  </HeadingPairs>
  <TitlesOfParts>
    <vt:vector size="38" baseType="lpstr">
      <vt:lpstr>ＭＳ Ｐゴシック</vt:lpstr>
      <vt:lpstr>Arial</vt:lpstr>
      <vt:lpstr>Courier New</vt:lpstr>
      <vt:lpstr>Lucida Grande</vt:lpstr>
      <vt:lpstr>Symbol</vt:lpstr>
      <vt:lpstr>Times New Roman</vt:lpstr>
      <vt:lpstr>Blank Presentation</vt:lpstr>
      <vt:lpstr>1_Blank Presentation</vt:lpstr>
      <vt:lpstr>2_Blank Presentation</vt:lpstr>
      <vt:lpstr>3_Blank Presentation</vt:lpstr>
      <vt:lpstr>4_Blank Presentation</vt:lpstr>
      <vt:lpstr>Expressions in JavaScript</vt:lpstr>
      <vt:lpstr>What is JavaScript?</vt:lpstr>
      <vt:lpstr>JavaScript: The Good Parts</vt:lpstr>
      <vt:lpstr>Arithmetic Expressions</vt:lpstr>
      <vt:lpstr>The Remainder Operator</vt:lpstr>
      <vt:lpstr>Using the JavaScript Console</vt:lpstr>
      <vt:lpstr>Variables</vt:lpstr>
      <vt:lpstr>Variable Declarations</vt:lpstr>
      <vt:lpstr>Constant Declarations</vt:lpstr>
      <vt:lpstr>Naming Conventions</vt:lpstr>
      <vt:lpstr>Precedence</vt:lpstr>
      <vt:lpstr>Exercise: Precedence Evaluation</vt:lpstr>
      <vt:lpstr>Assignment Statements</vt:lpstr>
      <vt:lpstr>Shorthand Assignments</vt:lpstr>
      <vt:lpstr>Increment and Decrement Operators</vt:lpstr>
      <vt:lpstr>Functions Revisited</vt:lpstr>
      <vt:lpstr>Functions in Mathematics</vt:lpstr>
      <vt:lpstr>Writing JavaScript Functions</vt:lpstr>
      <vt:lpstr>Examples of Simple Functions</vt:lpstr>
      <vt:lpstr>Libraries</vt:lpstr>
      <vt:lpstr>Useful Functions in the Math Library</vt:lpstr>
      <vt:lpstr>Exercise: Calculating a Quotient</vt:lpstr>
      <vt:lpstr>Nonnumeric Data</vt:lpstr>
      <vt:lpstr>Data Types</vt:lpstr>
      <vt:lpstr>The String Type</vt:lpstr>
      <vt:lpstr>Concatenation</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86</cp:revision>
  <cp:lastPrinted>2018-10-01T19:34:39Z</cp:lastPrinted>
  <dcterms:created xsi:type="dcterms:W3CDTF">2017-08-22T18:42:03Z</dcterms:created>
  <dcterms:modified xsi:type="dcterms:W3CDTF">2018-10-01T19:35:08Z</dcterms:modified>
</cp:coreProperties>
</file>