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62" r:id="rId3"/>
    <p:sldMasterId id="2147483664" r:id="rId4"/>
    <p:sldMasterId id="2147483666" r:id="rId5"/>
    <p:sldMasterId id="2147483668" r:id="rId6"/>
  </p:sldMasterIdLst>
  <p:notesMasterIdLst>
    <p:notesMasterId r:id="rId34"/>
  </p:notesMasterIdLst>
  <p:handoutMasterIdLst>
    <p:handoutMasterId r:id="rId35"/>
  </p:handoutMasterIdLst>
  <p:sldIdLst>
    <p:sldId id="441" r:id="rId7"/>
    <p:sldId id="526" r:id="rId8"/>
    <p:sldId id="485" r:id="rId9"/>
    <p:sldId id="527" r:id="rId10"/>
    <p:sldId id="540" r:id="rId11"/>
    <p:sldId id="541" r:id="rId12"/>
    <p:sldId id="511" r:id="rId13"/>
    <p:sldId id="510" r:id="rId14"/>
    <p:sldId id="515" r:id="rId15"/>
    <p:sldId id="514" r:id="rId16"/>
    <p:sldId id="542" r:id="rId17"/>
    <p:sldId id="543" r:id="rId18"/>
    <p:sldId id="544" r:id="rId19"/>
    <p:sldId id="545" r:id="rId20"/>
    <p:sldId id="528" r:id="rId21"/>
    <p:sldId id="529" r:id="rId22"/>
    <p:sldId id="530" r:id="rId23"/>
    <p:sldId id="531" r:id="rId24"/>
    <p:sldId id="532" r:id="rId25"/>
    <p:sldId id="533" r:id="rId26"/>
    <p:sldId id="534" r:id="rId27"/>
    <p:sldId id="535" r:id="rId28"/>
    <p:sldId id="536" r:id="rId29"/>
    <p:sldId id="537" r:id="rId30"/>
    <p:sldId id="538" r:id="rId31"/>
    <p:sldId id="539" r:id="rId32"/>
    <p:sldId id="369" r:id="rId33"/>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66"/>
    <a:srgbClr val="990000"/>
    <a:srgbClr val="FF3333"/>
    <a:srgbClr val="999999"/>
    <a:srgbClr val="FFFFFF"/>
    <a:srgbClr val="CCCCCC"/>
    <a:srgbClr val="000000"/>
    <a:srgbClr val="DDDDDD"/>
    <a:srgbClr val="EEEEEE"/>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32" d="100"/>
          <a:sy n="132" d="100"/>
        </p:scale>
        <p:origin x="13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0"/>
    </p:cViewPr>
  </p:sorterViewPr>
  <p:notesViewPr>
    <p:cSldViewPr>
      <p:cViewPr varScale="1">
        <p:scale>
          <a:sx n="132" d="100"/>
          <a:sy n="132" d="100"/>
        </p:scale>
        <p:origin x="1392"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9A504333-373A-E24A-A698-3B966257F340}" type="datetimeFigureOut">
              <a:rPr lang="en-US" smtClean="0"/>
              <a:t>10/2/18</a:t>
            </a:fld>
            <a:endParaRPr lang="en-US" dirty="0"/>
          </a:p>
        </p:txBody>
      </p:sp>
      <p:sp>
        <p:nvSpPr>
          <p:cNvPr id="4" name="Footer Placeholder 3"/>
          <p:cNvSpPr>
            <a:spLocks noGrp="1"/>
          </p:cNvSpPr>
          <p:nvPr>
            <p:ph type="ftr" sz="quarter" idx="2"/>
          </p:nvPr>
        </p:nvSpPr>
        <p:spPr>
          <a:xfrm>
            <a:off x="0" y="6513514"/>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4"/>
            <a:ext cx="3962400" cy="344487"/>
          </a:xfrm>
          <a:prstGeom prst="rect">
            <a:avLst/>
          </a:prstGeom>
        </p:spPr>
        <p:txBody>
          <a:bodyPr vert="horz" lIns="91440" tIns="45720" rIns="91440" bIns="45720" rtlCol="0" anchor="b"/>
          <a:lstStyle>
            <a:lvl1pPr algn="r">
              <a:defRPr sz="1200"/>
            </a:lvl1pPr>
          </a:lstStyle>
          <a:p>
            <a:fld id="{1D153EF2-AAB2-004B-8A5A-1497A2248719}" type="slidenum">
              <a:rPr lang="en-US" smtClean="0"/>
              <a:t>‹#›</a:t>
            </a:fld>
            <a:endParaRPr lang="en-US" dirty="0"/>
          </a:p>
        </p:txBody>
      </p:sp>
    </p:spTree>
    <p:extLst>
      <p:ext uri="{BB962C8B-B14F-4D97-AF65-F5344CB8AC3E}">
        <p14:creationId xmlns:p14="http://schemas.microsoft.com/office/powerpoint/2010/main" val="1085840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extLst>
      <p:ext uri="{BB962C8B-B14F-4D97-AF65-F5344CB8AC3E}">
        <p14:creationId xmlns:p14="http://schemas.microsoft.com/office/powerpoint/2010/main" val="2396097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DAEE70B-441F-0F41-A9BB-24E48A77AA94}" type="slidenum">
              <a:rPr lang="en-US">
                <a:solidFill>
                  <a:prstClr val="black"/>
                </a:solidFill>
              </a:rPr>
              <a:pPr/>
              <a:t>2</a:t>
            </a:fld>
            <a:endParaRPr lang="en-US">
              <a:solidFill>
                <a:prstClr val="black"/>
              </a:solidFill>
            </a:endParaRPr>
          </a:p>
        </p:txBody>
      </p:sp>
      <p:sp>
        <p:nvSpPr>
          <p:cNvPr id="17411" name="Rectangle 2"/>
          <p:cNvSpPr>
            <a:spLocks noGrp="1" noRot="1" noChangeAspect="1" noChangeArrowheads="1"/>
          </p:cNvSpPr>
          <p:nvPr>
            <p:ph type="sldImg"/>
          </p:nvPr>
        </p:nvSpPr>
        <p:spPr>
          <a:xfrm>
            <a:off x="2846388" y="533400"/>
            <a:ext cx="3455987" cy="2590800"/>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E2F81912-073A-D244-AE85-6A1AA5967F95}" type="slidenum">
              <a:rPr lang="en-US">
                <a:solidFill>
                  <a:prstClr val="black"/>
                </a:solidFill>
                <a:latin typeface="Times" pitchFamily="1" charset="0"/>
              </a:rPr>
              <a:pPr/>
              <a:t>4</a:t>
            </a:fld>
            <a:endParaRPr lang="en-US">
              <a:solidFill>
                <a:prstClr val="black"/>
              </a:solidFill>
              <a:latin typeface="Times" pitchFamily="1"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620B32-449E-7441-A5DC-799652649676}" type="slidenum">
              <a:rPr lang="en-US">
                <a:solidFill>
                  <a:prstClr val="black"/>
                </a:solidFill>
              </a:rPr>
              <a:pPr/>
              <a:t>5</a:t>
            </a:fld>
            <a:endParaRPr lang="en-US">
              <a:solidFill>
                <a:prstClr val="black"/>
              </a:solidFill>
            </a:endParaRPr>
          </a:p>
        </p:txBody>
      </p:sp>
      <p:sp>
        <p:nvSpPr>
          <p:cNvPr id="4884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84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6</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15</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CC913-C904-F34D-9E21-2F72295BA358}" type="slidenum">
              <a:rPr lang="en-US">
                <a:solidFill>
                  <a:prstClr val="black"/>
                </a:solidFill>
              </a:rPr>
              <a:pPr/>
              <a:t>16</a:t>
            </a:fld>
            <a:endParaRPr lang="en-US">
              <a:solidFill>
                <a:prstClr val="black"/>
              </a:solidFill>
            </a:endParaRPr>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C56FBA-1CC4-5E4D-8C70-D35B2DF64ED2}" type="slidenum">
              <a:rPr lang="en-US">
                <a:solidFill>
                  <a:prstClr val="black"/>
                </a:solidFill>
              </a:rPr>
              <a:pPr/>
              <a:t>17</a:t>
            </a:fld>
            <a:endParaRPr lang="en-US">
              <a:solidFill>
                <a:prstClr val="black"/>
              </a:solidFill>
            </a:endParaRPr>
          </a:p>
        </p:txBody>
      </p:sp>
      <p:sp>
        <p:nvSpPr>
          <p:cNvPr id="5109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02A7C-2EDF-534E-BA2E-BF444998B631}" type="slidenum">
              <a:rPr lang="en-US">
                <a:solidFill>
                  <a:prstClr val="black"/>
                </a:solidFill>
              </a:rPr>
              <a:pPr/>
              <a:t>18</a:t>
            </a:fld>
            <a:endParaRPr lang="en-US">
              <a:solidFill>
                <a:prstClr val="black"/>
              </a:solidFill>
            </a:endParaRPr>
          </a:p>
        </p:txBody>
      </p:sp>
      <p:sp>
        <p:nvSpPr>
          <p:cNvPr id="4966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66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8C3EC-AC15-4843-B7A5-0C312FEEF809}" type="slidenum">
              <a:rPr lang="en-US">
                <a:solidFill>
                  <a:prstClr val="black"/>
                </a:solidFill>
              </a:rPr>
              <a:pPr/>
              <a:t>19</a:t>
            </a:fld>
            <a:endParaRPr lang="en-US">
              <a:solidFill>
                <a:prstClr val="black"/>
              </a:solidFill>
            </a:endParaRPr>
          </a:p>
        </p:txBody>
      </p:sp>
      <p:sp>
        <p:nvSpPr>
          <p:cNvPr id="4986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76362B-ABD1-6046-9D6A-97E24CDDAD67}" type="slidenum">
              <a:rPr lang="en-US">
                <a:solidFill>
                  <a:prstClr val="black"/>
                </a:solidFill>
              </a:rPr>
              <a:pPr/>
              <a:t>20</a:t>
            </a:fld>
            <a:endParaRPr lang="en-US">
              <a:solidFill>
                <a:prstClr val="black"/>
              </a:solidFill>
            </a:endParaRPr>
          </a:p>
        </p:txBody>
      </p:sp>
      <p:sp>
        <p:nvSpPr>
          <p:cNvPr id="5007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90A9D56-8359-0C47-9638-4210279FF1F1}" type="slidenum">
              <a:rPr lang="en-US">
                <a:solidFill>
                  <a:prstClr val="black"/>
                </a:solidFill>
              </a:rPr>
              <a:pPr/>
              <a:t>21</a:t>
            </a:fld>
            <a:endParaRPr lang="en-US">
              <a:solidFill>
                <a:prstClr val="black"/>
              </a:solidFill>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1561862-125F-A945-91FF-0A3AEB487553}" type="slidenum">
              <a:rPr lang="en-US">
                <a:solidFill>
                  <a:prstClr val="black"/>
                </a:solidFill>
              </a:rPr>
              <a:pPr/>
              <a:t>22</a:t>
            </a:fld>
            <a:endParaRPr lang="en-US">
              <a:solidFill>
                <a:prstClr val="black"/>
              </a:solidFill>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1561862-125F-A945-91FF-0A3AEB487553}" type="slidenum">
              <a:rPr lang="en-US">
                <a:solidFill>
                  <a:prstClr val="black"/>
                </a:solidFill>
              </a:rPr>
              <a:pPr/>
              <a:t>23</a:t>
            </a:fld>
            <a:endParaRPr lang="en-US">
              <a:solidFill>
                <a:prstClr val="black"/>
              </a:solidFill>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1052504-E7F4-0645-A874-6E86F3974445}" type="slidenum">
              <a:rPr lang="en-US">
                <a:solidFill>
                  <a:prstClr val="black"/>
                </a:solidFill>
              </a:rPr>
              <a:pPr/>
              <a:t>24</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CC913-C904-F34D-9E21-2F72295BA358}" type="slidenum">
              <a:rPr lang="en-US">
                <a:solidFill>
                  <a:prstClr val="black"/>
                </a:solidFill>
              </a:rPr>
              <a:pPr/>
              <a:t>25</a:t>
            </a:fld>
            <a:endParaRPr lang="en-US">
              <a:solidFill>
                <a:prstClr val="black"/>
              </a:solidFill>
            </a:endParaRPr>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CC913-C904-F34D-9E21-2F72295BA358}" type="slidenum">
              <a:rPr lang="en-US">
                <a:solidFill>
                  <a:prstClr val="black"/>
                </a:solidFill>
              </a:rPr>
              <a:pPr/>
              <a:t>26</a:t>
            </a:fld>
            <a:endParaRPr lang="en-US">
              <a:solidFill>
                <a:prstClr val="black"/>
              </a:solidFill>
            </a:endParaRPr>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27</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EB4C1-072E-D441-8156-948E6BD74C5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E46DA902-4DD8-5E46-97F3-478CA57E5208}" type="slidenum">
              <a:rPr lang="en-US">
                <a:solidFill>
                  <a:srgbClr val="000000"/>
                </a:solidFill>
              </a:rPr>
              <a:pPr/>
              <a:t>‹#›</a:t>
            </a:fld>
            <a:r>
              <a:rPr lang="en-US">
                <a:solidFill>
                  <a:srgbClr val="000000"/>
                </a:solidFill>
              </a:rPr>
              <a:t> / 20</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mn-lt"/>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mn-lt"/>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mn-lt"/>
              </a:defRPr>
            </a:lvl1pPr>
          </a:lstStyle>
          <a:p>
            <a:pPr>
              <a:defRPr/>
            </a:pPr>
            <a:fld id="{E486E542-7683-3D4F-8E57-924FE3DC4945}"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charset="0"/>
        </a:defRPr>
      </a:lvl6pPr>
      <a:lvl7pPr marL="914400" algn="ctr" rtl="0" eaLnBrk="0" fontAlgn="base" hangingPunct="0">
        <a:spcBef>
          <a:spcPct val="0"/>
        </a:spcBef>
        <a:spcAft>
          <a:spcPct val="0"/>
        </a:spcAft>
        <a:defRPr sz="4400">
          <a:solidFill>
            <a:schemeClr val="tx2"/>
          </a:solidFill>
          <a:latin typeface="Times" charset="0"/>
        </a:defRPr>
      </a:lvl7pPr>
      <a:lvl8pPr marL="1371600" algn="ctr" rtl="0" eaLnBrk="0" fontAlgn="base" hangingPunct="0">
        <a:spcBef>
          <a:spcPct val="0"/>
        </a:spcBef>
        <a:spcAft>
          <a:spcPct val="0"/>
        </a:spcAft>
        <a:defRPr sz="4400">
          <a:solidFill>
            <a:schemeClr val="tx2"/>
          </a:solidFill>
          <a:latin typeface="Times" charset="0"/>
        </a:defRPr>
      </a:lvl8pPr>
      <a:lvl9pPr marL="1828800" algn="ctr" rtl="0" eaLnBrk="0" fontAlgn="base" hangingPunct="0">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sz="1400">
                <a:solidFill>
                  <a:srgbClr val="000000"/>
                </a:solidFill>
                <a:latin typeface="Times New Roman" pitchFamily="1" charset="0"/>
              </a:rPr>
              <a:pPr/>
              <a:t>‹#›</a:t>
            </a:fld>
            <a:endParaRPr lang="en-US" sz="1400">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4770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latin typeface="Times New Roman" pitchFamily="-102"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latin typeface="Times New Roman" pitchFamily="-102" charset="0"/>
            </a:endParaRPr>
          </a:p>
        </p:txBody>
      </p:sp>
      <p:sp>
        <p:nvSpPr>
          <p:cNvPr id="1030" name="Rectangle 6"/>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CE2AE3FF-BC50-8144-ACB4-172747C467D6}" type="slidenum">
              <a:rPr lang="en-US">
                <a:solidFill>
                  <a:srgbClr val="000000"/>
                </a:solidFill>
                <a:latin typeface="Times New Roman" pitchFamily="-102" charset="0"/>
              </a:rPr>
              <a:pPr/>
              <a:t>‹#›</a:t>
            </a:fld>
            <a:r>
              <a:rPr lang="en-US">
                <a:solidFill>
                  <a:srgbClr val="000000"/>
                </a:solidFill>
                <a:latin typeface="Times New Roman" pitchFamily="-102" charset="0"/>
              </a:rPr>
              <a:t> / 20</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02" charset="0"/>
        </a:defRPr>
      </a:lvl2pPr>
      <a:lvl3pPr algn="ctr" rtl="0" eaLnBrk="0" fontAlgn="base" hangingPunct="0">
        <a:spcBef>
          <a:spcPct val="0"/>
        </a:spcBef>
        <a:spcAft>
          <a:spcPct val="0"/>
        </a:spcAft>
        <a:defRPr sz="4400">
          <a:solidFill>
            <a:schemeClr val="tx2"/>
          </a:solidFill>
          <a:latin typeface="Times New Roman" pitchFamily="-102" charset="0"/>
        </a:defRPr>
      </a:lvl3pPr>
      <a:lvl4pPr algn="ctr" rtl="0" eaLnBrk="0" fontAlgn="base" hangingPunct="0">
        <a:spcBef>
          <a:spcPct val="0"/>
        </a:spcBef>
        <a:spcAft>
          <a:spcPct val="0"/>
        </a:spcAft>
        <a:defRPr sz="4400">
          <a:solidFill>
            <a:schemeClr val="tx2"/>
          </a:solidFill>
          <a:latin typeface="Times New Roman" pitchFamily="-102" charset="0"/>
        </a:defRPr>
      </a:lvl4pPr>
      <a:lvl5pPr algn="ctr" rtl="0" eaLnBrk="0" fontAlgn="base" hangingPunct="0">
        <a:spcBef>
          <a:spcPct val="0"/>
        </a:spcBef>
        <a:spcAft>
          <a:spcPct val="0"/>
        </a:spcAft>
        <a:defRPr sz="4400">
          <a:solidFill>
            <a:schemeClr val="tx2"/>
          </a:solidFill>
          <a:latin typeface="Times New Roman" pitchFamily="-102" charset="0"/>
        </a:defRPr>
      </a:lvl5pPr>
      <a:lvl6pPr marL="457200" algn="ctr" rtl="0" eaLnBrk="0" fontAlgn="base" hangingPunct="0">
        <a:spcBef>
          <a:spcPct val="0"/>
        </a:spcBef>
        <a:spcAft>
          <a:spcPct val="0"/>
        </a:spcAft>
        <a:defRPr sz="4400">
          <a:solidFill>
            <a:schemeClr val="tx2"/>
          </a:solidFill>
          <a:latin typeface="Times New Roman" pitchFamily="-102" charset="0"/>
        </a:defRPr>
      </a:lvl6pPr>
      <a:lvl7pPr marL="914400" algn="ctr" rtl="0" eaLnBrk="0" fontAlgn="base" hangingPunct="0">
        <a:spcBef>
          <a:spcPct val="0"/>
        </a:spcBef>
        <a:spcAft>
          <a:spcPct val="0"/>
        </a:spcAft>
        <a:defRPr sz="4400">
          <a:solidFill>
            <a:schemeClr val="tx2"/>
          </a:solidFill>
          <a:latin typeface="Times New Roman" pitchFamily="-102" charset="0"/>
        </a:defRPr>
      </a:lvl7pPr>
      <a:lvl8pPr marL="1371600" algn="ctr" rtl="0" eaLnBrk="0" fontAlgn="base" hangingPunct="0">
        <a:spcBef>
          <a:spcPct val="0"/>
        </a:spcBef>
        <a:spcAft>
          <a:spcPct val="0"/>
        </a:spcAft>
        <a:defRPr sz="4400">
          <a:solidFill>
            <a:schemeClr val="tx2"/>
          </a:solidFill>
          <a:latin typeface="Times New Roman" pitchFamily="-102" charset="0"/>
        </a:defRPr>
      </a:lvl8pPr>
      <a:lvl9pPr marL="1828800" algn="ctr" rtl="0" eaLnBrk="0" fontAlgn="base" hangingPunct="0">
        <a:spcBef>
          <a:spcPct val="0"/>
        </a:spcBef>
        <a:spcAft>
          <a:spcPct val="0"/>
        </a:spcAft>
        <a:defRPr sz="4400">
          <a:solidFill>
            <a:schemeClr val="tx2"/>
          </a:solidFill>
          <a:latin typeface="Times New Roman" pitchFamily="-10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sz="1400">
                <a:solidFill>
                  <a:srgbClr val="000000"/>
                </a:solidFill>
                <a:latin typeface="Times New Roman" pitchFamily="1" charset="0"/>
              </a:rPr>
              <a:pPr/>
              <a:t>‹#›</a:t>
            </a:fld>
            <a:endParaRPr lang="en-US" sz="1400">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charset="0"/>
              </a:rPr>
              <a:t>JavaScript Programs</a:t>
            </a:r>
            <a:endParaRPr lang="en-US" sz="6000" dirty="0">
              <a:solidFill>
                <a:srgbClr val="FF0000"/>
              </a:solidFill>
              <a:latin typeface="Times New Roman" charset="0"/>
            </a:endParaRPr>
          </a:p>
        </p:txBody>
      </p:sp>
      <p:sp>
        <p:nvSpPr>
          <p:cNvPr id="2051" name="Text Box 40"/>
          <p:cNvSpPr txBox="1">
            <a:spLocks noChangeArrowheads="1"/>
          </p:cNvSpPr>
          <p:nvPr/>
        </p:nvSpPr>
        <p:spPr bwMode="auto">
          <a:xfrm>
            <a:off x="0" y="4114800"/>
            <a:ext cx="9144000" cy="1778949"/>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106AJ</a:t>
            </a:r>
          </a:p>
          <a:p>
            <a:pPr algn="ctr">
              <a:lnSpc>
                <a:spcPct val="85000"/>
              </a:lnSpc>
            </a:pPr>
            <a:r>
              <a:rPr lang="en-US" sz="3200" dirty="0">
                <a:latin typeface="Times New Roman" charset="0"/>
              </a:rPr>
              <a:t>October 3, 2018</a:t>
            </a:r>
          </a:p>
          <a:p>
            <a:pPr algn="ctr">
              <a:lnSpc>
                <a:spcPct val="85000"/>
              </a:lnSpc>
            </a:pPr>
            <a:r>
              <a:rPr lang="en-US" sz="3200" i="1" dirty="0">
                <a:latin typeface="Times New Roman"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World Wide Web</a:t>
            </a:r>
            <a:endParaRPr lang="en-US" dirty="0">
              <a:solidFill>
                <a:srgbClr val="FF0000"/>
              </a:solidFill>
              <a:latin typeface="Times New Roman" charset="0"/>
            </a:endParaRPr>
          </a:p>
        </p:txBody>
      </p:sp>
      <p:sp>
        <p:nvSpPr>
          <p:cNvPr id="429059" name="Rectangle 3"/>
          <p:cNvSpPr>
            <a:spLocks noChangeArrowheads="1"/>
          </p:cNvSpPr>
          <p:nvPr/>
        </p:nvSpPr>
        <p:spPr bwMode="auto">
          <a:xfrm>
            <a:off x="506089" y="1231900"/>
            <a:ext cx="5533599" cy="3644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One of the strengths of JavaScript is its integration with the World Wide Web, which was invented by Tim Berners-Lee at the CERN laboratory in Switzerland in 1989.</a:t>
            </a:r>
          </a:p>
          <a:p>
            <a:pPr marL="342900" indent="-342900">
              <a:lnSpc>
                <a:spcPct val="90000"/>
              </a:lnSpc>
              <a:spcAft>
                <a:spcPts val="1400"/>
              </a:spcAft>
              <a:buFontTx/>
              <a:buChar char="•"/>
            </a:pPr>
            <a:r>
              <a:rPr lang="en-US" sz="2400" dirty="0">
                <a:solidFill>
                  <a:srgbClr val="000000"/>
                </a:solidFill>
                <a:latin typeface="Times New Roman" charset="0"/>
              </a:rPr>
              <a:t>In honor of his contributions to the web, Berners-Lee received the Turing Award in 2016.  Named after computer scientist Alan Turing, the Turing Award is the highest honor in the computing field.</a:t>
            </a:r>
          </a:p>
        </p:txBody>
      </p:sp>
      <p:pic>
        <p:nvPicPr>
          <p:cNvPr id="4" name="Picture 3" descr="TimBernersLee.jpg"/>
          <p:cNvPicPr>
            <a:picLocks noChangeAspect="1"/>
          </p:cNvPicPr>
          <p:nvPr/>
        </p:nvPicPr>
        <p:blipFill>
          <a:blip r:embed="rId3"/>
          <a:srcRect l="36877" r="9183"/>
          <a:stretch>
            <a:fillRect/>
          </a:stretch>
        </p:blipFill>
        <p:spPr>
          <a:xfrm>
            <a:off x="6248400" y="1381487"/>
            <a:ext cx="2521111" cy="3114313"/>
          </a:xfrm>
          <a:prstGeom prst="rect">
            <a:avLst/>
          </a:prstGeom>
        </p:spPr>
      </p:pic>
      <p:sp>
        <p:nvSpPr>
          <p:cNvPr id="6" name="Rectangle 3"/>
          <p:cNvSpPr>
            <a:spLocks noChangeArrowheads="1"/>
          </p:cNvSpPr>
          <p:nvPr/>
        </p:nvSpPr>
        <p:spPr bwMode="auto">
          <a:xfrm>
            <a:off x="506089" y="4889500"/>
            <a:ext cx="8180711" cy="1816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The ideas behind the the World Wide Web have a long history that begins before the computing age.  Contributors to the idea of a world-wide interconnected repository of data include the Belgian bibliographer Paul </a:t>
            </a:r>
            <a:r>
              <a:rPr lang="en-US" sz="2400" dirty="0" err="1">
                <a:solidFill>
                  <a:srgbClr val="000000"/>
                </a:solidFill>
                <a:latin typeface="Times New Roman" charset="0"/>
              </a:rPr>
              <a:t>Otlet</a:t>
            </a:r>
            <a:r>
              <a:rPr lang="en-US" sz="2400" dirty="0">
                <a:solidFill>
                  <a:srgbClr val="000000"/>
                </a:solidFill>
                <a:latin typeface="Times New Roman" charset="0"/>
              </a:rPr>
              <a:t>, the MIT-based engineer and scientist </a:t>
            </a:r>
            <a:r>
              <a:rPr lang="en-US" sz="2400" dirty="0" err="1">
                <a:solidFill>
                  <a:srgbClr val="000000"/>
                </a:solidFill>
                <a:latin typeface="Times New Roman" charset="0"/>
              </a:rPr>
              <a:t>Vannevar</a:t>
            </a:r>
            <a:r>
              <a:rPr lang="en-US" sz="2400" dirty="0">
                <a:solidFill>
                  <a:srgbClr val="000000"/>
                </a:solidFill>
                <a:latin typeface="Times New Roman" charset="0"/>
              </a:rPr>
              <a:t> Bush, and computer visionary Ted Nelson.</a:t>
            </a:r>
          </a:p>
        </p:txBody>
      </p:sp>
      <p:sp>
        <p:nvSpPr>
          <p:cNvPr id="7" name="TextBox 6"/>
          <p:cNvSpPr txBox="1"/>
          <p:nvPr/>
        </p:nvSpPr>
        <p:spPr>
          <a:xfrm>
            <a:off x="6219680" y="4482020"/>
            <a:ext cx="2590800" cy="307777"/>
          </a:xfrm>
          <a:prstGeom prst="rect">
            <a:avLst/>
          </a:prstGeom>
          <a:noFill/>
        </p:spPr>
        <p:txBody>
          <a:bodyPr wrap="square" rtlCol="0">
            <a:spAutoFit/>
          </a:bodyPr>
          <a:lstStyle/>
          <a:p>
            <a:pPr algn="ctr"/>
            <a:r>
              <a:rPr lang="en-US" sz="1400" b="1" dirty="0"/>
              <a:t>Tim Berners-Lee (1955–)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0" y="2616200"/>
            <a:ext cx="9144000" cy="1143000"/>
          </a:xfrm>
        </p:spPr>
        <p:txBody>
          <a:bodyPr/>
          <a:lstStyle/>
          <a:p>
            <a:r>
              <a:rPr lang="en-US" sz="6000" dirty="0">
                <a:solidFill>
                  <a:srgbClr val="FF0000"/>
                </a:solidFill>
                <a:latin typeface="Times New Roman" pitchFamily="1" charset="0"/>
              </a:rPr>
              <a:t>JavaScript Programs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426" name="Picture 2" descr="227px-K&amp;R_C"/>
          <p:cNvPicPr>
            <a:picLocks noChangeAspect="1" noChangeArrowheads="1"/>
          </p:cNvPicPr>
          <p:nvPr/>
        </p:nvPicPr>
        <p:blipFill>
          <a:blip r:embed="rId3"/>
          <a:srcRect t="4732" b="2367"/>
          <a:stretch>
            <a:fillRect/>
          </a:stretch>
        </p:blipFill>
        <p:spPr bwMode="auto">
          <a:xfrm>
            <a:off x="5638800" y="2454275"/>
            <a:ext cx="3327400" cy="4318000"/>
          </a:xfrm>
          <a:prstGeom prst="rect">
            <a:avLst/>
          </a:prstGeom>
          <a:noFill/>
          <a:ln w="9525">
            <a:solidFill>
              <a:schemeClr val="tx1"/>
            </a:solidFill>
            <a:miter lim="800000"/>
            <a:headEnd/>
            <a:tailEnd/>
          </a:ln>
        </p:spPr>
      </p:pic>
      <p:sp>
        <p:nvSpPr>
          <p:cNvPr id="487427" name="Rectangle 3"/>
          <p:cNvSpPr>
            <a:spLocks noGrp="1" noChangeArrowheads="1"/>
          </p:cNvSpPr>
          <p:nvPr>
            <p:ph type="title"/>
          </p:nvPr>
        </p:nvSpPr>
        <p:spPr>
          <a:xfrm>
            <a:off x="0" y="76200"/>
            <a:ext cx="9144000" cy="1143000"/>
          </a:xfrm>
          <a:noFill/>
          <a:ln/>
        </p:spPr>
        <p:txBody>
          <a:bodyPr/>
          <a:lstStyle/>
          <a:p>
            <a:r>
              <a:rPr lang="en-US" sz="4000" dirty="0">
                <a:solidFill>
                  <a:srgbClr val="FF0000"/>
                </a:solidFill>
              </a:rPr>
              <a:t>The "Hello World" Program</a:t>
            </a:r>
            <a:endParaRPr lang="en-US" dirty="0">
              <a:solidFill>
                <a:schemeClr val="tx1"/>
              </a:solidFill>
            </a:endParaRPr>
          </a:p>
        </p:txBody>
      </p:sp>
      <p:sp>
        <p:nvSpPr>
          <p:cNvPr id="487429" name="Text Box 5"/>
          <p:cNvSpPr txBox="1">
            <a:spLocks noChangeArrowheads="1"/>
          </p:cNvSpPr>
          <p:nvPr/>
        </p:nvSpPr>
        <p:spPr bwMode="auto">
          <a:xfrm>
            <a:off x="-381000" y="3689350"/>
            <a:ext cx="5029200" cy="430887"/>
          </a:xfrm>
          <a:prstGeom prst="rect">
            <a:avLst/>
          </a:prstGeom>
          <a:noFill/>
          <a:ln w="9525">
            <a:noFill/>
            <a:miter lim="800000"/>
            <a:headEnd/>
            <a:tailEnd/>
          </a:ln>
          <a:effectLst/>
        </p:spPr>
        <p:txBody>
          <a:bodyPr>
            <a:prstTxWarp prst="textNoShape">
              <a:avLst/>
            </a:prstTxWarp>
            <a:spAutoFit/>
          </a:bodyPr>
          <a:lstStyle/>
          <a:p>
            <a:pPr algn="just">
              <a:lnSpc>
                <a:spcPct val="90000"/>
              </a:lnSpc>
            </a:pPr>
            <a:endParaRPr lang="en-US" sz="2400" dirty="0">
              <a:solidFill>
                <a:srgbClr val="000000"/>
              </a:solidFill>
              <a:latin typeface="Times New Roman" pitchFamily="1" charset="0"/>
            </a:endParaRPr>
          </a:p>
        </p:txBody>
      </p:sp>
      <p:grpSp>
        <p:nvGrpSpPr>
          <p:cNvPr id="2" name="Group 6"/>
          <p:cNvGrpSpPr>
            <a:grpSpLocks/>
          </p:cNvGrpSpPr>
          <p:nvPr/>
        </p:nvGrpSpPr>
        <p:grpSpPr bwMode="auto">
          <a:xfrm>
            <a:off x="5624513" y="2447925"/>
            <a:ext cx="3338512" cy="4333875"/>
            <a:chOff x="3543" y="1190"/>
            <a:chExt cx="2103" cy="2730"/>
          </a:xfrm>
        </p:grpSpPr>
        <p:sp>
          <p:nvSpPr>
            <p:cNvPr id="487431" name="Rectangle 7"/>
            <p:cNvSpPr>
              <a:spLocks noChangeArrowheads="1"/>
            </p:cNvSpPr>
            <p:nvPr/>
          </p:nvSpPr>
          <p:spPr bwMode="auto">
            <a:xfrm>
              <a:off x="3543" y="1190"/>
              <a:ext cx="2103" cy="273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487432" name="Text Box 8"/>
            <p:cNvSpPr txBox="1">
              <a:spLocks noChangeArrowheads="1"/>
            </p:cNvSpPr>
            <p:nvPr/>
          </p:nvSpPr>
          <p:spPr bwMode="auto">
            <a:xfrm>
              <a:off x="3552" y="1564"/>
              <a:ext cx="2064" cy="1988"/>
            </a:xfrm>
            <a:prstGeom prst="rect">
              <a:avLst/>
            </a:prstGeom>
            <a:noFill/>
            <a:ln w="9525">
              <a:noFill/>
              <a:miter lim="800000"/>
              <a:headEnd/>
              <a:tailEnd/>
            </a:ln>
            <a:effectLst/>
          </p:spPr>
          <p:txBody>
            <a:bodyPr>
              <a:prstTxWarp prst="textNoShape">
                <a:avLst/>
              </a:prstTxWarp>
              <a:spAutoFit/>
            </a:bodyPr>
            <a:lstStyle/>
            <a:p>
              <a:pPr algn="just">
                <a:lnSpc>
                  <a:spcPct val="90000"/>
                </a:lnSpc>
                <a:spcAft>
                  <a:spcPct val="50000"/>
                </a:spcAft>
              </a:pPr>
              <a:r>
                <a:rPr lang="en-US" sz="1200" b="1">
                  <a:solidFill>
                    <a:srgbClr val="000000"/>
                  </a:solidFill>
                  <a:latin typeface="Times New Roman" pitchFamily="1" charset="0"/>
                </a:rPr>
                <a:t>1.1 Getting Started</a:t>
              </a:r>
            </a:p>
            <a:p>
              <a:pPr algn="just">
                <a:lnSpc>
                  <a:spcPct val="90000"/>
                </a:lnSpc>
                <a:spcAft>
                  <a:spcPct val="50000"/>
                </a:spcAft>
              </a:pPr>
              <a:r>
                <a:rPr lang="en-US" sz="1200">
                  <a:solidFill>
                    <a:srgbClr val="000000"/>
                  </a:solidFill>
                  <a:latin typeface="Courier New" pitchFamily="1" charset="0"/>
                </a:rPr>
                <a:t>  </a:t>
              </a:r>
              <a:r>
                <a:rPr lang="en-US" sz="1200">
                  <a:solidFill>
                    <a:srgbClr val="000000"/>
                  </a:solidFill>
                  <a:latin typeface="Times New Roman" pitchFamily="1" charset="0"/>
                </a:rPr>
                <a:t>The only way to learn a new programming language is to write programs in it.  The first program to write is the same for all languages:</a:t>
              </a:r>
            </a:p>
            <a:p>
              <a:pPr algn="just">
                <a:lnSpc>
                  <a:spcPct val="90000"/>
                </a:lnSpc>
              </a:pPr>
              <a:r>
                <a:rPr lang="en-US" sz="1200">
                  <a:solidFill>
                    <a:srgbClr val="000000"/>
                  </a:solidFill>
                  <a:latin typeface="Times New Roman" pitchFamily="1" charset="0"/>
                </a:rPr>
                <a:t>      </a:t>
              </a:r>
              <a:r>
                <a:rPr lang="en-US" sz="1200" i="1">
                  <a:solidFill>
                    <a:srgbClr val="000000"/>
                  </a:solidFill>
                  <a:latin typeface="Times New Roman" pitchFamily="1" charset="0"/>
                </a:rPr>
                <a:t>Print the words</a:t>
              </a:r>
            </a:p>
            <a:p>
              <a:pPr algn="just">
                <a:lnSpc>
                  <a:spcPct val="90000"/>
                </a:lnSpc>
                <a:spcAft>
                  <a:spcPct val="50000"/>
                </a:spcAft>
              </a:pPr>
              <a:r>
                <a:rPr lang="en-US" sz="1200" i="1">
                  <a:solidFill>
                    <a:srgbClr val="000000"/>
                  </a:solidFill>
                  <a:latin typeface="Times New Roman" pitchFamily="1" charset="0"/>
                </a:rPr>
                <a:t>           </a:t>
              </a:r>
              <a:r>
                <a:rPr lang="en-US" sz="1000" b="1">
                  <a:solidFill>
                    <a:srgbClr val="000000"/>
                  </a:solidFill>
                  <a:latin typeface="Courier New" pitchFamily="1" charset="0"/>
                </a:rPr>
                <a:t>hello, world</a:t>
              </a:r>
              <a:endParaRPr lang="en-US" sz="1200" b="1">
                <a:solidFill>
                  <a:srgbClr val="000000"/>
                </a:solidFill>
                <a:latin typeface="Courier New" pitchFamily="1" charset="0"/>
              </a:endParaRPr>
            </a:p>
            <a:p>
              <a:pPr algn="just">
                <a:lnSpc>
                  <a:spcPct val="90000"/>
                </a:lnSpc>
                <a:spcAft>
                  <a:spcPct val="50000"/>
                </a:spcAft>
              </a:pPr>
              <a:r>
                <a:rPr lang="en-US" sz="1200">
                  <a:solidFill>
                    <a:srgbClr val="000000"/>
                  </a:solidFill>
                  <a:latin typeface="Times New Roman" pitchFamily="1" charset="0"/>
                </a:rPr>
                <a:t>This is the big hurdle; to leap over it you have to be able to create the program text somewhere, compile it, load it, run it, and find out where your output went.  With these mechanical details mastered, everything else is comparatively easy.</a:t>
              </a:r>
            </a:p>
            <a:p>
              <a:pPr algn="just">
                <a:lnSpc>
                  <a:spcPct val="90000"/>
                </a:lnSpc>
                <a:spcAft>
                  <a:spcPct val="50000"/>
                </a:spcAft>
              </a:pPr>
              <a:r>
                <a:rPr lang="en-US" sz="1200">
                  <a:solidFill>
                    <a:srgbClr val="000000"/>
                  </a:solidFill>
                  <a:latin typeface="Courier New" pitchFamily="1" charset="0"/>
                </a:rPr>
                <a:t>   </a:t>
              </a:r>
              <a:r>
                <a:rPr lang="en-US" sz="1200">
                  <a:solidFill>
                    <a:srgbClr val="000000"/>
                  </a:solidFill>
                  <a:latin typeface="Times New Roman" pitchFamily="1" charset="0"/>
                </a:rPr>
                <a:t>In C, the program to print “</a:t>
              </a:r>
              <a:r>
                <a:rPr lang="en-US" sz="1000" b="1">
                  <a:solidFill>
                    <a:srgbClr val="000000"/>
                  </a:solidFill>
                  <a:latin typeface="Courier New" pitchFamily="1" charset="0"/>
                </a:rPr>
                <a:t>hello, world</a:t>
              </a:r>
              <a:r>
                <a:rPr lang="en-US" sz="1200">
                  <a:solidFill>
                    <a:srgbClr val="000000"/>
                  </a:solidFill>
                  <a:latin typeface="Times New Roman" pitchFamily="1" charset="0"/>
                </a:rPr>
                <a:t>” is</a:t>
              </a:r>
            </a:p>
            <a:p>
              <a:pPr algn="just">
                <a:lnSpc>
                  <a:spcPct val="90000"/>
                </a:lnSpc>
                <a:spcAft>
                  <a:spcPct val="50000"/>
                </a:spcAft>
              </a:pPr>
              <a:r>
                <a:rPr lang="en-US" sz="1000" b="1">
                  <a:solidFill>
                    <a:srgbClr val="000000"/>
                  </a:solidFill>
                  <a:latin typeface="Courier New" pitchFamily="1" charset="0"/>
                </a:rPr>
                <a:t>     #include &lt;stdio.h&gt;</a:t>
              </a:r>
            </a:p>
            <a:p>
              <a:pPr algn="just">
                <a:lnSpc>
                  <a:spcPct val="90000"/>
                </a:lnSpc>
              </a:pPr>
              <a:r>
                <a:rPr lang="en-US" sz="1000" b="1">
                  <a:solidFill>
                    <a:srgbClr val="000000"/>
                  </a:solidFill>
                  <a:latin typeface="Courier New" pitchFamily="1" charset="0"/>
                </a:rPr>
                <a:t>     main() {</a:t>
              </a:r>
            </a:p>
            <a:p>
              <a:pPr algn="just">
                <a:lnSpc>
                  <a:spcPct val="90000"/>
                </a:lnSpc>
              </a:pPr>
              <a:r>
                <a:rPr lang="en-US" sz="1000" b="1">
                  <a:solidFill>
                    <a:srgbClr val="000000"/>
                  </a:solidFill>
                  <a:latin typeface="Courier New" pitchFamily="1" charset="0"/>
                </a:rPr>
                <a:t>         printf("hello, world");</a:t>
              </a:r>
            </a:p>
            <a:p>
              <a:pPr algn="just">
                <a:lnSpc>
                  <a:spcPct val="90000"/>
                </a:lnSpc>
              </a:pPr>
              <a:r>
                <a:rPr lang="en-US" sz="1000" b="1">
                  <a:solidFill>
                    <a:srgbClr val="000000"/>
                  </a:solidFill>
                  <a:latin typeface="Courier New" pitchFamily="1" charset="0"/>
                </a:rPr>
                <a:t>     }</a:t>
              </a:r>
              <a:endParaRPr lang="en-US" sz="1200">
                <a:solidFill>
                  <a:srgbClr val="000000"/>
                </a:solidFill>
                <a:latin typeface="Times New Roman" pitchFamily="1" charset="0"/>
              </a:endParaRPr>
            </a:p>
          </p:txBody>
        </p:sp>
      </p:grpSp>
      <p:sp>
        <p:nvSpPr>
          <p:cNvPr id="9" name="Rectangle 3"/>
          <p:cNvSpPr>
            <a:spLocks noChangeArrowheads="1"/>
          </p:cNvSpPr>
          <p:nvPr/>
        </p:nvSpPr>
        <p:spPr bwMode="auto">
          <a:xfrm>
            <a:off x="389300" y="2438400"/>
            <a:ext cx="5173300" cy="41148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In 1978, Brian Kernighan and Turing Award winner Dennis Ritchie wrote the reference manual for the C programming language, one of the forerunners of JavaScript.</a:t>
            </a:r>
          </a:p>
          <a:p>
            <a:pPr marL="342900" indent="-342900">
              <a:lnSpc>
                <a:spcPct val="90000"/>
              </a:lnSpc>
              <a:spcAft>
                <a:spcPts val="1400"/>
              </a:spcAft>
              <a:buFontTx/>
              <a:buChar char="•"/>
            </a:pPr>
            <a:r>
              <a:rPr lang="en-US" sz="2400" dirty="0">
                <a:solidFill>
                  <a:srgbClr val="000000"/>
                </a:solidFill>
                <a:latin typeface="Times New Roman" pitchFamily="1" charset="0"/>
              </a:rPr>
              <a:t>On the first page of their book, the authors suggest that the first step in learning any language is to write a simple program that prints the words "hello, world" on the display.  That advice remains sound today.</a:t>
            </a:r>
            <a:r>
              <a:rPr lang="en-US" sz="2400" dirty="0">
                <a:solidFill>
                  <a:srgbClr val="000000"/>
                </a:solidFill>
                <a:latin typeface="Times New Roman" charset="0"/>
              </a:rPr>
              <a:t> </a:t>
            </a: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p:txBody>
      </p:sp>
      <p:sp>
        <p:nvSpPr>
          <p:cNvPr id="10" name="Rectangle 3"/>
          <p:cNvSpPr>
            <a:spLocks noChangeArrowheads="1"/>
          </p:cNvSpPr>
          <p:nvPr/>
        </p:nvSpPr>
        <p:spPr bwMode="auto">
          <a:xfrm>
            <a:off x="389300" y="1231900"/>
            <a:ext cx="82975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In Monday’s class, you learned how to execute JavaScript functions in the console window.  Today, your goal is to learn how to create and execute a complete JavaScript program.</a:t>
            </a:r>
            <a:endParaRPr lang="en-US" sz="22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8742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err="1">
                <a:solidFill>
                  <a:srgbClr val="FF0000"/>
                </a:solidFill>
              </a:rPr>
              <a:t>HelloWorld</a:t>
            </a:r>
            <a:r>
              <a:rPr lang="en-US" sz="4000" dirty="0">
                <a:solidFill>
                  <a:srgbClr val="FF0000"/>
                </a:solidFill>
              </a:rPr>
              <a:t> in JavaScript</a:t>
            </a:r>
            <a:endParaRPr lang="en-US" dirty="0">
              <a:solidFill>
                <a:schemeClr val="tx1"/>
              </a:solidFill>
            </a:endParaRPr>
          </a:p>
        </p:txBody>
      </p:sp>
      <p:sp>
        <p:nvSpPr>
          <p:cNvPr id="585731" name="Rectangle 3"/>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code for the </a:t>
            </a:r>
            <a:r>
              <a:rPr lang="en-US" sz="2000" b="1" dirty="0" err="1">
                <a:solidFill>
                  <a:srgbClr val="000000"/>
                </a:solidFill>
                <a:latin typeface="Courier New"/>
                <a:cs typeface="Courier New"/>
              </a:rPr>
              <a:t>HelloWorld</a:t>
            </a:r>
            <a:r>
              <a:rPr lang="en-US" sz="2400" dirty="0">
                <a:solidFill>
                  <a:srgbClr val="000000"/>
                </a:solidFill>
                <a:latin typeface="Times New Roman" pitchFamily="1" charset="0"/>
              </a:rPr>
              <a:t> program in JavaScript is similar to the C version from 1978 and looks like this: </a:t>
            </a:r>
          </a:p>
        </p:txBody>
      </p:sp>
      <p:sp>
        <p:nvSpPr>
          <p:cNvPr id="585732" name="Rectangle 4"/>
          <p:cNvSpPr>
            <a:spLocks noChangeArrowheads="1"/>
          </p:cNvSpPr>
          <p:nvPr/>
        </p:nvSpPr>
        <p:spPr bwMode="auto">
          <a:xfrm>
            <a:off x="1422400" y="2138438"/>
            <a:ext cx="6553200" cy="11381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585733" name="Text Box 5"/>
          <p:cNvSpPr txBox="1">
            <a:spLocks noChangeArrowheads="1"/>
          </p:cNvSpPr>
          <p:nvPr/>
        </p:nvSpPr>
        <p:spPr bwMode="auto">
          <a:xfrm>
            <a:off x="1457760" y="2151883"/>
            <a:ext cx="6248400" cy="1107996"/>
          </a:xfrm>
          <a:prstGeom prst="rect">
            <a:avLst/>
          </a:prstGeom>
          <a:noFill/>
          <a:ln w="9525">
            <a:noFill/>
            <a:miter lim="800000"/>
            <a:headEnd/>
            <a:tailEnd/>
          </a:ln>
          <a:effectLst/>
        </p:spPr>
        <p:txBody>
          <a:bodyPr>
            <a:prstTxWarp prst="textNoShape">
              <a:avLst/>
            </a:prstTxWarp>
            <a:spAutoFit/>
          </a:bodyPr>
          <a:lstStyle/>
          <a:p>
            <a:r>
              <a:rPr lang="en-US" sz="2200" b="1" dirty="0">
                <a:solidFill>
                  <a:srgbClr val="000000"/>
                </a:solidFill>
                <a:latin typeface="Courier New"/>
                <a:cs typeface="Courier New"/>
              </a:rPr>
              <a:t>function </a:t>
            </a:r>
            <a:r>
              <a:rPr lang="en-US" sz="2200" b="1" dirty="0" err="1">
                <a:solidFill>
                  <a:srgbClr val="000000"/>
                </a:solidFill>
                <a:latin typeface="Courier New"/>
                <a:cs typeface="Courier New"/>
              </a:rPr>
              <a:t>HelloWorld</a:t>
            </a:r>
            <a:r>
              <a:rPr lang="en-US" sz="2200" i="1" dirty="0">
                <a:solidFill>
                  <a:srgbClr val="000000"/>
                </a:solidFill>
                <a:latin typeface="Times New Roman" pitchFamily="1" charset="0"/>
              </a:rPr>
              <a:t> </a:t>
            </a:r>
            <a:r>
              <a:rPr lang="en-US" sz="2200" b="1" dirty="0">
                <a:solidFill>
                  <a:srgbClr val="000000"/>
                </a:solidFill>
                <a:latin typeface="Courier New" pitchFamily="1" charset="0"/>
              </a:rPr>
              <a:t>()</a:t>
            </a:r>
            <a:r>
              <a:rPr lang="en-US" sz="1200" b="1" dirty="0">
                <a:solidFill>
                  <a:srgbClr val="000000"/>
                </a:solidFill>
                <a:latin typeface="Courier New" pitchFamily="1" charset="0"/>
              </a:rPr>
              <a:t> </a:t>
            </a:r>
            <a:r>
              <a:rPr lang="en-US" sz="2200" b="1" dirty="0">
                <a:solidFill>
                  <a:srgbClr val="000000"/>
                </a:solidFill>
                <a:latin typeface="Courier New" pitchFamily="1" charset="0"/>
              </a:rPr>
              <a:t>{</a:t>
            </a:r>
          </a:p>
          <a:p>
            <a:r>
              <a:rPr lang="en-US" sz="2200" b="1" dirty="0">
                <a:solidFill>
                  <a:srgbClr val="000000"/>
                </a:solidFill>
                <a:latin typeface="Courier New" pitchFamily="1" charset="0"/>
              </a:rPr>
              <a:t>   </a:t>
            </a:r>
            <a:r>
              <a:rPr lang="en-US" sz="2200" b="1" dirty="0" err="1">
                <a:solidFill>
                  <a:srgbClr val="000000"/>
                </a:solidFill>
                <a:latin typeface="Courier New" pitchFamily="1" charset="0"/>
              </a:rPr>
              <a:t>console.log("hello</a:t>
            </a:r>
            <a:r>
              <a:rPr lang="en-US" sz="2200" b="1" dirty="0">
                <a:solidFill>
                  <a:srgbClr val="000000"/>
                </a:solidFill>
                <a:latin typeface="Courier New" pitchFamily="1" charset="0"/>
              </a:rPr>
              <a:t>, world");</a:t>
            </a:r>
          </a:p>
          <a:p>
            <a:r>
              <a:rPr lang="en-US" sz="2200" b="1" dirty="0">
                <a:solidFill>
                  <a:srgbClr val="000000"/>
                </a:solidFill>
                <a:latin typeface="Courier New" pitchFamily="1" charset="0"/>
              </a:rPr>
              <a:t>}</a:t>
            </a:r>
          </a:p>
        </p:txBody>
      </p:sp>
      <p:sp>
        <p:nvSpPr>
          <p:cNvPr id="585734" name="Rectangle 6"/>
          <p:cNvSpPr>
            <a:spLocks noChangeArrowheads="1"/>
          </p:cNvSpPr>
          <p:nvPr/>
        </p:nvSpPr>
        <p:spPr bwMode="auto">
          <a:xfrm>
            <a:off x="482600" y="3568700"/>
            <a:ext cx="8128000" cy="698500"/>
          </a:xfrm>
          <a:prstGeom prst="rect">
            <a:avLst/>
          </a:prstGeom>
          <a:noFill/>
          <a:ln w="9525">
            <a:noFill/>
            <a:miter lim="800000"/>
            <a:headEnd/>
            <a:tailEnd/>
          </a:ln>
          <a:effectLst/>
        </p:spPr>
        <p:txBody>
          <a:bodyPr>
            <a:prstTxWarp prst="textNoShape">
              <a:avLst/>
            </a:prstTxWarp>
          </a:bodyPr>
          <a:lstStyle/>
          <a:p>
            <a:pPr marL="342900">
              <a:lnSpc>
                <a:spcPct val="90000"/>
              </a:lnSpc>
              <a:spcAft>
                <a:spcPct val="20000"/>
              </a:spcAft>
            </a:pPr>
            <a:r>
              <a:rPr lang="en-US" sz="2400" dirty="0">
                <a:solidFill>
                  <a:srgbClr val="000000"/>
                </a:solidFill>
                <a:latin typeface="Times New Roman" pitchFamily="1" charset="0"/>
              </a:rPr>
              <a:t>The </a:t>
            </a:r>
            <a:r>
              <a:rPr lang="en-US" sz="2000" b="1" dirty="0" err="1">
                <a:solidFill>
                  <a:srgbClr val="000000"/>
                </a:solidFill>
                <a:latin typeface="Courier New"/>
                <a:cs typeface="Courier New"/>
              </a:rPr>
              <a:t>HelloWorld</a:t>
            </a:r>
            <a:r>
              <a:rPr lang="en-US" sz="2400" dirty="0">
                <a:solidFill>
                  <a:srgbClr val="000000"/>
                </a:solidFill>
                <a:latin typeface="Times New Roman" pitchFamily="1" charset="0"/>
              </a:rPr>
              <a:t> function asks JavaScript to display the string</a:t>
            </a:r>
            <a:r>
              <a:rPr lang="en-US" sz="2000" b="1" dirty="0">
                <a:solidFill>
                  <a:srgbClr val="000000"/>
                </a:solidFill>
                <a:latin typeface="Courier New"/>
                <a:cs typeface="Courier New"/>
              </a:rPr>
              <a:t> "hello,</a:t>
            </a:r>
            <a:r>
              <a:rPr lang="en-US" sz="2000" b="1" dirty="0">
                <a:solidFill>
                  <a:srgbClr val="000000"/>
                </a:solidFill>
                <a:latin typeface="Times New Roman"/>
                <a:cs typeface="Times New Roman"/>
              </a:rPr>
              <a:t> </a:t>
            </a:r>
            <a:r>
              <a:rPr lang="en-US" sz="2000" b="1" dirty="0">
                <a:solidFill>
                  <a:srgbClr val="000000"/>
                </a:solidFill>
                <a:latin typeface="Courier New"/>
                <a:cs typeface="Courier New"/>
              </a:rPr>
              <a:t>world"</a:t>
            </a:r>
            <a:r>
              <a:rPr lang="en-US" sz="2400" dirty="0">
                <a:solidFill>
                  <a:srgbClr val="000000"/>
                </a:solidFill>
                <a:latin typeface="Times New Roman" pitchFamily="1" charset="0"/>
              </a:rPr>
              <a:t> on the console log.  So far, so good.</a:t>
            </a:r>
          </a:p>
        </p:txBody>
      </p:sp>
      <p:sp>
        <p:nvSpPr>
          <p:cNvPr id="8" name="Rectangle 3"/>
          <p:cNvSpPr>
            <a:spLocks noChangeArrowheads="1"/>
          </p:cNvSpPr>
          <p:nvPr/>
        </p:nvSpPr>
        <p:spPr bwMode="auto">
          <a:xfrm>
            <a:off x="482600" y="4356100"/>
            <a:ext cx="8128000" cy="2501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pitchFamily="1" charset="0"/>
              </a:rPr>
              <a:t>From here, you need to do the following things:</a:t>
            </a:r>
          </a:p>
          <a:p>
            <a:pPr marL="800100" lvl="1" indent="-342900" algn="just">
              <a:lnSpc>
                <a:spcPct val="90000"/>
              </a:lnSpc>
              <a:spcAft>
                <a:spcPts val="500"/>
              </a:spcAft>
              <a:buFont typeface="Lucida Grande"/>
              <a:buChar char="–"/>
            </a:pPr>
            <a:r>
              <a:rPr lang="en-US" sz="2200" dirty="0">
                <a:solidFill>
                  <a:srgbClr val="000000"/>
                </a:solidFill>
                <a:latin typeface="Times New Roman" pitchFamily="1" charset="0"/>
              </a:rPr>
              <a:t>Learn how to store this function in a file.</a:t>
            </a:r>
          </a:p>
          <a:p>
            <a:pPr marL="800100" lvl="1" indent="-342900" algn="just">
              <a:lnSpc>
                <a:spcPct val="90000"/>
              </a:lnSpc>
              <a:spcAft>
                <a:spcPts val="500"/>
              </a:spcAft>
              <a:buFont typeface="Lucida Grande"/>
              <a:buChar char="–"/>
            </a:pPr>
            <a:r>
              <a:rPr lang="en-US" sz="2200" dirty="0">
                <a:solidFill>
                  <a:srgbClr val="000000"/>
                </a:solidFill>
                <a:latin typeface="Times New Roman" pitchFamily="1" charset="0"/>
              </a:rPr>
              <a:t>Understand how to get JavaScript to execute the function.</a:t>
            </a:r>
          </a:p>
          <a:p>
            <a:pPr marL="800100" lvl="1" indent="-342900" algn="just">
              <a:lnSpc>
                <a:spcPct val="90000"/>
              </a:lnSpc>
              <a:spcAft>
                <a:spcPts val="1400"/>
              </a:spcAft>
              <a:buFont typeface="Lucida Grande"/>
              <a:buChar char="–"/>
            </a:pPr>
            <a:r>
              <a:rPr lang="en-US" sz="2200" dirty="0">
                <a:solidFill>
                  <a:srgbClr val="000000"/>
                </a:solidFill>
                <a:latin typeface="Times New Roman" pitchFamily="1" charset="0"/>
              </a:rPr>
              <a:t>Figure out where the output goes.</a:t>
            </a:r>
          </a:p>
          <a:p>
            <a:pPr marL="342900" indent="-342900">
              <a:lnSpc>
                <a:spcPct val="90000"/>
              </a:lnSpc>
              <a:spcAft>
                <a:spcPts val="1400"/>
              </a:spcAft>
              <a:buFont typeface="Arial"/>
              <a:buChar char="•"/>
            </a:pPr>
            <a:r>
              <a:rPr lang="en-US" sz="2400" dirty="0">
                <a:solidFill>
                  <a:srgbClr val="000000"/>
                </a:solidFill>
                <a:latin typeface="Times New Roman" pitchFamily="1" charset="0"/>
              </a:rPr>
              <a:t>These steps are different in JavaScript than they are in most languages because JavaScript relies on a web-based model.</a:t>
            </a:r>
          </a:p>
          <a:p>
            <a:pPr marL="800100" lvl="1" indent="-342900" algn="just">
              <a:lnSpc>
                <a:spcPct val="90000"/>
              </a:lnSpc>
              <a:spcAft>
                <a:spcPts val="500"/>
              </a:spcAft>
              <a:buFont typeface="Lucida Grande"/>
              <a:buChar char="–"/>
            </a:pPr>
            <a:endParaRPr lang="en-US" sz="220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Web’s Client-Server Model</a:t>
            </a:r>
            <a:endParaRPr lang="en-US" dirty="0">
              <a:solidFill>
                <a:srgbClr val="FF0000"/>
              </a:solidFill>
              <a:latin typeface="Times New Roman" charset="0"/>
            </a:endParaRPr>
          </a:p>
        </p:txBody>
      </p:sp>
      <p:grpSp>
        <p:nvGrpSpPr>
          <p:cNvPr id="57" name="Group 56"/>
          <p:cNvGrpSpPr/>
          <p:nvPr/>
        </p:nvGrpSpPr>
        <p:grpSpPr>
          <a:xfrm>
            <a:off x="482850" y="1613980"/>
            <a:ext cx="3291840" cy="2754246"/>
            <a:chOff x="4255330" y="1447800"/>
            <a:chExt cx="3291840" cy="2754246"/>
          </a:xfrm>
        </p:grpSpPr>
        <p:sp>
          <p:nvSpPr>
            <p:cNvPr id="5" name="Round Same Side Corner Rectangle 4"/>
            <p:cNvSpPr/>
            <p:nvPr/>
          </p:nvSpPr>
          <p:spPr bwMode="auto">
            <a:xfrm>
              <a:off x="4572000" y="1447800"/>
              <a:ext cx="2971800" cy="1981200"/>
            </a:xfrm>
            <a:prstGeom prst="round2SameRect">
              <a:avLst>
                <a:gd name="adj1" fmla="val 10077"/>
                <a:gd name="adj2" fmla="val 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 name="Rectangle 5"/>
            <p:cNvSpPr/>
            <p:nvPr/>
          </p:nvSpPr>
          <p:spPr bwMode="auto">
            <a:xfrm>
              <a:off x="4724400" y="1614344"/>
              <a:ext cx="2667000" cy="166225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5" name="Parallelogram 54"/>
            <p:cNvSpPr/>
            <p:nvPr/>
          </p:nvSpPr>
          <p:spPr bwMode="auto">
            <a:xfrm>
              <a:off x="4255330" y="3429000"/>
              <a:ext cx="3291840" cy="773046"/>
            </a:xfrm>
            <a:prstGeom prst="parallelogram">
              <a:avLst>
                <a:gd name="adj" fmla="val 4189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56" name="Group 55"/>
            <p:cNvGrpSpPr/>
            <p:nvPr/>
          </p:nvGrpSpPr>
          <p:grpSpPr>
            <a:xfrm flipH="1">
              <a:off x="4419599" y="3505200"/>
              <a:ext cx="2939517" cy="615696"/>
              <a:chOff x="4800600" y="4648200"/>
              <a:chExt cx="2681940" cy="615696"/>
            </a:xfrm>
          </p:grpSpPr>
          <p:sp>
            <p:nvSpPr>
              <p:cNvPr id="8" name="Oval 7"/>
              <p:cNvSpPr/>
              <p:nvPr/>
            </p:nvSpPr>
            <p:spPr bwMode="auto">
              <a:xfrm>
                <a:off x="4800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Oval 8"/>
              <p:cNvSpPr/>
              <p:nvPr/>
            </p:nvSpPr>
            <p:spPr bwMode="auto">
              <a:xfrm>
                <a:off x="5029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 name="Oval 9"/>
              <p:cNvSpPr/>
              <p:nvPr/>
            </p:nvSpPr>
            <p:spPr bwMode="auto">
              <a:xfrm>
                <a:off x="5257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Oval 10"/>
              <p:cNvSpPr/>
              <p:nvPr/>
            </p:nvSpPr>
            <p:spPr bwMode="auto">
              <a:xfrm>
                <a:off x="5486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Oval 11"/>
              <p:cNvSpPr/>
              <p:nvPr/>
            </p:nvSpPr>
            <p:spPr bwMode="auto">
              <a:xfrm>
                <a:off x="5715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 name="Oval 12"/>
              <p:cNvSpPr/>
              <p:nvPr/>
            </p:nvSpPr>
            <p:spPr bwMode="auto">
              <a:xfrm>
                <a:off x="5943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 name="Oval 13"/>
              <p:cNvSpPr/>
              <p:nvPr/>
            </p:nvSpPr>
            <p:spPr bwMode="auto">
              <a:xfrm>
                <a:off x="6172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5" name="Oval 14"/>
              <p:cNvSpPr/>
              <p:nvPr/>
            </p:nvSpPr>
            <p:spPr bwMode="auto">
              <a:xfrm>
                <a:off x="6400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Oval 15"/>
              <p:cNvSpPr/>
              <p:nvPr/>
            </p:nvSpPr>
            <p:spPr bwMode="auto">
              <a:xfrm>
                <a:off x="6629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7" name="Oval 16"/>
              <p:cNvSpPr/>
              <p:nvPr/>
            </p:nvSpPr>
            <p:spPr bwMode="auto">
              <a:xfrm>
                <a:off x="6858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 name="Oval 17"/>
              <p:cNvSpPr/>
              <p:nvPr/>
            </p:nvSpPr>
            <p:spPr bwMode="auto">
              <a:xfrm>
                <a:off x="7086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0" name="Oval 19"/>
              <p:cNvSpPr/>
              <p:nvPr/>
            </p:nvSpPr>
            <p:spPr bwMode="auto">
              <a:xfrm>
                <a:off x="4881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Oval 20"/>
              <p:cNvSpPr/>
              <p:nvPr/>
            </p:nvSpPr>
            <p:spPr bwMode="auto">
              <a:xfrm>
                <a:off x="5110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2" name="Oval 21"/>
              <p:cNvSpPr/>
              <p:nvPr/>
            </p:nvSpPr>
            <p:spPr bwMode="auto">
              <a:xfrm>
                <a:off x="5338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3" name="Oval 22"/>
              <p:cNvSpPr/>
              <p:nvPr/>
            </p:nvSpPr>
            <p:spPr bwMode="auto">
              <a:xfrm>
                <a:off x="5567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4" name="Oval 23"/>
              <p:cNvSpPr/>
              <p:nvPr/>
            </p:nvSpPr>
            <p:spPr bwMode="auto">
              <a:xfrm>
                <a:off x="5796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5" name="Oval 24"/>
              <p:cNvSpPr/>
              <p:nvPr/>
            </p:nvSpPr>
            <p:spPr bwMode="auto">
              <a:xfrm>
                <a:off x="6024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6" name="Oval 25"/>
              <p:cNvSpPr/>
              <p:nvPr/>
            </p:nvSpPr>
            <p:spPr bwMode="auto">
              <a:xfrm>
                <a:off x="6253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7" name="Oval 26"/>
              <p:cNvSpPr/>
              <p:nvPr/>
            </p:nvSpPr>
            <p:spPr bwMode="auto">
              <a:xfrm>
                <a:off x="6481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8" name="Oval 27"/>
              <p:cNvSpPr/>
              <p:nvPr/>
            </p:nvSpPr>
            <p:spPr bwMode="auto">
              <a:xfrm>
                <a:off x="6710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Oval 28"/>
              <p:cNvSpPr/>
              <p:nvPr/>
            </p:nvSpPr>
            <p:spPr bwMode="auto">
              <a:xfrm>
                <a:off x="6939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0" name="Oval 29"/>
              <p:cNvSpPr/>
              <p:nvPr/>
            </p:nvSpPr>
            <p:spPr bwMode="auto">
              <a:xfrm>
                <a:off x="7167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1" name="Oval 30"/>
              <p:cNvSpPr/>
              <p:nvPr/>
            </p:nvSpPr>
            <p:spPr bwMode="auto">
              <a:xfrm>
                <a:off x="4962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2" name="Oval 31"/>
              <p:cNvSpPr/>
              <p:nvPr/>
            </p:nvSpPr>
            <p:spPr bwMode="auto">
              <a:xfrm>
                <a:off x="5191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3" name="Oval 32"/>
              <p:cNvSpPr/>
              <p:nvPr/>
            </p:nvSpPr>
            <p:spPr bwMode="auto">
              <a:xfrm>
                <a:off x="5420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4" name="Oval 33"/>
              <p:cNvSpPr/>
              <p:nvPr/>
            </p:nvSpPr>
            <p:spPr bwMode="auto">
              <a:xfrm>
                <a:off x="5648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5" name="Oval 34"/>
              <p:cNvSpPr/>
              <p:nvPr/>
            </p:nvSpPr>
            <p:spPr bwMode="auto">
              <a:xfrm>
                <a:off x="5877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6" name="Oval 35"/>
              <p:cNvSpPr/>
              <p:nvPr/>
            </p:nvSpPr>
            <p:spPr bwMode="auto">
              <a:xfrm>
                <a:off x="6105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7" name="Oval 36"/>
              <p:cNvSpPr/>
              <p:nvPr/>
            </p:nvSpPr>
            <p:spPr bwMode="auto">
              <a:xfrm>
                <a:off x="6334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8" name="Oval 37"/>
              <p:cNvSpPr/>
              <p:nvPr/>
            </p:nvSpPr>
            <p:spPr bwMode="auto">
              <a:xfrm>
                <a:off x="6563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9" name="Oval 38"/>
              <p:cNvSpPr/>
              <p:nvPr/>
            </p:nvSpPr>
            <p:spPr bwMode="auto">
              <a:xfrm>
                <a:off x="6791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0" name="Oval 39"/>
              <p:cNvSpPr/>
              <p:nvPr/>
            </p:nvSpPr>
            <p:spPr bwMode="auto">
              <a:xfrm>
                <a:off x="7020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1" name="Oval 40"/>
              <p:cNvSpPr/>
              <p:nvPr/>
            </p:nvSpPr>
            <p:spPr bwMode="auto">
              <a:xfrm>
                <a:off x="7248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2" name="Oval 41"/>
              <p:cNvSpPr/>
              <p:nvPr/>
            </p:nvSpPr>
            <p:spPr bwMode="auto">
              <a:xfrm>
                <a:off x="5044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3" name="Oval 42"/>
              <p:cNvSpPr/>
              <p:nvPr/>
            </p:nvSpPr>
            <p:spPr bwMode="auto">
              <a:xfrm>
                <a:off x="52727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4" name="Oval 43"/>
              <p:cNvSpPr/>
              <p:nvPr/>
            </p:nvSpPr>
            <p:spPr bwMode="auto">
              <a:xfrm>
                <a:off x="5501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9" name="Oval 48"/>
              <p:cNvSpPr/>
              <p:nvPr/>
            </p:nvSpPr>
            <p:spPr bwMode="auto">
              <a:xfrm>
                <a:off x="6644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0" name="Oval 49"/>
              <p:cNvSpPr/>
              <p:nvPr/>
            </p:nvSpPr>
            <p:spPr bwMode="auto">
              <a:xfrm>
                <a:off x="68729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1" name="Oval 50"/>
              <p:cNvSpPr/>
              <p:nvPr/>
            </p:nvSpPr>
            <p:spPr bwMode="auto">
              <a:xfrm>
                <a:off x="71015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2" name="Oval 51"/>
              <p:cNvSpPr/>
              <p:nvPr/>
            </p:nvSpPr>
            <p:spPr bwMode="auto">
              <a:xfrm>
                <a:off x="7330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4" name="Rounded Rectangle 53"/>
              <p:cNvSpPr/>
              <p:nvPr/>
            </p:nvSpPr>
            <p:spPr bwMode="auto">
              <a:xfrm>
                <a:off x="5715000" y="5181600"/>
                <a:ext cx="868680" cy="82296"/>
              </a:xfrm>
              <a:prstGeom prst="roundRect">
                <a:avLst>
                  <a:gd name="adj" fmla="val 29129"/>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grpSp>
        <p:nvGrpSpPr>
          <p:cNvPr id="74" name="Group 73"/>
          <p:cNvGrpSpPr/>
          <p:nvPr/>
        </p:nvGrpSpPr>
        <p:grpSpPr>
          <a:xfrm>
            <a:off x="6883650" y="1609000"/>
            <a:ext cx="1447800" cy="2819400"/>
            <a:chOff x="6172200" y="1371600"/>
            <a:chExt cx="1447800" cy="2819400"/>
          </a:xfrm>
        </p:grpSpPr>
        <p:sp>
          <p:nvSpPr>
            <p:cNvPr id="58" name="Rectangle 57"/>
            <p:cNvSpPr/>
            <p:nvPr/>
          </p:nvSpPr>
          <p:spPr bwMode="auto">
            <a:xfrm>
              <a:off x="6172200" y="1371600"/>
              <a:ext cx="1447800" cy="28194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0" name="Round Same Side Corner Rectangle 59"/>
            <p:cNvSpPr/>
            <p:nvPr/>
          </p:nvSpPr>
          <p:spPr bwMode="auto">
            <a:xfrm>
              <a:off x="6324600" y="14596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1" name="Round Same Side Corner Rectangle 60"/>
            <p:cNvSpPr/>
            <p:nvPr/>
          </p:nvSpPr>
          <p:spPr bwMode="auto">
            <a:xfrm>
              <a:off x="6324600" y="16120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2" name="Round Same Side Corner Rectangle 61"/>
            <p:cNvSpPr/>
            <p:nvPr/>
          </p:nvSpPr>
          <p:spPr bwMode="auto">
            <a:xfrm>
              <a:off x="6324600" y="17644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3" name="Round Same Side Corner Rectangle 62"/>
            <p:cNvSpPr/>
            <p:nvPr/>
          </p:nvSpPr>
          <p:spPr bwMode="auto">
            <a:xfrm>
              <a:off x="6324600" y="19168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1" name="Oval 70"/>
            <p:cNvSpPr/>
            <p:nvPr/>
          </p:nvSpPr>
          <p:spPr bwMode="auto">
            <a:xfrm>
              <a:off x="6553200" y="3105440"/>
              <a:ext cx="762000" cy="7620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2" name="Rectangle 71"/>
            <p:cNvSpPr/>
            <p:nvPr/>
          </p:nvSpPr>
          <p:spPr bwMode="auto">
            <a:xfrm>
              <a:off x="7245890" y="2209800"/>
              <a:ext cx="187978" cy="187978"/>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3" name="Rectangle 72"/>
            <p:cNvSpPr/>
            <p:nvPr/>
          </p:nvSpPr>
          <p:spPr bwMode="auto">
            <a:xfrm>
              <a:off x="7245890" y="2409680"/>
              <a:ext cx="187978" cy="187978"/>
            </a:xfrm>
            <a:prstGeom prst="rect">
              <a:avLst/>
            </a:prstGeom>
            <a:solidFill>
              <a:srgbClr val="99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0" name="Straight Connector 69"/>
            <p:cNvCxnSpPr/>
            <p:nvPr/>
          </p:nvCxnSpPr>
          <p:spPr bwMode="auto">
            <a:xfrm rot="5400000">
              <a:off x="7279096" y="2297998"/>
              <a:ext cx="109728" cy="0"/>
            </a:xfrm>
            <a:prstGeom prst="line">
              <a:avLst/>
            </a:prstGeom>
            <a:solidFill>
              <a:schemeClr val="accent1"/>
            </a:solidFill>
            <a:ln w="25400" cap="flat" cmpd="sng" algn="ctr">
              <a:solidFill>
                <a:srgbClr val="FFFFFF"/>
              </a:solidFill>
              <a:prstDash val="solid"/>
              <a:round/>
              <a:headEnd type="none" w="med" len="med"/>
              <a:tailEnd type="none" w="med" len="med"/>
            </a:ln>
            <a:effectLst/>
          </p:spPr>
        </p:cxnSp>
        <p:sp>
          <p:nvSpPr>
            <p:cNvPr id="68" name="TextBox 67"/>
            <p:cNvSpPr txBox="1"/>
            <p:nvPr/>
          </p:nvSpPr>
          <p:spPr>
            <a:xfrm>
              <a:off x="7150930" y="2342521"/>
              <a:ext cx="381000" cy="276999"/>
            </a:xfrm>
            <a:prstGeom prst="rect">
              <a:avLst/>
            </a:prstGeom>
            <a:noFill/>
          </p:spPr>
          <p:txBody>
            <a:bodyPr wrap="square" rtlCol="0">
              <a:spAutoFit/>
            </a:bodyPr>
            <a:lstStyle/>
            <a:p>
              <a:pPr algn="ctr"/>
              <a:r>
                <a:rPr lang="en-US" sz="1200" dirty="0">
                  <a:solidFill>
                    <a:srgbClr val="FFFFFF"/>
                  </a:solidFill>
                </a:rPr>
                <a:t>O</a:t>
              </a:r>
            </a:p>
          </p:txBody>
        </p:sp>
      </p:grpSp>
      <p:sp>
        <p:nvSpPr>
          <p:cNvPr id="75" name="TextBox 74"/>
          <p:cNvSpPr txBox="1"/>
          <p:nvPr/>
        </p:nvSpPr>
        <p:spPr>
          <a:xfrm>
            <a:off x="559050" y="4667310"/>
            <a:ext cx="8305800" cy="461665"/>
          </a:xfrm>
          <a:prstGeom prst="rect">
            <a:avLst/>
          </a:prstGeom>
          <a:noFill/>
        </p:spPr>
        <p:txBody>
          <a:bodyPr wrap="square" rtlCol="0">
            <a:spAutoFit/>
          </a:bodyPr>
          <a:lstStyle/>
          <a:p>
            <a:r>
              <a:rPr lang="en-US" sz="2400" dirty="0">
                <a:latin typeface="Times New Roman"/>
                <a:cs typeface="Times New Roman"/>
              </a:rPr>
              <a:t>1. The user starts a web browser.</a:t>
            </a:r>
          </a:p>
        </p:txBody>
      </p:sp>
      <p:sp>
        <p:nvSpPr>
          <p:cNvPr id="76" name="TextBox 75"/>
          <p:cNvSpPr txBox="1"/>
          <p:nvPr/>
        </p:nvSpPr>
        <p:spPr>
          <a:xfrm>
            <a:off x="559050" y="5023366"/>
            <a:ext cx="8305800" cy="461665"/>
          </a:xfrm>
          <a:prstGeom prst="rect">
            <a:avLst/>
          </a:prstGeom>
          <a:noFill/>
        </p:spPr>
        <p:txBody>
          <a:bodyPr wrap="square" rtlCol="0">
            <a:spAutoFit/>
          </a:bodyPr>
          <a:lstStyle/>
          <a:p>
            <a:r>
              <a:rPr lang="en-US" sz="2400" dirty="0">
                <a:latin typeface="Times New Roman"/>
                <a:cs typeface="Times New Roman"/>
              </a:rPr>
              <a:t>2. The user requests a web page.</a:t>
            </a:r>
          </a:p>
        </p:txBody>
      </p:sp>
      <p:sp>
        <p:nvSpPr>
          <p:cNvPr id="77" name="TextBox 76"/>
          <p:cNvSpPr txBox="1"/>
          <p:nvPr/>
        </p:nvSpPr>
        <p:spPr>
          <a:xfrm>
            <a:off x="559050" y="5379422"/>
            <a:ext cx="8305800" cy="461665"/>
          </a:xfrm>
          <a:prstGeom prst="rect">
            <a:avLst/>
          </a:prstGeom>
          <a:noFill/>
        </p:spPr>
        <p:txBody>
          <a:bodyPr wrap="square" rtlCol="0">
            <a:spAutoFit/>
          </a:bodyPr>
          <a:lstStyle/>
          <a:p>
            <a:r>
              <a:rPr lang="en-US" sz="2400" dirty="0">
                <a:latin typeface="Times New Roman"/>
                <a:cs typeface="Times New Roman"/>
              </a:rPr>
              <a:t>3. The browser sends a network request for the page.</a:t>
            </a:r>
          </a:p>
        </p:txBody>
      </p:sp>
      <p:sp>
        <p:nvSpPr>
          <p:cNvPr id="78" name="TextBox 77"/>
          <p:cNvSpPr txBox="1"/>
          <p:nvPr/>
        </p:nvSpPr>
        <p:spPr>
          <a:xfrm>
            <a:off x="559050" y="5735478"/>
            <a:ext cx="8305800" cy="461665"/>
          </a:xfrm>
          <a:prstGeom prst="rect">
            <a:avLst/>
          </a:prstGeom>
          <a:noFill/>
        </p:spPr>
        <p:txBody>
          <a:bodyPr wrap="square" rtlCol="0">
            <a:spAutoFit/>
          </a:bodyPr>
          <a:lstStyle/>
          <a:p>
            <a:r>
              <a:rPr lang="en-US" sz="2400" dirty="0">
                <a:latin typeface="Times New Roman"/>
                <a:cs typeface="Times New Roman"/>
              </a:rPr>
              <a:t>4. The server sends back a text file containing the HTML.</a:t>
            </a:r>
          </a:p>
        </p:txBody>
      </p:sp>
      <p:sp>
        <p:nvSpPr>
          <p:cNvPr id="79" name="TextBox 78"/>
          <p:cNvSpPr txBox="1"/>
          <p:nvPr/>
        </p:nvSpPr>
        <p:spPr>
          <a:xfrm>
            <a:off x="559050" y="6091535"/>
            <a:ext cx="8305800" cy="461665"/>
          </a:xfrm>
          <a:prstGeom prst="rect">
            <a:avLst/>
          </a:prstGeom>
          <a:noFill/>
        </p:spPr>
        <p:txBody>
          <a:bodyPr wrap="square" rtlCol="0">
            <a:spAutoFit/>
          </a:bodyPr>
          <a:lstStyle/>
          <a:p>
            <a:r>
              <a:rPr lang="en-US" sz="2400" dirty="0">
                <a:latin typeface="Times New Roman"/>
                <a:cs typeface="Times New Roman"/>
              </a:rPr>
              <a:t>5. The browser interprets the HTML and renders the page image.</a:t>
            </a:r>
          </a:p>
        </p:txBody>
      </p:sp>
      <p:grpSp>
        <p:nvGrpSpPr>
          <p:cNvPr id="86" name="Group 85"/>
          <p:cNvGrpSpPr/>
          <p:nvPr/>
        </p:nvGrpSpPr>
        <p:grpSpPr>
          <a:xfrm>
            <a:off x="3883130" y="1900020"/>
            <a:ext cx="2902458" cy="338554"/>
            <a:chOff x="3681340" y="1733840"/>
            <a:chExt cx="2902458" cy="338554"/>
          </a:xfrm>
        </p:grpSpPr>
        <p:cxnSp>
          <p:nvCxnSpPr>
            <p:cNvPr id="81" name="Straight Connector 80"/>
            <p:cNvCxnSpPr/>
            <p:nvPr/>
          </p:nvCxnSpPr>
          <p:spPr bwMode="auto">
            <a:xfrm>
              <a:off x="3681340" y="206238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2" name="TextBox 81"/>
            <p:cNvSpPr txBox="1"/>
            <p:nvPr/>
          </p:nvSpPr>
          <p:spPr>
            <a:xfrm>
              <a:off x="3769410" y="1733840"/>
              <a:ext cx="2814388" cy="338554"/>
            </a:xfrm>
            <a:prstGeom prst="rect">
              <a:avLst/>
            </a:prstGeom>
            <a:noFill/>
          </p:spPr>
          <p:txBody>
            <a:bodyPr wrap="square" rtlCol="0">
              <a:spAutoFit/>
            </a:bodyPr>
            <a:lstStyle/>
            <a:p>
              <a:pPr algn="ctr"/>
              <a:r>
                <a:rPr lang="en-US" sz="1600" b="1" dirty="0"/>
                <a:t>http</a:t>
              </a:r>
              <a:r>
                <a:rPr lang="en-US" sz="1600" b="1"/>
                <a:t>://cs106aj.stanford.edu</a:t>
              </a:r>
              <a:endParaRPr lang="en-US" sz="1600" b="1" dirty="0"/>
            </a:p>
          </p:txBody>
        </p:sp>
      </p:grpSp>
      <p:grpSp>
        <p:nvGrpSpPr>
          <p:cNvPr id="85" name="Group 84"/>
          <p:cNvGrpSpPr/>
          <p:nvPr/>
        </p:nvGrpSpPr>
        <p:grpSpPr>
          <a:xfrm>
            <a:off x="3859390" y="2604580"/>
            <a:ext cx="2895600" cy="338554"/>
            <a:chOff x="3657600" y="2438400"/>
            <a:chExt cx="2895600" cy="338554"/>
          </a:xfrm>
        </p:grpSpPr>
        <p:cxnSp>
          <p:nvCxnSpPr>
            <p:cNvPr id="83" name="Straight Connector 82"/>
            <p:cNvCxnSpPr/>
            <p:nvPr/>
          </p:nvCxnSpPr>
          <p:spPr bwMode="auto">
            <a:xfrm flipH="1">
              <a:off x="3657600" y="276694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4" name="TextBox 83"/>
            <p:cNvSpPr txBox="1"/>
            <p:nvPr/>
          </p:nvSpPr>
          <p:spPr>
            <a:xfrm>
              <a:off x="3745670" y="2438400"/>
              <a:ext cx="2743200" cy="338554"/>
            </a:xfrm>
            <a:prstGeom prst="rect">
              <a:avLst/>
            </a:prstGeom>
            <a:noFill/>
          </p:spPr>
          <p:txBody>
            <a:bodyPr wrap="square" rtlCol="0">
              <a:spAutoFit/>
            </a:bodyPr>
            <a:lstStyle/>
            <a:p>
              <a:pPr algn="ctr"/>
              <a:r>
                <a:rPr lang="en-US" sz="1600" b="1" dirty="0" err="1"/>
                <a:t>index.html</a:t>
              </a:r>
              <a:endParaRPr lang="en-US" sz="1600" b="1" dirty="0"/>
            </a:p>
          </p:txBody>
        </p:sp>
      </p:grpSp>
      <p:sp>
        <p:nvSpPr>
          <p:cNvPr id="88" name="TextBox 87"/>
          <p:cNvSpPr txBox="1"/>
          <p:nvPr/>
        </p:nvSpPr>
        <p:spPr>
          <a:xfrm>
            <a:off x="863850" y="1266680"/>
            <a:ext cx="2819400" cy="369332"/>
          </a:xfrm>
          <a:prstGeom prst="rect">
            <a:avLst/>
          </a:prstGeom>
          <a:noFill/>
        </p:spPr>
        <p:txBody>
          <a:bodyPr wrap="square" rtlCol="0">
            <a:spAutoFit/>
          </a:bodyPr>
          <a:lstStyle/>
          <a:p>
            <a:pPr algn="ctr"/>
            <a:r>
              <a:rPr lang="en-US" b="1" dirty="0"/>
              <a:t>client browser</a:t>
            </a:r>
          </a:p>
        </p:txBody>
      </p:sp>
      <p:sp>
        <p:nvSpPr>
          <p:cNvPr id="89" name="TextBox 88"/>
          <p:cNvSpPr txBox="1"/>
          <p:nvPr/>
        </p:nvSpPr>
        <p:spPr>
          <a:xfrm>
            <a:off x="6754990" y="1266680"/>
            <a:ext cx="1676400" cy="369332"/>
          </a:xfrm>
          <a:prstGeom prst="rect">
            <a:avLst/>
          </a:prstGeom>
          <a:noFill/>
        </p:spPr>
        <p:txBody>
          <a:bodyPr wrap="square" rtlCol="0">
            <a:spAutoFit/>
          </a:bodyPr>
          <a:lstStyle/>
          <a:p>
            <a:pPr algn="ctr"/>
            <a:r>
              <a:rPr lang="en-US" b="1" dirty="0"/>
              <a:t>web server</a:t>
            </a:r>
          </a:p>
        </p:txBody>
      </p:sp>
      <p:pic>
        <p:nvPicPr>
          <p:cNvPr id="7" name="Picture 6">
            <a:extLst>
              <a:ext uri="{FF2B5EF4-FFF2-40B4-BE49-F238E27FC236}">
                <a16:creationId xmlns:a16="http://schemas.microsoft.com/office/drawing/2014/main" id="{2CFD7B5C-42F1-F649-B55A-729C3FF9E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601" y="2016104"/>
            <a:ext cx="2604333" cy="10120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Three Central Web Technologies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4559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Modern web pages depend on three technological tools: </a:t>
            </a:r>
            <a:r>
              <a:rPr lang="en-US" sz="2400" b="1" i="1" dirty="0">
                <a:solidFill>
                  <a:srgbClr val="000000"/>
                </a:solidFill>
                <a:latin typeface="Times New Roman" charset="0"/>
              </a:rPr>
              <a:t>HTML</a:t>
            </a:r>
            <a:r>
              <a:rPr lang="en-US" sz="2400" dirty="0">
                <a:solidFill>
                  <a:srgbClr val="000000"/>
                </a:solidFill>
                <a:latin typeface="Times New Roman" charset="0"/>
              </a:rPr>
              <a:t> (Hypertext Markup Language), </a:t>
            </a:r>
            <a:r>
              <a:rPr lang="en-US" sz="2400" b="1" i="1" dirty="0">
                <a:solidFill>
                  <a:srgbClr val="000000"/>
                </a:solidFill>
                <a:latin typeface="Times New Roman" charset="0"/>
              </a:rPr>
              <a:t>CSS</a:t>
            </a:r>
            <a:r>
              <a:rPr lang="en-US" sz="2400" b="1" dirty="0">
                <a:solidFill>
                  <a:srgbClr val="000000"/>
                </a:solidFill>
                <a:latin typeface="Times New Roman" charset="0"/>
              </a:rPr>
              <a:t> </a:t>
            </a:r>
            <a:r>
              <a:rPr lang="en-US" sz="2400" dirty="0">
                <a:solidFill>
                  <a:srgbClr val="000000"/>
                </a:solidFill>
                <a:latin typeface="Times New Roman" charset="0"/>
              </a:rPr>
              <a:t>(Cascading Style Sheets), and JavaScript.</a:t>
            </a:r>
          </a:p>
          <a:p>
            <a:pPr marL="342900" indent="-342900">
              <a:lnSpc>
                <a:spcPct val="90000"/>
              </a:lnSpc>
              <a:spcAft>
                <a:spcPts val="500"/>
              </a:spcAft>
              <a:buFontTx/>
              <a:buChar char="•"/>
            </a:pPr>
            <a:r>
              <a:rPr lang="en-US" sz="2400" dirty="0">
                <a:solidFill>
                  <a:srgbClr val="000000"/>
                </a:solidFill>
                <a:latin typeface="Times New Roman" charset="0"/>
              </a:rPr>
              <a:t>These tools are used to control different aspects of the page:</a:t>
            </a:r>
          </a:p>
          <a:p>
            <a:pPr marL="800100" lvl="1" indent="-342900">
              <a:lnSpc>
                <a:spcPct val="90000"/>
              </a:lnSpc>
              <a:spcAft>
                <a:spcPts val="500"/>
              </a:spcAft>
              <a:buFont typeface="Lucida Grande"/>
              <a:buChar char="–"/>
            </a:pPr>
            <a:r>
              <a:rPr lang="en-US" sz="2200" dirty="0">
                <a:solidFill>
                  <a:srgbClr val="000000"/>
                </a:solidFill>
                <a:latin typeface="Times New Roman" charset="0"/>
              </a:rPr>
              <a:t>HTML is used to specify content and structure.</a:t>
            </a:r>
          </a:p>
          <a:p>
            <a:pPr marL="800100" lvl="1" indent="-342900">
              <a:lnSpc>
                <a:spcPct val="90000"/>
              </a:lnSpc>
              <a:spcAft>
                <a:spcPts val="500"/>
              </a:spcAft>
              <a:buFont typeface="Lucida Grande"/>
              <a:buChar char="–"/>
            </a:pPr>
            <a:r>
              <a:rPr lang="en-US" sz="2200" dirty="0">
                <a:solidFill>
                  <a:srgbClr val="000000"/>
                </a:solidFill>
                <a:latin typeface="Times New Roman" charset="0"/>
              </a:rPr>
              <a:t>CSS is used to control appearance and formatting.</a:t>
            </a:r>
          </a:p>
          <a:p>
            <a:pPr marL="800100" lvl="1" indent="-342900">
              <a:lnSpc>
                <a:spcPct val="90000"/>
              </a:lnSpc>
              <a:spcAft>
                <a:spcPts val="1400"/>
              </a:spcAft>
              <a:buFont typeface="Lucida Grande"/>
              <a:buChar char="–"/>
            </a:pPr>
            <a:r>
              <a:rPr lang="en-US" sz="2200" dirty="0">
                <a:solidFill>
                  <a:srgbClr val="000000"/>
                </a:solidFill>
                <a:latin typeface="Times New Roman" charset="0"/>
              </a:rPr>
              <a:t>JavaScript is used to animate the page.</a:t>
            </a:r>
          </a:p>
          <a:p>
            <a:pPr marL="342900" indent="-342900">
              <a:lnSpc>
                <a:spcPct val="90000"/>
              </a:lnSpc>
              <a:spcAft>
                <a:spcPts val="1400"/>
              </a:spcAft>
              <a:buFont typeface="Arial"/>
              <a:buChar char="•"/>
            </a:pPr>
            <a:r>
              <a:rPr lang="en-US" sz="2400" dirty="0">
                <a:solidFill>
                  <a:srgbClr val="000000"/>
                </a:solidFill>
                <a:latin typeface="Times New Roman" charset="0"/>
              </a:rPr>
              <a:t>You will have a chance to learn even more about HTML and CSS later in the quarter.  For now, all you need to know is how to write a simple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file that will read and execute your JavaScript code.</a:t>
            </a: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29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Structure of an HTML File</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An HTML file consists of the </a:t>
            </a:r>
            <a:r>
              <a:rPr lang="en-US" sz="2400" dirty="0">
                <a:latin typeface="Times New Roman"/>
                <a:cs typeface="Times New Roman"/>
              </a:rPr>
              <a:t>text to be displayed on the page, interspersed with various commands enclosed in angle brackets, which are known as </a:t>
            </a:r>
            <a:r>
              <a:rPr lang="en-US" sz="2400" b="1" i="1" dirty="0">
                <a:latin typeface="Times New Roman"/>
                <a:cs typeface="Times New Roman"/>
              </a:rPr>
              <a:t>tags</a:t>
            </a:r>
            <a:r>
              <a:rPr lang="en-US" sz="2400" i="1" dirty="0">
                <a:latin typeface="Times New Roman"/>
                <a:cs typeface="Times New Roman"/>
              </a:rPr>
              <a:t>.</a:t>
            </a: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HTML tags usually occur in pairs.  The opening tag begins with the name of the tag.  The corresponding closing tag has the same name preceded by a slash.  The effect of the tag applies to everything between the opening and closing tag.</a:t>
            </a:r>
          </a:p>
          <a:p>
            <a:pPr marL="342900" indent="-342900">
              <a:lnSpc>
                <a:spcPct val="90000"/>
              </a:lnSpc>
              <a:spcAft>
                <a:spcPts val="1400"/>
              </a:spcAft>
              <a:buFontTx/>
              <a:buChar char="•"/>
            </a:pPr>
            <a:r>
              <a:rPr lang="en-US" sz="2400" dirty="0">
                <a:solidFill>
                  <a:srgbClr val="000000"/>
                </a:solidFill>
                <a:latin typeface="Times New Roman" charset="0"/>
              </a:rPr>
              <a:t>The only HTML tags you will need to use for most of the course appear in the template on the next page, which describes the structure of the HTML index file, which is conventionally called </a:t>
            </a:r>
            <a:r>
              <a:rPr lang="en-US" sz="2000" b="1" dirty="0" err="1">
                <a:solidFill>
                  <a:srgbClr val="000000"/>
                </a:solidFill>
                <a:latin typeface="Courier New"/>
                <a:cs typeface="Courier New"/>
              </a:rPr>
              <a:t>index.html</a:t>
            </a:r>
            <a:r>
              <a:rPr lang="en-US" sz="2400" dirty="0">
                <a:solidFill>
                  <a:srgbClr val="000000"/>
                </a:solidFill>
                <a:latin typeface="Times New Roman" charset="0"/>
              </a:rPr>
              <a:t>.</a:t>
            </a: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Standard </a:t>
            </a:r>
            <a:r>
              <a:rPr lang="en-US" sz="3600" b="1" dirty="0" err="1">
                <a:solidFill>
                  <a:srgbClr val="FF0000"/>
                </a:solidFill>
                <a:latin typeface="Courier New"/>
                <a:cs typeface="Courier New"/>
              </a:rPr>
              <a:t>index.html</a:t>
            </a:r>
            <a:r>
              <a:rPr lang="en-US" sz="4000" dirty="0">
                <a:solidFill>
                  <a:srgbClr val="FF0000"/>
                </a:solidFill>
                <a:latin typeface="Times New Roman" charset="0"/>
              </a:rPr>
              <a:t> Pattern</a:t>
            </a:r>
            <a:endParaRPr lang="en-US" dirty="0">
              <a:solidFill>
                <a:srgbClr val="FF0000"/>
              </a:solidFill>
              <a:latin typeface="Times New Roman" charset="0"/>
            </a:endParaRPr>
          </a:p>
        </p:txBody>
      </p:sp>
      <p:sp>
        <p:nvSpPr>
          <p:cNvPr id="4" name="Rectangle 3"/>
          <p:cNvSpPr/>
          <p:nvPr/>
        </p:nvSpPr>
        <p:spPr bwMode="auto">
          <a:xfrm>
            <a:off x="922825" y="3584469"/>
            <a:ext cx="7298350" cy="288036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600" y="3629546"/>
            <a:ext cx="7086600" cy="2796663"/>
          </a:xfrm>
          <a:prstGeom prst="rect">
            <a:avLst/>
          </a:prstGeom>
        </p:spPr>
        <p:txBody>
          <a:bodyPr wrap="square">
            <a:spAutoFit/>
          </a:bodyPr>
          <a:lstStyle/>
          <a:p>
            <a:pPr>
              <a:lnSpc>
                <a:spcPct val="110000"/>
              </a:lnSpc>
            </a:pPr>
            <a:r>
              <a:rPr lang="en-US" sz="1600" b="1" dirty="0">
                <a:solidFill>
                  <a:srgbClr val="0000FF"/>
                </a:solidFill>
                <a:latin typeface="Courier New"/>
                <a:cs typeface="Courier New"/>
              </a:rPr>
              <a:t>&lt;!DOCTYPE html&gt;</a:t>
            </a:r>
          </a:p>
          <a:p>
            <a:pPr>
              <a:lnSpc>
                <a:spcPct val="110000"/>
              </a:lnSpc>
            </a:pPr>
            <a:r>
              <a:rPr lang="en-US" sz="1600" b="1" dirty="0">
                <a:solidFill>
                  <a:srgbClr val="0000FF"/>
                </a:solidFill>
                <a:latin typeface="Courier New"/>
                <a:cs typeface="Courier New"/>
              </a:rPr>
              <a:t>&lt;html&gt;</a:t>
            </a:r>
          </a:p>
          <a:p>
            <a:pPr>
              <a:lnSpc>
                <a:spcPct val="110000"/>
              </a:lnSpc>
            </a:pPr>
            <a:r>
              <a:rPr lang="en-US" sz="1600" b="1" dirty="0">
                <a:solidFill>
                  <a:srgbClr val="0000FF"/>
                </a:solidFill>
                <a:latin typeface="Courier New"/>
                <a:cs typeface="Courier New"/>
              </a:rPr>
              <a:t> &lt;head&gt;</a:t>
            </a:r>
          </a:p>
          <a:p>
            <a:pPr>
              <a:lnSpc>
                <a:spcPct val="110000"/>
              </a:lnSpc>
            </a:pPr>
            <a:r>
              <a:rPr lang="en-US" sz="1600" b="1" dirty="0">
                <a:solidFill>
                  <a:srgbClr val="0000FF"/>
                </a:solidFill>
                <a:latin typeface="Courier New"/>
                <a:cs typeface="Courier New"/>
              </a:rPr>
              <a:t>  &lt;title&gt;</a:t>
            </a:r>
            <a:r>
              <a:rPr lang="en-US" sz="1600" i="1" dirty="0">
                <a:solidFill>
                  <a:srgbClr val="000000"/>
                </a:solidFill>
                <a:latin typeface="Times New Roman"/>
                <a:cs typeface="Times New Roman"/>
              </a:rPr>
              <a:t>title of the page</a:t>
            </a:r>
            <a:r>
              <a:rPr lang="en-US" sz="1600" b="1" dirty="0">
                <a:solidFill>
                  <a:srgbClr val="0000FF"/>
                </a:solidFill>
                <a:latin typeface="Courier New"/>
                <a:cs typeface="Courier New"/>
              </a:rPr>
              <a:t>&lt;/title&gt;</a:t>
            </a:r>
          </a:p>
          <a:p>
            <a:pPr>
              <a:lnSpc>
                <a:spcPct val="110000"/>
              </a:lnSpc>
            </a:pPr>
            <a:r>
              <a:rPr lang="en-US" sz="1600" i="1" dirty="0">
                <a:solidFill>
                  <a:srgbClr val="000000"/>
                </a:solidFill>
                <a:latin typeface="Times New Roman"/>
                <a:cs typeface="Times New Roman"/>
              </a:rPr>
              <a:t>     One or more script tags to load JavaScript code.</a:t>
            </a:r>
          </a:p>
          <a:p>
            <a:pPr>
              <a:lnSpc>
                <a:spcPct val="110000"/>
              </a:lnSpc>
            </a:pPr>
            <a:r>
              <a:rPr lang="en-US" sz="1600" b="1" dirty="0">
                <a:solidFill>
                  <a:srgbClr val="0000FF"/>
                </a:solidFill>
                <a:latin typeface="Courier New"/>
                <a:cs typeface="Courier New"/>
              </a:rPr>
              <a:t> &lt;/head&gt;</a:t>
            </a:r>
          </a:p>
          <a:p>
            <a:pPr>
              <a:lnSpc>
                <a:spcPct val="110000"/>
              </a:lnSpc>
            </a:pPr>
            <a:r>
              <a:rPr lang="en-US" sz="1600" b="1" dirty="0">
                <a:solidFill>
                  <a:srgbClr val="0000FF"/>
                </a:solidFill>
                <a:latin typeface="Courier New"/>
                <a:cs typeface="Courier New"/>
              </a:rPr>
              <a:t> &lt;body </a:t>
            </a:r>
            <a:r>
              <a:rPr lang="en-US" sz="1600" b="1" dirty="0" err="1">
                <a:solidFill>
                  <a:srgbClr val="0000FF"/>
                </a:solidFill>
                <a:latin typeface="Courier New"/>
                <a:cs typeface="Courier New"/>
              </a:rPr>
              <a:t>onload</a:t>
            </a:r>
            <a:r>
              <a:rPr lang="en-US" sz="1600" b="1" dirty="0">
                <a:solidFill>
                  <a:srgbClr val="0000FF"/>
                </a:solidFill>
                <a:latin typeface="Courier New"/>
                <a:cs typeface="Courier New"/>
              </a:rPr>
              <a:t>="</a:t>
            </a:r>
            <a:r>
              <a:rPr lang="en-US" sz="1600" i="1" dirty="0">
                <a:solidFill>
                  <a:srgbClr val="000000"/>
                </a:solidFill>
                <a:latin typeface="Times New Roman"/>
                <a:cs typeface="Times New Roman"/>
              </a:rPr>
              <a:t>function</a:t>
            </a:r>
            <a:r>
              <a:rPr lang="en-US" sz="1600" b="1" dirty="0">
                <a:solidFill>
                  <a:srgbClr val="0000FF"/>
                </a:solidFill>
                <a:latin typeface="Courier New"/>
                <a:cs typeface="Courier New"/>
              </a:rPr>
              <a:t>()"&gt;</a:t>
            </a:r>
          </a:p>
          <a:p>
            <a:pPr>
              <a:lnSpc>
                <a:spcPct val="110000"/>
              </a:lnSpc>
            </a:pPr>
            <a:r>
              <a:rPr lang="en-US" sz="1600" i="1" dirty="0">
                <a:solidFill>
                  <a:srgbClr val="000000"/>
                </a:solidFill>
                <a:latin typeface="Times New Roman"/>
                <a:cs typeface="Times New Roman"/>
              </a:rPr>
              <a:t>     Contents of the page, if any.</a:t>
            </a:r>
          </a:p>
          <a:p>
            <a:pPr>
              <a:lnSpc>
                <a:spcPct val="110000"/>
              </a:lnSpc>
            </a:pPr>
            <a:r>
              <a:rPr lang="en-US" sz="1600" b="1" dirty="0">
                <a:solidFill>
                  <a:srgbClr val="0000FF"/>
                </a:solidFill>
                <a:latin typeface="Courier New"/>
                <a:cs typeface="Courier New"/>
              </a:rPr>
              <a:t> &lt;/body&gt;</a:t>
            </a:r>
          </a:p>
          <a:p>
            <a:pPr>
              <a:lnSpc>
                <a:spcPct val="110000"/>
              </a:lnSpc>
            </a:pPr>
            <a:r>
              <a:rPr lang="en-US" sz="1600" b="1" dirty="0">
                <a:solidFill>
                  <a:srgbClr val="0000FF"/>
                </a:solidFill>
                <a:latin typeface="Courier New"/>
                <a:cs typeface="Courier New"/>
              </a:rPr>
              <a:t>&lt;/html&gt;</a:t>
            </a:r>
          </a:p>
        </p:txBody>
      </p:sp>
      <p:sp>
        <p:nvSpPr>
          <p:cNvPr id="6"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The following components of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are standardized:</a:t>
            </a:r>
          </a:p>
          <a:p>
            <a:pPr marL="800100" lvl="1" indent="-342900">
              <a:lnSpc>
                <a:spcPct val="90000"/>
              </a:lnSpc>
              <a:spcAft>
                <a:spcPts val="500"/>
              </a:spcAft>
              <a:buFont typeface="Lucida Grande"/>
              <a:buChar char="–"/>
            </a:pPr>
            <a:r>
              <a:rPr lang="en-US" sz="2200" dirty="0">
                <a:solidFill>
                  <a:srgbClr val="000000"/>
                </a:solidFill>
                <a:latin typeface="Times New Roman" charset="0"/>
              </a:rPr>
              <a:t>Every file begins with a </a:t>
            </a:r>
            <a:r>
              <a:rPr lang="en-US" sz="2000" b="1" dirty="0">
                <a:solidFill>
                  <a:srgbClr val="000000"/>
                </a:solidFill>
                <a:latin typeface="Courier New"/>
                <a:cs typeface="Courier New"/>
              </a:rPr>
              <a:t>&lt;!DOCTYPE html&gt;</a:t>
            </a:r>
            <a:r>
              <a:rPr lang="en-US" sz="2200" dirty="0">
                <a:solidFill>
                  <a:srgbClr val="000000"/>
                </a:solidFill>
                <a:latin typeface="Times New Roman" charset="0"/>
              </a:rPr>
              <a:t> tag</a:t>
            </a:r>
          </a:p>
          <a:p>
            <a:pPr marL="800100" lvl="1" indent="-342900">
              <a:lnSpc>
                <a:spcPct val="90000"/>
              </a:lnSpc>
              <a:spcAft>
                <a:spcPts val="500"/>
              </a:spcAft>
              <a:buFont typeface="Lucida Grande"/>
              <a:buChar char="–"/>
            </a:pPr>
            <a:r>
              <a:rPr lang="en-US" sz="2200" dirty="0">
                <a:solidFill>
                  <a:srgbClr val="000000"/>
                </a:solidFill>
                <a:latin typeface="Times New Roman" charset="0"/>
              </a:rPr>
              <a:t>The entire content is enclosed in </a:t>
            </a:r>
            <a:r>
              <a:rPr lang="en-US" sz="2000" b="1" dirty="0">
                <a:solidFill>
                  <a:srgbClr val="000000"/>
                </a:solidFill>
                <a:latin typeface="Courier New"/>
                <a:cs typeface="Courier New"/>
              </a:rPr>
              <a:t>&lt;html&gt;</a:t>
            </a:r>
            <a:r>
              <a:rPr lang="en-US" sz="2200" dirty="0">
                <a:solidFill>
                  <a:srgbClr val="000000"/>
                </a:solidFill>
                <a:latin typeface="Times New Roman" charset="0"/>
              </a:rPr>
              <a:t> and </a:t>
            </a:r>
            <a:r>
              <a:rPr lang="en-US" sz="2000" b="1" dirty="0">
                <a:solidFill>
                  <a:srgbClr val="000000"/>
                </a:solidFill>
                <a:latin typeface="Courier New"/>
                <a:cs typeface="Courier New"/>
              </a:rPr>
              <a:t>&lt;/html&gt;</a:t>
            </a:r>
            <a:r>
              <a:rPr lang="en-US" sz="2200" dirty="0">
                <a:solidFill>
                  <a:srgbClr val="000000"/>
                </a:solidFill>
                <a:latin typeface="Times New Roman" charset="0"/>
              </a:rPr>
              <a:t> tags.</a:t>
            </a:r>
          </a:p>
          <a:p>
            <a:pPr marL="800100" lvl="1" indent="-342900">
              <a:lnSpc>
                <a:spcPct val="90000"/>
              </a:lnSpc>
              <a:spcAft>
                <a:spcPts val="500"/>
              </a:spcAft>
              <a:buFont typeface="Lucida Grande"/>
              <a:buChar char="–"/>
            </a:pPr>
            <a:r>
              <a:rPr lang="en-US" sz="2200" dirty="0">
                <a:solidFill>
                  <a:srgbClr val="000000"/>
                </a:solidFill>
                <a:latin typeface="Times New Roman" charset="0"/>
              </a:rPr>
              <a:t>The file begins with a </a:t>
            </a:r>
            <a:r>
              <a:rPr lang="en-US" sz="2000" b="1" dirty="0">
                <a:solidFill>
                  <a:srgbClr val="000000"/>
                </a:solidFill>
                <a:latin typeface="Courier New"/>
                <a:cs typeface="Courier New"/>
              </a:rPr>
              <a:t>&lt;head&gt;</a:t>
            </a:r>
            <a:r>
              <a:rPr lang="en-US" sz="2200" dirty="0">
                <a:solidFill>
                  <a:srgbClr val="000000"/>
                </a:solidFill>
                <a:latin typeface="Times New Roman" charset="0"/>
              </a:rPr>
              <a:t> section that specifies the title and JavaScript files to load.</a:t>
            </a:r>
          </a:p>
          <a:p>
            <a:pPr marL="800100" lvl="1" indent="-342900">
              <a:lnSpc>
                <a:spcPct val="90000"/>
              </a:lnSpc>
              <a:spcAft>
                <a:spcPts val="500"/>
              </a:spcAft>
              <a:buFont typeface="Lucida Grande"/>
              <a:buChar char="–"/>
            </a:pPr>
            <a:r>
              <a:rPr lang="en-US" sz="2200" dirty="0">
                <a:solidFill>
                  <a:srgbClr val="000000"/>
                </a:solidFill>
                <a:latin typeface="Times New Roman" charset="0"/>
              </a:rPr>
              <a:t>The file includes a </a:t>
            </a:r>
            <a:r>
              <a:rPr lang="en-US" sz="2000" b="1" dirty="0">
                <a:solidFill>
                  <a:srgbClr val="000000"/>
                </a:solidFill>
                <a:latin typeface="Courier New"/>
                <a:cs typeface="Courier New"/>
              </a:rPr>
              <a:t>&lt;body&gt;</a:t>
            </a:r>
            <a:r>
              <a:rPr lang="en-US" sz="2200" dirty="0">
                <a:solidFill>
                  <a:srgbClr val="000000"/>
                </a:solidFill>
                <a:latin typeface="Times New Roman" charset="0"/>
              </a:rPr>
              <a:t> section that specifies the page. </a:t>
            </a:r>
            <a:endParaRPr lang="en-US" sz="2400" dirty="0">
              <a:solidFill>
                <a:srgbClr val="000000"/>
              </a:solidFill>
              <a:latin typeface="Times New Roman" charset="0"/>
            </a:endParaRPr>
          </a:p>
        </p:txBody>
      </p:sp>
      <p:sp>
        <p:nvSpPr>
          <p:cNvPr id="7" name="Rectangle 6"/>
          <p:cNvSpPr/>
          <p:nvPr/>
        </p:nvSpPr>
        <p:spPr bwMode="auto">
          <a:xfrm>
            <a:off x="986780" y="3684410"/>
            <a:ext cx="2011680" cy="304800"/>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p:cNvSpPr/>
          <p:nvPr/>
        </p:nvSpPr>
        <p:spPr bwMode="auto">
          <a:xfrm>
            <a:off x="986780" y="3988383"/>
            <a:ext cx="4423420" cy="2421517"/>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Rectangle 8"/>
          <p:cNvSpPr/>
          <p:nvPr/>
        </p:nvSpPr>
        <p:spPr bwMode="auto">
          <a:xfrm>
            <a:off x="986780" y="4246530"/>
            <a:ext cx="4423420" cy="1047573"/>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 name="Rectangle 9"/>
          <p:cNvSpPr/>
          <p:nvPr/>
        </p:nvSpPr>
        <p:spPr bwMode="auto">
          <a:xfrm>
            <a:off x="986779" y="5309567"/>
            <a:ext cx="3432821" cy="822043"/>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P spid="7" grpId="0" animBg="1"/>
      <p:bldP spid="8" grpId="0" animBg="1"/>
      <p:bldP spid="8" grpId="1" animBg="1"/>
      <p:bldP spid="9" grpId="0" animBg="1"/>
      <p:bldP spid="9" grpId="1" animBg="1"/>
      <p:bldP spid="10" grpId="0" animBg="1"/>
      <p:bldP spid="1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Creating the JavaScript Program File</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2120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The first step in running a JavaScript program is creating a file that contains the definitions of the functions, along with comments that give human readers a better understanding of what the program does.</a:t>
            </a:r>
          </a:p>
          <a:p>
            <a:pPr marL="342900" indent="-342900">
              <a:lnSpc>
                <a:spcPct val="90000"/>
              </a:lnSpc>
              <a:spcAft>
                <a:spcPts val="500"/>
              </a:spcAft>
              <a:buFontTx/>
              <a:buChar char="•"/>
            </a:pPr>
            <a:r>
              <a:rPr lang="en-US" sz="2400" dirty="0">
                <a:solidFill>
                  <a:srgbClr val="000000"/>
                </a:solidFill>
                <a:latin typeface="Times New Roman" charset="0"/>
              </a:rPr>
              <a:t>Here, for example, is the complete </a:t>
            </a:r>
            <a:r>
              <a:rPr lang="en-US" sz="2000" b="1" dirty="0" err="1">
                <a:solidFill>
                  <a:srgbClr val="000000"/>
                </a:solidFill>
                <a:latin typeface="Courier New"/>
                <a:cs typeface="Courier New"/>
              </a:rPr>
              <a:t>HelloWorld.js</a:t>
            </a:r>
            <a:r>
              <a:rPr lang="en-US" sz="2400" dirty="0">
                <a:solidFill>
                  <a:srgbClr val="000000"/>
                </a:solidFill>
                <a:latin typeface="Times New Roman" charset="0"/>
              </a:rPr>
              <a:t> file:</a:t>
            </a:r>
          </a:p>
        </p:txBody>
      </p:sp>
      <p:grpSp>
        <p:nvGrpSpPr>
          <p:cNvPr id="6" name="Group 5"/>
          <p:cNvGrpSpPr/>
          <p:nvPr/>
        </p:nvGrpSpPr>
        <p:grpSpPr>
          <a:xfrm>
            <a:off x="931250" y="3276600"/>
            <a:ext cx="7862380" cy="2971800"/>
            <a:chOff x="931250" y="3276600"/>
            <a:chExt cx="7862380" cy="2971800"/>
          </a:xfrm>
        </p:grpSpPr>
        <p:sp>
          <p:nvSpPr>
            <p:cNvPr id="5" name="Rectangle 4"/>
            <p:cNvSpPr/>
            <p:nvPr/>
          </p:nvSpPr>
          <p:spPr bwMode="auto">
            <a:xfrm>
              <a:off x="931250" y="3276600"/>
              <a:ext cx="7772400" cy="2971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1021230" y="3335950"/>
              <a:ext cx="7772400" cy="2800766"/>
            </a:xfrm>
            <a:prstGeom prst="rect">
              <a:avLst/>
            </a:prstGeom>
            <a:noFill/>
          </p:spPr>
          <p:txBody>
            <a:bodyPr wrap="square" rtlCol="0">
              <a:spAutoFit/>
            </a:bodyPr>
            <a:lstStyle/>
            <a:p>
              <a:r>
                <a:rPr lang="en-US" sz="1600" b="1" dirty="0">
                  <a:solidFill>
                    <a:srgbClr val="0000FF"/>
                  </a:solidFill>
                  <a:latin typeface="Courier New"/>
                  <a:cs typeface="Courier New"/>
                </a:rPr>
                <a:t>/*</a:t>
              </a:r>
            </a:p>
            <a:p>
              <a:r>
                <a:rPr lang="en-US" sz="1600" b="1" dirty="0">
                  <a:solidFill>
                    <a:srgbClr val="0000FF"/>
                  </a:solidFill>
                  <a:latin typeface="Courier New"/>
                  <a:cs typeface="Courier New"/>
                </a:rPr>
                <a:t> * File: </a:t>
              </a:r>
              <a:r>
                <a:rPr lang="en-US" sz="1600" b="1" dirty="0" err="1">
                  <a:solidFill>
                    <a:srgbClr val="0000FF"/>
                  </a:solidFill>
                  <a:latin typeface="Courier New"/>
                  <a:cs typeface="Courier New"/>
                </a:rPr>
                <a:t>HelloWorld.js</a:t>
              </a:r>
              <a:endParaRPr lang="en-US" sz="1600" b="1" dirty="0">
                <a:solidFill>
                  <a:srgbClr val="0000FF"/>
                </a:solidFill>
                <a:latin typeface="Courier New"/>
                <a:cs typeface="Courier New"/>
              </a:endParaRPr>
            </a:p>
            <a:p>
              <a:r>
                <a:rPr lang="en-US" sz="1600" b="1" dirty="0">
                  <a:solidFill>
                    <a:srgbClr val="0000FF"/>
                  </a:solidFill>
                  <a:latin typeface="Courier New"/>
                  <a:cs typeface="Courier New"/>
                </a:rPr>
                <a:t> * -------------------</a:t>
              </a:r>
            </a:p>
            <a:p>
              <a:r>
                <a:rPr lang="en-US" sz="1600" b="1" dirty="0">
                  <a:solidFill>
                    <a:srgbClr val="0000FF"/>
                  </a:solidFill>
                  <a:latin typeface="Courier New"/>
                  <a:cs typeface="Courier New"/>
                </a:rPr>
                <a:t> * This program displays "hello, world" on the console.  It</a:t>
              </a:r>
            </a:p>
            <a:p>
              <a:r>
                <a:rPr lang="en-US" sz="1600" b="1" dirty="0">
                  <a:solidFill>
                    <a:srgbClr val="0000FF"/>
                  </a:solidFill>
                  <a:latin typeface="Courier New"/>
                  <a:cs typeface="Courier New"/>
                </a:rPr>
                <a:t> * is inspired by the first program in Brian Kernighan and</a:t>
              </a:r>
            </a:p>
            <a:p>
              <a:r>
                <a:rPr lang="en-US" sz="1600" b="1" dirty="0">
                  <a:solidFill>
                    <a:srgbClr val="0000FF"/>
                  </a:solidFill>
                  <a:latin typeface="Courier New"/>
                  <a:cs typeface="Courier New"/>
                </a:rPr>
                <a:t> * Dennis Ritchie's classic book, The C Programming Language.</a:t>
              </a:r>
            </a:p>
            <a:p>
              <a:r>
                <a:rPr lang="en-US" sz="1600" b="1" dirty="0">
                  <a:solidFill>
                    <a:srgbClr val="0000FF"/>
                  </a:solidFill>
                  <a:latin typeface="Courier New"/>
                  <a:cs typeface="Courier New"/>
                </a:rPr>
                <a:t> */</a:t>
              </a:r>
            </a:p>
            <a:p>
              <a:endParaRPr lang="en-US" sz="1600" b="1" dirty="0">
                <a:latin typeface="Courier New"/>
                <a:cs typeface="Courier New"/>
              </a:endParaRPr>
            </a:p>
            <a:p>
              <a:r>
                <a:rPr lang="en-US" sz="1600" b="1" dirty="0">
                  <a:latin typeface="Courier New"/>
                  <a:cs typeface="Courier New"/>
                </a:rPr>
                <a:t>function </a:t>
              </a:r>
              <a:r>
                <a:rPr lang="en-US" sz="1600" b="1" dirty="0" err="1">
                  <a:latin typeface="Courier New"/>
                  <a:cs typeface="Courier New"/>
                </a:rPr>
                <a:t>HelloWorld</a:t>
              </a:r>
              <a:r>
                <a:rPr lang="en-US" sz="1600" b="1" dirty="0">
                  <a:latin typeface="Courier New"/>
                  <a:cs typeface="Courier New"/>
                </a:rPr>
                <a:t>() {</a:t>
              </a:r>
            </a:p>
            <a:p>
              <a:r>
                <a:rPr lang="en-US" sz="1600" b="1" dirty="0">
                  <a:latin typeface="Courier New"/>
                  <a:cs typeface="Courier New"/>
                </a:rPr>
                <a:t>   </a:t>
              </a:r>
              <a:r>
                <a:rPr lang="en-US" sz="1600" b="1" dirty="0" err="1">
                  <a:latin typeface="Courier New"/>
                  <a:cs typeface="Courier New"/>
                </a:rPr>
                <a:t>console.log("hello</a:t>
              </a:r>
              <a:r>
                <a:rPr lang="en-US" sz="1600" b="1" dirty="0">
                  <a:latin typeface="Courier New"/>
                  <a:cs typeface="Courier New"/>
                </a:rPr>
                <a:t>, world");</a:t>
              </a:r>
            </a:p>
            <a:p>
              <a:r>
                <a:rPr lang="en-US" sz="1600" b="1" dirty="0">
                  <a:latin typeface="Courier New"/>
                  <a:cs typeface="Courier New"/>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Creating the HTML File (Version 1)</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A simple HTML file that loads the </a:t>
            </a:r>
            <a:r>
              <a:rPr lang="en-US" sz="2000" b="1" dirty="0" err="1">
                <a:solidFill>
                  <a:srgbClr val="000000"/>
                </a:solidFill>
                <a:latin typeface="Courier New"/>
                <a:cs typeface="Courier New"/>
              </a:rPr>
              <a:t>HelloWorld.js</a:t>
            </a:r>
            <a:r>
              <a:rPr lang="en-US" sz="2400" dirty="0">
                <a:solidFill>
                  <a:srgbClr val="000000"/>
                </a:solidFill>
                <a:latin typeface="Times New Roman" charset="0"/>
              </a:rPr>
              <a:t> program looks like this:</a:t>
            </a:r>
          </a:p>
        </p:txBody>
      </p:sp>
      <p:grpSp>
        <p:nvGrpSpPr>
          <p:cNvPr id="2" name="Group 5"/>
          <p:cNvGrpSpPr/>
          <p:nvPr/>
        </p:nvGrpSpPr>
        <p:grpSpPr>
          <a:xfrm>
            <a:off x="985620" y="2209800"/>
            <a:ext cx="7772400" cy="2438400"/>
            <a:chOff x="985620" y="2209800"/>
            <a:chExt cx="7772400" cy="2438400"/>
          </a:xfrm>
        </p:grpSpPr>
        <p:sp>
          <p:nvSpPr>
            <p:cNvPr id="5" name="Rectangle 4"/>
            <p:cNvSpPr/>
            <p:nvPr/>
          </p:nvSpPr>
          <p:spPr bwMode="auto">
            <a:xfrm>
              <a:off x="990600" y="2209800"/>
              <a:ext cx="7696200" cy="2438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985620" y="2267240"/>
              <a:ext cx="7772400" cy="2000548"/>
            </a:xfrm>
            <a:prstGeom prst="rect">
              <a:avLst/>
            </a:prstGeom>
            <a:noFill/>
          </p:spPr>
          <p:txBody>
            <a:bodyPr wrap="square" rtlCol="0">
              <a:spAutoFit/>
            </a:bodyPr>
            <a:lstStyle/>
            <a:p>
              <a:r>
                <a:rPr lang="en-US" sz="1550" b="1" dirty="0">
                  <a:latin typeface="Courier New"/>
                  <a:cs typeface="Courier New"/>
                </a:rPr>
                <a:t>&lt;!DOCTYPE html&gt;</a:t>
              </a:r>
            </a:p>
            <a:p>
              <a:r>
                <a:rPr lang="en-US" sz="1550" b="1" dirty="0">
                  <a:latin typeface="Courier New"/>
                  <a:cs typeface="Courier New"/>
                </a:rPr>
                <a:t>&lt;html&gt;</a:t>
              </a:r>
            </a:p>
            <a:p>
              <a:r>
                <a:rPr lang="en-US" sz="1550" b="1" dirty="0">
                  <a:latin typeface="Courier New"/>
                  <a:cs typeface="Courier New"/>
                </a:rPr>
                <a:t> &lt;head&gt;</a:t>
              </a:r>
            </a:p>
            <a:p>
              <a:r>
                <a:rPr lang="en-US" sz="1550" b="1" dirty="0">
                  <a:latin typeface="Courier New"/>
                  <a:cs typeface="Courier New"/>
                </a:rPr>
                <a:t>  &lt;title&gt;Hello World&lt;/title&gt;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70C0"/>
                  </a:solidFill>
                  <a:latin typeface="Courier New"/>
                  <a:cs typeface="Courier New"/>
                </a:rPr>
                <a:t>HelloWorld.js</a:t>
              </a:r>
              <a:r>
                <a:rPr lang="en-US" sz="1550" b="1" dirty="0">
                  <a:latin typeface="Courier New"/>
                  <a:cs typeface="Courier New"/>
                </a:rPr>
                <a:t>"&gt;&lt;/script&gt;</a:t>
              </a:r>
            </a:p>
            <a:p>
              <a:r>
                <a:rPr lang="en-US" sz="1550" b="1" dirty="0">
                  <a:latin typeface="Courier New"/>
                  <a:cs typeface="Courier New"/>
                </a:rPr>
                <a:t> &lt;/head&gt;</a:t>
              </a:r>
            </a:p>
            <a:p>
              <a:r>
                <a:rPr lang="en-US" sz="1550" b="1" dirty="0">
                  <a:latin typeface="Courier New"/>
                  <a:cs typeface="Courier New"/>
                </a:rPr>
                <a:t> &lt;body </a:t>
              </a:r>
              <a:r>
                <a:rPr lang="en-US" sz="1550" b="1" dirty="0" err="1">
                  <a:latin typeface="Courier New"/>
                  <a:cs typeface="Courier New"/>
                </a:rPr>
                <a:t>onload</a:t>
              </a:r>
              <a:r>
                <a:rPr lang="en-US" sz="1550" b="1" dirty="0">
                  <a:latin typeface="Courier New"/>
                  <a:cs typeface="Courier New"/>
                </a:rPr>
                <a:t>="</a:t>
              </a:r>
              <a:r>
                <a:rPr lang="en-US" sz="1550" b="1" dirty="0">
                  <a:solidFill>
                    <a:srgbClr val="0070C0"/>
                  </a:solidFill>
                  <a:latin typeface="Courier New"/>
                  <a:cs typeface="Courier New"/>
                </a:rPr>
                <a:t>HelloWorld()</a:t>
              </a:r>
              <a:r>
                <a:rPr lang="en-US" sz="1550" b="1" dirty="0">
                  <a:latin typeface="Courier New"/>
                  <a:cs typeface="Courier New"/>
                </a:rPr>
                <a:t>"&gt;&lt;/body&gt;</a:t>
              </a:r>
            </a:p>
            <a:p>
              <a:r>
                <a:rPr lang="en-US" sz="1550" b="1" dirty="0">
                  <a:latin typeface="Courier New"/>
                  <a:cs typeface="Courier New"/>
                </a:rPr>
                <a:t>&lt;/html&gt;</a:t>
              </a:r>
            </a:p>
          </p:txBody>
        </p:sp>
      </p:grpSp>
      <p:sp>
        <p:nvSpPr>
          <p:cNvPr id="7" name="Rectangle 3"/>
          <p:cNvSpPr>
            <a:spLocks noChangeArrowheads="1"/>
          </p:cNvSpPr>
          <p:nvPr/>
        </p:nvSpPr>
        <p:spPr bwMode="auto">
          <a:xfrm>
            <a:off x="508000" y="4737100"/>
            <a:ext cx="8128000" cy="1968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This file asks the browser to load the file </a:t>
            </a:r>
            <a:r>
              <a:rPr lang="en-US" sz="2000" b="1" dirty="0" err="1">
                <a:solidFill>
                  <a:srgbClr val="000000"/>
                </a:solidFill>
                <a:latin typeface="Courier New"/>
                <a:cs typeface="Courier New"/>
              </a:rPr>
              <a:t>HelloWorld.js</a:t>
            </a:r>
            <a:r>
              <a:rPr lang="en-US" sz="2400" dirty="0">
                <a:solidFill>
                  <a:srgbClr val="000000"/>
                </a:solidFill>
                <a:latin typeface="Times New Roman" charset="0"/>
              </a:rPr>
              <a:t> and then call the function </a:t>
            </a:r>
            <a:r>
              <a:rPr lang="en-US" sz="2000" b="1" dirty="0" err="1">
                <a:solidFill>
                  <a:srgbClr val="000000"/>
                </a:solidFill>
                <a:latin typeface="Courier New"/>
                <a:cs typeface="Courier New"/>
              </a:rPr>
              <a:t>HelloWorld</a:t>
            </a:r>
            <a:r>
              <a:rPr lang="en-US" sz="2400" dirty="0">
                <a:solidFill>
                  <a:srgbClr val="000000"/>
                </a:solidFill>
                <a:latin typeface="Times New Roman" charset="0"/>
              </a:rPr>
              <a:t> once the page is loaded.</a:t>
            </a:r>
          </a:p>
          <a:p>
            <a:pPr marL="342900" indent="-342900">
              <a:lnSpc>
                <a:spcPct val="90000"/>
              </a:lnSpc>
              <a:spcAft>
                <a:spcPts val="1400"/>
              </a:spcAft>
              <a:buFontTx/>
              <a:buChar char="•"/>
            </a:pPr>
            <a:r>
              <a:rPr lang="en-US" sz="2400" dirty="0">
                <a:solidFill>
                  <a:srgbClr val="000000"/>
                </a:solidFill>
                <a:latin typeface="Times New Roman" charset="0"/>
              </a:rPr>
              <a:t>The problem with this strategy is that it is hard "to find out where your output went" as Kernighan and Ritchie advise.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Creating the HTML File (Version 2)</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242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The output from the console log appears in different places in different browsers and usually requires the user to take some explicit action before it is visible.</a:t>
            </a:r>
          </a:p>
          <a:p>
            <a:pPr marL="342900" indent="-342900">
              <a:lnSpc>
                <a:spcPct val="90000"/>
              </a:lnSpc>
              <a:spcAft>
                <a:spcPts val="1400"/>
              </a:spcAft>
              <a:buFontTx/>
              <a:buChar char="•"/>
            </a:pPr>
            <a:r>
              <a:rPr lang="en-US" sz="2400" dirty="0">
                <a:solidFill>
                  <a:srgbClr val="000000"/>
                </a:solidFill>
                <a:latin typeface="Times New Roman" charset="0"/>
              </a:rPr>
              <a:t>To make the console log easier to find, we have provided a library called </a:t>
            </a:r>
            <a:r>
              <a:rPr lang="en-US" sz="2000" b="1" dirty="0" err="1">
                <a:solidFill>
                  <a:srgbClr val="000000"/>
                </a:solidFill>
                <a:latin typeface="Courier New"/>
                <a:cs typeface="Courier New"/>
              </a:rPr>
              <a:t>JSConsole.js</a:t>
            </a:r>
            <a:r>
              <a:rPr lang="en-US" sz="2400" dirty="0">
                <a:solidFill>
                  <a:srgbClr val="000000"/>
                </a:solidFill>
                <a:latin typeface="Times New Roman" charset="0"/>
              </a:rPr>
              <a:t> that redirects the console log to a much more visible area of the web page.</a:t>
            </a:r>
          </a:p>
        </p:txBody>
      </p:sp>
      <p:grpSp>
        <p:nvGrpSpPr>
          <p:cNvPr id="2" name="Group 5"/>
          <p:cNvGrpSpPr/>
          <p:nvPr/>
        </p:nvGrpSpPr>
        <p:grpSpPr>
          <a:xfrm>
            <a:off x="985620" y="3733800"/>
            <a:ext cx="7772400" cy="2895600"/>
            <a:chOff x="985620" y="2209800"/>
            <a:chExt cx="7772400" cy="2895600"/>
          </a:xfrm>
        </p:grpSpPr>
        <p:sp>
          <p:nvSpPr>
            <p:cNvPr id="5" name="Rectangle 4"/>
            <p:cNvSpPr/>
            <p:nvPr/>
          </p:nvSpPr>
          <p:spPr bwMode="auto">
            <a:xfrm>
              <a:off x="990600" y="2209800"/>
              <a:ext cx="7696200" cy="2895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985620" y="2267240"/>
              <a:ext cx="7772400" cy="2239074"/>
            </a:xfrm>
            <a:prstGeom prst="rect">
              <a:avLst/>
            </a:prstGeom>
            <a:noFill/>
          </p:spPr>
          <p:txBody>
            <a:bodyPr wrap="square" rtlCol="0">
              <a:spAutoFit/>
            </a:bodyPr>
            <a:lstStyle/>
            <a:p>
              <a:r>
                <a:rPr lang="en-US" sz="1550" b="1" dirty="0">
                  <a:latin typeface="Courier New"/>
                  <a:cs typeface="Courier New"/>
                </a:rPr>
                <a:t>&lt;!DOCTYPE html&gt;</a:t>
              </a:r>
            </a:p>
            <a:p>
              <a:r>
                <a:rPr lang="en-US" sz="1550" b="1" dirty="0">
                  <a:latin typeface="Courier New"/>
                  <a:cs typeface="Courier New"/>
                </a:rPr>
                <a:t>&lt;html&gt;</a:t>
              </a:r>
            </a:p>
            <a:p>
              <a:r>
                <a:rPr lang="en-US" sz="1550" b="1" dirty="0">
                  <a:latin typeface="Courier New"/>
                  <a:cs typeface="Courier New"/>
                </a:rPr>
                <a:t> &lt;head&gt;</a:t>
              </a:r>
            </a:p>
            <a:p>
              <a:r>
                <a:rPr lang="en-US" sz="1550" b="1" dirty="0">
                  <a:latin typeface="Courier New"/>
                  <a:cs typeface="Courier New"/>
                </a:rPr>
                <a:t>  &lt;title&gt;Hello World&lt;/title&gt;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70C0"/>
                  </a:solidFill>
                  <a:latin typeface="Courier New"/>
                  <a:cs typeface="Courier New"/>
                </a:rPr>
                <a:t>JSConsole.js</a:t>
              </a:r>
              <a:r>
                <a:rPr lang="en-US" sz="1550" b="1" dirty="0">
                  <a:latin typeface="Courier New"/>
                  <a:cs typeface="Courier New"/>
                </a:rPr>
                <a:t>"&gt;&lt;/script&gt;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70C0"/>
                  </a:solidFill>
                  <a:latin typeface="Courier New"/>
                  <a:cs typeface="Courier New"/>
                </a:rPr>
                <a:t>HelloWorld.js</a:t>
              </a:r>
              <a:r>
                <a:rPr lang="en-US" sz="1550" b="1" dirty="0">
                  <a:latin typeface="Courier New"/>
                  <a:cs typeface="Courier New"/>
                </a:rPr>
                <a:t>"&gt;&lt;/script&gt;</a:t>
              </a:r>
            </a:p>
            <a:p>
              <a:r>
                <a:rPr lang="en-US" sz="1550" b="1" dirty="0">
                  <a:latin typeface="Courier New"/>
                  <a:cs typeface="Courier New"/>
                </a:rPr>
                <a:t> &lt;/head&gt;</a:t>
              </a:r>
            </a:p>
            <a:p>
              <a:r>
                <a:rPr lang="en-US" sz="1550" b="1" dirty="0">
                  <a:latin typeface="Courier New"/>
                  <a:cs typeface="Courier New"/>
                </a:rPr>
                <a:t> &lt;body onload="</a:t>
              </a:r>
              <a:r>
                <a:rPr lang="en-US" sz="1550" b="1" dirty="0">
                  <a:solidFill>
                    <a:srgbClr val="0070C0"/>
                  </a:solidFill>
                  <a:latin typeface="Courier New"/>
                  <a:cs typeface="Courier New"/>
                </a:rPr>
                <a:t>HelloWorld()</a:t>
              </a:r>
              <a:r>
                <a:rPr lang="en-US" sz="1550" b="1" dirty="0">
                  <a:latin typeface="Courier New"/>
                  <a:cs typeface="Courier New"/>
                </a:rPr>
                <a:t>"&gt;&lt;/body&gt;</a:t>
              </a:r>
            </a:p>
            <a:p>
              <a:r>
                <a:rPr lang="en-US" sz="1550" b="1" dirty="0">
                  <a:latin typeface="Courier New"/>
                  <a:cs typeface="Courier New"/>
                </a:rPr>
                <a:t>&lt;/html&gt;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Simple Graphics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242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In addition to </a:t>
            </a:r>
            <a:r>
              <a:rPr lang="en-US" sz="2000" b="1" dirty="0" err="1">
                <a:solidFill>
                  <a:srgbClr val="000000"/>
                </a:solidFill>
                <a:latin typeface="Courier New"/>
                <a:cs typeface="Courier New"/>
              </a:rPr>
              <a:t>JSConsole.js</a:t>
            </a:r>
            <a:r>
              <a:rPr lang="en-US" sz="2400" dirty="0">
                <a:solidFill>
                  <a:srgbClr val="000000"/>
                </a:solidFill>
                <a:latin typeface="Times New Roman" charset="0"/>
              </a:rPr>
              <a:t>, CS 106AJ also supports a library called </a:t>
            </a:r>
            <a:r>
              <a:rPr lang="en-US" sz="2000" b="1" dirty="0" err="1">
                <a:solidFill>
                  <a:srgbClr val="000000"/>
                </a:solidFill>
                <a:latin typeface="Courier New"/>
                <a:cs typeface="Courier New"/>
              </a:rPr>
              <a:t>JSGraphics.js</a:t>
            </a:r>
            <a:r>
              <a:rPr lang="en-US" sz="2400" dirty="0">
                <a:solidFill>
                  <a:srgbClr val="000000"/>
                </a:solidFill>
                <a:latin typeface="Times New Roman" charset="0"/>
              </a:rPr>
              <a:t> that makes it easy to write graphical programs.</a:t>
            </a:r>
          </a:p>
          <a:p>
            <a:pPr marL="342900" indent="-342900">
              <a:lnSpc>
                <a:spcPct val="90000"/>
              </a:lnSpc>
              <a:spcAft>
                <a:spcPts val="1400"/>
              </a:spcAft>
              <a:buFontTx/>
              <a:buChar char="•"/>
            </a:pPr>
            <a:r>
              <a:rPr lang="en-US" sz="2400" dirty="0">
                <a:solidFill>
                  <a:srgbClr val="000000"/>
                </a:solidFill>
                <a:latin typeface="Times New Roman" charset="0"/>
              </a:rPr>
              <a:t>The structure of the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file for graphics programs is similar to the one used for </a:t>
            </a:r>
            <a:r>
              <a:rPr lang="en-US" sz="2000" b="1" dirty="0" err="1">
                <a:solidFill>
                  <a:srgbClr val="000000"/>
                </a:solidFill>
                <a:latin typeface="Courier New"/>
                <a:cs typeface="Courier New"/>
              </a:rPr>
              <a:t>HelloWorld</a:t>
            </a:r>
            <a:r>
              <a:rPr lang="en-US" sz="2400" dirty="0">
                <a:solidFill>
                  <a:srgbClr val="000000"/>
                </a:solidFill>
                <a:latin typeface="Times New Roman" charset="0"/>
              </a:rPr>
              <a:t>.  The </a:t>
            </a:r>
            <a:r>
              <a:rPr lang="en-US" sz="2000" b="1" dirty="0" err="1">
                <a:solidFill>
                  <a:srgbClr val="000000"/>
                </a:solidFill>
                <a:latin typeface="Courier New"/>
                <a:cs typeface="Courier New"/>
              </a:rPr>
              <a:t>BlueRectangle</a:t>
            </a:r>
            <a:r>
              <a:rPr lang="en-US" sz="2400" dirty="0">
                <a:solidFill>
                  <a:srgbClr val="000000"/>
                </a:solidFill>
                <a:latin typeface="Times New Roman"/>
                <a:cs typeface="Times New Roman"/>
              </a:rPr>
              <a:t> program introduced later uses the following </a:t>
            </a:r>
            <a:r>
              <a:rPr lang="en-US" sz="2000" b="1" dirty="0" err="1">
                <a:solidFill>
                  <a:srgbClr val="000000"/>
                </a:solidFill>
                <a:latin typeface="Courier New"/>
                <a:cs typeface="Courier New"/>
              </a:rPr>
              <a:t>index.html</a:t>
            </a:r>
            <a:r>
              <a:rPr lang="en-US" sz="2400" dirty="0">
                <a:solidFill>
                  <a:srgbClr val="000000"/>
                </a:solidFill>
                <a:latin typeface="Times New Roman"/>
                <a:cs typeface="Times New Roman"/>
              </a:rPr>
              <a:t>:</a:t>
            </a:r>
            <a:r>
              <a:rPr lang="en-US" sz="2400" dirty="0">
                <a:solidFill>
                  <a:srgbClr val="000000"/>
                </a:solidFill>
                <a:latin typeface="Times New Roman" charset="0"/>
              </a:rPr>
              <a:t> </a:t>
            </a:r>
          </a:p>
        </p:txBody>
      </p:sp>
      <p:grpSp>
        <p:nvGrpSpPr>
          <p:cNvPr id="2" name="Group 5"/>
          <p:cNvGrpSpPr/>
          <p:nvPr/>
        </p:nvGrpSpPr>
        <p:grpSpPr>
          <a:xfrm>
            <a:off x="985620" y="3733800"/>
            <a:ext cx="7929780" cy="2895600"/>
            <a:chOff x="985620" y="2209800"/>
            <a:chExt cx="7929780" cy="2895600"/>
          </a:xfrm>
        </p:grpSpPr>
        <p:sp>
          <p:nvSpPr>
            <p:cNvPr id="5" name="Rectangle 4"/>
            <p:cNvSpPr/>
            <p:nvPr/>
          </p:nvSpPr>
          <p:spPr bwMode="auto">
            <a:xfrm>
              <a:off x="990600" y="2209800"/>
              <a:ext cx="7924800" cy="2895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985620" y="2267240"/>
              <a:ext cx="7929780" cy="2239074"/>
            </a:xfrm>
            <a:prstGeom prst="rect">
              <a:avLst/>
            </a:prstGeom>
            <a:noFill/>
          </p:spPr>
          <p:txBody>
            <a:bodyPr wrap="square" rtlCol="0">
              <a:spAutoFit/>
            </a:bodyPr>
            <a:lstStyle/>
            <a:p>
              <a:r>
                <a:rPr lang="en-US" sz="1550" b="1" dirty="0">
                  <a:latin typeface="Courier New"/>
                  <a:cs typeface="Courier New"/>
                </a:rPr>
                <a:t>&lt;!DOCTYPE html&gt;</a:t>
              </a:r>
            </a:p>
            <a:p>
              <a:r>
                <a:rPr lang="en-US" sz="1550" b="1" dirty="0">
                  <a:latin typeface="Courier New"/>
                  <a:cs typeface="Courier New"/>
                </a:rPr>
                <a:t>&lt;html&gt;</a:t>
              </a:r>
            </a:p>
            <a:p>
              <a:r>
                <a:rPr lang="en-US" sz="1550" b="1" dirty="0">
                  <a:latin typeface="Courier New"/>
                  <a:cs typeface="Courier New"/>
                </a:rPr>
                <a:t> &lt;head&gt;</a:t>
              </a:r>
            </a:p>
            <a:p>
              <a:r>
                <a:rPr lang="en-US" sz="1550" b="1" dirty="0">
                  <a:latin typeface="Courier New"/>
                  <a:cs typeface="Courier New"/>
                </a:rPr>
                <a:t>  &lt;title&gt;Blue Rectangle&lt;/title&gt;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70C0"/>
                  </a:solidFill>
                  <a:latin typeface="Courier New"/>
                  <a:cs typeface="Courier New"/>
                </a:rPr>
                <a:t>JSGraphics.js</a:t>
              </a:r>
              <a:r>
                <a:rPr lang="en-US" sz="1550" b="1" dirty="0">
                  <a:latin typeface="Courier New"/>
                  <a:cs typeface="Courier New"/>
                </a:rPr>
                <a:t>"&gt;&lt;/script&gt;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70C0"/>
                  </a:solidFill>
                  <a:latin typeface="Courier New"/>
                  <a:cs typeface="Courier New"/>
                </a:rPr>
                <a:t>BlueRectangle.js</a:t>
              </a:r>
              <a:r>
                <a:rPr lang="en-US" sz="1550" b="1" dirty="0">
                  <a:latin typeface="Courier New"/>
                  <a:cs typeface="Courier New"/>
                </a:rPr>
                <a:t>"&gt;&lt;/script&gt;</a:t>
              </a:r>
            </a:p>
            <a:p>
              <a:r>
                <a:rPr lang="en-US" sz="1550" b="1" dirty="0">
                  <a:latin typeface="Courier New"/>
                  <a:cs typeface="Courier New"/>
                </a:rPr>
                <a:t> &lt;/head&gt;</a:t>
              </a:r>
            </a:p>
            <a:p>
              <a:r>
                <a:rPr lang="en-US" sz="1550" b="1" dirty="0">
                  <a:latin typeface="Courier New"/>
                  <a:cs typeface="Courier New"/>
                </a:rPr>
                <a:t> &lt;body </a:t>
              </a:r>
              <a:r>
                <a:rPr lang="en-US" sz="1550" b="1" dirty="0" err="1">
                  <a:latin typeface="Courier New"/>
                  <a:cs typeface="Courier New"/>
                </a:rPr>
                <a:t>onload</a:t>
              </a:r>
              <a:r>
                <a:rPr lang="en-US" sz="1550" b="1" dirty="0">
                  <a:latin typeface="Courier New"/>
                  <a:cs typeface="Courier New"/>
                </a:rPr>
                <a:t>="</a:t>
              </a:r>
              <a:r>
                <a:rPr lang="en-US" sz="1550" b="1" dirty="0" err="1">
                  <a:solidFill>
                    <a:srgbClr val="0070C0"/>
                  </a:solidFill>
                  <a:latin typeface="Courier New"/>
                  <a:cs typeface="Courier New"/>
                </a:rPr>
                <a:t>BlueRectangle</a:t>
              </a:r>
              <a:r>
                <a:rPr lang="en-US" sz="1550" b="1" dirty="0">
                  <a:solidFill>
                    <a:srgbClr val="0070C0"/>
                  </a:solidFill>
                  <a:latin typeface="Courier New"/>
                  <a:cs typeface="Courier New"/>
                </a:rPr>
                <a:t>()</a:t>
              </a:r>
              <a:r>
                <a:rPr lang="en-US" sz="1550" b="1" dirty="0">
                  <a:latin typeface="Courier New"/>
                  <a:cs typeface="Courier New"/>
                </a:rPr>
                <a:t>"&gt;&lt;/body&gt;</a:t>
              </a:r>
            </a:p>
            <a:p>
              <a:r>
                <a:rPr lang="en-US" sz="1550" b="1" dirty="0">
                  <a:latin typeface="Courier New"/>
                  <a:cs typeface="Courier New"/>
                </a:rPr>
                <a:t>&lt;/html&gt;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Graphics Model</a:t>
            </a:r>
            <a:endParaRPr lang="en-US" dirty="0">
              <a:solidFill>
                <a:schemeClr val="tx1"/>
              </a:solidFill>
            </a:endParaRPr>
          </a:p>
        </p:txBody>
      </p:sp>
      <p:sp>
        <p:nvSpPr>
          <p:cNvPr id="245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a:t>
            </a:r>
            <a:r>
              <a:rPr lang="en-US" sz="2000" b="1" dirty="0" err="1">
                <a:solidFill>
                  <a:srgbClr val="000000"/>
                </a:solidFill>
                <a:latin typeface="Courier New"/>
                <a:cs typeface="Courier New"/>
              </a:rPr>
              <a:t>JSGraphics.js</a:t>
            </a:r>
            <a:r>
              <a:rPr lang="en-US" sz="2400" dirty="0">
                <a:solidFill>
                  <a:srgbClr val="000000"/>
                </a:solidFill>
                <a:latin typeface="Times New Roman" pitchFamily="1" charset="0"/>
              </a:rPr>
              <a:t> library uses a graphics model based on the metaphor of a </a:t>
            </a:r>
            <a:r>
              <a:rPr lang="en-US" sz="2400" b="1" i="1" dirty="0">
                <a:solidFill>
                  <a:srgbClr val="000000"/>
                </a:solidFill>
                <a:latin typeface="Times New Roman" pitchFamily="1" charset="0"/>
              </a:rPr>
              <a:t>collage</a:t>
            </a:r>
            <a:r>
              <a:rPr lang="en-US" sz="2400" i="1" dirty="0">
                <a:solidFill>
                  <a:srgbClr val="000000"/>
                </a:solidFill>
                <a:latin typeface="Times New Roman" pitchFamily="1" charset="0"/>
              </a:rPr>
              <a:t>.</a:t>
            </a:r>
            <a:endParaRPr lang="en-US" sz="2400" dirty="0">
              <a:solidFill>
                <a:srgbClr val="000000"/>
              </a:solidFill>
              <a:latin typeface="Times New Roman" pitchFamily="1" charset="0"/>
            </a:endParaRPr>
          </a:p>
        </p:txBody>
      </p:sp>
      <p:grpSp>
        <p:nvGrpSpPr>
          <p:cNvPr id="2" name="Group 4"/>
          <p:cNvGrpSpPr>
            <a:grpSpLocks/>
          </p:cNvGrpSpPr>
          <p:nvPr/>
        </p:nvGrpSpPr>
        <p:grpSpPr bwMode="auto">
          <a:xfrm>
            <a:off x="482600" y="1955800"/>
            <a:ext cx="8128000" cy="3835400"/>
            <a:chOff x="304" y="1440"/>
            <a:chExt cx="5120" cy="2416"/>
          </a:xfrm>
        </p:grpSpPr>
        <p:sp>
          <p:nvSpPr>
            <p:cNvPr id="24584" name="Rectangle 5"/>
            <p:cNvSpPr>
              <a:spLocks noChangeArrowheads="1"/>
            </p:cNvSpPr>
            <p:nvPr/>
          </p:nvSpPr>
          <p:spPr bwMode="auto">
            <a:xfrm>
              <a:off x="304" y="1440"/>
              <a:ext cx="5120" cy="864"/>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A collage is similar to a child’s felt board that serves as a backdrop for colored shapes that stick to the felt surface.  As an example, the following diagram illustrates the process of adding a blue rectangle and a red oval to a felt board:</a:t>
              </a:r>
            </a:p>
          </p:txBody>
        </p:sp>
        <p:pic>
          <p:nvPicPr>
            <p:cNvPr id="24585" name="Picture 6" descr="EmptyFeltBoard"/>
            <p:cNvPicPr>
              <a:picLocks noChangeAspect="1" noChangeArrowheads="1"/>
            </p:cNvPicPr>
            <p:nvPr/>
          </p:nvPicPr>
          <p:blipFill>
            <a:blip r:embed="rId3"/>
            <a:srcRect/>
            <a:stretch>
              <a:fillRect/>
            </a:stretch>
          </p:blipFill>
          <p:spPr bwMode="auto">
            <a:xfrm>
              <a:off x="1681" y="2380"/>
              <a:ext cx="2407" cy="1476"/>
            </a:xfrm>
            <a:prstGeom prst="rect">
              <a:avLst/>
            </a:prstGeom>
            <a:noFill/>
            <a:ln w="9525">
              <a:noFill/>
              <a:miter lim="800000"/>
              <a:headEnd/>
              <a:tailEnd/>
            </a:ln>
          </p:spPr>
        </p:pic>
      </p:grpSp>
      <p:sp>
        <p:nvSpPr>
          <p:cNvPr id="731145" name="Rectangle 9"/>
          <p:cNvSpPr>
            <a:spLocks noChangeArrowheads="1"/>
          </p:cNvSpPr>
          <p:nvPr/>
        </p:nvSpPr>
        <p:spPr bwMode="auto">
          <a:xfrm>
            <a:off x="482600" y="58801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Note that newer objects can obscure those added earlier.  This layering arrangement is called the </a:t>
            </a:r>
            <a:r>
              <a:rPr lang="en-US" sz="2400" b="1" i="1" dirty="0">
                <a:solidFill>
                  <a:srgbClr val="000000"/>
                </a:solidFill>
                <a:latin typeface="Times New Roman" pitchFamily="1" charset="0"/>
              </a:rPr>
              <a:t>stacking order</a:t>
            </a:r>
            <a:r>
              <a:rPr lang="en-US" sz="2400" dirty="0">
                <a:solidFill>
                  <a:srgbClr val="000000"/>
                </a:solidFill>
                <a:latin typeface="Times New Roman" pitchFamily="1" charset="0"/>
              </a:rPr>
              <a:t>. </a:t>
            </a:r>
          </a:p>
        </p:txBody>
      </p:sp>
      <p:sp>
        <p:nvSpPr>
          <p:cNvPr id="10" name="Rectangle 9"/>
          <p:cNvSpPr/>
          <p:nvPr/>
        </p:nvSpPr>
        <p:spPr bwMode="auto">
          <a:xfrm>
            <a:off x="3698844" y="3967757"/>
            <a:ext cx="1752600" cy="914400"/>
          </a:xfrm>
          <a:prstGeom prst="rect">
            <a:avLst/>
          </a:pr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
        <p:nvSpPr>
          <p:cNvPr id="11" name="Oval 10"/>
          <p:cNvSpPr/>
          <p:nvPr/>
        </p:nvSpPr>
        <p:spPr bwMode="auto">
          <a:xfrm>
            <a:off x="4066589" y="4369080"/>
            <a:ext cx="1957556" cy="908769"/>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11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5" grpId="0" build="p" autoUpdateAnimBg="0"/>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11" name="Rectangle 1031"/>
          <p:cNvSpPr>
            <a:spLocks noGrp="1" noChangeArrowheads="1"/>
          </p:cNvSpPr>
          <p:nvPr>
            <p:ph type="title"/>
          </p:nvPr>
        </p:nvSpPr>
        <p:spPr>
          <a:xfrm>
            <a:off x="0" y="76200"/>
            <a:ext cx="9144000" cy="1143000"/>
          </a:xfrm>
          <a:noFill/>
          <a:ln/>
        </p:spPr>
        <p:txBody>
          <a:bodyPr/>
          <a:lstStyle/>
          <a:p>
            <a:r>
              <a:rPr lang="en-US" dirty="0">
                <a:solidFill>
                  <a:srgbClr val="FF0000"/>
                </a:solidFill>
              </a:rPr>
              <a:t>The </a:t>
            </a:r>
            <a:r>
              <a:rPr lang="en-US" sz="4000" b="1" dirty="0" err="1">
                <a:solidFill>
                  <a:srgbClr val="FF0000"/>
                </a:solidFill>
                <a:latin typeface="Courier New" pitchFamily="-102" charset="0"/>
              </a:rPr>
              <a:t>BlueRectangle</a:t>
            </a:r>
            <a:r>
              <a:rPr lang="en-US" dirty="0">
                <a:solidFill>
                  <a:srgbClr val="FF0000"/>
                </a:solidFill>
              </a:rPr>
              <a:t> Program </a:t>
            </a:r>
          </a:p>
        </p:txBody>
      </p:sp>
      <p:sp>
        <p:nvSpPr>
          <p:cNvPr id="431106" name="Rectangle 1026"/>
          <p:cNvSpPr>
            <a:spLocks noChangeArrowheads="1"/>
          </p:cNvSpPr>
          <p:nvPr/>
        </p:nvSpPr>
        <p:spPr bwMode="auto">
          <a:xfrm>
            <a:off x="457200" y="1066800"/>
            <a:ext cx="8229600" cy="36449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07" name="Text Box 1027"/>
          <p:cNvSpPr txBox="1">
            <a:spLocks noChangeArrowheads="1"/>
          </p:cNvSpPr>
          <p:nvPr/>
        </p:nvSpPr>
        <p:spPr bwMode="auto">
          <a:xfrm>
            <a:off x="533400" y="1143000"/>
            <a:ext cx="8077200" cy="2351926"/>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BlueRectangle</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grpSp>
        <p:nvGrpSpPr>
          <p:cNvPr id="2" name="Group 1028"/>
          <p:cNvGrpSpPr>
            <a:grpSpLocks/>
          </p:cNvGrpSpPr>
          <p:nvPr/>
        </p:nvGrpSpPr>
        <p:grpSpPr bwMode="auto">
          <a:xfrm>
            <a:off x="2311400" y="4997450"/>
            <a:ext cx="4521200" cy="1606550"/>
            <a:chOff x="1424" y="3072"/>
            <a:chExt cx="2848" cy="1012"/>
          </a:xfrm>
        </p:grpSpPr>
        <p:pic>
          <p:nvPicPr>
            <p:cNvPr id="431109" name="Picture 1029"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431110" name="Text Box 1030"/>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pitchFamily="-102" charset="0"/>
                </a:rPr>
                <a:t>BlueRectangle</a:t>
              </a:r>
              <a:endParaRPr lang="en-US" sz="1000" b="1" dirty="0">
                <a:solidFill>
                  <a:srgbClr val="333333"/>
                </a:solidFill>
                <a:latin typeface="Helvetica" pitchFamily="-102" charset="0"/>
              </a:endParaRPr>
            </a:p>
          </p:txBody>
        </p:sp>
      </p:grpSp>
      <p:sp>
        <p:nvSpPr>
          <p:cNvPr id="431112" name="Rectangle 1032"/>
          <p:cNvSpPr>
            <a:spLocks noChangeArrowheads="1"/>
          </p:cNvSpPr>
          <p:nvPr/>
        </p:nvSpPr>
        <p:spPr bwMode="auto">
          <a:xfrm>
            <a:off x="993372" y="1562680"/>
            <a:ext cx="42644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18" name="Text Box 1038"/>
          <p:cNvSpPr txBox="1">
            <a:spLocks noChangeArrowheads="1"/>
          </p:cNvSpPr>
          <p:nvPr/>
        </p:nvSpPr>
        <p:spPr bwMode="auto">
          <a:xfrm>
            <a:off x="7239000" y="3794445"/>
            <a:ext cx="1028700" cy="396875"/>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431119" name="Rectangle 1039"/>
          <p:cNvSpPr>
            <a:spLocks noChangeArrowheads="1"/>
          </p:cNvSpPr>
          <p:nvPr/>
        </p:nvSpPr>
        <p:spPr bwMode="auto">
          <a:xfrm>
            <a:off x="7302500" y="4144335"/>
            <a:ext cx="1079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0" name="Rectangle 1040"/>
          <p:cNvSpPr>
            <a:spLocks noChangeArrowheads="1"/>
          </p:cNvSpPr>
          <p:nvPr/>
        </p:nvSpPr>
        <p:spPr bwMode="auto">
          <a:xfrm>
            <a:off x="993372" y="1871032"/>
            <a:ext cx="5636028"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4" name="Rectangle 1044"/>
          <p:cNvSpPr>
            <a:spLocks noChangeArrowheads="1"/>
          </p:cNvSpPr>
          <p:nvPr/>
        </p:nvSpPr>
        <p:spPr bwMode="auto">
          <a:xfrm>
            <a:off x="993371" y="2177419"/>
            <a:ext cx="3476481"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5" name="Rectangle 1045"/>
          <p:cNvSpPr>
            <a:spLocks noChangeArrowheads="1"/>
          </p:cNvSpPr>
          <p:nvPr/>
        </p:nvSpPr>
        <p:spPr bwMode="auto">
          <a:xfrm>
            <a:off x="993371" y="2509194"/>
            <a:ext cx="3350029"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6" name="Rectangle 1046"/>
          <p:cNvSpPr>
            <a:spLocks noChangeArrowheads="1"/>
          </p:cNvSpPr>
          <p:nvPr/>
        </p:nvSpPr>
        <p:spPr bwMode="auto">
          <a:xfrm>
            <a:off x="993370" y="2816554"/>
            <a:ext cx="2130829"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31" name="Rectangle 1051"/>
          <p:cNvSpPr>
            <a:spLocks noChangeArrowheads="1"/>
          </p:cNvSpPr>
          <p:nvPr/>
        </p:nvSpPr>
        <p:spPr bwMode="auto">
          <a:xfrm>
            <a:off x="3991992" y="5604358"/>
            <a:ext cx="1143000" cy="54768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4" name="Rectangle 1064"/>
          <p:cNvSpPr>
            <a:spLocks noChangeArrowheads="1"/>
          </p:cNvSpPr>
          <p:nvPr/>
        </p:nvSpPr>
        <p:spPr bwMode="auto">
          <a:xfrm>
            <a:off x="7545388" y="4240533"/>
            <a:ext cx="592138" cy="265113"/>
          </a:xfrm>
          <a:prstGeom prst="rect">
            <a:avLst/>
          </a:prstGeom>
          <a:noFill/>
          <a:ln w="19050" cap="flat" cmpd="sng" algn="ctr">
            <a:solidFill>
              <a:srgbClr val="000000"/>
            </a:solidFill>
            <a:prstDash val="solid"/>
            <a:miter lim="800000"/>
            <a:headEnd type="none" w="med" len="med"/>
            <a:tailEnd type="none" w="med" len="me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4" name="Rectangle 1064"/>
          <p:cNvSpPr>
            <a:spLocks noChangeArrowheads="1"/>
          </p:cNvSpPr>
          <p:nvPr/>
        </p:nvSpPr>
        <p:spPr bwMode="auto">
          <a:xfrm>
            <a:off x="7545388" y="4240533"/>
            <a:ext cx="592138" cy="265113"/>
          </a:xfrm>
          <a:prstGeom prst="rect">
            <a:avLst/>
          </a:prstGeom>
          <a:noFill/>
          <a:ln w="19050" cap="flat" cmpd="sng" algn="ctr">
            <a:solidFill>
              <a:srgbClr val="0000FF"/>
            </a:solidFill>
            <a:prstDash val="solid"/>
            <a:miter lim="800000"/>
            <a:headEnd type="none" w="med" len="med"/>
            <a:tailEnd type="none" w="med" len="me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51" name="Rectangle 1071"/>
          <p:cNvSpPr>
            <a:spLocks noChangeArrowheads="1"/>
          </p:cNvSpPr>
          <p:nvPr/>
        </p:nvSpPr>
        <p:spPr bwMode="auto">
          <a:xfrm>
            <a:off x="7545388" y="4240533"/>
            <a:ext cx="592138" cy="265113"/>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3" name="Group 69"/>
          <p:cNvGrpSpPr/>
          <p:nvPr/>
        </p:nvGrpSpPr>
        <p:grpSpPr>
          <a:xfrm>
            <a:off x="457200" y="1066800"/>
            <a:ext cx="8229600" cy="3644900"/>
            <a:chOff x="609600" y="1219200"/>
            <a:chExt cx="8229600" cy="3644900"/>
          </a:xfrm>
        </p:grpSpPr>
        <p:sp>
          <p:nvSpPr>
            <p:cNvPr id="65" name="Rectangle 1026"/>
            <p:cNvSpPr>
              <a:spLocks noChangeArrowheads="1"/>
            </p:cNvSpPr>
            <p:nvPr/>
          </p:nvSpPr>
          <p:spPr bwMode="auto">
            <a:xfrm>
              <a:off x="609600" y="1219200"/>
              <a:ext cx="8229600" cy="36449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6" name="Text Box 1027"/>
            <p:cNvSpPr txBox="1">
              <a:spLocks noChangeArrowheads="1"/>
            </p:cNvSpPr>
            <p:nvPr/>
          </p:nvSpPr>
          <p:spPr bwMode="auto">
            <a:xfrm>
              <a:off x="685800" y="1295400"/>
              <a:ext cx="8077200" cy="2351926"/>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BlueRectangle</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sp>
          <p:nvSpPr>
            <p:cNvPr id="67" name="Text Box 1038"/>
            <p:cNvSpPr txBox="1">
              <a:spLocks noChangeArrowheads="1"/>
            </p:cNvSpPr>
            <p:nvPr/>
          </p:nvSpPr>
          <p:spPr bwMode="auto">
            <a:xfrm>
              <a:off x="7391400" y="3946845"/>
              <a:ext cx="1028700" cy="396875"/>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68" name="Rectangle 1039"/>
            <p:cNvSpPr>
              <a:spLocks noChangeArrowheads="1"/>
            </p:cNvSpPr>
            <p:nvPr/>
          </p:nvSpPr>
          <p:spPr bwMode="auto">
            <a:xfrm>
              <a:off x="7454900" y="4296735"/>
              <a:ext cx="1079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9" name="Rectangle 1071"/>
            <p:cNvSpPr>
              <a:spLocks noChangeArrowheads="1"/>
            </p:cNvSpPr>
            <p:nvPr/>
          </p:nvSpPr>
          <p:spPr bwMode="auto">
            <a:xfrm>
              <a:off x="7697788" y="4392933"/>
              <a:ext cx="592138" cy="265113"/>
            </a:xfrm>
            <a:prstGeom prst="rect">
              <a:avLst/>
            </a:prstGeom>
            <a:solidFill>
              <a:srgbClr val="0000FF"/>
            </a:solidFill>
            <a:ln w="19050" cap="flat" cmpd="sng" algn="ctr">
              <a:solidFill>
                <a:srgbClr val="0000FF"/>
              </a:solidFill>
              <a:prstDash val="solid"/>
              <a:miter lim="800000"/>
              <a:headEnd type="none" w="med" len="med"/>
              <a:tailEnd type="none" w="med" len="me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1112"/>
                                        </p:tgtEl>
                                        <p:attrNameLst>
                                          <p:attrName>style.visibility</p:attrName>
                                        </p:attrNameLst>
                                      </p:cBhvr>
                                      <p:to>
                                        <p:strVal val="visible"/>
                                      </p:to>
                                    </p:set>
                                  </p:childTnLst>
                                  <p:subTnLst>
                                    <p:set>
                                      <p:cBhvr override="childStyle">
                                        <p:cTn dur="1" fill="hold" display="0" masterRel="nextClick" afterEffect="1"/>
                                        <p:tgtEl>
                                          <p:spTgt spid="4311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1120"/>
                                        </p:tgtEl>
                                        <p:attrNameLst>
                                          <p:attrName>style.visibility</p:attrName>
                                        </p:attrNameLst>
                                      </p:cBhvr>
                                      <p:to>
                                        <p:strVal val="visible"/>
                                      </p:to>
                                    </p:set>
                                  </p:childTnLst>
                                  <p:subTnLst>
                                    <p:set>
                                      <p:cBhvr override="childStyle">
                                        <p:cTn dur="1" fill="hold" display="0" masterRel="nextClick" afterEffect="1"/>
                                        <p:tgtEl>
                                          <p:spTgt spid="431120"/>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3114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431124"/>
                                        </p:tgtEl>
                                        <p:attrNameLst>
                                          <p:attrName>style.visibility</p:attrName>
                                        </p:attrNameLst>
                                      </p:cBhvr>
                                      <p:to>
                                        <p:strVal val="visible"/>
                                      </p:to>
                                    </p:set>
                                  </p:childTnLst>
                                  <p:subTnLst>
                                    <p:set>
                                      <p:cBhvr override="childStyle">
                                        <p:cTn dur="1" fill="hold" display="0" masterRel="nextClick" afterEffect="1"/>
                                        <p:tgtEl>
                                          <p:spTgt spid="431124"/>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31125"/>
                                        </p:tgtEl>
                                        <p:attrNameLst>
                                          <p:attrName>style.visibility</p:attrName>
                                        </p:attrNameLst>
                                      </p:cBhvr>
                                      <p:to>
                                        <p:strVal val="visible"/>
                                      </p:to>
                                    </p:set>
                                  </p:childTnLst>
                                  <p:subTnLst>
                                    <p:set>
                                      <p:cBhvr override="childStyle">
                                        <p:cTn dur="1" fill="hold" display="0" masterRel="nextClick" afterEffect="1"/>
                                        <p:tgtEl>
                                          <p:spTgt spid="431125"/>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31151"/>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431126"/>
                                        </p:tgtEl>
                                        <p:attrNameLst>
                                          <p:attrName>style.visibility</p:attrName>
                                        </p:attrNameLst>
                                      </p:cBhvr>
                                      <p:to>
                                        <p:strVal val="visible"/>
                                      </p:to>
                                    </p:set>
                                  </p:childTnLst>
                                  <p:subTnLst>
                                    <p:set>
                                      <p:cBhvr override="childStyle">
                                        <p:cTn dur="1" fill="hold" display="0" masterRel="nextClick" afterEffect="1"/>
                                        <p:tgtEl>
                                          <p:spTgt spid="431126"/>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1131"/>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animBg="1"/>
      <p:bldP spid="431120" grpId="0" animBg="1"/>
      <p:bldP spid="431124" grpId="0" animBg="1"/>
      <p:bldP spid="431125" grpId="0" animBg="1"/>
      <p:bldP spid="431126" grpId="0" animBg="1"/>
      <p:bldP spid="431131" grpId="0" animBg="1"/>
      <p:bldP spid="431144" grpId="0" animBg="1"/>
      <p:bldP spid="64" grpId="0" animBg="1"/>
      <p:bldP spid="43115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JavaScript Coordinate System</a:t>
            </a:r>
            <a:endParaRPr lang="en-US" dirty="0">
              <a:solidFill>
                <a:srgbClr val="FF0000"/>
              </a:solidFill>
            </a:endParaRPr>
          </a:p>
        </p:txBody>
      </p:sp>
      <p:sp>
        <p:nvSpPr>
          <p:cNvPr id="509955" name="Rectangle 3"/>
          <p:cNvSpPr>
            <a:spLocks noChangeArrowheads="1"/>
          </p:cNvSpPr>
          <p:nvPr/>
        </p:nvSpPr>
        <p:spPr bwMode="auto">
          <a:xfrm>
            <a:off x="482600" y="48133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89000"/>
              </a:lnSpc>
              <a:spcAft>
                <a:spcPct val="50000"/>
              </a:spcAft>
              <a:buFontTx/>
              <a:buChar char="•"/>
            </a:pPr>
            <a:r>
              <a:rPr lang="en-US" sz="2400" dirty="0">
                <a:solidFill>
                  <a:srgbClr val="000000"/>
                </a:solidFill>
                <a:latin typeface="Times New Roman" pitchFamily="1" charset="0"/>
              </a:rPr>
              <a:t>Positions and distances on the screen are measured in terms of </a:t>
            </a:r>
            <a:r>
              <a:rPr lang="en-US" sz="2400" b="1" i="1" dirty="0">
                <a:solidFill>
                  <a:srgbClr val="000000"/>
                </a:solidFill>
                <a:latin typeface="Times New Roman" pitchFamily="1" charset="0"/>
              </a:rPr>
              <a:t>pixels</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which are the small dots that cover the screen.</a:t>
            </a:r>
          </a:p>
        </p:txBody>
      </p:sp>
      <p:sp>
        <p:nvSpPr>
          <p:cNvPr id="509956" name="Rectangle 4"/>
          <p:cNvSpPr>
            <a:spLocks noChangeArrowheads="1"/>
          </p:cNvSpPr>
          <p:nvPr/>
        </p:nvSpPr>
        <p:spPr bwMode="auto">
          <a:xfrm>
            <a:off x="492125" y="5626100"/>
            <a:ext cx="8128000" cy="115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Unlike traditional mathematics, JavaScript defines the </a:t>
            </a:r>
            <a:r>
              <a:rPr lang="en-US" sz="2400" b="1" i="1" dirty="0">
                <a:solidFill>
                  <a:srgbClr val="000000"/>
                </a:solidFill>
                <a:latin typeface="Times New Roman" pitchFamily="1" charset="0"/>
              </a:rPr>
              <a:t>origin</a:t>
            </a:r>
            <a:r>
              <a:rPr lang="en-US" sz="2400" dirty="0">
                <a:solidFill>
                  <a:srgbClr val="000000"/>
                </a:solidFill>
                <a:latin typeface="Times New Roman" pitchFamily="1" charset="0"/>
              </a:rPr>
              <a:t> of the coordinate system to be in the upper left corner.  Values for the </a:t>
            </a:r>
            <a:r>
              <a:rPr lang="en-US" sz="2400" i="1" dirty="0" err="1">
                <a:solidFill>
                  <a:srgbClr val="000000"/>
                </a:solidFill>
                <a:latin typeface="Times New Roman" pitchFamily="1" charset="0"/>
              </a:rPr>
              <a:t>y</a:t>
            </a:r>
            <a:r>
              <a:rPr lang="en-US" sz="2400" dirty="0">
                <a:solidFill>
                  <a:srgbClr val="000000"/>
                </a:solidFill>
                <a:latin typeface="Times New Roman" pitchFamily="1" charset="0"/>
              </a:rPr>
              <a:t> coordinate increase as you move downward.</a:t>
            </a:r>
          </a:p>
        </p:txBody>
      </p:sp>
      <p:pic>
        <p:nvPicPr>
          <p:cNvPr id="17" name="Picture 16" descr="CoordinateSystem.png"/>
          <p:cNvPicPr>
            <a:picLocks noChangeAspect="1"/>
          </p:cNvPicPr>
          <p:nvPr/>
        </p:nvPicPr>
        <p:blipFill>
          <a:blip r:embed="rId3"/>
          <a:stretch>
            <a:fillRect/>
          </a:stretch>
        </p:blipFill>
        <p:spPr>
          <a:xfrm>
            <a:off x="855980" y="1202208"/>
            <a:ext cx="7432040" cy="3449320"/>
          </a:xfrm>
          <a:prstGeom prst="rect">
            <a:avLst/>
          </a:prstGeom>
        </p:spPr>
      </p:pic>
      <p:pic>
        <p:nvPicPr>
          <p:cNvPr id="20" name="Picture 19" descr="CoordinateSystemWithMagnifier.png"/>
          <p:cNvPicPr>
            <a:picLocks noChangeAspect="1"/>
          </p:cNvPicPr>
          <p:nvPr/>
        </p:nvPicPr>
        <p:blipFill>
          <a:blip r:embed="rId4"/>
          <a:stretch>
            <a:fillRect/>
          </a:stretch>
        </p:blipFill>
        <p:spPr>
          <a:xfrm>
            <a:off x="855980" y="1202208"/>
            <a:ext cx="7432040" cy="3449320"/>
          </a:xfrm>
          <a:prstGeom prst="rect">
            <a:avLst/>
          </a:prstGeom>
        </p:spPr>
      </p:pic>
      <p:grpSp>
        <p:nvGrpSpPr>
          <p:cNvPr id="2" name="Group 25"/>
          <p:cNvGrpSpPr/>
          <p:nvPr/>
        </p:nvGrpSpPr>
        <p:grpSpPr>
          <a:xfrm>
            <a:off x="4572000" y="1489047"/>
            <a:ext cx="2221452" cy="568353"/>
            <a:chOff x="4572000" y="1489047"/>
            <a:chExt cx="2221452" cy="568353"/>
          </a:xfrm>
        </p:grpSpPr>
        <p:cxnSp>
          <p:nvCxnSpPr>
            <p:cNvPr id="24" name="Straight Arrow Connector 23"/>
            <p:cNvCxnSpPr/>
            <p:nvPr/>
          </p:nvCxnSpPr>
          <p:spPr bwMode="auto">
            <a:xfrm rot="5400000">
              <a:off x="4572000" y="1752600"/>
              <a:ext cx="304800" cy="30480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sp>
          <p:nvSpPr>
            <p:cNvPr id="25" name="TextBox 24"/>
            <p:cNvSpPr txBox="1"/>
            <p:nvPr/>
          </p:nvSpPr>
          <p:spPr>
            <a:xfrm>
              <a:off x="4812252" y="1489047"/>
              <a:ext cx="1981200" cy="400110"/>
            </a:xfrm>
            <a:prstGeom prst="rect">
              <a:avLst/>
            </a:prstGeom>
            <a:noFill/>
          </p:spPr>
          <p:txBody>
            <a:bodyPr wrap="square" rtlCol="0">
              <a:spAutoFit/>
            </a:bodyPr>
            <a:lstStyle/>
            <a:p>
              <a:r>
                <a:rPr lang="en-US" sz="2000" dirty="0">
                  <a:solidFill>
                    <a:srgbClr val="000000"/>
                  </a:solidFill>
                  <a:latin typeface="Times New Roman" pitchFamily="1" charset="0"/>
                </a:rPr>
                <a:t>pixels</a:t>
              </a:r>
            </a:p>
          </p:txBody>
        </p:sp>
      </p:grpSp>
      <p:pic>
        <p:nvPicPr>
          <p:cNvPr id="21" name="Picture 20" descr="CoordinateSystemWithBraces.png"/>
          <p:cNvPicPr>
            <a:picLocks noChangeAspect="1"/>
          </p:cNvPicPr>
          <p:nvPr/>
        </p:nvPicPr>
        <p:blipFill>
          <a:blip r:embed="rId5"/>
          <a:stretch>
            <a:fillRect/>
          </a:stretch>
        </p:blipFill>
        <p:spPr>
          <a:xfrm>
            <a:off x="855980" y="1202208"/>
            <a:ext cx="7432040" cy="3449320"/>
          </a:xfrm>
          <a:prstGeom prst="rect">
            <a:avLst/>
          </a:prstGeom>
        </p:spPr>
      </p:pic>
      <p:grpSp>
        <p:nvGrpSpPr>
          <p:cNvPr id="3" name="Group 32"/>
          <p:cNvGrpSpPr/>
          <p:nvPr/>
        </p:nvGrpSpPr>
        <p:grpSpPr>
          <a:xfrm>
            <a:off x="116520" y="1307988"/>
            <a:ext cx="6729828" cy="3116969"/>
            <a:chOff x="116520" y="1307988"/>
            <a:chExt cx="6729828" cy="3116969"/>
          </a:xfrm>
        </p:grpSpPr>
        <p:sp>
          <p:nvSpPr>
            <p:cNvPr id="27" name="Oval 26"/>
            <p:cNvSpPr/>
            <p:nvPr/>
          </p:nvSpPr>
          <p:spPr bwMode="auto">
            <a:xfrm>
              <a:off x="838951" y="1491313"/>
              <a:ext cx="104858" cy="104858"/>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
          <p:nvSpPr>
            <p:cNvPr id="28" name="TextBox 27"/>
            <p:cNvSpPr txBox="1"/>
            <p:nvPr/>
          </p:nvSpPr>
          <p:spPr>
            <a:xfrm>
              <a:off x="116520" y="1307988"/>
              <a:ext cx="762000" cy="400110"/>
            </a:xfrm>
            <a:prstGeom prst="rect">
              <a:avLst/>
            </a:prstGeom>
            <a:noFill/>
          </p:spPr>
          <p:txBody>
            <a:bodyPr wrap="square" rtlCol="0">
              <a:spAutoFit/>
            </a:bodyPr>
            <a:lstStyle/>
            <a:p>
              <a:pPr algn="r"/>
              <a:r>
                <a:rPr lang="en-US" sz="2000" dirty="0">
                  <a:solidFill>
                    <a:srgbClr val="000000"/>
                  </a:solidFill>
                  <a:latin typeface="Times New Roman" pitchFamily="1" charset="0"/>
                </a:rPr>
                <a:t>(0, 0)</a:t>
              </a:r>
            </a:p>
          </p:txBody>
        </p:sp>
        <p:sp>
          <p:nvSpPr>
            <p:cNvPr id="29" name="Oval 28"/>
            <p:cNvSpPr/>
            <p:nvPr/>
          </p:nvSpPr>
          <p:spPr bwMode="auto">
            <a:xfrm>
              <a:off x="3130498" y="2256568"/>
              <a:ext cx="104858" cy="104858"/>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
          <p:nvSpPr>
            <p:cNvPr id="30" name="TextBox 29"/>
            <p:cNvSpPr txBox="1"/>
            <p:nvPr/>
          </p:nvSpPr>
          <p:spPr>
            <a:xfrm>
              <a:off x="1828800" y="2073243"/>
              <a:ext cx="1341267" cy="400110"/>
            </a:xfrm>
            <a:prstGeom prst="rect">
              <a:avLst/>
            </a:prstGeom>
            <a:noFill/>
          </p:spPr>
          <p:txBody>
            <a:bodyPr wrap="square" rtlCol="0">
              <a:spAutoFit/>
            </a:bodyPr>
            <a:lstStyle/>
            <a:p>
              <a:pPr algn="r"/>
              <a:r>
                <a:rPr lang="en-US" sz="2000" dirty="0">
                  <a:solidFill>
                    <a:srgbClr val="000000"/>
                  </a:solidFill>
                  <a:latin typeface="Times New Roman" pitchFamily="1" charset="0"/>
                </a:rPr>
                <a:t>(150, 50)</a:t>
              </a:r>
            </a:p>
          </p:txBody>
        </p:sp>
        <p:sp>
          <p:nvSpPr>
            <p:cNvPr id="31" name="TextBox 30"/>
            <p:cNvSpPr txBox="1"/>
            <p:nvPr/>
          </p:nvSpPr>
          <p:spPr>
            <a:xfrm>
              <a:off x="3184125" y="4024847"/>
              <a:ext cx="3064275" cy="400110"/>
            </a:xfrm>
            <a:prstGeom prst="rect">
              <a:avLst/>
            </a:prstGeom>
            <a:noFill/>
          </p:spPr>
          <p:txBody>
            <a:bodyPr wrap="square" rtlCol="0">
              <a:spAutoFit/>
            </a:bodyPr>
            <a:lstStyle/>
            <a:p>
              <a:pPr algn="ctr"/>
              <a:r>
                <a:rPr lang="en-US" sz="2000" dirty="0">
                  <a:solidFill>
                    <a:srgbClr val="000000"/>
                  </a:solidFill>
                  <a:latin typeface="Times New Roman" pitchFamily="1" charset="0"/>
                </a:rPr>
                <a:t>200 pixels</a:t>
              </a:r>
            </a:p>
          </p:txBody>
        </p:sp>
        <p:sp>
          <p:nvSpPr>
            <p:cNvPr id="32" name="TextBox 31"/>
            <p:cNvSpPr txBox="1"/>
            <p:nvPr/>
          </p:nvSpPr>
          <p:spPr>
            <a:xfrm rot="16200000">
              <a:off x="5872723" y="2859515"/>
              <a:ext cx="1547140" cy="400110"/>
            </a:xfrm>
            <a:prstGeom prst="rect">
              <a:avLst/>
            </a:prstGeom>
            <a:noFill/>
          </p:spPr>
          <p:txBody>
            <a:bodyPr wrap="square" rtlCol="0">
              <a:spAutoFit/>
            </a:bodyPr>
            <a:lstStyle/>
            <a:p>
              <a:pPr algn="ctr"/>
              <a:r>
                <a:rPr lang="en-US" sz="2000" dirty="0">
                  <a:solidFill>
                    <a:srgbClr val="000000"/>
                  </a:solidFill>
                  <a:latin typeface="Times New Roman" pitchFamily="1" charset="0"/>
                </a:rPr>
                <a:t>100 pixels</a:t>
              </a:r>
            </a:p>
          </p:txBody>
        </p:sp>
      </p:grpSp>
      <p:sp>
        <p:nvSpPr>
          <p:cNvPr id="22" name="TextBox 21"/>
          <p:cNvSpPr txBox="1"/>
          <p:nvPr/>
        </p:nvSpPr>
        <p:spPr>
          <a:xfrm>
            <a:off x="914400" y="1196835"/>
            <a:ext cx="7315200" cy="369332"/>
          </a:xfrm>
          <a:prstGeom prst="rect">
            <a:avLst/>
          </a:prstGeom>
          <a:noFill/>
        </p:spPr>
        <p:txBody>
          <a:bodyPr wrap="square" rtlCol="0">
            <a:spAutoFit/>
          </a:bodyPr>
          <a:lstStyle/>
          <a:p>
            <a:pPr algn="ctr"/>
            <a:r>
              <a:rPr lang="en-US" dirty="0" err="1">
                <a:solidFill>
                  <a:srgbClr val="000000"/>
                </a:solidFill>
                <a:latin typeface="Lucida Grande"/>
                <a:cs typeface="Lucida Grande"/>
              </a:rPr>
              <a:t>BlueRectangle</a:t>
            </a:r>
            <a:endParaRPr lang="en-US" dirty="0">
              <a:solidFill>
                <a:srgbClr val="000000"/>
              </a:solidFill>
              <a:latin typeface="Lucida Grande"/>
              <a:cs typeface="Lucida Grand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995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509956">
                                            <p:txEl>
                                              <p:pRg st="0" end="0"/>
                                            </p:txEl>
                                          </p:spTgt>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p:bldP spid="50995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Systems of Classification</a:t>
            </a:r>
            <a:endParaRPr lang="en-US">
              <a:solidFill>
                <a:schemeClr val="tx1"/>
              </a:solidFill>
            </a:endParaRPr>
          </a:p>
        </p:txBody>
      </p:sp>
      <p:pic>
        <p:nvPicPr>
          <p:cNvPr id="495620" name="Picture 4" descr="Linnaeus"/>
          <p:cNvPicPr>
            <a:picLocks noChangeAspect="1" noChangeArrowheads="1"/>
          </p:cNvPicPr>
          <p:nvPr/>
        </p:nvPicPr>
        <p:blipFill>
          <a:blip r:embed="rId3"/>
          <a:srcRect/>
          <a:stretch>
            <a:fillRect/>
          </a:stretch>
        </p:blipFill>
        <p:spPr bwMode="auto">
          <a:xfrm>
            <a:off x="5562600" y="1219200"/>
            <a:ext cx="2982913" cy="3994150"/>
          </a:xfrm>
          <a:prstGeom prst="rect">
            <a:avLst/>
          </a:prstGeom>
          <a:noFill/>
        </p:spPr>
      </p:pic>
      <p:sp>
        <p:nvSpPr>
          <p:cNvPr id="495621" name="Text Box 5"/>
          <p:cNvSpPr txBox="1">
            <a:spLocks noChangeArrowheads="1"/>
          </p:cNvSpPr>
          <p:nvPr/>
        </p:nvSpPr>
        <p:spPr bwMode="auto">
          <a:xfrm>
            <a:off x="5753100" y="5257800"/>
            <a:ext cx="2632075" cy="284163"/>
          </a:xfrm>
          <a:prstGeom prst="rect">
            <a:avLst/>
          </a:prstGeom>
          <a:noFill/>
          <a:ln w="9525">
            <a:noFill/>
            <a:miter lim="800000"/>
            <a:headEnd/>
            <a:tailEnd/>
          </a:ln>
          <a:effectLst/>
        </p:spPr>
        <p:txBody>
          <a:bodyPr>
            <a:prstTxWarp prst="textNoShape">
              <a:avLst/>
            </a:prstTxWarp>
            <a:spAutoFit/>
          </a:bodyPr>
          <a:lstStyle/>
          <a:p>
            <a:pPr algn="ctr">
              <a:lnSpc>
                <a:spcPct val="90000"/>
              </a:lnSpc>
            </a:pPr>
            <a:r>
              <a:rPr lang="en-US" sz="1400" b="1" dirty="0">
                <a:solidFill>
                  <a:srgbClr val="000000"/>
                </a:solidFill>
                <a:latin typeface="Helvetica Neue" pitchFamily="1" charset="0"/>
              </a:rPr>
              <a:t>Carl Linnaeus (1707–1778)</a:t>
            </a:r>
          </a:p>
        </p:txBody>
      </p:sp>
      <p:sp>
        <p:nvSpPr>
          <p:cNvPr id="7" name="Rectangle 3"/>
          <p:cNvSpPr>
            <a:spLocks noChangeArrowheads="1"/>
          </p:cNvSpPr>
          <p:nvPr/>
        </p:nvSpPr>
        <p:spPr bwMode="auto">
          <a:xfrm>
            <a:off x="381000" y="1371600"/>
            <a:ext cx="5029200" cy="48768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In the mid-18th century, the Scandinavian botanist Carl Linnaeus revolutionized the study of biology by developing a new system for classifying plants and animals in a way that revealed their structural relationships and paved the way for Darwin</a:t>
            </a:r>
            <a:r>
              <a:rPr lang="en-US" sz="2400" dirty="0">
                <a:solidFill>
                  <a:srgbClr val="000000"/>
                </a:solidFill>
                <a:latin typeface="Times New Roman" pitchFamily="1" charset="0"/>
                <a:ea typeface="ヒラギノ角ゴ Pro W3" pitchFamily="1" charset="-128"/>
                <a:cs typeface="ヒラギノ角ゴ Pro W3" pitchFamily="1" charset="-128"/>
              </a:rPr>
              <a:t>’</a:t>
            </a:r>
            <a:r>
              <a:rPr lang="en-US" sz="2400" dirty="0">
                <a:solidFill>
                  <a:srgbClr val="000000"/>
                </a:solidFill>
                <a:latin typeface="Times New Roman" pitchFamily="1" charset="0"/>
              </a:rPr>
              <a:t>s theory of evolution a century later.</a:t>
            </a:r>
          </a:p>
          <a:p>
            <a:pPr marL="342900" indent="-342900">
              <a:lnSpc>
                <a:spcPct val="85000"/>
              </a:lnSpc>
              <a:spcAft>
                <a:spcPct val="50000"/>
              </a:spcAft>
              <a:buFontTx/>
              <a:buChar char="•"/>
            </a:pPr>
            <a:r>
              <a:rPr lang="en-US" sz="2400" dirty="0">
                <a:solidFill>
                  <a:srgbClr val="000000"/>
                </a:solidFill>
                <a:latin typeface="Times New Roman" pitchFamily="1" charset="0"/>
              </a:rPr>
              <a:t>Linnaeus</a:t>
            </a:r>
            <a:r>
              <a:rPr lang="en-US" sz="2400" dirty="0">
                <a:solidFill>
                  <a:srgbClr val="000000"/>
                </a:solidFill>
                <a:latin typeface="Times New Roman" pitchFamily="1" charset="0"/>
                <a:ea typeface="ヒラギノ角ゴ Pro W3" pitchFamily="1" charset="-128"/>
                <a:cs typeface="ヒラギノ角ゴ Pro W3" pitchFamily="1" charset="-128"/>
              </a:rPr>
              <a:t>’</a:t>
            </a:r>
            <a:r>
              <a:rPr lang="en-US" sz="2400" dirty="0">
                <a:solidFill>
                  <a:srgbClr val="000000"/>
                </a:solidFill>
                <a:latin typeface="Times New Roman" pitchFamily="1" charset="0"/>
              </a:rPr>
              <a:t>s contribution was to recognize that organisms fit into a hierarchy in which the placement of individual species reflects their anatomical similarities.</a:t>
            </a:r>
          </a:p>
          <a:p>
            <a:pPr marL="342900" indent="-342900" algn="just">
              <a:lnSpc>
                <a:spcPct val="85000"/>
              </a:lnSpc>
              <a:spcAft>
                <a:spcPct val="50000"/>
              </a:spcAft>
              <a:buFontTx/>
              <a:buChar char="•"/>
            </a:pPr>
            <a:endParaRPr lang="en-US" sz="240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Biological Class Hierarchy</a:t>
            </a:r>
            <a:endParaRPr lang="en-US">
              <a:solidFill>
                <a:schemeClr val="tx1"/>
              </a:solidFill>
            </a:endParaRPr>
          </a:p>
        </p:txBody>
      </p:sp>
      <p:grpSp>
        <p:nvGrpSpPr>
          <p:cNvPr id="2" name="Group 3"/>
          <p:cNvGrpSpPr>
            <a:grpSpLocks/>
          </p:cNvGrpSpPr>
          <p:nvPr/>
        </p:nvGrpSpPr>
        <p:grpSpPr bwMode="auto">
          <a:xfrm>
            <a:off x="2247900" y="2971800"/>
            <a:ext cx="4800600" cy="1009650"/>
            <a:chOff x="1416" y="1872"/>
            <a:chExt cx="3024" cy="636"/>
          </a:xfrm>
        </p:grpSpPr>
        <p:sp>
          <p:nvSpPr>
            <p:cNvPr id="497668" name="Line 4"/>
            <p:cNvSpPr>
              <a:spLocks noChangeShapeType="1"/>
            </p:cNvSpPr>
            <p:nvPr/>
          </p:nvSpPr>
          <p:spPr bwMode="auto">
            <a:xfrm flipH="1">
              <a:off x="1776" y="1872"/>
              <a:ext cx="1152"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69" name="Line 5"/>
            <p:cNvSpPr>
              <a:spLocks noChangeShapeType="1"/>
            </p:cNvSpPr>
            <p:nvPr/>
          </p:nvSpPr>
          <p:spPr bwMode="auto">
            <a:xfrm>
              <a:off x="2928" y="1872"/>
              <a:ext cx="1104"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0" name="Oval 6"/>
            <p:cNvSpPr>
              <a:spLocks noChangeArrowheads="1"/>
            </p:cNvSpPr>
            <p:nvPr/>
          </p:nvSpPr>
          <p:spPr bwMode="auto">
            <a:xfrm>
              <a:off x="1416"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Crustacea</a:t>
              </a:r>
            </a:p>
          </p:txBody>
        </p:sp>
        <p:sp>
          <p:nvSpPr>
            <p:cNvPr id="497671" name="Oval 7"/>
            <p:cNvSpPr>
              <a:spLocks noChangeArrowheads="1"/>
            </p:cNvSpPr>
            <p:nvPr/>
          </p:nvSpPr>
          <p:spPr bwMode="auto">
            <a:xfrm>
              <a:off x="3648"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Arachnida</a:t>
              </a:r>
            </a:p>
          </p:txBody>
        </p:sp>
        <p:sp>
          <p:nvSpPr>
            <p:cNvPr id="497672" name="Line 8"/>
            <p:cNvSpPr>
              <a:spLocks noChangeShapeType="1"/>
            </p:cNvSpPr>
            <p:nvPr/>
          </p:nvSpPr>
          <p:spPr bwMode="auto">
            <a:xfrm>
              <a:off x="2928" y="1872"/>
              <a:ext cx="0"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3" name="Oval 9"/>
            <p:cNvSpPr>
              <a:spLocks noChangeArrowheads="1"/>
            </p:cNvSpPr>
            <p:nvPr/>
          </p:nvSpPr>
          <p:spPr bwMode="auto">
            <a:xfrm>
              <a:off x="2532"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Insecta</a:t>
              </a:r>
            </a:p>
          </p:txBody>
        </p:sp>
      </p:grpSp>
      <p:grpSp>
        <p:nvGrpSpPr>
          <p:cNvPr id="3" name="Group 10"/>
          <p:cNvGrpSpPr>
            <a:grpSpLocks/>
          </p:cNvGrpSpPr>
          <p:nvPr/>
        </p:nvGrpSpPr>
        <p:grpSpPr bwMode="auto">
          <a:xfrm>
            <a:off x="1238250" y="2133600"/>
            <a:ext cx="6819900" cy="1093788"/>
            <a:chOff x="780" y="1344"/>
            <a:chExt cx="4296" cy="689"/>
          </a:xfrm>
        </p:grpSpPr>
        <p:sp>
          <p:nvSpPr>
            <p:cNvPr id="497675" name="Line 11"/>
            <p:cNvSpPr>
              <a:spLocks noChangeShapeType="1"/>
            </p:cNvSpPr>
            <p:nvPr/>
          </p:nvSpPr>
          <p:spPr bwMode="auto">
            <a:xfrm flipH="1">
              <a:off x="1152" y="1344"/>
              <a:ext cx="1776"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6" name="Line 12"/>
            <p:cNvSpPr>
              <a:spLocks noChangeShapeType="1"/>
            </p:cNvSpPr>
            <p:nvPr/>
          </p:nvSpPr>
          <p:spPr bwMode="auto">
            <a:xfrm flipH="1">
              <a:off x="2016" y="1344"/>
              <a:ext cx="912"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7" name="Line 13"/>
            <p:cNvSpPr>
              <a:spLocks noChangeShapeType="1"/>
            </p:cNvSpPr>
            <p:nvPr/>
          </p:nvSpPr>
          <p:spPr bwMode="auto">
            <a:xfrm>
              <a:off x="2928" y="1344"/>
              <a:ext cx="864"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8" name="Line 14"/>
            <p:cNvSpPr>
              <a:spLocks noChangeShapeType="1"/>
            </p:cNvSpPr>
            <p:nvPr/>
          </p:nvSpPr>
          <p:spPr bwMode="auto">
            <a:xfrm>
              <a:off x="2928" y="1344"/>
              <a:ext cx="1776"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9" name="Oval 15"/>
            <p:cNvSpPr>
              <a:spLocks noChangeArrowheads="1"/>
            </p:cNvSpPr>
            <p:nvPr/>
          </p:nvSpPr>
          <p:spPr bwMode="auto">
            <a:xfrm>
              <a:off x="780"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Annelida</a:t>
              </a:r>
            </a:p>
          </p:txBody>
        </p:sp>
        <p:sp>
          <p:nvSpPr>
            <p:cNvPr id="497680" name="Oval 16"/>
            <p:cNvSpPr>
              <a:spLocks noChangeArrowheads="1"/>
            </p:cNvSpPr>
            <p:nvPr/>
          </p:nvSpPr>
          <p:spPr bwMode="auto">
            <a:xfrm>
              <a:off x="1656"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Brachiopoda</a:t>
              </a:r>
            </a:p>
          </p:txBody>
        </p:sp>
        <p:sp>
          <p:nvSpPr>
            <p:cNvPr id="497681" name="Oval 17"/>
            <p:cNvSpPr>
              <a:spLocks noChangeArrowheads="1"/>
            </p:cNvSpPr>
            <p:nvPr/>
          </p:nvSpPr>
          <p:spPr bwMode="auto">
            <a:xfrm>
              <a:off x="3408"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Mollusca</a:t>
              </a:r>
            </a:p>
          </p:txBody>
        </p:sp>
        <p:sp>
          <p:nvSpPr>
            <p:cNvPr id="497682" name="Oval 18"/>
            <p:cNvSpPr>
              <a:spLocks noChangeArrowheads="1"/>
            </p:cNvSpPr>
            <p:nvPr/>
          </p:nvSpPr>
          <p:spPr bwMode="auto">
            <a:xfrm>
              <a:off x="4284"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Chordata</a:t>
              </a:r>
            </a:p>
          </p:txBody>
        </p:sp>
        <p:sp>
          <p:nvSpPr>
            <p:cNvPr id="497683" name="Line 19"/>
            <p:cNvSpPr>
              <a:spLocks noChangeShapeType="1"/>
            </p:cNvSpPr>
            <p:nvPr/>
          </p:nvSpPr>
          <p:spPr bwMode="auto">
            <a:xfrm>
              <a:off x="2928" y="1344"/>
              <a:ext cx="0"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84" name="Oval 20"/>
            <p:cNvSpPr>
              <a:spLocks noChangeArrowheads="1"/>
            </p:cNvSpPr>
            <p:nvPr/>
          </p:nvSpPr>
          <p:spPr bwMode="auto">
            <a:xfrm>
              <a:off x="2532"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Arthropoda</a:t>
              </a:r>
            </a:p>
          </p:txBody>
        </p:sp>
      </p:grpSp>
      <p:grpSp>
        <p:nvGrpSpPr>
          <p:cNvPr id="4" name="Group 21"/>
          <p:cNvGrpSpPr>
            <a:grpSpLocks/>
          </p:cNvGrpSpPr>
          <p:nvPr/>
        </p:nvGrpSpPr>
        <p:grpSpPr bwMode="auto">
          <a:xfrm>
            <a:off x="1066800" y="1295400"/>
            <a:ext cx="7086600" cy="1181100"/>
            <a:chOff x="672" y="816"/>
            <a:chExt cx="4464" cy="744"/>
          </a:xfrm>
        </p:grpSpPr>
        <p:sp>
          <p:nvSpPr>
            <p:cNvPr id="497686" name="Line 22"/>
            <p:cNvSpPr>
              <a:spLocks noChangeShapeType="1"/>
            </p:cNvSpPr>
            <p:nvPr/>
          </p:nvSpPr>
          <p:spPr bwMode="auto">
            <a:xfrm flipH="1">
              <a:off x="1056" y="816"/>
              <a:ext cx="1872" cy="576"/>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87" name="Line 23"/>
            <p:cNvSpPr>
              <a:spLocks noChangeShapeType="1"/>
            </p:cNvSpPr>
            <p:nvPr/>
          </p:nvSpPr>
          <p:spPr bwMode="auto">
            <a:xfrm>
              <a:off x="2928" y="816"/>
              <a:ext cx="1824" cy="576"/>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88" name="Oval 24"/>
            <p:cNvSpPr>
              <a:spLocks noChangeArrowheads="1"/>
            </p:cNvSpPr>
            <p:nvPr/>
          </p:nvSpPr>
          <p:spPr bwMode="auto">
            <a:xfrm>
              <a:off x="672"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Plants</a:t>
              </a:r>
            </a:p>
          </p:txBody>
        </p:sp>
        <p:sp>
          <p:nvSpPr>
            <p:cNvPr id="497689" name="Oval 25"/>
            <p:cNvSpPr>
              <a:spLocks noChangeArrowheads="1"/>
            </p:cNvSpPr>
            <p:nvPr/>
          </p:nvSpPr>
          <p:spPr bwMode="auto">
            <a:xfrm>
              <a:off x="4272"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Fungi</a:t>
              </a:r>
            </a:p>
          </p:txBody>
        </p:sp>
        <p:sp>
          <p:nvSpPr>
            <p:cNvPr id="497690" name="Line 26"/>
            <p:cNvSpPr>
              <a:spLocks noChangeShapeType="1"/>
            </p:cNvSpPr>
            <p:nvPr/>
          </p:nvSpPr>
          <p:spPr bwMode="auto">
            <a:xfrm flipH="1">
              <a:off x="2928" y="816"/>
              <a:ext cx="8"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91" name="Oval 27"/>
            <p:cNvSpPr>
              <a:spLocks noChangeArrowheads="1"/>
            </p:cNvSpPr>
            <p:nvPr/>
          </p:nvSpPr>
          <p:spPr bwMode="auto">
            <a:xfrm>
              <a:off x="2496"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Animals</a:t>
              </a:r>
            </a:p>
          </p:txBody>
        </p:sp>
      </p:grpSp>
      <p:sp>
        <p:nvSpPr>
          <p:cNvPr id="497692" name="Oval 28"/>
          <p:cNvSpPr>
            <a:spLocks noChangeArrowheads="1"/>
          </p:cNvSpPr>
          <p:nvPr/>
        </p:nvSpPr>
        <p:spPr bwMode="auto">
          <a:xfrm>
            <a:off x="3962400" y="1028700"/>
            <a:ext cx="1371600" cy="609600"/>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Living Things</a:t>
            </a:r>
          </a:p>
        </p:txBody>
      </p:sp>
      <p:grpSp>
        <p:nvGrpSpPr>
          <p:cNvPr id="5" name="Group 29"/>
          <p:cNvGrpSpPr>
            <a:grpSpLocks/>
          </p:cNvGrpSpPr>
          <p:nvPr/>
        </p:nvGrpSpPr>
        <p:grpSpPr bwMode="auto">
          <a:xfrm>
            <a:off x="3962400" y="1028700"/>
            <a:ext cx="1371600" cy="5676900"/>
            <a:chOff x="2496" y="648"/>
            <a:chExt cx="864" cy="3576"/>
          </a:xfrm>
        </p:grpSpPr>
        <p:sp>
          <p:nvSpPr>
            <p:cNvPr id="497694" name="Line 30"/>
            <p:cNvSpPr>
              <a:spLocks noChangeShapeType="1"/>
            </p:cNvSpPr>
            <p:nvPr/>
          </p:nvSpPr>
          <p:spPr bwMode="auto">
            <a:xfrm>
              <a:off x="2923" y="830"/>
              <a:ext cx="6" cy="319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95" name="Oval 31"/>
            <p:cNvSpPr>
              <a:spLocks noChangeArrowheads="1"/>
            </p:cNvSpPr>
            <p:nvPr/>
          </p:nvSpPr>
          <p:spPr bwMode="auto">
            <a:xfrm>
              <a:off x="2496" y="648"/>
              <a:ext cx="864" cy="384"/>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a:solidFill>
                    <a:srgbClr val="000000"/>
                  </a:solidFill>
                  <a:latin typeface="Times New Roman" pitchFamily="1" charset="0"/>
                </a:rPr>
                <a:t>Living Things</a:t>
              </a:r>
            </a:p>
          </p:txBody>
        </p:sp>
        <p:sp>
          <p:nvSpPr>
            <p:cNvPr id="497696" name="Oval 32"/>
            <p:cNvSpPr>
              <a:spLocks noChangeArrowheads="1"/>
            </p:cNvSpPr>
            <p:nvPr/>
          </p:nvSpPr>
          <p:spPr bwMode="auto">
            <a:xfrm>
              <a:off x="2496" y="1176"/>
              <a:ext cx="864" cy="384"/>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Animals</a:t>
              </a:r>
            </a:p>
          </p:txBody>
        </p:sp>
        <p:sp>
          <p:nvSpPr>
            <p:cNvPr id="497697" name="Oval 33"/>
            <p:cNvSpPr>
              <a:spLocks noChangeArrowheads="1"/>
            </p:cNvSpPr>
            <p:nvPr/>
          </p:nvSpPr>
          <p:spPr bwMode="auto">
            <a:xfrm>
              <a:off x="2532" y="1704"/>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Arthropoda</a:t>
              </a:r>
            </a:p>
          </p:txBody>
        </p:sp>
        <p:sp>
          <p:nvSpPr>
            <p:cNvPr id="497698" name="Oval 34"/>
            <p:cNvSpPr>
              <a:spLocks noChangeArrowheads="1"/>
            </p:cNvSpPr>
            <p:nvPr/>
          </p:nvSpPr>
          <p:spPr bwMode="auto">
            <a:xfrm>
              <a:off x="2532" y="2179"/>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Insecta</a:t>
              </a:r>
            </a:p>
          </p:txBody>
        </p:sp>
        <p:sp>
          <p:nvSpPr>
            <p:cNvPr id="497699" name="Oval 35"/>
            <p:cNvSpPr>
              <a:spLocks noChangeArrowheads="1"/>
            </p:cNvSpPr>
            <p:nvPr/>
          </p:nvSpPr>
          <p:spPr bwMode="auto">
            <a:xfrm>
              <a:off x="2532" y="2611"/>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Hymenoptera</a:t>
              </a:r>
            </a:p>
          </p:txBody>
        </p:sp>
        <p:sp>
          <p:nvSpPr>
            <p:cNvPr id="497700" name="Oval 36"/>
            <p:cNvSpPr>
              <a:spLocks noChangeArrowheads="1"/>
            </p:cNvSpPr>
            <p:nvPr/>
          </p:nvSpPr>
          <p:spPr bwMode="auto">
            <a:xfrm>
              <a:off x="2532" y="3043"/>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Formicidae</a:t>
              </a:r>
            </a:p>
          </p:txBody>
        </p:sp>
        <p:sp>
          <p:nvSpPr>
            <p:cNvPr id="497701" name="Oval 37"/>
            <p:cNvSpPr>
              <a:spLocks noChangeArrowheads="1"/>
            </p:cNvSpPr>
            <p:nvPr/>
          </p:nvSpPr>
          <p:spPr bwMode="auto">
            <a:xfrm>
              <a:off x="2532" y="3475"/>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Iridomyrmex</a:t>
              </a:r>
            </a:p>
          </p:txBody>
        </p:sp>
        <p:sp>
          <p:nvSpPr>
            <p:cNvPr id="497702" name="Oval 38"/>
            <p:cNvSpPr>
              <a:spLocks noChangeArrowheads="1"/>
            </p:cNvSpPr>
            <p:nvPr/>
          </p:nvSpPr>
          <p:spPr bwMode="auto">
            <a:xfrm>
              <a:off x="2532" y="3895"/>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purpureus</a:t>
              </a:r>
            </a:p>
          </p:txBody>
        </p:sp>
      </p:grpSp>
      <p:sp>
        <p:nvSpPr>
          <p:cNvPr id="497703" name="Text Box 39"/>
          <p:cNvSpPr txBox="1">
            <a:spLocks noChangeArrowheads="1"/>
          </p:cNvSpPr>
          <p:nvPr/>
        </p:nvSpPr>
        <p:spPr bwMode="auto">
          <a:xfrm>
            <a:off x="60325" y="1995488"/>
            <a:ext cx="952037"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Kingdom</a:t>
            </a:r>
            <a:endParaRPr lang="en-US" sz="2400">
              <a:solidFill>
                <a:srgbClr val="000000"/>
              </a:solidFill>
              <a:latin typeface="Times New Roman" pitchFamily="1" charset="0"/>
            </a:endParaRPr>
          </a:p>
        </p:txBody>
      </p:sp>
      <p:sp>
        <p:nvSpPr>
          <p:cNvPr id="497704" name="Text Box 40"/>
          <p:cNvSpPr txBox="1">
            <a:spLocks noChangeArrowheads="1"/>
          </p:cNvSpPr>
          <p:nvPr/>
        </p:nvSpPr>
        <p:spPr bwMode="auto">
          <a:xfrm>
            <a:off x="60325" y="2770188"/>
            <a:ext cx="826401"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Phylum</a:t>
            </a:r>
            <a:endParaRPr lang="en-US" sz="2400">
              <a:solidFill>
                <a:srgbClr val="000000"/>
              </a:solidFill>
              <a:latin typeface="Times New Roman" pitchFamily="1" charset="0"/>
            </a:endParaRPr>
          </a:p>
        </p:txBody>
      </p:sp>
      <p:sp>
        <p:nvSpPr>
          <p:cNvPr id="497705" name="Text Box 41"/>
          <p:cNvSpPr txBox="1">
            <a:spLocks noChangeArrowheads="1"/>
          </p:cNvSpPr>
          <p:nvPr/>
        </p:nvSpPr>
        <p:spPr bwMode="auto">
          <a:xfrm>
            <a:off x="60325" y="3544888"/>
            <a:ext cx="69355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Order</a:t>
            </a:r>
            <a:endParaRPr lang="en-US" sz="2400">
              <a:solidFill>
                <a:srgbClr val="000000"/>
              </a:solidFill>
              <a:latin typeface="Times New Roman" pitchFamily="1" charset="0"/>
            </a:endParaRPr>
          </a:p>
        </p:txBody>
      </p:sp>
      <p:sp>
        <p:nvSpPr>
          <p:cNvPr id="497706" name="Text Box 42"/>
          <p:cNvSpPr txBox="1">
            <a:spLocks noChangeArrowheads="1"/>
          </p:cNvSpPr>
          <p:nvPr/>
        </p:nvSpPr>
        <p:spPr bwMode="auto">
          <a:xfrm>
            <a:off x="60325" y="4224338"/>
            <a:ext cx="65578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Class</a:t>
            </a:r>
            <a:endParaRPr lang="en-US" sz="2400">
              <a:solidFill>
                <a:srgbClr val="000000"/>
              </a:solidFill>
              <a:latin typeface="Times New Roman" pitchFamily="1" charset="0"/>
            </a:endParaRPr>
          </a:p>
        </p:txBody>
      </p:sp>
      <p:sp>
        <p:nvSpPr>
          <p:cNvPr id="497707" name="Text Box 43"/>
          <p:cNvSpPr txBox="1">
            <a:spLocks noChangeArrowheads="1"/>
          </p:cNvSpPr>
          <p:nvPr/>
        </p:nvSpPr>
        <p:spPr bwMode="auto">
          <a:xfrm>
            <a:off x="60325" y="4903788"/>
            <a:ext cx="780816"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Family</a:t>
            </a:r>
            <a:endParaRPr lang="en-US" sz="2400">
              <a:solidFill>
                <a:srgbClr val="000000"/>
              </a:solidFill>
              <a:latin typeface="Times New Roman" pitchFamily="1" charset="0"/>
            </a:endParaRPr>
          </a:p>
        </p:txBody>
      </p:sp>
      <p:sp>
        <p:nvSpPr>
          <p:cNvPr id="497708" name="Text Box 44"/>
          <p:cNvSpPr txBox="1">
            <a:spLocks noChangeArrowheads="1"/>
          </p:cNvSpPr>
          <p:nvPr/>
        </p:nvSpPr>
        <p:spPr bwMode="auto">
          <a:xfrm>
            <a:off x="60325" y="5595938"/>
            <a:ext cx="72541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Genus</a:t>
            </a:r>
            <a:endParaRPr lang="en-US" sz="2400">
              <a:solidFill>
                <a:srgbClr val="000000"/>
              </a:solidFill>
              <a:latin typeface="Times New Roman" pitchFamily="1" charset="0"/>
            </a:endParaRPr>
          </a:p>
        </p:txBody>
      </p:sp>
      <p:sp>
        <p:nvSpPr>
          <p:cNvPr id="497709" name="Text Box 45"/>
          <p:cNvSpPr txBox="1">
            <a:spLocks noChangeArrowheads="1"/>
          </p:cNvSpPr>
          <p:nvPr/>
        </p:nvSpPr>
        <p:spPr bwMode="auto">
          <a:xfrm>
            <a:off x="60325" y="6256338"/>
            <a:ext cx="815180"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Species</a:t>
            </a:r>
            <a:endParaRPr lang="en-US" sz="2400">
              <a:solidFill>
                <a:srgbClr val="000000"/>
              </a:solidFill>
              <a:latin typeface="Times New Roman" pitchFamily="1" charset="0"/>
            </a:endParaRPr>
          </a:p>
        </p:txBody>
      </p:sp>
      <p:sp>
        <p:nvSpPr>
          <p:cNvPr id="497710" name="Text Box 46"/>
          <p:cNvSpPr txBox="1">
            <a:spLocks noChangeArrowheads="1"/>
          </p:cNvSpPr>
          <p:nvPr/>
        </p:nvSpPr>
        <p:spPr bwMode="auto">
          <a:xfrm>
            <a:off x="5867400" y="4678363"/>
            <a:ext cx="2667000" cy="51706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1600">
                <a:solidFill>
                  <a:srgbClr val="000000"/>
                </a:solidFill>
                <a:latin typeface="Times New Roman" pitchFamily="1" charset="0"/>
              </a:rPr>
              <a:t>Classification of the red ant </a:t>
            </a:r>
            <a:r>
              <a:rPr lang="en-US" sz="1600" i="1">
                <a:solidFill>
                  <a:srgbClr val="000000"/>
                </a:solidFill>
                <a:latin typeface="Times New Roman" pitchFamily="1" charset="0"/>
              </a:rPr>
              <a:t>Iridomyrmex purpureus</a:t>
            </a:r>
            <a:endParaRPr lang="en-US" sz="1600">
              <a:solidFill>
                <a:srgbClr val="000000"/>
              </a:solidFill>
              <a:latin typeface="Times New Roman" pitchFamily="1" charset="0"/>
            </a:endParaRPr>
          </a:p>
        </p:txBody>
      </p:sp>
      <p:sp>
        <p:nvSpPr>
          <p:cNvPr id="497711" name="Text Box 47"/>
          <p:cNvSpPr txBox="1">
            <a:spLocks noChangeArrowheads="1"/>
          </p:cNvSpPr>
          <p:nvPr/>
        </p:nvSpPr>
        <p:spPr bwMode="auto">
          <a:xfrm>
            <a:off x="1035050" y="4678363"/>
            <a:ext cx="2819400" cy="935641"/>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1600">
                <a:solidFill>
                  <a:srgbClr val="000000"/>
                </a:solidFill>
                <a:latin typeface="Times New Roman" pitchFamily="1" charset="0"/>
              </a:rPr>
              <a:t>Every red ant is also an animal, an arthropod, and an insect, as well as the other superclasses in the chain.</a:t>
            </a:r>
          </a:p>
        </p:txBody>
      </p:sp>
      <p:pic>
        <p:nvPicPr>
          <p:cNvPr id="497712" name="Picture 48" descr="Ant"/>
          <p:cNvPicPr>
            <a:picLocks noChangeAspect="1" noChangeArrowheads="1"/>
          </p:cNvPicPr>
          <p:nvPr/>
        </p:nvPicPr>
        <p:blipFill>
          <a:blip r:embed="rId3"/>
          <a:srcRect/>
          <a:stretch>
            <a:fillRect/>
          </a:stretch>
        </p:blipFill>
        <p:spPr bwMode="auto">
          <a:xfrm>
            <a:off x="5791200" y="5287963"/>
            <a:ext cx="2681288" cy="12366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77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77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77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77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770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770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7709"/>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7710"/>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9771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977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703" grpId="0"/>
      <p:bldP spid="497704" grpId="0"/>
      <p:bldP spid="497705" grpId="0"/>
      <p:bldP spid="497706" grpId="0"/>
      <p:bldP spid="497707" grpId="0"/>
      <p:bldP spid="497708" grpId="0"/>
      <p:bldP spid="497709" grpId="0"/>
      <p:bldP spid="497710" grpId="0"/>
      <p:bldP spid="4977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Instances </a:t>
            </a:r>
            <a:r>
              <a:rPr lang="en-US" sz="4000" i="1" dirty="0">
                <a:solidFill>
                  <a:srgbClr val="FF0000"/>
                </a:solidFill>
              </a:rPr>
              <a:t>vs. </a:t>
            </a:r>
            <a:r>
              <a:rPr lang="en-US" sz="4000" dirty="0">
                <a:solidFill>
                  <a:srgbClr val="FF0000"/>
                </a:solidFill>
              </a:rPr>
              <a:t>Patterns</a:t>
            </a:r>
            <a:endParaRPr lang="en-US" dirty="0">
              <a:solidFill>
                <a:schemeClr val="tx1"/>
              </a:solidFill>
            </a:endParaRPr>
          </a:p>
        </p:txBody>
      </p:sp>
      <p:sp>
        <p:nvSpPr>
          <p:cNvPr id="499715" name="Text Box 3"/>
          <p:cNvSpPr txBox="1">
            <a:spLocks noChangeArrowheads="1"/>
          </p:cNvSpPr>
          <p:nvPr/>
        </p:nvSpPr>
        <p:spPr bwMode="auto">
          <a:xfrm>
            <a:off x="2057400" y="977900"/>
            <a:ext cx="50292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solidFill>
                  <a:srgbClr val="000000"/>
                </a:solidFill>
                <a:latin typeface="Times New Roman" pitchFamily="1" charset="0"/>
              </a:rPr>
              <a:t>Drawn after you, you pattern of all those.</a:t>
            </a:r>
          </a:p>
        </p:txBody>
      </p:sp>
      <p:sp>
        <p:nvSpPr>
          <p:cNvPr id="499716" name="Text Box 4"/>
          <p:cNvSpPr txBox="1">
            <a:spLocks noChangeArrowheads="1"/>
          </p:cNvSpPr>
          <p:nvPr/>
        </p:nvSpPr>
        <p:spPr bwMode="auto">
          <a:xfrm>
            <a:off x="5029200" y="1282700"/>
            <a:ext cx="34290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a:solidFill>
                  <a:srgbClr val="000000"/>
                </a:solidFill>
                <a:latin typeface="Times New Roman" pitchFamily="1" charset="0"/>
              </a:rPr>
              <a:t>—William Shakespeare, Sonnet 98</a:t>
            </a:r>
          </a:p>
        </p:txBody>
      </p:sp>
      <p:pic>
        <p:nvPicPr>
          <p:cNvPr id="499719" name="Picture 7" descr="Ant"/>
          <p:cNvPicPr>
            <a:picLocks noChangeAspect="1" noChangeArrowheads="1"/>
          </p:cNvPicPr>
          <p:nvPr/>
        </p:nvPicPr>
        <p:blipFill>
          <a:blip r:embed="rId3"/>
          <a:srcRect/>
          <a:stretch>
            <a:fillRect/>
          </a:stretch>
        </p:blipFill>
        <p:spPr bwMode="auto">
          <a:xfrm>
            <a:off x="1524000" y="4019867"/>
            <a:ext cx="950913" cy="438150"/>
          </a:xfrm>
          <a:prstGeom prst="rect">
            <a:avLst/>
          </a:prstGeom>
          <a:noFill/>
        </p:spPr>
      </p:pic>
      <p:pic>
        <p:nvPicPr>
          <p:cNvPr id="499720" name="Picture 8" descr="Ant"/>
          <p:cNvPicPr>
            <a:picLocks noChangeAspect="1" noChangeArrowheads="1"/>
          </p:cNvPicPr>
          <p:nvPr/>
        </p:nvPicPr>
        <p:blipFill>
          <a:blip r:embed="rId3"/>
          <a:srcRect/>
          <a:stretch>
            <a:fillRect/>
          </a:stretch>
        </p:blipFill>
        <p:spPr bwMode="auto">
          <a:xfrm rot="648906">
            <a:off x="2667000" y="4172267"/>
            <a:ext cx="950913" cy="438150"/>
          </a:xfrm>
          <a:prstGeom prst="rect">
            <a:avLst/>
          </a:prstGeom>
          <a:noFill/>
        </p:spPr>
      </p:pic>
      <p:pic>
        <p:nvPicPr>
          <p:cNvPr id="499721" name="Picture 9" descr="Ant"/>
          <p:cNvPicPr>
            <a:picLocks noChangeAspect="1" noChangeArrowheads="1"/>
          </p:cNvPicPr>
          <p:nvPr/>
        </p:nvPicPr>
        <p:blipFill>
          <a:blip r:embed="rId3"/>
          <a:srcRect/>
          <a:stretch>
            <a:fillRect/>
          </a:stretch>
        </p:blipFill>
        <p:spPr bwMode="auto">
          <a:xfrm rot="-392825">
            <a:off x="3733800" y="3943667"/>
            <a:ext cx="950913" cy="438150"/>
          </a:xfrm>
          <a:prstGeom prst="rect">
            <a:avLst/>
          </a:prstGeom>
          <a:noFill/>
        </p:spPr>
      </p:pic>
      <p:pic>
        <p:nvPicPr>
          <p:cNvPr id="499722" name="Picture 10" descr="Ant"/>
          <p:cNvPicPr>
            <a:picLocks noChangeAspect="1" noChangeArrowheads="1"/>
          </p:cNvPicPr>
          <p:nvPr/>
        </p:nvPicPr>
        <p:blipFill>
          <a:blip r:embed="rId3"/>
          <a:srcRect/>
          <a:stretch>
            <a:fillRect/>
          </a:stretch>
        </p:blipFill>
        <p:spPr bwMode="auto">
          <a:xfrm rot="-523331">
            <a:off x="4800600" y="4038917"/>
            <a:ext cx="950913" cy="438150"/>
          </a:xfrm>
          <a:prstGeom prst="rect">
            <a:avLst/>
          </a:prstGeom>
          <a:noFill/>
        </p:spPr>
      </p:pic>
      <p:pic>
        <p:nvPicPr>
          <p:cNvPr id="499723" name="Picture 11" descr="Ant"/>
          <p:cNvPicPr>
            <a:picLocks noChangeAspect="1" noChangeArrowheads="1"/>
          </p:cNvPicPr>
          <p:nvPr/>
        </p:nvPicPr>
        <p:blipFill>
          <a:blip r:embed="rId3"/>
          <a:srcRect/>
          <a:stretch>
            <a:fillRect/>
          </a:stretch>
        </p:blipFill>
        <p:spPr bwMode="auto">
          <a:xfrm rot="591036">
            <a:off x="5943600" y="4172267"/>
            <a:ext cx="950913" cy="438150"/>
          </a:xfrm>
          <a:prstGeom prst="rect">
            <a:avLst/>
          </a:prstGeom>
          <a:noFill/>
        </p:spPr>
      </p:pic>
      <p:pic>
        <p:nvPicPr>
          <p:cNvPr id="499724" name="Picture 12" descr="Ant"/>
          <p:cNvPicPr>
            <a:picLocks noChangeAspect="1" noChangeArrowheads="1"/>
          </p:cNvPicPr>
          <p:nvPr/>
        </p:nvPicPr>
        <p:blipFill>
          <a:blip r:embed="rId3"/>
          <a:srcRect/>
          <a:stretch>
            <a:fillRect/>
          </a:stretch>
        </p:blipFill>
        <p:spPr bwMode="auto">
          <a:xfrm>
            <a:off x="7013575" y="4019867"/>
            <a:ext cx="950913" cy="438150"/>
          </a:xfrm>
          <a:prstGeom prst="rect">
            <a:avLst/>
          </a:prstGeom>
          <a:noFill/>
        </p:spPr>
      </p:pic>
      <p:sp>
        <p:nvSpPr>
          <p:cNvPr id="13" name="Rectangle 3"/>
          <p:cNvSpPr>
            <a:spLocks noChangeArrowheads="1"/>
          </p:cNvSpPr>
          <p:nvPr/>
        </p:nvSpPr>
        <p:spPr bwMode="auto">
          <a:xfrm>
            <a:off x="482600" y="1752600"/>
            <a:ext cx="8128000" cy="24384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In thinking about any classification scheme</a:t>
            </a:r>
            <a:r>
              <a:rPr lang="en-US" sz="2400" dirty="0">
                <a:solidFill>
                  <a:srgbClr val="000000"/>
                </a:solidFill>
                <a:latin typeface="Times New Roman" pitchFamily="1" charset="0"/>
                <a:ea typeface="ヒラギノ角ゴ Pro W3" pitchFamily="1" charset="-128"/>
                <a:cs typeface="ヒラギノ角ゴ Pro W3" pitchFamily="1" charset="-128"/>
              </a:rPr>
              <a:t>—</a:t>
            </a:r>
            <a:r>
              <a:rPr lang="en-US" sz="2400" dirty="0">
                <a:solidFill>
                  <a:srgbClr val="000000"/>
                </a:solidFill>
                <a:latin typeface="Times New Roman" pitchFamily="1" charset="0"/>
              </a:rPr>
              <a:t>biological or otherwise—it is important to draw a distinction between a class and specific instances of that class. In the most recent example, the designation </a:t>
            </a:r>
            <a:r>
              <a:rPr lang="en-US" sz="2400" i="1" dirty="0" err="1">
                <a:solidFill>
                  <a:srgbClr val="000000"/>
                </a:solidFill>
                <a:latin typeface="Times New Roman" pitchFamily="1" charset="0"/>
              </a:rPr>
              <a:t>Iridomyrmex</a:t>
            </a:r>
            <a:r>
              <a:rPr lang="en-US" sz="2400" i="1" dirty="0">
                <a:solidFill>
                  <a:srgbClr val="000000"/>
                </a:solidFill>
                <a:latin typeface="Times New Roman" pitchFamily="1" charset="0"/>
              </a:rPr>
              <a:t> </a:t>
            </a:r>
            <a:r>
              <a:rPr lang="en-US" sz="2400" i="1" dirty="0" err="1">
                <a:solidFill>
                  <a:srgbClr val="000000"/>
                </a:solidFill>
                <a:latin typeface="Times New Roman" pitchFamily="1" charset="0"/>
              </a:rPr>
              <a:t>purpureus</a:t>
            </a:r>
            <a:r>
              <a:rPr lang="en-US" sz="2400" dirty="0">
                <a:solidFill>
                  <a:srgbClr val="000000"/>
                </a:solidFill>
                <a:latin typeface="Times New Roman" pitchFamily="1" charset="0"/>
              </a:rPr>
              <a:t> is not itself an ant, but rather a </a:t>
            </a:r>
            <a:r>
              <a:rPr lang="en-US" sz="2400" b="1" i="1" dirty="0">
                <a:solidFill>
                  <a:srgbClr val="000000"/>
                </a:solidFill>
                <a:latin typeface="Times New Roman" pitchFamily="1" charset="0"/>
              </a:rPr>
              <a:t>class</a:t>
            </a:r>
            <a:r>
              <a:rPr lang="en-US" sz="2400" dirty="0">
                <a:solidFill>
                  <a:srgbClr val="000000"/>
                </a:solidFill>
                <a:latin typeface="Times New Roman" pitchFamily="1" charset="0"/>
              </a:rPr>
              <a:t> of ant.  There can be (and usually are) many ants, each of which is an individual of that class.</a:t>
            </a:r>
          </a:p>
        </p:txBody>
      </p:sp>
      <p:sp>
        <p:nvSpPr>
          <p:cNvPr id="14" name="Rectangle 3"/>
          <p:cNvSpPr>
            <a:spLocks noChangeArrowheads="1"/>
          </p:cNvSpPr>
          <p:nvPr/>
        </p:nvSpPr>
        <p:spPr bwMode="auto">
          <a:xfrm>
            <a:off x="486792" y="4830196"/>
            <a:ext cx="8128000" cy="1799204"/>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Each of these fire ants is an </a:t>
            </a:r>
            <a:r>
              <a:rPr lang="en-US" sz="2400" b="1" i="1" dirty="0">
                <a:solidFill>
                  <a:srgbClr val="000000"/>
                </a:solidFill>
                <a:latin typeface="Times New Roman" pitchFamily="1" charset="0"/>
              </a:rPr>
              <a:t>instance</a:t>
            </a:r>
            <a:r>
              <a:rPr lang="en-US" sz="2400" dirty="0">
                <a:solidFill>
                  <a:srgbClr val="000000"/>
                </a:solidFill>
                <a:latin typeface="Times New Roman" pitchFamily="1" charset="0"/>
              </a:rPr>
              <a:t> of a particular class of ants.  Each instance is of the species </a:t>
            </a:r>
            <a:r>
              <a:rPr lang="en-US" sz="2400" i="1" dirty="0" err="1">
                <a:solidFill>
                  <a:srgbClr val="000000"/>
                </a:solidFill>
                <a:latin typeface="Times New Roman" pitchFamily="1" charset="0"/>
              </a:rPr>
              <a:t>purpureus</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the genus </a:t>
            </a:r>
            <a:r>
              <a:rPr lang="en-US" sz="2400" i="1" dirty="0" err="1">
                <a:solidFill>
                  <a:srgbClr val="000000"/>
                </a:solidFill>
                <a:latin typeface="Times New Roman" pitchFamily="1" charset="0"/>
              </a:rPr>
              <a:t>Iridomyrmex</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the family </a:t>
            </a:r>
            <a:r>
              <a:rPr lang="en-US" sz="2400" i="1" dirty="0" err="1">
                <a:solidFill>
                  <a:srgbClr val="000000"/>
                </a:solidFill>
                <a:latin typeface="Times New Roman" pitchFamily="1" charset="0"/>
              </a:rPr>
              <a:t>Formicidae</a:t>
            </a:r>
            <a:r>
              <a:rPr lang="en-US" sz="2400" dirty="0">
                <a:solidFill>
                  <a:srgbClr val="000000"/>
                </a:solidFill>
                <a:latin typeface="Times New Roman" pitchFamily="1" charset="0"/>
              </a:rPr>
              <a:t> (which makes it an ant), and so on.  Thus, each ant is not only an ant, but also an insect, an arthropod, and an animal.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499719"/>
                                        </p:tgtEl>
                                        <p:attrNameLst>
                                          <p:attrName>style.visibility</p:attrName>
                                        </p:attrNameLst>
                                      </p:cBhvr>
                                      <p:to>
                                        <p:strVal val="visible"/>
                                      </p:to>
                                    </p:set>
                                    <p:anim calcmode="lin" valueType="num">
                                      <p:cBhvr additive="base">
                                        <p:cTn id="7" dur="1000" fill="hold"/>
                                        <p:tgtEl>
                                          <p:spTgt spid="499719"/>
                                        </p:tgtEl>
                                        <p:attrNameLst>
                                          <p:attrName>ppt_x</p:attrName>
                                        </p:attrNameLst>
                                      </p:cBhvr>
                                      <p:tavLst>
                                        <p:tav tm="0">
                                          <p:val>
                                            <p:strVal val="1+#ppt_w/2"/>
                                          </p:val>
                                        </p:tav>
                                        <p:tav tm="100000">
                                          <p:val>
                                            <p:strVal val="#ppt_x"/>
                                          </p:val>
                                        </p:tav>
                                      </p:tavLst>
                                    </p:anim>
                                    <p:anim calcmode="lin" valueType="num">
                                      <p:cBhvr additive="base">
                                        <p:cTn id="8" dur="1000" fill="hold"/>
                                        <p:tgtEl>
                                          <p:spTgt spid="4997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accel="50000" decel="50000" fill="hold" nodeType="afterEffect">
                                  <p:stCondLst>
                                    <p:cond delay="0"/>
                                  </p:stCondLst>
                                  <p:childTnLst>
                                    <p:set>
                                      <p:cBhvr>
                                        <p:cTn id="11" dur="1" fill="hold">
                                          <p:stCondLst>
                                            <p:cond delay="0"/>
                                          </p:stCondLst>
                                        </p:cTn>
                                        <p:tgtEl>
                                          <p:spTgt spid="499720"/>
                                        </p:tgtEl>
                                        <p:attrNameLst>
                                          <p:attrName>style.visibility</p:attrName>
                                        </p:attrNameLst>
                                      </p:cBhvr>
                                      <p:to>
                                        <p:strVal val="visible"/>
                                      </p:to>
                                    </p:set>
                                    <p:anim calcmode="lin" valueType="num">
                                      <p:cBhvr additive="base">
                                        <p:cTn id="12" dur="500" fill="hold"/>
                                        <p:tgtEl>
                                          <p:spTgt spid="499720"/>
                                        </p:tgtEl>
                                        <p:attrNameLst>
                                          <p:attrName>ppt_x</p:attrName>
                                        </p:attrNameLst>
                                      </p:cBhvr>
                                      <p:tavLst>
                                        <p:tav tm="0">
                                          <p:val>
                                            <p:strVal val="1+#ppt_w/2"/>
                                          </p:val>
                                        </p:tav>
                                        <p:tav tm="100000">
                                          <p:val>
                                            <p:strVal val="#ppt_x"/>
                                          </p:val>
                                        </p:tav>
                                      </p:tavLst>
                                    </p:anim>
                                    <p:anim calcmode="lin" valueType="num">
                                      <p:cBhvr additive="base">
                                        <p:cTn id="13" dur="500" fill="hold"/>
                                        <p:tgtEl>
                                          <p:spTgt spid="49972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accel="50000" decel="50000" fill="hold" nodeType="afterEffect">
                                  <p:stCondLst>
                                    <p:cond delay="0"/>
                                  </p:stCondLst>
                                  <p:childTnLst>
                                    <p:set>
                                      <p:cBhvr>
                                        <p:cTn id="16" dur="1" fill="hold">
                                          <p:stCondLst>
                                            <p:cond delay="0"/>
                                          </p:stCondLst>
                                        </p:cTn>
                                        <p:tgtEl>
                                          <p:spTgt spid="499721"/>
                                        </p:tgtEl>
                                        <p:attrNameLst>
                                          <p:attrName>style.visibility</p:attrName>
                                        </p:attrNameLst>
                                      </p:cBhvr>
                                      <p:to>
                                        <p:strVal val="visible"/>
                                      </p:to>
                                    </p:set>
                                    <p:anim calcmode="lin" valueType="num">
                                      <p:cBhvr additive="base">
                                        <p:cTn id="17" dur="500" fill="hold"/>
                                        <p:tgtEl>
                                          <p:spTgt spid="499721"/>
                                        </p:tgtEl>
                                        <p:attrNameLst>
                                          <p:attrName>ppt_x</p:attrName>
                                        </p:attrNameLst>
                                      </p:cBhvr>
                                      <p:tavLst>
                                        <p:tav tm="0">
                                          <p:val>
                                            <p:strVal val="1+#ppt_w/2"/>
                                          </p:val>
                                        </p:tav>
                                        <p:tav tm="100000">
                                          <p:val>
                                            <p:strVal val="#ppt_x"/>
                                          </p:val>
                                        </p:tav>
                                      </p:tavLst>
                                    </p:anim>
                                    <p:anim calcmode="lin" valueType="num">
                                      <p:cBhvr additive="base">
                                        <p:cTn id="18" dur="500" fill="hold"/>
                                        <p:tgtEl>
                                          <p:spTgt spid="499721"/>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accel="50000" decel="50000" fill="hold" nodeType="afterEffect">
                                  <p:stCondLst>
                                    <p:cond delay="0"/>
                                  </p:stCondLst>
                                  <p:childTnLst>
                                    <p:set>
                                      <p:cBhvr>
                                        <p:cTn id="21" dur="1" fill="hold">
                                          <p:stCondLst>
                                            <p:cond delay="0"/>
                                          </p:stCondLst>
                                        </p:cTn>
                                        <p:tgtEl>
                                          <p:spTgt spid="499722"/>
                                        </p:tgtEl>
                                        <p:attrNameLst>
                                          <p:attrName>style.visibility</p:attrName>
                                        </p:attrNameLst>
                                      </p:cBhvr>
                                      <p:to>
                                        <p:strVal val="visible"/>
                                      </p:to>
                                    </p:set>
                                    <p:anim calcmode="lin" valueType="num">
                                      <p:cBhvr additive="base">
                                        <p:cTn id="22" dur="500" fill="hold"/>
                                        <p:tgtEl>
                                          <p:spTgt spid="499722"/>
                                        </p:tgtEl>
                                        <p:attrNameLst>
                                          <p:attrName>ppt_x</p:attrName>
                                        </p:attrNameLst>
                                      </p:cBhvr>
                                      <p:tavLst>
                                        <p:tav tm="0">
                                          <p:val>
                                            <p:strVal val="1+#ppt_w/2"/>
                                          </p:val>
                                        </p:tav>
                                        <p:tav tm="100000">
                                          <p:val>
                                            <p:strVal val="#ppt_x"/>
                                          </p:val>
                                        </p:tav>
                                      </p:tavLst>
                                    </p:anim>
                                    <p:anim calcmode="lin" valueType="num">
                                      <p:cBhvr additive="base">
                                        <p:cTn id="23" dur="500" fill="hold"/>
                                        <p:tgtEl>
                                          <p:spTgt spid="49972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accel="50000" decel="50000" fill="hold" nodeType="afterEffect">
                                  <p:stCondLst>
                                    <p:cond delay="0"/>
                                  </p:stCondLst>
                                  <p:childTnLst>
                                    <p:set>
                                      <p:cBhvr>
                                        <p:cTn id="26" dur="1" fill="hold">
                                          <p:stCondLst>
                                            <p:cond delay="0"/>
                                          </p:stCondLst>
                                        </p:cTn>
                                        <p:tgtEl>
                                          <p:spTgt spid="499723"/>
                                        </p:tgtEl>
                                        <p:attrNameLst>
                                          <p:attrName>style.visibility</p:attrName>
                                        </p:attrNameLst>
                                      </p:cBhvr>
                                      <p:to>
                                        <p:strVal val="visible"/>
                                      </p:to>
                                    </p:set>
                                    <p:anim calcmode="lin" valueType="num">
                                      <p:cBhvr additive="base">
                                        <p:cTn id="27" dur="500" fill="hold"/>
                                        <p:tgtEl>
                                          <p:spTgt spid="499723"/>
                                        </p:tgtEl>
                                        <p:attrNameLst>
                                          <p:attrName>ppt_x</p:attrName>
                                        </p:attrNameLst>
                                      </p:cBhvr>
                                      <p:tavLst>
                                        <p:tav tm="0">
                                          <p:val>
                                            <p:strVal val="1+#ppt_w/2"/>
                                          </p:val>
                                        </p:tav>
                                        <p:tav tm="100000">
                                          <p:val>
                                            <p:strVal val="#ppt_x"/>
                                          </p:val>
                                        </p:tav>
                                      </p:tavLst>
                                    </p:anim>
                                    <p:anim calcmode="lin" valueType="num">
                                      <p:cBhvr additive="base">
                                        <p:cTn id="28" dur="500" fill="hold"/>
                                        <p:tgtEl>
                                          <p:spTgt spid="49972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accel="50000" decel="50000" fill="hold" nodeType="afterEffect">
                                  <p:stCondLst>
                                    <p:cond delay="0"/>
                                  </p:stCondLst>
                                  <p:childTnLst>
                                    <p:set>
                                      <p:cBhvr>
                                        <p:cTn id="31" dur="1" fill="hold">
                                          <p:stCondLst>
                                            <p:cond delay="0"/>
                                          </p:stCondLst>
                                        </p:cTn>
                                        <p:tgtEl>
                                          <p:spTgt spid="499724"/>
                                        </p:tgtEl>
                                        <p:attrNameLst>
                                          <p:attrName>style.visibility</p:attrName>
                                        </p:attrNameLst>
                                      </p:cBhvr>
                                      <p:to>
                                        <p:strVal val="visible"/>
                                      </p:to>
                                    </p:set>
                                    <p:anim calcmode="lin" valueType="num">
                                      <p:cBhvr additive="base">
                                        <p:cTn id="32" dur="500" fill="hold"/>
                                        <p:tgtEl>
                                          <p:spTgt spid="499724"/>
                                        </p:tgtEl>
                                        <p:attrNameLst>
                                          <p:attrName>ppt_x</p:attrName>
                                        </p:attrNameLst>
                                      </p:cBhvr>
                                      <p:tavLst>
                                        <p:tav tm="0">
                                          <p:val>
                                            <p:strVal val="1+#ppt_w/2"/>
                                          </p:val>
                                        </p:tav>
                                        <p:tav tm="100000">
                                          <p:val>
                                            <p:strVal val="#ppt_x"/>
                                          </p:val>
                                        </p:tav>
                                      </p:tavLst>
                                    </p:anim>
                                    <p:anim calcmode="lin" valueType="num">
                                      <p:cBhvr additive="base">
                                        <p:cTn id="33" dur="500" fill="hold"/>
                                        <p:tgtEl>
                                          <p:spTgt spid="49972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GObject</a:t>
            </a:r>
            <a:r>
              <a:rPr lang="en-US" sz="4000">
                <a:solidFill>
                  <a:srgbClr val="FF0000"/>
                </a:solidFill>
                <a:ea typeface="ＭＳ Ｐゴシック" pitchFamily="1" charset="-128"/>
                <a:cs typeface="ＭＳ Ｐゴシック" pitchFamily="1" charset="-128"/>
              </a:rPr>
              <a:t> Hierarchy</a:t>
            </a:r>
            <a:endParaRPr lang="en-US">
              <a:solidFill>
                <a:srgbClr val="FF0000"/>
              </a:solidFill>
              <a:ea typeface="ＭＳ Ｐゴシック" pitchFamily="1" charset="-128"/>
              <a:cs typeface="ＭＳ Ｐゴシック" pitchFamily="1" charset="-128"/>
            </a:endParaRPr>
          </a:p>
        </p:txBody>
      </p:sp>
      <p:grpSp>
        <p:nvGrpSpPr>
          <p:cNvPr id="2" name="Group 30"/>
          <p:cNvGrpSpPr/>
          <p:nvPr/>
        </p:nvGrpSpPr>
        <p:grpSpPr>
          <a:xfrm>
            <a:off x="1671960" y="2133600"/>
            <a:ext cx="5807292" cy="2209800"/>
            <a:chOff x="1671960" y="2133600"/>
            <a:chExt cx="5807292" cy="2209800"/>
          </a:xfrm>
        </p:grpSpPr>
        <p:sp>
          <p:nvSpPr>
            <p:cNvPr id="22538" name="Rectangle 6"/>
            <p:cNvSpPr>
              <a:spLocks noChangeArrowheads="1"/>
            </p:cNvSpPr>
            <p:nvPr/>
          </p:nvSpPr>
          <p:spPr bwMode="auto">
            <a:xfrm>
              <a:off x="3733800" y="21336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i="1" dirty="0" err="1">
                  <a:solidFill>
                    <a:srgbClr val="000000"/>
                  </a:solidFill>
                  <a:latin typeface="Courier New" pitchFamily="1" charset="0"/>
                </a:rPr>
                <a:t>GObject</a:t>
              </a:r>
              <a:endParaRPr lang="en-US" b="1" i="1" dirty="0">
                <a:solidFill>
                  <a:srgbClr val="000000"/>
                </a:solidFill>
                <a:latin typeface="Courier New" pitchFamily="1" charset="0"/>
              </a:endParaRPr>
            </a:p>
          </p:txBody>
        </p:sp>
        <p:sp>
          <p:nvSpPr>
            <p:cNvPr id="22539" name="Line 7"/>
            <p:cNvSpPr>
              <a:spLocks noChangeShapeType="1"/>
            </p:cNvSpPr>
            <p:nvPr/>
          </p:nvSpPr>
          <p:spPr bwMode="auto">
            <a:xfrm flipV="1">
              <a:off x="2514600" y="2743200"/>
              <a:ext cx="1219200" cy="990598"/>
            </a:xfrm>
            <a:prstGeom prst="line">
              <a:avLst/>
            </a:prstGeom>
            <a:noFill/>
            <a:ln w="9525">
              <a:solidFill>
                <a:schemeClr val="tx1"/>
              </a:solidFill>
              <a:round/>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2540" name="Rectangle 8"/>
            <p:cNvSpPr>
              <a:spLocks noChangeArrowheads="1"/>
            </p:cNvSpPr>
            <p:nvPr/>
          </p:nvSpPr>
          <p:spPr bwMode="auto">
            <a:xfrm>
              <a:off x="1671960" y="37338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a:solidFill>
                    <a:srgbClr val="000000"/>
                  </a:solidFill>
                  <a:latin typeface="Courier New" pitchFamily="1" charset="0"/>
                </a:rPr>
                <a:t>GRect</a:t>
              </a:r>
            </a:p>
          </p:txBody>
        </p:sp>
        <p:sp>
          <p:nvSpPr>
            <p:cNvPr id="22541" name="Rectangle 9"/>
            <p:cNvSpPr>
              <a:spLocks noChangeArrowheads="1"/>
            </p:cNvSpPr>
            <p:nvPr/>
          </p:nvSpPr>
          <p:spPr bwMode="auto">
            <a:xfrm>
              <a:off x="3733800" y="37338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a:solidFill>
                    <a:srgbClr val="000000"/>
                  </a:solidFill>
                  <a:latin typeface="Courier New" pitchFamily="1" charset="0"/>
                </a:rPr>
                <a:t>GOval</a:t>
              </a:r>
            </a:p>
          </p:txBody>
        </p:sp>
        <p:sp>
          <p:nvSpPr>
            <p:cNvPr id="22542" name="Rectangle 10"/>
            <p:cNvSpPr>
              <a:spLocks noChangeArrowheads="1"/>
            </p:cNvSpPr>
            <p:nvPr/>
          </p:nvSpPr>
          <p:spPr bwMode="auto">
            <a:xfrm>
              <a:off x="5802852" y="37338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a:solidFill>
                    <a:srgbClr val="000000"/>
                  </a:solidFill>
                  <a:latin typeface="Courier New" pitchFamily="1" charset="0"/>
                </a:rPr>
                <a:t>GLine</a:t>
              </a:r>
            </a:p>
          </p:txBody>
        </p:sp>
        <p:sp>
          <p:nvSpPr>
            <p:cNvPr id="22546" name="AutoShape 14"/>
            <p:cNvSpPr>
              <a:spLocks noChangeArrowheads="1"/>
            </p:cNvSpPr>
            <p:nvPr/>
          </p:nvSpPr>
          <p:spPr bwMode="auto">
            <a:xfrm rot="2880000">
              <a:off x="3568132" y="2716818"/>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2547" name="Line 15"/>
            <p:cNvSpPr>
              <a:spLocks noChangeShapeType="1"/>
            </p:cNvSpPr>
            <p:nvPr/>
          </p:nvSpPr>
          <p:spPr bwMode="auto">
            <a:xfrm flipH="1" flipV="1">
              <a:off x="4572000" y="2743200"/>
              <a:ext cx="0" cy="914400"/>
            </a:xfrm>
            <a:prstGeom prst="line">
              <a:avLst/>
            </a:prstGeom>
            <a:noFill/>
            <a:ln w="9525">
              <a:solidFill>
                <a:schemeClr val="tx1"/>
              </a:solidFill>
              <a:round/>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2550" name="AutoShape 18"/>
            <p:cNvSpPr>
              <a:spLocks noChangeArrowheads="1"/>
            </p:cNvSpPr>
            <p:nvPr/>
          </p:nvSpPr>
          <p:spPr bwMode="auto">
            <a:xfrm flipH="1">
              <a:off x="4465638" y="27432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grpSp>
          <p:nvGrpSpPr>
            <p:cNvPr id="3" name="Group 26"/>
            <p:cNvGrpSpPr/>
            <p:nvPr/>
          </p:nvGrpSpPr>
          <p:grpSpPr>
            <a:xfrm flipH="1">
              <a:off x="5392260" y="2690302"/>
              <a:ext cx="1242445" cy="1040793"/>
              <a:chOff x="2667000" y="2845405"/>
              <a:chExt cx="1242445" cy="1040793"/>
            </a:xfrm>
          </p:grpSpPr>
          <p:sp>
            <p:nvSpPr>
              <p:cNvPr id="25" name="Line 7"/>
              <p:cNvSpPr>
                <a:spLocks noChangeShapeType="1"/>
              </p:cNvSpPr>
              <p:nvPr/>
            </p:nvSpPr>
            <p:spPr bwMode="auto">
              <a:xfrm flipV="1">
                <a:off x="2667000" y="2895600"/>
                <a:ext cx="1219200" cy="990598"/>
              </a:xfrm>
              <a:prstGeom prst="line">
                <a:avLst/>
              </a:prstGeom>
              <a:noFill/>
              <a:ln w="9525">
                <a:solidFill>
                  <a:schemeClr val="tx1"/>
                </a:solidFill>
                <a:round/>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6" name="AutoShape 14"/>
              <p:cNvSpPr>
                <a:spLocks noChangeArrowheads="1"/>
              </p:cNvSpPr>
              <p:nvPr/>
            </p:nvSpPr>
            <p:spPr bwMode="auto">
              <a:xfrm rot="2880000">
                <a:off x="3720532" y="2869218"/>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grpSp>
      </p:grpSp>
      <p:sp>
        <p:nvSpPr>
          <p:cNvPr id="29" name="Rectangle 3"/>
          <p:cNvSpPr>
            <a:spLocks noChangeArrowheads="1"/>
          </p:cNvSpPr>
          <p:nvPr/>
        </p:nvSpPr>
        <p:spPr bwMode="auto">
          <a:xfrm>
            <a:off x="482600" y="1167239"/>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classes that represent graphical objects form a hierarchy, part of which looks like this:</a:t>
            </a:r>
          </a:p>
        </p:txBody>
      </p:sp>
      <p:sp>
        <p:nvSpPr>
          <p:cNvPr id="30" name="Rectangle 3"/>
          <p:cNvSpPr>
            <a:spLocks noChangeArrowheads="1"/>
          </p:cNvSpPr>
          <p:nvPr/>
        </p:nvSpPr>
        <p:spPr bwMode="auto">
          <a:xfrm>
            <a:off x="482600" y="4660900"/>
            <a:ext cx="8128000" cy="20447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a:t>
            </a:r>
            <a:r>
              <a:rPr lang="en-US" sz="2000" b="1" dirty="0" err="1">
                <a:solidFill>
                  <a:srgbClr val="000000"/>
                </a:solidFill>
                <a:latin typeface="Courier New" pitchFamily="1" charset="0"/>
              </a:rPr>
              <a:t>GObject</a:t>
            </a:r>
            <a:r>
              <a:rPr lang="en-US" sz="2400" dirty="0">
                <a:solidFill>
                  <a:srgbClr val="000000"/>
                </a:solidFill>
                <a:latin typeface="Times New Roman" pitchFamily="1" charset="0"/>
              </a:rPr>
              <a:t> class represents the collection of all graphical objects.</a:t>
            </a:r>
          </a:p>
          <a:p>
            <a:pPr marL="342900" indent="-342900">
              <a:lnSpc>
                <a:spcPct val="85000"/>
              </a:lnSpc>
              <a:spcAft>
                <a:spcPct val="50000"/>
              </a:spcAft>
              <a:buFontTx/>
              <a:buChar char="•"/>
            </a:pPr>
            <a:r>
              <a:rPr lang="en-US" sz="2400" dirty="0">
                <a:solidFill>
                  <a:srgbClr val="000000"/>
                </a:solidFill>
                <a:latin typeface="Times New Roman" pitchFamily="1" charset="0"/>
              </a:rPr>
              <a:t>The three subclasses shown in this diagram correspond to particular types of objects: rectangles, ovals, and lines. Any </a:t>
            </a:r>
            <a:r>
              <a:rPr lang="en-US" sz="2000" b="1" dirty="0" err="1">
                <a:solidFill>
                  <a:srgbClr val="000000"/>
                </a:solidFill>
                <a:latin typeface="Courier New" pitchFamily="1" charset="0"/>
              </a:rPr>
              <a:t>GRect</a:t>
            </a:r>
            <a:r>
              <a:rPr lang="en-US" sz="2400" dirty="0">
                <a:solidFill>
                  <a:srgbClr val="000000"/>
                </a:solidFill>
                <a:latin typeface="Times New Roman" pitchFamily="1" charset="0"/>
              </a:rPr>
              <a:t>, </a:t>
            </a:r>
            <a:r>
              <a:rPr lang="en-US" sz="2000" b="1" dirty="0" err="1">
                <a:solidFill>
                  <a:srgbClr val="000000"/>
                </a:solidFill>
                <a:latin typeface="Courier New" pitchFamily="1" charset="0"/>
              </a:rPr>
              <a:t>GOval</a:t>
            </a:r>
            <a:r>
              <a:rPr lang="en-US" sz="2400" dirty="0">
                <a:solidFill>
                  <a:srgbClr val="000000"/>
                </a:solidFill>
                <a:latin typeface="Times New Roman" pitchFamily="1" charset="0"/>
              </a:rPr>
              <a:t>, or </a:t>
            </a:r>
            <a:r>
              <a:rPr lang="en-US" sz="2000" b="1" dirty="0" err="1">
                <a:solidFill>
                  <a:srgbClr val="000000"/>
                </a:solidFill>
                <a:latin typeface="Courier New" pitchFamily="1" charset="0"/>
              </a:rPr>
              <a:t>GLine</a:t>
            </a:r>
            <a:r>
              <a:rPr lang="en-US" sz="2400" dirty="0">
                <a:solidFill>
                  <a:srgbClr val="000000"/>
                </a:solidFill>
                <a:latin typeface="Times New Roman" pitchFamily="1" charset="0"/>
              </a:rPr>
              <a:t> is also a </a:t>
            </a:r>
            <a:r>
              <a:rPr lang="en-US" sz="2000" b="1" dirty="0" err="1">
                <a:solidFill>
                  <a:srgbClr val="000000"/>
                </a:solidFill>
                <a:latin typeface="Courier New" pitchFamily="1" charset="0"/>
              </a:rPr>
              <a:t>GObject</a:t>
            </a:r>
            <a:r>
              <a:rPr lang="en-US" sz="2400" dirty="0">
                <a:solidFill>
                  <a:srgbClr val="000000"/>
                </a:solidFill>
                <a:latin typeface="Times New Roman"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Creating a </a:t>
            </a:r>
            <a:r>
              <a:rPr lang="en-US" sz="3600" b="1" dirty="0" err="1">
                <a:solidFill>
                  <a:srgbClr val="FF0000"/>
                </a:solidFill>
                <a:latin typeface="Courier New" pitchFamily="1" charset="0"/>
                <a:ea typeface="ＭＳ Ｐゴシック" pitchFamily="1" charset="-128"/>
                <a:cs typeface="ＭＳ Ｐゴシック" pitchFamily="1" charset="-128"/>
              </a:rPr>
              <a:t>GWindow</a:t>
            </a:r>
            <a:r>
              <a:rPr lang="en-US" sz="4000" dirty="0">
                <a:solidFill>
                  <a:srgbClr val="FF0000"/>
                </a:solidFill>
                <a:ea typeface="ＭＳ Ｐゴシック" pitchFamily="1" charset="-128"/>
                <a:cs typeface="ＭＳ Ｐゴシック" pitchFamily="1" charset="-128"/>
              </a:rPr>
              <a:t> Object</a:t>
            </a:r>
            <a:endParaRPr lang="en-US" dirty="0">
              <a:solidFill>
                <a:srgbClr val="FF0000"/>
              </a:solidFill>
              <a:ea typeface="ＭＳ Ｐゴシック" pitchFamily="1" charset="-128"/>
              <a:cs typeface="ＭＳ Ｐゴシック" pitchFamily="1" charset="-128"/>
            </a:endParaRPr>
          </a:p>
        </p:txBody>
      </p:sp>
      <p:sp>
        <p:nvSpPr>
          <p:cNvPr id="21" name="Rectangle 3"/>
          <p:cNvSpPr>
            <a:spLocks noChangeArrowheads="1"/>
          </p:cNvSpPr>
          <p:nvPr/>
        </p:nvSpPr>
        <p:spPr bwMode="auto">
          <a:xfrm>
            <a:off x="482600" y="1143000"/>
            <a:ext cx="8128000" cy="1143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first step in writing a graphical program is to create a window using the following function declaration, where </a:t>
            </a:r>
            <a:r>
              <a:rPr lang="en-US" sz="2400" i="1" dirty="0">
                <a:solidFill>
                  <a:srgbClr val="000000"/>
                </a:solidFill>
                <a:latin typeface="Times New Roman" pitchFamily="1" charset="0"/>
              </a:rPr>
              <a:t>width</a:t>
            </a:r>
            <a:r>
              <a:rPr lang="en-US" sz="2400" dirty="0">
                <a:solidFill>
                  <a:srgbClr val="000000"/>
                </a:solidFill>
                <a:latin typeface="Times New Roman" pitchFamily="1" charset="0"/>
              </a:rPr>
              <a:t> and </a:t>
            </a:r>
            <a:r>
              <a:rPr lang="en-US" sz="2400" i="1" dirty="0">
                <a:solidFill>
                  <a:srgbClr val="000000"/>
                </a:solidFill>
                <a:latin typeface="Times New Roman" pitchFamily="1" charset="0"/>
              </a:rPr>
              <a:t>height</a:t>
            </a:r>
            <a:r>
              <a:rPr lang="en-US" sz="2400" dirty="0">
                <a:solidFill>
                  <a:srgbClr val="000000"/>
                </a:solidFill>
                <a:latin typeface="Times New Roman" pitchFamily="1" charset="0"/>
              </a:rPr>
              <a:t> indicate the size of the window:</a:t>
            </a:r>
          </a:p>
        </p:txBody>
      </p:sp>
      <p:grpSp>
        <p:nvGrpSpPr>
          <p:cNvPr id="2" name="Group 68"/>
          <p:cNvGrpSpPr/>
          <p:nvPr/>
        </p:nvGrpSpPr>
        <p:grpSpPr>
          <a:xfrm>
            <a:off x="914400" y="2368380"/>
            <a:ext cx="7620000" cy="534451"/>
            <a:chOff x="914400" y="2589749"/>
            <a:chExt cx="7620000" cy="534451"/>
          </a:xfrm>
        </p:grpSpPr>
        <p:sp>
          <p:nvSpPr>
            <p:cNvPr id="47" name="Rectangle 4"/>
            <p:cNvSpPr>
              <a:spLocks noChangeArrowheads="1"/>
            </p:cNvSpPr>
            <p:nvPr/>
          </p:nvSpPr>
          <p:spPr bwMode="auto">
            <a:xfrm>
              <a:off x="914400" y="2589749"/>
              <a:ext cx="7620000" cy="53445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67" name="Text Box 5"/>
            <p:cNvSpPr txBox="1">
              <a:spLocks noChangeArrowheads="1"/>
            </p:cNvSpPr>
            <p:nvPr/>
          </p:nvSpPr>
          <p:spPr bwMode="auto">
            <a:xfrm>
              <a:off x="970812" y="2609878"/>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a:solidFill>
                    <a:srgbClr val="000000"/>
                  </a:solidFill>
                  <a:latin typeface="Courier New" pitchFamily="1" charset="0"/>
                </a:rPr>
                <a:t>let </a:t>
              </a:r>
              <a:r>
                <a:rPr lang="en-US" sz="2000" b="1" dirty="0" err="1">
                  <a:solidFill>
                    <a:srgbClr val="000000"/>
                  </a:solidFill>
                  <a:latin typeface="Courier New" pitchFamily="1" charset="0"/>
                </a:rPr>
                <a:t>gw</a:t>
              </a:r>
              <a:r>
                <a:rPr lang="en-US" sz="2000" b="1" dirty="0">
                  <a:solidFill>
                    <a:srgbClr val="000000"/>
                  </a:solidFill>
                  <a:latin typeface="Courier New" pitchFamily="1" charset="0"/>
                </a:rPr>
                <a:t> = </a:t>
              </a:r>
              <a:r>
                <a:rPr lang="en-US" sz="2000" b="1" dirty="0" err="1">
                  <a:solidFill>
                    <a:srgbClr val="000000"/>
                  </a:solidFill>
                  <a:latin typeface="Courier New" pitchFamily="1" charset="0"/>
                </a:rPr>
                <a:t>GWindow(</a:t>
              </a:r>
              <a:r>
                <a:rPr lang="en-US" sz="2000" i="1" dirty="0" err="1">
                  <a:solidFill>
                    <a:srgbClr val="000000"/>
                  </a:solidFill>
                  <a:latin typeface="Times New Roman"/>
                  <a:cs typeface="Times New Roman"/>
                </a:rPr>
                <a:t>width</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height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grpSp>
      <p:grpSp>
        <p:nvGrpSpPr>
          <p:cNvPr id="3" name="Group 72"/>
          <p:cNvGrpSpPr/>
          <p:nvPr/>
        </p:nvGrpSpPr>
        <p:grpSpPr>
          <a:xfrm>
            <a:off x="533400" y="2971800"/>
            <a:ext cx="8128000" cy="3514297"/>
            <a:chOff x="533400" y="2971800"/>
            <a:chExt cx="8128000" cy="3514297"/>
          </a:xfrm>
        </p:grpSpPr>
        <p:grpSp>
          <p:nvGrpSpPr>
            <p:cNvPr id="4" name="Group 42"/>
            <p:cNvGrpSpPr/>
            <p:nvPr/>
          </p:nvGrpSpPr>
          <p:grpSpPr>
            <a:xfrm>
              <a:off x="914400" y="3542306"/>
              <a:ext cx="7620000" cy="2943791"/>
              <a:chOff x="914400" y="3437447"/>
              <a:chExt cx="7620000" cy="2943791"/>
            </a:xfrm>
          </p:grpSpPr>
          <p:sp>
            <p:nvSpPr>
              <p:cNvPr id="24594" name="Rectangle 4"/>
              <p:cNvSpPr>
                <a:spLocks noChangeArrowheads="1"/>
              </p:cNvSpPr>
              <p:nvPr/>
            </p:nvSpPr>
            <p:spPr bwMode="auto">
              <a:xfrm>
                <a:off x="914400" y="3484051"/>
                <a:ext cx="7620000" cy="289718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grpSp>
            <p:nvGrpSpPr>
              <p:cNvPr id="5" name="Group 29"/>
              <p:cNvGrpSpPr/>
              <p:nvPr/>
            </p:nvGrpSpPr>
            <p:grpSpPr>
              <a:xfrm>
                <a:off x="970812" y="3437447"/>
                <a:ext cx="7563588" cy="1791694"/>
                <a:chOff x="970812" y="1751013"/>
                <a:chExt cx="7563588" cy="1791694"/>
              </a:xfrm>
            </p:grpSpPr>
            <p:sp>
              <p:nvSpPr>
                <p:cNvPr id="24595"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gw.add(</a:t>
                  </a:r>
                  <a:r>
                    <a:rPr lang="en-US" sz="2000" i="1" dirty="0" err="1">
                      <a:solidFill>
                        <a:srgbClr val="000000"/>
                      </a:solidFill>
                      <a:latin typeface="Times New Roman" pitchFamily="1" charset="0"/>
                    </a:rPr>
                    <a:t>object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24596"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Adds an object to the window.</a:t>
                  </a:r>
                </a:p>
              </p:txBody>
            </p:sp>
            <p:sp>
              <p:nvSpPr>
                <p:cNvPr id="71" name="Text Box 5"/>
                <p:cNvSpPr txBox="1">
                  <a:spLocks noChangeArrowheads="1"/>
                </p:cNvSpPr>
                <p:nvPr/>
              </p:nvSpPr>
              <p:spPr bwMode="auto">
                <a:xfrm>
                  <a:off x="970812" y="2895008"/>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a:solidFill>
                        <a:srgbClr val="000000"/>
                      </a:solidFill>
                      <a:latin typeface="Courier New" pitchFamily="1" charset="0"/>
                    </a:rPr>
                    <a:t>gw.remove(</a:t>
                  </a:r>
                  <a:r>
                    <a:rPr lang="en-US" sz="2000" i="1" dirty="0" err="1">
                      <a:solidFill>
                        <a:srgbClr val="000000"/>
                      </a:solidFill>
                      <a:latin typeface="Times New Roman" pitchFamily="1" charset="0"/>
                    </a:rPr>
                    <a:t>object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72" name="Text Box 6"/>
                <p:cNvSpPr txBox="1">
                  <a:spLocks noChangeArrowheads="1"/>
                </p:cNvSpPr>
                <p:nvPr/>
              </p:nvSpPr>
              <p:spPr bwMode="auto">
                <a:xfrm>
                  <a:off x="1275612" y="3175995"/>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Removes the object from the window.</a:t>
                  </a:r>
                </a:p>
              </p:txBody>
            </p:sp>
          </p:grpSp>
          <p:cxnSp>
            <p:nvCxnSpPr>
              <p:cNvPr id="24" name="Straight Connector 23"/>
              <p:cNvCxnSpPr/>
              <p:nvPr/>
            </p:nvCxnSpPr>
            <p:spPr bwMode="auto">
              <a:xfrm rot="10800000" flipH="1">
                <a:off x="914400" y="5222045"/>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rot="10800000" flipH="1">
                <a:off x="914400" y="3485639"/>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10800000" flipH="1">
                <a:off x="914400" y="4064441"/>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0800000" flipH="1">
                <a:off x="914400" y="4643243"/>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rot="10800000" flipH="1">
                <a:off x="914400" y="5800847"/>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rot="10800000" flipH="1">
                <a:off x="914400" y="6379649"/>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6" name="Group 30"/>
              <p:cNvGrpSpPr/>
              <p:nvPr/>
            </p:nvGrpSpPr>
            <p:grpSpPr>
              <a:xfrm>
                <a:off x="970812" y="4016360"/>
                <a:ext cx="7563588" cy="647699"/>
                <a:chOff x="970812" y="1751013"/>
                <a:chExt cx="7563588" cy="647699"/>
              </a:xfrm>
            </p:grpSpPr>
            <p:sp>
              <p:nvSpPr>
                <p:cNvPr id="32"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gw.add(</a:t>
                  </a:r>
                  <a:r>
                    <a:rPr lang="en-US" sz="2000" i="1" dirty="0" err="1">
                      <a:solidFill>
                        <a:srgbClr val="000000"/>
                      </a:solidFill>
                      <a:latin typeface="Times New Roman" pitchFamily="1" charset="0"/>
                    </a:rPr>
                    <a:t>object</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a:t>
                  </a:r>
                  <a:r>
                    <a:rPr lang="en-US" sz="2000" i="1" dirty="0" err="1">
                      <a:solidFill>
                        <a:srgbClr val="000000"/>
                      </a:solidFill>
                      <a:latin typeface="Times New Roman"/>
                      <a:cs typeface="Times New Roman"/>
                    </a:rPr>
                    <a:t>x</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a:t>
                  </a:r>
                  <a:r>
                    <a:rPr lang="en-US" sz="2000" i="1" dirty="0" err="1">
                      <a:solidFill>
                        <a:srgbClr val="000000"/>
                      </a:solidFill>
                      <a:latin typeface="Times New Roman"/>
                      <a:cs typeface="Times New Roman"/>
                    </a:rPr>
                    <a:t>y</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3"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Adds an object to the window after first moving it to (</a:t>
                  </a:r>
                  <a:r>
                    <a:rPr lang="en-US" i="1" dirty="0" err="1">
                      <a:solidFill>
                        <a:srgbClr val="000000"/>
                      </a:solidFill>
                      <a:latin typeface="Times New Roman" pitchFamily="1" charset="0"/>
                    </a:rPr>
                    <a:t>x</a:t>
                  </a:r>
                  <a:r>
                    <a:rPr lang="en-US" i="1" dirty="0">
                      <a:solidFill>
                        <a:srgbClr val="000000"/>
                      </a:solidFill>
                      <a:latin typeface="Times New Roman" pitchFamily="1" charset="0"/>
                    </a:rPr>
                    <a:t>, </a:t>
                  </a:r>
                  <a:r>
                    <a:rPr lang="en-US" i="1" dirty="0" err="1">
                      <a:solidFill>
                        <a:srgbClr val="000000"/>
                      </a:solidFill>
                      <a:latin typeface="Times New Roman" pitchFamily="1" charset="0"/>
                    </a:rPr>
                    <a:t>y</a:t>
                  </a:r>
                  <a:r>
                    <a:rPr lang="en-US" dirty="0">
                      <a:solidFill>
                        <a:srgbClr val="000000"/>
                      </a:solidFill>
                      <a:latin typeface="Times New Roman" pitchFamily="1" charset="0"/>
                    </a:rPr>
                    <a:t>).</a:t>
                  </a:r>
                </a:p>
              </p:txBody>
            </p:sp>
          </p:grpSp>
          <p:grpSp>
            <p:nvGrpSpPr>
              <p:cNvPr id="7" name="Group 33"/>
              <p:cNvGrpSpPr/>
              <p:nvPr/>
            </p:nvGrpSpPr>
            <p:grpSpPr>
              <a:xfrm>
                <a:off x="970812" y="5142870"/>
                <a:ext cx="7563588" cy="647699"/>
                <a:chOff x="970812" y="2298610"/>
                <a:chExt cx="7563588" cy="647699"/>
              </a:xfrm>
            </p:grpSpPr>
            <p:sp>
              <p:nvSpPr>
                <p:cNvPr id="35" name="Text Box 5"/>
                <p:cNvSpPr txBox="1">
                  <a:spLocks noChangeArrowheads="1"/>
                </p:cNvSpPr>
                <p:nvPr/>
              </p:nvSpPr>
              <p:spPr bwMode="auto">
                <a:xfrm>
                  <a:off x="970812" y="2298610"/>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gw.getWidth</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6" name="Text Box 6"/>
                <p:cNvSpPr txBox="1">
                  <a:spLocks noChangeArrowheads="1"/>
                </p:cNvSpPr>
                <p:nvPr/>
              </p:nvSpPr>
              <p:spPr bwMode="auto">
                <a:xfrm>
                  <a:off x="1275612" y="2579597"/>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width of the graphics window in pixels.</a:t>
                  </a:r>
                </a:p>
              </p:txBody>
            </p:sp>
          </p:grpSp>
          <p:grpSp>
            <p:nvGrpSpPr>
              <p:cNvPr id="8" name="Group 36"/>
              <p:cNvGrpSpPr/>
              <p:nvPr/>
            </p:nvGrpSpPr>
            <p:grpSpPr>
              <a:xfrm>
                <a:off x="970812" y="5721783"/>
                <a:ext cx="7563588" cy="647699"/>
                <a:chOff x="970812" y="2298610"/>
                <a:chExt cx="7563588" cy="647699"/>
              </a:xfrm>
            </p:grpSpPr>
            <p:sp>
              <p:nvSpPr>
                <p:cNvPr id="38" name="Text Box 5"/>
                <p:cNvSpPr txBox="1">
                  <a:spLocks noChangeArrowheads="1"/>
                </p:cNvSpPr>
                <p:nvPr/>
              </p:nvSpPr>
              <p:spPr bwMode="auto">
                <a:xfrm>
                  <a:off x="970812" y="2298610"/>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gw.getHeight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9" name="Text Box 6"/>
                <p:cNvSpPr txBox="1">
                  <a:spLocks noChangeArrowheads="1"/>
                </p:cNvSpPr>
                <p:nvPr/>
              </p:nvSpPr>
              <p:spPr bwMode="auto">
                <a:xfrm>
                  <a:off x="1275612" y="2579597"/>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height of the graphics window in pixels.</a:t>
                  </a:r>
                </a:p>
              </p:txBody>
            </p:sp>
          </p:grpSp>
          <p:sp>
            <p:nvSpPr>
              <p:cNvPr id="41" name="Text Box 5"/>
              <p:cNvSpPr txBox="1">
                <a:spLocks noChangeArrowheads="1"/>
              </p:cNvSpPr>
              <p:nvPr/>
            </p:nvSpPr>
            <p:spPr bwMode="auto">
              <a:xfrm>
                <a:off x="970812" y="5753101"/>
                <a:ext cx="7563588" cy="338554"/>
              </a:xfrm>
              <a:prstGeom prst="rect">
                <a:avLst/>
              </a:prstGeom>
              <a:noFill/>
              <a:ln w="9525">
                <a:noFill/>
                <a:miter lim="800000"/>
                <a:headEnd/>
                <a:tailEnd/>
              </a:ln>
            </p:spPr>
            <p:txBody>
              <a:bodyPr wrap="square">
                <a:prstTxWarp prst="textNoShape">
                  <a:avLst/>
                </a:prstTxWarp>
                <a:spAutoFit/>
              </a:bodyPr>
              <a:lstStyle/>
              <a:p>
                <a:pPr>
                  <a:spcBef>
                    <a:spcPct val="50000"/>
                  </a:spcBef>
                </a:pPr>
                <a:endParaRPr lang="en-US" sz="1600" b="1" dirty="0">
                  <a:solidFill>
                    <a:srgbClr val="000000"/>
                  </a:solidFill>
                  <a:latin typeface="Courier New" pitchFamily="1" charset="0"/>
                </a:endParaRPr>
              </a:p>
            </p:txBody>
          </p:sp>
        </p:grpSp>
        <p:sp>
          <p:nvSpPr>
            <p:cNvPr id="70" name="Rectangle 3"/>
            <p:cNvSpPr>
              <a:spLocks noChangeArrowheads="1"/>
            </p:cNvSpPr>
            <p:nvPr/>
          </p:nvSpPr>
          <p:spPr bwMode="auto">
            <a:xfrm>
              <a:off x="533400" y="2971800"/>
              <a:ext cx="8128000" cy="457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following operations apply to a </a:t>
              </a:r>
              <a:r>
                <a:rPr lang="en-US" sz="2000" b="1" dirty="0" err="1">
                  <a:solidFill>
                    <a:srgbClr val="000000"/>
                  </a:solidFill>
                  <a:latin typeface="Courier New"/>
                  <a:cs typeface="Courier New"/>
                </a:rPr>
                <a:t>GWindow</a:t>
              </a:r>
              <a:r>
                <a:rPr lang="en-US" sz="2400" dirty="0">
                  <a:solidFill>
                    <a:srgbClr val="000000"/>
                  </a:solidFill>
                  <a:latin typeface="Times New Roman" pitchFamily="1" charset="0"/>
                </a:rPr>
                <a:t> object: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Operations on the </a:t>
            </a:r>
            <a:r>
              <a:rPr lang="en-US" sz="3600" b="1">
                <a:solidFill>
                  <a:srgbClr val="FF0000"/>
                </a:solidFill>
                <a:latin typeface="Courier New" pitchFamily="1" charset="0"/>
                <a:ea typeface="ＭＳ Ｐゴシック" pitchFamily="1" charset="-128"/>
                <a:cs typeface="ＭＳ Ｐゴシック" pitchFamily="1" charset="-128"/>
              </a:rPr>
              <a:t>GObject</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24594" name="Rectangle 4"/>
          <p:cNvSpPr>
            <a:spLocks noChangeArrowheads="1"/>
          </p:cNvSpPr>
          <p:nvPr/>
        </p:nvSpPr>
        <p:spPr bwMode="auto">
          <a:xfrm>
            <a:off x="914400" y="1751013"/>
            <a:ext cx="7620000" cy="289718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grpSp>
        <p:nvGrpSpPr>
          <p:cNvPr id="2" name="Group 29"/>
          <p:cNvGrpSpPr/>
          <p:nvPr/>
        </p:nvGrpSpPr>
        <p:grpSpPr>
          <a:xfrm>
            <a:off x="970812" y="1704409"/>
            <a:ext cx="7563588" cy="647699"/>
            <a:chOff x="970812" y="1751013"/>
            <a:chExt cx="7563588" cy="647699"/>
          </a:xfrm>
        </p:grpSpPr>
        <p:sp>
          <p:nvSpPr>
            <p:cNvPr id="24595"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.getX</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24596"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a:t>
              </a:r>
              <a:r>
                <a:rPr lang="en-US" i="1" dirty="0" err="1">
                  <a:solidFill>
                    <a:srgbClr val="000000"/>
                  </a:solidFill>
                  <a:latin typeface="Times New Roman" pitchFamily="1" charset="0"/>
                </a:rPr>
                <a:t>x</a:t>
              </a:r>
              <a:r>
                <a:rPr lang="en-US" dirty="0">
                  <a:solidFill>
                    <a:srgbClr val="000000"/>
                  </a:solidFill>
                  <a:latin typeface="Times New Roman" pitchFamily="1" charset="0"/>
                </a:rPr>
                <a:t> coordinate of this object.</a:t>
              </a:r>
            </a:p>
          </p:txBody>
        </p:sp>
      </p:grpSp>
      <p:sp>
        <p:nvSpPr>
          <p:cNvPr id="21" name="Rectangle 3"/>
          <p:cNvSpPr>
            <a:spLocks noChangeArrowheads="1"/>
          </p:cNvSpPr>
          <p:nvPr/>
        </p:nvSpPr>
        <p:spPr bwMode="auto">
          <a:xfrm>
            <a:off x="482600" y="11430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following operations apply to all </a:t>
            </a:r>
            <a:r>
              <a:rPr lang="en-US" sz="2000" b="1" dirty="0" err="1">
                <a:solidFill>
                  <a:srgbClr val="000000"/>
                </a:solidFill>
                <a:latin typeface="Courier New" pitchFamily="1" charset="0"/>
              </a:rPr>
              <a:t>GObject</a:t>
            </a:r>
            <a:r>
              <a:rPr lang="en-US" sz="2000" dirty="0" err="1">
                <a:solidFill>
                  <a:srgbClr val="000000"/>
                </a:solidFill>
                <a:latin typeface="Times New Roman" pitchFamily="1" charset="0"/>
              </a:rPr>
              <a:t>s</a:t>
            </a:r>
            <a:r>
              <a:rPr lang="en-US" sz="2400" dirty="0">
                <a:solidFill>
                  <a:srgbClr val="000000"/>
                </a:solidFill>
                <a:latin typeface="Times New Roman" pitchFamily="1" charset="0"/>
              </a:rPr>
              <a:t>:</a:t>
            </a:r>
          </a:p>
        </p:txBody>
      </p:sp>
      <p:sp>
        <p:nvSpPr>
          <p:cNvPr id="22" name="Rectangle 3"/>
          <p:cNvSpPr>
            <a:spLocks noChangeArrowheads="1"/>
          </p:cNvSpPr>
          <p:nvPr/>
        </p:nvSpPr>
        <p:spPr bwMode="auto">
          <a:xfrm>
            <a:off x="482600" y="485198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All coordinates and distances are measured in pixels.</a:t>
            </a:r>
          </a:p>
          <a:p>
            <a:pPr marL="342900" indent="-342900">
              <a:lnSpc>
                <a:spcPct val="90000"/>
              </a:lnSpc>
              <a:spcAft>
                <a:spcPct val="50000"/>
              </a:spcAft>
              <a:buFontTx/>
              <a:buChar char="•"/>
            </a:pPr>
            <a:r>
              <a:rPr lang="en-US" sz="2400" dirty="0">
                <a:solidFill>
                  <a:srgbClr val="000000"/>
                </a:solidFill>
                <a:latin typeface="Times New Roman" pitchFamily="1" charset="0"/>
              </a:rPr>
              <a:t>Each color is a string, such as </a:t>
            </a:r>
            <a:r>
              <a:rPr lang="en-US" sz="2000" b="1" dirty="0">
                <a:solidFill>
                  <a:srgbClr val="000000"/>
                </a:solidFill>
                <a:latin typeface="Courier New"/>
                <a:cs typeface="Courier New"/>
              </a:rPr>
              <a:t>"Red"</a:t>
            </a:r>
            <a:r>
              <a:rPr lang="en-US" sz="2400" dirty="0">
                <a:solidFill>
                  <a:srgbClr val="000000"/>
                </a:solidFill>
                <a:latin typeface="Times New Roman" pitchFamily="1" charset="0"/>
              </a:rPr>
              <a:t> or </a:t>
            </a:r>
            <a:r>
              <a:rPr lang="en-US" sz="2000" b="1" dirty="0">
                <a:solidFill>
                  <a:srgbClr val="000000"/>
                </a:solidFill>
                <a:latin typeface="Courier New"/>
                <a:cs typeface="Courier New"/>
              </a:rPr>
              <a:t>"White"</a:t>
            </a:r>
            <a:r>
              <a:rPr lang="en-US" sz="2400" dirty="0">
                <a:solidFill>
                  <a:srgbClr val="000000"/>
                </a:solidFill>
                <a:latin typeface="Times New Roman"/>
                <a:cs typeface="Times New Roman"/>
              </a:rPr>
              <a:t>.  </a:t>
            </a:r>
            <a:r>
              <a:rPr lang="en-US" sz="2400" dirty="0">
                <a:solidFill>
                  <a:srgbClr val="000000"/>
                </a:solidFill>
                <a:latin typeface="Times New Roman" pitchFamily="1" charset="0"/>
              </a:rPr>
              <a:t>The names of the standard colors are defined in Figure 4-5 on page 125.  </a:t>
            </a:r>
            <a:endParaRPr lang="en-US" sz="2400" dirty="0">
              <a:solidFill>
                <a:srgbClr val="000000"/>
              </a:solidFill>
              <a:latin typeface="Times New Roman"/>
              <a:cs typeface="Times New Roman"/>
            </a:endParaRPr>
          </a:p>
        </p:txBody>
      </p:sp>
      <p:cxnSp>
        <p:nvCxnSpPr>
          <p:cNvPr id="24" name="Straight Connector 23"/>
          <p:cNvCxnSpPr/>
          <p:nvPr/>
        </p:nvCxnSpPr>
        <p:spPr bwMode="auto">
          <a:xfrm rot="10800000" flipH="1">
            <a:off x="914400" y="3489007"/>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10800000" flipH="1">
            <a:off x="914400" y="2331403"/>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0800000" flipH="1">
            <a:off x="914400" y="2910205"/>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rot="10800000" flipH="1">
            <a:off x="914400" y="4067809"/>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3" name="Group 30"/>
          <p:cNvGrpSpPr/>
          <p:nvPr/>
        </p:nvGrpSpPr>
        <p:grpSpPr>
          <a:xfrm>
            <a:off x="970812" y="2283322"/>
            <a:ext cx="7563588" cy="647699"/>
            <a:chOff x="970812" y="1751013"/>
            <a:chExt cx="7563588" cy="647699"/>
          </a:xfrm>
        </p:grpSpPr>
        <p:sp>
          <p:nvSpPr>
            <p:cNvPr id="32"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.getY</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3"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a:t>
              </a:r>
              <a:r>
                <a:rPr lang="en-US" i="1" dirty="0" err="1">
                  <a:solidFill>
                    <a:srgbClr val="000000"/>
                  </a:solidFill>
                  <a:latin typeface="Times New Roman" pitchFamily="1" charset="0"/>
                </a:rPr>
                <a:t>y</a:t>
              </a:r>
              <a:r>
                <a:rPr lang="en-US" dirty="0">
                  <a:solidFill>
                    <a:srgbClr val="000000"/>
                  </a:solidFill>
                  <a:latin typeface="Times New Roman" pitchFamily="1" charset="0"/>
                </a:rPr>
                <a:t> coordinate of this object.</a:t>
              </a:r>
            </a:p>
          </p:txBody>
        </p:sp>
      </p:grpSp>
      <p:grpSp>
        <p:nvGrpSpPr>
          <p:cNvPr id="4" name="Group 33"/>
          <p:cNvGrpSpPr/>
          <p:nvPr/>
        </p:nvGrpSpPr>
        <p:grpSpPr>
          <a:xfrm>
            <a:off x="970812" y="2862235"/>
            <a:ext cx="7563588" cy="647699"/>
            <a:chOff x="970812" y="1751013"/>
            <a:chExt cx="7563588" cy="647699"/>
          </a:xfrm>
        </p:grpSpPr>
        <p:sp>
          <p:nvSpPr>
            <p:cNvPr id="35"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.getWidth</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6"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width of this object.</a:t>
              </a:r>
            </a:p>
          </p:txBody>
        </p:sp>
      </p:grpSp>
      <p:grpSp>
        <p:nvGrpSpPr>
          <p:cNvPr id="5" name="Group 36"/>
          <p:cNvGrpSpPr/>
          <p:nvPr/>
        </p:nvGrpSpPr>
        <p:grpSpPr>
          <a:xfrm>
            <a:off x="970812" y="3441148"/>
            <a:ext cx="7563588" cy="647699"/>
            <a:chOff x="970812" y="1751013"/>
            <a:chExt cx="7563588" cy="647699"/>
          </a:xfrm>
        </p:grpSpPr>
        <p:sp>
          <p:nvSpPr>
            <p:cNvPr id="38"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.getHeight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9"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height of this object.</a:t>
              </a:r>
            </a:p>
          </p:txBody>
        </p:sp>
      </p:grpSp>
      <p:grpSp>
        <p:nvGrpSpPr>
          <p:cNvPr id="6" name="Group 39"/>
          <p:cNvGrpSpPr/>
          <p:nvPr/>
        </p:nvGrpSpPr>
        <p:grpSpPr>
          <a:xfrm>
            <a:off x="970812" y="4020063"/>
            <a:ext cx="7563588" cy="647699"/>
            <a:chOff x="970812" y="1751013"/>
            <a:chExt cx="7563588" cy="647699"/>
          </a:xfrm>
        </p:grpSpPr>
        <p:sp>
          <p:nvSpPr>
            <p:cNvPr id="41"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.setColor(</a:t>
              </a:r>
              <a:r>
                <a:rPr lang="en-US" sz="2000" i="1" dirty="0" err="1">
                  <a:solidFill>
                    <a:srgbClr val="000000"/>
                  </a:solidFill>
                  <a:latin typeface="Times New Roman" pitchFamily="1" charset="0"/>
                </a:rPr>
                <a:t>color</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42"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Sets the color of the object to the specified color.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Drawing Geometrical Objects</a:t>
            </a:r>
            <a:endParaRPr lang="en-US">
              <a:solidFill>
                <a:srgbClr val="FF0000"/>
              </a:solidFill>
              <a:ea typeface="ＭＳ Ｐゴシック" pitchFamily="1" charset="-128"/>
              <a:cs typeface="ＭＳ Ｐゴシック" pitchFamily="1" charset="-128"/>
            </a:endParaRPr>
          </a:p>
        </p:txBody>
      </p:sp>
      <p:sp>
        <p:nvSpPr>
          <p:cNvPr id="28675" name="Text Box 3"/>
          <p:cNvSpPr txBox="1">
            <a:spLocks noChangeArrowheads="1"/>
          </p:cNvSpPr>
          <p:nvPr/>
        </p:nvSpPr>
        <p:spPr bwMode="auto">
          <a:xfrm>
            <a:off x="457200" y="1107603"/>
            <a:ext cx="8229600" cy="430887"/>
          </a:xfrm>
          <a:prstGeom prst="rect">
            <a:avLst/>
          </a:prstGeom>
          <a:noFill/>
          <a:ln w="9525">
            <a:noFill/>
            <a:miter lim="800000"/>
            <a:headEnd/>
            <a:tailEnd/>
          </a:ln>
        </p:spPr>
        <p:txBody>
          <a:bodyPr>
            <a:prstTxWarp prst="textNoShape">
              <a:avLst/>
            </a:prstTxWarp>
            <a:spAutoFit/>
          </a:bodyPr>
          <a:lstStyle/>
          <a:p>
            <a:pPr>
              <a:lnSpc>
                <a:spcPct val="90000"/>
              </a:lnSpc>
            </a:pPr>
            <a:r>
              <a:rPr lang="en-US" sz="2400" dirty="0">
                <a:solidFill>
                  <a:srgbClr val="000000"/>
                </a:solidFill>
                <a:latin typeface="Times New Roman" pitchFamily="1" charset="0"/>
              </a:rPr>
              <a:t>Functions to create geometrical objects:</a:t>
            </a:r>
          </a:p>
        </p:txBody>
      </p:sp>
      <p:grpSp>
        <p:nvGrpSpPr>
          <p:cNvPr id="2" name="Group 4"/>
          <p:cNvGrpSpPr>
            <a:grpSpLocks/>
          </p:cNvGrpSpPr>
          <p:nvPr/>
        </p:nvGrpSpPr>
        <p:grpSpPr bwMode="auto">
          <a:xfrm>
            <a:off x="457200" y="1511300"/>
            <a:ext cx="8153400" cy="674688"/>
            <a:chOff x="288" y="1511"/>
            <a:chExt cx="5136" cy="425"/>
          </a:xfrm>
        </p:grpSpPr>
        <p:sp>
          <p:nvSpPr>
            <p:cNvPr id="28695" name="Rectangle 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96" name="Text Box 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GRect</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err="1">
                  <a:solidFill>
                    <a:srgbClr val="000000"/>
                  </a:solidFill>
                  <a:latin typeface="Times New Roman" pitchFamily="1" charset="0"/>
                </a:rPr>
                <a:t>x</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err="1">
                  <a:solidFill>
                    <a:srgbClr val="000000"/>
                  </a:solidFill>
                  <a:latin typeface="Times New Roman" pitchFamily="1" charset="0"/>
                </a:rPr>
                <a:t>y</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width</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height</a:t>
              </a:r>
              <a:r>
                <a:rPr lang="en-US" sz="2000" b="1" dirty="0">
                  <a:solidFill>
                    <a:srgbClr val="000000"/>
                  </a:solidFill>
                  <a:latin typeface="Courier New" pitchFamily="1" charset="0"/>
                </a:rPr>
                <a:t>)</a:t>
              </a:r>
            </a:p>
          </p:txBody>
        </p:sp>
        <p:sp>
          <p:nvSpPr>
            <p:cNvPr id="28697" name="Text Box 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Creates a rectangle whose upper left corner is at (</a:t>
              </a:r>
              <a:r>
                <a:rPr lang="en-US" i="1">
                  <a:solidFill>
                    <a:srgbClr val="000000"/>
                  </a:solidFill>
                  <a:latin typeface="Times New Roman" pitchFamily="1" charset="0"/>
                </a:rPr>
                <a:t>x</a:t>
              </a:r>
              <a:r>
                <a:rPr lang="en-US">
                  <a:solidFill>
                    <a:srgbClr val="000000"/>
                  </a:solidFill>
                  <a:latin typeface="Times New Roman" pitchFamily="1" charset="0"/>
                </a:rPr>
                <a:t>, </a:t>
              </a:r>
              <a:r>
                <a:rPr lang="en-US" i="1">
                  <a:solidFill>
                    <a:srgbClr val="000000"/>
                  </a:solidFill>
                  <a:latin typeface="Times New Roman" pitchFamily="1" charset="0"/>
                </a:rPr>
                <a:t>y</a:t>
              </a:r>
              <a:r>
                <a:rPr lang="en-US">
                  <a:solidFill>
                    <a:srgbClr val="000000"/>
                  </a:solidFill>
                  <a:latin typeface="Times New Roman" pitchFamily="1" charset="0"/>
                </a:rPr>
                <a:t>) of the specified size. </a:t>
              </a:r>
            </a:p>
          </p:txBody>
        </p:sp>
      </p:grpSp>
      <p:grpSp>
        <p:nvGrpSpPr>
          <p:cNvPr id="3" name="Group 8"/>
          <p:cNvGrpSpPr>
            <a:grpSpLocks/>
          </p:cNvGrpSpPr>
          <p:nvPr/>
        </p:nvGrpSpPr>
        <p:grpSpPr bwMode="auto">
          <a:xfrm>
            <a:off x="457200" y="2171700"/>
            <a:ext cx="8153400" cy="674688"/>
            <a:chOff x="288" y="1511"/>
            <a:chExt cx="5136" cy="425"/>
          </a:xfrm>
        </p:grpSpPr>
        <p:sp>
          <p:nvSpPr>
            <p:cNvPr id="28692" name="Rectangle 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93" name="Text Box 1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GOval</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err="1">
                  <a:solidFill>
                    <a:srgbClr val="000000"/>
                  </a:solidFill>
                  <a:latin typeface="Times New Roman" pitchFamily="1" charset="0"/>
                </a:rPr>
                <a:t>x</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err="1">
                  <a:solidFill>
                    <a:srgbClr val="000000"/>
                  </a:solidFill>
                  <a:latin typeface="Times New Roman" pitchFamily="1" charset="0"/>
                </a:rPr>
                <a:t>y</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width</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height</a:t>
              </a:r>
              <a:r>
                <a:rPr lang="en-US" sz="2000" b="1" dirty="0">
                  <a:solidFill>
                    <a:srgbClr val="000000"/>
                  </a:solidFill>
                  <a:latin typeface="Courier New" pitchFamily="1" charset="0"/>
                </a:rPr>
                <a:t>)</a:t>
              </a:r>
            </a:p>
          </p:txBody>
        </p:sp>
        <p:sp>
          <p:nvSpPr>
            <p:cNvPr id="28694" name="Text Box 1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Creates an oval that fits inside the rectangle with the same dimensions. </a:t>
              </a:r>
            </a:p>
          </p:txBody>
        </p:sp>
      </p:grpSp>
      <p:grpSp>
        <p:nvGrpSpPr>
          <p:cNvPr id="4" name="Group 12"/>
          <p:cNvGrpSpPr>
            <a:grpSpLocks/>
          </p:cNvGrpSpPr>
          <p:nvPr/>
        </p:nvGrpSpPr>
        <p:grpSpPr bwMode="auto">
          <a:xfrm>
            <a:off x="457200" y="3778846"/>
            <a:ext cx="8229600" cy="1741488"/>
            <a:chOff x="288" y="2329"/>
            <a:chExt cx="5184" cy="1097"/>
          </a:xfrm>
        </p:grpSpPr>
        <p:sp>
          <p:nvSpPr>
            <p:cNvPr id="28683" name="Text Box 13"/>
            <p:cNvSpPr txBox="1">
              <a:spLocks noChangeArrowheads="1"/>
            </p:cNvSpPr>
            <p:nvPr/>
          </p:nvSpPr>
          <p:spPr bwMode="auto">
            <a:xfrm>
              <a:off x="288" y="2329"/>
              <a:ext cx="5184" cy="271"/>
            </a:xfrm>
            <a:prstGeom prst="rect">
              <a:avLst/>
            </a:prstGeom>
            <a:noFill/>
            <a:ln w="9525">
              <a:noFill/>
              <a:miter lim="800000"/>
              <a:headEnd/>
              <a:tailEnd/>
            </a:ln>
          </p:spPr>
          <p:txBody>
            <a:bodyPr>
              <a:prstTxWarp prst="textNoShape">
                <a:avLst/>
              </a:prstTxWarp>
              <a:spAutoFit/>
            </a:bodyPr>
            <a:lstStyle/>
            <a:p>
              <a:pPr>
                <a:lnSpc>
                  <a:spcPct val="90000"/>
                </a:lnSpc>
              </a:pPr>
              <a:r>
                <a:rPr lang="en-US" sz="2400" dirty="0">
                  <a:solidFill>
                    <a:srgbClr val="000000"/>
                  </a:solidFill>
                  <a:latin typeface="Times New Roman" pitchFamily="1" charset="0"/>
                </a:rPr>
                <a:t>Methods shared by the </a:t>
              </a:r>
              <a:r>
                <a:rPr lang="en-US" sz="2000" b="1" dirty="0" err="1">
                  <a:solidFill>
                    <a:srgbClr val="000000"/>
                  </a:solidFill>
                  <a:latin typeface="Courier New" pitchFamily="1" charset="0"/>
                </a:rPr>
                <a:t>GRect</a:t>
              </a:r>
              <a:r>
                <a:rPr lang="en-US" sz="2400" dirty="0">
                  <a:solidFill>
                    <a:srgbClr val="000000"/>
                  </a:solidFill>
                  <a:latin typeface="Times New Roman" pitchFamily="1" charset="0"/>
                </a:rPr>
                <a:t> and </a:t>
              </a:r>
              <a:r>
                <a:rPr lang="en-US" sz="2000" b="1" dirty="0" err="1">
                  <a:solidFill>
                    <a:srgbClr val="000000"/>
                  </a:solidFill>
                  <a:latin typeface="Courier New" pitchFamily="1" charset="0"/>
                </a:rPr>
                <a:t>GOval</a:t>
              </a:r>
              <a:r>
                <a:rPr lang="en-US" sz="2400" dirty="0">
                  <a:solidFill>
                    <a:srgbClr val="000000"/>
                  </a:solidFill>
                  <a:latin typeface="Times New Roman" pitchFamily="1" charset="0"/>
                </a:rPr>
                <a:t> classes:  </a:t>
              </a:r>
            </a:p>
          </p:txBody>
        </p:sp>
        <p:grpSp>
          <p:nvGrpSpPr>
            <p:cNvPr id="5" name="Group 14"/>
            <p:cNvGrpSpPr>
              <a:grpSpLocks/>
            </p:cNvGrpSpPr>
            <p:nvPr/>
          </p:nvGrpSpPr>
          <p:grpSpPr bwMode="auto">
            <a:xfrm>
              <a:off x="288" y="2584"/>
              <a:ext cx="5136" cy="425"/>
              <a:chOff x="288" y="1511"/>
              <a:chExt cx="5136" cy="425"/>
            </a:xfrm>
          </p:grpSpPr>
          <p:sp>
            <p:nvSpPr>
              <p:cNvPr id="28689" name="Rectangle 1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90" name="Text Box 1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solidFill>
                      <a:srgbClr val="000000"/>
                    </a:solidFill>
                    <a:latin typeface="Times New Roman" pitchFamily="1" charset="0"/>
                  </a:rPr>
                  <a:t>object</a:t>
                </a:r>
                <a:r>
                  <a:rPr lang="en-US" sz="2000" b="1">
                    <a:solidFill>
                      <a:srgbClr val="000000"/>
                    </a:solidFill>
                    <a:latin typeface="Courier New" pitchFamily="1" charset="0"/>
                  </a:rPr>
                  <a:t>.setFilled(</a:t>
                </a:r>
                <a:r>
                  <a:rPr lang="en-US" sz="400" b="1">
                    <a:solidFill>
                      <a:srgbClr val="000000"/>
                    </a:solidFill>
                    <a:latin typeface="Courier New" pitchFamily="1" charset="0"/>
                  </a:rPr>
                  <a:t> </a:t>
                </a:r>
                <a:r>
                  <a:rPr lang="en-US" sz="2000" i="1">
                    <a:solidFill>
                      <a:srgbClr val="000000"/>
                    </a:solidFill>
                    <a:latin typeface="Times New Roman" pitchFamily="1" charset="0"/>
                  </a:rPr>
                  <a:t>fill</a:t>
                </a:r>
                <a:r>
                  <a:rPr lang="en-US" sz="2000" b="1">
                    <a:solidFill>
                      <a:srgbClr val="000000"/>
                    </a:solidFill>
                    <a:latin typeface="Courier New" pitchFamily="1" charset="0"/>
                  </a:rPr>
                  <a:t>)</a:t>
                </a:r>
              </a:p>
            </p:txBody>
          </p:sp>
          <p:sp>
            <p:nvSpPr>
              <p:cNvPr id="28691" name="Text Box 1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If </a:t>
                </a:r>
                <a:r>
                  <a:rPr lang="en-US" i="1">
                    <a:solidFill>
                      <a:srgbClr val="000000"/>
                    </a:solidFill>
                    <a:latin typeface="Times New Roman" pitchFamily="1" charset="0"/>
                  </a:rPr>
                  <a:t>fill</a:t>
                </a:r>
                <a:r>
                  <a:rPr lang="en-US">
                    <a:solidFill>
                      <a:srgbClr val="000000"/>
                    </a:solidFill>
                    <a:latin typeface="Times New Roman" pitchFamily="1" charset="0"/>
                  </a:rPr>
                  <a:t> is </a:t>
                </a:r>
                <a:r>
                  <a:rPr lang="en-US" sz="1600" b="1">
                    <a:solidFill>
                      <a:srgbClr val="000000"/>
                    </a:solidFill>
                    <a:latin typeface="Courier New" pitchFamily="1" charset="0"/>
                  </a:rPr>
                  <a:t>true</a:t>
                </a:r>
                <a:r>
                  <a:rPr lang="en-US">
                    <a:solidFill>
                      <a:srgbClr val="000000"/>
                    </a:solidFill>
                    <a:latin typeface="Times New Roman" pitchFamily="1" charset="0"/>
                  </a:rPr>
                  <a:t>, fills in the interior of the object; if </a:t>
                </a:r>
                <a:r>
                  <a:rPr lang="en-US" sz="1600" b="1">
                    <a:solidFill>
                      <a:srgbClr val="000000"/>
                    </a:solidFill>
                    <a:latin typeface="Courier New" pitchFamily="1" charset="0"/>
                  </a:rPr>
                  <a:t>false</a:t>
                </a:r>
                <a:r>
                  <a:rPr lang="en-US">
                    <a:solidFill>
                      <a:srgbClr val="000000"/>
                    </a:solidFill>
                    <a:latin typeface="Times New Roman" pitchFamily="1" charset="0"/>
                  </a:rPr>
                  <a:t>, shows only the outline.</a:t>
                </a:r>
              </a:p>
            </p:txBody>
          </p:sp>
        </p:grpSp>
        <p:grpSp>
          <p:nvGrpSpPr>
            <p:cNvPr id="6" name="Group 18"/>
            <p:cNvGrpSpPr>
              <a:grpSpLocks/>
            </p:cNvGrpSpPr>
            <p:nvPr/>
          </p:nvGrpSpPr>
          <p:grpSpPr bwMode="auto">
            <a:xfrm>
              <a:off x="288" y="3001"/>
              <a:ext cx="5136" cy="425"/>
              <a:chOff x="288" y="1511"/>
              <a:chExt cx="5136" cy="425"/>
            </a:xfrm>
          </p:grpSpPr>
          <p:sp>
            <p:nvSpPr>
              <p:cNvPr id="28686" name="Rectangle 1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87" name="Text Box 2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solidFill>
                      <a:srgbClr val="000000"/>
                    </a:solidFill>
                    <a:latin typeface="Times New Roman" pitchFamily="1" charset="0"/>
                  </a:rPr>
                  <a:t>object</a:t>
                </a:r>
                <a:r>
                  <a:rPr lang="en-US" sz="2000" b="1">
                    <a:solidFill>
                      <a:srgbClr val="000000"/>
                    </a:solidFill>
                    <a:latin typeface="Courier New" pitchFamily="1" charset="0"/>
                  </a:rPr>
                  <a:t>.setFillColor(</a:t>
                </a:r>
                <a:r>
                  <a:rPr lang="en-US" sz="400" b="1">
                    <a:solidFill>
                      <a:srgbClr val="000000"/>
                    </a:solidFill>
                    <a:latin typeface="Courier New" pitchFamily="1" charset="0"/>
                  </a:rPr>
                  <a:t> </a:t>
                </a:r>
                <a:r>
                  <a:rPr lang="en-US" sz="2000" i="1">
                    <a:solidFill>
                      <a:srgbClr val="000000"/>
                    </a:solidFill>
                    <a:latin typeface="Times New Roman" pitchFamily="1" charset="0"/>
                  </a:rPr>
                  <a:t>color</a:t>
                </a:r>
                <a:r>
                  <a:rPr lang="en-US" sz="2000" b="1">
                    <a:solidFill>
                      <a:srgbClr val="000000"/>
                    </a:solidFill>
                    <a:latin typeface="Courier New" pitchFamily="1" charset="0"/>
                  </a:rPr>
                  <a:t>)</a:t>
                </a:r>
              </a:p>
            </p:txBody>
          </p:sp>
          <p:sp>
            <p:nvSpPr>
              <p:cNvPr id="28688" name="Text Box 2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Sets the color used to fill the interior, which can be different from the border.</a:t>
                </a:r>
              </a:p>
            </p:txBody>
          </p:sp>
        </p:grpSp>
      </p:grpSp>
      <p:grpSp>
        <p:nvGrpSpPr>
          <p:cNvPr id="7" name="Group 22"/>
          <p:cNvGrpSpPr>
            <a:grpSpLocks/>
          </p:cNvGrpSpPr>
          <p:nvPr/>
        </p:nvGrpSpPr>
        <p:grpSpPr bwMode="auto">
          <a:xfrm>
            <a:off x="457200" y="2832100"/>
            <a:ext cx="8153400" cy="674688"/>
            <a:chOff x="288" y="1511"/>
            <a:chExt cx="5136" cy="425"/>
          </a:xfrm>
        </p:grpSpPr>
        <p:sp>
          <p:nvSpPr>
            <p:cNvPr id="28680" name="Rectangle 23"/>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81" name="Text Box 24"/>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GLine</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x</a:t>
              </a:r>
              <a:r>
                <a:rPr lang="en-US" sz="1600" baseline="-25000" dirty="0">
                  <a:solidFill>
                    <a:srgbClr val="000000"/>
                  </a:solidFill>
                  <a:latin typeface="Times New Roman" pitchFamily="1" charset="0"/>
                </a:rPr>
                <a:t>0</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y</a:t>
              </a:r>
              <a:r>
                <a:rPr lang="en-US" sz="1600" baseline="-25000" dirty="0">
                  <a:solidFill>
                    <a:srgbClr val="000000"/>
                  </a:solidFill>
                  <a:latin typeface="Times New Roman" pitchFamily="1" charset="0"/>
                </a:rPr>
                <a:t>0</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x</a:t>
              </a:r>
              <a:r>
                <a:rPr lang="en-US" sz="1600" baseline="-25000" dirty="0">
                  <a:solidFill>
                    <a:srgbClr val="000000"/>
                  </a:solidFill>
                  <a:latin typeface="Times New Roman" pitchFamily="1" charset="0"/>
                </a:rPr>
                <a:t>1</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y</a:t>
              </a:r>
              <a:r>
                <a:rPr lang="en-US" sz="1600" baseline="-25000" dirty="0">
                  <a:solidFill>
                    <a:srgbClr val="000000"/>
                  </a:solidFill>
                  <a:latin typeface="Times New Roman" pitchFamily="1" charset="0"/>
                </a:rPr>
                <a:t>1</a:t>
              </a:r>
              <a:r>
                <a:rPr lang="en-US" sz="2000" b="1" dirty="0">
                  <a:solidFill>
                    <a:srgbClr val="000000"/>
                  </a:solidFill>
                  <a:latin typeface="Courier New" pitchFamily="1" charset="0"/>
                </a:rPr>
                <a:t>)</a:t>
              </a:r>
            </a:p>
          </p:txBody>
        </p:sp>
        <p:sp>
          <p:nvSpPr>
            <p:cNvPr id="28682" name="Text Box 25"/>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Creates a line extending from (</a:t>
              </a:r>
              <a:r>
                <a:rPr lang="en-US" i="1">
                  <a:solidFill>
                    <a:srgbClr val="000000"/>
                  </a:solidFill>
                  <a:latin typeface="Times New Roman" pitchFamily="1" charset="0"/>
                </a:rPr>
                <a:t>x</a:t>
              </a:r>
              <a:r>
                <a:rPr lang="en-US" sz="1600" baseline="-25000">
                  <a:solidFill>
                    <a:srgbClr val="000000"/>
                  </a:solidFill>
                  <a:latin typeface="Times New Roman" pitchFamily="1" charset="0"/>
                </a:rPr>
                <a:t>0</a:t>
              </a:r>
              <a:r>
                <a:rPr lang="en-US">
                  <a:solidFill>
                    <a:srgbClr val="000000"/>
                  </a:solidFill>
                  <a:latin typeface="Times New Roman" pitchFamily="1" charset="0"/>
                </a:rPr>
                <a:t>, </a:t>
              </a:r>
              <a:r>
                <a:rPr lang="en-US" i="1">
                  <a:solidFill>
                    <a:srgbClr val="000000"/>
                  </a:solidFill>
                  <a:latin typeface="Times New Roman" pitchFamily="1" charset="0"/>
                </a:rPr>
                <a:t>y</a:t>
              </a:r>
              <a:r>
                <a:rPr lang="en-US" sz="1600" baseline="-25000">
                  <a:solidFill>
                    <a:srgbClr val="000000"/>
                  </a:solidFill>
                  <a:latin typeface="Times New Roman" pitchFamily="1" charset="0"/>
                </a:rPr>
                <a:t>0</a:t>
              </a:r>
              <a:r>
                <a:rPr lang="en-US">
                  <a:solidFill>
                    <a:srgbClr val="000000"/>
                  </a:solidFill>
                  <a:latin typeface="Times New Roman" pitchFamily="1" charset="0"/>
                </a:rPr>
                <a:t>) to (</a:t>
              </a:r>
              <a:r>
                <a:rPr lang="en-US" i="1">
                  <a:solidFill>
                    <a:srgbClr val="000000"/>
                  </a:solidFill>
                  <a:latin typeface="Times New Roman" pitchFamily="1" charset="0"/>
                </a:rPr>
                <a:t>x</a:t>
              </a:r>
              <a:r>
                <a:rPr lang="en-US" sz="1600" baseline="-25000">
                  <a:solidFill>
                    <a:srgbClr val="000000"/>
                  </a:solidFill>
                  <a:latin typeface="Times New Roman" pitchFamily="1" charset="0"/>
                </a:rPr>
                <a:t>1</a:t>
              </a:r>
              <a:r>
                <a:rPr lang="en-US">
                  <a:solidFill>
                    <a:srgbClr val="000000"/>
                  </a:solidFill>
                  <a:latin typeface="Times New Roman" pitchFamily="1" charset="0"/>
                </a:rPr>
                <a:t>, </a:t>
              </a:r>
              <a:r>
                <a:rPr lang="en-US" i="1">
                  <a:solidFill>
                    <a:srgbClr val="000000"/>
                  </a:solidFill>
                  <a:latin typeface="Times New Roman" pitchFamily="1" charset="0"/>
                </a:rPr>
                <a:t>y</a:t>
              </a:r>
              <a:r>
                <a:rPr lang="en-US" sz="1600" baseline="-25000">
                  <a:solidFill>
                    <a:srgbClr val="000000"/>
                  </a:solidFill>
                  <a:latin typeface="Times New Roman" pitchFamily="1" charset="0"/>
                </a:rPr>
                <a:t>1</a:t>
              </a:r>
              <a:r>
                <a:rPr lang="en-US">
                  <a:solidFill>
                    <a:srgbClr val="000000"/>
                  </a:solidFill>
                  <a:latin typeface="Times New Roman" pitchFamily="1"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11" name="Rectangle 1031"/>
          <p:cNvSpPr>
            <a:spLocks noGrp="1" noChangeArrowheads="1"/>
          </p:cNvSpPr>
          <p:nvPr>
            <p:ph type="title"/>
          </p:nvPr>
        </p:nvSpPr>
        <p:spPr>
          <a:xfrm>
            <a:off x="0" y="76200"/>
            <a:ext cx="9144000" cy="1143000"/>
          </a:xfrm>
          <a:noFill/>
          <a:ln/>
        </p:spPr>
        <p:txBody>
          <a:bodyPr/>
          <a:lstStyle/>
          <a:p>
            <a:r>
              <a:rPr lang="en-US" dirty="0">
                <a:solidFill>
                  <a:srgbClr val="FF0000"/>
                </a:solidFill>
              </a:rPr>
              <a:t>The </a:t>
            </a:r>
            <a:r>
              <a:rPr lang="en-US" sz="4000" b="1" dirty="0" err="1">
                <a:solidFill>
                  <a:srgbClr val="FF0000"/>
                </a:solidFill>
                <a:latin typeface="Courier New" pitchFamily="-102" charset="0"/>
              </a:rPr>
              <a:t>GRectPlusGOval</a:t>
            </a:r>
            <a:r>
              <a:rPr lang="en-US" dirty="0">
                <a:solidFill>
                  <a:srgbClr val="FF0000"/>
                </a:solidFill>
              </a:rPr>
              <a:t> Program </a:t>
            </a:r>
          </a:p>
        </p:txBody>
      </p:sp>
      <p:sp>
        <p:nvSpPr>
          <p:cNvPr id="431106" name="Rectangle 1026"/>
          <p:cNvSpPr>
            <a:spLocks noChangeArrowheads="1"/>
          </p:cNvSpPr>
          <p:nvPr/>
        </p:nvSpPr>
        <p:spPr bwMode="auto">
          <a:xfrm>
            <a:off x="457200" y="11134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07" name="Text Box 1027"/>
          <p:cNvSpPr txBox="1">
            <a:spLocks noChangeArrowheads="1"/>
          </p:cNvSpPr>
          <p:nvPr/>
        </p:nvSpPr>
        <p:spPr bwMode="auto">
          <a:xfrm>
            <a:off x="533400" y="1143000"/>
            <a:ext cx="8077200" cy="364458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GRectPlusGOval</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let oval = GOval(150,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oval.setColor("Red</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gw.add(oval</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grpSp>
        <p:nvGrpSpPr>
          <p:cNvPr id="2" name="Group 1028"/>
          <p:cNvGrpSpPr>
            <a:grpSpLocks/>
          </p:cNvGrpSpPr>
          <p:nvPr/>
        </p:nvGrpSpPr>
        <p:grpSpPr bwMode="auto">
          <a:xfrm>
            <a:off x="2311400" y="4997450"/>
            <a:ext cx="4521200" cy="1606550"/>
            <a:chOff x="1424" y="3072"/>
            <a:chExt cx="2848" cy="1012"/>
          </a:xfrm>
        </p:grpSpPr>
        <p:pic>
          <p:nvPicPr>
            <p:cNvPr id="431109" name="Picture 1029"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431110" name="Text Box 1030"/>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latin typeface="Helvetica" pitchFamily="-102" charset="0"/>
                </a:rPr>
                <a:t>GRectPlusGOval</a:t>
              </a:r>
            </a:p>
          </p:txBody>
        </p:sp>
      </p:grpSp>
      <p:sp>
        <p:nvSpPr>
          <p:cNvPr id="431112" name="Rectangle 1032"/>
          <p:cNvSpPr>
            <a:spLocks noChangeArrowheads="1"/>
          </p:cNvSpPr>
          <p:nvPr/>
        </p:nvSpPr>
        <p:spPr bwMode="auto">
          <a:xfrm>
            <a:off x="993372" y="1553596"/>
            <a:ext cx="42644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3" name="Group 1034"/>
          <p:cNvGrpSpPr>
            <a:grpSpLocks/>
          </p:cNvGrpSpPr>
          <p:nvPr/>
        </p:nvGrpSpPr>
        <p:grpSpPr bwMode="auto">
          <a:xfrm>
            <a:off x="7239000" y="3867747"/>
            <a:ext cx="1143000" cy="811213"/>
            <a:chOff x="4560" y="2385"/>
            <a:chExt cx="720" cy="511"/>
          </a:xfrm>
        </p:grpSpPr>
        <p:sp>
          <p:nvSpPr>
            <p:cNvPr id="431115" name="Text Box 1035"/>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a:solidFill>
                    <a:srgbClr val="000000"/>
                  </a:solidFill>
                  <a:latin typeface="Courier New" pitchFamily="-102" charset="0"/>
                </a:rPr>
                <a:t>oval</a:t>
              </a:r>
              <a:endParaRPr lang="en-US" sz="2000" b="1" dirty="0">
                <a:solidFill>
                  <a:srgbClr val="000000"/>
                </a:solidFill>
                <a:latin typeface="Courier" pitchFamily="-102" charset="0"/>
              </a:endParaRPr>
            </a:p>
          </p:txBody>
        </p:sp>
        <p:sp>
          <p:nvSpPr>
            <p:cNvPr id="431116" name="Rectangle 1036"/>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4" name="Group 1037"/>
          <p:cNvGrpSpPr>
            <a:grpSpLocks/>
          </p:cNvGrpSpPr>
          <p:nvPr/>
        </p:nvGrpSpPr>
        <p:grpSpPr bwMode="auto">
          <a:xfrm>
            <a:off x="6019800" y="3867747"/>
            <a:ext cx="1143000" cy="811213"/>
            <a:chOff x="4560" y="2385"/>
            <a:chExt cx="720" cy="511"/>
          </a:xfrm>
        </p:grpSpPr>
        <p:sp>
          <p:nvSpPr>
            <p:cNvPr id="431118" name="Text Box 1038"/>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431119" name="Rectangle 1039"/>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
        <p:nvSpPr>
          <p:cNvPr id="431120" name="Rectangle 1040"/>
          <p:cNvSpPr>
            <a:spLocks noChangeArrowheads="1"/>
          </p:cNvSpPr>
          <p:nvPr/>
        </p:nvSpPr>
        <p:spPr bwMode="auto">
          <a:xfrm>
            <a:off x="993372" y="2196562"/>
            <a:ext cx="3352800"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1" name="Rectangle 1041"/>
          <p:cNvSpPr>
            <a:spLocks noChangeArrowheads="1"/>
          </p:cNvSpPr>
          <p:nvPr/>
        </p:nvSpPr>
        <p:spPr bwMode="auto">
          <a:xfrm>
            <a:off x="993372" y="2536314"/>
            <a:ext cx="3504346"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2" name="Rectangle 1042"/>
          <p:cNvSpPr>
            <a:spLocks noChangeArrowheads="1"/>
          </p:cNvSpPr>
          <p:nvPr/>
        </p:nvSpPr>
        <p:spPr bwMode="auto">
          <a:xfrm>
            <a:off x="993372" y="2840576"/>
            <a:ext cx="2117744" cy="2952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3" name="Rectangle 1043"/>
          <p:cNvSpPr>
            <a:spLocks noChangeArrowheads="1"/>
          </p:cNvSpPr>
          <p:nvPr/>
        </p:nvSpPr>
        <p:spPr bwMode="auto">
          <a:xfrm>
            <a:off x="993372" y="3145914"/>
            <a:ext cx="5613379"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4" name="Rectangle 1044"/>
          <p:cNvSpPr>
            <a:spLocks noChangeArrowheads="1"/>
          </p:cNvSpPr>
          <p:nvPr/>
        </p:nvSpPr>
        <p:spPr bwMode="auto">
          <a:xfrm>
            <a:off x="993372" y="3480311"/>
            <a:ext cx="3352800"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5" name="Rectangle 1045"/>
          <p:cNvSpPr>
            <a:spLocks noChangeArrowheads="1"/>
          </p:cNvSpPr>
          <p:nvPr/>
        </p:nvSpPr>
        <p:spPr bwMode="auto">
          <a:xfrm>
            <a:off x="993372" y="3808412"/>
            <a:ext cx="3329564"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6" name="Rectangle 1046"/>
          <p:cNvSpPr>
            <a:spLocks noChangeArrowheads="1"/>
          </p:cNvSpPr>
          <p:nvPr/>
        </p:nvSpPr>
        <p:spPr bwMode="auto">
          <a:xfrm>
            <a:off x="993372" y="4124864"/>
            <a:ext cx="2129396"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31" name="Rectangle 1051"/>
          <p:cNvSpPr>
            <a:spLocks noChangeArrowheads="1"/>
          </p:cNvSpPr>
          <p:nvPr/>
        </p:nvSpPr>
        <p:spPr bwMode="auto">
          <a:xfrm>
            <a:off x="3991992" y="5604358"/>
            <a:ext cx="1143000" cy="54768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33" name="Oval 1053"/>
          <p:cNvSpPr>
            <a:spLocks noChangeArrowheads="1"/>
          </p:cNvSpPr>
          <p:nvPr/>
        </p:nvSpPr>
        <p:spPr bwMode="auto">
          <a:xfrm>
            <a:off x="4004692" y="5615470"/>
            <a:ext cx="1125537" cy="533400"/>
          </a:xfrm>
          <a:prstGeom prst="ellipse">
            <a:avLst/>
          </a:prstGeom>
          <a:solidFill>
            <a:srgbClr val="FF0000"/>
          </a:solidFill>
          <a:ln w="9525">
            <a:no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0" name="Rectangle 1060"/>
          <p:cNvSpPr>
            <a:spLocks noChangeArrowheads="1"/>
          </p:cNvSpPr>
          <p:nvPr/>
        </p:nvSpPr>
        <p:spPr bwMode="auto">
          <a:xfrm>
            <a:off x="6323013" y="4313832"/>
            <a:ext cx="592137" cy="265113"/>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1" name="Oval 1061"/>
          <p:cNvSpPr>
            <a:spLocks noChangeArrowheads="1"/>
          </p:cNvSpPr>
          <p:nvPr/>
        </p:nvSpPr>
        <p:spPr bwMode="auto">
          <a:xfrm>
            <a:off x="7556500" y="4323357"/>
            <a:ext cx="593725" cy="255588"/>
          </a:xfrm>
          <a:prstGeom prst="ellipse">
            <a:avLst/>
          </a:prstGeom>
          <a:no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5" name="Group 1077"/>
          <p:cNvGrpSpPr>
            <a:grpSpLocks/>
          </p:cNvGrpSpPr>
          <p:nvPr/>
        </p:nvGrpSpPr>
        <p:grpSpPr bwMode="auto">
          <a:xfrm>
            <a:off x="6273800" y="4259857"/>
            <a:ext cx="693738" cy="368300"/>
            <a:chOff x="4424" y="3448"/>
            <a:chExt cx="437" cy="232"/>
          </a:xfrm>
        </p:grpSpPr>
        <p:sp>
          <p:nvSpPr>
            <p:cNvPr id="431146" name="Rectangle 1066"/>
            <p:cNvSpPr>
              <a:spLocks noChangeArrowheads="1"/>
            </p:cNvSpPr>
            <p:nvPr/>
          </p:nvSpPr>
          <p:spPr bwMode="auto">
            <a:xfrm>
              <a:off x="4424"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4" name="Rectangle 1064"/>
            <p:cNvSpPr>
              <a:spLocks noChangeArrowheads="1"/>
            </p:cNvSpPr>
            <p:nvPr/>
          </p:nvSpPr>
          <p:spPr bwMode="auto">
            <a:xfrm>
              <a:off x="4457" y="3481"/>
              <a:ext cx="373" cy="167"/>
            </a:xfrm>
            <a:prstGeom prst="rect">
              <a:avLst/>
            </a:prstGeom>
            <a:solidFill>
              <a:schemeClr val="tx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6" name="Group 1076"/>
          <p:cNvGrpSpPr>
            <a:grpSpLocks/>
          </p:cNvGrpSpPr>
          <p:nvPr/>
        </p:nvGrpSpPr>
        <p:grpSpPr bwMode="auto">
          <a:xfrm>
            <a:off x="7510463" y="4259857"/>
            <a:ext cx="693737" cy="368300"/>
            <a:chOff x="5203" y="3448"/>
            <a:chExt cx="437" cy="232"/>
          </a:xfrm>
        </p:grpSpPr>
        <p:sp>
          <p:nvSpPr>
            <p:cNvPr id="431147" name="Rectangle 1067"/>
            <p:cNvSpPr>
              <a:spLocks noChangeArrowheads="1"/>
            </p:cNvSpPr>
            <p:nvPr/>
          </p:nvSpPr>
          <p:spPr bwMode="auto">
            <a:xfrm>
              <a:off x="5203"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5" name="Oval 1065"/>
            <p:cNvSpPr>
              <a:spLocks noChangeArrowheads="1"/>
            </p:cNvSpPr>
            <p:nvPr/>
          </p:nvSpPr>
          <p:spPr bwMode="auto">
            <a:xfrm>
              <a:off x="5234" y="3487"/>
              <a:ext cx="374" cy="161"/>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7" name="Group 1075"/>
          <p:cNvGrpSpPr>
            <a:grpSpLocks/>
          </p:cNvGrpSpPr>
          <p:nvPr/>
        </p:nvGrpSpPr>
        <p:grpSpPr bwMode="auto">
          <a:xfrm>
            <a:off x="6273800" y="4259857"/>
            <a:ext cx="693738" cy="368300"/>
            <a:chOff x="4424" y="3752"/>
            <a:chExt cx="437" cy="232"/>
          </a:xfrm>
        </p:grpSpPr>
        <p:sp>
          <p:nvSpPr>
            <p:cNvPr id="431150" name="Rectangle 1070"/>
            <p:cNvSpPr>
              <a:spLocks noChangeArrowheads="1"/>
            </p:cNvSpPr>
            <p:nvPr/>
          </p:nvSpPr>
          <p:spPr bwMode="auto">
            <a:xfrm>
              <a:off x="4424"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51" name="Rectangle 1071"/>
            <p:cNvSpPr>
              <a:spLocks noChangeArrowheads="1"/>
            </p:cNvSpPr>
            <p:nvPr/>
          </p:nvSpPr>
          <p:spPr bwMode="auto">
            <a:xfrm>
              <a:off x="4457" y="3785"/>
              <a:ext cx="373" cy="16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8" name="Group 1074"/>
          <p:cNvGrpSpPr>
            <a:grpSpLocks/>
          </p:cNvGrpSpPr>
          <p:nvPr/>
        </p:nvGrpSpPr>
        <p:grpSpPr bwMode="auto">
          <a:xfrm>
            <a:off x="7510463" y="4259857"/>
            <a:ext cx="693737" cy="368300"/>
            <a:chOff x="5203" y="3752"/>
            <a:chExt cx="437" cy="232"/>
          </a:xfrm>
        </p:grpSpPr>
        <p:sp>
          <p:nvSpPr>
            <p:cNvPr id="431152" name="Rectangle 1072"/>
            <p:cNvSpPr>
              <a:spLocks noChangeArrowheads="1"/>
            </p:cNvSpPr>
            <p:nvPr/>
          </p:nvSpPr>
          <p:spPr bwMode="auto">
            <a:xfrm>
              <a:off x="5203"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53" name="Oval 1073"/>
            <p:cNvSpPr>
              <a:spLocks noChangeArrowheads="1"/>
            </p:cNvSpPr>
            <p:nvPr/>
          </p:nvSpPr>
          <p:spPr bwMode="auto">
            <a:xfrm>
              <a:off x="5234" y="3791"/>
              <a:ext cx="374" cy="161"/>
            </a:xfrm>
            <a:prstGeom prst="ellipse">
              <a:avLst/>
            </a:prstGeom>
            <a:solidFill>
              <a:srgbClr val="FF0000"/>
            </a:solidFill>
            <a:ln w="9525">
              <a:no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
        <p:nvSpPr>
          <p:cNvPr id="57" name="Rectangle 1032"/>
          <p:cNvSpPr>
            <a:spLocks noChangeArrowheads="1"/>
          </p:cNvSpPr>
          <p:nvPr/>
        </p:nvSpPr>
        <p:spPr bwMode="auto">
          <a:xfrm>
            <a:off x="993372" y="1863753"/>
            <a:ext cx="56360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9" name="Group 79"/>
          <p:cNvGrpSpPr/>
          <p:nvPr/>
        </p:nvGrpSpPr>
        <p:grpSpPr>
          <a:xfrm>
            <a:off x="457200" y="1113404"/>
            <a:ext cx="8229600" cy="3694176"/>
            <a:chOff x="609600" y="1265804"/>
            <a:chExt cx="8229600" cy="3694176"/>
          </a:xfrm>
        </p:grpSpPr>
        <p:sp>
          <p:nvSpPr>
            <p:cNvPr id="58" name="Rectangle 1026"/>
            <p:cNvSpPr>
              <a:spLocks noChangeArrowheads="1"/>
            </p:cNvSpPr>
            <p:nvPr/>
          </p:nvSpPr>
          <p:spPr bwMode="auto">
            <a:xfrm>
              <a:off x="609600" y="12658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59" name="Text Box 1027"/>
            <p:cNvSpPr txBox="1">
              <a:spLocks noChangeArrowheads="1"/>
            </p:cNvSpPr>
            <p:nvPr/>
          </p:nvSpPr>
          <p:spPr bwMode="auto">
            <a:xfrm>
              <a:off x="685800" y="1295400"/>
              <a:ext cx="8077200" cy="364458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GRectPlusGOval</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let oval = GOval(150,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oval.setColor("Red</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gw.add(oval</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grpSp>
          <p:nvGrpSpPr>
            <p:cNvPr id="10" name="Group 1034"/>
            <p:cNvGrpSpPr>
              <a:grpSpLocks/>
            </p:cNvGrpSpPr>
            <p:nvPr/>
          </p:nvGrpSpPr>
          <p:grpSpPr bwMode="auto">
            <a:xfrm>
              <a:off x="7391400" y="4020147"/>
              <a:ext cx="1143000" cy="811213"/>
              <a:chOff x="4560" y="2385"/>
              <a:chExt cx="720" cy="511"/>
            </a:xfrm>
          </p:grpSpPr>
          <p:sp>
            <p:nvSpPr>
              <p:cNvPr id="61" name="Text Box 1035"/>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a:solidFill>
                      <a:srgbClr val="000000"/>
                    </a:solidFill>
                    <a:latin typeface="Courier New" pitchFamily="-102" charset="0"/>
                  </a:rPr>
                  <a:t>oval</a:t>
                </a:r>
                <a:endParaRPr lang="en-US" sz="2000" b="1" dirty="0">
                  <a:solidFill>
                    <a:srgbClr val="000000"/>
                  </a:solidFill>
                  <a:latin typeface="Courier" pitchFamily="-102" charset="0"/>
                </a:endParaRPr>
              </a:p>
            </p:txBody>
          </p:sp>
          <p:sp>
            <p:nvSpPr>
              <p:cNvPr id="62" name="Rectangle 1036"/>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1" name="Group 1037"/>
            <p:cNvGrpSpPr>
              <a:grpSpLocks/>
            </p:cNvGrpSpPr>
            <p:nvPr/>
          </p:nvGrpSpPr>
          <p:grpSpPr bwMode="auto">
            <a:xfrm>
              <a:off x="6172200" y="4020147"/>
              <a:ext cx="1143000" cy="811213"/>
              <a:chOff x="4560" y="2385"/>
              <a:chExt cx="720" cy="511"/>
            </a:xfrm>
          </p:grpSpPr>
          <p:sp>
            <p:nvSpPr>
              <p:cNvPr id="64" name="Text Box 1038"/>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65" name="Rectangle 1039"/>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
          <p:nvSpPr>
            <p:cNvPr id="66" name="Rectangle 1060"/>
            <p:cNvSpPr>
              <a:spLocks noChangeArrowheads="1"/>
            </p:cNvSpPr>
            <p:nvPr/>
          </p:nvSpPr>
          <p:spPr bwMode="auto">
            <a:xfrm>
              <a:off x="6475413" y="4466232"/>
              <a:ext cx="592137" cy="265113"/>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7" name="Oval 1061"/>
            <p:cNvSpPr>
              <a:spLocks noChangeArrowheads="1"/>
            </p:cNvSpPr>
            <p:nvPr/>
          </p:nvSpPr>
          <p:spPr bwMode="auto">
            <a:xfrm>
              <a:off x="7708900" y="4475757"/>
              <a:ext cx="593725" cy="255588"/>
            </a:xfrm>
            <a:prstGeom prst="ellipse">
              <a:avLst/>
            </a:prstGeom>
            <a:no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12" name="Group 1077"/>
            <p:cNvGrpSpPr>
              <a:grpSpLocks/>
            </p:cNvGrpSpPr>
            <p:nvPr/>
          </p:nvGrpSpPr>
          <p:grpSpPr bwMode="auto">
            <a:xfrm>
              <a:off x="6426200" y="4412257"/>
              <a:ext cx="693738" cy="368300"/>
              <a:chOff x="4424" y="3448"/>
              <a:chExt cx="437" cy="232"/>
            </a:xfrm>
          </p:grpSpPr>
          <p:sp>
            <p:nvSpPr>
              <p:cNvPr id="69" name="Rectangle 1066"/>
              <p:cNvSpPr>
                <a:spLocks noChangeArrowheads="1"/>
              </p:cNvSpPr>
              <p:nvPr/>
            </p:nvSpPr>
            <p:spPr bwMode="auto">
              <a:xfrm>
                <a:off x="4424"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0" name="Rectangle 1064"/>
              <p:cNvSpPr>
                <a:spLocks noChangeArrowheads="1"/>
              </p:cNvSpPr>
              <p:nvPr/>
            </p:nvSpPr>
            <p:spPr bwMode="auto">
              <a:xfrm>
                <a:off x="4457" y="3481"/>
                <a:ext cx="373" cy="167"/>
              </a:xfrm>
              <a:prstGeom prst="rect">
                <a:avLst/>
              </a:prstGeom>
              <a:solidFill>
                <a:schemeClr val="tx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3" name="Group 1076"/>
            <p:cNvGrpSpPr>
              <a:grpSpLocks/>
            </p:cNvGrpSpPr>
            <p:nvPr/>
          </p:nvGrpSpPr>
          <p:grpSpPr bwMode="auto">
            <a:xfrm>
              <a:off x="7662863" y="4412257"/>
              <a:ext cx="693737" cy="368300"/>
              <a:chOff x="5203" y="3448"/>
              <a:chExt cx="437" cy="232"/>
            </a:xfrm>
          </p:grpSpPr>
          <p:sp>
            <p:nvSpPr>
              <p:cNvPr id="72" name="Rectangle 1067"/>
              <p:cNvSpPr>
                <a:spLocks noChangeArrowheads="1"/>
              </p:cNvSpPr>
              <p:nvPr/>
            </p:nvSpPr>
            <p:spPr bwMode="auto">
              <a:xfrm>
                <a:off x="5203"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3" name="Oval 1065"/>
              <p:cNvSpPr>
                <a:spLocks noChangeArrowheads="1"/>
              </p:cNvSpPr>
              <p:nvPr/>
            </p:nvSpPr>
            <p:spPr bwMode="auto">
              <a:xfrm>
                <a:off x="5234" y="3487"/>
                <a:ext cx="374" cy="161"/>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4" name="Group 1075"/>
            <p:cNvGrpSpPr>
              <a:grpSpLocks/>
            </p:cNvGrpSpPr>
            <p:nvPr/>
          </p:nvGrpSpPr>
          <p:grpSpPr bwMode="auto">
            <a:xfrm>
              <a:off x="6426200" y="4412257"/>
              <a:ext cx="693738" cy="368300"/>
              <a:chOff x="4424" y="3752"/>
              <a:chExt cx="437" cy="232"/>
            </a:xfrm>
          </p:grpSpPr>
          <p:sp>
            <p:nvSpPr>
              <p:cNvPr id="75" name="Rectangle 1070"/>
              <p:cNvSpPr>
                <a:spLocks noChangeArrowheads="1"/>
              </p:cNvSpPr>
              <p:nvPr/>
            </p:nvSpPr>
            <p:spPr bwMode="auto">
              <a:xfrm>
                <a:off x="4424"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6" name="Rectangle 1071"/>
              <p:cNvSpPr>
                <a:spLocks noChangeArrowheads="1"/>
              </p:cNvSpPr>
              <p:nvPr/>
            </p:nvSpPr>
            <p:spPr bwMode="auto">
              <a:xfrm>
                <a:off x="4457" y="3785"/>
                <a:ext cx="373" cy="16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5" name="Group 1074"/>
            <p:cNvGrpSpPr>
              <a:grpSpLocks/>
            </p:cNvGrpSpPr>
            <p:nvPr/>
          </p:nvGrpSpPr>
          <p:grpSpPr bwMode="auto">
            <a:xfrm>
              <a:off x="7662863" y="4412257"/>
              <a:ext cx="693737" cy="368300"/>
              <a:chOff x="5203" y="3752"/>
              <a:chExt cx="437" cy="232"/>
            </a:xfrm>
          </p:grpSpPr>
          <p:sp>
            <p:nvSpPr>
              <p:cNvPr id="78" name="Rectangle 1072"/>
              <p:cNvSpPr>
                <a:spLocks noChangeArrowheads="1"/>
              </p:cNvSpPr>
              <p:nvPr/>
            </p:nvSpPr>
            <p:spPr bwMode="auto">
              <a:xfrm>
                <a:off x="5203"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9" name="Oval 1073"/>
              <p:cNvSpPr>
                <a:spLocks noChangeArrowheads="1"/>
              </p:cNvSpPr>
              <p:nvPr/>
            </p:nvSpPr>
            <p:spPr bwMode="auto">
              <a:xfrm>
                <a:off x="5234" y="3791"/>
                <a:ext cx="374" cy="161"/>
              </a:xfrm>
              <a:prstGeom prst="ellipse">
                <a:avLst/>
              </a:prstGeom>
              <a:solidFill>
                <a:srgbClr val="FF0000"/>
              </a:solidFill>
              <a:ln w="9525">
                <a:no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31112"/>
                                        </p:tgtEl>
                                        <p:attrNameLst>
                                          <p:attrName>style.visibility</p:attrName>
                                        </p:attrNameLst>
                                      </p:cBhvr>
                                      <p:to>
                                        <p:strVal val="visible"/>
                                      </p:to>
                                    </p:set>
                                  </p:childTnLst>
                                  <p:subTnLst>
                                    <p:set>
                                      <p:cBhvr override="childStyle">
                                        <p:cTn dur="1" fill="hold" display="0" masterRel="nextClick" afterEffect="1"/>
                                        <p:tgtEl>
                                          <p:spTgt spid="4311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childTnLst>
                                  <p:subTnLst>
                                    <p:set>
                                      <p:cBhvr override="childStyle">
                                        <p:cTn dur="1" fill="hold" display="0" masterRel="nextClick" afterEffect="1"/>
                                        <p:tgtEl>
                                          <p:spTgt spid="5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31140"/>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431120"/>
                                        </p:tgtEl>
                                        <p:attrNameLst>
                                          <p:attrName>style.visibility</p:attrName>
                                        </p:attrNameLst>
                                      </p:cBhvr>
                                      <p:to>
                                        <p:strVal val="visible"/>
                                      </p:to>
                                    </p:set>
                                  </p:childTnLst>
                                  <p:subTnLst>
                                    <p:set>
                                      <p:cBhvr override="childStyle">
                                        <p:cTn dur="1" fill="hold" display="0" masterRel="nextClick" afterEffect="1"/>
                                        <p:tgtEl>
                                          <p:spTgt spid="43112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31121"/>
                                        </p:tgtEl>
                                        <p:attrNameLst>
                                          <p:attrName>style.visibility</p:attrName>
                                        </p:attrNameLst>
                                      </p:cBhvr>
                                      <p:to>
                                        <p:strVal val="visible"/>
                                      </p:to>
                                    </p:set>
                                  </p:childTnLst>
                                  <p:subTnLst>
                                    <p:set>
                                      <p:cBhvr override="childStyle">
                                        <p:cTn dur="1" fill="hold" display="0" masterRel="nextClick" afterEffect="1"/>
                                        <p:tgtEl>
                                          <p:spTgt spid="43112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431122"/>
                                        </p:tgtEl>
                                        <p:attrNameLst>
                                          <p:attrName>style.visibility</p:attrName>
                                        </p:attrNameLst>
                                      </p:cBhvr>
                                      <p:to>
                                        <p:strVal val="visible"/>
                                      </p:to>
                                    </p:set>
                                  </p:childTnLst>
                                  <p:subTnLst>
                                    <p:set>
                                      <p:cBhvr override="childStyle">
                                        <p:cTn dur="1" fill="hold" display="0" masterRel="nextClick" afterEffect="1"/>
                                        <p:tgtEl>
                                          <p:spTgt spid="431122"/>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1131"/>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431123"/>
                                        </p:tgtEl>
                                        <p:attrNameLst>
                                          <p:attrName>style.visibility</p:attrName>
                                        </p:attrNameLst>
                                      </p:cBhvr>
                                      <p:to>
                                        <p:strVal val="visible"/>
                                      </p:to>
                                    </p:set>
                                  </p:childTnLst>
                                  <p:subTnLst>
                                    <p:set>
                                      <p:cBhvr override="childStyle">
                                        <p:cTn dur="1" fill="hold" display="0" masterRel="nextClick" afterEffect="1"/>
                                        <p:tgtEl>
                                          <p:spTgt spid="431123"/>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31141"/>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0" nodeType="afterEffect">
                                  <p:stCondLst>
                                    <p:cond delay="0"/>
                                  </p:stCondLst>
                                  <p:childTnLst>
                                    <p:set>
                                      <p:cBhvr>
                                        <p:cTn id="48" dur="1" fill="hold">
                                          <p:stCondLst>
                                            <p:cond delay="0"/>
                                          </p:stCondLst>
                                        </p:cTn>
                                        <p:tgtEl>
                                          <p:spTgt spid="431124"/>
                                        </p:tgtEl>
                                        <p:attrNameLst>
                                          <p:attrName>style.visibility</p:attrName>
                                        </p:attrNameLst>
                                      </p:cBhvr>
                                      <p:to>
                                        <p:strVal val="visible"/>
                                      </p:to>
                                    </p:set>
                                  </p:childTnLst>
                                  <p:subTnLst>
                                    <p:set>
                                      <p:cBhvr override="childStyle">
                                        <p:cTn dur="1" fill="hold" display="0" masterRel="nextClick" afterEffect="1"/>
                                        <p:tgtEl>
                                          <p:spTgt spid="431124"/>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431125"/>
                                        </p:tgtEl>
                                        <p:attrNameLst>
                                          <p:attrName>style.visibility</p:attrName>
                                        </p:attrNameLst>
                                      </p:cBhvr>
                                      <p:to>
                                        <p:strVal val="visible"/>
                                      </p:to>
                                    </p:set>
                                  </p:childTnLst>
                                  <p:subTnLst>
                                    <p:set>
                                      <p:cBhvr override="childStyle">
                                        <p:cTn dur="1" fill="hold" display="0" masterRel="nextClick" afterEffect="1"/>
                                        <p:tgtEl>
                                          <p:spTgt spid="431125"/>
                                        </p:tgtEl>
                                        <p:attrNameLst>
                                          <p:attrName>style.visibility</p:attrName>
                                        </p:attrNameLst>
                                      </p:cBhvr>
                                      <p:to>
                                        <p:strVal val="hidden"/>
                                      </p:to>
                                    </p:set>
                                  </p:sub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grpId="0" nodeType="afterEffect">
                                  <p:stCondLst>
                                    <p:cond delay="0"/>
                                  </p:stCondLst>
                                  <p:childTnLst>
                                    <p:set>
                                      <p:cBhvr>
                                        <p:cTn id="62" dur="1" fill="hold">
                                          <p:stCondLst>
                                            <p:cond delay="0"/>
                                          </p:stCondLst>
                                        </p:cTn>
                                        <p:tgtEl>
                                          <p:spTgt spid="431126"/>
                                        </p:tgtEl>
                                        <p:attrNameLst>
                                          <p:attrName>style.visibility</p:attrName>
                                        </p:attrNameLst>
                                      </p:cBhvr>
                                      <p:to>
                                        <p:strVal val="visible"/>
                                      </p:to>
                                    </p:set>
                                  </p:childTnLst>
                                  <p:subTnLst>
                                    <p:set>
                                      <p:cBhvr override="childStyle">
                                        <p:cTn dur="1" fill="hold" display="0" masterRel="nextClick" afterEffect="1"/>
                                        <p:tgtEl>
                                          <p:spTgt spid="431126"/>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31133"/>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nodeType="afterEffect">
                                  <p:stCondLst>
                                    <p:cond delay="0"/>
                                  </p:stCondLst>
                                  <p:childTnLst>
                                    <p:set>
                                      <p:cBhvr>
                                        <p:cTn id="6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animBg="1"/>
      <p:bldP spid="431120" grpId="0" animBg="1"/>
      <p:bldP spid="431121" grpId="0" animBg="1"/>
      <p:bldP spid="431122" grpId="0" animBg="1"/>
      <p:bldP spid="431123" grpId="0" animBg="1"/>
      <p:bldP spid="431124" grpId="0" animBg="1"/>
      <p:bldP spid="431125" grpId="0" animBg="1"/>
      <p:bldP spid="431126" grpId="0" animBg="1"/>
      <p:bldP spid="431131" grpId="0" animBg="1"/>
      <p:bldP spid="431133" grpId="0" animBg="1"/>
      <p:bldP spid="431140" grpId="0" animBg="1"/>
      <p:bldP spid="431141" grpId="0" animBg="1"/>
      <p:bldP spid="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11" name="Rectangle 1031"/>
          <p:cNvSpPr>
            <a:spLocks noGrp="1" noChangeArrowheads="1"/>
          </p:cNvSpPr>
          <p:nvPr>
            <p:ph type="title"/>
          </p:nvPr>
        </p:nvSpPr>
        <p:spPr>
          <a:xfrm>
            <a:off x="0" y="76200"/>
            <a:ext cx="9144000" cy="1143000"/>
          </a:xfrm>
          <a:noFill/>
          <a:ln/>
        </p:spPr>
        <p:txBody>
          <a:bodyPr/>
          <a:lstStyle/>
          <a:p>
            <a:r>
              <a:rPr lang="en-US" dirty="0">
                <a:solidFill>
                  <a:srgbClr val="FF0000"/>
                </a:solidFill>
              </a:rPr>
              <a:t>The </a:t>
            </a:r>
            <a:r>
              <a:rPr lang="en-US" sz="4000" b="1" dirty="0" err="1">
                <a:solidFill>
                  <a:srgbClr val="FF0000"/>
                </a:solidFill>
                <a:latin typeface="Courier New" pitchFamily="-102" charset="0"/>
              </a:rPr>
              <a:t>DrawDiagonals</a:t>
            </a:r>
            <a:r>
              <a:rPr lang="en-US" dirty="0">
                <a:solidFill>
                  <a:srgbClr val="FF0000"/>
                </a:solidFill>
              </a:rPr>
              <a:t> Program </a:t>
            </a:r>
          </a:p>
        </p:txBody>
      </p:sp>
      <p:sp>
        <p:nvSpPr>
          <p:cNvPr id="431106" name="Rectangle 1026"/>
          <p:cNvSpPr>
            <a:spLocks noChangeArrowheads="1"/>
          </p:cNvSpPr>
          <p:nvPr/>
        </p:nvSpPr>
        <p:spPr bwMode="auto">
          <a:xfrm>
            <a:off x="457200" y="11134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07" name="Text Box 1027"/>
          <p:cNvSpPr txBox="1">
            <a:spLocks noChangeArrowheads="1"/>
          </p:cNvSpPr>
          <p:nvPr/>
        </p:nvSpPr>
        <p:spPr bwMode="auto">
          <a:xfrm>
            <a:off x="533400" y="1143000"/>
            <a:ext cx="8077200" cy="288527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1900" b="1" dirty="0">
                <a:solidFill>
                  <a:srgbClr val="0000FF"/>
                </a:solidFill>
                <a:latin typeface="Courier New" pitchFamily="-102" charset="0"/>
              </a:rPr>
              <a:t>/* Constants */</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const GWINDOW_WIDTH = 500;</a:t>
            </a:r>
          </a:p>
          <a:p>
            <a:pPr>
              <a:lnSpc>
                <a:spcPct val="105000"/>
              </a:lnSpc>
            </a:pPr>
            <a:r>
              <a:rPr lang="en-US" sz="1900" b="1" dirty="0">
                <a:solidFill>
                  <a:srgbClr val="000000"/>
                </a:solidFill>
                <a:latin typeface="Courier New" pitchFamily="-102" charset="0"/>
              </a:rPr>
              <a:t>const GWINDOW_HEIGHT = 200;</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function </a:t>
            </a:r>
            <a:r>
              <a:rPr lang="en-US" sz="1900" b="1" dirty="0" err="1">
                <a:solidFill>
                  <a:srgbClr val="000000"/>
                </a:solidFill>
                <a:latin typeface="Courier New" pitchFamily="-102" charset="0"/>
              </a:rPr>
              <a:t>DrawDiagonals</a:t>
            </a:r>
            <a:r>
              <a:rPr lang="en-US" sz="1900" b="1" dirty="0">
                <a:solidFill>
                  <a:srgbClr val="000000"/>
                </a:solidFill>
                <a:latin typeface="Courier New" pitchFamily="-102" charset="0"/>
              </a:rPr>
              <a:t>() {</a:t>
            </a:r>
          </a:p>
          <a:p>
            <a:pPr>
              <a:lnSpc>
                <a:spcPct val="105000"/>
              </a:lnSpc>
            </a:pPr>
            <a:r>
              <a:rPr lang="en-US" sz="1900" b="1" dirty="0">
                <a:solidFill>
                  <a:srgbClr val="000000"/>
                </a:solidFill>
                <a:latin typeface="Courier New" pitchFamily="-102" charset="0"/>
              </a:rPr>
              <a:t>   let </a:t>
            </a:r>
            <a:r>
              <a:rPr lang="en-US" sz="1900" b="1" dirty="0" err="1">
                <a:solidFill>
                  <a:srgbClr val="000000"/>
                </a:solidFill>
                <a:latin typeface="Courier New" pitchFamily="-102" charset="0"/>
              </a:rPr>
              <a:t>gw</a:t>
            </a:r>
            <a:r>
              <a:rPr lang="en-US" sz="1900" b="1" dirty="0">
                <a:solidFill>
                  <a:srgbClr val="000000"/>
                </a:solidFill>
                <a:latin typeface="Courier New" pitchFamily="-102" charset="0"/>
              </a:rPr>
              <a:t> = </a:t>
            </a:r>
            <a:r>
              <a:rPr lang="en-US" sz="1900" b="1" dirty="0" err="1">
                <a:solidFill>
                  <a:srgbClr val="000000"/>
                </a:solidFill>
                <a:latin typeface="Courier New" pitchFamily="-102" charset="0"/>
              </a:rPr>
              <a:t>GWindow(GWINDOW_WIDTH</a:t>
            </a:r>
            <a:r>
              <a:rPr lang="en-US" sz="1900" b="1" dirty="0">
                <a:solidFill>
                  <a:srgbClr val="000000"/>
                </a:solidFill>
                <a:latin typeface="Courier New" pitchFamily="-102" charset="0"/>
              </a:rPr>
              <a:t>, GWINDOW_HEIGHT);</a:t>
            </a:r>
          </a:p>
          <a:p>
            <a:pPr>
              <a:lnSpc>
                <a:spcPct val="105000"/>
              </a:lnSpc>
            </a:pPr>
            <a:r>
              <a:rPr lang="en-US" sz="1900" b="1" dirty="0">
                <a:solidFill>
                  <a:srgbClr val="000000"/>
                </a:solidFill>
                <a:latin typeface="Courier New" pitchFamily="-102" charset="0"/>
              </a:rPr>
              <a:t>   gw.add(GLine(0, 0, GWINDOW_WIDTH, GWINDOW_HEIGHT));</a:t>
            </a:r>
          </a:p>
          <a:p>
            <a:pPr>
              <a:lnSpc>
                <a:spcPct val="105000"/>
              </a:lnSpc>
            </a:pPr>
            <a:r>
              <a:rPr lang="en-US" sz="1900" b="1" dirty="0">
                <a:solidFill>
                  <a:srgbClr val="000000"/>
                </a:solidFill>
                <a:latin typeface="Courier New" pitchFamily="-102" charset="0"/>
              </a:rPr>
              <a:t>   gw.add(GLine(0, GWINDOW_HEIGHT, GWINDOW_WIDTH, 0));</a:t>
            </a:r>
          </a:p>
          <a:p>
            <a:pPr>
              <a:lnSpc>
                <a:spcPct val="105000"/>
              </a:lnSpc>
            </a:pPr>
            <a:r>
              <a:rPr lang="en-US" sz="1900" b="1" dirty="0">
                <a:solidFill>
                  <a:srgbClr val="000000"/>
                </a:solidFill>
                <a:latin typeface="Courier New" pitchFamily="-102" charset="0"/>
              </a:rPr>
              <a:t>}</a:t>
            </a:r>
          </a:p>
        </p:txBody>
      </p:sp>
      <p:grpSp>
        <p:nvGrpSpPr>
          <p:cNvPr id="2" name="Group 1028"/>
          <p:cNvGrpSpPr>
            <a:grpSpLocks/>
          </p:cNvGrpSpPr>
          <p:nvPr/>
        </p:nvGrpSpPr>
        <p:grpSpPr bwMode="auto">
          <a:xfrm>
            <a:off x="2311400" y="4997450"/>
            <a:ext cx="4521200" cy="1606550"/>
            <a:chOff x="1424" y="3072"/>
            <a:chExt cx="2848" cy="1012"/>
          </a:xfrm>
        </p:grpSpPr>
        <p:pic>
          <p:nvPicPr>
            <p:cNvPr id="431109" name="Picture 1029"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431110" name="Text Box 1030"/>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pitchFamily="-102" charset="0"/>
                </a:rPr>
                <a:t>DrawDiagonals</a:t>
              </a:r>
              <a:endParaRPr lang="en-US" sz="1000" b="1" dirty="0">
                <a:solidFill>
                  <a:srgbClr val="333333"/>
                </a:solidFill>
                <a:latin typeface="Helvetica" pitchFamily="-102" charset="0"/>
              </a:endParaRPr>
            </a:p>
          </p:txBody>
        </p:sp>
      </p:grpSp>
      <p:sp>
        <p:nvSpPr>
          <p:cNvPr id="431112" name="Rectangle 1032"/>
          <p:cNvSpPr>
            <a:spLocks noChangeArrowheads="1"/>
          </p:cNvSpPr>
          <p:nvPr/>
        </p:nvSpPr>
        <p:spPr bwMode="auto">
          <a:xfrm>
            <a:off x="993372" y="2770616"/>
            <a:ext cx="70838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0" name="Rectangle 1040"/>
          <p:cNvSpPr>
            <a:spLocks noChangeArrowheads="1"/>
          </p:cNvSpPr>
          <p:nvPr/>
        </p:nvSpPr>
        <p:spPr bwMode="auto">
          <a:xfrm>
            <a:off x="993372" y="3398162"/>
            <a:ext cx="7541028"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57" name="Rectangle 1032"/>
          <p:cNvSpPr>
            <a:spLocks noChangeArrowheads="1"/>
          </p:cNvSpPr>
          <p:nvPr/>
        </p:nvSpPr>
        <p:spPr bwMode="auto">
          <a:xfrm>
            <a:off x="993372" y="3087067"/>
            <a:ext cx="75410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cxnSp>
        <p:nvCxnSpPr>
          <p:cNvPr id="68" name="Straight Connector 67"/>
          <p:cNvCxnSpPr/>
          <p:nvPr/>
        </p:nvCxnSpPr>
        <p:spPr bwMode="auto">
          <a:xfrm>
            <a:off x="2330424" y="5219595"/>
            <a:ext cx="4497717" cy="1371600"/>
          </a:xfrm>
          <a:prstGeom prst="line">
            <a:avLst/>
          </a:prstGeom>
          <a:solidFill>
            <a:schemeClr val="accent1"/>
          </a:solidFill>
          <a:ln w="12700" cap="flat" cmpd="sng" algn="ctr">
            <a:solidFill>
              <a:srgbClr val="000000"/>
            </a:solidFill>
            <a:prstDash val="solid"/>
            <a:round/>
            <a:headEnd type="none" w="med" len="med"/>
            <a:tailEnd type="none" w="med" len="med"/>
          </a:ln>
          <a:effectLst/>
        </p:spPr>
      </p:cxnSp>
      <p:cxnSp>
        <p:nvCxnSpPr>
          <p:cNvPr id="81" name="Straight Connector 80"/>
          <p:cNvCxnSpPr/>
          <p:nvPr/>
        </p:nvCxnSpPr>
        <p:spPr bwMode="auto">
          <a:xfrm flipH="1">
            <a:off x="2330424" y="5219595"/>
            <a:ext cx="4497717" cy="1371600"/>
          </a:xfrm>
          <a:prstGeom prst="line">
            <a:avLst/>
          </a:prstGeom>
          <a:solidFill>
            <a:schemeClr val="accent1"/>
          </a:solidFill>
          <a:ln w="12700" cap="flat" cmpd="sng" algn="ctr">
            <a:solidFill>
              <a:srgbClr val="000000"/>
            </a:solidFill>
            <a:prstDash val="solid"/>
            <a:round/>
            <a:headEnd type="none" w="med" len="med"/>
            <a:tailEnd type="none" w="med" len="med"/>
          </a:ln>
          <a:effectLst/>
        </p:spPr>
      </p:cxnSp>
      <p:grpSp>
        <p:nvGrpSpPr>
          <p:cNvPr id="3" name="Group 83"/>
          <p:cNvGrpSpPr/>
          <p:nvPr/>
        </p:nvGrpSpPr>
        <p:grpSpPr>
          <a:xfrm>
            <a:off x="457200" y="1113404"/>
            <a:ext cx="8229600" cy="3694176"/>
            <a:chOff x="609600" y="1265804"/>
            <a:chExt cx="8229600" cy="3694176"/>
          </a:xfrm>
        </p:grpSpPr>
        <p:sp>
          <p:nvSpPr>
            <p:cNvPr id="82" name="Rectangle 1026"/>
            <p:cNvSpPr>
              <a:spLocks noChangeArrowheads="1"/>
            </p:cNvSpPr>
            <p:nvPr/>
          </p:nvSpPr>
          <p:spPr bwMode="auto">
            <a:xfrm>
              <a:off x="609600" y="12658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83" name="Text Box 1027"/>
            <p:cNvSpPr txBox="1">
              <a:spLocks noChangeArrowheads="1"/>
            </p:cNvSpPr>
            <p:nvPr/>
          </p:nvSpPr>
          <p:spPr bwMode="auto">
            <a:xfrm>
              <a:off x="685800" y="1295400"/>
              <a:ext cx="8077200" cy="288527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1900" b="1" dirty="0">
                  <a:solidFill>
                    <a:srgbClr val="0000FF"/>
                  </a:solidFill>
                  <a:latin typeface="Courier New" pitchFamily="-102" charset="0"/>
                </a:rPr>
                <a:t>/* Constants */</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const GWINDOW_WIDTH = 500;</a:t>
              </a:r>
            </a:p>
            <a:p>
              <a:pPr>
                <a:lnSpc>
                  <a:spcPct val="105000"/>
                </a:lnSpc>
              </a:pPr>
              <a:r>
                <a:rPr lang="en-US" sz="1900" b="1" dirty="0">
                  <a:solidFill>
                    <a:srgbClr val="000000"/>
                  </a:solidFill>
                  <a:latin typeface="Courier New" pitchFamily="-102" charset="0"/>
                </a:rPr>
                <a:t>const GWINDOW_HEIGHT = 200;</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function </a:t>
              </a:r>
              <a:r>
                <a:rPr lang="en-US" sz="1900" b="1" dirty="0" err="1">
                  <a:solidFill>
                    <a:srgbClr val="000000"/>
                  </a:solidFill>
                  <a:latin typeface="Courier New" pitchFamily="-102" charset="0"/>
                </a:rPr>
                <a:t>DrawDiagonals</a:t>
              </a:r>
              <a:r>
                <a:rPr lang="en-US" sz="1900" b="1" dirty="0">
                  <a:solidFill>
                    <a:srgbClr val="000000"/>
                  </a:solidFill>
                  <a:latin typeface="Courier New" pitchFamily="-102" charset="0"/>
                </a:rPr>
                <a:t>() {</a:t>
              </a:r>
            </a:p>
            <a:p>
              <a:pPr>
                <a:lnSpc>
                  <a:spcPct val="105000"/>
                </a:lnSpc>
              </a:pPr>
              <a:r>
                <a:rPr lang="en-US" sz="1900" b="1" dirty="0">
                  <a:solidFill>
                    <a:srgbClr val="000000"/>
                  </a:solidFill>
                  <a:latin typeface="Courier New" pitchFamily="-102" charset="0"/>
                </a:rPr>
                <a:t>   let </a:t>
              </a:r>
              <a:r>
                <a:rPr lang="en-US" sz="1900" b="1" dirty="0" err="1">
                  <a:solidFill>
                    <a:srgbClr val="000000"/>
                  </a:solidFill>
                  <a:latin typeface="Courier New" pitchFamily="-102" charset="0"/>
                </a:rPr>
                <a:t>gw</a:t>
              </a:r>
              <a:r>
                <a:rPr lang="en-US" sz="1900" b="1" dirty="0">
                  <a:solidFill>
                    <a:srgbClr val="000000"/>
                  </a:solidFill>
                  <a:latin typeface="Courier New" pitchFamily="-102" charset="0"/>
                </a:rPr>
                <a:t> = </a:t>
              </a:r>
              <a:r>
                <a:rPr lang="en-US" sz="1900" b="1" dirty="0" err="1">
                  <a:solidFill>
                    <a:srgbClr val="000000"/>
                  </a:solidFill>
                  <a:latin typeface="Courier New" pitchFamily="-102" charset="0"/>
                </a:rPr>
                <a:t>GWindow(GWINDOW_WIDTH</a:t>
              </a:r>
              <a:r>
                <a:rPr lang="en-US" sz="1900" b="1" dirty="0">
                  <a:solidFill>
                    <a:srgbClr val="000000"/>
                  </a:solidFill>
                  <a:latin typeface="Courier New" pitchFamily="-102" charset="0"/>
                </a:rPr>
                <a:t>, GWINDOW_HEIGHT);</a:t>
              </a:r>
            </a:p>
            <a:p>
              <a:pPr>
                <a:lnSpc>
                  <a:spcPct val="105000"/>
                </a:lnSpc>
              </a:pPr>
              <a:r>
                <a:rPr lang="en-US" sz="1900" b="1" dirty="0">
                  <a:solidFill>
                    <a:srgbClr val="000000"/>
                  </a:solidFill>
                  <a:latin typeface="Courier New" pitchFamily="-102" charset="0"/>
                </a:rPr>
                <a:t>   gw.add(GLine(0, 0, GWINDOW_WIDTH, GWINDOW_HEIGHT));</a:t>
              </a:r>
            </a:p>
            <a:p>
              <a:pPr>
                <a:lnSpc>
                  <a:spcPct val="105000"/>
                </a:lnSpc>
              </a:pPr>
              <a:r>
                <a:rPr lang="en-US" sz="1900" b="1" dirty="0">
                  <a:solidFill>
                    <a:srgbClr val="000000"/>
                  </a:solidFill>
                  <a:latin typeface="Courier New" pitchFamily="-102" charset="0"/>
                </a:rPr>
                <a:t>   gw.add(GLine(0, GWINDOW_HEIGHT, GWINDOW_WIDTH, 0));</a:t>
              </a:r>
            </a:p>
            <a:p>
              <a:pPr>
                <a:lnSpc>
                  <a:spcPct val="105000"/>
                </a:lnSpc>
              </a:pPr>
              <a:r>
                <a:rPr lang="en-US" sz="1900" b="1" dirty="0">
                  <a:solidFill>
                    <a:srgbClr val="000000"/>
                  </a:solidFill>
                  <a:latin typeface="Courier New" pitchFamily="-102"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31112"/>
                                        </p:tgtEl>
                                        <p:attrNameLst>
                                          <p:attrName>style.visibility</p:attrName>
                                        </p:attrNameLst>
                                      </p:cBhvr>
                                      <p:to>
                                        <p:strVal val="visible"/>
                                      </p:to>
                                    </p:set>
                                  </p:childTnLst>
                                  <p:subTnLst>
                                    <p:set>
                                      <p:cBhvr override="childStyle">
                                        <p:cTn dur="1" fill="hold" display="0" masterRel="nextClick" afterEffect="1"/>
                                        <p:tgtEl>
                                          <p:spTgt spid="4311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childTnLst>
                                  <p:subTnLst>
                                    <p:set>
                                      <p:cBhvr override="childStyle">
                                        <p:cTn dur="1" fill="hold" display="0" masterRel="nextClick" afterEffect="1"/>
                                        <p:tgtEl>
                                          <p:spTgt spid="5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431120"/>
                                        </p:tgtEl>
                                        <p:attrNameLst>
                                          <p:attrName>style.visibility</p:attrName>
                                        </p:attrNameLst>
                                      </p:cBhvr>
                                      <p:to>
                                        <p:strVal val="visible"/>
                                      </p:to>
                                    </p:set>
                                  </p:childTnLst>
                                  <p:subTnLst>
                                    <p:set>
                                      <p:cBhvr override="childStyle">
                                        <p:cTn dur="1" fill="hold" display="0" masterRel="nextClick" afterEffect="1"/>
                                        <p:tgtEl>
                                          <p:spTgt spid="43112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animBg="1"/>
      <p:bldP spid="431120" grpId="0" animBg="1"/>
      <p:bldP spid="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Times New Roman" pitchFamily="-10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Times New Roman" pitchFamily="-102"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22834</TotalTime>
  <Words>2838</Words>
  <Application>Microsoft Macintosh PowerPoint</Application>
  <PresentationFormat>On-screen Show (4:3)</PresentationFormat>
  <Paragraphs>313</Paragraphs>
  <Slides>27</Slides>
  <Notes>27</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27</vt:i4>
      </vt:variant>
    </vt:vector>
  </HeadingPairs>
  <TitlesOfParts>
    <vt:vector size="44" baseType="lpstr">
      <vt:lpstr>ＭＳ Ｐゴシック</vt:lpstr>
      <vt:lpstr>ヒラギノ角ゴ Pro W3</vt:lpstr>
      <vt:lpstr>Arial</vt:lpstr>
      <vt:lpstr>Courier</vt:lpstr>
      <vt:lpstr>Courier New</vt:lpstr>
      <vt:lpstr>Helvetica</vt:lpstr>
      <vt:lpstr>Helvetica Neue</vt:lpstr>
      <vt:lpstr>Lucida Grande</vt:lpstr>
      <vt:lpstr>Monotype Corsiva</vt:lpstr>
      <vt:lpstr>Times</vt:lpstr>
      <vt:lpstr>Times New Roman</vt:lpstr>
      <vt:lpstr>Blank Presentation</vt:lpstr>
      <vt:lpstr>1_Blank Presentation</vt:lpstr>
      <vt:lpstr>2_Blank Presentation</vt:lpstr>
      <vt:lpstr>3_Blank Presentation</vt:lpstr>
      <vt:lpstr>4_Blank Presentation</vt:lpstr>
      <vt:lpstr>5_Blank Presentation</vt:lpstr>
      <vt:lpstr>JavaScript Programs</vt:lpstr>
      <vt:lpstr>Once upon a time . . .</vt:lpstr>
      <vt:lpstr>The World Wide Web</vt:lpstr>
      <vt:lpstr>JavaScript Programs</vt:lpstr>
      <vt:lpstr>The "Hello World" Program</vt:lpstr>
      <vt:lpstr>HelloWorld in JavaScript</vt:lpstr>
      <vt:lpstr>The Web’s Client-Server Model</vt:lpstr>
      <vt:lpstr>The Three Central Web Technologies</vt:lpstr>
      <vt:lpstr>The Structure of an HTML File</vt:lpstr>
      <vt:lpstr>Standard index.html Pattern</vt:lpstr>
      <vt:lpstr>Creating the JavaScript Program File</vt:lpstr>
      <vt:lpstr>Creating the HTML File (Version 1)</vt:lpstr>
      <vt:lpstr>Creating the HTML File (Version 2)</vt:lpstr>
      <vt:lpstr>Simple Graphics</vt:lpstr>
      <vt:lpstr>The Graphics Model</vt:lpstr>
      <vt:lpstr>The BlueRectangle Program </vt:lpstr>
      <vt:lpstr>The JavaScript Coordinate System</vt:lpstr>
      <vt:lpstr>Systems of Classification</vt:lpstr>
      <vt:lpstr>Biological Class Hierarchy</vt:lpstr>
      <vt:lpstr>Instances vs. Patterns</vt:lpstr>
      <vt:lpstr>The GObject Hierarchy</vt:lpstr>
      <vt:lpstr>Creating a GWindow Object</vt:lpstr>
      <vt:lpstr>Operations on the GObject Class</vt:lpstr>
      <vt:lpstr>Drawing Geometrical Objects</vt:lpstr>
      <vt:lpstr>The GRectPlusGOval Program </vt:lpstr>
      <vt:lpstr>The DrawDiagonals Program </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189</cp:revision>
  <cp:lastPrinted>2017-10-04T16:31:58Z</cp:lastPrinted>
  <dcterms:created xsi:type="dcterms:W3CDTF">2017-08-22T18:44:20Z</dcterms:created>
  <dcterms:modified xsi:type="dcterms:W3CDTF">2018-10-02T19:36:47Z</dcterms:modified>
</cp:coreProperties>
</file>