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22"/>
  </p:notesMasterIdLst>
  <p:handoutMasterIdLst>
    <p:handoutMasterId r:id="rId23"/>
  </p:handoutMasterIdLst>
  <p:sldIdLst>
    <p:sldId id="441" r:id="rId3"/>
    <p:sldId id="486" r:id="rId4"/>
    <p:sldId id="449" r:id="rId5"/>
    <p:sldId id="450" r:id="rId6"/>
    <p:sldId id="451" r:id="rId7"/>
    <p:sldId id="453" r:id="rId8"/>
    <p:sldId id="487" r:id="rId9"/>
    <p:sldId id="469" r:id="rId10"/>
    <p:sldId id="470" r:id="rId11"/>
    <p:sldId id="488" r:id="rId12"/>
    <p:sldId id="489" r:id="rId13"/>
    <p:sldId id="490" r:id="rId14"/>
    <p:sldId id="471" r:id="rId15"/>
    <p:sldId id="491" r:id="rId16"/>
    <p:sldId id="492" r:id="rId17"/>
    <p:sldId id="494" r:id="rId18"/>
    <p:sldId id="473" r:id="rId19"/>
    <p:sldId id="474" r:id="rId20"/>
    <p:sldId id="495" r:id="rId21"/>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33FFFF"/>
    <a:srgbClr val="FFFFFF"/>
    <a:srgbClr val="000000"/>
    <a:srgbClr val="999999"/>
    <a:srgbClr val="0066CC"/>
    <a:srgbClr val="FF3300"/>
    <a:srgbClr val="999933"/>
    <a:srgbClr val="FFFF00"/>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howGuides="1">
      <p:cViewPr>
        <p:scale>
          <a:sx n="105" d="100"/>
          <a:sy n="105" d="100"/>
        </p:scale>
        <p:origin x="2096" y="7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FB2B1FFD-D095-074C-A9E1-9CF339CC3F6D}" type="datetimeFigureOut">
              <a:rPr lang="en-US" smtClean="0"/>
              <a:t>10/10/18</a:t>
            </a:fld>
            <a:endParaRPr lang="en-US"/>
          </a:p>
        </p:txBody>
      </p:sp>
      <p:sp>
        <p:nvSpPr>
          <p:cNvPr id="4" name="Footer Placeholder 3"/>
          <p:cNvSpPr>
            <a:spLocks noGrp="1"/>
          </p:cNvSpPr>
          <p:nvPr>
            <p:ph type="ftr" sz="quarter" idx="2"/>
          </p:nvPr>
        </p:nvSpPr>
        <p:spPr>
          <a:xfrm>
            <a:off x="0" y="8684685"/>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5010" y="8684685"/>
            <a:ext cx="2971800" cy="459316"/>
          </a:xfrm>
          <a:prstGeom prst="rect">
            <a:avLst/>
          </a:prstGeom>
        </p:spPr>
        <p:txBody>
          <a:bodyPr vert="horz" lIns="91440" tIns="45720" rIns="91440" bIns="45720" rtlCol="0" anchor="b"/>
          <a:lstStyle>
            <a:lvl1pPr algn="r">
              <a:defRPr sz="1200"/>
            </a:lvl1pPr>
          </a:lstStyle>
          <a:p>
            <a:fld id="{D0387EA9-F6E1-3340-8CAB-C9684F49DD4B}" type="slidenum">
              <a:rPr lang="en-US" smtClean="0"/>
              <a:t>‹#›</a:t>
            </a:fld>
            <a:endParaRPr lang="en-US"/>
          </a:p>
        </p:txBody>
      </p:sp>
    </p:spTree>
    <p:extLst>
      <p:ext uri="{BB962C8B-B14F-4D97-AF65-F5344CB8AC3E}">
        <p14:creationId xmlns:p14="http://schemas.microsoft.com/office/powerpoint/2010/main" val="265007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E3858AEF-E487-8145-9FA8-874B0805ABA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1F1E5-EB8D-C244-844B-32E9AE6C9BF5}"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59601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427483A-B76B-7043-AA84-AF2ABCECC78F}" type="slidenum">
              <a:rPr lang="en-US">
                <a:solidFill>
                  <a:prstClr val="black"/>
                </a:solidFill>
                <a:latin typeface="Times New Roman" pitchFamily="-102" charset="0"/>
              </a:rPr>
              <a:pPr/>
              <a:t>2</a:t>
            </a:fld>
            <a:endParaRPr lang="en-US">
              <a:solidFill>
                <a:prstClr val="black"/>
              </a:solidFill>
              <a:latin typeface="Times New Roman" pitchFamily="-102"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2"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6451F4DB-B362-8243-99A9-D1E6EAEFFAF4}" type="slidenum">
              <a:rPr lang="en-US">
                <a:latin typeface="Times New Roman" pitchFamily="1" charset="0"/>
              </a:rPr>
              <a:pPr/>
              <a:t>3</a:t>
            </a:fld>
            <a:endParaRPr lang="en-US">
              <a:latin typeface="Times New Roman" pitchFamily="1" charset="0"/>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507894D9-B29A-1941-BFB2-A7068B8AB7DC}" type="slidenum">
              <a:rPr lang="en-US">
                <a:latin typeface="Times New Roman" pitchFamily="1" charset="0"/>
              </a:rPr>
              <a:pPr/>
              <a:t>4</a:t>
            </a:fld>
            <a:endParaRPr lang="en-US">
              <a:latin typeface="Times New Roman" pitchFamily="1" charset="0"/>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CD6B0C0C-543C-4345-A82B-962A7A127EBA}" type="slidenum">
              <a:rPr lang="en-US">
                <a:latin typeface="Times New Roman" pitchFamily="1" charset="0"/>
              </a:rPr>
              <a:pPr/>
              <a:t>5</a:t>
            </a:fld>
            <a:endParaRPr lang="en-US">
              <a:latin typeface="Times New Roman" pitchFamily="1" charset="0"/>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951B273-08B4-6A42-8D8E-2D47E66C44F0}" type="slidenum">
              <a:rPr lang="en-US">
                <a:latin typeface="Times New Roman" pitchFamily="1" charset="0"/>
              </a:rPr>
              <a:pPr/>
              <a:t>6</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951B273-08B4-6A42-8D8E-2D47E66C44F0}" type="slidenum">
              <a:rPr lang="en-US">
                <a:latin typeface="Times New Roman" pitchFamily="1" charset="0"/>
              </a:rPr>
              <a:pPr/>
              <a:t>7</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D8F5EBF2-ED8F-AB4C-AE00-2ADDA330C85D}" type="slidenum">
              <a:rPr lang="en-US">
                <a:latin typeface="Times New Roman" pitchFamily="1" charset="0"/>
              </a:rPr>
              <a:pPr/>
              <a:t>8</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9</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10</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11</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A2BCBE8-AE60-1946-B2AA-5B88E49F4E3F}" type="slidenum">
              <a:rPr lang="en-US">
                <a:latin typeface="Times New Roman" pitchFamily="1" charset="0"/>
              </a:rPr>
              <a:pPr/>
              <a:t>12</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13</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14</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15</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BAF8642-118C-B14F-BC10-1E547CF91947}" type="slidenum">
              <a:rPr lang="en-US">
                <a:latin typeface="Times New Roman" pitchFamily="1" charset="0"/>
              </a:rPr>
              <a:pPr/>
              <a:t>16</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1A0484A-5937-8145-B916-DBE50410FE58}" type="slidenum">
              <a:rPr lang="en-US">
                <a:latin typeface="Times New Roman" pitchFamily="1" charset="0"/>
              </a:rPr>
              <a:pPr/>
              <a:t>17</a:t>
            </a:fld>
            <a:endParaRPr lang="en-US">
              <a:latin typeface="Times New Roman"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751804E6-8502-6A42-A120-53D92D39347F}" type="slidenum">
              <a:rPr lang="en-US">
                <a:latin typeface="Times New Roman" pitchFamily="1" charset="0"/>
              </a:rPr>
              <a:pPr/>
              <a:t>18</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1DAEC4-CD91-044B-A5CA-BE5D6C78A2EE}" type="slidenum">
              <a:rPr lang="en-US"/>
              <a:pPr/>
              <a:t>19</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66844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0F940F-37DB-B440-87B1-4364C8AC8B5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EC7657-F59F-BB4E-90A2-0B6FFD17310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F9A874-2FC8-194D-B369-9CF3610E03A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C26E4C-592B-FF45-9E1C-45800FCAD6C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C4C16A5-FFAD-CF40-9E3A-197F4DEB63B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354171C-88AD-A049-9B54-F2443E3D034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C392D4A-84F0-2A40-9AA3-CE73A8717CC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2E7D0C-1485-2C4A-9768-5764EC8B210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5A7FC6-196A-0340-B9EA-E6FCEFA71D0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F453D1-C9F8-E548-8060-1426F82BC22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EC9763-1610-0348-B4F3-24A85BA7BF0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fld id="{AF4AAD30-FE5C-4844-B092-C3D833D3635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F98F6E68-C4A5-6849-9B9E-46E9E6BE4928}" type="slidenum">
              <a:rPr lang="en-US"/>
              <a:pPr/>
              <a:t>‹#›</a:t>
            </a:fld>
            <a:endParaRPr lang="en-US"/>
          </a:p>
        </p:txBody>
      </p:sp>
    </p:spTree>
    <p:extLst>
      <p:ext uri="{BB962C8B-B14F-4D97-AF65-F5344CB8AC3E}">
        <p14:creationId xmlns:p14="http://schemas.microsoft.com/office/powerpoint/2010/main" val="138890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FD03D2E8-4BFF-CC48-BB99-1F589BE1395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A6B1C6FE-97DB-9C4C-BED0-F3CEC560E9BB}"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 charset="0"/>
        </a:defRPr>
      </a:lvl2pPr>
      <a:lvl3pPr algn="ctr" rtl="0" eaLnBrk="0" fontAlgn="base" hangingPunct="0">
        <a:spcBef>
          <a:spcPct val="0"/>
        </a:spcBef>
        <a:spcAft>
          <a:spcPct val="0"/>
        </a:spcAft>
        <a:defRPr sz="4400">
          <a:solidFill>
            <a:schemeClr val="tx2"/>
          </a:solidFill>
          <a:latin typeface="Times New Roman" pitchFamily="1" charset="0"/>
        </a:defRPr>
      </a:lvl3pPr>
      <a:lvl4pPr algn="ctr" rtl="0" eaLnBrk="0" fontAlgn="base" hangingPunct="0">
        <a:spcBef>
          <a:spcPct val="0"/>
        </a:spcBef>
        <a:spcAft>
          <a:spcPct val="0"/>
        </a:spcAft>
        <a:defRPr sz="4400">
          <a:solidFill>
            <a:schemeClr val="tx2"/>
          </a:solidFill>
          <a:latin typeface="Times New Roman" pitchFamily="1" charset="0"/>
        </a:defRPr>
      </a:lvl4pPr>
      <a:lvl5pPr algn="ctr" rtl="0" eaLnBrk="0" fontAlgn="base" hangingPunct="0">
        <a:spcBef>
          <a:spcPct val="0"/>
        </a:spcBef>
        <a:spcAft>
          <a:spcPct val="0"/>
        </a:spcAft>
        <a:defRPr sz="4400">
          <a:solidFill>
            <a:schemeClr val="tx2"/>
          </a:solidFill>
          <a:latin typeface="Times New Roman" pitchFamily="1" charset="0"/>
        </a:defRPr>
      </a:lvl5pPr>
      <a:lvl6pPr marL="457200" algn="ctr" rtl="0" eaLnBrk="0" fontAlgn="base" hangingPunct="0">
        <a:spcBef>
          <a:spcPct val="0"/>
        </a:spcBef>
        <a:spcAft>
          <a:spcPct val="0"/>
        </a:spcAft>
        <a:defRPr sz="4400">
          <a:solidFill>
            <a:schemeClr val="tx2"/>
          </a:solidFill>
          <a:latin typeface="Times New Roman" pitchFamily="1" charset="0"/>
        </a:defRPr>
      </a:lvl6pPr>
      <a:lvl7pPr marL="914400" algn="ctr" rtl="0" eaLnBrk="0" fontAlgn="base" hangingPunct="0">
        <a:spcBef>
          <a:spcPct val="0"/>
        </a:spcBef>
        <a:spcAft>
          <a:spcPct val="0"/>
        </a:spcAft>
        <a:defRPr sz="4400">
          <a:solidFill>
            <a:schemeClr val="tx2"/>
          </a:solidFill>
          <a:latin typeface="Times New Roman" pitchFamily="1" charset="0"/>
        </a:defRPr>
      </a:lvl7pPr>
      <a:lvl8pPr marL="1371600" algn="ctr" rtl="0" eaLnBrk="0" fontAlgn="base" hangingPunct="0">
        <a:spcBef>
          <a:spcPct val="0"/>
        </a:spcBef>
        <a:spcAft>
          <a:spcPct val="0"/>
        </a:spcAft>
        <a:defRPr sz="4400">
          <a:solidFill>
            <a:schemeClr val="tx2"/>
          </a:solidFill>
          <a:latin typeface="Times New Roman" pitchFamily="1" charset="0"/>
        </a:defRPr>
      </a:lvl8pPr>
      <a:lvl9pPr marL="1828800" algn="ctr" rtl="0" eaLnBrk="0" fontAlgn="base" hangingPunct="0">
        <a:spcBef>
          <a:spcPct val="0"/>
        </a:spcBef>
        <a:spcAft>
          <a:spcPct val="0"/>
        </a:spcAft>
        <a:defRPr sz="4400">
          <a:solidFill>
            <a:schemeClr val="tx2"/>
          </a:solidFill>
          <a:latin typeface="Times New Roman"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143000"/>
            <a:ext cx="9144000" cy="1143000"/>
          </a:xfrm>
        </p:spPr>
        <p:txBody>
          <a:bodyPr/>
          <a:lstStyle/>
          <a:p>
            <a:r>
              <a:rPr lang="en-US" sz="6000" dirty="0">
                <a:solidFill>
                  <a:srgbClr val="FF0000"/>
                </a:solidFill>
              </a:rPr>
              <a:t>Interactive Graphics</a:t>
            </a:r>
          </a:p>
        </p:txBody>
      </p:sp>
      <p:sp>
        <p:nvSpPr>
          <p:cNvPr id="449576" name="Text Box 40"/>
          <p:cNvSpPr txBox="1">
            <a:spLocks noChangeArrowheads="1"/>
          </p:cNvSpPr>
          <p:nvPr/>
        </p:nvSpPr>
        <p:spPr bwMode="auto">
          <a:xfrm>
            <a:off x="0" y="4114800"/>
            <a:ext cx="9144000" cy="1778949"/>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 and Ryan Eberhardt</a:t>
            </a:r>
          </a:p>
          <a:p>
            <a:pPr algn="ctr">
              <a:lnSpc>
                <a:spcPct val="85000"/>
              </a:lnSpc>
            </a:pPr>
            <a:r>
              <a:rPr lang="en-US" sz="3200" b="0" dirty="0"/>
              <a:t>CS 106AJ</a:t>
            </a:r>
          </a:p>
          <a:p>
            <a:pPr algn="ctr">
              <a:lnSpc>
                <a:spcPct val="85000"/>
              </a:lnSpc>
            </a:pPr>
            <a:r>
              <a:rPr lang="en-US" sz="3200" b="0" dirty="0"/>
              <a:t>October 12, 2018</a:t>
            </a:r>
          </a:p>
          <a:p>
            <a:pPr algn="ctr">
              <a:lnSpc>
                <a:spcPct val="85000"/>
              </a:lnSpc>
            </a:pPr>
            <a:r>
              <a:rPr lang="en-US" sz="3200" b="0" i="1" dirty="0"/>
              <a:t>slides courtesy of Eric Roberts</a:t>
            </a:r>
          </a:p>
        </p:txBody>
      </p:sp>
    </p:spTree>
    <p:extLst>
      <p:ext uri="{BB962C8B-B14F-4D97-AF65-F5344CB8AC3E}">
        <p14:creationId xmlns:p14="http://schemas.microsoft.com/office/powerpoint/2010/main" val="1369326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Review: The Collage Model</a:t>
            </a:r>
            <a:endParaRPr lang="en-US" dirty="0">
              <a:solidFill>
                <a:schemeClr val="tx1"/>
              </a:solidFill>
            </a:endParaRPr>
          </a:p>
        </p:txBody>
      </p:sp>
      <p:sp>
        <p:nvSpPr>
          <p:cNvPr id="24579"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Our graphics library uses the same model we've used for the last decade, which is based on the metaphor of a </a:t>
            </a:r>
            <a:r>
              <a:rPr lang="en-US" sz="2400" i="1" dirty="0">
                <a:solidFill>
                  <a:srgbClr val="000000"/>
                </a:solidFill>
              </a:rPr>
              <a:t>collage</a:t>
            </a:r>
            <a:r>
              <a:rPr lang="en-US" sz="2400" b="0" i="1" dirty="0">
                <a:solidFill>
                  <a:srgbClr val="000000"/>
                </a:solidFill>
              </a:rPr>
              <a:t>.</a:t>
            </a:r>
            <a:endParaRPr lang="en-US" sz="2400" b="0" dirty="0">
              <a:solidFill>
                <a:srgbClr val="000000"/>
              </a:solidFill>
            </a:endParaRPr>
          </a:p>
        </p:txBody>
      </p:sp>
      <p:grpSp>
        <p:nvGrpSpPr>
          <p:cNvPr id="2" name="Group 4"/>
          <p:cNvGrpSpPr>
            <a:grpSpLocks/>
          </p:cNvGrpSpPr>
          <p:nvPr/>
        </p:nvGrpSpPr>
        <p:grpSpPr bwMode="auto">
          <a:xfrm>
            <a:off x="482600" y="1955800"/>
            <a:ext cx="8128000" cy="3835400"/>
            <a:chOff x="304" y="1440"/>
            <a:chExt cx="5120" cy="2416"/>
          </a:xfrm>
        </p:grpSpPr>
        <p:sp>
          <p:nvSpPr>
            <p:cNvPr id="24584" name="Rectangle 5"/>
            <p:cNvSpPr>
              <a:spLocks noChangeArrowheads="1"/>
            </p:cNvSpPr>
            <p:nvPr/>
          </p:nvSpPr>
          <p:spPr bwMode="auto">
            <a:xfrm>
              <a:off x="304" y="1440"/>
              <a:ext cx="5120" cy="864"/>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A collage is similar to a child’s felt board that serves as a backdrop for colored shapes that stick to the felt surface.  As an example, the following diagram illustrates the process of adding a blue rectangle and a red oval to a felt board:</a:t>
              </a:r>
            </a:p>
          </p:txBody>
        </p:sp>
        <p:pic>
          <p:nvPicPr>
            <p:cNvPr id="24585" name="Picture 6" descr="EmptyFeltBoard"/>
            <p:cNvPicPr>
              <a:picLocks noChangeAspect="1" noChangeArrowheads="1"/>
            </p:cNvPicPr>
            <p:nvPr/>
          </p:nvPicPr>
          <p:blipFill>
            <a:blip r:embed="rId3"/>
            <a:srcRect/>
            <a:stretch>
              <a:fillRect/>
            </a:stretch>
          </p:blipFill>
          <p:spPr bwMode="auto">
            <a:xfrm>
              <a:off x="1681" y="2380"/>
              <a:ext cx="2407" cy="1476"/>
            </a:xfrm>
            <a:prstGeom prst="rect">
              <a:avLst/>
            </a:prstGeom>
            <a:noFill/>
            <a:ln w="9525">
              <a:noFill/>
              <a:miter lim="800000"/>
              <a:headEnd/>
              <a:tailEnd/>
            </a:ln>
          </p:spPr>
        </p:pic>
      </p:grpSp>
      <p:sp>
        <p:nvSpPr>
          <p:cNvPr id="731145" name="Rectangle 9"/>
          <p:cNvSpPr>
            <a:spLocks noChangeArrowheads="1"/>
          </p:cNvSpPr>
          <p:nvPr/>
        </p:nvSpPr>
        <p:spPr bwMode="auto">
          <a:xfrm>
            <a:off x="482600" y="58801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rPr>
              <a:t>Note that recently added objects can obscure those added prior.  This layering arrangement is called the </a:t>
            </a:r>
            <a:r>
              <a:rPr lang="en-US" sz="2400" i="1" dirty="0">
                <a:solidFill>
                  <a:srgbClr val="000000"/>
                </a:solidFill>
              </a:rPr>
              <a:t>stacking order</a:t>
            </a:r>
            <a:r>
              <a:rPr lang="en-US" sz="2400" b="0" dirty="0">
                <a:solidFill>
                  <a:srgbClr val="000000"/>
                </a:solidFill>
              </a:rPr>
              <a:t>. </a:t>
            </a:r>
          </a:p>
        </p:txBody>
      </p:sp>
      <p:sp>
        <p:nvSpPr>
          <p:cNvPr id="10" name="Rectangle 9"/>
          <p:cNvSpPr/>
          <p:nvPr/>
        </p:nvSpPr>
        <p:spPr bwMode="auto">
          <a:xfrm>
            <a:off x="3698844" y="3967757"/>
            <a:ext cx="1752600" cy="914400"/>
          </a:xfrm>
          <a:prstGeom prst="rect">
            <a:avLst/>
          </a:prstGeom>
          <a:solidFill>
            <a:srgbClr val="0000FF"/>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
        <p:nvSpPr>
          <p:cNvPr id="11" name="Oval 10"/>
          <p:cNvSpPr/>
          <p:nvPr/>
        </p:nvSpPr>
        <p:spPr bwMode="auto">
          <a:xfrm>
            <a:off x="4066589" y="4369080"/>
            <a:ext cx="1957556" cy="908769"/>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311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45" grpId="0" build="p" autoUpdateAnimBg="0"/>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a:t>
            </a:r>
            <a:r>
              <a:rPr lang="en-US" sz="3600" b="1" dirty="0" err="1">
                <a:solidFill>
                  <a:srgbClr val="FF0000"/>
                </a:solidFill>
                <a:latin typeface="Courier New" pitchFamily="1" charset="0"/>
              </a:rPr>
              <a:t>GWindow</a:t>
            </a:r>
            <a:r>
              <a:rPr lang="en-US" sz="4000" dirty="0">
                <a:solidFill>
                  <a:srgbClr val="FF0000"/>
                </a:solidFill>
              </a:rPr>
              <a:t> Class Revisited</a:t>
            </a:r>
            <a:endParaRPr lang="en-US" dirty="0">
              <a:solidFill>
                <a:srgbClr val="FF0000"/>
              </a:solidFill>
            </a:endParaRPr>
          </a:p>
        </p:txBody>
      </p:sp>
      <p:sp>
        <p:nvSpPr>
          <p:cNvPr id="30723" name="Text Box 3"/>
          <p:cNvSpPr txBox="1">
            <a:spLocks noChangeArrowheads="1"/>
          </p:cNvSpPr>
          <p:nvPr/>
        </p:nvSpPr>
        <p:spPr bwMode="auto">
          <a:xfrm>
            <a:off x="457200" y="1143000"/>
            <a:ext cx="8229600" cy="729430"/>
          </a:xfrm>
          <a:prstGeom prst="rect">
            <a:avLst/>
          </a:prstGeom>
          <a:noFill/>
          <a:ln w="9525">
            <a:noFill/>
            <a:miter lim="800000"/>
            <a:headEnd/>
            <a:tailEnd/>
          </a:ln>
        </p:spPr>
        <p:txBody>
          <a:bodyPr>
            <a:prstTxWarp prst="textNoShape">
              <a:avLst/>
            </a:prstTxWarp>
            <a:spAutoFit/>
          </a:bodyPr>
          <a:lstStyle/>
          <a:p>
            <a:pPr>
              <a:lnSpc>
                <a:spcPct val="85000"/>
              </a:lnSpc>
            </a:pPr>
            <a:r>
              <a:rPr lang="en-US" sz="2400" b="0" dirty="0"/>
              <a:t>The following expanded set of methods are available in the </a:t>
            </a:r>
            <a:r>
              <a:rPr lang="en-US" sz="2000" dirty="0" err="1">
                <a:latin typeface="Courier New" pitchFamily="1" charset="0"/>
              </a:rPr>
              <a:t>GWindow</a:t>
            </a:r>
            <a:r>
              <a:rPr lang="en-US" sz="2400" b="0" dirty="0"/>
              <a:t> class:</a:t>
            </a:r>
          </a:p>
        </p:txBody>
      </p:sp>
      <p:grpSp>
        <p:nvGrpSpPr>
          <p:cNvPr id="30724" name="Group 4"/>
          <p:cNvGrpSpPr>
            <a:grpSpLocks/>
          </p:cNvGrpSpPr>
          <p:nvPr/>
        </p:nvGrpSpPr>
        <p:grpSpPr bwMode="auto">
          <a:xfrm>
            <a:off x="457200" y="2057400"/>
            <a:ext cx="8229600" cy="2589213"/>
            <a:chOff x="288" y="1296"/>
            <a:chExt cx="5184" cy="1631"/>
          </a:xfrm>
        </p:grpSpPr>
        <p:sp>
          <p:nvSpPr>
            <p:cNvPr id="30732" name="Rectangle 5"/>
            <p:cNvSpPr>
              <a:spLocks noChangeArrowheads="1"/>
            </p:cNvSpPr>
            <p:nvPr/>
          </p:nvSpPr>
          <p:spPr bwMode="auto">
            <a:xfrm>
              <a:off x="1872" y="1296"/>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Adds the object to the canvas at the front of the stack </a:t>
              </a:r>
            </a:p>
          </p:txBody>
        </p:sp>
        <p:sp>
          <p:nvSpPr>
            <p:cNvPr id="30733" name="Rectangle 6"/>
            <p:cNvSpPr>
              <a:spLocks noChangeArrowheads="1"/>
            </p:cNvSpPr>
            <p:nvPr/>
          </p:nvSpPr>
          <p:spPr bwMode="auto">
            <a:xfrm>
              <a:off x="1872" y="1503"/>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Moves the object to (</a:t>
              </a:r>
              <a:r>
                <a:rPr lang="en-US" sz="1800" b="0" i="1"/>
                <a:t>x</a:t>
              </a:r>
              <a:r>
                <a:rPr lang="en-US" sz="1800" b="0"/>
                <a:t>, </a:t>
              </a:r>
              <a:r>
                <a:rPr lang="en-US" sz="1800" b="0" i="1"/>
                <a:t>y</a:t>
              </a:r>
              <a:r>
                <a:rPr lang="en-US" sz="1800" b="0"/>
                <a:t>) and then adds it to the canvas</a:t>
              </a:r>
              <a:endParaRPr lang="en-US" sz="1800" b="0" i="1"/>
            </a:p>
          </p:txBody>
        </p:sp>
        <p:sp>
          <p:nvSpPr>
            <p:cNvPr id="30734" name="Rectangle 7"/>
            <p:cNvSpPr>
              <a:spLocks noChangeArrowheads="1"/>
            </p:cNvSpPr>
            <p:nvPr/>
          </p:nvSpPr>
          <p:spPr bwMode="auto">
            <a:xfrm>
              <a:off x="1872" y="1709"/>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Removes the object from the canvas</a:t>
              </a:r>
              <a:endParaRPr lang="en-US" sz="1800" b="0" i="1"/>
            </a:p>
          </p:txBody>
        </p:sp>
        <p:sp>
          <p:nvSpPr>
            <p:cNvPr id="30735" name="Rectangle 8"/>
            <p:cNvSpPr>
              <a:spLocks noChangeArrowheads="1"/>
            </p:cNvSpPr>
            <p:nvPr/>
          </p:nvSpPr>
          <p:spPr bwMode="auto">
            <a:xfrm>
              <a:off x="1872" y="19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Removes all objects from the canvas</a:t>
              </a:r>
            </a:p>
          </p:txBody>
        </p:sp>
        <p:sp>
          <p:nvSpPr>
            <p:cNvPr id="30736" name="Rectangle 9"/>
            <p:cNvSpPr>
              <a:spLocks noChangeArrowheads="1"/>
            </p:cNvSpPr>
            <p:nvPr/>
          </p:nvSpPr>
          <p:spPr bwMode="auto">
            <a:xfrm>
              <a:off x="1872" y="21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frontmost object at (</a:t>
              </a:r>
              <a:r>
                <a:rPr lang="en-US" sz="1800" b="0" i="1"/>
                <a:t>x</a:t>
              </a:r>
              <a:r>
                <a:rPr lang="en-US" sz="1800" b="0"/>
                <a:t>, </a:t>
              </a:r>
              <a:r>
                <a:rPr lang="en-US" sz="1800" b="0" i="1"/>
                <a:t>y</a:t>
              </a:r>
              <a:r>
                <a:rPr lang="en-US" sz="1800" b="0"/>
                <a:t>), or </a:t>
              </a:r>
              <a:r>
                <a:rPr lang="en-US" sz="1600">
                  <a:latin typeface="Courier New" pitchFamily="1" charset="0"/>
                </a:rPr>
                <a:t>null</a:t>
              </a:r>
              <a:r>
                <a:rPr lang="en-US" sz="1800" b="0"/>
                <a:t> if none </a:t>
              </a:r>
            </a:p>
          </p:txBody>
        </p:sp>
        <p:sp>
          <p:nvSpPr>
            <p:cNvPr id="30737" name="Rectangle 10"/>
            <p:cNvSpPr>
              <a:spLocks noChangeArrowheads="1"/>
            </p:cNvSpPr>
            <p:nvPr/>
          </p:nvSpPr>
          <p:spPr bwMode="auto">
            <a:xfrm>
              <a:off x="1872" y="23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width in pixels of the entire canvas</a:t>
              </a:r>
            </a:p>
          </p:txBody>
        </p:sp>
        <p:sp>
          <p:nvSpPr>
            <p:cNvPr id="30738" name="Rectangle 11"/>
            <p:cNvSpPr>
              <a:spLocks noChangeArrowheads="1"/>
            </p:cNvSpPr>
            <p:nvPr/>
          </p:nvSpPr>
          <p:spPr bwMode="auto">
            <a:xfrm>
              <a:off x="1872" y="25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height in pixels of the entire canvas</a:t>
              </a:r>
            </a:p>
          </p:txBody>
        </p:sp>
        <p:sp>
          <p:nvSpPr>
            <p:cNvPr id="30739" name="Rectangle 12"/>
            <p:cNvSpPr>
              <a:spLocks noChangeArrowheads="1"/>
            </p:cNvSpPr>
            <p:nvPr/>
          </p:nvSpPr>
          <p:spPr bwMode="auto">
            <a:xfrm>
              <a:off x="1872" y="2715"/>
              <a:ext cx="3600"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background color of the canvas to </a:t>
              </a:r>
              <a:r>
                <a:rPr lang="en-US" sz="1800" b="0" i="1"/>
                <a:t>c.</a:t>
              </a:r>
              <a:endParaRPr lang="en-US" sz="1800" b="0"/>
            </a:p>
          </p:txBody>
        </p:sp>
        <p:sp>
          <p:nvSpPr>
            <p:cNvPr id="30740" name="Rectangle 13"/>
            <p:cNvSpPr>
              <a:spLocks noChangeArrowheads="1"/>
            </p:cNvSpPr>
            <p:nvPr/>
          </p:nvSpPr>
          <p:spPr bwMode="auto">
            <a:xfrm>
              <a:off x="288" y="1296"/>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add(</a:t>
              </a:r>
              <a:r>
                <a:rPr lang="en-US" sz="1800" b="0" i="1"/>
                <a:t>object</a:t>
              </a:r>
              <a:r>
                <a:rPr lang="en-US" sz="1800">
                  <a:latin typeface="Courier New" pitchFamily="1" charset="0"/>
                </a:rPr>
                <a:t>)</a:t>
              </a:r>
            </a:p>
          </p:txBody>
        </p:sp>
        <p:sp>
          <p:nvSpPr>
            <p:cNvPr id="30741" name="Rectangle 14"/>
            <p:cNvSpPr>
              <a:spLocks noChangeArrowheads="1"/>
            </p:cNvSpPr>
            <p:nvPr/>
          </p:nvSpPr>
          <p:spPr bwMode="auto">
            <a:xfrm>
              <a:off x="288" y="1503"/>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add(</a:t>
              </a:r>
              <a:r>
                <a:rPr lang="en-US" sz="1800" b="0" i="1"/>
                <a:t>object</a:t>
              </a:r>
              <a:r>
                <a:rPr lang="en-US" sz="1800">
                  <a:latin typeface="Courier New" pitchFamily="1" charset="0"/>
                </a:rPr>
                <a:t>,</a:t>
              </a:r>
              <a:r>
                <a:rPr lang="en-US" sz="1800" b="0" i="1"/>
                <a:t> x</a:t>
              </a:r>
              <a:r>
                <a:rPr lang="en-US" sz="1800">
                  <a:latin typeface="Courier New" pitchFamily="1" charset="0"/>
                </a:rPr>
                <a:t>,</a:t>
              </a:r>
              <a:r>
                <a:rPr lang="en-US" sz="1800" b="0" i="1"/>
                <a:t> y</a:t>
              </a:r>
              <a:r>
                <a:rPr lang="en-US" sz="1800">
                  <a:latin typeface="Courier New" pitchFamily="1" charset="0"/>
                </a:rPr>
                <a:t>)</a:t>
              </a:r>
            </a:p>
          </p:txBody>
        </p:sp>
        <p:sp>
          <p:nvSpPr>
            <p:cNvPr id="30742" name="Rectangle 15"/>
            <p:cNvSpPr>
              <a:spLocks noChangeArrowheads="1"/>
            </p:cNvSpPr>
            <p:nvPr/>
          </p:nvSpPr>
          <p:spPr bwMode="auto">
            <a:xfrm>
              <a:off x="288" y="1709"/>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remove(</a:t>
              </a:r>
              <a:r>
                <a:rPr lang="en-US" sz="1800" b="0" i="1"/>
                <a:t>object</a:t>
              </a:r>
              <a:r>
                <a:rPr lang="en-US" sz="1800">
                  <a:latin typeface="Courier New" pitchFamily="1" charset="0"/>
                </a:rPr>
                <a:t>)</a:t>
              </a:r>
            </a:p>
          </p:txBody>
        </p:sp>
        <p:sp>
          <p:nvSpPr>
            <p:cNvPr id="30743" name="Rectangle 16"/>
            <p:cNvSpPr>
              <a:spLocks noChangeArrowheads="1"/>
            </p:cNvSpPr>
            <p:nvPr/>
          </p:nvSpPr>
          <p:spPr bwMode="auto">
            <a:xfrm>
              <a:off x="288" y="19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removeAll()</a:t>
              </a:r>
            </a:p>
          </p:txBody>
        </p:sp>
        <p:sp>
          <p:nvSpPr>
            <p:cNvPr id="30744" name="Rectangle 17"/>
            <p:cNvSpPr>
              <a:spLocks noChangeArrowheads="1"/>
            </p:cNvSpPr>
            <p:nvPr/>
          </p:nvSpPr>
          <p:spPr bwMode="auto">
            <a:xfrm>
              <a:off x="288" y="21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getElementAt(</a:t>
              </a:r>
              <a:r>
                <a:rPr lang="en-US" sz="1800" b="0" i="1"/>
                <a:t>x</a:t>
              </a:r>
              <a:r>
                <a:rPr lang="en-US" sz="1800">
                  <a:latin typeface="Courier New" pitchFamily="1" charset="0"/>
                </a:rPr>
                <a:t>,</a:t>
              </a:r>
              <a:r>
                <a:rPr lang="en-US" sz="1800" b="0" i="1"/>
                <a:t> y</a:t>
              </a:r>
              <a:r>
                <a:rPr lang="en-US" sz="1800">
                  <a:latin typeface="Courier New" pitchFamily="1" charset="0"/>
                </a:rPr>
                <a:t>)</a:t>
              </a:r>
            </a:p>
          </p:txBody>
        </p:sp>
        <p:sp>
          <p:nvSpPr>
            <p:cNvPr id="30745" name="Rectangle 18"/>
            <p:cNvSpPr>
              <a:spLocks noChangeArrowheads="1"/>
            </p:cNvSpPr>
            <p:nvPr/>
          </p:nvSpPr>
          <p:spPr bwMode="auto">
            <a:xfrm>
              <a:off x="288" y="23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getWidth()</a:t>
              </a:r>
            </a:p>
          </p:txBody>
        </p:sp>
        <p:sp>
          <p:nvSpPr>
            <p:cNvPr id="30746" name="Rectangle 19"/>
            <p:cNvSpPr>
              <a:spLocks noChangeArrowheads="1"/>
            </p:cNvSpPr>
            <p:nvPr/>
          </p:nvSpPr>
          <p:spPr bwMode="auto">
            <a:xfrm>
              <a:off x="288" y="25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getHeight()</a:t>
              </a:r>
            </a:p>
          </p:txBody>
        </p:sp>
        <p:sp>
          <p:nvSpPr>
            <p:cNvPr id="30747" name="Rectangle 20"/>
            <p:cNvSpPr>
              <a:spLocks noChangeArrowheads="1"/>
            </p:cNvSpPr>
            <p:nvPr/>
          </p:nvSpPr>
          <p:spPr bwMode="auto">
            <a:xfrm>
              <a:off x="288" y="2715"/>
              <a:ext cx="1584"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setBackground(</a:t>
              </a:r>
              <a:r>
                <a:rPr lang="en-US" sz="1800" b="0" i="1"/>
                <a:t>c</a:t>
              </a:r>
              <a:r>
                <a:rPr lang="en-US" sz="1800">
                  <a:latin typeface="Courier New" pitchFamily="1" charset="0"/>
                </a:rPr>
                <a:t>)</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Two Forms of the </a:t>
            </a:r>
            <a:r>
              <a:rPr lang="en-US" sz="3600" b="1">
                <a:solidFill>
                  <a:srgbClr val="FF0000"/>
                </a:solidFill>
                <a:latin typeface="Courier New" pitchFamily="1" charset="0"/>
              </a:rPr>
              <a:t>add</a:t>
            </a:r>
            <a:r>
              <a:rPr lang="en-US" sz="4000">
                <a:solidFill>
                  <a:srgbClr val="FF0000"/>
                </a:solidFill>
              </a:rPr>
              <a:t> Method</a:t>
            </a:r>
            <a:endParaRPr lang="en-US">
              <a:solidFill>
                <a:srgbClr val="FF0000"/>
              </a:solidFill>
            </a:endParaRPr>
          </a:p>
        </p:txBody>
      </p:sp>
      <p:sp>
        <p:nvSpPr>
          <p:cNvPr id="32771" name="Rectangle 3"/>
          <p:cNvSpPr>
            <a:spLocks noChangeArrowheads="1"/>
          </p:cNvSpPr>
          <p:nvPr/>
        </p:nvSpPr>
        <p:spPr bwMode="auto">
          <a:xfrm>
            <a:off x="482600" y="1143000"/>
            <a:ext cx="8128000" cy="622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t>
            </a:r>
            <a:r>
              <a:rPr lang="en-US" sz="2000" dirty="0">
                <a:latin typeface="Courier New" pitchFamily="1" charset="0"/>
              </a:rPr>
              <a:t>add</a:t>
            </a:r>
            <a:r>
              <a:rPr lang="en-US" sz="2400" b="0" dirty="0"/>
              <a:t> method comes in two forms.  The first is simply </a:t>
            </a:r>
          </a:p>
        </p:txBody>
      </p:sp>
      <p:sp>
        <p:nvSpPr>
          <p:cNvPr id="32772" name="Rectangle 4"/>
          <p:cNvSpPr>
            <a:spLocks noChangeArrowheads="1"/>
          </p:cNvSpPr>
          <p:nvPr/>
        </p:nvSpPr>
        <p:spPr bwMode="auto">
          <a:xfrm>
            <a:off x="2057400" y="1689100"/>
            <a:ext cx="5257800" cy="4572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2000" dirty="0" err="1">
                <a:latin typeface="Courier New" pitchFamily="1" charset="0"/>
              </a:rPr>
              <a:t>add(</a:t>
            </a:r>
            <a:r>
              <a:rPr lang="en-US" sz="2000" b="0" i="1" dirty="0" err="1"/>
              <a:t>object</a:t>
            </a:r>
            <a:r>
              <a:rPr lang="en-US" sz="2000" dirty="0">
                <a:latin typeface="Courier New" pitchFamily="1" charset="0"/>
              </a:rPr>
              <a:t>);</a:t>
            </a:r>
          </a:p>
        </p:txBody>
      </p:sp>
      <p:sp>
        <p:nvSpPr>
          <p:cNvPr id="32773" name="Rectangle 5"/>
          <p:cNvSpPr>
            <a:spLocks noChangeArrowheads="1"/>
          </p:cNvSpPr>
          <p:nvPr/>
        </p:nvSpPr>
        <p:spPr bwMode="auto">
          <a:xfrm>
            <a:off x="482600" y="2286000"/>
            <a:ext cx="8128000" cy="1371600"/>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t>which adds the object at the location currently stored in its internal structure.  You use this form when you have already set the coordinates of the object, which usually happens at the time you create it.</a:t>
            </a:r>
          </a:p>
        </p:txBody>
      </p:sp>
      <p:grpSp>
        <p:nvGrpSpPr>
          <p:cNvPr id="2" name="Group 6"/>
          <p:cNvGrpSpPr>
            <a:grpSpLocks/>
          </p:cNvGrpSpPr>
          <p:nvPr/>
        </p:nvGrpSpPr>
        <p:grpSpPr bwMode="auto">
          <a:xfrm>
            <a:off x="482600" y="3817860"/>
            <a:ext cx="8128000" cy="2374900"/>
            <a:chOff x="304" y="2344"/>
            <a:chExt cx="5120" cy="1496"/>
          </a:xfrm>
        </p:grpSpPr>
        <p:sp>
          <p:nvSpPr>
            <p:cNvPr id="32775" name="Rectangle 7"/>
            <p:cNvSpPr>
              <a:spLocks noChangeArrowheads="1"/>
            </p:cNvSpPr>
            <p:nvPr/>
          </p:nvSpPr>
          <p:spPr bwMode="auto">
            <a:xfrm>
              <a:off x="304" y="2344"/>
              <a:ext cx="5120" cy="392"/>
            </a:xfrm>
            <a:prstGeom prst="rect">
              <a:avLst/>
            </a:prstGeom>
            <a:noFill/>
            <a:ln w="9525">
              <a:noFill/>
              <a:miter lim="800000"/>
              <a:headEnd/>
              <a:tailEnd/>
            </a:ln>
          </p:spPr>
          <p:txBody>
            <a:bodyPr>
              <a:prstTxWarp prst="textNoShape">
                <a:avLst/>
              </a:prstTxWarp>
            </a:bodyPr>
            <a:lstStyle/>
            <a:p>
              <a:pPr marL="342900" indent="-342900" algn="just">
                <a:lnSpc>
                  <a:spcPct val="90000"/>
                </a:lnSpc>
                <a:spcAft>
                  <a:spcPct val="50000"/>
                </a:spcAft>
                <a:buFontTx/>
                <a:buChar char="•"/>
              </a:pPr>
              <a:r>
                <a:rPr lang="en-US" sz="2400" b="0" dirty="0"/>
                <a:t>The second form is </a:t>
              </a:r>
            </a:p>
          </p:txBody>
        </p:sp>
        <p:sp>
          <p:nvSpPr>
            <p:cNvPr id="32776" name="Rectangle 8"/>
            <p:cNvSpPr>
              <a:spLocks noChangeArrowheads="1"/>
            </p:cNvSpPr>
            <p:nvPr/>
          </p:nvSpPr>
          <p:spPr bwMode="auto">
            <a:xfrm>
              <a:off x="1288" y="2688"/>
              <a:ext cx="3312"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2000" dirty="0" err="1">
                  <a:latin typeface="Courier New" pitchFamily="1" charset="0"/>
                </a:rPr>
                <a:t>add(</a:t>
              </a:r>
              <a:r>
                <a:rPr lang="en-US" sz="2000" b="0" i="1" dirty="0" err="1"/>
                <a:t>object</a:t>
              </a:r>
              <a:r>
                <a:rPr lang="en-US" sz="2000" dirty="0">
                  <a:latin typeface="Courier New" pitchFamily="1" charset="0"/>
                </a:rPr>
                <a:t>,</a:t>
              </a:r>
              <a:r>
                <a:rPr lang="en-US" sz="2000" b="0" i="1" dirty="0"/>
                <a:t> </a:t>
              </a:r>
              <a:r>
                <a:rPr lang="en-US" sz="2000" b="0" i="1" dirty="0" err="1"/>
                <a:t>x</a:t>
              </a:r>
              <a:r>
                <a:rPr lang="en-US" sz="2000" dirty="0">
                  <a:latin typeface="Courier New" pitchFamily="1" charset="0"/>
                </a:rPr>
                <a:t>,</a:t>
              </a:r>
              <a:r>
                <a:rPr lang="en-US" sz="2000" b="0" i="1" dirty="0"/>
                <a:t> </a:t>
              </a:r>
              <a:r>
                <a:rPr lang="en-US" sz="2000" b="0" i="1" dirty="0" err="1"/>
                <a:t>y</a:t>
              </a:r>
              <a:r>
                <a:rPr lang="en-US" sz="2000" dirty="0">
                  <a:latin typeface="Courier New" pitchFamily="1" charset="0"/>
                </a:rPr>
                <a:t>);</a:t>
              </a:r>
            </a:p>
          </p:txBody>
        </p:sp>
        <p:sp>
          <p:nvSpPr>
            <p:cNvPr id="32777" name="Rectangle 9"/>
            <p:cNvSpPr>
              <a:spLocks noChangeArrowheads="1"/>
            </p:cNvSpPr>
            <p:nvPr/>
          </p:nvSpPr>
          <p:spPr bwMode="auto">
            <a:xfrm>
              <a:off x="304" y="3064"/>
              <a:ext cx="5120" cy="776"/>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t>which first moves the object to the point (</a:t>
              </a:r>
              <a:r>
                <a:rPr lang="en-US" sz="2400" b="0" i="1" dirty="0" err="1"/>
                <a:t>x</a:t>
              </a:r>
              <a:r>
                <a:rPr lang="en-US" sz="2400" b="0" i="1" dirty="0"/>
                <a:t>,</a:t>
              </a:r>
              <a:r>
                <a:rPr lang="en-US" sz="2400" b="0" dirty="0"/>
                <a:t> </a:t>
              </a:r>
              <a:r>
                <a:rPr lang="en-US" sz="2400" b="0" i="1" dirty="0" err="1"/>
                <a:t>y</a:t>
              </a:r>
              <a:r>
                <a:rPr lang="en-US" sz="2400" b="0" dirty="0"/>
                <a:t>) and then adds it there.  This form is useful when you need to determine some property of the object before you know where to put it.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rPr>
              <a:t>Methods Common to All </a:t>
            </a:r>
            <a:r>
              <a:rPr lang="en-US" sz="3600" b="1">
                <a:solidFill>
                  <a:srgbClr val="FF0000"/>
                </a:solidFill>
                <a:latin typeface="Courier New" pitchFamily="1" charset="0"/>
              </a:rPr>
              <a:t>GObject</a:t>
            </a:r>
            <a:r>
              <a:rPr lang="en-US" sz="3600">
                <a:solidFill>
                  <a:srgbClr val="FF0000"/>
                </a:solidFill>
              </a:rPr>
              <a:t>s</a:t>
            </a:r>
            <a:endParaRPr lang="en-US" sz="4000">
              <a:solidFill>
                <a:srgbClr val="FF0000"/>
              </a:solidFill>
            </a:endParaRPr>
          </a:p>
        </p:txBody>
      </p:sp>
      <p:grpSp>
        <p:nvGrpSpPr>
          <p:cNvPr id="34819" name="Group 3"/>
          <p:cNvGrpSpPr>
            <a:grpSpLocks/>
          </p:cNvGrpSpPr>
          <p:nvPr/>
        </p:nvGrpSpPr>
        <p:grpSpPr bwMode="auto">
          <a:xfrm>
            <a:off x="457200" y="1295400"/>
            <a:ext cx="2438400" cy="5248275"/>
            <a:chOff x="288" y="816"/>
            <a:chExt cx="1536" cy="3306"/>
          </a:xfrm>
        </p:grpSpPr>
        <p:sp>
          <p:nvSpPr>
            <p:cNvPr id="34837" name="Rectangle 4"/>
            <p:cNvSpPr>
              <a:spLocks noChangeArrowheads="1"/>
            </p:cNvSpPr>
            <p:nvPr/>
          </p:nvSpPr>
          <p:spPr bwMode="auto">
            <a:xfrm>
              <a:off x="288" y="81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setLocation(</a:t>
              </a:r>
              <a:r>
                <a:rPr lang="en-US" sz="1800" b="0" i="1"/>
                <a:t>x</a:t>
              </a:r>
              <a:r>
                <a:rPr lang="en-US" sz="1800">
                  <a:latin typeface="Courier New" pitchFamily="1" charset="0"/>
                </a:rPr>
                <a:t>,</a:t>
              </a:r>
              <a:r>
                <a:rPr lang="en-US" sz="1000" b="0" i="1"/>
                <a:t> </a:t>
              </a:r>
              <a:r>
                <a:rPr lang="en-US" sz="1800" b="0" i="1"/>
                <a:t>y</a:t>
              </a:r>
              <a:r>
                <a:rPr lang="en-US" sz="1800">
                  <a:latin typeface="Courier New" pitchFamily="1" charset="0"/>
                </a:rPr>
                <a:t>)</a:t>
              </a:r>
            </a:p>
          </p:txBody>
        </p:sp>
        <p:sp>
          <p:nvSpPr>
            <p:cNvPr id="34838" name="Rectangle 5"/>
            <p:cNvSpPr>
              <a:spLocks noChangeArrowheads="1"/>
            </p:cNvSpPr>
            <p:nvPr/>
          </p:nvSpPr>
          <p:spPr bwMode="auto">
            <a:xfrm>
              <a:off x="288" y="1023"/>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move(</a:t>
              </a:r>
              <a:r>
                <a:rPr lang="en-US" sz="1800" b="0" i="1"/>
                <a:t>dx</a:t>
              </a:r>
              <a:r>
                <a:rPr lang="en-US" sz="1800">
                  <a:latin typeface="Courier New" pitchFamily="1" charset="0"/>
                </a:rPr>
                <a:t>,</a:t>
              </a:r>
              <a:r>
                <a:rPr lang="en-US" sz="1000" b="0" i="1"/>
                <a:t> </a:t>
              </a:r>
              <a:r>
                <a:rPr lang="en-US" sz="1800" b="0" i="1"/>
                <a:t>dy</a:t>
              </a:r>
              <a:r>
                <a:rPr lang="en-US" sz="1800">
                  <a:latin typeface="Courier New" pitchFamily="1" charset="0"/>
                </a:rPr>
                <a:t>)</a:t>
              </a:r>
            </a:p>
          </p:txBody>
        </p:sp>
        <p:sp>
          <p:nvSpPr>
            <p:cNvPr id="34839" name="Rectangle 6"/>
            <p:cNvSpPr>
              <a:spLocks noChangeArrowheads="1"/>
            </p:cNvSpPr>
            <p:nvPr/>
          </p:nvSpPr>
          <p:spPr bwMode="auto">
            <a:xfrm>
              <a:off x="288" y="123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movePolar(</a:t>
              </a:r>
              <a:r>
                <a:rPr lang="en-US" sz="1800" b="0" i="1"/>
                <a:t>r</a:t>
              </a:r>
              <a:r>
                <a:rPr lang="en-US" sz="1800">
                  <a:latin typeface="Courier New" pitchFamily="1" charset="0"/>
                </a:rPr>
                <a:t>,</a:t>
              </a:r>
              <a:r>
                <a:rPr lang="en-US" sz="1000" b="0" i="1"/>
                <a:t> </a:t>
              </a:r>
              <a:r>
                <a:rPr lang="en-US" sz="1800" b="0" i="1"/>
                <a:t>theta</a:t>
              </a:r>
              <a:r>
                <a:rPr lang="en-US" sz="1800">
                  <a:latin typeface="Courier New" pitchFamily="1" charset="0"/>
                </a:rPr>
                <a:t>)</a:t>
              </a:r>
            </a:p>
          </p:txBody>
        </p:sp>
        <p:sp>
          <p:nvSpPr>
            <p:cNvPr id="34840" name="Rectangle 7"/>
            <p:cNvSpPr>
              <a:spLocks noChangeArrowheads="1"/>
            </p:cNvSpPr>
            <p:nvPr/>
          </p:nvSpPr>
          <p:spPr bwMode="auto">
            <a:xfrm>
              <a:off x="288" y="143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getX()</a:t>
              </a:r>
            </a:p>
          </p:txBody>
        </p:sp>
        <p:sp>
          <p:nvSpPr>
            <p:cNvPr id="34841" name="Rectangle 8"/>
            <p:cNvSpPr>
              <a:spLocks noChangeArrowheads="1"/>
            </p:cNvSpPr>
            <p:nvPr/>
          </p:nvSpPr>
          <p:spPr bwMode="auto">
            <a:xfrm>
              <a:off x="288" y="1642"/>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getY()</a:t>
              </a:r>
            </a:p>
          </p:txBody>
        </p:sp>
        <p:sp>
          <p:nvSpPr>
            <p:cNvPr id="34842" name="Rectangle 9"/>
            <p:cNvSpPr>
              <a:spLocks noChangeArrowheads="1"/>
            </p:cNvSpPr>
            <p:nvPr/>
          </p:nvSpPr>
          <p:spPr bwMode="auto">
            <a:xfrm>
              <a:off x="288" y="1848"/>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getWidth()</a:t>
              </a:r>
            </a:p>
          </p:txBody>
        </p:sp>
        <p:sp>
          <p:nvSpPr>
            <p:cNvPr id="34843" name="Rectangle 10"/>
            <p:cNvSpPr>
              <a:spLocks noChangeArrowheads="1"/>
            </p:cNvSpPr>
            <p:nvPr/>
          </p:nvSpPr>
          <p:spPr bwMode="auto">
            <a:xfrm>
              <a:off x="288" y="2054"/>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getHeight()</a:t>
              </a:r>
            </a:p>
          </p:txBody>
        </p:sp>
        <p:sp>
          <p:nvSpPr>
            <p:cNvPr id="34844" name="Rectangle 11"/>
            <p:cNvSpPr>
              <a:spLocks noChangeArrowheads="1"/>
            </p:cNvSpPr>
            <p:nvPr/>
          </p:nvSpPr>
          <p:spPr bwMode="auto">
            <a:xfrm>
              <a:off x="288" y="226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contains(</a:t>
              </a:r>
              <a:r>
                <a:rPr lang="en-US" sz="1800" b="0" i="1"/>
                <a:t>x</a:t>
              </a:r>
              <a:r>
                <a:rPr lang="en-US" sz="1800">
                  <a:latin typeface="Courier New" pitchFamily="1" charset="0"/>
                </a:rPr>
                <a:t>,</a:t>
              </a:r>
              <a:r>
                <a:rPr lang="en-US" sz="1000" b="0" i="1"/>
                <a:t> </a:t>
              </a:r>
              <a:r>
                <a:rPr lang="en-US" sz="1800" b="0" i="1"/>
                <a:t>y</a:t>
              </a:r>
              <a:r>
                <a:rPr lang="en-US" sz="1800">
                  <a:latin typeface="Courier New" pitchFamily="1" charset="0"/>
                </a:rPr>
                <a:t>)</a:t>
              </a:r>
            </a:p>
          </p:txBody>
        </p:sp>
        <p:sp>
          <p:nvSpPr>
            <p:cNvPr id="34845" name="Rectangle 12"/>
            <p:cNvSpPr>
              <a:spLocks noChangeArrowheads="1"/>
            </p:cNvSpPr>
            <p:nvPr/>
          </p:nvSpPr>
          <p:spPr bwMode="auto">
            <a:xfrm>
              <a:off x="288" y="246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setColor(</a:t>
              </a:r>
              <a:r>
                <a:rPr lang="en-US" sz="1800" b="0" i="1"/>
                <a:t>c</a:t>
              </a:r>
              <a:r>
                <a:rPr lang="en-US" sz="1800">
                  <a:latin typeface="Courier New" pitchFamily="1" charset="0"/>
                </a:rPr>
                <a:t>)</a:t>
              </a:r>
            </a:p>
          </p:txBody>
        </p:sp>
        <p:sp>
          <p:nvSpPr>
            <p:cNvPr id="34846" name="Rectangle 13"/>
            <p:cNvSpPr>
              <a:spLocks noChangeArrowheads="1"/>
            </p:cNvSpPr>
            <p:nvPr/>
          </p:nvSpPr>
          <p:spPr bwMode="auto">
            <a:xfrm>
              <a:off x="288" y="2672"/>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getColor()</a:t>
              </a:r>
            </a:p>
          </p:txBody>
        </p:sp>
        <p:sp>
          <p:nvSpPr>
            <p:cNvPr id="34847" name="Rectangle 14"/>
            <p:cNvSpPr>
              <a:spLocks noChangeArrowheads="1"/>
            </p:cNvSpPr>
            <p:nvPr/>
          </p:nvSpPr>
          <p:spPr bwMode="auto">
            <a:xfrm>
              <a:off x="288" y="2878"/>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a:latin typeface="Courier New" pitchFamily="1" charset="0"/>
                </a:rPr>
                <a:t>scale(</a:t>
              </a:r>
              <a:r>
                <a:rPr lang="en-US" sz="400" b="0" i="1" dirty="0"/>
                <a:t> </a:t>
              </a:r>
              <a:r>
                <a:rPr lang="en-US" sz="1800" b="0" i="1" dirty="0" err="1"/>
                <a:t>sf</a:t>
              </a:r>
              <a:r>
                <a:rPr lang="en-US" sz="1800" dirty="0">
                  <a:latin typeface="Courier New" pitchFamily="1" charset="0"/>
                </a:rPr>
                <a:t>)</a:t>
              </a:r>
            </a:p>
          </p:txBody>
        </p:sp>
        <p:sp>
          <p:nvSpPr>
            <p:cNvPr id="34848" name="Rectangle 15"/>
            <p:cNvSpPr>
              <a:spLocks noChangeArrowheads="1"/>
            </p:cNvSpPr>
            <p:nvPr/>
          </p:nvSpPr>
          <p:spPr bwMode="auto">
            <a:xfrm>
              <a:off x="288" y="3084"/>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rotate(</a:t>
              </a:r>
              <a:r>
                <a:rPr lang="en-US" sz="1800" b="0" i="1" dirty="0" err="1"/>
                <a:t>theta</a:t>
              </a:r>
              <a:r>
                <a:rPr lang="en-US" sz="1800" dirty="0">
                  <a:latin typeface="Courier New" pitchFamily="1" charset="0"/>
                </a:rPr>
                <a:t>)</a:t>
              </a:r>
            </a:p>
          </p:txBody>
        </p:sp>
        <p:sp>
          <p:nvSpPr>
            <p:cNvPr id="34849" name="Rectangle 16"/>
            <p:cNvSpPr>
              <a:spLocks noChangeArrowheads="1"/>
            </p:cNvSpPr>
            <p:nvPr/>
          </p:nvSpPr>
          <p:spPr bwMode="auto">
            <a:xfrm>
              <a:off x="288" y="329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sendToFront()</a:t>
              </a:r>
            </a:p>
          </p:txBody>
        </p:sp>
        <p:sp>
          <p:nvSpPr>
            <p:cNvPr id="34850" name="Rectangle 17"/>
            <p:cNvSpPr>
              <a:spLocks noChangeArrowheads="1"/>
            </p:cNvSpPr>
            <p:nvPr/>
          </p:nvSpPr>
          <p:spPr bwMode="auto">
            <a:xfrm>
              <a:off x="288" y="3496"/>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sendToBack()</a:t>
              </a:r>
            </a:p>
          </p:txBody>
        </p:sp>
        <p:sp>
          <p:nvSpPr>
            <p:cNvPr id="34851" name="Rectangle 18"/>
            <p:cNvSpPr>
              <a:spLocks noChangeArrowheads="1"/>
            </p:cNvSpPr>
            <p:nvPr/>
          </p:nvSpPr>
          <p:spPr bwMode="auto">
            <a:xfrm>
              <a:off x="288" y="3702"/>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sendForward()</a:t>
              </a:r>
            </a:p>
          </p:txBody>
        </p:sp>
        <p:sp>
          <p:nvSpPr>
            <p:cNvPr id="34852" name="Rectangle 19"/>
            <p:cNvSpPr>
              <a:spLocks noChangeArrowheads="1"/>
            </p:cNvSpPr>
            <p:nvPr/>
          </p:nvSpPr>
          <p:spPr bwMode="auto">
            <a:xfrm>
              <a:off x="288" y="3910"/>
              <a:ext cx="153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sendBackward()</a:t>
              </a:r>
            </a:p>
          </p:txBody>
        </p:sp>
      </p:grpSp>
      <p:grpSp>
        <p:nvGrpSpPr>
          <p:cNvPr id="34820" name="Group 20"/>
          <p:cNvGrpSpPr>
            <a:grpSpLocks/>
          </p:cNvGrpSpPr>
          <p:nvPr/>
        </p:nvGrpSpPr>
        <p:grpSpPr bwMode="auto">
          <a:xfrm>
            <a:off x="2894013" y="1295400"/>
            <a:ext cx="5792787" cy="5248275"/>
            <a:chOff x="1823" y="816"/>
            <a:chExt cx="3649" cy="3306"/>
          </a:xfrm>
        </p:grpSpPr>
        <p:sp>
          <p:nvSpPr>
            <p:cNvPr id="34821" name="Rectangle 21"/>
            <p:cNvSpPr>
              <a:spLocks noChangeArrowheads="1"/>
            </p:cNvSpPr>
            <p:nvPr/>
          </p:nvSpPr>
          <p:spPr bwMode="auto">
            <a:xfrm>
              <a:off x="1823" y="81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Resets the location of the object to the specified point</a:t>
              </a:r>
            </a:p>
          </p:txBody>
        </p:sp>
        <p:sp>
          <p:nvSpPr>
            <p:cNvPr id="34822" name="Rectangle 22"/>
            <p:cNvSpPr>
              <a:spLocks noChangeArrowheads="1"/>
            </p:cNvSpPr>
            <p:nvPr/>
          </p:nvSpPr>
          <p:spPr bwMode="auto">
            <a:xfrm>
              <a:off x="1823" y="1023"/>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Moves the object </a:t>
              </a:r>
              <a:r>
                <a:rPr lang="en-US" sz="1800" b="0" i="1"/>
                <a:t>dx</a:t>
              </a:r>
              <a:r>
                <a:rPr lang="en-US" sz="1800" b="0"/>
                <a:t> and </a:t>
              </a:r>
              <a:r>
                <a:rPr lang="en-US" sz="1800" b="0" i="1"/>
                <a:t>dy</a:t>
              </a:r>
              <a:r>
                <a:rPr lang="en-US" sz="1800" b="0"/>
                <a:t> pixels from its current position </a:t>
              </a:r>
            </a:p>
          </p:txBody>
        </p:sp>
        <p:sp>
          <p:nvSpPr>
            <p:cNvPr id="34823" name="Rectangle 23"/>
            <p:cNvSpPr>
              <a:spLocks noChangeArrowheads="1"/>
            </p:cNvSpPr>
            <p:nvPr/>
          </p:nvSpPr>
          <p:spPr bwMode="auto">
            <a:xfrm>
              <a:off x="1823" y="123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Moves the object </a:t>
              </a:r>
              <a:r>
                <a:rPr lang="en-US" sz="1800" b="0" i="1"/>
                <a:t>r</a:t>
              </a:r>
              <a:r>
                <a:rPr lang="en-US" sz="1800" b="0"/>
                <a:t> pixel units in direction </a:t>
              </a:r>
              <a:r>
                <a:rPr lang="en-US" sz="1800" b="0" i="1"/>
                <a:t>theta</a:t>
              </a:r>
            </a:p>
          </p:txBody>
        </p:sp>
        <p:sp>
          <p:nvSpPr>
            <p:cNvPr id="34824" name="Rectangle 24"/>
            <p:cNvSpPr>
              <a:spLocks noChangeArrowheads="1"/>
            </p:cNvSpPr>
            <p:nvPr/>
          </p:nvSpPr>
          <p:spPr bwMode="auto">
            <a:xfrm>
              <a:off x="1823" y="143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a:t>
              </a:r>
              <a:r>
                <a:rPr lang="en-US" sz="1800" b="0" i="1"/>
                <a:t>x</a:t>
              </a:r>
              <a:r>
                <a:rPr lang="en-US" sz="1800" b="0"/>
                <a:t> coordinate of the object</a:t>
              </a:r>
              <a:endParaRPr lang="en-US" sz="1800" b="0" i="1"/>
            </a:p>
          </p:txBody>
        </p:sp>
        <p:sp>
          <p:nvSpPr>
            <p:cNvPr id="34825" name="Rectangle 25"/>
            <p:cNvSpPr>
              <a:spLocks noChangeArrowheads="1"/>
            </p:cNvSpPr>
            <p:nvPr/>
          </p:nvSpPr>
          <p:spPr bwMode="auto">
            <a:xfrm>
              <a:off x="1823" y="1642"/>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a:t>
              </a:r>
              <a:r>
                <a:rPr lang="en-US" sz="1800" b="0" i="1"/>
                <a:t>y</a:t>
              </a:r>
              <a:r>
                <a:rPr lang="en-US" sz="1800" b="0"/>
                <a:t> coordinate of the object</a:t>
              </a:r>
            </a:p>
          </p:txBody>
        </p:sp>
        <p:sp>
          <p:nvSpPr>
            <p:cNvPr id="34826" name="Rectangle 26"/>
            <p:cNvSpPr>
              <a:spLocks noChangeArrowheads="1"/>
            </p:cNvSpPr>
            <p:nvPr/>
          </p:nvSpPr>
          <p:spPr bwMode="auto">
            <a:xfrm>
              <a:off x="1823" y="1848"/>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horizontal width of the object in pixels</a:t>
              </a:r>
              <a:endParaRPr lang="en-US" sz="1800" b="0" i="1"/>
            </a:p>
          </p:txBody>
        </p:sp>
        <p:sp>
          <p:nvSpPr>
            <p:cNvPr id="34827" name="Rectangle 27"/>
            <p:cNvSpPr>
              <a:spLocks noChangeArrowheads="1"/>
            </p:cNvSpPr>
            <p:nvPr/>
          </p:nvSpPr>
          <p:spPr bwMode="auto">
            <a:xfrm>
              <a:off x="1823" y="2054"/>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vertical height of the object in pixels</a:t>
              </a:r>
              <a:endParaRPr lang="en-US" sz="1800" b="0" i="1"/>
            </a:p>
          </p:txBody>
        </p:sp>
        <p:sp>
          <p:nvSpPr>
            <p:cNvPr id="34828" name="Rectangle 28"/>
            <p:cNvSpPr>
              <a:spLocks noChangeArrowheads="1"/>
            </p:cNvSpPr>
            <p:nvPr/>
          </p:nvSpPr>
          <p:spPr bwMode="auto">
            <a:xfrm>
              <a:off x="1823" y="226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a:t>
              </a:r>
              <a:r>
                <a:rPr lang="en-US" sz="1600">
                  <a:latin typeface="Courier New" pitchFamily="1" charset="0"/>
                </a:rPr>
                <a:t>true</a:t>
              </a:r>
              <a:r>
                <a:rPr lang="en-US" sz="1800" b="0"/>
                <a:t> if the object contains the specified point</a:t>
              </a:r>
              <a:endParaRPr lang="en-US" sz="1800" b="0" i="1"/>
            </a:p>
          </p:txBody>
        </p:sp>
        <p:sp>
          <p:nvSpPr>
            <p:cNvPr id="34829" name="Rectangle 29"/>
            <p:cNvSpPr>
              <a:spLocks noChangeArrowheads="1"/>
            </p:cNvSpPr>
            <p:nvPr/>
          </p:nvSpPr>
          <p:spPr bwMode="auto">
            <a:xfrm>
              <a:off x="1823" y="246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color of the object to the </a:t>
              </a:r>
              <a:r>
                <a:rPr lang="en-US" sz="1600">
                  <a:latin typeface="Courier New" pitchFamily="1" charset="0"/>
                </a:rPr>
                <a:t>Color</a:t>
              </a:r>
              <a:r>
                <a:rPr lang="en-US" sz="1800" b="0"/>
                <a:t> </a:t>
              </a:r>
              <a:r>
                <a:rPr lang="en-US" sz="1800" b="0" i="1"/>
                <a:t>c</a:t>
              </a:r>
              <a:r>
                <a:rPr lang="en-US" sz="1800" b="0"/>
                <a:t> </a:t>
              </a:r>
            </a:p>
          </p:txBody>
        </p:sp>
        <p:sp>
          <p:nvSpPr>
            <p:cNvPr id="34830" name="Rectangle 30"/>
            <p:cNvSpPr>
              <a:spLocks noChangeArrowheads="1"/>
            </p:cNvSpPr>
            <p:nvPr/>
          </p:nvSpPr>
          <p:spPr bwMode="auto">
            <a:xfrm>
              <a:off x="1823" y="2672"/>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color currently assigned to the object</a:t>
              </a:r>
            </a:p>
          </p:txBody>
        </p:sp>
        <p:sp>
          <p:nvSpPr>
            <p:cNvPr id="34831" name="Rectangle 31"/>
            <p:cNvSpPr>
              <a:spLocks noChangeArrowheads="1"/>
            </p:cNvSpPr>
            <p:nvPr/>
          </p:nvSpPr>
          <p:spPr bwMode="auto">
            <a:xfrm>
              <a:off x="1823" y="2878"/>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Scales the shape by the scale factor </a:t>
              </a:r>
              <a:r>
                <a:rPr lang="en-US" sz="1800" b="0" i="1" dirty="0" err="1"/>
                <a:t>sf</a:t>
              </a:r>
              <a:endParaRPr lang="en-US" sz="1800" b="0" dirty="0"/>
            </a:p>
          </p:txBody>
        </p:sp>
        <p:sp>
          <p:nvSpPr>
            <p:cNvPr id="34832" name="Rectangle 32"/>
            <p:cNvSpPr>
              <a:spLocks noChangeArrowheads="1"/>
            </p:cNvSpPr>
            <p:nvPr/>
          </p:nvSpPr>
          <p:spPr bwMode="auto">
            <a:xfrm>
              <a:off x="1823" y="3084"/>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Rotates the shape counterclockwise by </a:t>
              </a:r>
              <a:r>
                <a:rPr lang="en-US" sz="1800" b="0" i="1" dirty="0"/>
                <a:t>theta </a:t>
              </a:r>
              <a:r>
                <a:rPr lang="en-US" sz="1800" b="0" dirty="0"/>
                <a:t>degrees</a:t>
              </a:r>
            </a:p>
          </p:txBody>
        </p:sp>
        <p:sp>
          <p:nvSpPr>
            <p:cNvPr id="34833" name="Rectangle 33"/>
            <p:cNvSpPr>
              <a:spLocks noChangeArrowheads="1"/>
            </p:cNvSpPr>
            <p:nvPr/>
          </p:nvSpPr>
          <p:spPr bwMode="auto">
            <a:xfrm>
              <a:off x="1823" y="329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to the front of the stacking order</a:t>
              </a:r>
              <a:endParaRPr lang="en-US" sz="1800" b="0" i="1"/>
            </a:p>
          </p:txBody>
        </p:sp>
        <p:sp>
          <p:nvSpPr>
            <p:cNvPr id="34834" name="Rectangle 34"/>
            <p:cNvSpPr>
              <a:spLocks noChangeArrowheads="1"/>
            </p:cNvSpPr>
            <p:nvPr/>
          </p:nvSpPr>
          <p:spPr bwMode="auto">
            <a:xfrm>
              <a:off x="1823" y="3496"/>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to the back of the stacking order</a:t>
              </a:r>
            </a:p>
          </p:txBody>
        </p:sp>
        <p:sp>
          <p:nvSpPr>
            <p:cNvPr id="34835" name="Rectangle 35"/>
            <p:cNvSpPr>
              <a:spLocks noChangeArrowheads="1"/>
            </p:cNvSpPr>
            <p:nvPr/>
          </p:nvSpPr>
          <p:spPr bwMode="auto">
            <a:xfrm>
              <a:off x="1823" y="3702"/>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forward one position in the stacking order</a:t>
              </a:r>
            </a:p>
          </p:txBody>
        </p:sp>
        <p:sp>
          <p:nvSpPr>
            <p:cNvPr id="34836" name="Rectangle 36"/>
            <p:cNvSpPr>
              <a:spLocks noChangeArrowheads="1"/>
            </p:cNvSpPr>
            <p:nvPr/>
          </p:nvSpPr>
          <p:spPr bwMode="auto">
            <a:xfrm>
              <a:off x="1823" y="3910"/>
              <a:ext cx="3649"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Sends the object backward one position in the stacking order</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Additional Methods for </a:t>
            </a:r>
            <a:r>
              <a:rPr lang="en-US" sz="3600" b="1" dirty="0" err="1">
                <a:solidFill>
                  <a:srgbClr val="FF0000"/>
                </a:solidFill>
                <a:latin typeface="Courier New"/>
                <a:cs typeface="Courier New"/>
              </a:rPr>
              <a:t>GOval</a:t>
            </a:r>
            <a:r>
              <a:rPr lang="en-US" sz="4000" dirty="0">
                <a:solidFill>
                  <a:srgbClr val="FF0000"/>
                </a:solidFill>
              </a:rPr>
              <a:t> and </a:t>
            </a:r>
            <a:r>
              <a:rPr lang="en-US" sz="3600" b="1" dirty="0" err="1">
                <a:solidFill>
                  <a:srgbClr val="FF0000"/>
                </a:solidFill>
                <a:latin typeface="Courier New"/>
                <a:cs typeface="Courier New"/>
              </a:rPr>
              <a:t>GRect</a:t>
            </a:r>
            <a:endParaRPr lang="en-US" b="1" dirty="0">
              <a:solidFill>
                <a:srgbClr val="FF0000"/>
              </a:solidFill>
              <a:latin typeface="Courier New"/>
              <a:cs typeface="Courier New"/>
            </a:endParaRPr>
          </a:p>
        </p:txBody>
      </p:sp>
      <p:grpSp>
        <p:nvGrpSpPr>
          <p:cNvPr id="38915" name="Group 3"/>
          <p:cNvGrpSpPr>
            <a:grpSpLocks/>
          </p:cNvGrpSpPr>
          <p:nvPr/>
        </p:nvGrpSpPr>
        <p:grpSpPr bwMode="auto">
          <a:xfrm>
            <a:off x="457200" y="1246188"/>
            <a:ext cx="8229600" cy="1697038"/>
            <a:chOff x="288" y="785"/>
            <a:chExt cx="5184" cy="1069"/>
          </a:xfrm>
        </p:grpSpPr>
        <p:sp>
          <p:nvSpPr>
            <p:cNvPr id="38928" name="Rectangle 4"/>
            <p:cNvSpPr>
              <a:spLocks noChangeArrowheads="1"/>
            </p:cNvSpPr>
            <p:nvPr/>
          </p:nvSpPr>
          <p:spPr bwMode="auto">
            <a:xfrm>
              <a:off x="288" y="1023"/>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setFilled(</a:t>
              </a:r>
              <a:r>
                <a:rPr lang="en-US" sz="400" b="0" i="1"/>
                <a:t> </a:t>
              </a:r>
              <a:r>
                <a:rPr lang="en-US" sz="1800" b="0" i="1"/>
                <a:t>flag</a:t>
              </a:r>
              <a:r>
                <a:rPr lang="en-US" sz="1800">
                  <a:latin typeface="Courier New" pitchFamily="1" charset="0"/>
                </a:rPr>
                <a:t>)</a:t>
              </a:r>
            </a:p>
          </p:txBody>
        </p:sp>
        <p:sp>
          <p:nvSpPr>
            <p:cNvPr id="38929" name="Rectangle 5"/>
            <p:cNvSpPr>
              <a:spLocks noChangeArrowheads="1"/>
            </p:cNvSpPr>
            <p:nvPr/>
          </p:nvSpPr>
          <p:spPr bwMode="auto">
            <a:xfrm>
              <a:off x="288" y="1230"/>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isFilled()</a:t>
              </a:r>
            </a:p>
          </p:txBody>
        </p:sp>
        <p:sp>
          <p:nvSpPr>
            <p:cNvPr id="38930" name="Rectangle 6"/>
            <p:cNvSpPr>
              <a:spLocks noChangeArrowheads="1"/>
            </p:cNvSpPr>
            <p:nvPr/>
          </p:nvSpPr>
          <p:spPr bwMode="auto">
            <a:xfrm>
              <a:off x="288" y="1436"/>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setFillColor(</a:t>
              </a:r>
              <a:r>
                <a:rPr lang="en-US" sz="1800" b="0" i="1"/>
                <a:t>c</a:t>
              </a:r>
              <a:r>
                <a:rPr lang="en-US" sz="1800">
                  <a:latin typeface="Courier New" pitchFamily="1" charset="0"/>
                </a:rPr>
                <a:t>)</a:t>
              </a:r>
            </a:p>
          </p:txBody>
        </p:sp>
        <p:sp>
          <p:nvSpPr>
            <p:cNvPr id="38931" name="Rectangle 7"/>
            <p:cNvSpPr>
              <a:spLocks noChangeArrowheads="1"/>
            </p:cNvSpPr>
            <p:nvPr/>
          </p:nvSpPr>
          <p:spPr bwMode="auto">
            <a:xfrm>
              <a:off x="288" y="1642"/>
              <a:ext cx="13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getFillColor()</a:t>
              </a:r>
            </a:p>
          </p:txBody>
        </p:sp>
        <p:sp>
          <p:nvSpPr>
            <p:cNvPr id="38932" name="Rectangle 8"/>
            <p:cNvSpPr>
              <a:spLocks noChangeArrowheads="1"/>
            </p:cNvSpPr>
            <p:nvPr/>
          </p:nvSpPr>
          <p:spPr bwMode="auto">
            <a:xfrm>
              <a:off x="1680" y="1023"/>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fill state for the object (</a:t>
              </a:r>
              <a:r>
                <a:rPr lang="en-US" sz="1600">
                  <a:latin typeface="Courier New" pitchFamily="1" charset="0"/>
                </a:rPr>
                <a:t>false</a:t>
              </a:r>
              <a:r>
                <a:rPr lang="en-US" sz="700" b="0" i="1"/>
                <a:t> </a:t>
              </a:r>
              <a:r>
                <a:rPr lang="en-US" sz="1800" b="0"/>
                <a:t>=</a:t>
              </a:r>
              <a:r>
                <a:rPr lang="en-US" sz="700" b="0" i="1"/>
                <a:t> </a:t>
              </a:r>
              <a:r>
                <a:rPr lang="en-US" sz="1800" b="0"/>
                <a:t>outlined, </a:t>
              </a:r>
              <a:r>
                <a:rPr lang="en-US" sz="1600">
                  <a:latin typeface="Courier New" pitchFamily="1" charset="0"/>
                </a:rPr>
                <a:t>true</a:t>
              </a:r>
              <a:r>
                <a:rPr lang="en-US" sz="700" b="0" i="1"/>
                <a:t> </a:t>
              </a:r>
              <a:r>
                <a:rPr lang="en-US" sz="1800" b="0"/>
                <a:t>=</a:t>
              </a:r>
              <a:r>
                <a:rPr lang="en-US" sz="700" b="0" i="1"/>
                <a:t> </a:t>
              </a:r>
              <a:r>
                <a:rPr lang="en-US" sz="1800" b="0"/>
                <a:t>filled) </a:t>
              </a:r>
            </a:p>
          </p:txBody>
        </p:sp>
        <p:sp>
          <p:nvSpPr>
            <p:cNvPr id="38933" name="Rectangle 9"/>
            <p:cNvSpPr>
              <a:spLocks noChangeArrowheads="1"/>
            </p:cNvSpPr>
            <p:nvPr/>
          </p:nvSpPr>
          <p:spPr bwMode="auto">
            <a:xfrm>
              <a:off x="1680" y="1230"/>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fill state for the object</a:t>
              </a:r>
              <a:endParaRPr lang="en-US" sz="1800" b="0" i="1"/>
            </a:p>
          </p:txBody>
        </p:sp>
        <p:sp>
          <p:nvSpPr>
            <p:cNvPr id="38934" name="Rectangle 10"/>
            <p:cNvSpPr>
              <a:spLocks noChangeArrowheads="1"/>
            </p:cNvSpPr>
            <p:nvPr/>
          </p:nvSpPr>
          <p:spPr bwMode="auto">
            <a:xfrm>
              <a:off x="1680" y="1436"/>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color used to fill the interior of the object to </a:t>
              </a:r>
              <a:r>
                <a:rPr lang="en-US" sz="1800" b="0" i="1"/>
                <a:t>c</a:t>
              </a:r>
            </a:p>
          </p:txBody>
        </p:sp>
        <p:sp>
          <p:nvSpPr>
            <p:cNvPr id="38935" name="Rectangle 11"/>
            <p:cNvSpPr>
              <a:spLocks noChangeArrowheads="1"/>
            </p:cNvSpPr>
            <p:nvPr/>
          </p:nvSpPr>
          <p:spPr bwMode="auto">
            <a:xfrm>
              <a:off x="1680" y="1642"/>
              <a:ext cx="379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Returns the fill color</a:t>
              </a:r>
            </a:p>
          </p:txBody>
        </p:sp>
        <p:sp>
          <p:nvSpPr>
            <p:cNvPr id="38936" name="Rectangle 12"/>
            <p:cNvSpPr>
              <a:spLocks noChangeArrowheads="1"/>
            </p:cNvSpPr>
            <p:nvPr/>
          </p:nvSpPr>
          <p:spPr bwMode="auto">
            <a:xfrm>
              <a:off x="288" y="785"/>
              <a:ext cx="5184" cy="252"/>
            </a:xfrm>
            <a:prstGeom prst="rect">
              <a:avLst/>
            </a:prstGeom>
            <a:noFill/>
            <a:ln w="9525">
              <a:noFill/>
              <a:miter lim="800000"/>
              <a:headEnd/>
              <a:tailEnd/>
            </a:ln>
          </p:spPr>
          <p:txBody>
            <a:bodyPr>
              <a:prstTxWarp prst="textNoShape">
                <a:avLst/>
              </a:prstTxWarp>
              <a:spAutoFit/>
            </a:bodyPr>
            <a:lstStyle/>
            <a:p>
              <a:r>
                <a:rPr lang="en-US" sz="2000" b="0" dirty="0" err="1"/>
                <a:t>Fillable</a:t>
              </a:r>
              <a:r>
                <a:rPr lang="en-US" sz="2000" b="0" dirty="0"/>
                <a:t> shapes (</a:t>
              </a:r>
              <a:r>
                <a:rPr lang="en-US" sz="1800" dirty="0" err="1">
                  <a:latin typeface="Courier New" pitchFamily="1" charset="0"/>
                </a:rPr>
                <a:t>GOval</a:t>
              </a:r>
              <a:r>
                <a:rPr lang="en-US" sz="2000" b="0" dirty="0"/>
                <a:t> and </a:t>
              </a:r>
              <a:r>
                <a:rPr lang="en-US" sz="1800" dirty="0" err="1">
                  <a:latin typeface="Courier New" pitchFamily="1" charset="0"/>
                </a:rPr>
                <a:t>GRect</a:t>
              </a:r>
              <a:r>
                <a:rPr lang="en-US" sz="2000" b="0" dirty="0"/>
                <a:t> [and later </a:t>
              </a:r>
              <a:r>
                <a:rPr lang="en-US" sz="1800" dirty="0" err="1">
                  <a:latin typeface="Courier New" pitchFamily="1" charset="0"/>
                </a:rPr>
                <a:t>GArc</a:t>
              </a:r>
              <a:r>
                <a:rPr lang="en-US" sz="2000" b="0" dirty="0"/>
                <a:t> and </a:t>
              </a:r>
              <a:r>
                <a:rPr lang="en-US" sz="1800" dirty="0" err="1">
                  <a:latin typeface="Courier New" pitchFamily="1" charset="0"/>
                </a:rPr>
                <a:t>GPolygon</a:t>
              </a:r>
              <a:r>
                <a:rPr lang="en-US" sz="2000" b="0" dirty="0">
                  <a:latin typeface="Times New Roman"/>
                  <a:cs typeface="Times New Roman"/>
                </a:rPr>
                <a:t>])</a:t>
              </a:r>
              <a:endParaRPr lang="en-US" sz="2000" b="0" dirty="0"/>
            </a:p>
          </p:txBody>
        </p:sp>
      </p:grpSp>
      <p:grpSp>
        <p:nvGrpSpPr>
          <p:cNvPr id="3" name="Group 13"/>
          <p:cNvGrpSpPr>
            <a:grpSpLocks/>
          </p:cNvGrpSpPr>
          <p:nvPr/>
        </p:nvGrpSpPr>
        <p:grpSpPr bwMode="auto">
          <a:xfrm>
            <a:off x="457200" y="3371849"/>
            <a:ext cx="8229600" cy="1047749"/>
            <a:chOff x="288" y="2124"/>
            <a:chExt cx="5184" cy="660"/>
          </a:xfrm>
        </p:grpSpPr>
        <p:sp>
          <p:nvSpPr>
            <p:cNvPr id="38923" name="Rectangle 14"/>
            <p:cNvSpPr>
              <a:spLocks noChangeArrowheads="1"/>
            </p:cNvSpPr>
            <p:nvPr/>
          </p:nvSpPr>
          <p:spPr bwMode="auto">
            <a:xfrm>
              <a:off x="288" y="2366"/>
              <a:ext cx="225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setSize(</a:t>
              </a:r>
              <a:r>
                <a:rPr lang="en-US" sz="1800" b="0" i="1"/>
                <a:t>width</a:t>
              </a:r>
              <a:r>
                <a:rPr lang="en-US" sz="1800">
                  <a:latin typeface="Courier New" pitchFamily="1" charset="0"/>
                </a:rPr>
                <a:t>,</a:t>
              </a:r>
              <a:r>
                <a:rPr lang="en-US" sz="1000" b="0" i="1"/>
                <a:t> </a:t>
              </a:r>
              <a:r>
                <a:rPr lang="en-US" sz="1800" b="0" i="1"/>
                <a:t>height</a:t>
              </a:r>
              <a:r>
                <a:rPr lang="en-US" sz="1800">
                  <a:latin typeface="Courier New" pitchFamily="1" charset="0"/>
                </a:rPr>
                <a:t>)</a:t>
              </a:r>
            </a:p>
          </p:txBody>
        </p:sp>
        <p:sp>
          <p:nvSpPr>
            <p:cNvPr id="38924" name="Rectangle 15"/>
            <p:cNvSpPr>
              <a:spLocks noChangeArrowheads="1"/>
            </p:cNvSpPr>
            <p:nvPr/>
          </p:nvSpPr>
          <p:spPr bwMode="auto">
            <a:xfrm>
              <a:off x="288" y="2572"/>
              <a:ext cx="2256"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a:latin typeface="Courier New" pitchFamily="1" charset="0"/>
                </a:rPr>
                <a:t>setBounds(</a:t>
              </a:r>
              <a:r>
                <a:rPr lang="en-US" sz="1800" b="0" i="1"/>
                <a:t>x</a:t>
              </a:r>
              <a:r>
                <a:rPr lang="en-US" sz="1800">
                  <a:latin typeface="Courier New" pitchFamily="1" charset="0"/>
                </a:rPr>
                <a:t>,</a:t>
              </a:r>
              <a:r>
                <a:rPr lang="en-US" sz="1000" b="0" i="1"/>
                <a:t> </a:t>
              </a:r>
              <a:r>
                <a:rPr lang="en-US" sz="1800" b="0" i="1"/>
                <a:t>y</a:t>
              </a:r>
              <a:r>
                <a:rPr lang="en-US" sz="1800">
                  <a:latin typeface="Courier New" pitchFamily="1" charset="0"/>
                </a:rPr>
                <a:t>,</a:t>
              </a:r>
              <a:r>
                <a:rPr lang="en-US" sz="1000" b="0" i="1"/>
                <a:t> </a:t>
              </a:r>
              <a:r>
                <a:rPr lang="en-US" sz="1800" b="0" i="1"/>
                <a:t>width</a:t>
              </a:r>
              <a:r>
                <a:rPr lang="en-US" sz="1800">
                  <a:latin typeface="Courier New" pitchFamily="1" charset="0"/>
                </a:rPr>
                <a:t>,</a:t>
              </a:r>
              <a:r>
                <a:rPr lang="en-US" sz="1000" b="0" i="1"/>
                <a:t> </a:t>
              </a:r>
              <a:r>
                <a:rPr lang="en-US" sz="1800" b="0" i="1"/>
                <a:t>height</a:t>
              </a:r>
              <a:r>
                <a:rPr lang="en-US" sz="1800">
                  <a:latin typeface="Courier New" pitchFamily="1" charset="0"/>
                </a:rPr>
                <a:t>)</a:t>
              </a:r>
            </a:p>
          </p:txBody>
        </p:sp>
        <p:sp>
          <p:nvSpPr>
            <p:cNvPr id="38925" name="Rectangle 16"/>
            <p:cNvSpPr>
              <a:spLocks noChangeArrowheads="1"/>
            </p:cNvSpPr>
            <p:nvPr/>
          </p:nvSpPr>
          <p:spPr bwMode="auto">
            <a:xfrm>
              <a:off x="2544" y="2366"/>
              <a:ext cx="2928"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dimensions of the object as specified</a:t>
              </a:r>
              <a:endParaRPr lang="en-US" sz="1800" b="0" i="1"/>
            </a:p>
          </p:txBody>
        </p:sp>
        <p:sp>
          <p:nvSpPr>
            <p:cNvPr id="38926" name="Rectangle 17"/>
            <p:cNvSpPr>
              <a:spLocks noChangeArrowheads="1"/>
            </p:cNvSpPr>
            <p:nvPr/>
          </p:nvSpPr>
          <p:spPr bwMode="auto">
            <a:xfrm>
              <a:off x="2544" y="2572"/>
              <a:ext cx="2928"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a:t>Sets the location and dimensions together</a:t>
              </a:r>
              <a:endParaRPr lang="en-US" sz="1800" b="0" i="1"/>
            </a:p>
          </p:txBody>
        </p:sp>
        <p:sp>
          <p:nvSpPr>
            <p:cNvPr id="38927" name="Rectangle 18"/>
            <p:cNvSpPr>
              <a:spLocks noChangeArrowheads="1"/>
            </p:cNvSpPr>
            <p:nvPr/>
          </p:nvSpPr>
          <p:spPr bwMode="auto">
            <a:xfrm>
              <a:off x="288" y="2124"/>
              <a:ext cx="5184" cy="252"/>
            </a:xfrm>
            <a:prstGeom prst="rect">
              <a:avLst/>
            </a:prstGeom>
            <a:noFill/>
            <a:ln w="9525">
              <a:noFill/>
              <a:miter lim="800000"/>
              <a:headEnd/>
              <a:tailEnd/>
            </a:ln>
          </p:spPr>
          <p:txBody>
            <a:bodyPr>
              <a:prstTxWarp prst="textNoShape">
                <a:avLst/>
              </a:prstTxWarp>
              <a:spAutoFit/>
            </a:bodyPr>
            <a:lstStyle/>
            <a:p>
              <a:r>
                <a:rPr lang="en-US" sz="2000" b="0" dirty="0"/>
                <a:t>Resizable shapes (</a:t>
              </a:r>
              <a:r>
                <a:rPr lang="en-US" sz="1800" dirty="0" err="1">
                  <a:latin typeface="Courier New" pitchFamily="1" charset="0"/>
                </a:rPr>
                <a:t>GOval</a:t>
              </a:r>
              <a:r>
                <a:rPr lang="en-US" sz="2000" b="0" dirty="0"/>
                <a:t> and </a:t>
              </a:r>
              <a:r>
                <a:rPr lang="en-US" sz="1800" dirty="0" err="1">
                  <a:latin typeface="Courier New" pitchFamily="1" charset="0"/>
                </a:rPr>
                <a:t>GRect</a:t>
              </a:r>
              <a:r>
                <a:rPr lang="en-US" sz="1800" b="0" dirty="0"/>
                <a:t> </a:t>
              </a:r>
              <a:r>
                <a:rPr lang="en-US" sz="2000" b="0" dirty="0"/>
                <a:t>[and later </a:t>
              </a:r>
              <a:r>
                <a:rPr lang="en-US" sz="1800" dirty="0" err="1">
                  <a:latin typeface="Courier New"/>
                  <a:cs typeface="Courier New"/>
                </a:rPr>
                <a:t>GImage</a:t>
              </a:r>
              <a:r>
                <a:rPr lang="en-US" sz="2000" b="0" dirty="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Additional Methods for </a:t>
            </a:r>
            <a:r>
              <a:rPr lang="en-US" sz="3600" b="1" dirty="0" err="1">
                <a:solidFill>
                  <a:srgbClr val="FF0000"/>
                </a:solidFill>
                <a:latin typeface="Courier New"/>
                <a:cs typeface="Courier New"/>
              </a:rPr>
              <a:t>GLine</a:t>
            </a:r>
            <a:endParaRPr lang="en-US" b="1" dirty="0">
              <a:solidFill>
                <a:srgbClr val="FF0000"/>
              </a:solidFill>
              <a:latin typeface="Courier New"/>
              <a:cs typeface="Courier New"/>
            </a:endParaRPr>
          </a:p>
        </p:txBody>
      </p:sp>
      <p:grpSp>
        <p:nvGrpSpPr>
          <p:cNvPr id="2" name="Group 3"/>
          <p:cNvGrpSpPr>
            <a:grpSpLocks/>
          </p:cNvGrpSpPr>
          <p:nvPr/>
        </p:nvGrpSpPr>
        <p:grpSpPr bwMode="auto">
          <a:xfrm>
            <a:off x="457200" y="1283305"/>
            <a:ext cx="8229600" cy="665163"/>
            <a:chOff x="288" y="1023"/>
            <a:chExt cx="5184" cy="419"/>
          </a:xfrm>
        </p:grpSpPr>
        <p:sp>
          <p:nvSpPr>
            <p:cNvPr id="38928" name="Rectangle 4"/>
            <p:cNvSpPr>
              <a:spLocks noChangeArrowheads="1"/>
            </p:cNvSpPr>
            <p:nvPr/>
          </p:nvSpPr>
          <p:spPr bwMode="auto">
            <a:xfrm>
              <a:off x="288" y="1023"/>
              <a:ext cx="163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setStartPoint(</a:t>
              </a:r>
              <a:r>
                <a:rPr lang="en-US" sz="1800" b="0" i="1" dirty="0" err="1"/>
                <a:t>x</a:t>
              </a:r>
              <a:r>
                <a:rPr lang="en-US" sz="1800" dirty="0">
                  <a:latin typeface="Courier New" pitchFamily="1" charset="0"/>
                </a:rPr>
                <a:t>,</a:t>
              </a:r>
              <a:r>
                <a:rPr lang="en-US" sz="1000" b="0" i="1" dirty="0"/>
                <a:t> </a:t>
              </a:r>
              <a:r>
                <a:rPr lang="en-US" sz="1800" b="0" i="1" dirty="0" err="1"/>
                <a:t>y</a:t>
              </a:r>
              <a:r>
                <a:rPr lang="en-US" sz="1800" dirty="0">
                  <a:latin typeface="Courier New" pitchFamily="1" charset="0"/>
                </a:rPr>
                <a:t>)</a:t>
              </a:r>
            </a:p>
          </p:txBody>
        </p:sp>
        <p:sp>
          <p:nvSpPr>
            <p:cNvPr id="38929" name="Rectangle 5"/>
            <p:cNvSpPr>
              <a:spLocks noChangeArrowheads="1"/>
            </p:cNvSpPr>
            <p:nvPr/>
          </p:nvSpPr>
          <p:spPr bwMode="auto">
            <a:xfrm>
              <a:off x="288" y="1230"/>
              <a:ext cx="163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0000"/>
                </a:lnSpc>
              </a:pPr>
              <a:r>
                <a:rPr lang="en-US" sz="1800" dirty="0" err="1">
                  <a:latin typeface="Courier New" pitchFamily="1" charset="0"/>
                </a:rPr>
                <a:t>setEndPoint(</a:t>
              </a:r>
              <a:r>
                <a:rPr lang="en-US" sz="1800" b="0" i="1" dirty="0" err="1"/>
                <a:t>x</a:t>
              </a:r>
              <a:r>
                <a:rPr lang="en-US" sz="1800" dirty="0">
                  <a:latin typeface="Courier New" pitchFamily="1" charset="0"/>
                </a:rPr>
                <a:t>,</a:t>
              </a:r>
              <a:r>
                <a:rPr lang="en-US" sz="1000" b="0" i="1" dirty="0"/>
                <a:t> </a:t>
              </a:r>
              <a:r>
                <a:rPr lang="en-US" sz="1800" b="0" i="1" dirty="0" err="1"/>
                <a:t>y</a:t>
              </a:r>
              <a:r>
                <a:rPr lang="en-US" sz="1800" dirty="0">
                  <a:latin typeface="Courier New" pitchFamily="1" charset="0"/>
                </a:rPr>
                <a:t>)</a:t>
              </a:r>
            </a:p>
          </p:txBody>
        </p:sp>
        <p:sp>
          <p:nvSpPr>
            <p:cNvPr id="38932" name="Rectangle 8"/>
            <p:cNvSpPr>
              <a:spLocks noChangeArrowheads="1"/>
            </p:cNvSpPr>
            <p:nvPr/>
          </p:nvSpPr>
          <p:spPr bwMode="auto">
            <a:xfrm>
              <a:off x="1920" y="1023"/>
              <a:ext cx="355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 start point without changing the end point</a:t>
              </a:r>
            </a:p>
          </p:txBody>
        </p:sp>
        <p:sp>
          <p:nvSpPr>
            <p:cNvPr id="38933" name="Rectangle 9"/>
            <p:cNvSpPr>
              <a:spLocks noChangeArrowheads="1"/>
            </p:cNvSpPr>
            <p:nvPr/>
          </p:nvSpPr>
          <p:spPr bwMode="auto">
            <a:xfrm>
              <a:off x="1920" y="1230"/>
              <a:ext cx="3552" cy="2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800" b="0" dirty="0"/>
                <a:t>Sets the end point without changing the start point</a:t>
              </a:r>
            </a:p>
          </p:txBody>
        </p:sp>
      </p:grpSp>
      <p:pic>
        <p:nvPicPr>
          <p:cNvPr id="19" name="Picture 2" descr="Graphics (3"/>
          <p:cNvPicPr>
            <a:picLocks noChangeAspect="1" noChangeArrowheads="1"/>
          </p:cNvPicPr>
          <p:nvPr/>
        </p:nvPicPr>
        <p:blipFill>
          <a:blip r:embed="rId3"/>
          <a:srcRect/>
          <a:stretch>
            <a:fillRect/>
          </a:stretch>
        </p:blipFill>
        <p:spPr bwMode="auto">
          <a:xfrm>
            <a:off x="2312988" y="4726940"/>
            <a:ext cx="4516437" cy="1946275"/>
          </a:xfrm>
          <a:prstGeom prst="rect">
            <a:avLst/>
          </a:prstGeom>
          <a:noFill/>
          <a:ln w="9525">
            <a:noFill/>
            <a:miter lim="800000"/>
            <a:headEnd/>
            <a:tailEnd/>
          </a:ln>
        </p:spPr>
      </p:pic>
      <p:grpSp>
        <p:nvGrpSpPr>
          <p:cNvPr id="37" name="Group 36"/>
          <p:cNvGrpSpPr/>
          <p:nvPr/>
        </p:nvGrpSpPr>
        <p:grpSpPr>
          <a:xfrm>
            <a:off x="457200" y="2087154"/>
            <a:ext cx="8229600" cy="2419124"/>
            <a:chOff x="457200" y="2087154"/>
            <a:chExt cx="8229600" cy="2419124"/>
          </a:xfrm>
        </p:grpSpPr>
        <p:sp>
          <p:nvSpPr>
            <p:cNvPr id="20" name="Rectangle 4"/>
            <p:cNvSpPr>
              <a:spLocks noChangeArrowheads="1"/>
            </p:cNvSpPr>
            <p:nvPr/>
          </p:nvSpPr>
          <p:spPr bwMode="auto">
            <a:xfrm>
              <a:off x="457200" y="2087154"/>
              <a:ext cx="8229600" cy="241912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1" name="Text Box 5"/>
            <p:cNvSpPr txBox="1">
              <a:spLocks noChangeArrowheads="1"/>
            </p:cNvSpPr>
            <p:nvPr/>
          </p:nvSpPr>
          <p:spPr bwMode="auto">
            <a:xfrm>
              <a:off x="533400" y="2108894"/>
              <a:ext cx="8077200" cy="2308324"/>
            </a:xfrm>
            <a:prstGeom prst="rect">
              <a:avLst/>
            </a:prstGeom>
            <a:noFill/>
            <a:ln w="9525">
              <a:noFill/>
              <a:miter lim="800000"/>
              <a:headEnd/>
              <a:tailEnd/>
            </a:ln>
          </p:spPr>
          <p:txBody>
            <a:bodyPr>
              <a:prstTxWarp prst="textNoShape">
                <a:avLst/>
              </a:prstTxWarp>
              <a:spAutoFit/>
            </a:bodyPr>
            <a:lstStyle/>
            <a:p>
              <a:r>
                <a:rPr lang="en-US" sz="1800" dirty="0">
                  <a:latin typeface="Courier New" pitchFamily="1" charset="0"/>
                </a:rPr>
                <a:t>function </a:t>
              </a:r>
              <a:r>
                <a:rPr lang="en-US" sz="1800" dirty="0" err="1">
                  <a:latin typeface="Courier New" pitchFamily="1" charset="0"/>
                </a:rPr>
                <a:t>LineGeometryExample</a:t>
              </a:r>
              <a:r>
                <a:rPr lang="en-US" sz="1800" dirty="0">
                  <a:latin typeface="Courier New" pitchFamily="1" charset="0"/>
                </a:rPr>
                <a:t>() {</a:t>
              </a:r>
            </a:p>
            <a:p>
              <a:r>
                <a:rPr lang="en-US" sz="1800" dirty="0">
                  <a:latin typeface="Courier New" pitchFamily="1" charset="0"/>
                </a:rPr>
                <a:t>   let </a:t>
              </a:r>
              <a:r>
                <a:rPr lang="en-US" sz="1800" dirty="0" err="1">
                  <a:latin typeface="Courier New" pitchFamily="1" charset="0"/>
                </a:rPr>
                <a:t>gw</a:t>
              </a:r>
              <a:r>
                <a:rPr lang="en-US" sz="1800" dirty="0">
                  <a:latin typeface="Courier New" pitchFamily="1" charset="0"/>
                </a:rPr>
                <a:t> = </a:t>
              </a:r>
              <a:r>
                <a:rPr lang="en-US" sz="1800" dirty="0" err="1">
                  <a:latin typeface="Courier New" pitchFamily="1" charset="0"/>
                </a:rPr>
                <a:t>GWindow</a:t>
              </a:r>
              <a:r>
                <a:rPr lang="en-US" sz="1800" dirty="0">
                  <a:latin typeface="Courier New" pitchFamily="1" charset="0"/>
                </a:rPr>
                <a:t>(GWINDOW_WIDTH, GWINDOW_HEIGHT);</a:t>
              </a:r>
            </a:p>
            <a:p>
              <a:r>
                <a:rPr lang="en-US" sz="1800" dirty="0">
                  <a:latin typeface="Courier New" pitchFamily="1" charset="0"/>
                </a:rPr>
                <a:t>   </a:t>
              </a:r>
              <a:r>
                <a:rPr lang="en-US" sz="1800" noProof="1">
                  <a:latin typeface="Courier New" pitchFamily="1" charset="0"/>
                </a:rPr>
                <a:t>let </a:t>
              </a:r>
              <a:r>
                <a:rPr sz="1800" noProof="1">
                  <a:latin typeface="Courier New" pitchFamily="1" charset="0"/>
                </a:rPr>
                <a:t>line = GLine(0, 0, 100, 100);</a:t>
              </a:r>
            </a:p>
            <a:p>
              <a:r>
                <a:rPr sz="1800" noProof="1">
                  <a:latin typeface="Courier New" pitchFamily="1" charset="0"/>
                </a:rPr>
                <a:t>   </a:t>
              </a:r>
              <a:r>
                <a:rPr lang="en-US" sz="1800" noProof="1">
                  <a:latin typeface="Courier New" pitchFamily="1" charset="0"/>
                </a:rPr>
                <a:t>gw.</a:t>
              </a:r>
              <a:r>
                <a:rPr sz="1800" noProof="1">
                  <a:latin typeface="Courier New" pitchFamily="1" charset="0"/>
                </a:rPr>
                <a:t>add(line);</a:t>
              </a:r>
            </a:p>
            <a:p>
              <a:r>
                <a:rPr sz="1800" noProof="1">
                  <a:latin typeface="Courier New" pitchFamily="1" charset="0"/>
                </a:rPr>
                <a:t>   line.setLocation(200, 50);</a:t>
              </a:r>
            </a:p>
            <a:p>
              <a:r>
                <a:rPr sz="1800" noProof="1">
                  <a:latin typeface="Courier New" pitchFamily="1" charset="0"/>
                </a:rPr>
                <a:t>   line.setStartPoint(200, 150);</a:t>
              </a:r>
            </a:p>
            <a:p>
              <a:r>
                <a:rPr sz="1800" noProof="1">
                  <a:latin typeface="Courier New" pitchFamily="1" charset="0"/>
                </a:rPr>
                <a:t>   line.setEndPoint(300, 50);</a:t>
              </a:r>
            </a:p>
            <a:p>
              <a:r>
                <a:rPr lang="en-US" sz="1800" dirty="0">
                  <a:latin typeface="Courier New" pitchFamily="1" charset="0"/>
                </a:rPr>
                <a:t>}</a:t>
              </a:r>
              <a:endParaRPr lang="en-US" sz="1600" dirty="0">
                <a:latin typeface="Courier New" pitchFamily="1" charset="0"/>
              </a:endParaRPr>
            </a:p>
          </p:txBody>
        </p:sp>
      </p:grpSp>
      <p:sp>
        <p:nvSpPr>
          <p:cNvPr id="22" name="Text Box 6"/>
          <p:cNvSpPr txBox="1">
            <a:spLocks noChangeArrowheads="1"/>
          </p:cNvSpPr>
          <p:nvPr/>
        </p:nvSpPr>
        <p:spPr bwMode="auto">
          <a:xfrm>
            <a:off x="2386013" y="4701540"/>
            <a:ext cx="4446587" cy="244475"/>
          </a:xfrm>
          <a:prstGeom prst="rect">
            <a:avLst/>
          </a:prstGeom>
          <a:noFill/>
          <a:ln w="9525">
            <a:noFill/>
            <a:miter lim="800000"/>
            <a:headEnd/>
            <a:tailEnd/>
          </a:ln>
        </p:spPr>
        <p:txBody>
          <a:bodyPr>
            <a:prstTxWarp prst="textNoShape">
              <a:avLst/>
            </a:prstTxWarp>
            <a:spAutoFit/>
          </a:bodyPr>
          <a:lstStyle/>
          <a:p>
            <a:pPr algn="ctr"/>
            <a:r>
              <a:rPr lang="en-US" sz="1000" dirty="0" err="1">
                <a:solidFill>
                  <a:srgbClr val="333333"/>
                </a:solidFill>
                <a:latin typeface="Helvetica" pitchFamily="1" charset="0"/>
              </a:rPr>
              <a:t>LineGeometryExample</a:t>
            </a:r>
            <a:endParaRPr lang="en-US" sz="1000" dirty="0">
              <a:solidFill>
                <a:srgbClr val="333333"/>
              </a:solidFill>
              <a:latin typeface="Helvetica" pitchFamily="1" charset="0"/>
            </a:endParaRPr>
          </a:p>
        </p:txBody>
      </p:sp>
      <p:sp>
        <p:nvSpPr>
          <p:cNvPr id="23" name="Rectangle 7"/>
          <p:cNvSpPr>
            <a:spLocks noChangeArrowheads="1"/>
          </p:cNvSpPr>
          <p:nvPr/>
        </p:nvSpPr>
        <p:spPr bwMode="auto">
          <a:xfrm>
            <a:off x="977900" y="2704867"/>
            <a:ext cx="4682671" cy="28386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4" name="Rectangle 8"/>
          <p:cNvSpPr>
            <a:spLocks noChangeArrowheads="1"/>
          </p:cNvSpPr>
          <p:nvPr/>
        </p:nvSpPr>
        <p:spPr bwMode="auto">
          <a:xfrm>
            <a:off x="977900" y="2982680"/>
            <a:ext cx="1897380" cy="2651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5" name="Rectangle 9"/>
          <p:cNvSpPr>
            <a:spLocks noChangeArrowheads="1"/>
          </p:cNvSpPr>
          <p:nvPr/>
        </p:nvSpPr>
        <p:spPr bwMode="auto">
          <a:xfrm>
            <a:off x="977900" y="3262080"/>
            <a:ext cx="3714750" cy="2762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6" name="Rectangle 10"/>
          <p:cNvSpPr>
            <a:spLocks noChangeArrowheads="1"/>
          </p:cNvSpPr>
          <p:nvPr/>
        </p:nvSpPr>
        <p:spPr bwMode="auto">
          <a:xfrm>
            <a:off x="977900" y="3541480"/>
            <a:ext cx="4138613"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7" name="Rectangle 11"/>
          <p:cNvSpPr>
            <a:spLocks noChangeArrowheads="1"/>
          </p:cNvSpPr>
          <p:nvPr/>
        </p:nvSpPr>
        <p:spPr bwMode="auto">
          <a:xfrm>
            <a:off x="977900" y="3820880"/>
            <a:ext cx="3703638"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28" name="Line 13"/>
          <p:cNvSpPr>
            <a:spLocks noChangeShapeType="1"/>
          </p:cNvSpPr>
          <p:nvPr/>
        </p:nvSpPr>
        <p:spPr bwMode="auto">
          <a:xfrm>
            <a:off x="2327275" y="491744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9" name="Line 14"/>
          <p:cNvSpPr>
            <a:spLocks noChangeShapeType="1"/>
          </p:cNvSpPr>
          <p:nvPr/>
        </p:nvSpPr>
        <p:spPr bwMode="auto">
          <a:xfrm>
            <a:off x="4152900" y="537464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0" name="Line 15"/>
          <p:cNvSpPr>
            <a:spLocks noChangeShapeType="1"/>
          </p:cNvSpPr>
          <p:nvPr/>
        </p:nvSpPr>
        <p:spPr bwMode="auto">
          <a:xfrm>
            <a:off x="4152900" y="6285865"/>
            <a:ext cx="914400" cy="317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1" name="Rectangle 16"/>
          <p:cNvSpPr>
            <a:spLocks noChangeArrowheads="1"/>
          </p:cNvSpPr>
          <p:nvPr/>
        </p:nvSpPr>
        <p:spPr bwMode="auto">
          <a:xfrm>
            <a:off x="2333625" y="4930140"/>
            <a:ext cx="4476750" cy="1717675"/>
          </a:xfrm>
          <a:prstGeom prst="rect">
            <a:avLst/>
          </a:prstGeom>
          <a:solidFill>
            <a:schemeClr val="bg1"/>
          </a:solidFill>
          <a:ln w="9525">
            <a:solidFill>
              <a:schemeClr val="bg1"/>
            </a:solidFill>
            <a:miter lim="800000"/>
            <a:headEnd/>
            <a:tailEnd/>
          </a:ln>
        </p:spPr>
        <p:txBody>
          <a:bodyPr wrap="none" anchor="ctr">
            <a:prstTxWarp prst="textNoShape">
              <a:avLst/>
            </a:prstTxWarp>
          </a:bodyPr>
          <a:lstStyle/>
          <a:p>
            <a:endParaRPr lang="en-US"/>
          </a:p>
        </p:txBody>
      </p:sp>
      <p:sp>
        <p:nvSpPr>
          <p:cNvPr id="32" name="Line 17"/>
          <p:cNvSpPr>
            <a:spLocks noChangeShapeType="1"/>
          </p:cNvSpPr>
          <p:nvPr/>
        </p:nvSpPr>
        <p:spPr bwMode="auto">
          <a:xfrm flipH="1">
            <a:off x="4152900" y="5374640"/>
            <a:ext cx="91440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36" name="Rectangle 7"/>
          <p:cNvSpPr>
            <a:spLocks noChangeArrowheads="1"/>
          </p:cNvSpPr>
          <p:nvPr/>
        </p:nvSpPr>
        <p:spPr bwMode="auto">
          <a:xfrm>
            <a:off x="977900" y="2438400"/>
            <a:ext cx="6705600" cy="28386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499"/>
                                          </p:stCondLst>
                                        </p:cTn>
                                        <p:tgtEl>
                                          <p:spTgt spid="36"/>
                                        </p:tgtEl>
                                        <p:attrNameLst>
                                          <p:attrName>style.visibility</p:attrName>
                                        </p:attrNameLst>
                                      </p:cBhvr>
                                      <p:to>
                                        <p:strVal val="visible"/>
                                      </p:to>
                                    </p:set>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499"/>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499"/>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28"/>
                                        </p:tgtEl>
                                        <p:attrNameLst>
                                          <p:attrName>style.visibility</p:attrName>
                                        </p:attrNameLst>
                                      </p:cBhvr>
                                      <p:to>
                                        <p:strVal val="hidden"/>
                                      </p:to>
                                    </p:set>
                                  </p:childTnLst>
                                </p:cTn>
                              </p:par>
                              <p:par>
                                <p:cTn id="34" presetID="1"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499"/>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29"/>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499"/>
                                          </p:stCondLst>
                                        </p:cTn>
                                        <p:tgtEl>
                                          <p:spTgt spid="27"/>
                                        </p:tgtEl>
                                        <p:attrNameLst>
                                          <p:attrName>style.visibility</p:attrName>
                                        </p:attrNameLst>
                                      </p:cBhvr>
                                      <p:to>
                                        <p:strVal val="visible"/>
                                      </p:to>
                                    </p:se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30"/>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499"/>
                                          </p:stCondLst>
                                        </p:cTn>
                                        <p:tgtEl>
                                          <p:spTgt spid="3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27" grpId="0" animBg="1"/>
      <p:bldP spid="28" grpId="0" animBg="1"/>
      <p:bldP spid="28" grpId="1" animBg="1"/>
      <p:bldP spid="29" grpId="0" animBg="1"/>
      <p:bldP spid="29" grpId="1" animBg="1"/>
      <p:bldP spid="30" grpId="0" animBg="1"/>
      <p:bldP spid="30" grpId="1" animBg="1"/>
      <p:bldP spid="31" grpId="0" animBg="1"/>
      <p:bldP spid="32" grpId="0" animBg="1"/>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JavaScript Event Model</a:t>
            </a:r>
            <a:endParaRPr lang="en-US" dirty="0">
              <a:solidFill>
                <a:schemeClr val="tx1"/>
              </a:solidFill>
            </a:endParaRPr>
          </a:p>
        </p:txBody>
      </p:sp>
      <p:sp>
        <p:nvSpPr>
          <p:cNvPr id="57347"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Graphical applications usually make it possible for the user to control the action of a program by using an input device such as a mouse.   Programs that support this kind of user control are called </a:t>
            </a:r>
            <a:r>
              <a:rPr lang="en-US" sz="2400" i="1" dirty="0"/>
              <a:t>interactive programs</a:t>
            </a:r>
            <a:r>
              <a:rPr lang="en-US" sz="2400" b="0" i="1" dirty="0"/>
              <a:t>.</a:t>
            </a:r>
          </a:p>
          <a:p>
            <a:pPr marL="342900" indent="-342900">
              <a:lnSpc>
                <a:spcPct val="90000"/>
              </a:lnSpc>
              <a:spcAft>
                <a:spcPct val="50000"/>
              </a:spcAft>
              <a:buFontTx/>
              <a:buChar char="•"/>
            </a:pPr>
            <a:r>
              <a:rPr lang="en-US" sz="2400" b="0" dirty="0"/>
              <a:t>User actions such as clicking the mouse are called </a:t>
            </a:r>
            <a:r>
              <a:rPr lang="en-US" sz="2400" i="1" dirty="0"/>
              <a:t>events</a:t>
            </a:r>
            <a:r>
              <a:rPr lang="en-US" sz="2400" b="0" i="1" dirty="0"/>
              <a:t>.</a:t>
            </a:r>
            <a:r>
              <a:rPr lang="en-US" sz="2400" b="0" dirty="0"/>
              <a:t>  Programs that respond to events are said to be </a:t>
            </a:r>
            <a:r>
              <a:rPr lang="en-US" sz="2400" i="1" dirty="0"/>
              <a:t>event-driven</a:t>
            </a:r>
            <a:r>
              <a:rPr lang="en-US" sz="2400" b="0" i="1" dirty="0"/>
              <a:t>.</a:t>
            </a:r>
            <a:endParaRPr lang="en-US" sz="2400" b="0" dirty="0"/>
          </a:p>
          <a:p>
            <a:pPr marL="342900" indent="-342900">
              <a:lnSpc>
                <a:spcPct val="90000"/>
              </a:lnSpc>
              <a:spcAft>
                <a:spcPct val="50000"/>
              </a:spcAft>
              <a:buFontTx/>
              <a:buChar char="•"/>
            </a:pPr>
            <a:r>
              <a:rPr lang="en-US" sz="2400" b="0" dirty="0"/>
              <a:t>In modern interactive programs, user input doesn’t occur at predictable times.  A running program doesn’t tell the user when to click the mouse.  The user decides when to click the mouse, and the program responds.  Because events are not controlled by the program, they are said to be </a:t>
            </a:r>
            <a:r>
              <a:rPr lang="en-US" sz="2400" i="1" dirty="0"/>
              <a:t>asynchronous</a:t>
            </a:r>
            <a:r>
              <a:rPr lang="en-US" sz="2400" b="0" i="1" dirty="0"/>
              <a:t>.</a:t>
            </a:r>
          </a:p>
          <a:p>
            <a:pPr marL="342900" indent="-342900">
              <a:lnSpc>
                <a:spcPct val="90000"/>
              </a:lnSpc>
              <a:spcAft>
                <a:spcPct val="50000"/>
              </a:spcAft>
              <a:buFontTx/>
              <a:buChar char="•"/>
            </a:pPr>
            <a:r>
              <a:rPr lang="en-US" sz="2400" b="0" dirty="0"/>
              <a:t>In JavaScript program, you write a function that acts as a </a:t>
            </a:r>
            <a:r>
              <a:rPr lang="en-US" sz="2400" i="1" dirty="0"/>
              <a:t>listener</a:t>
            </a:r>
            <a:r>
              <a:rPr lang="en-US" sz="2400" b="0" dirty="0"/>
              <a:t> for a particular event type.  When the event occurs, that listener is called.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Role of Event Listeners</a:t>
            </a:r>
            <a:endParaRPr lang="en-US">
              <a:solidFill>
                <a:schemeClr val="tx1"/>
              </a:solidFill>
            </a:endParaRPr>
          </a:p>
        </p:txBody>
      </p:sp>
      <p:sp>
        <p:nvSpPr>
          <p:cNvPr id="59395" name="Rectangle 3"/>
          <p:cNvSpPr>
            <a:spLocks noChangeArrowheads="1"/>
          </p:cNvSpPr>
          <p:nvPr/>
        </p:nvSpPr>
        <p:spPr bwMode="auto">
          <a:xfrm>
            <a:off x="482600" y="1155700"/>
            <a:ext cx="8128000" cy="2959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One way to visualize the role of a listener is to imagine that you have access to one of Fred and George </a:t>
            </a:r>
            <a:r>
              <a:rPr lang="en-US" sz="2400" b="0" dirty="0" err="1"/>
              <a:t>Weasley’s</a:t>
            </a:r>
            <a:r>
              <a:rPr lang="en-US" sz="2400" b="0" dirty="0"/>
              <a:t> “Extendable Ears” from the Harry Potter series.</a:t>
            </a:r>
          </a:p>
          <a:p>
            <a:pPr marL="342900" indent="-342900">
              <a:lnSpc>
                <a:spcPct val="90000"/>
              </a:lnSpc>
              <a:spcAft>
                <a:spcPct val="50000"/>
              </a:spcAft>
              <a:buFontTx/>
              <a:buChar char="•"/>
            </a:pPr>
            <a:r>
              <a:rPr lang="en-US" sz="2400" b="0" dirty="0"/>
              <a:t>Suppose that you wanted to use these magical listeners to detect events in the canvas shown at the bottom of the slide.  All you need to do is send those ears into the room where, being magical, they can keep you informed on anything that goes on there, making it possible for you to respond.</a:t>
            </a:r>
          </a:p>
        </p:txBody>
      </p:sp>
      <p:pic>
        <p:nvPicPr>
          <p:cNvPr id="59396" name="Picture 4" descr="Graphics (3"/>
          <p:cNvPicPr>
            <a:picLocks noChangeAspect="1" noChangeArrowheads="1"/>
          </p:cNvPicPr>
          <p:nvPr/>
        </p:nvPicPr>
        <p:blipFill>
          <a:blip r:embed="rId3"/>
          <a:srcRect/>
          <a:stretch>
            <a:fillRect/>
          </a:stretch>
        </p:blipFill>
        <p:spPr bwMode="auto">
          <a:xfrm>
            <a:off x="2362200" y="4254500"/>
            <a:ext cx="4506913" cy="2266950"/>
          </a:xfrm>
          <a:prstGeom prst="rect">
            <a:avLst/>
          </a:prstGeom>
          <a:noFill/>
          <a:ln w="9525">
            <a:noFill/>
            <a:miter lim="800000"/>
            <a:headEnd/>
            <a:tailEnd/>
          </a:ln>
        </p:spPr>
      </p:pic>
      <p:sp>
        <p:nvSpPr>
          <p:cNvPr id="59397" name="Text Box 5"/>
          <p:cNvSpPr txBox="1">
            <a:spLocks noChangeArrowheads="1"/>
          </p:cNvSpPr>
          <p:nvPr/>
        </p:nvSpPr>
        <p:spPr bwMode="auto">
          <a:xfrm>
            <a:off x="2386013" y="4241800"/>
            <a:ext cx="4446587" cy="244475"/>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ListenerExample</a:t>
            </a:r>
          </a:p>
        </p:txBody>
      </p:sp>
      <p:pic>
        <p:nvPicPr>
          <p:cNvPr id="720903" name="Picture 7" descr="ExtendableEar"/>
          <p:cNvPicPr>
            <a:picLocks noChangeAspect="1" noChangeArrowheads="1"/>
          </p:cNvPicPr>
          <p:nvPr/>
        </p:nvPicPr>
        <p:blipFill>
          <a:blip r:embed="rId4"/>
          <a:srcRect/>
          <a:stretch>
            <a:fillRect/>
          </a:stretch>
        </p:blipFill>
        <p:spPr bwMode="auto">
          <a:xfrm>
            <a:off x="1828800" y="4953000"/>
            <a:ext cx="3086100" cy="1054100"/>
          </a:xfrm>
          <a:prstGeom prst="rect">
            <a:avLst/>
          </a:prstGeom>
          <a:noFill/>
          <a:ln w="9525">
            <a:noFill/>
            <a:miter lim="800000"/>
            <a:headEnd/>
            <a:tailEnd/>
          </a:ln>
        </p:spPr>
      </p:pic>
      <p:sp>
        <p:nvSpPr>
          <p:cNvPr id="59400" name="Rectangle 8"/>
          <p:cNvSpPr>
            <a:spLocks noChangeArrowheads="1"/>
          </p:cNvSpPr>
          <p:nvPr/>
        </p:nvSpPr>
        <p:spPr bwMode="auto">
          <a:xfrm>
            <a:off x="17463" y="4267200"/>
            <a:ext cx="2338387" cy="2241550"/>
          </a:xfrm>
          <a:prstGeom prst="rect">
            <a:avLst/>
          </a:prstGeom>
          <a:solidFill>
            <a:srgbClr val="CCFFFF"/>
          </a:solidFill>
          <a:ln w="9525">
            <a:solidFill>
              <a:srgbClr val="CCFFFF"/>
            </a:solidFill>
            <a:miter lim="800000"/>
            <a:headEnd/>
            <a:tailEnd/>
          </a:ln>
        </p:spPr>
        <p:txBody>
          <a:bodyPr wrap="none" anchor="ctr">
            <a:prstTxWarp prst="textNoShape">
              <a:avLst/>
            </a:prstTxWarp>
          </a:bodyPr>
          <a:lstStyle/>
          <a:p>
            <a:endParaRPr lang="en-US"/>
          </a:p>
        </p:txBody>
      </p:sp>
      <p:pic>
        <p:nvPicPr>
          <p:cNvPr id="59401" name="Picture 9" descr="GraphicsEnd"/>
          <p:cNvPicPr>
            <a:picLocks noChangeAspect="1" noChangeArrowheads="1"/>
          </p:cNvPicPr>
          <p:nvPr/>
        </p:nvPicPr>
        <p:blipFill>
          <a:blip r:embed="rId5"/>
          <a:srcRect/>
          <a:stretch>
            <a:fillRect/>
          </a:stretch>
        </p:blipFill>
        <p:spPr bwMode="auto">
          <a:xfrm>
            <a:off x="2349500" y="4248150"/>
            <a:ext cx="36513" cy="2266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720903"/>
                                        </p:tgtEl>
                                        <p:attrNameLst>
                                          <p:attrName>style.visibility</p:attrName>
                                        </p:attrNameLst>
                                      </p:cBhvr>
                                      <p:to>
                                        <p:strVal val="visible"/>
                                      </p:to>
                                    </p:set>
                                    <p:anim calcmode="lin" valueType="num">
                                      <p:cBhvr additive="base">
                                        <p:cTn id="10" dur="2000" fill="hold"/>
                                        <p:tgtEl>
                                          <p:spTgt spid="720903"/>
                                        </p:tgtEl>
                                        <p:attrNameLst>
                                          <p:attrName>ppt_x</p:attrName>
                                        </p:attrNameLst>
                                      </p:cBhvr>
                                      <p:tavLst>
                                        <p:tav tm="0">
                                          <p:val>
                                            <p:strVal val="0-#ppt_w/2"/>
                                          </p:val>
                                        </p:tav>
                                        <p:tav tm="100000">
                                          <p:val>
                                            <p:strVal val="#ppt_x"/>
                                          </p:val>
                                        </p:tav>
                                      </p:tavLst>
                                    </p:anim>
                                    <p:anim calcmode="lin" valueType="num">
                                      <p:cBhvr additive="base">
                                        <p:cTn id="11" dur="2000" fill="hold"/>
                                        <p:tgtEl>
                                          <p:spTgt spid="7209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First-Class Functions</a:t>
            </a:r>
            <a:endParaRPr lang="en-US" dirty="0">
              <a:solidFill>
                <a:schemeClr val="tx1"/>
              </a:solidFill>
            </a:endParaRPr>
          </a:p>
        </p:txBody>
      </p:sp>
      <p:sp>
        <p:nvSpPr>
          <p:cNvPr id="59395" name="Rectangle 3"/>
          <p:cNvSpPr>
            <a:spLocks noChangeArrowheads="1"/>
          </p:cNvSpPr>
          <p:nvPr/>
        </p:nvSpPr>
        <p:spPr bwMode="auto">
          <a:xfrm>
            <a:off x="482600" y="1155700"/>
            <a:ext cx="8128000" cy="4787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Writing listener functions requires you to make use of one of JavaScript’s most important features, which is summed up in the idea that functions in JavaScript are treated as data values just like any others.</a:t>
            </a:r>
          </a:p>
          <a:p>
            <a:pPr marL="342900" indent="-342900">
              <a:lnSpc>
                <a:spcPct val="90000"/>
              </a:lnSpc>
              <a:spcAft>
                <a:spcPct val="50000"/>
              </a:spcAft>
              <a:buFontTx/>
              <a:buChar char="•"/>
            </a:pPr>
            <a:r>
              <a:rPr lang="en-US" sz="2400" b="0" dirty="0"/>
              <a:t>Given a function in JavaScript, you can assign it to a variable, pass it as a parameter, or return it as a result.</a:t>
            </a:r>
          </a:p>
          <a:p>
            <a:pPr marL="342900" indent="-342900">
              <a:lnSpc>
                <a:spcPct val="90000"/>
              </a:lnSpc>
              <a:spcAft>
                <a:spcPct val="50000"/>
              </a:spcAft>
              <a:buFontTx/>
              <a:buChar char="•"/>
            </a:pPr>
            <a:r>
              <a:rPr lang="en-US" sz="2400" b="0" dirty="0"/>
              <a:t>Functions that have are treated like any data value are called </a:t>
            </a:r>
            <a:r>
              <a:rPr lang="en-US" sz="2400" i="1" dirty="0"/>
              <a:t>first-class functions</a:t>
            </a:r>
            <a:r>
              <a:rPr lang="en-US" sz="2400" b="0" i="1" dirty="0"/>
              <a:t>.</a:t>
            </a:r>
            <a:endParaRPr lang="en-US" sz="2400" b="0" dirty="0"/>
          </a:p>
          <a:p>
            <a:pPr marL="342900" indent="-342900">
              <a:lnSpc>
                <a:spcPct val="90000"/>
              </a:lnSpc>
              <a:spcAft>
                <a:spcPct val="50000"/>
              </a:spcAft>
              <a:buFontTx/>
              <a:buChar char="•"/>
            </a:pPr>
            <a:r>
              <a:rPr lang="en-US" sz="2400" b="0" dirty="0"/>
              <a:t>The textbook includes examples of how first-class functions can be used to write a program that generates a table of values for a client-supplied function.  The focus in today’s lecture is using first-class functions as listeners.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Declaring Functions using Assignment</a:t>
            </a:r>
            <a:endParaRPr lang="en-US" dirty="0">
              <a:solidFill>
                <a:schemeClr val="tx1"/>
              </a:solidFill>
            </a:endParaRPr>
          </a:p>
        </p:txBody>
      </p:sp>
      <p:sp>
        <p:nvSpPr>
          <p:cNvPr id="59395" name="Rectangle 3"/>
          <p:cNvSpPr>
            <a:spLocks noChangeArrowheads="1"/>
          </p:cNvSpPr>
          <p:nvPr/>
        </p:nvSpPr>
        <p:spPr bwMode="auto">
          <a:xfrm>
            <a:off x="482600" y="1155700"/>
            <a:ext cx="8128000" cy="1511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syntax for function definitions you have been using all along is really just a convenient shorthand for assigning a function to a variable.  Thus, instead of writing</a:t>
            </a:r>
          </a:p>
          <a:p>
            <a:pPr marL="342900" indent="-342900" algn="just">
              <a:lnSpc>
                <a:spcPct val="90000"/>
              </a:lnSpc>
              <a:spcAft>
                <a:spcPct val="50000"/>
              </a:spcAft>
              <a:buFontTx/>
              <a:buChar char="•"/>
            </a:pPr>
            <a:endParaRPr lang="en-US" sz="2400" b="0" dirty="0"/>
          </a:p>
        </p:txBody>
      </p:sp>
      <p:sp>
        <p:nvSpPr>
          <p:cNvPr id="4" name="Rectangle 3"/>
          <p:cNvSpPr>
            <a:spLocks noChangeArrowheads="1"/>
          </p:cNvSpPr>
          <p:nvPr/>
        </p:nvSpPr>
        <p:spPr bwMode="auto">
          <a:xfrm>
            <a:off x="482600" y="3962400"/>
            <a:ext cx="8128000" cy="609600"/>
          </a:xfrm>
          <a:prstGeom prst="rect">
            <a:avLst/>
          </a:prstGeom>
          <a:noFill/>
          <a:ln w="9525">
            <a:noFill/>
            <a:miter lim="800000"/>
            <a:headEnd/>
            <a:tailEnd/>
          </a:ln>
        </p:spPr>
        <p:txBody>
          <a:bodyPr>
            <a:prstTxWarp prst="textNoShape">
              <a:avLst/>
            </a:prstTxWarp>
          </a:bodyPr>
          <a:lstStyle/>
          <a:p>
            <a:pPr marL="342900">
              <a:lnSpc>
                <a:spcPct val="90000"/>
              </a:lnSpc>
              <a:spcAft>
                <a:spcPct val="50000"/>
              </a:spcAft>
            </a:pPr>
            <a:r>
              <a:rPr lang="en-US" sz="2400" b="0" dirty="0"/>
              <a:t>JavaScript allows you to write</a:t>
            </a:r>
          </a:p>
        </p:txBody>
      </p:sp>
      <p:grpSp>
        <p:nvGrpSpPr>
          <p:cNvPr id="8" name="Group 7"/>
          <p:cNvGrpSpPr/>
          <p:nvPr/>
        </p:nvGrpSpPr>
        <p:grpSpPr>
          <a:xfrm>
            <a:off x="1219200" y="2427513"/>
            <a:ext cx="6934200" cy="1366762"/>
            <a:chOff x="1422400" y="2367038"/>
            <a:chExt cx="6553200" cy="1366762"/>
          </a:xfrm>
        </p:grpSpPr>
        <p:sp>
          <p:nvSpPr>
            <p:cNvPr id="6" name="Rectangle 4"/>
            <p:cNvSpPr>
              <a:spLocks noChangeArrowheads="1"/>
            </p:cNvSpPr>
            <p:nvPr/>
          </p:nvSpPr>
          <p:spPr bwMode="auto">
            <a:xfrm>
              <a:off x="1422400" y="23670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7" name="Text Box 5"/>
            <p:cNvSpPr txBox="1">
              <a:spLocks noChangeArrowheads="1"/>
            </p:cNvSpPr>
            <p:nvPr/>
          </p:nvSpPr>
          <p:spPr bwMode="auto">
            <a:xfrm>
              <a:off x="1447800" y="2451703"/>
              <a:ext cx="6477000" cy="1107996"/>
            </a:xfrm>
            <a:prstGeom prst="rect">
              <a:avLst/>
            </a:prstGeom>
            <a:noFill/>
            <a:ln w="9525">
              <a:noFill/>
              <a:miter lim="800000"/>
              <a:headEnd/>
              <a:tailEnd/>
            </a:ln>
            <a:effectLst/>
          </p:spPr>
          <p:txBody>
            <a:bodyPr wrap="square">
              <a:prstTxWarp prst="textNoShape">
                <a:avLst/>
              </a:prstTxWarp>
              <a:spAutoFit/>
            </a:bodyPr>
            <a:lstStyle/>
            <a:p>
              <a:r>
                <a:rPr lang="en-US" sz="2200" dirty="0">
                  <a:latin typeface="Courier New"/>
                  <a:cs typeface="Courier New"/>
                </a:rPr>
                <a:t>function </a:t>
              </a:r>
              <a:r>
                <a:rPr lang="en-US" sz="2200" dirty="0" err="1">
                  <a:latin typeface="Courier New"/>
                  <a:cs typeface="Courier New"/>
                </a:rPr>
                <a:t>fahrenheitToCelsius(f</a:t>
              </a:r>
              <a:r>
                <a:rPr lang="en-US" sz="2200" dirty="0">
                  <a:latin typeface="Courier New"/>
                  <a:cs typeface="Courier New"/>
                </a:rPr>
                <a:t>)</a:t>
              </a:r>
              <a:r>
                <a:rPr lang="en-US" sz="1000" dirty="0">
                  <a:latin typeface="Courier New"/>
                  <a:cs typeface="Courier New"/>
                </a:rPr>
                <a:t> </a:t>
              </a:r>
              <a:r>
                <a:rPr lang="en-US" sz="2200" dirty="0">
                  <a:latin typeface="Courier New"/>
                  <a:cs typeface="Courier New"/>
                </a:rPr>
                <a:t>{</a:t>
              </a:r>
            </a:p>
            <a:p>
              <a:r>
                <a:rPr lang="en-US" sz="2200" dirty="0">
                  <a:latin typeface="Courier New"/>
                  <a:cs typeface="Courier New"/>
                </a:rPr>
                <a:t>   return 5 / 9 * (</a:t>
              </a:r>
              <a:r>
                <a:rPr lang="en-US" sz="2200" dirty="0" err="1">
                  <a:latin typeface="Courier New"/>
                  <a:cs typeface="Courier New"/>
                </a:rPr>
                <a:t>f</a:t>
              </a:r>
              <a:r>
                <a:rPr lang="en-US" sz="2200" dirty="0">
                  <a:latin typeface="Courier New"/>
                  <a:cs typeface="Courier New"/>
                </a:rPr>
                <a:t> – 32);</a:t>
              </a:r>
            </a:p>
            <a:p>
              <a:r>
                <a:rPr lang="en-US" sz="2200" dirty="0">
                  <a:latin typeface="Courier New"/>
                  <a:cs typeface="Courier New"/>
                </a:rPr>
                <a:t>} </a:t>
              </a:r>
            </a:p>
          </p:txBody>
        </p:sp>
      </p:grpSp>
      <p:grpSp>
        <p:nvGrpSpPr>
          <p:cNvPr id="9" name="Group 8"/>
          <p:cNvGrpSpPr/>
          <p:nvPr/>
        </p:nvGrpSpPr>
        <p:grpSpPr>
          <a:xfrm>
            <a:off x="1219200" y="4588933"/>
            <a:ext cx="6934200" cy="1366762"/>
            <a:chOff x="1422400" y="2367038"/>
            <a:chExt cx="6553200" cy="1366762"/>
          </a:xfrm>
        </p:grpSpPr>
        <p:sp>
          <p:nvSpPr>
            <p:cNvPr id="10" name="Rectangle 4"/>
            <p:cNvSpPr>
              <a:spLocks noChangeArrowheads="1"/>
            </p:cNvSpPr>
            <p:nvPr/>
          </p:nvSpPr>
          <p:spPr bwMode="auto">
            <a:xfrm>
              <a:off x="1422400" y="2367038"/>
              <a:ext cx="6553200" cy="1366762"/>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endParaRPr lang="en-US"/>
            </a:p>
          </p:txBody>
        </p:sp>
        <p:sp>
          <p:nvSpPr>
            <p:cNvPr id="11" name="Text Box 5"/>
            <p:cNvSpPr txBox="1">
              <a:spLocks noChangeArrowheads="1"/>
            </p:cNvSpPr>
            <p:nvPr/>
          </p:nvSpPr>
          <p:spPr bwMode="auto">
            <a:xfrm>
              <a:off x="1447800" y="2451703"/>
              <a:ext cx="6399590" cy="1107996"/>
            </a:xfrm>
            <a:prstGeom prst="rect">
              <a:avLst/>
            </a:prstGeom>
            <a:noFill/>
            <a:ln w="9525">
              <a:noFill/>
              <a:miter lim="800000"/>
              <a:headEnd/>
              <a:tailEnd/>
            </a:ln>
            <a:effectLst/>
          </p:spPr>
          <p:txBody>
            <a:bodyPr wrap="square">
              <a:prstTxWarp prst="textNoShape">
                <a:avLst/>
              </a:prstTxWarp>
              <a:spAutoFit/>
            </a:bodyPr>
            <a:lstStyle/>
            <a:p>
              <a:r>
                <a:rPr lang="en-US" sz="2200" dirty="0">
                  <a:latin typeface="Courier New"/>
                  <a:cs typeface="Courier New"/>
                </a:rPr>
                <a:t>let </a:t>
              </a:r>
              <a:r>
                <a:rPr lang="en-US" sz="2200" dirty="0" err="1">
                  <a:latin typeface="Courier New"/>
                  <a:cs typeface="Courier New"/>
                </a:rPr>
                <a:t>fahrenheitToCelsius</a:t>
              </a:r>
              <a:r>
                <a:rPr lang="en-US" sz="1800" dirty="0">
                  <a:latin typeface="Courier New"/>
                  <a:cs typeface="Courier New"/>
                </a:rPr>
                <a:t> </a:t>
              </a:r>
              <a:r>
                <a:rPr lang="en-US" sz="2200" dirty="0">
                  <a:latin typeface="Courier New"/>
                  <a:cs typeface="Courier New"/>
                </a:rPr>
                <a:t>=</a:t>
              </a:r>
              <a:r>
                <a:rPr lang="en-US" sz="1800" dirty="0">
                  <a:latin typeface="Courier New"/>
                  <a:cs typeface="Courier New"/>
                </a:rPr>
                <a:t> </a:t>
              </a:r>
              <a:r>
                <a:rPr lang="en-US" sz="2200" dirty="0">
                  <a:latin typeface="Courier New"/>
                  <a:cs typeface="Courier New"/>
                </a:rPr>
                <a:t>function(f)</a:t>
              </a:r>
              <a:r>
                <a:rPr lang="en-US" sz="1000" dirty="0">
                  <a:latin typeface="Courier New"/>
                  <a:cs typeface="Courier New"/>
                </a:rPr>
                <a:t> </a:t>
              </a:r>
              <a:r>
                <a:rPr lang="en-US" sz="2200" dirty="0">
                  <a:latin typeface="Courier New"/>
                  <a:cs typeface="Courier New"/>
                </a:rPr>
                <a:t>{</a:t>
              </a:r>
            </a:p>
            <a:p>
              <a:r>
                <a:rPr lang="en-US" sz="2200" dirty="0">
                  <a:latin typeface="Courier New"/>
                  <a:cs typeface="Courier New"/>
                </a:rPr>
                <a:t>   return 5 / 9 * (</a:t>
              </a:r>
              <a:r>
                <a:rPr lang="en-US" sz="2200" dirty="0" err="1">
                  <a:latin typeface="Courier New"/>
                  <a:cs typeface="Courier New"/>
                </a:rPr>
                <a:t>f</a:t>
              </a:r>
              <a:r>
                <a:rPr lang="en-US" sz="2200" dirty="0">
                  <a:latin typeface="Courier New"/>
                  <a:cs typeface="Courier New"/>
                </a:rPr>
                <a:t> – 32);</a:t>
              </a:r>
            </a:p>
            <a:p>
              <a:r>
                <a:rPr lang="en-US" sz="2200" dirty="0">
                  <a:latin typeface="Courier New"/>
                  <a:cs typeface="Courier New"/>
                </a:rPr>
                <a:t>};</a:t>
              </a:r>
            </a:p>
          </p:txBody>
        </p:sp>
      </p:grpSp>
      <p:sp>
        <p:nvSpPr>
          <p:cNvPr id="12" name="Rectangle 3"/>
          <p:cNvSpPr>
            <a:spLocks noChangeArrowheads="1"/>
          </p:cNvSpPr>
          <p:nvPr/>
        </p:nvSpPr>
        <p:spPr bwMode="auto">
          <a:xfrm>
            <a:off x="482600" y="6108700"/>
            <a:ext cx="8128000" cy="596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Note that this form is a declaration and requires a semicolon.</a:t>
            </a:r>
          </a:p>
          <a:p>
            <a:pPr marL="342900" indent="-342900" algn="just">
              <a:lnSpc>
                <a:spcPct val="90000"/>
              </a:lnSpc>
              <a:spcAft>
                <a:spcPct val="50000"/>
              </a:spcAft>
              <a:buFontTx/>
              <a:buChar char="•"/>
            </a:pPr>
            <a:endParaRPr lang="en-US" sz="2400" b="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Closures</a:t>
            </a:r>
            <a:endParaRPr lang="en-US" dirty="0">
              <a:solidFill>
                <a:schemeClr val="tx1"/>
              </a:solidFill>
            </a:endParaRPr>
          </a:p>
        </p:txBody>
      </p:sp>
      <p:sp>
        <p:nvSpPr>
          <p:cNvPr id="59395" name="Rectangle 3"/>
          <p:cNvSpPr>
            <a:spLocks noChangeArrowheads="1"/>
          </p:cNvSpPr>
          <p:nvPr/>
        </p:nvSpPr>
        <p:spPr bwMode="auto">
          <a:xfrm>
            <a:off x="482600" y="1155700"/>
            <a:ext cx="8128000" cy="5397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The assignment syntax has few advantages over the more familiar definition for functions defined at the highest level of a program.</a:t>
            </a:r>
          </a:p>
          <a:p>
            <a:pPr marL="342900" indent="-342900">
              <a:lnSpc>
                <a:spcPct val="90000"/>
              </a:lnSpc>
              <a:spcAft>
                <a:spcPct val="50000"/>
              </a:spcAft>
              <a:buFontTx/>
              <a:buChar char="•"/>
            </a:pPr>
            <a:r>
              <a:rPr lang="en-US" sz="2400" b="0" dirty="0"/>
              <a:t>The real advantage of declaring functions in this way comes when you declare one function as a local variable inside another function.  In that case, the inner function not only includes the code in the function body but also has access to the local variables in the outer function.</a:t>
            </a:r>
          </a:p>
          <a:p>
            <a:pPr marL="342900" indent="-342900">
              <a:lnSpc>
                <a:spcPct val="90000"/>
              </a:lnSpc>
              <a:spcAft>
                <a:spcPct val="50000"/>
              </a:spcAft>
              <a:buFontTx/>
              <a:buChar char="•"/>
            </a:pPr>
            <a:r>
              <a:rPr lang="en-US" sz="2400" b="0" dirty="0"/>
              <a:t>This combination of a function definition and the collection of local variables available in the stack frame in which the new function is defined is called a </a:t>
            </a:r>
            <a:r>
              <a:rPr lang="en-US" sz="2400" i="1" dirty="0"/>
              <a:t>closure</a:t>
            </a:r>
            <a:r>
              <a:rPr lang="en-US" sz="2400" b="0" i="1" dirty="0"/>
              <a:t>.</a:t>
            </a:r>
            <a:endParaRPr lang="en-US" sz="2400" b="0" dirty="0"/>
          </a:p>
          <a:p>
            <a:pPr marL="342900" indent="-342900">
              <a:lnSpc>
                <a:spcPct val="90000"/>
              </a:lnSpc>
              <a:spcAft>
                <a:spcPct val="50000"/>
              </a:spcAft>
              <a:buFontTx/>
              <a:buChar char="•"/>
            </a:pPr>
            <a:r>
              <a:rPr lang="en-US" sz="2400" b="0" dirty="0"/>
              <a:t>Closures are essential to writing interactive programs in JavaScript, so it is worth going through several examples in detail.</a:t>
            </a:r>
          </a:p>
          <a:p>
            <a:pPr marL="342900" indent="-342900" algn="just">
              <a:lnSpc>
                <a:spcPct val="90000"/>
              </a:lnSpc>
              <a:spcAft>
                <a:spcPct val="50000"/>
              </a:spcAft>
              <a:buFontTx/>
              <a:buChar char="•"/>
            </a:pP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 Simple Interactive Example</a:t>
            </a:r>
            <a:endParaRPr lang="en-US" dirty="0">
              <a:solidFill>
                <a:srgbClr val="FF0000"/>
              </a:solidFill>
            </a:endParaRPr>
          </a:p>
        </p:txBody>
      </p:sp>
      <p:sp>
        <p:nvSpPr>
          <p:cNvPr id="61444" name="Rectangle 18"/>
          <p:cNvSpPr>
            <a:spLocks noChangeArrowheads="1"/>
          </p:cNvSpPr>
          <p:nvPr/>
        </p:nvSpPr>
        <p:spPr bwMode="auto">
          <a:xfrm>
            <a:off x="482600" y="1155700"/>
            <a:ext cx="8128000" cy="596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first interactive example in the text is </a:t>
            </a:r>
            <a:r>
              <a:rPr lang="en-US" sz="2000" dirty="0" err="1">
                <a:latin typeface="Courier New"/>
                <a:cs typeface="Courier New"/>
              </a:rPr>
              <a:t>DrawDots</a:t>
            </a:r>
            <a:r>
              <a:rPr lang="en-US" sz="2400" b="0" dirty="0"/>
              <a:t>:</a:t>
            </a:r>
          </a:p>
        </p:txBody>
      </p:sp>
      <p:grpSp>
        <p:nvGrpSpPr>
          <p:cNvPr id="21" name="Group 20"/>
          <p:cNvGrpSpPr/>
          <p:nvPr/>
        </p:nvGrpSpPr>
        <p:grpSpPr>
          <a:xfrm>
            <a:off x="910770" y="1752600"/>
            <a:ext cx="7688944" cy="3257324"/>
            <a:chOff x="457200" y="2087154"/>
            <a:chExt cx="8229600" cy="3257324"/>
          </a:xfrm>
        </p:grpSpPr>
        <p:sp>
          <p:nvSpPr>
            <p:cNvPr id="22" name="Rectangle 4"/>
            <p:cNvSpPr>
              <a:spLocks noChangeArrowheads="1"/>
            </p:cNvSpPr>
            <p:nvPr/>
          </p:nvSpPr>
          <p:spPr bwMode="auto">
            <a:xfrm>
              <a:off x="457200" y="2087154"/>
              <a:ext cx="8229600" cy="325732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3" name="Text Box 5"/>
            <p:cNvSpPr txBox="1">
              <a:spLocks noChangeArrowheads="1"/>
            </p:cNvSpPr>
            <p:nvPr/>
          </p:nvSpPr>
          <p:spPr bwMode="auto">
            <a:xfrm>
              <a:off x="533400" y="2108894"/>
              <a:ext cx="8077200" cy="3139321"/>
            </a:xfrm>
            <a:prstGeom prst="rect">
              <a:avLst/>
            </a:prstGeom>
            <a:noFill/>
            <a:ln w="9525">
              <a:noFill/>
              <a:miter lim="800000"/>
              <a:headEnd/>
              <a:tailEnd/>
            </a:ln>
          </p:spPr>
          <p:txBody>
            <a:bodyPr wrap="square">
              <a:prstTxWarp prst="textNoShape">
                <a:avLst/>
              </a:prstTxWarp>
              <a:spAutoFit/>
            </a:bodyPr>
            <a:lstStyle/>
            <a:p>
              <a:r>
                <a:rPr lang="en-US" sz="1800" dirty="0">
                  <a:latin typeface="Courier New" pitchFamily="1" charset="0"/>
                </a:rPr>
                <a:t>function </a:t>
              </a:r>
              <a:r>
                <a:rPr lang="en-US" sz="1800" dirty="0" err="1">
                  <a:latin typeface="Courier New" pitchFamily="1" charset="0"/>
                </a:rPr>
                <a:t>DrawDots</a:t>
              </a:r>
              <a:r>
                <a:rPr lang="en-US" sz="1800" dirty="0">
                  <a:latin typeface="Courier New" pitchFamily="1" charset="0"/>
                </a:rPr>
                <a:t>() {</a:t>
              </a:r>
            </a:p>
            <a:p>
              <a:r>
                <a:rPr lang="en-US" sz="1800" dirty="0">
                  <a:latin typeface="Courier New" pitchFamily="1" charset="0"/>
                </a:rPr>
                <a:t>   let </a:t>
              </a:r>
              <a:r>
                <a:rPr lang="en-US" sz="1800" dirty="0" err="1">
                  <a:latin typeface="Courier New" pitchFamily="1" charset="0"/>
                </a:rPr>
                <a:t>gw</a:t>
              </a:r>
              <a:r>
                <a:rPr lang="en-US" sz="1800" dirty="0">
                  <a:latin typeface="Courier New" pitchFamily="1" charset="0"/>
                </a:rPr>
                <a:t> = </a:t>
              </a:r>
              <a:r>
                <a:rPr lang="en-US" sz="1800" dirty="0" err="1">
                  <a:latin typeface="Courier New" pitchFamily="1" charset="0"/>
                </a:rPr>
                <a:t>GWindow</a:t>
              </a:r>
              <a:r>
                <a:rPr lang="en-US" sz="1800" dirty="0">
                  <a:latin typeface="Courier New" pitchFamily="1" charset="0"/>
                </a:rPr>
                <a:t>(GWINDOW_WIDTH, GWINDOW_HEIGHT);</a:t>
              </a:r>
            </a:p>
            <a:p>
              <a:r>
                <a:rPr lang="en-US" sz="1800" dirty="0">
                  <a:latin typeface="Courier New" pitchFamily="1" charset="0"/>
                </a:rPr>
                <a:t>   let </a:t>
              </a:r>
              <a:r>
                <a:rPr lang="en-US" sz="1800" dirty="0" err="1">
                  <a:latin typeface="Courier New" pitchFamily="1" charset="0"/>
                </a:rPr>
                <a:t>clickAction</a:t>
              </a:r>
              <a:r>
                <a:rPr lang="en-US" sz="1800" dirty="0">
                  <a:latin typeface="Courier New" pitchFamily="1" charset="0"/>
                </a:rPr>
                <a:t> = function(e) {</a:t>
              </a:r>
            </a:p>
            <a:p>
              <a:r>
                <a:rPr lang="en-US" sz="1800" dirty="0">
                  <a:latin typeface="Courier New" pitchFamily="1" charset="0"/>
                </a:rPr>
                <a:t>      let dot = </a:t>
              </a:r>
              <a:r>
                <a:rPr lang="en-US" sz="1800" dirty="0" err="1">
                  <a:latin typeface="Courier New" pitchFamily="1" charset="0"/>
                </a:rPr>
                <a:t>GOval</a:t>
              </a:r>
              <a:r>
                <a:rPr lang="en-US" sz="1800" dirty="0">
                  <a:latin typeface="Courier New" pitchFamily="1" charset="0"/>
                </a:rPr>
                <a:t>(</a:t>
              </a:r>
              <a:r>
                <a:rPr lang="en-US" sz="1800" dirty="0" err="1">
                  <a:latin typeface="Courier New" pitchFamily="1" charset="0"/>
                </a:rPr>
                <a:t>e.getX</a:t>
              </a:r>
              <a:r>
                <a:rPr lang="en-US" sz="1800" dirty="0">
                  <a:latin typeface="Courier New" pitchFamily="1" charset="0"/>
                </a:rPr>
                <a:t>() - DOT_SIZE / 2,</a:t>
              </a:r>
            </a:p>
            <a:p>
              <a:r>
                <a:rPr lang="en-US" sz="1800" dirty="0">
                  <a:latin typeface="Courier New" pitchFamily="1" charset="0"/>
                </a:rPr>
                <a:t>                      </a:t>
              </a:r>
              <a:r>
                <a:rPr lang="en-US" sz="1800" dirty="0" err="1">
                  <a:latin typeface="Courier New" pitchFamily="1" charset="0"/>
                </a:rPr>
                <a:t>e.getY</a:t>
              </a:r>
              <a:r>
                <a:rPr lang="en-US" sz="1800" dirty="0">
                  <a:latin typeface="Courier New" pitchFamily="1" charset="0"/>
                </a:rPr>
                <a:t>() - DOT_SIZE / 2,</a:t>
              </a:r>
            </a:p>
            <a:p>
              <a:r>
                <a:rPr lang="en-US" sz="1800" dirty="0">
                  <a:latin typeface="Courier New" pitchFamily="1" charset="0"/>
                </a:rPr>
                <a:t>                      DOT_SIZE, DOT_SIZE);</a:t>
              </a:r>
            </a:p>
            <a:p>
              <a:r>
                <a:rPr lang="en-US" sz="1800" dirty="0">
                  <a:latin typeface="Courier New" pitchFamily="1" charset="0"/>
                </a:rPr>
                <a:t>      </a:t>
              </a:r>
              <a:r>
                <a:rPr lang="en-US" sz="1800" dirty="0" err="1">
                  <a:latin typeface="Courier New" pitchFamily="1" charset="0"/>
                </a:rPr>
                <a:t>dot.setFilled(true</a:t>
              </a:r>
              <a:r>
                <a:rPr lang="en-US" sz="1800" dirty="0">
                  <a:latin typeface="Courier New" pitchFamily="1" charset="0"/>
                </a:rPr>
                <a:t>);</a:t>
              </a:r>
            </a:p>
            <a:p>
              <a:r>
                <a:rPr lang="en-US" sz="1800" dirty="0">
                  <a:latin typeface="Courier New" pitchFamily="1" charset="0"/>
                </a:rPr>
                <a:t>      </a:t>
              </a:r>
              <a:r>
                <a:rPr lang="en-US" sz="1800" dirty="0" err="1">
                  <a:latin typeface="Courier New" pitchFamily="1" charset="0"/>
                </a:rPr>
                <a:t>gw.add(dot</a:t>
              </a:r>
              <a:r>
                <a:rPr lang="en-US" sz="1800" dirty="0">
                  <a:latin typeface="Courier New" pitchFamily="1" charset="0"/>
                </a:rPr>
                <a:t>);</a:t>
              </a:r>
            </a:p>
            <a:p>
              <a:r>
                <a:rPr lang="en-US" sz="1800" dirty="0">
                  <a:latin typeface="Courier New" pitchFamily="1" charset="0"/>
                </a:rPr>
                <a:t>   };</a:t>
              </a:r>
            </a:p>
            <a:p>
              <a:r>
                <a:rPr lang="en-US" sz="1800" dirty="0">
                  <a:latin typeface="Courier New" pitchFamily="1" charset="0"/>
                </a:rPr>
                <a:t>   </a:t>
              </a:r>
              <a:r>
                <a:rPr lang="en-US" sz="1800" dirty="0" err="1">
                  <a:latin typeface="Courier New" pitchFamily="1" charset="0"/>
                </a:rPr>
                <a:t>gw.addEventListener("click</a:t>
              </a:r>
              <a:r>
                <a:rPr lang="en-US" sz="1800" dirty="0">
                  <a:latin typeface="Courier New" pitchFamily="1" charset="0"/>
                </a:rPr>
                <a:t>", </a:t>
              </a:r>
              <a:r>
                <a:rPr lang="en-US" sz="1800" dirty="0" err="1">
                  <a:latin typeface="Courier New" pitchFamily="1" charset="0"/>
                </a:rPr>
                <a:t>clickAction</a:t>
              </a:r>
              <a:r>
                <a:rPr lang="en-US" sz="1800" dirty="0">
                  <a:latin typeface="Courier New" pitchFamily="1" charset="0"/>
                </a:rPr>
                <a:t>);</a:t>
              </a:r>
            </a:p>
            <a:p>
              <a:r>
                <a:rPr lang="en-US" sz="1800" dirty="0">
                  <a:latin typeface="Courier New" pitchFamily="1" charset="0"/>
                </a:rPr>
                <a:t>}</a:t>
              </a:r>
            </a:p>
          </p:txBody>
        </p:sp>
      </p:grpSp>
      <p:sp>
        <p:nvSpPr>
          <p:cNvPr id="24" name="Rectangle 18"/>
          <p:cNvSpPr>
            <a:spLocks noChangeArrowheads="1"/>
          </p:cNvSpPr>
          <p:nvPr/>
        </p:nvSpPr>
        <p:spPr bwMode="auto">
          <a:xfrm>
            <a:off x="482600" y="5105400"/>
            <a:ext cx="8128000" cy="17526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key to understanding this program is the </a:t>
            </a:r>
            <a:r>
              <a:rPr lang="en-US" sz="2000" dirty="0" err="1">
                <a:latin typeface="Courier New"/>
                <a:cs typeface="Courier New"/>
              </a:rPr>
              <a:t>clickAction</a:t>
            </a:r>
            <a:r>
              <a:rPr lang="en-US" sz="2400" b="0" dirty="0"/>
              <a:t> function, which defines what to do when the mouse is clicked.</a:t>
            </a:r>
          </a:p>
          <a:p>
            <a:pPr marL="342900" indent="-342900">
              <a:lnSpc>
                <a:spcPct val="90000"/>
              </a:lnSpc>
              <a:spcAft>
                <a:spcPct val="20000"/>
              </a:spcAft>
              <a:buFontTx/>
              <a:buChar char="•"/>
            </a:pPr>
            <a:r>
              <a:rPr lang="en-US" sz="2400" b="0" dirty="0"/>
              <a:t>It is important to note that </a:t>
            </a:r>
            <a:r>
              <a:rPr lang="en-US" sz="2000" dirty="0" err="1">
                <a:latin typeface="Courier New"/>
                <a:cs typeface="Courier New"/>
              </a:rPr>
              <a:t>clickAction</a:t>
            </a:r>
            <a:r>
              <a:rPr lang="en-US" sz="2400" b="0" dirty="0"/>
              <a:t> has access to the </a:t>
            </a:r>
            <a:r>
              <a:rPr lang="en-US" sz="2000" dirty="0" err="1">
                <a:latin typeface="Courier New"/>
                <a:cs typeface="Courier New"/>
              </a:rPr>
              <a:t>gw</a:t>
            </a:r>
            <a:r>
              <a:rPr lang="en-US" sz="2400" b="0" dirty="0"/>
              <a:t> variable in </a:t>
            </a:r>
            <a:r>
              <a:rPr lang="en-US" sz="2000" dirty="0" err="1">
                <a:latin typeface="Courier New"/>
                <a:cs typeface="Courier New"/>
              </a:rPr>
              <a:t>DrawDots</a:t>
            </a:r>
            <a:r>
              <a:rPr lang="en-US" sz="2400" b="0" dirty="0"/>
              <a:t> because </a:t>
            </a:r>
            <a:r>
              <a:rPr lang="en-US" sz="2000" dirty="0" err="1">
                <a:latin typeface="Courier New"/>
                <a:cs typeface="Courier New"/>
              </a:rPr>
              <a:t>gw</a:t>
            </a:r>
            <a:r>
              <a:rPr lang="en-US" sz="2400" b="0" dirty="0"/>
              <a:t> is included in the closure.</a:t>
            </a:r>
            <a:endParaRPr lang="en-US" sz="2000" dirty="0">
              <a:latin typeface="Courier New"/>
              <a:cs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Registering an Event Listener</a:t>
            </a:r>
            <a:endParaRPr lang="en-US" dirty="0">
              <a:solidFill>
                <a:srgbClr val="FF0000"/>
              </a:solidFill>
            </a:endParaRPr>
          </a:p>
        </p:txBody>
      </p:sp>
      <p:sp>
        <p:nvSpPr>
          <p:cNvPr id="61444" name="Rectangle 18"/>
          <p:cNvSpPr>
            <a:spLocks noChangeArrowheads="1"/>
          </p:cNvSpPr>
          <p:nvPr/>
        </p:nvSpPr>
        <p:spPr bwMode="auto">
          <a:xfrm>
            <a:off x="482600" y="1155700"/>
            <a:ext cx="8128000" cy="596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last line in the </a:t>
            </a:r>
            <a:r>
              <a:rPr lang="en-US" sz="2000" dirty="0" err="1">
                <a:latin typeface="Courier New"/>
                <a:cs typeface="Courier New"/>
              </a:rPr>
              <a:t>DrawDots</a:t>
            </a:r>
            <a:r>
              <a:rPr lang="en-US" sz="2400" b="0" dirty="0"/>
              <a:t> function is</a:t>
            </a:r>
          </a:p>
        </p:txBody>
      </p:sp>
      <p:grpSp>
        <p:nvGrpSpPr>
          <p:cNvPr id="2" name="Group 20"/>
          <p:cNvGrpSpPr/>
          <p:nvPr/>
        </p:nvGrpSpPr>
        <p:grpSpPr>
          <a:xfrm>
            <a:off x="910770" y="1752600"/>
            <a:ext cx="7688944" cy="533400"/>
            <a:chOff x="457200" y="2087154"/>
            <a:chExt cx="8229600" cy="533400"/>
          </a:xfrm>
        </p:grpSpPr>
        <p:sp>
          <p:nvSpPr>
            <p:cNvPr id="22" name="Rectangle 4"/>
            <p:cNvSpPr>
              <a:spLocks noChangeArrowheads="1"/>
            </p:cNvSpPr>
            <p:nvPr/>
          </p:nvSpPr>
          <p:spPr bwMode="auto">
            <a:xfrm>
              <a:off x="457200" y="2087154"/>
              <a:ext cx="8229600" cy="5334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23" name="Text Box 5"/>
            <p:cNvSpPr txBox="1">
              <a:spLocks noChangeArrowheads="1"/>
            </p:cNvSpPr>
            <p:nvPr/>
          </p:nvSpPr>
          <p:spPr bwMode="auto">
            <a:xfrm>
              <a:off x="533400" y="2108894"/>
              <a:ext cx="8077200" cy="369332"/>
            </a:xfrm>
            <a:prstGeom prst="rect">
              <a:avLst/>
            </a:prstGeom>
            <a:noFill/>
            <a:ln w="9525">
              <a:noFill/>
              <a:miter lim="800000"/>
              <a:headEnd/>
              <a:tailEnd/>
            </a:ln>
          </p:spPr>
          <p:txBody>
            <a:bodyPr wrap="square">
              <a:prstTxWarp prst="textNoShape">
                <a:avLst/>
              </a:prstTxWarp>
              <a:spAutoFit/>
            </a:bodyPr>
            <a:lstStyle/>
            <a:p>
              <a:r>
                <a:rPr lang="en-US" sz="1800" dirty="0" err="1">
                  <a:latin typeface="Courier New" pitchFamily="1" charset="0"/>
                </a:rPr>
                <a:t>gw.addEventListener("click</a:t>
              </a:r>
              <a:r>
                <a:rPr lang="en-US" sz="1800" dirty="0">
                  <a:latin typeface="Courier New" pitchFamily="1" charset="0"/>
                </a:rPr>
                <a:t>", </a:t>
              </a:r>
              <a:r>
                <a:rPr lang="en-US" sz="1800" dirty="0" err="1">
                  <a:latin typeface="Courier New" pitchFamily="1" charset="0"/>
                </a:rPr>
                <a:t>clickAction</a:t>
              </a:r>
              <a:r>
                <a:rPr lang="en-US" sz="1800" dirty="0">
                  <a:latin typeface="Courier New" pitchFamily="1" charset="0"/>
                </a:rPr>
                <a:t>);</a:t>
              </a:r>
            </a:p>
          </p:txBody>
        </p:sp>
      </p:grpSp>
      <p:sp>
        <p:nvSpPr>
          <p:cNvPr id="8" name="Rectangle 18"/>
          <p:cNvSpPr>
            <a:spLocks noChangeArrowheads="1"/>
          </p:cNvSpPr>
          <p:nvPr/>
        </p:nvSpPr>
        <p:spPr bwMode="auto">
          <a:xfrm>
            <a:off x="482600" y="2514600"/>
            <a:ext cx="8128000" cy="1143000"/>
          </a:xfrm>
          <a:prstGeom prst="rect">
            <a:avLst/>
          </a:prstGeom>
          <a:noFill/>
          <a:ln w="9525">
            <a:noFill/>
            <a:miter lim="800000"/>
            <a:headEnd/>
            <a:tailEnd/>
          </a:ln>
        </p:spPr>
        <p:txBody>
          <a:bodyPr>
            <a:prstTxWarp prst="textNoShape">
              <a:avLst/>
            </a:prstTxWarp>
          </a:bodyPr>
          <a:lstStyle/>
          <a:p>
            <a:pPr marL="342900">
              <a:lnSpc>
                <a:spcPct val="90000"/>
              </a:lnSpc>
              <a:spcAft>
                <a:spcPct val="20000"/>
              </a:spcAft>
            </a:pPr>
            <a:r>
              <a:rPr lang="en-US" sz="2400" b="0" dirty="0"/>
              <a:t>which tells the graphics window (</a:t>
            </a:r>
            <a:r>
              <a:rPr lang="en-US" sz="2000" dirty="0" err="1">
                <a:latin typeface="Courier New"/>
                <a:cs typeface="Courier New"/>
              </a:rPr>
              <a:t>gw</a:t>
            </a:r>
            <a:r>
              <a:rPr lang="en-US" sz="2400" b="0" dirty="0"/>
              <a:t>) to call </a:t>
            </a:r>
            <a:r>
              <a:rPr lang="en-US" sz="2000" dirty="0" err="1">
                <a:latin typeface="Courier New"/>
                <a:cs typeface="Courier New"/>
              </a:rPr>
              <a:t>clickAction</a:t>
            </a:r>
            <a:r>
              <a:rPr lang="en-US" sz="2400" b="0" dirty="0"/>
              <a:t> whenever a mouse click occurs in the window.</a:t>
            </a:r>
          </a:p>
        </p:txBody>
      </p:sp>
      <p:grpSp>
        <p:nvGrpSpPr>
          <p:cNvPr id="13" name="Group 12"/>
          <p:cNvGrpSpPr/>
          <p:nvPr/>
        </p:nvGrpSpPr>
        <p:grpSpPr>
          <a:xfrm>
            <a:off x="482600" y="3337680"/>
            <a:ext cx="8128000" cy="2751060"/>
            <a:chOff x="482600" y="3337680"/>
            <a:chExt cx="8128000" cy="2751060"/>
          </a:xfrm>
        </p:grpSpPr>
        <p:grpSp>
          <p:nvGrpSpPr>
            <p:cNvPr id="9" name="Group 8"/>
            <p:cNvGrpSpPr/>
            <p:nvPr/>
          </p:nvGrpSpPr>
          <p:grpSpPr>
            <a:xfrm>
              <a:off x="910770" y="3878940"/>
              <a:ext cx="7688944" cy="2209800"/>
              <a:chOff x="457200" y="2087154"/>
              <a:chExt cx="8229600" cy="2209800"/>
            </a:xfrm>
          </p:grpSpPr>
          <p:sp>
            <p:nvSpPr>
              <p:cNvPr id="10" name="Rectangle 4"/>
              <p:cNvSpPr>
                <a:spLocks noChangeArrowheads="1"/>
              </p:cNvSpPr>
              <p:nvPr/>
            </p:nvSpPr>
            <p:spPr bwMode="auto">
              <a:xfrm>
                <a:off x="457200" y="2087154"/>
                <a:ext cx="8229600" cy="22098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11" name="Text Box 5"/>
              <p:cNvSpPr txBox="1">
                <a:spLocks noChangeArrowheads="1"/>
              </p:cNvSpPr>
              <p:nvPr/>
            </p:nvSpPr>
            <p:spPr bwMode="auto">
              <a:xfrm>
                <a:off x="533400" y="2108894"/>
                <a:ext cx="8077200" cy="2031325"/>
              </a:xfrm>
              <a:prstGeom prst="rect">
                <a:avLst/>
              </a:prstGeom>
              <a:noFill/>
              <a:ln w="9525">
                <a:noFill/>
                <a:miter lim="800000"/>
                <a:headEnd/>
                <a:tailEnd/>
              </a:ln>
            </p:spPr>
            <p:txBody>
              <a:bodyPr wrap="square">
                <a:prstTxWarp prst="textNoShape">
                  <a:avLst/>
                </a:prstTxWarp>
                <a:spAutoFit/>
              </a:bodyPr>
              <a:lstStyle/>
              <a:p>
                <a:r>
                  <a:rPr lang="en-US" sz="1800" dirty="0">
                    <a:latin typeface="Courier New" pitchFamily="1" charset="0"/>
                  </a:rPr>
                  <a:t>let </a:t>
                </a:r>
                <a:r>
                  <a:rPr lang="en-US" sz="1800" dirty="0" err="1">
                    <a:latin typeface="Courier New" pitchFamily="1" charset="0"/>
                  </a:rPr>
                  <a:t>clickAction</a:t>
                </a:r>
                <a:r>
                  <a:rPr lang="en-US" sz="1800" dirty="0">
                    <a:latin typeface="Courier New" pitchFamily="1" charset="0"/>
                  </a:rPr>
                  <a:t> = function(e) {</a:t>
                </a:r>
              </a:p>
              <a:p>
                <a:r>
                  <a:rPr lang="en-US" sz="1800" dirty="0">
                    <a:latin typeface="Courier New" pitchFamily="1" charset="0"/>
                  </a:rPr>
                  <a:t>   let dot = </a:t>
                </a:r>
                <a:r>
                  <a:rPr lang="en-US" sz="1800" dirty="0" err="1">
                    <a:latin typeface="Courier New" pitchFamily="1" charset="0"/>
                  </a:rPr>
                  <a:t>GOval</a:t>
                </a:r>
                <a:r>
                  <a:rPr lang="en-US" sz="1800" dirty="0">
                    <a:latin typeface="Courier New" pitchFamily="1" charset="0"/>
                  </a:rPr>
                  <a:t>(</a:t>
                </a:r>
                <a:r>
                  <a:rPr lang="en-US" sz="1800" dirty="0" err="1">
                    <a:latin typeface="Courier New" pitchFamily="1" charset="0"/>
                  </a:rPr>
                  <a:t>e.getX</a:t>
                </a:r>
                <a:r>
                  <a:rPr lang="en-US" sz="1800" dirty="0">
                    <a:latin typeface="Courier New" pitchFamily="1" charset="0"/>
                  </a:rPr>
                  <a:t>() - DOT_SIZE / 2,</a:t>
                </a:r>
              </a:p>
              <a:p>
                <a:r>
                  <a:rPr lang="en-US" sz="1800" dirty="0">
                    <a:latin typeface="Courier New" pitchFamily="1" charset="0"/>
                  </a:rPr>
                  <a:t>                   </a:t>
                </a:r>
                <a:r>
                  <a:rPr lang="en-US" sz="1800" dirty="0" err="1">
                    <a:latin typeface="Courier New" pitchFamily="1" charset="0"/>
                  </a:rPr>
                  <a:t>e.getY</a:t>
                </a:r>
                <a:r>
                  <a:rPr lang="en-US" sz="1800" dirty="0">
                    <a:latin typeface="Courier New" pitchFamily="1" charset="0"/>
                  </a:rPr>
                  <a:t>() - DOT_SIZE / 2,</a:t>
                </a:r>
              </a:p>
              <a:p>
                <a:r>
                  <a:rPr lang="en-US" sz="1800" dirty="0">
                    <a:latin typeface="Courier New" pitchFamily="1" charset="0"/>
                  </a:rPr>
                  <a:t>                   DOT_SIZE, DOT_SIZE);</a:t>
                </a:r>
              </a:p>
              <a:p>
                <a:r>
                  <a:rPr lang="en-US" sz="1800" dirty="0">
                    <a:latin typeface="Courier New" pitchFamily="1" charset="0"/>
                  </a:rPr>
                  <a:t>   </a:t>
                </a:r>
                <a:r>
                  <a:rPr lang="en-US" sz="1800" dirty="0" err="1">
                    <a:latin typeface="Courier New" pitchFamily="1" charset="0"/>
                  </a:rPr>
                  <a:t>dot.setFilled(true</a:t>
                </a:r>
                <a:r>
                  <a:rPr lang="en-US" sz="1800" dirty="0">
                    <a:latin typeface="Courier New" pitchFamily="1" charset="0"/>
                  </a:rPr>
                  <a:t>);</a:t>
                </a:r>
              </a:p>
              <a:p>
                <a:r>
                  <a:rPr lang="en-US" sz="1800" dirty="0">
                    <a:latin typeface="Courier New" pitchFamily="1" charset="0"/>
                  </a:rPr>
                  <a:t>   </a:t>
                </a:r>
                <a:r>
                  <a:rPr lang="en-US" sz="1800" dirty="0" err="1">
                    <a:latin typeface="Courier New" pitchFamily="1" charset="0"/>
                  </a:rPr>
                  <a:t>gw.add(dot</a:t>
                </a:r>
                <a:r>
                  <a:rPr lang="en-US" sz="1800" dirty="0">
                    <a:latin typeface="Courier New" pitchFamily="1" charset="0"/>
                  </a:rPr>
                  <a:t>);</a:t>
                </a:r>
              </a:p>
              <a:p>
                <a:r>
                  <a:rPr lang="en-US" sz="1800" dirty="0">
                    <a:latin typeface="Courier New" pitchFamily="1" charset="0"/>
                  </a:rPr>
                  <a:t>};</a:t>
                </a:r>
              </a:p>
            </p:txBody>
          </p:sp>
        </p:grpSp>
        <p:sp>
          <p:nvSpPr>
            <p:cNvPr id="12" name="Rectangle 18"/>
            <p:cNvSpPr>
              <a:spLocks noChangeArrowheads="1"/>
            </p:cNvSpPr>
            <p:nvPr/>
          </p:nvSpPr>
          <p:spPr bwMode="auto">
            <a:xfrm>
              <a:off x="482600" y="3337680"/>
              <a:ext cx="8128000" cy="5969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definition of </a:t>
              </a:r>
              <a:r>
                <a:rPr lang="en-US" sz="2000" dirty="0" err="1">
                  <a:latin typeface="Courier New"/>
                  <a:cs typeface="Courier New"/>
                </a:rPr>
                <a:t>clickAction</a:t>
              </a:r>
              <a:r>
                <a:rPr lang="en-US" sz="2400" b="0" dirty="0"/>
                <a:t> is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Callback Functions</a:t>
            </a:r>
            <a:endParaRPr lang="en-US" dirty="0">
              <a:solidFill>
                <a:srgbClr val="FF0000"/>
              </a:solidFill>
            </a:endParaRPr>
          </a:p>
        </p:txBody>
      </p:sp>
      <p:sp>
        <p:nvSpPr>
          <p:cNvPr id="61444" name="Rectangle 18"/>
          <p:cNvSpPr>
            <a:spLocks noChangeArrowheads="1"/>
          </p:cNvSpPr>
          <p:nvPr/>
        </p:nvSpPr>
        <p:spPr bwMode="auto">
          <a:xfrm>
            <a:off x="482600" y="1155700"/>
            <a:ext cx="8128000" cy="52451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a:t>
            </a:r>
            <a:r>
              <a:rPr lang="en-US" sz="2000" dirty="0" err="1">
                <a:latin typeface="Courier New"/>
                <a:cs typeface="Courier New"/>
              </a:rPr>
              <a:t>clickAction</a:t>
            </a:r>
            <a:r>
              <a:rPr lang="en-US" sz="2400" b="0" dirty="0"/>
              <a:t> function in the </a:t>
            </a:r>
            <a:r>
              <a:rPr lang="en-US" sz="2000" dirty="0" err="1">
                <a:latin typeface="Courier New"/>
                <a:cs typeface="Courier New"/>
              </a:rPr>
              <a:t>DrawDots.js</a:t>
            </a:r>
            <a:r>
              <a:rPr lang="en-US" sz="2400" b="0" dirty="0"/>
              <a:t> program is representative of all functions that handle mouse events.  The </a:t>
            </a:r>
            <a:r>
              <a:rPr lang="en-US" sz="2000" dirty="0" err="1">
                <a:latin typeface="Courier New"/>
                <a:cs typeface="Courier New"/>
              </a:rPr>
              <a:t>DrawDots.js</a:t>
            </a:r>
            <a:r>
              <a:rPr lang="en-US" sz="2400" b="0" dirty="0"/>
              <a:t> program passes the function to the graphics window using the </a:t>
            </a:r>
            <a:r>
              <a:rPr lang="en-US" sz="2000" dirty="0" err="1">
                <a:latin typeface="Courier New"/>
                <a:cs typeface="Courier New"/>
              </a:rPr>
              <a:t>addEventListener</a:t>
            </a:r>
            <a:r>
              <a:rPr lang="en-US" sz="2400" b="0" dirty="0"/>
              <a:t> method.  When the user clicks the mouse, the graphics window, in essence, calls the client back with the message that a click occurred.  For this reason, such functions are known as </a:t>
            </a:r>
            <a:r>
              <a:rPr lang="en-US" sz="2400" i="1" dirty="0"/>
              <a:t>callback functions</a:t>
            </a:r>
            <a:r>
              <a:rPr lang="en-US" sz="2400" b="0" i="1" dirty="0"/>
              <a:t>.</a:t>
            </a:r>
          </a:p>
          <a:p>
            <a:pPr marL="342900" indent="-342900">
              <a:lnSpc>
                <a:spcPct val="90000"/>
              </a:lnSpc>
              <a:spcAft>
                <a:spcPct val="20000"/>
              </a:spcAft>
              <a:buFontTx/>
              <a:buChar char="•"/>
            </a:pPr>
            <a:r>
              <a:rPr lang="en-US" sz="2400" b="0" dirty="0"/>
              <a:t>The parameter </a:t>
            </a:r>
            <a:r>
              <a:rPr lang="en-US" sz="2000" dirty="0" err="1">
                <a:latin typeface="Courier New"/>
                <a:cs typeface="Courier New"/>
              </a:rPr>
              <a:t>e</a:t>
            </a:r>
            <a:r>
              <a:rPr lang="en-US" sz="2400" b="0" dirty="0"/>
              <a:t> supplied to the </a:t>
            </a:r>
            <a:r>
              <a:rPr lang="en-US" sz="2000" dirty="0" err="1">
                <a:latin typeface="Courier New"/>
                <a:cs typeface="Courier New"/>
              </a:rPr>
              <a:t>clickAction</a:t>
            </a:r>
            <a:r>
              <a:rPr lang="en-US" sz="2400" b="0" dirty="0"/>
              <a:t> function is a data structure called a </a:t>
            </a:r>
            <a:r>
              <a:rPr lang="en-US" sz="2400" i="1" dirty="0"/>
              <a:t>mouse event</a:t>
            </a:r>
            <a:r>
              <a:rPr lang="en-US" sz="2400" b="0" i="1" dirty="0"/>
              <a:t>,</a:t>
            </a:r>
            <a:r>
              <a:rPr lang="en-US" sz="2400" b="0" dirty="0"/>
              <a:t> which gives information about the specifics of the event that triggered the action.</a:t>
            </a:r>
          </a:p>
          <a:p>
            <a:pPr marL="342900" indent="-342900">
              <a:lnSpc>
                <a:spcPct val="90000"/>
              </a:lnSpc>
              <a:spcAft>
                <a:spcPct val="20000"/>
              </a:spcAft>
              <a:buFontTx/>
              <a:buChar char="•"/>
            </a:pPr>
            <a:r>
              <a:rPr lang="en-US" sz="2400" b="0" dirty="0"/>
              <a:t>The programs in the text use only two methods that are part of the mouse event object: </a:t>
            </a:r>
            <a:r>
              <a:rPr lang="en-US" sz="2000" dirty="0" err="1">
                <a:latin typeface="Courier New"/>
                <a:cs typeface="Courier New"/>
              </a:rPr>
              <a:t>getX</a:t>
            </a:r>
            <a:r>
              <a:rPr lang="en-US" sz="2000" dirty="0">
                <a:latin typeface="Courier New"/>
                <a:cs typeface="Courier New"/>
              </a:rPr>
              <a:t>()</a:t>
            </a:r>
            <a:r>
              <a:rPr lang="en-US" sz="2400" b="0" dirty="0"/>
              <a:t> and </a:t>
            </a:r>
            <a:r>
              <a:rPr lang="en-US" sz="2000" dirty="0" err="1">
                <a:latin typeface="Courier New"/>
                <a:cs typeface="Courier New"/>
              </a:rPr>
              <a:t>getY</a:t>
            </a:r>
            <a:r>
              <a:rPr lang="en-US" sz="2000" dirty="0">
                <a:latin typeface="Courier New"/>
                <a:cs typeface="Courier New"/>
              </a:rPr>
              <a:t>()</a:t>
            </a:r>
            <a:r>
              <a:rPr lang="en-US" sz="2400" b="0" dirty="0"/>
              <a:t>.  These methods return the </a:t>
            </a:r>
            <a:r>
              <a:rPr lang="en-US" sz="2400" b="0" i="1" dirty="0" err="1"/>
              <a:t>x</a:t>
            </a:r>
            <a:r>
              <a:rPr lang="en-US" sz="2400" b="0" dirty="0"/>
              <a:t> and </a:t>
            </a:r>
            <a:r>
              <a:rPr lang="en-US" sz="2400" b="0" i="1" dirty="0" err="1"/>
              <a:t>y</a:t>
            </a:r>
            <a:r>
              <a:rPr lang="en-US" sz="2400" b="0" dirty="0"/>
              <a:t> coordinates of the mouse click in the coordinate system of the graphics window.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Mouse Events</a:t>
            </a:r>
            <a:endParaRPr lang="en-US" dirty="0">
              <a:solidFill>
                <a:srgbClr val="FF0000"/>
              </a:solidFill>
            </a:endParaRPr>
          </a:p>
        </p:txBody>
      </p:sp>
      <p:sp>
        <p:nvSpPr>
          <p:cNvPr id="61444" name="Rectangle 18"/>
          <p:cNvSpPr>
            <a:spLocks noChangeArrowheads="1"/>
          </p:cNvSpPr>
          <p:nvPr/>
        </p:nvSpPr>
        <p:spPr bwMode="auto">
          <a:xfrm>
            <a:off x="482600" y="1155700"/>
            <a:ext cx="8128000" cy="520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The following table shows the different mouse-event types:</a:t>
            </a:r>
          </a:p>
        </p:txBody>
      </p:sp>
      <p:sp>
        <p:nvSpPr>
          <p:cNvPr id="4" name="Rectangle 18"/>
          <p:cNvSpPr>
            <a:spLocks noChangeArrowheads="1"/>
          </p:cNvSpPr>
          <p:nvPr/>
        </p:nvSpPr>
        <p:spPr bwMode="auto">
          <a:xfrm>
            <a:off x="635000" y="3975100"/>
            <a:ext cx="8128000" cy="2654300"/>
          </a:xfrm>
          <a:prstGeom prst="rect">
            <a:avLst/>
          </a:prstGeom>
          <a:noFill/>
          <a:ln w="9525">
            <a:noFill/>
            <a:miter lim="800000"/>
            <a:headEnd/>
            <a:tailEnd/>
          </a:ln>
        </p:spPr>
        <p:txBody>
          <a:bodyPr>
            <a:prstTxWarp prst="textNoShape">
              <a:avLst/>
            </a:prstTxWarp>
          </a:bodyPr>
          <a:lstStyle/>
          <a:p>
            <a:pPr marL="342900" indent="-342900">
              <a:lnSpc>
                <a:spcPct val="90000"/>
              </a:lnSpc>
              <a:spcAft>
                <a:spcPct val="20000"/>
              </a:spcAft>
              <a:buFontTx/>
              <a:buChar char="•"/>
            </a:pPr>
            <a:r>
              <a:rPr lang="en-US" sz="2400" b="0" dirty="0"/>
              <a:t>Certain user actions can generate more than one mouse event.  For example, clicking the mouse generates a </a:t>
            </a:r>
            <a:r>
              <a:rPr lang="en-US" sz="2000" dirty="0">
                <a:latin typeface="Courier New"/>
                <a:cs typeface="Courier New"/>
              </a:rPr>
              <a:t>"</a:t>
            </a:r>
            <a:r>
              <a:rPr lang="en-US" sz="2000" dirty="0" err="1">
                <a:latin typeface="Courier New"/>
                <a:cs typeface="Courier New"/>
              </a:rPr>
              <a:t>mousedown</a:t>
            </a:r>
            <a:r>
              <a:rPr lang="en-US" sz="2000" dirty="0">
                <a:latin typeface="Courier New"/>
                <a:cs typeface="Courier New"/>
              </a:rPr>
              <a:t>"</a:t>
            </a:r>
            <a:r>
              <a:rPr lang="en-US" sz="2400" b="0" dirty="0">
                <a:latin typeface="Times New Roman"/>
                <a:cs typeface="Times New Roman"/>
              </a:rPr>
              <a:t> event, a </a:t>
            </a:r>
            <a:r>
              <a:rPr lang="en-US" sz="2000" dirty="0">
                <a:latin typeface="Courier New"/>
                <a:cs typeface="Courier New"/>
              </a:rPr>
              <a:t>"</a:t>
            </a:r>
            <a:r>
              <a:rPr lang="en-US" sz="2000" dirty="0" err="1">
                <a:latin typeface="Courier New"/>
                <a:cs typeface="Courier New"/>
              </a:rPr>
              <a:t>mouseup</a:t>
            </a:r>
            <a:r>
              <a:rPr lang="en-US" sz="2000" dirty="0">
                <a:latin typeface="Courier New"/>
                <a:cs typeface="Courier New"/>
              </a:rPr>
              <a:t>"</a:t>
            </a:r>
            <a:r>
              <a:rPr lang="en-US" sz="2400" b="0" dirty="0">
                <a:latin typeface="Times New Roman"/>
                <a:cs typeface="Times New Roman"/>
              </a:rPr>
              <a:t> event, and a </a:t>
            </a:r>
            <a:r>
              <a:rPr lang="en-US" sz="2000" dirty="0">
                <a:latin typeface="Courier New"/>
                <a:cs typeface="Courier New"/>
              </a:rPr>
              <a:t>"click"</a:t>
            </a:r>
            <a:r>
              <a:rPr lang="en-US" sz="2400" b="0" dirty="0">
                <a:latin typeface="Times New Roman"/>
                <a:cs typeface="Times New Roman"/>
              </a:rPr>
              <a:t> event, in that order.</a:t>
            </a:r>
          </a:p>
          <a:p>
            <a:pPr marL="342900" indent="-342900">
              <a:lnSpc>
                <a:spcPct val="90000"/>
              </a:lnSpc>
              <a:spcAft>
                <a:spcPct val="20000"/>
              </a:spcAft>
              <a:buFontTx/>
              <a:buChar char="•"/>
            </a:pPr>
            <a:r>
              <a:rPr lang="en-US" sz="2400" b="0" dirty="0"/>
              <a:t>Events trigger no action unless a client is listening for that event type.  The </a:t>
            </a:r>
            <a:r>
              <a:rPr lang="en-US" sz="2000" dirty="0" err="1">
                <a:latin typeface="Courier New"/>
                <a:cs typeface="Courier New"/>
              </a:rPr>
              <a:t>DrawDots.js</a:t>
            </a:r>
            <a:r>
              <a:rPr lang="en-US" sz="2400" b="0" dirty="0"/>
              <a:t> program listens only for the </a:t>
            </a:r>
            <a:r>
              <a:rPr lang="en-US" sz="2000" dirty="0">
                <a:latin typeface="Courier New"/>
                <a:cs typeface="Courier New"/>
              </a:rPr>
              <a:t>"click"</a:t>
            </a:r>
            <a:r>
              <a:rPr lang="en-US" sz="2400" b="0" dirty="0"/>
              <a:t> event and is therefore never notified about any of the other event types that occur.</a:t>
            </a:r>
          </a:p>
        </p:txBody>
      </p:sp>
      <p:sp>
        <p:nvSpPr>
          <p:cNvPr id="5" name="Rectangle 4"/>
          <p:cNvSpPr/>
          <p:nvPr/>
        </p:nvSpPr>
        <p:spPr bwMode="auto">
          <a:xfrm>
            <a:off x="914400" y="1752600"/>
            <a:ext cx="7696200" cy="21336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6" name="TextBox 5"/>
          <p:cNvSpPr txBox="1"/>
          <p:nvPr/>
        </p:nvSpPr>
        <p:spPr>
          <a:xfrm>
            <a:off x="893840" y="1711480"/>
            <a:ext cx="1984248" cy="369332"/>
          </a:xfrm>
          <a:prstGeom prst="rect">
            <a:avLst/>
          </a:prstGeom>
          <a:noFill/>
        </p:spPr>
        <p:txBody>
          <a:bodyPr wrap="square" rtlCol="0">
            <a:spAutoFit/>
          </a:bodyPr>
          <a:lstStyle/>
          <a:p>
            <a:r>
              <a:rPr lang="en-US" sz="1800" dirty="0">
                <a:latin typeface="Courier New"/>
                <a:cs typeface="Courier New"/>
              </a:rPr>
              <a:t>"click"</a:t>
            </a:r>
          </a:p>
        </p:txBody>
      </p:sp>
      <p:sp>
        <p:nvSpPr>
          <p:cNvPr id="7" name="TextBox 6"/>
          <p:cNvSpPr txBox="1"/>
          <p:nvPr/>
        </p:nvSpPr>
        <p:spPr>
          <a:xfrm>
            <a:off x="893840" y="2068532"/>
            <a:ext cx="1984248" cy="369332"/>
          </a:xfrm>
          <a:prstGeom prst="rect">
            <a:avLst/>
          </a:prstGeom>
          <a:noFill/>
        </p:spPr>
        <p:txBody>
          <a:bodyPr wrap="square" rtlCol="0">
            <a:spAutoFit/>
          </a:bodyPr>
          <a:lstStyle/>
          <a:p>
            <a:r>
              <a:rPr lang="en-US" sz="1800" dirty="0">
                <a:latin typeface="Courier New"/>
                <a:cs typeface="Courier New"/>
              </a:rPr>
              <a:t>"</a:t>
            </a:r>
            <a:r>
              <a:rPr lang="en-US" sz="1800" dirty="0" err="1">
                <a:latin typeface="Courier New"/>
                <a:cs typeface="Courier New"/>
              </a:rPr>
              <a:t>dblclk</a:t>
            </a:r>
            <a:r>
              <a:rPr lang="en-US" sz="1800" dirty="0">
                <a:latin typeface="Courier New"/>
                <a:cs typeface="Courier New"/>
              </a:rPr>
              <a:t>"</a:t>
            </a:r>
          </a:p>
        </p:txBody>
      </p:sp>
      <p:sp>
        <p:nvSpPr>
          <p:cNvPr id="8" name="TextBox 7"/>
          <p:cNvSpPr txBox="1"/>
          <p:nvPr/>
        </p:nvSpPr>
        <p:spPr>
          <a:xfrm>
            <a:off x="893840" y="2425584"/>
            <a:ext cx="1984248" cy="369332"/>
          </a:xfrm>
          <a:prstGeom prst="rect">
            <a:avLst/>
          </a:prstGeom>
          <a:noFill/>
        </p:spPr>
        <p:txBody>
          <a:bodyPr wrap="square" rtlCol="0">
            <a:spAutoFit/>
          </a:bodyPr>
          <a:lstStyle/>
          <a:p>
            <a:r>
              <a:rPr lang="en-US" sz="1800" dirty="0">
                <a:latin typeface="Courier New"/>
                <a:cs typeface="Courier New"/>
              </a:rPr>
              <a:t>"</a:t>
            </a:r>
            <a:r>
              <a:rPr lang="en-US" sz="1800" dirty="0" err="1">
                <a:latin typeface="Courier New"/>
                <a:cs typeface="Courier New"/>
              </a:rPr>
              <a:t>mousedown</a:t>
            </a:r>
            <a:r>
              <a:rPr lang="en-US" sz="1800" dirty="0">
                <a:latin typeface="Courier New"/>
                <a:cs typeface="Courier New"/>
              </a:rPr>
              <a:t>"</a:t>
            </a:r>
          </a:p>
        </p:txBody>
      </p:sp>
      <p:sp>
        <p:nvSpPr>
          <p:cNvPr id="9" name="TextBox 8"/>
          <p:cNvSpPr txBox="1"/>
          <p:nvPr/>
        </p:nvSpPr>
        <p:spPr>
          <a:xfrm>
            <a:off x="893840" y="2782636"/>
            <a:ext cx="1984248" cy="369332"/>
          </a:xfrm>
          <a:prstGeom prst="rect">
            <a:avLst/>
          </a:prstGeom>
          <a:noFill/>
        </p:spPr>
        <p:txBody>
          <a:bodyPr wrap="square" rtlCol="0">
            <a:spAutoFit/>
          </a:bodyPr>
          <a:lstStyle/>
          <a:p>
            <a:r>
              <a:rPr lang="en-US" sz="1800" dirty="0">
                <a:latin typeface="Courier New"/>
                <a:cs typeface="Courier New"/>
              </a:rPr>
              <a:t>"</a:t>
            </a:r>
            <a:r>
              <a:rPr lang="en-US" sz="1800" dirty="0" err="1">
                <a:latin typeface="Courier New"/>
                <a:cs typeface="Courier New"/>
              </a:rPr>
              <a:t>mouseup</a:t>
            </a:r>
            <a:r>
              <a:rPr lang="en-US" sz="1800" dirty="0">
                <a:latin typeface="Courier New"/>
                <a:cs typeface="Courier New"/>
              </a:rPr>
              <a:t>"</a:t>
            </a:r>
          </a:p>
        </p:txBody>
      </p:sp>
      <p:sp>
        <p:nvSpPr>
          <p:cNvPr id="10" name="TextBox 9"/>
          <p:cNvSpPr txBox="1"/>
          <p:nvPr/>
        </p:nvSpPr>
        <p:spPr>
          <a:xfrm>
            <a:off x="893840" y="3139688"/>
            <a:ext cx="1984248" cy="369332"/>
          </a:xfrm>
          <a:prstGeom prst="rect">
            <a:avLst/>
          </a:prstGeom>
          <a:noFill/>
        </p:spPr>
        <p:txBody>
          <a:bodyPr wrap="square" rtlCol="0">
            <a:spAutoFit/>
          </a:bodyPr>
          <a:lstStyle/>
          <a:p>
            <a:r>
              <a:rPr lang="en-US" sz="1800" dirty="0">
                <a:latin typeface="Courier New"/>
                <a:cs typeface="Courier New"/>
              </a:rPr>
              <a:t>"</a:t>
            </a:r>
            <a:r>
              <a:rPr lang="en-US" sz="1800" dirty="0" err="1">
                <a:latin typeface="Courier New"/>
                <a:cs typeface="Courier New"/>
              </a:rPr>
              <a:t>mousemove</a:t>
            </a:r>
            <a:r>
              <a:rPr lang="en-US" sz="1800" dirty="0">
                <a:latin typeface="Courier New"/>
                <a:cs typeface="Courier New"/>
              </a:rPr>
              <a:t>"</a:t>
            </a:r>
          </a:p>
        </p:txBody>
      </p:sp>
      <p:sp>
        <p:nvSpPr>
          <p:cNvPr id="11" name="TextBox 10"/>
          <p:cNvSpPr txBox="1"/>
          <p:nvPr/>
        </p:nvSpPr>
        <p:spPr>
          <a:xfrm>
            <a:off x="893840" y="3504533"/>
            <a:ext cx="1984248" cy="369332"/>
          </a:xfrm>
          <a:prstGeom prst="rect">
            <a:avLst/>
          </a:prstGeom>
          <a:noFill/>
        </p:spPr>
        <p:txBody>
          <a:bodyPr wrap="square" rtlCol="0">
            <a:spAutoFit/>
          </a:bodyPr>
          <a:lstStyle/>
          <a:p>
            <a:r>
              <a:rPr lang="en-US" sz="1800" dirty="0">
                <a:latin typeface="Courier New"/>
                <a:cs typeface="Courier New"/>
              </a:rPr>
              <a:t>"drag"</a:t>
            </a:r>
          </a:p>
        </p:txBody>
      </p:sp>
      <p:cxnSp>
        <p:nvCxnSpPr>
          <p:cNvPr id="13" name="Straight Connector 12"/>
          <p:cNvCxnSpPr/>
          <p:nvPr/>
        </p:nvCxnSpPr>
        <p:spPr bwMode="auto">
          <a:xfrm rot="10800000" flipH="1">
            <a:off x="914400" y="2817585"/>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rot="10800000" flipH="1">
            <a:off x="914400" y="175260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rot="10800000" flipH="1">
            <a:off x="914400" y="2107595"/>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rot="10800000" flipH="1">
            <a:off x="914400" y="246259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rot="10800000" flipH="1">
            <a:off x="914400" y="317258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rot="5400000" flipH="1" flipV="1">
            <a:off x="1828800" y="2819400"/>
            <a:ext cx="21336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p:cNvCxnSpPr/>
          <p:nvPr/>
        </p:nvCxnSpPr>
        <p:spPr bwMode="auto">
          <a:xfrm rot="10800000" flipH="1">
            <a:off x="914400" y="3527575"/>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rot="10800000" flipH="1">
            <a:off x="914400" y="3882570"/>
            <a:ext cx="7696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5" name="TextBox 24"/>
          <p:cNvSpPr txBox="1"/>
          <p:nvPr/>
        </p:nvSpPr>
        <p:spPr>
          <a:xfrm>
            <a:off x="2920372" y="1700590"/>
            <a:ext cx="5691438" cy="400110"/>
          </a:xfrm>
          <a:prstGeom prst="rect">
            <a:avLst/>
          </a:prstGeom>
          <a:noFill/>
        </p:spPr>
        <p:txBody>
          <a:bodyPr wrap="square" rtlCol="0">
            <a:spAutoFit/>
          </a:bodyPr>
          <a:lstStyle/>
          <a:p>
            <a:r>
              <a:rPr lang="en-US" sz="2000" b="0" dirty="0">
                <a:latin typeface="Times New Roman"/>
                <a:cs typeface="Times New Roman"/>
              </a:rPr>
              <a:t>The user clicks the mouse in the window.</a:t>
            </a:r>
          </a:p>
        </p:txBody>
      </p:sp>
      <p:sp>
        <p:nvSpPr>
          <p:cNvPr id="26" name="TextBox 25"/>
          <p:cNvSpPr txBox="1"/>
          <p:nvPr/>
        </p:nvSpPr>
        <p:spPr>
          <a:xfrm>
            <a:off x="2920372" y="2057642"/>
            <a:ext cx="5691438" cy="400110"/>
          </a:xfrm>
          <a:prstGeom prst="rect">
            <a:avLst/>
          </a:prstGeom>
          <a:noFill/>
        </p:spPr>
        <p:txBody>
          <a:bodyPr wrap="square" rtlCol="0">
            <a:spAutoFit/>
          </a:bodyPr>
          <a:lstStyle/>
          <a:p>
            <a:r>
              <a:rPr lang="en-US" sz="2000" b="0" dirty="0">
                <a:latin typeface="Times New Roman"/>
                <a:cs typeface="Times New Roman"/>
              </a:rPr>
              <a:t>The user double-clicks the mouse.</a:t>
            </a:r>
          </a:p>
        </p:txBody>
      </p:sp>
      <p:sp>
        <p:nvSpPr>
          <p:cNvPr id="27" name="TextBox 26"/>
          <p:cNvSpPr txBox="1"/>
          <p:nvPr/>
        </p:nvSpPr>
        <p:spPr>
          <a:xfrm>
            <a:off x="2920372" y="2414694"/>
            <a:ext cx="5691438" cy="400110"/>
          </a:xfrm>
          <a:prstGeom prst="rect">
            <a:avLst/>
          </a:prstGeom>
          <a:noFill/>
        </p:spPr>
        <p:txBody>
          <a:bodyPr wrap="square" rtlCol="0">
            <a:spAutoFit/>
          </a:bodyPr>
          <a:lstStyle/>
          <a:p>
            <a:r>
              <a:rPr lang="en-US" sz="2000" b="0" dirty="0">
                <a:latin typeface="Times New Roman"/>
                <a:cs typeface="Times New Roman"/>
              </a:rPr>
              <a:t>The user presses the mouse button.</a:t>
            </a:r>
          </a:p>
        </p:txBody>
      </p:sp>
      <p:sp>
        <p:nvSpPr>
          <p:cNvPr id="28" name="TextBox 27"/>
          <p:cNvSpPr txBox="1"/>
          <p:nvPr/>
        </p:nvSpPr>
        <p:spPr>
          <a:xfrm>
            <a:off x="2920372" y="2771746"/>
            <a:ext cx="5691438" cy="400110"/>
          </a:xfrm>
          <a:prstGeom prst="rect">
            <a:avLst/>
          </a:prstGeom>
          <a:noFill/>
        </p:spPr>
        <p:txBody>
          <a:bodyPr wrap="square" rtlCol="0">
            <a:spAutoFit/>
          </a:bodyPr>
          <a:lstStyle/>
          <a:p>
            <a:r>
              <a:rPr lang="en-US" sz="2000" b="0" dirty="0">
                <a:latin typeface="Times New Roman"/>
                <a:cs typeface="Times New Roman"/>
              </a:rPr>
              <a:t>The user releases the mouse button.</a:t>
            </a:r>
          </a:p>
        </p:txBody>
      </p:sp>
      <p:sp>
        <p:nvSpPr>
          <p:cNvPr id="29" name="TextBox 28"/>
          <p:cNvSpPr txBox="1"/>
          <p:nvPr/>
        </p:nvSpPr>
        <p:spPr>
          <a:xfrm>
            <a:off x="2920372" y="3128798"/>
            <a:ext cx="5691438" cy="400110"/>
          </a:xfrm>
          <a:prstGeom prst="rect">
            <a:avLst/>
          </a:prstGeom>
          <a:noFill/>
        </p:spPr>
        <p:txBody>
          <a:bodyPr wrap="square" rtlCol="0">
            <a:spAutoFit/>
          </a:bodyPr>
          <a:lstStyle/>
          <a:p>
            <a:r>
              <a:rPr lang="en-US" sz="2000" b="0" dirty="0">
                <a:latin typeface="Times New Roman"/>
                <a:cs typeface="Times New Roman"/>
              </a:rPr>
              <a:t>The user moves the mouse with the button up.</a:t>
            </a:r>
          </a:p>
        </p:txBody>
      </p:sp>
      <p:sp>
        <p:nvSpPr>
          <p:cNvPr id="30" name="TextBox 29"/>
          <p:cNvSpPr txBox="1"/>
          <p:nvPr/>
        </p:nvSpPr>
        <p:spPr>
          <a:xfrm>
            <a:off x="2920372" y="3485850"/>
            <a:ext cx="5691438" cy="400110"/>
          </a:xfrm>
          <a:prstGeom prst="rect">
            <a:avLst/>
          </a:prstGeom>
          <a:noFill/>
        </p:spPr>
        <p:txBody>
          <a:bodyPr wrap="square" rtlCol="0">
            <a:spAutoFit/>
          </a:bodyPr>
          <a:lstStyle/>
          <a:p>
            <a:r>
              <a:rPr lang="en-US" sz="2000" b="0" dirty="0">
                <a:latin typeface="Times New Roman"/>
                <a:cs typeface="Times New Roman"/>
              </a:rPr>
              <a:t>The user drags the mouse with the button down.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A Simple Line-Drawing Program</a:t>
            </a:r>
            <a:endParaRPr lang="en-US" dirty="0">
              <a:solidFill>
                <a:srgbClr val="FF0000"/>
              </a:solidFill>
            </a:endParaRPr>
          </a:p>
        </p:txBody>
      </p:sp>
      <p:sp>
        <p:nvSpPr>
          <p:cNvPr id="63501" name="Rectangle 25"/>
          <p:cNvSpPr>
            <a:spLocks noChangeArrowheads="1"/>
          </p:cNvSpPr>
          <p:nvPr/>
        </p:nvSpPr>
        <p:spPr bwMode="auto">
          <a:xfrm>
            <a:off x="609600" y="2370138"/>
            <a:ext cx="7924800" cy="419576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endParaRPr lang="en-US" sz="1600" dirty="0">
              <a:latin typeface="Courier New" pitchFamily="1" charset="0"/>
            </a:endParaRPr>
          </a:p>
        </p:txBody>
      </p:sp>
      <p:sp>
        <p:nvSpPr>
          <p:cNvPr id="26" name="TextBox 25"/>
          <p:cNvSpPr txBox="1"/>
          <p:nvPr/>
        </p:nvSpPr>
        <p:spPr>
          <a:xfrm>
            <a:off x="609600" y="2357365"/>
            <a:ext cx="7924800" cy="4715137"/>
          </a:xfrm>
          <a:prstGeom prst="rect">
            <a:avLst/>
          </a:prstGeom>
          <a:noFill/>
        </p:spPr>
        <p:txBody>
          <a:bodyPr wrap="square" rtlCol="0">
            <a:spAutoFit/>
          </a:bodyPr>
          <a:lstStyle/>
          <a:p>
            <a:pPr>
              <a:lnSpc>
                <a:spcPct val="90000"/>
              </a:lnSpc>
            </a:pPr>
            <a:r>
              <a:rPr lang="en-US" sz="1700" noProof="1">
                <a:latin typeface="Courier New" pitchFamily="1" charset="0"/>
              </a:rPr>
              <a:t>const GWINDOW_WIDTH = 500;</a:t>
            </a:r>
          </a:p>
          <a:p>
            <a:pPr>
              <a:lnSpc>
                <a:spcPct val="90000"/>
              </a:lnSpc>
            </a:pPr>
            <a:r>
              <a:rPr lang="en-US" sz="1700" noProof="1">
                <a:latin typeface="Courier New" pitchFamily="1" charset="0"/>
              </a:rPr>
              <a:t>const GWINDOW_HEIGHT = 300;</a:t>
            </a:r>
          </a:p>
          <a:p>
            <a:pPr>
              <a:lnSpc>
                <a:spcPct val="90000"/>
              </a:lnSpc>
            </a:pPr>
            <a:endParaRPr lang="en-US" sz="1100" noProof="1">
              <a:solidFill>
                <a:srgbClr val="0000FF"/>
              </a:solidFill>
              <a:latin typeface="Courier New" pitchFamily="1" charset="0"/>
            </a:endParaRPr>
          </a:p>
          <a:p>
            <a:pPr>
              <a:lnSpc>
                <a:spcPct val="90000"/>
              </a:lnSpc>
            </a:pPr>
            <a:r>
              <a:rPr lang="en-US" sz="1700" noProof="1">
                <a:latin typeface="Courier New" pitchFamily="1" charset="0"/>
              </a:rPr>
              <a:t>function DrawLines() {</a:t>
            </a:r>
          </a:p>
          <a:p>
            <a:pPr>
              <a:lnSpc>
                <a:spcPct val="90000"/>
              </a:lnSpc>
            </a:pPr>
            <a:r>
              <a:rPr lang="en-US" sz="1700" noProof="1">
                <a:latin typeface="Courier New" pitchFamily="1" charset="0"/>
              </a:rPr>
              <a:t>   let gw = GWindow(GWINDOW_WIDTH, GWINDOW_HEIGHT);</a:t>
            </a:r>
          </a:p>
          <a:p>
            <a:pPr>
              <a:lnSpc>
                <a:spcPct val="90000"/>
              </a:lnSpc>
            </a:pPr>
            <a:r>
              <a:rPr lang="en-US" sz="1700" noProof="1">
                <a:latin typeface="Courier New" pitchFamily="1" charset="0"/>
              </a:rPr>
              <a:t>   let line = null;</a:t>
            </a:r>
          </a:p>
          <a:p>
            <a:pPr>
              <a:lnSpc>
                <a:spcPct val="90000"/>
              </a:lnSpc>
            </a:pPr>
            <a:endParaRPr lang="en-US" sz="1700" noProof="1">
              <a:latin typeface="Courier New" pitchFamily="1" charset="0"/>
            </a:endParaRPr>
          </a:p>
          <a:p>
            <a:pPr>
              <a:lnSpc>
                <a:spcPct val="90000"/>
              </a:lnSpc>
            </a:pPr>
            <a:r>
              <a:rPr lang="en-US" sz="1700" noProof="1">
                <a:latin typeface="Courier New" pitchFamily="1" charset="0"/>
              </a:rPr>
              <a:t>   let mousedownAction = function(e) {</a:t>
            </a:r>
          </a:p>
          <a:p>
            <a:pPr>
              <a:lnSpc>
                <a:spcPct val="90000"/>
              </a:lnSpc>
            </a:pPr>
            <a:r>
              <a:rPr lang="en-US" sz="1700" noProof="1">
                <a:latin typeface="Courier New" pitchFamily="1" charset="0"/>
              </a:rPr>
              <a:t>      line = GLine(e.getX(), e.getY(), e.getX(), e.getY());</a:t>
            </a:r>
          </a:p>
          <a:p>
            <a:pPr>
              <a:lnSpc>
                <a:spcPct val="90000"/>
              </a:lnSpc>
            </a:pPr>
            <a:r>
              <a:rPr lang="en-US" sz="1700" noProof="1">
                <a:latin typeface="Courier New" pitchFamily="1" charset="0"/>
              </a:rPr>
              <a:t>      gw.add(line);</a:t>
            </a:r>
          </a:p>
          <a:p>
            <a:pPr>
              <a:lnSpc>
                <a:spcPct val="90000"/>
              </a:lnSpc>
            </a:pPr>
            <a:r>
              <a:rPr lang="en-US" sz="1700" noProof="1">
                <a:latin typeface="Courier New" pitchFamily="1" charset="0"/>
              </a:rPr>
              <a:t>   };</a:t>
            </a:r>
          </a:p>
          <a:p>
            <a:pPr>
              <a:lnSpc>
                <a:spcPct val="90000"/>
              </a:lnSpc>
            </a:pPr>
            <a:r>
              <a:rPr lang="en-US" sz="1700" noProof="1">
                <a:latin typeface="Courier New" pitchFamily="1" charset="0"/>
              </a:rPr>
              <a:t>   let dragAction = function(e) {</a:t>
            </a:r>
          </a:p>
          <a:p>
            <a:pPr>
              <a:lnSpc>
                <a:spcPct val="90000"/>
              </a:lnSpc>
            </a:pPr>
            <a:r>
              <a:rPr lang="en-US" sz="1700" noProof="1">
                <a:latin typeface="Courier New" pitchFamily="1" charset="0"/>
              </a:rPr>
              <a:t>      line.setEndPoint(e.getX(), e.getY());</a:t>
            </a:r>
          </a:p>
          <a:p>
            <a:pPr>
              <a:lnSpc>
                <a:spcPct val="90000"/>
              </a:lnSpc>
            </a:pPr>
            <a:r>
              <a:rPr lang="en-US" sz="1700" noProof="1">
                <a:latin typeface="Courier New" pitchFamily="1" charset="0"/>
              </a:rPr>
              <a:t>   };</a:t>
            </a:r>
          </a:p>
          <a:p>
            <a:pPr>
              <a:lnSpc>
                <a:spcPct val="90000"/>
              </a:lnSpc>
            </a:pPr>
            <a:endParaRPr lang="en-US" sz="1700" noProof="1">
              <a:latin typeface="Courier New" pitchFamily="1" charset="0"/>
            </a:endParaRPr>
          </a:p>
          <a:p>
            <a:pPr>
              <a:lnSpc>
                <a:spcPct val="90000"/>
              </a:lnSpc>
            </a:pPr>
            <a:r>
              <a:rPr lang="en-US" sz="1700" noProof="1">
                <a:latin typeface="Courier New" pitchFamily="1" charset="0"/>
              </a:rPr>
              <a:t>   gw.addEventListener("mousedown", mousedownAction);</a:t>
            </a:r>
          </a:p>
          <a:p>
            <a:pPr>
              <a:lnSpc>
                <a:spcPct val="90000"/>
              </a:lnSpc>
            </a:pPr>
            <a:r>
              <a:rPr lang="en-US" sz="1700" noProof="1">
                <a:latin typeface="Courier New" pitchFamily="1" charset="0"/>
              </a:rPr>
              <a:t>   gw.addEventListener("drag", dragAction);</a:t>
            </a:r>
          </a:p>
          <a:p>
            <a:pPr>
              <a:lnSpc>
                <a:spcPct val="90000"/>
              </a:lnSpc>
            </a:pPr>
            <a:r>
              <a:rPr lang="en-US" sz="1700" noProof="1">
                <a:latin typeface="Courier New" pitchFamily="1" charset="0"/>
              </a:rPr>
              <a:t>}</a:t>
            </a:r>
          </a:p>
          <a:p>
            <a:pPr>
              <a:lnSpc>
                <a:spcPct val="90000"/>
              </a:lnSpc>
            </a:pPr>
            <a:endParaRPr lang="en-US" sz="1600" dirty="0">
              <a:latin typeface="Courier New" pitchFamily="1" charset="0"/>
            </a:endParaRPr>
          </a:p>
          <a:p>
            <a:endParaRPr lang="en-US" sz="1600" dirty="0"/>
          </a:p>
        </p:txBody>
      </p:sp>
      <p:grpSp>
        <p:nvGrpSpPr>
          <p:cNvPr id="27" name="Group 26"/>
          <p:cNvGrpSpPr/>
          <p:nvPr/>
        </p:nvGrpSpPr>
        <p:grpSpPr>
          <a:xfrm>
            <a:off x="0" y="1080100"/>
            <a:ext cx="9144000" cy="1161144"/>
            <a:chOff x="0" y="5600094"/>
            <a:chExt cx="9144000" cy="1161144"/>
          </a:xfrm>
        </p:grpSpPr>
        <p:sp useBgFill="1">
          <p:nvSpPr>
            <p:cNvPr id="28"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29"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Drawing a line using this program requires three actions: pressing the mouse button at the starting point of the line, dragging the mouse to the desired end point, and then releasing the mouse.</a:t>
              </a:r>
            </a:p>
          </p:txBody>
        </p:sp>
      </p:grpSp>
      <p:grpSp>
        <p:nvGrpSpPr>
          <p:cNvPr id="30" name="Group 29"/>
          <p:cNvGrpSpPr/>
          <p:nvPr/>
        </p:nvGrpSpPr>
        <p:grpSpPr>
          <a:xfrm>
            <a:off x="0" y="1080100"/>
            <a:ext cx="9144000" cy="1161144"/>
            <a:chOff x="0" y="5600094"/>
            <a:chExt cx="9144000" cy="1161144"/>
          </a:xfrm>
        </p:grpSpPr>
        <p:sp useBgFill="1">
          <p:nvSpPr>
            <p:cNvPr id="31"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2"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The </a:t>
              </a:r>
              <a:r>
                <a:rPr lang="en-US" sz="2400" b="0" dirty="0">
                  <a:latin typeface="Times New Roman"/>
                  <a:cs typeface="Times New Roman"/>
                </a:rPr>
                <a:t>function</a:t>
              </a:r>
              <a:r>
                <a:rPr lang="en-US" sz="2400" b="0" dirty="0"/>
                <a:t> </a:t>
              </a:r>
              <a:r>
                <a:rPr lang="en-US" sz="2000" dirty="0" err="1">
                  <a:latin typeface="Courier New" pitchFamily="1" charset="0"/>
                </a:rPr>
                <a:t>mousedownAction</a:t>
              </a:r>
              <a:r>
                <a:rPr lang="en-US" sz="2400" b="0" dirty="0">
                  <a:latin typeface="Times New Roman"/>
                  <a:cs typeface="Times New Roman"/>
                </a:rPr>
                <a:t> </a:t>
              </a:r>
              <a:r>
                <a:rPr lang="en-US" sz="2400" b="0" dirty="0"/>
                <a:t>responds to the event by creating a new zero-length line that begins and ends at the current mouse position.</a:t>
              </a:r>
            </a:p>
          </p:txBody>
        </p:sp>
      </p:grpSp>
      <p:grpSp>
        <p:nvGrpSpPr>
          <p:cNvPr id="33" name="Group 32"/>
          <p:cNvGrpSpPr/>
          <p:nvPr/>
        </p:nvGrpSpPr>
        <p:grpSpPr>
          <a:xfrm>
            <a:off x="0" y="1080100"/>
            <a:ext cx="9144000" cy="1161144"/>
            <a:chOff x="0" y="5600094"/>
            <a:chExt cx="9144000" cy="1161144"/>
          </a:xfrm>
        </p:grpSpPr>
        <p:sp useBgFill="1">
          <p:nvSpPr>
            <p:cNvPr id="34"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5"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Dragging the mouse results in a series of </a:t>
              </a:r>
              <a:r>
                <a:rPr lang="en-US" sz="2000" dirty="0" err="1">
                  <a:latin typeface="Courier New" pitchFamily="1" charset="0"/>
                </a:rPr>
                <a:t>dragAction</a:t>
              </a:r>
              <a:r>
                <a:rPr lang="en-US" sz="2400" b="0" dirty="0"/>
                <a:t> calls that come in rapid succession each time the computer reads the mouse position.  Each call simply resets the end point of the line.</a:t>
              </a:r>
            </a:p>
          </p:txBody>
        </p:sp>
      </p:grpSp>
      <p:grpSp>
        <p:nvGrpSpPr>
          <p:cNvPr id="36" name="Group 35"/>
          <p:cNvGrpSpPr/>
          <p:nvPr/>
        </p:nvGrpSpPr>
        <p:grpSpPr>
          <a:xfrm>
            <a:off x="0" y="1080100"/>
            <a:ext cx="9144000" cy="1161144"/>
            <a:chOff x="0" y="5600094"/>
            <a:chExt cx="9144000" cy="1161144"/>
          </a:xfrm>
        </p:grpSpPr>
        <p:sp useBgFill="1">
          <p:nvSpPr>
            <p:cNvPr id="37"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38"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The effect of this strategy is that the user sees the line as it grows, providing the necessary visual feedback to position the line correctly.</a:t>
              </a:r>
            </a:p>
          </p:txBody>
        </p:sp>
      </p:grpSp>
      <p:grpSp>
        <p:nvGrpSpPr>
          <p:cNvPr id="39" name="Group 38"/>
          <p:cNvGrpSpPr/>
          <p:nvPr/>
        </p:nvGrpSpPr>
        <p:grpSpPr>
          <a:xfrm>
            <a:off x="0" y="1080100"/>
            <a:ext cx="9144000" cy="1161144"/>
            <a:chOff x="0" y="5600094"/>
            <a:chExt cx="9144000" cy="1161144"/>
          </a:xfrm>
        </p:grpSpPr>
        <p:sp useBgFill="1">
          <p:nvSpPr>
            <p:cNvPr id="40"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1"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gn="just">
                <a:lnSpc>
                  <a:spcPct val="90000"/>
                </a:lnSpc>
                <a:spcAft>
                  <a:spcPct val="50000"/>
                </a:spcAft>
              </a:pPr>
              <a:r>
                <a:rPr lang="en-US" sz="2400" b="0" dirty="0"/>
                <a:t>As you drag the mouse, the line will stretch, contract, and change direction as if the two points were connected by an elastic band.  This technique is therefore called </a:t>
              </a:r>
              <a:r>
                <a:rPr lang="en-US" sz="2400" i="1" dirty="0"/>
                <a:t>rubber-banding</a:t>
              </a:r>
              <a:r>
                <a:rPr lang="en-US" sz="2400" b="0" dirty="0"/>
                <a:t>.</a:t>
              </a:r>
            </a:p>
          </p:txBody>
        </p:sp>
      </p:grpSp>
      <p:grpSp>
        <p:nvGrpSpPr>
          <p:cNvPr id="42" name="Group 41"/>
          <p:cNvGrpSpPr/>
          <p:nvPr/>
        </p:nvGrpSpPr>
        <p:grpSpPr>
          <a:xfrm>
            <a:off x="0" y="1080100"/>
            <a:ext cx="9144000" cy="1161144"/>
            <a:chOff x="0" y="5600094"/>
            <a:chExt cx="9144000" cy="1161144"/>
          </a:xfrm>
        </p:grpSpPr>
        <p:sp useBgFill="1">
          <p:nvSpPr>
            <p:cNvPr id="43" name="PPRect#2"/>
            <p:cNvSpPr/>
            <p:nvPr/>
          </p:nvSpPr>
          <p:spPr bwMode="auto">
            <a:xfrm>
              <a:off x="0" y="5600094"/>
              <a:ext cx="9144000" cy="1161144"/>
            </a:xfrm>
            <a:prstGeom prst="rect">
              <a:avLst/>
            </a:prstGeom>
            <a:ln w="12800" cap="flat" cmpd="sng" algn="ctr">
              <a:noFill/>
              <a:prstDash val="solid"/>
              <a:round/>
              <a:headEnd/>
              <a:tailEn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a:p>
          </p:txBody>
        </p:sp>
        <p:sp>
          <p:nvSpPr>
            <p:cNvPr id="44" name="Text Box 24"/>
            <p:cNvSpPr txBox="1">
              <a:spLocks noChangeArrowheads="1"/>
            </p:cNvSpPr>
            <p:nvPr/>
          </p:nvSpPr>
          <p:spPr bwMode="auto">
            <a:xfrm>
              <a:off x="457200" y="5610225"/>
              <a:ext cx="8229600" cy="1095375"/>
            </a:xfrm>
            <a:prstGeom prst="rect">
              <a:avLst/>
            </a:prstGeom>
            <a:noFill/>
            <a:ln w="9525">
              <a:noFill/>
              <a:miter lim="800000"/>
              <a:headEnd/>
              <a:tailEnd/>
            </a:ln>
          </p:spPr>
          <p:txBody>
            <a:bodyPr>
              <a:prstTxWarp prst="textNoShape">
                <a:avLst/>
              </a:prstTxWarp>
              <a:spAutoFit/>
            </a:bodyPr>
            <a:lstStyle/>
            <a:p>
              <a:pPr>
                <a:lnSpc>
                  <a:spcPct val="90000"/>
                </a:lnSpc>
                <a:spcAft>
                  <a:spcPct val="50000"/>
                </a:spcAft>
              </a:pPr>
              <a:r>
                <a:rPr lang="en-US" sz="2400" b="0" dirty="0"/>
                <a:t>In all likelihood, you have at some point used an application that allows you to draw lines with the mouse.  In JavaScript, the necessary code fits easily on a single slide.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Simulating the </a:t>
            </a:r>
            <a:r>
              <a:rPr lang="en-US" sz="3600" b="1">
                <a:solidFill>
                  <a:srgbClr val="FF0000"/>
                </a:solidFill>
                <a:latin typeface="Courier New" pitchFamily="1" charset="0"/>
              </a:rPr>
              <a:t>DrawLines</a:t>
            </a:r>
            <a:r>
              <a:rPr lang="en-US" sz="4000">
                <a:solidFill>
                  <a:srgbClr val="FF0000"/>
                </a:solidFill>
              </a:rPr>
              <a:t> Program</a:t>
            </a:r>
            <a:endParaRPr lang="en-US">
              <a:solidFill>
                <a:schemeClr val="tx1"/>
              </a:solidFill>
            </a:endParaRPr>
          </a:p>
        </p:txBody>
      </p:sp>
      <p:grpSp>
        <p:nvGrpSpPr>
          <p:cNvPr id="65539" name="Group 3"/>
          <p:cNvGrpSpPr>
            <a:grpSpLocks/>
          </p:cNvGrpSpPr>
          <p:nvPr/>
        </p:nvGrpSpPr>
        <p:grpSpPr bwMode="auto">
          <a:xfrm>
            <a:off x="2287588" y="4483100"/>
            <a:ext cx="4516437" cy="1971675"/>
            <a:chOff x="1441" y="2824"/>
            <a:chExt cx="2845" cy="1242"/>
          </a:xfrm>
        </p:grpSpPr>
        <p:pic>
          <p:nvPicPr>
            <p:cNvPr id="65588" name="Picture 4" descr="Graphics (3"/>
            <p:cNvPicPr>
              <a:picLocks noChangeAspect="1" noChangeArrowheads="1"/>
            </p:cNvPicPr>
            <p:nvPr/>
          </p:nvPicPr>
          <p:blipFill>
            <a:blip r:embed="rId3"/>
            <a:srcRect/>
            <a:stretch>
              <a:fillRect/>
            </a:stretch>
          </p:blipFill>
          <p:spPr bwMode="auto">
            <a:xfrm>
              <a:off x="1441" y="2840"/>
              <a:ext cx="2845" cy="1226"/>
            </a:xfrm>
            <a:prstGeom prst="rect">
              <a:avLst/>
            </a:prstGeom>
            <a:noFill/>
            <a:ln w="9525">
              <a:noFill/>
              <a:miter lim="800000"/>
              <a:headEnd/>
              <a:tailEnd/>
            </a:ln>
          </p:spPr>
        </p:pic>
        <p:sp>
          <p:nvSpPr>
            <p:cNvPr id="65589" name="Text Box 5"/>
            <p:cNvSpPr txBox="1">
              <a:spLocks noChangeArrowheads="1"/>
            </p:cNvSpPr>
            <p:nvPr/>
          </p:nvSpPr>
          <p:spPr bwMode="auto">
            <a:xfrm>
              <a:off x="1461" y="2824"/>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DrawLines</a:t>
              </a:r>
            </a:p>
          </p:txBody>
        </p:sp>
      </p:grpSp>
      <p:grpSp>
        <p:nvGrpSpPr>
          <p:cNvPr id="3" name="Group 6"/>
          <p:cNvGrpSpPr>
            <a:grpSpLocks/>
          </p:cNvGrpSpPr>
          <p:nvPr/>
        </p:nvGrpSpPr>
        <p:grpSpPr bwMode="auto">
          <a:xfrm>
            <a:off x="2606675" y="5486400"/>
            <a:ext cx="1450975" cy="228600"/>
            <a:chOff x="2191" y="3360"/>
            <a:chExt cx="914" cy="144"/>
          </a:xfrm>
        </p:grpSpPr>
        <p:sp>
          <p:nvSpPr>
            <p:cNvPr id="65586" name="Freeform 7"/>
            <p:cNvSpPr>
              <a:spLocks/>
            </p:cNvSpPr>
            <p:nvPr/>
          </p:nvSpPr>
          <p:spPr bwMode="auto">
            <a:xfrm>
              <a:off x="3024" y="336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87" name="Line 8"/>
            <p:cNvSpPr>
              <a:spLocks noChangeShapeType="1"/>
            </p:cNvSpPr>
            <p:nvPr/>
          </p:nvSpPr>
          <p:spPr bwMode="auto">
            <a:xfrm flipH="1">
              <a:off x="2191" y="3371"/>
              <a:ext cx="836" cy="0"/>
            </a:xfrm>
            <a:prstGeom prst="line">
              <a:avLst/>
            </a:prstGeom>
            <a:noFill/>
            <a:ln w="9525">
              <a:solidFill>
                <a:schemeClr val="tx1"/>
              </a:solidFill>
              <a:round/>
              <a:headEnd/>
              <a:tailEnd/>
            </a:ln>
          </p:spPr>
          <p:txBody>
            <a:bodyPr>
              <a:prstTxWarp prst="textNoShape">
                <a:avLst/>
              </a:prstTxWarp>
            </a:bodyPr>
            <a:lstStyle/>
            <a:p>
              <a:endParaRPr lang="en-US"/>
            </a:p>
          </p:txBody>
        </p:sp>
      </p:grpSp>
      <p:sp>
        <p:nvSpPr>
          <p:cNvPr id="729097" name="Line 9"/>
          <p:cNvSpPr>
            <a:spLocks noChangeShapeType="1"/>
          </p:cNvSpPr>
          <p:nvPr/>
        </p:nvSpPr>
        <p:spPr bwMode="auto">
          <a:xfrm flipH="1">
            <a:off x="3689350" y="5503863"/>
            <a:ext cx="132715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65542" name="Rectangle 10"/>
          <p:cNvSpPr>
            <a:spLocks noChangeArrowheads="1"/>
          </p:cNvSpPr>
          <p:nvPr/>
        </p:nvSpPr>
        <p:spPr bwMode="auto">
          <a:xfrm>
            <a:off x="2571750" y="5340350"/>
            <a:ext cx="1354138" cy="269875"/>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grpSp>
        <p:nvGrpSpPr>
          <p:cNvPr id="4" name="Group 11"/>
          <p:cNvGrpSpPr>
            <a:grpSpLocks/>
          </p:cNvGrpSpPr>
          <p:nvPr/>
        </p:nvGrpSpPr>
        <p:grpSpPr bwMode="auto">
          <a:xfrm>
            <a:off x="5022850" y="4795838"/>
            <a:ext cx="533400" cy="919162"/>
            <a:chOff x="3024" y="2925"/>
            <a:chExt cx="336" cy="579"/>
          </a:xfrm>
        </p:grpSpPr>
        <p:sp>
          <p:nvSpPr>
            <p:cNvPr id="65584" name="Freeform 12"/>
            <p:cNvSpPr>
              <a:spLocks/>
            </p:cNvSpPr>
            <p:nvPr/>
          </p:nvSpPr>
          <p:spPr bwMode="auto">
            <a:xfrm>
              <a:off x="3024" y="336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85" name="Line 13"/>
            <p:cNvSpPr>
              <a:spLocks noChangeShapeType="1"/>
            </p:cNvSpPr>
            <p:nvPr/>
          </p:nvSpPr>
          <p:spPr bwMode="auto">
            <a:xfrm flipV="1">
              <a:off x="3024" y="2925"/>
              <a:ext cx="336" cy="435"/>
            </a:xfrm>
            <a:prstGeom prst="line">
              <a:avLst/>
            </a:prstGeom>
            <a:noFill/>
            <a:ln w="9525">
              <a:solidFill>
                <a:schemeClr val="tx1"/>
              </a:solidFill>
              <a:round/>
              <a:headEnd/>
              <a:tailEnd/>
            </a:ln>
          </p:spPr>
          <p:txBody>
            <a:bodyPr>
              <a:prstTxWarp prst="textNoShape">
                <a:avLst/>
              </a:prstTxWarp>
            </a:bodyPr>
            <a:lstStyle/>
            <a:p>
              <a:endParaRPr lang="en-US"/>
            </a:p>
          </p:txBody>
        </p:sp>
      </p:grpSp>
      <p:sp>
        <p:nvSpPr>
          <p:cNvPr id="65544" name="Rectangle 14"/>
          <p:cNvSpPr>
            <a:spLocks noChangeArrowheads="1"/>
          </p:cNvSpPr>
          <p:nvPr/>
        </p:nvSpPr>
        <p:spPr bwMode="auto">
          <a:xfrm>
            <a:off x="5000625" y="4733925"/>
            <a:ext cx="838200" cy="762000"/>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sp>
        <p:nvSpPr>
          <p:cNvPr id="729103" name="Freeform 15"/>
          <p:cNvSpPr>
            <a:spLocks/>
          </p:cNvSpPr>
          <p:nvPr/>
        </p:nvSpPr>
        <p:spPr bwMode="auto">
          <a:xfrm>
            <a:off x="3922713" y="5486400"/>
            <a:ext cx="128587" cy="228600"/>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729104" name="Text Box 16"/>
          <p:cNvSpPr txBox="1">
            <a:spLocks noChangeArrowheads="1"/>
          </p:cNvSpPr>
          <p:nvPr/>
        </p:nvSpPr>
        <p:spPr bwMode="auto">
          <a:xfrm>
            <a:off x="457200" y="1268413"/>
            <a:ext cx="82296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The two calls to </a:t>
            </a:r>
            <a:r>
              <a:rPr lang="en-US" sz="2000" dirty="0" err="1">
                <a:latin typeface="Courier New" pitchFamily="1" charset="0"/>
              </a:rPr>
              <a:t>addEventListener</a:t>
            </a:r>
            <a:r>
              <a:rPr lang="en-US" sz="2400" b="0" dirty="0"/>
              <a:t> register the listeners.</a:t>
            </a:r>
          </a:p>
        </p:txBody>
      </p:sp>
      <p:sp>
        <p:nvSpPr>
          <p:cNvPr id="729105" name="Text Box 17"/>
          <p:cNvSpPr txBox="1">
            <a:spLocks noChangeArrowheads="1"/>
          </p:cNvSpPr>
          <p:nvPr/>
        </p:nvSpPr>
        <p:spPr bwMode="auto">
          <a:xfrm>
            <a:off x="457200" y="1687513"/>
            <a:ext cx="82296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Depressing the mouse button generates a </a:t>
            </a:r>
            <a:r>
              <a:rPr lang="en-US" sz="2000" dirty="0">
                <a:latin typeface="Courier New"/>
                <a:cs typeface="Courier New"/>
              </a:rPr>
              <a:t>"</a:t>
            </a:r>
            <a:r>
              <a:rPr lang="en-US" sz="2000" dirty="0" err="1">
                <a:latin typeface="Courier New"/>
                <a:cs typeface="Courier New"/>
              </a:rPr>
              <a:t>mousedown</a:t>
            </a:r>
            <a:r>
              <a:rPr lang="en-US" sz="2000" dirty="0">
                <a:latin typeface="Courier New"/>
                <a:cs typeface="Courier New"/>
              </a:rPr>
              <a:t>"</a:t>
            </a:r>
            <a:r>
              <a:rPr lang="en-US" sz="2400" b="0" dirty="0"/>
              <a:t> event.</a:t>
            </a:r>
          </a:p>
        </p:txBody>
      </p:sp>
      <p:sp>
        <p:nvSpPr>
          <p:cNvPr id="729106" name="Text Box 18"/>
          <p:cNvSpPr txBox="1">
            <a:spLocks noChangeArrowheads="1"/>
          </p:cNvSpPr>
          <p:nvPr/>
        </p:nvSpPr>
        <p:spPr bwMode="auto">
          <a:xfrm>
            <a:off x="457200" y="2106613"/>
            <a:ext cx="82296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The</a:t>
            </a:r>
            <a:r>
              <a:rPr lang="en-US" sz="2000" b="0" dirty="0"/>
              <a:t> </a:t>
            </a:r>
            <a:r>
              <a:rPr lang="en-US" sz="2000" dirty="0" err="1">
                <a:latin typeface="Courier New" pitchFamily="1" charset="0"/>
              </a:rPr>
              <a:t>mousedownAction</a:t>
            </a:r>
            <a:r>
              <a:rPr lang="en-US" sz="2000" b="0" dirty="0"/>
              <a:t> </a:t>
            </a:r>
            <a:r>
              <a:rPr lang="en-US" sz="2400" b="0" dirty="0"/>
              <a:t>call</a:t>
            </a:r>
            <a:r>
              <a:rPr lang="en-US" sz="2000" b="0" dirty="0"/>
              <a:t> </a:t>
            </a:r>
            <a:r>
              <a:rPr lang="en-US" sz="2400" b="0" dirty="0"/>
              <a:t>adds</a:t>
            </a:r>
            <a:r>
              <a:rPr lang="en-US" sz="2000" b="0" dirty="0"/>
              <a:t> </a:t>
            </a:r>
            <a:r>
              <a:rPr lang="en-US" sz="2400" b="0" dirty="0"/>
              <a:t>a</a:t>
            </a:r>
            <a:r>
              <a:rPr lang="en-US" sz="2000" b="0" dirty="0"/>
              <a:t> </a:t>
            </a:r>
            <a:r>
              <a:rPr lang="en-US" sz="2400" b="0" dirty="0"/>
              <a:t>zero-length</a:t>
            </a:r>
            <a:r>
              <a:rPr lang="en-US" sz="2000" b="0" dirty="0"/>
              <a:t> </a:t>
            </a:r>
            <a:r>
              <a:rPr lang="en-US" sz="2400" b="0" dirty="0"/>
              <a:t>line</a:t>
            </a:r>
            <a:r>
              <a:rPr lang="en-US" sz="2000" b="0" dirty="0"/>
              <a:t> </a:t>
            </a:r>
            <a:r>
              <a:rPr lang="en-US" sz="2400" b="0" dirty="0"/>
              <a:t>to</a:t>
            </a:r>
            <a:r>
              <a:rPr lang="en-US" sz="2000" b="0" dirty="0"/>
              <a:t> </a:t>
            </a:r>
            <a:r>
              <a:rPr lang="en-US" sz="2400" b="0" dirty="0"/>
              <a:t>the</a:t>
            </a:r>
            <a:r>
              <a:rPr lang="en-US" sz="2000" b="0" dirty="0"/>
              <a:t> </a:t>
            </a:r>
            <a:r>
              <a:rPr lang="en-US" sz="2400" b="0" dirty="0"/>
              <a:t>canvas.</a:t>
            </a:r>
          </a:p>
        </p:txBody>
      </p:sp>
      <p:sp>
        <p:nvSpPr>
          <p:cNvPr id="729107" name="Text Box 19"/>
          <p:cNvSpPr txBox="1">
            <a:spLocks noChangeArrowheads="1"/>
          </p:cNvSpPr>
          <p:nvPr/>
        </p:nvSpPr>
        <p:spPr bwMode="auto">
          <a:xfrm>
            <a:off x="457200" y="2525713"/>
            <a:ext cx="83058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Dragging the mouse generates a series of </a:t>
            </a:r>
            <a:r>
              <a:rPr lang="en-US" sz="2000" dirty="0">
                <a:latin typeface="Courier New"/>
                <a:cs typeface="Courier New"/>
              </a:rPr>
              <a:t>"drag"</a:t>
            </a:r>
            <a:r>
              <a:rPr lang="en-US" sz="2400" b="0" dirty="0"/>
              <a:t> events.</a:t>
            </a:r>
          </a:p>
        </p:txBody>
      </p:sp>
      <p:sp>
        <p:nvSpPr>
          <p:cNvPr id="729108" name="Text Box 20"/>
          <p:cNvSpPr txBox="1">
            <a:spLocks noChangeArrowheads="1"/>
          </p:cNvSpPr>
          <p:nvPr/>
        </p:nvSpPr>
        <p:spPr bwMode="auto">
          <a:xfrm>
            <a:off x="457200" y="2944813"/>
            <a:ext cx="8229600" cy="415498"/>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Each </a:t>
            </a:r>
            <a:r>
              <a:rPr lang="en-US" sz="2000" dirty="0" err="1">
                <a:latin typeface="Courier New" pitchFamily="1" charset="0"/>
              </a:rPr>
              <a:t>dragAction</a:t>
            </a:r>
            <a:r>
              <a:rPr lang="en-US" sz="2400" b="0" dirty="0"/>
              <a:t> call extends the line to the new position.</a:t>
            </a:r>
          </a:p>
        </p:txBody>
      </p:sp>
      <p:sp>
        <p:nvSpPr>
          <p:cNvPr id="729109" name="Text Box 21"/>
          <p:cNvSpPr txBox="1">
            <a:spLocks noChangeArrowheads="1"/>
          </p:cNvSpPr>
          <p:nvPr/>
        </p:nvSpPr>
        <p:spPr bwMode="auto">
          <a:xfrm>
            <a:off x="457200" y="3389313"/>
            <a:ext cx="8229600" cy="406265"/>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Releasing the mouse stops the dragging operation.</a:t>
            </a:r>
          </a:p>
        </p:txBody>
      </p:sp>
      <p:sp>
        <p:nvSpPr>
          <p:cNvPr id="729110" name="Text Box 22"/>
          <p:cNvSpPr txBox="1">
            <a:spLocks noChangeArrowheads="1"/>
          </p:cNvSpPr>
          <p:nvPr/>
        </p:nvSpPr>
        <p:spPr bwMode="auto">
          <a:xfrm>
            <a:off x="457200" y="3833813"/>
            <a:ext cx="8229600" cy="406265"/>
          </a:xfrm>
          <a:prstGeom prst="rect">
            <a:avLst/>
          </a:prstGeom>
          <a:noFill/>
          <a:ln w="9525">
            <a:noFill/>
            <a:miter lim="800000"/>
            <a:headEnd/>
            <a:tailEnd/>
          </a:ln>
        </p:spPr>
        <p:txBody>
          <a:bodyPr>
            <a:prstTxWarp prst="textNoShape">
              <a:avLst/>
            </a:prstTxWarp>
            <a:spAutoFit/>
          </a:bodyPr>
          <a:lstStyle/>
          <a:p>
            <a:pPr>
              <a:lnSpc>
                <a:spcPct val="85000"/>
              </a:lnSpc>
              <a:spcAft>
                <a:spcPct val="50000"/>
              </a:spcAft>
            </a:pPr>
            <a:r>
              <a:rPr lang="en-US" sz="2400" b="0" dirty="0"/>
              <a:t>– Repeating these steps adds new lines to the canvas.</a:t>
            </a:r>
          </a:p>
        </p:txBody>
      </p:sp>
      <p:grpSp>
        <p:nvGrpSpPr>
          <p:cNvPr id="5" name="Group 23"/>
          <p:cNvGrpSpPr>
            <a:grpSpLocks/>
          </p:cNvGrpSpPr>
          <p:nvPr/>
        </p:nvGrpSpPr>
        <p:grpSpPr bwMode="auto">
          <a:xfrm>
            <a:off x="3390900" y="4940300"/>
            <a:ext cx="1066800" cy="1066800"/>
            <a:chOff x="1496" y="2776"/>
            <a:chExt cx="672" cy="672"/>
          </a:xfrm>
        </p:grpSpPr>
        <p:sp>
          <p:nvSpPr>
            <p:cNvPr id="65582" name="AutoShape 24"/>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r>
                <a:rPr lang="en-US" sz="1200" b="0" i="1" dirty="0"/>
                <a:t>mouse</a:t>
              </a:r>
            </a:p>
            <a:p>
              <a:pPr algn="ctr">
                <a:lnSpc>
                  <a:spcPct val="75000"/>
                </a:lnSpc>
              </a:pPr>
              <a:r>
                <a:rPr lang="en-US" sz="1200" b="0" i="1" dirty="0"/>
                <a:t>down	</a:t>
              </a:r>
              <a:endParaRPr lang="en-US" sz="1100" b="0" i="1" dirty="0"/>
            </a:p>
            <a:p>
              <a:pPr algn="ctr"/>
              <a:endParaRPr lang="en-US" sz="1100" b="0" dirty="0"/>
            </a:p>
          </p:txBody>
        </p:sp>
        <p:sp>
          <p:nvSpPr>
            <p:cNvPr id="65583" name="Freeform 25"/>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6" name="Group 26"/>
          <p:cNvGrpSpPr>
            <a:grpSpLocks/>
          </p:cNvGrpSpPr>
          <p:nvPr/>
        </p:nvGrpSpPr>
        <p:grpSpPr bwMode="auto">
          <a:xfrm>
            <a:off x="3441700" y="4940300"/>
            <a:ext cx="1066800" cy="1066800"/>
            <a:chOff x="1496" y="2776"/>
            <a:chExt cx="672" cy="672"/>
          </a:xfrm>
        </p:grpSpPr>
        <p:sp>
          <p:nvSpPr>
            <p:cNvPr id="65580" name="AutoShape 27"/>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81" name="Freeform 28"/>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7" name="Group 29"/>
          <p:cNvGrpSpPr>
            <a:grpSpLocks/>
          </p:cNvGrpSpPr>
          <p:nvPr/>
        </p:nvGrpSpPr>
        <p:grpSpPr bwMode="auto">
          <a:xfrm>
            <a:off x="3492500" y="4940300"/>
            <a:ext cx="1066800" cy="1066800"/>
            <a:chOff x="1496" y="2776"/>
            <a:chExt cx="672" cy="672"/>
          </a:xfrm>
        </p:grpSpPr>
        <p:sp>
          <p:nvSpPr>
            <p:cNvPr id="65578" name="AutoShape 30"/>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9" name="Freeform 31"/>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8" name="Group 32"/>
          <p:cNvGrpSpPr>
            <a:grpSpLocks/>
          </p:cNvGrpSpPr>
          <p:nvPr/>
        </p:nvGrpSpPr>
        <p:grpSpPr bwMode="auto">
          <a:xfrm>
            <a:off x="3543300" y="4940300"/>
            <a:ext cx="1066800" cy="1066800"/>
            <a:chOff x="1496" y="2776"/>
            <a:chExt cx="672" cy="672"/>
          </a:xfrm>
        </p:grpSpPr>
        <p:sp>
          <p:nvSpPr>
            <p:cNvPr id="65576" name="AutoShape 33"/>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7" name="Freeform 34"/>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9" name="Group 35"/>
          <p:cNvGrpSpPr>
            <a:grpSpLocks/>
          </p:cNvGrpSpPr>
          <p:nvPr/>
        </p:nvGrpSpPr>
        <p:grpSpPr bwMode="auto">
          <a:xfrm>
            <a:off x="3594100" y="4940300"/>
            <a:ext cx="1066800" cy="1066800"/>
            <a:chOff x="1496" y="2776"/>
            <a:chExt cx="672" cy="672"/>
          </a:xfrm>
        </p:grpSpPr>
        <p:sp>
          <p:nvSpPr>
            <p:cNvPr id="65574" name="AutoShape 36"/>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5" name="Freeform 37"/>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0" name="Group 38"/>
          <p:cNvGrpSpPr>
            <a:grpSpLocks/>
          </p:cNvGrpSpPr>
          <p:nvPr/>
        </p:nvGrpSpPr>
        <p:grpSpPr bwMode="auto">
          <a:xfrm>
            <a:off x="3644900" y="4940300"/>
            <a:ext cx="1066800" cy="1066800"/>
            <a:chOff x="1496" y="2776"/>
            <a:chExt cx="672" cy="672"/>
          </a:xfrm>
        </p:grpSpPr>
        <p:sp>
          <p:nvSpPr>
            <p:cNvPr id="65572" name="AutoShape 39"/>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3" name="Freeform 40"/>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1" name="Group 41"/>
          <p:cNvGrpSpPr>
            <a:grpSpLocks/>
          </p:cNvGrpSpPr>
          <p:nvPr/>
        </p:nvGrpSpPr>
        <p:grpSpPr bwMode="auto">
          <a:xfrm>
            <a:off x="3695700" y="4940300"/>
            <a:ext cx="1066800" cy="1066800"/>
            <a:chOff x="1496" y="2776"/>
            <a:chExt cx="672" cy="672"/>
          </a:xfrm>
        </p:grpSpPr>
        <p:sp>
          <p:nvSpPr>
            <p:cNvPr id="65570" name="AutoShape 42"/>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71" name="Freeform 43"/>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2" name="Group 44"/>
          <p:cNvGrpSpPr>
            <a:grpSpLocks/>
          </p:cNvGrpSpPr>
          <p:nvPr/>
        </p:nvGrpSpPr>
        <p:grpSpPr bwMode="auto">
          <a:xfrm>
            <a:off x="3746500" y="4940300"/>
            <a:ext cx="1066800" cy="1066800"/>
            <a:chOff x="1496" y="2776"/>
            <a:chExt cx="672" cy="672"/>
          </a:xfrm>
        </p:grpSpPr>
        <p:sp>
          <p:nvSpPr>
            <p:cNvPr id="65568" name="AutoShape 45"/>
            <p:cNvSpPr>
              <a:spLocks noChangeArrowheads="1"/>
            </p:cNvSpPr>
            <p:nvPr/>
          </p:nvSpPr>
          <p:spPr bwMode="auto">
            <a:xfrm>
              <a:off x="1496" y="2776"/>
              <a:ext cx="672" cy="672"/>
            </a:xfrm>
            <a:prstGeom prst="sun">
              <a:avLst>
                <a:gd name="adj" fmla="val 20389"/>
              </a:avLst>
            </a:prstGeom>
            <a:solidFill>
              <a:srgbClr val="FFFF66"/>
            </a:solidFill>
            <a:ln w="9525">
              <a:solidFill>
                <a:schemeClr val="tx1"/>
              </a:solidFill>
              <a:miter lim="800000"/>
              <a:headEnd/>
              <a:tailEnd/>
            </a:ln>
          </p:spPr>
          <p:txBody>
            <a:bodyPr wrap="none" anchor="ctr">
              <a:prstTxWarp prst="textNoShape">
                <a:avLst/>
              </a:prstTxWarp>
            </a:bodyPr>
            <a:lstStyle/>
            <a:p>
              <a:pPr algn="ctr">
                <a:lnSpc>
                  <a:spcPct val="75000"/>
                </a:lnSpc>
              </a:pPr>
              <a:endParaRPr lang="en-US" sz="1200" b="0" i="1" dirty="0"/>
            </a:p>
            <a:p>
              <a:pPr algn="ctr">
                <a:lnSpc>
                  <a:spcPct val="75000"/>
                </a:lnSpc>
              </a:pPr>
              <a:r>
                <a:rPr lang="en-US" sz="1200" b="0" i="1" dirty="0"/>
                <a:t>drag</a:t>
              </a:r>
              <a:endParaRPr lang="en-US" sz="1100" b="0" i="1" dirty="0"/>
            </a:p>
            <a:p>
              <a:pPr algn="ctr"/>
              <a:endParaRPr lang="en-US" sz="1100" b="0" dirty="0"/>
            </a:p>
          </p:txBody>
        </p:sp>
        <p:sp>
          <p:nvSpPr>
            <p:cNvPr id="65569" name="Freeform 46"/>
            <p:cNvSpPr>
              <a:spLocks/>
            </p:cNvSpPr>
            <p:nvPr/>
          </p:nvSpPr>
          <p:spPr bwMode="auto">
            <a:xfrm>
              <a:off x="1824" y="3120"/>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grpSp>
      <p:grpSp>
        <p:nvGrpSpPr>
          <p:cNvPr id="13" name="Group 47"/>
          <p:cNvGrpSpPr>
            <a:grpSpLocks/>
          </p:cNvGrpSpPr>
          <p:nvPr/>
        </p:nvGrpSpPr>
        <p:grpSpPr bwMode="auto">
          <a:xfrm>
            <a:off x="2287588" y="4483100"/>
            <a:ext cx="4516437" cy="1971675"/>
            <a:chOff x="1441" y="2824"/>
            <a:chExt cx="2845" cy="1242"/>
          </a:xfrm>
        </p:grpSpPr>
        <p:pic>
          <p:nvPicPr>
            <p:cNvPr id="65562" name="Picture 48" descr="Graphics (3"/>
            <p:cNvPicPr>
              <a:picLocks noChangeAspect="1" noChangeArrowheads="1"/>
            </p:cNvPicPr>
            <p:nvPr/>
          </p:nvPicPr>
          <p:blipFill>
            <a:blip r:embed="rId3"/>
            <a:srcRect/>
            <a:stretch>
              <a:fillRect/>
            </a:stretch>
          </p:blipFill>
          <p:spPr bwMode="auto">
            <a:xfrm>
              <a:off x="1441" y="2840"/>
              <a:ext cx="2845" cy="1226"/>
            </a:xfrm>
            <a:prstGeom prst="rect">
              <a:avLst/>
            </a:prstGeom>
            <a:noFill/>
            <a:ln w="9525">
              <a:noFill/>
              <a:miter lim="800000"/>
              <a:headEnd/>
              <a:tailEnd/>
            </a:ln>
          </p:spPr>
        </p:pic>
        <p:sp>
          <p:nvSpPr>
            <p:cNvPr id="65563" name="Line 49"/>
            <p:cNvSpPr>
              <a:spLocks noChangeShapeType="1"/>
            </p:cNvSpPr>
            <p:nvPr/>
          </p:nvSpPr>
          <p:spPr bwMode="auto">
            <a:xfrm flipH="1">
              <a:off x="2324" y="3467"/>
              <a:ext cx="836"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65564" name="Freeform 50"/>
            <p:cNvSpPr>
              <a:spLocks/>
            </p:cNvSpPr>
            <p:nvPr/>
          </p:nvSpPr>
          <p:spPr bwMode="auto">
            <a:xfrm>
              <a:off x="2848" y="3872"/>
              <a:ext cx="81" cy="144"/>
            </a:xfrm>
            <a:custGeom>
              <a:avLst/>
              <a:gdLst>
                <a:gd name="T0" fmla="*/ 0 w 534"/>
                <a:gd name="T1" fmla="*/ 0 h 968"/>
                <a:gd name="T2" fmla="*/ 0 w 534"/>
                <a:gd name="T3" fmla="*/ 762 h 968"/>
                <a:gd name="T4" fmla="*/ 153 w 534"/>
                <a:gd name="T5" fmla="*/ 609 h 968"/>
                <a:gd name="T6" fmla="*/ 343 w 534"/>
                <a:gd name="T7" fmla="*/ 968 h 968"/>
                <a:gd name="T8" fmla="*/ 488 w 534"/>
                <a:gd name="T9" fmla="*/ 884 h 968"/>
                <a:gd name="T10" fmla="*/ 293 w 534"/>
                <a:gd name="T11" fmla="*/ 518 h 968"/>
                <a:gd name="T12" fmla="*/ 534 w 534"/>
                <a:gd name="T13" fmla="*/ 518 h 968"/>
                <a:gd name="T14" fmla="*/ 0 w 534"/>
                <a:gd name="T15" fmla="*/ 0 h 968"/>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968"/>
                <a:gd name="T26" fmla="*/ 534 w 534"/>
                <a:gd name="T27" fmla="*/ 968 h 9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968">
                  <a:moveTo>
                    <a:pt x="0" y="0"/>
                  </a:moveTo>
                  <a:lnTo>
                    <a:pt x="0" y="762"/>
                  </a:lnTo>
                  <a:lnTo>
                    <a:pt x="153" y="609"/>
                  </a:lnTo>
                  <a:lnTo>
                    <a:pt x="343" y="968"/>
                  </a:lnTo>
                  <a:lnTo>
                    <a:pt x="488" y="884"/>
                  </a:lnTo>
                  <a:lnTo>
                    <a:pt x="293" y="518"/>
                  </a:lnTo>
                  <a:lnTo>
                    <a:pt x="534" y="518"/>
                  </a:lnTo>
                  <a:lnTo>
                    <a:pt x="0" y="0"/>
                  </a:lnTo>
                  <a:close/>
                </a:path>
              </a:pathLst>
            </a:custGeom>
            <a:solidFill>
              <a:srgbClr val="000000"/>
            </a:solidFill>
            <a:ln w="9525">
              <a:solidFill>
                <a:schemeClr val="bg1"/>
              </a:solidFill>
              <a:round/>
              <a:headEnd/>
              <a:tailEnd/>
            </a:ln>
          </p:spPr>
          <p:txBody>
            <a:bodyPr wrap="none" anchor="ctr">
              <a:prstTxWarp prst="textNoShape">
                <a:avLst/>
              </a:prstTxWarp>
            </a:bodyPr>
            <a:lstStyle/>
            <a:p>
              <a:endParaRPr lang="en-US"/>
            </a:p>
          </p:txBody>
        </p:sp>
        <p:sp>
          <p:nvSpPr>
            <p:cNvPr id="65565" name="Line 51"/>
            <p:cNvSpPr>
              <a:spLocks noChangeShapeType="1"/>
            </p:cNvSpPr>
            <p:nvPr/>
          </p:nvSpPr>
          <p:spPr bwMode="auto">
            <a:xfrm flipV="1">
              <a:off x="2856" y="3467"/>
              <a:ext cx="307" cy="405"/>
            </a:xfrm>
            <a:prstGeom prst="line">
              <a:avLst/>
            </a:prstGeom>
            <a:noFill/>
            <a:ln w="9525">
              <a:solidFill>
                <a:srgbClr val="000000"/>
              </a:solidFill>
              <a:round/>
              <a:headEnd/>
              <a:tailEnd/>
            </a:ln>
          </p:spPr>
          <p:txBody>
            <a:bodyPr>
              <a:prstTxWarp prst="textNoShape">
                <a:avLst/>
              </a:prstTxWarp>
            </a:bodyPr>
            <a:lstStyle/>
            <a:p>
              <a:endParaRPr lang="en-US"/>
            </a:p>
          </p:txBody>
        </p:sp>
        <p:sp>
          <p:nvSpPr>
            <p:cNvPr id="65566" name="Text Box 52"/>
            <p:cNvSpPr txBox="1">
              <a:spLocks noChangeArrowheads="1"/>
            </p:cNvSpPr>
            <p:nvPr/>
          </p:nvSpPr>
          <p:spPr bwMode="auto">
            <a:xfrm>
              <a:off x="1461" y="2824"/>
              <a:ext cx="2801"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pitchFamily="1" charset="0"/>
                </a:rPr>
                <a:t>DrawLines</a:t>
              </a:r>
            </a:p>
          </p:txBody>
        </p:sp>
        <p:sp>
          <p:nvSpPr>
            <p:cNvPr id="65567" name="Rectangle 53"/>
            <p:cNvSpPr>
              <a:spLocks noChangeArrowheads="1"/>
            </p:cNvSpPr>
            <p:nvPr/>
          </p:nvSpPr>
          <p:spPr bwMode="auto">
            <a:xfrm>
              <a:off x="1620" y="3364"/>
              <a:ext cx="853" cy="170"/>
            </a:xfrm>
            <a:prstGeom prst="rect">
              <a:avLst/>
            </a:prstGeom>
            <a:solidFill>
              <a:srgbClr val="FFFFFF"/>
            </a:solidFill>
            <a:ln w="9525">
              <a:solidFill>
                <a:srgbClr val="FFFFFF"/>
              </a:solidFill>
              <a:miter lim="800000"/>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9104"/>
                                        </p:tgtEl>
                                        <p:attrNameLst>
                                          <p:attrName>style.visibility</p:attrName>
                                        </p:attrNameLst>
                                      </p:cBhvr>
                                      <p:to>
                                        <p:strVal val="visible"/>
                                      </p:to>
                                    </p:set>
                                  </p:childTnLst>
                                </p:cTn>
                              </p:par>
                              <p:par>
                                <p:cTn id="7" presetID="52" presetClass="entr" presetSubtype="0" fill="hold" grpId="0" nodeType="withEffect">
                                  <p:stCondLst>
                                    <p:cond delay="0"/>
                                  </p:stCondLst>
                                  <p:childTnLst>
                                    <p:set>
                                      <p:cBhvr>
                                        <p:cTn id="8" dur="1" fill="hold">
                                          <p:stCondLst>
                                            <p:cond delay="0"/>
                                          </p:stCondLst>
                                        </p:cTn>
                                        <p:tgtEl>
                                          <p:spTgt spid="729103"/>
                                        </p:tgtEl>
                                        <p:attrNameLst>
                                          <p:attrName>style.visibility</p:attrName>
                                        </p:attrNameLst>
                                      </p:cBhvr>
                                      <p:to>
                                        <p:strVal val="visible"/>
                                      </p:to>
                                    </p:set>
                                    <p:animScale>
                                      <p:cBhvr>
                                        <p:cTn id="9" dur="1000" decel="50000" fill="hold">
                                          <p:stCondLst>
                                            <p:cond delay="0"/>
                                          </p:stCondLst>
                                        </p:cTn>
                                        <p:tgtEl>
                                          <p:spTgt spid="7291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729103"/>
                                        </p:tgtEl>
                                        <p:attrNameLst>
                                          <p:attrName>ppt_x</p:attrName>
                                          <p:attrName>ppt_y</p:attrName>
                                        </p:attrNameLst>
                                      </p:cBhvr>
                                    </p:animMotion>
                                    <p:animEffect transition="in" filter="fade">
                                      <p:cBhvr>
                                        <p:cTn id="11" dur="1000"/>
                                        <p:tgtEl>
                                          <p:spTgt spid="729103"/>
                                        </p:tgtEl>
                                      </p:cBhvr>
                                    </p:animEffect>
                                  </p:childTnLst>
                                  <p:subTnLst>
                                    <p:set>
                                      <p:cBhvr override="childStyle">
                                        <p:cTn dur="1" fill="hold" display="0" masterRel="sameClick" afterEffect="1">
                                          <p:stCondLst>
                                            <p:cond evt="end" delay="0">
                                              <p:tn val="7"/>
                                            </p:cond>
                                          </p:stCondLst>
                                        </p:cTn>
                                        <p:tgtEl>
                                          <p:spTgt spid="729103"/>
                                        </p:tgtEl>
                                        <p:attrNameLst>
                                          <p:attrName>style.visibility</p:attrName>
                                        </p:attrNameLst>
                                      </p:cBhvr>
                                      <p:to>
                                        <p:strVal val="hidden"/>
                                      </p:to>
                                    </p:set>
                                  </p:subTnLst>
                                </p:cTn>
                              </p:par>
                            </p:childTnLst>
                          </p:cTn>
                        </p:par>
                        <p:par>
                          <p:cTn id="12" fill="hold">
                            <p:stCondLst>
                              <p:cond delay="1000"/>
                            </p:stCondLst>
                            <p:childTnLst>
                              <p:par>
                                <p:cTn id="13" presetID="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910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2910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29107"/>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100"/>
                                  </p:stCondLst>
                                  <p:childTnLst>
                                    <p:set>
                                      <p:cBhvr>
                                        <p:cTn id="35" dur="1" fill="hold">
                                          <p:stCondLst>
                                            <p:cond delay="0"/>
                                          </p:stCondLst>
                                        </p:cTn>
                                        <p:tgtEl>
                                          <p:spTgt spid="7"/>
                                        </p:tgtEl>
                                        <p:attrNameLst>
                                          <p:attrName>style.visibility</p:attrName>
                                        </p:attrNameLst>
                                      </p:cBhvr>
                                      <p:to>
                                        <p:strVal val="visible"/>
                                      </p:to>
                                    </p:set>
                                  </p:childTnLst>
                                </p:cTn>
                              </p:par>
                            </p:childTnLst>
                          </p:cTn>
                        </p:par>
                        <p:par>
                          <p:cTn id="36" fill="hold">
                            <p:stCondLst>
                              <p:cond delay="100"/>
                            </p:stCondLst>
                            <p:childTnLst>
                              <p:par>
                                <p:cTn id="37" presetID="1" presetClass="entr" presetSubtype="0" fill="hold" nodeType="afterEffect">
                                  <p:stCondLst>
                                    <p:cond delay="100"/>
                                  </p:stCondLst>
                                  <p:childTnLst>
                                    <p:set>
                                      <p:cBhvr>
                                        <p:cTn id="38" dur="1" fill="hold">
                                          <p:stCondLst>
                                            <p:cond delay="0"/>
                                          </p:stCondLst>
                                        </p:cTn>
                                        <p:tgtEl>
                                          <p:spTgt spid="8"/>
                                        </p:tgtEl>
                                        <p:attrNameLst>
                                          <p:attrName>style.visibility</p:attrName>
                                        </p:attrNameLst>
                                      </p:cBhvr>
                                      <p:to>
                                        <p:strVal val="visible"/>
                                      </p:to>
                                    </p:set>
                                  </p:childTnLst>
                                </p:cTn>
                              </p:par>
                            </p:childTnLst>
                          </p:cTn>
                        </p:par>
                        <p:par>
                          <p:cTn id="39" fill="hold">
                            <p:stCondLst>
                              <p:cond delay="200"/>
                            </p:stCondLst>
                            <p:childTnLst>
                              <p:par>
                                <p:cTn id="40" presetID="1" presetClass="entr" presetSubtype="0" fill="hold" nodeType="afterEffect">
                                  <p:stCondLst>
                                    <p:cond delay="100"/>
                                  </p:stCondLst>
                                  <p:childTnLst>
                                    <p:set>
                                      <p:cBhvr>
                                        <p:cTn id="41" dur="1" fill="hold">
                                          <p:stCondLst>
                                            <p:cond delay="0"/>
                                          </p:stCondLst>
                                        </p:cTn>
                                        <p:tgtEl>
                                          <p:spTgt spid="9"/>
                                        </p:tgtEl>
                                        <p:attrNameLst>
                                          <p:attrName>style.visibility</p:attrName>
                                        </p:attrNameLst>
                                      </p:cBhvr>
                                      <p:to>
                                        <p:strVal val="visible"/>
                                      </p:to>
                                    </p:set>
                                  </p:childTnLst>
                                </p:cTn>
                              </p:par>
                            </p:childTnLst>
                          </p:cTn>
                        </p:par>
                        <p:par>
                          <p:cTn id="42" fill="hold">
                            <p:stCondLst>
                              <p:cond delay="300"/>
                            </p:stCondLst>
                            <p:childTnLst>
                              <p:par>
                                <p:cTn id="43" presetID="1" presetClass="entr" presetSubtype="0" fill="hold" nodeType="afterEffect">
                                  <p:stCondLst>
                                    <p:cond delay="100"/>
                                  </p:stCondLst>
                                  <p:childTnLst>
                                    <p:set>
                                      <p:cBhvr>
                                        <p:cTn id="44" dur="1" fill="hold">
                                          <p:stCondLst>
                                            <p:cond delay="0"/>
                                          </p:stCondLst>
                                        </p:cTn>
                                        <p:tgtEl>
                                          <p:spTgt spid="10"/>
                                        </p:tgtEl>
                                        <p:attrNameLst>
                                          <p:attrName>style.visibility</p:attrName>
                                        </p:attrNameLst>
                                      </p:cBhvr>
                                      <p:to>
                                        <p:strVal val="visible"/>
                                      </p:to>
                                    </p:set>
                                  </p:childTnLst>
                                </p:cTn>
                              </p:par>
                            </p:childTnLst>
                          </p:cTn>
                        </p:par>
                        <p:par>
                          <p:cTn id="45" fill="hold">
                            <p:stCondLst>
                              <p:cond delay="400"/>
                            </p:stCondLst>
                            <p:childTnLst>
                              <p:par>
                                <p:cTn id="46" presetID="1" presetClass="entr" presetSubtype="0" fill="hold" nodeType="afterEffect">
                                  <p:stCondLst>
                                    <p:cond delay="100"/>
                                  </p:stCondLst>
                                  <p:childTnLst>
                                    <p:set>
                                      <p:cBhvr>
                                        <p:cTn id="47" dur="1" fill="hold">
                                          <p:stCondLst>
                                            <p:cond delay="0"/>
                                          </p:stCondLst>
                                        </p:cTn>
                                        <p:tgtEl>
                                          <p:spTgt spid="11"/>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nodeType="afterEffect">
                                  <p:stCondLst>
                                    <p:cond delay="10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29108"/>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5"/>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6"/>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8"/>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9"/>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0"/>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1"/>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2"/>
                                        </p:tgtEl>
                                        <p:attrNameLst>
                                          <p:attrName>style.visibility</p:attrName>
                                        </p:attrNameLst>
                                      </p:cBhvr>
                                      <p:to>
                                        <p:strVal val="hidden"/>
                                      </p:to>
                                    </p:set>
                                  </p:childTnLst>
                                </p:cTn>
                              </p:par>
                            </p:childTnLst>
                          </p:cTn>
                        </p:par>
                        <p:par>
                          <p:cTn id="71" fill="hold">
                            <p:stCondLst>
                              <p:cond delay="0"/>
                            </p:stCondLst>
                            <p:childTnLst>
                              <p:par>
                                <p:cTn id="72" presetID="0" presetClass="path" presetSubtype="0" accel="50000" decel="50000" fill="hold" nodeType="afterEffect">
                                  <p:stCondLst>
                                    <p:cond delay="0"/>
                                  </p:stCondLst>
                                  <p:childTnLst>
                                    <p:animMotion origin="layout" path="M 2.22222E-6 6.66667E-6 L 0.12014 6.66667E-6 " pathEditMode="relative" ptsTypes="AA">
                                      <p:cBhvr>
                                        <p:cTn id="73" dur="2000" fill="hold"/>
                                        <p:tgtEl>
                                          <p:spTgt spid="3"/>
                                        </p:tgtEl>
                                        <p:attrNameLst>
                                          <p:attrName>ppt_x</p:attrName>
                                          <p:attrName>ppt_y</p:attrName>
                                        </p:attrNameLst>
                                      </p:cBhvr>
                                    </p:animMotion>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729109"/>
                                        </p:tgtEl>
                                        <p:attrNameLst>
                                          <p:attrName>style.visibility</p:attrName>
                                        </p:attrNameLst>
                                      </p:cBhvr>
                                      <p:to>
                                        <p:strVal val="visible"/>
                                      </p:to>
                                    </p:set>
                                  </p:childTnLst>
                                </p:cTn>
                              </p:par>
                            </p:childTnLst>
                          </p:cTn>
                        </p:par>
                        <p:par>
                          <p:cTn id="78" fill="hold">
                            <p:stCondLst>
                              <p:cond delay="0"/>
                            </p:stCondLst>
                            <p:childTnLst>
                              <p:par>
                                <p:cTn id="79" presetID="1" presetClass="exit" presetSubtype="0" fill="hold" nodeType="afterEffect">
                                  <p:stCondLst>
                                    <p:cond delay="0"/>
                                  </p:stCondLst>
                                  <p:childTnLst>
                                    <p:set>
                                      <p:cBhvr>
                                        <p:cTn id="80" dur="1" fill="hold">
                                          <p:stCondLst>
                                            <p:cond delay="0"/>
                                          </p:stCondLst>
                                        </p:cTn>
                                        <p:tgtEl>
                                          <p:spTgt spid="3"/>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72909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729110"/>
                                        </p:tgtEl>
                                        <p:attrNameLst>
                                          <p:attrName>style.visibility</p:attrName>
                                        </p:attrNameLst>
                                      </p:cBhvr>
                                      <p:to>
                                        <p:strVal val="visible"/>
                                      </p:to>
                                    </p:set>
                                  </p:childTnLst>
                                </p:cTn>
                              </p:par>
                            </p:childTnLst>
                          </p:cTn>
                        </p:par>
                        <p:par>
                          <p:cTn id="89" fill="hold">
                            <p:stCondLst>
                              <p:cond delay="0"/>
                            </p:stCondLst>
                            <p:childTnLst>
                              <p:par>
                                <p:cTn id="90" presetID="0" presetClass="path" presetSubtype="0" accel="50000" decel="50000" fill="hold" nodeType="afterEffect">
                                  <p:stCondLst>
                                    <p:cond delay="0"/>
                                  </p:stCondLst>
                                  <p:childTnLst>
                                    <p:animMotion origin="layout" path="M 0.00104 0.00139 L -0.05434 0.09746 " pathEditMode="relative" rAng="0" ptsTypes="AA">
                                      <p:cBhvr>
                                        <p:cTn id="91" dur="2000" fill="hold"/>
                                        <p:tgtEl>
                                          <p:spTgt spid="4"/>
                                        </p:tgtEl>
                                        <p:attrNameLst>
                                          <p:attrName>ppt_x</p:attrName>
                                          <p:attrName>ppt_y</p:attrName>
                                        </p:attrNameLst>
                                      </p:cBhvr>
                                      <p:rCtr x="-2800" y="4800"/>
                                    </p:animMotion>
                                  </p:childTnLst>
                                </p:cTn>
                              </p:par>
                            </p:childTnLst>
                          </p:cTn>
                        </p:par>
                        <p:par>
                          <p:cTn id="92" fill="hold">
                            <p:stCondLst>
                              <p:cond delay="2000"/>
                            </p:stCondLst>
                            <p:childTnLst>
                              <p:par>
                                <p:cTn id="93" presetID="1" presetClass="entr" presetSubtype="0" fill="hold" nodeType="afterEffect">
                                  <p:stCondLst>
                                    <p:cond delay="0"/>
                                  </p:stCondLst>
                                  <p:childTnLst>
                                    <p:set>
                                      <p:cBhvr>
                                        <p:cTn id="9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7" grpId="0" animBg="1"/>
      <p:bldP spid="729103" grpId="0" animBg="1"/>
      <p:bldP spid="729104" grpId="0"/>
      <p:bldP spid="729105" grpId="0"/>
      <p:bldP spid="729106" grpId="0"/>
      <p:bldP spid="729107" grpId="0"/>
      <p:bldP spid="729108" grpId="0"/>
      <p:bldP spid="729109" grpId="0"/>
      <p:bldP spid="7291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extLst>
      <p:ext uri="{BB962C8B-B14F-4D97-AF65-F5344CB8AC3E}">
        <p14:creationId xmlns:p14="http://schemas.microsoft.com/office/powerpoint/2010/main" val="56293403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15002</TotalTime>
  <Words>2358</Words>
  <Application>Microsoft Macintosh PowerPoint</Application>
  <PresentationFormat>On-screen Show (4:3)</PresentationFormat>
  <Paragraphs>243</Paragraphs>
  <Slides>19</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ＭＳ Ｐゴシック</vt:lpstr>
      <vt:lpstr>Courier New</vt:lpstr>
      <vt:lpstr>Helvetica</vt:lpstr>
      <vt:lpstr>Times New Roman</vt:lpstr>
      <vt:lpstr>Blank Presentation</vt:lpstr>
      <vt:lpstr>1_Blank Presentation</vt:lpstr>
      <vt:lpstr>Interactive Graphics</vt:lpstr>
      <vt:lpstr>Review: The Collage Model</vt:lpstr>
      <vt:lpstr>The GWindow Class Revisited</vt:lpstr>
      <vt:lpstr>The Two Forms of the add Method</vt:lpstr>
      <vt:lpstr>Methods Common to All GObjects</vt:lpstr>
      <vt:lpstr>Additional Methods for GOval and GRect</vt:lpstr>
      <vt:lpstr>Additional Methods for GLine</vt:lpstr>
      <vt:lpstr>The JavaScript Event Model</vt:lpstr>
      <vt:lpstr>The Role of Event Listeners</vt:lpstr>
      <vt:lpstr>First-Class Functions</vt:lpstr>
      <vt:lpstr>Declaring Functions using Assignment</vt:lpstr>
      <vt:lpstr>Closures</vt:lpstr>
      <vt:lpstr>A Simple Interactive Example</vt:lpstr>
      <vt:lpstr>Registering an Event Listener</vt:lpstr>
      <vt:lpstr>Callback Functions</vt:lpstr>
      <vt:lpstr>Mouse Events</vt:lpstr>
      <vt:lpstr>A Simple Line-Drawing Program</vt:lpstr>
      <vt:lpstr>Simulating the DrawLines Program</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103</cp:revision>
  <cp:lastPrinted>2017-10-13T16:06:05Z</cp:lastPrinted>
  <dcterms:created xsi:type="dcterms:W3CDTF">2017-05-03T20:47:57Z</dcterms:created>
  <dcterms:modified xsi:type="dcterms:W3CDTF">2018-10-10T23:50:11Z</dcterms:modified>
</cp:coreProperties>
</file>