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62" r:id="rId3"/>
  </p:sldMasterIdLst>
  <p:notesMasterIdLst>
    <p:notesMasterId r:id="rId9"/>
  </p:notesMasterIdLst>
  <p:handoutMasterIdLst>
    <p:handoutMasterId r:id="rId10"/>
  </p:handoutMasterIdLst>
  <p:sldIdLst>
    <p:sldId id="441" r:id="rId4"/>
    <p:sldId id="445" r:id="rId5"/>
    <p:sldId id="446" r:id="rId6"/>
    <p:sldId id="447" r:id="rId7"/>
    <p:sldId id="369" r:id="rId8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0066CC"/>
    <a:srgbClr val="FF3300"/>
    <a:srgbClr val="999933"/>
    <a:srgbClr val="33FFFF"/>
    <a:srgbClr val="CCFFFF"/>
    <a:srgbClr val="00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 varScale="1">
        <p:scale>
          <a:sx n="131" d="100"/>
          <a:sy n="131" d="100"/>
        </p:scale>
        <p:origin x="133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DA022-5FE2-5244-ACBA-2CCA4FC941CC}" type="datetimeFigureOut">
              <a:rPr lang="en-US" smtClean="0"/>
              <a:t>10/14/18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5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5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27709-DA09-B748-9466-2DDC4E924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5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fld id="{883FA42B-F2C5-EE41-B7E4-D9B8A6AFF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0CEBD-AA26-E34F-95A2-EAB8F85CFC77}" type="slidenum">
              <a:rPr lang="en-US">
                <a:latin typeface="Times New Roman" pitchFamily="1" charset="0"/>
              </a:rPr>
              <a:pPr/>
              <a:t>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8EC25-D167-634C-B67E-50C7686B4EB8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8EC25-D167-634C-B67E-50C7686B4EB8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44800" y="533400"/>
            <a:ext cx="3454400" cy="2590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76600"/>
            <a:ext cx="6705600" cy="304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4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3056E-AB02-754C-8235-8EA4525CD1A6}" type="slidenum">
              <a:rPr lang="en-US">
                <a:latin typeface="Times New Roman" pitchFamily="1" charset="0"/>
              </a:rPr>
              <a:pPr/>
              <a:t>5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F69DB-5D62-2A4F-BB9C-57FF4E28F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CE8C4-FD9E-AB4A-92CE-BE3723B00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A66B7-15EA-D841-9CBC-4CFDD1C75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C0D96-BBDA-124B-9808-E4D6BF491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0A3BE-862F-C74E-A5C8-62DBDC208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47333-307E-0F43-9484-F9C1CF567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56DA1-80F0-8644-B8AA-4D7A50019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9236A-2D8E-AD43-A794-BFE1EF978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7800A-2B38-354F-8CBB-7A58586B9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E0FAE-59B5-CF42-9FBF-D30EF2D9B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A95F0-18C9-2A47-9D5A-77E2E38C0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03882-FB3D-4344-B8C2-D9E11172A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03882-FB3D-4344-B8C2-D9E11172A3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42566F37-5989-E343-BC7D-8A4552A1C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89865EB8-F041-4045-A97B-F9389E0171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Times New Roman" charset="0"/>
              </a:defRPr>
            </a:lvl1pPr>
          </a:lstStyle>
          <a:p>
            <a:pPr>
              <a:defRPr/>
            </a:pPr>
            <a:fld id="{89865EB8-F041-4045-A97B-F9389E0171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</a:rPr>
              <a:t>Timer-Based Animation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CS 106AJ</a:t>
            </a:r>
          </a:p>
          <a:p>
            <a:pPr algn="ctr">
              <a:lnSpc>
                <a:spcPct val="85000"/>
              </a:lnSpc>
            </a:pPr>
            <a:r>
              <a:rPr lang="en-US" sz="3200" b="0" dirty="0"/>
              <a:t>October 15, 2018</a:t>
            </a:r>
          </a:p>
          <a:p>
            <a:pPr algn="ctr">
              <a:lnSpc>
                <a:spcPct val="85000"/>
              </a:lnSpc>
            </a:pPr>
            <a:r>
              <a:rPr lang="en-US" sz="3200" b="0" i="1" dirty="0"/>
              <a:t>slides courtesy of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Timer Events</a:t>
            </a:r>
            <a:endParaRPr lang="en-US" dirty="0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The programs from the previous slide deck respond to mouse events by adding an event listener to the </a:t>
            </a:r>
            <a:r>
              <a:rPr lang="en-US" sz="2000" dirty="0" err="1">
                <a:solidFill>
                  <a:srgbClr val="000000"/>
                </a:solidFill>
                <a:latin typeface="Courier New"/>
                <a:cs typeface="Courier New"/>
              </a:rPr>
              <a:t>GWindow</a:t>
            </a:r>
            <a:r>
              <a:rPr lang="en-US" sz="2400" b="0" dirty="0">
                <a:solidFill>
                  <a:srgbClr val="000000"/>
                </a:solidFill>
              </a:rPr>
              <a:t> object.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JavaScript also allows you to listen for </a:t>
            </a:r>
            <a:r>
              <a:rPr lang="en-US" sz="2400" i="1" dirty="0">
                <a:solidFill>
                  <a:srgbClr val="000000"/>
                </a:solidFill>
              </a:rPr>
              <a:t>timer events</a:t>
            </a:r>
            <a:r>
              <a:rPr lang="en-US" sz="2400" b="0" i="1" dirty="0">
                <a:solidFill>
                  <a:srgbClr val="000000"/>
                </a:solidFill>
              </a:rPr>
              <a:t>,</a:t>
            </a:r>
            <a:r>
              <a:rPr lang="en-US" sz="2400" b="0" dirty="0">
                <a:solidFill>
                  <a:srgbClr val="000000"/>
                </a:solidFill>
              </a:rPr>
              <a:t> which occur after a specified time interval.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As with mouse events, you specify the listener for a timer event in the form of a callback function that is automatically invoked at the end of the time interval.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You can add animation to a JavaScript program by setting a timer for a short interval and having the callback function make small updates to the graphical objects in the window.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b="0" dirty="0">
                <a:solidFill>
                  <a:srgbClr val="000000"/>
                </a:solidFill>
              </a:rPr>
              <a:t>If the time interval is short enough (typically between 20 and 30 milliseconds), the animation will appear smooth to the human eye.</a:t>
            </a: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Timeouts</a:t>
            </a:r>
            <a:endParaRPr lang="en-US" dirty="0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1390" y="3949700"/>
            <a:ext cx="8129210" cy="2755900"/>
            <a:chOff x="481390" y="1816100"/>
            <a:chExt cx="8129210" cy="2755900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482600" y="1816100"/>
              <a:ext cx="8128000" cy="69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/>
                <a:t>An </a:t>
              </a:r>
              <a:r>
                <a:rPr lang="en-US" sz="2400" i="1" dirty="0"/>
                <a:t>interval timer</a:t>
              </a:r>
              <a:r>
                <a:rPr lang="en-US" sz="2400" b="0" dirty="0">
                  <a:solidFill>
                    <a:srgbClr val="000000"/>
                  </a:solidFill>
                </a:rPr>
                <a:t> invokes its callback function repeatedly at regular intervals.  You create an interval timer by calling</a:t>
              </a:r>
              <a:endParaRPr lang="en-US" sz="2400" b="0" dirty="0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705100" y="2602895"/>
              <a:ext cx="3886200" cy="673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b="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23845" y="2697845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Courier New"/>
                  <a:cs typeface="Courier New"/>
                </a:rPr>
                <a:t>setInterval(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function</a:t>
              </a:r>
              <a:r>
                <a:rPr lang="en-US" sz="2000" dirty="0">
                  <a:latin typeface="Courier New"/>
                  <a:cs typeface="Courier New"/>
                </a:rPr>
                <a:t>,</a:t>
              </a:r>
              <a:r>
                <a:rPr lang="en-US" sz="2000" b="0" i="1" dirty="0">
                  <a:latin typeface="Times New Roman"/>
                  <a:cs typeface="Times New Roman"/>
                </a:rPr>
                <a:t> delay</a:t>
              </a:r>
              <a:r>
                <a:rPr lang="en-US" sz="2000" dirty="0">
                  <a:latin typeface="Courier New"/>
                  <a:cs typeface="Courier New"/>
                </a:rPr>
                <a:t>);</a:t>
              </a:r>
            </a:p>
          </p:txBody>
        </p: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481390" y="3416300"/>
              <a:ext cx="8128000" cy="1155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/>
                <a:t>The </a:t>
              </a:r>
              <a:r>
                <a:rPr lang="en-US" sz="2000" dirty="0" err="1">
                  <a:latin typeface="Courier New"/>
                  <a:cs typeface="Courier New"/>
                </a:rPr>
                <a:t>setInterval</a:t>
              </a:r>
              <a:r>
                <a:rPr lang="en-US" sz="2400" b="0" dirty="0"/>
                <a:t> function returns a numeric value that you can later use to stop the timer by calling </a:t>
              </a:r>
              <a:r>
                <a:rPr lang="en-US" sz="2000" dirty="0" err="1">
                  <a:latin typeface="Courier New"/>
                  <a:cs typeface="Courier New"/>
                </a:rPr>
                <a:t>clearInterval</a:t>
              </a:r>
              <a:r>
                <a:rPr lang="en-US" sz="2400" b="0" dirty="0"/>
                <a:t> with that numeric value as an argument.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2600" y="1155700"/>
            <a:ext cx="8129210" cy="2753470"/>
            <a:chOff x="481390" y="2662165"/>
            <a:chExt cx="8129210" cy="2753470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482600" y="2662165"/>
              <a:ext cx="8128000" cy="146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b="0" dirty="0">
                  <a:solidFill>
                    <a:srgbClr val="000000"/>
                  </a:solidFill>
                </a:rPr>
                <a:t>JavaScript supports two kinds of timers.  A </a:t>
              </a:r>
              <a:r>
                <a:rPr lang="en-US" sz="2400" i="1" dirty="0">
                  <a:solidFill>
                    <a:srgbClr val="000000"/>
                  </a:solidFill>
                </a:rPr>
                <a:t>one-shot timer</a:t>
              </a:r>
              <a:r>
                <a:rPr lang="en-US" sz="2400" b="0" dirty="0">
                  <a:solidFill>
                    <a:srgbClr val="000000"/>
                  </a:solidFill>
                </a:rPr>
                <a:t> invokes its callback function once after a specified delay.  </a:t>
              </a:r>
              <a:r>
                <a:rPr lang="en-US" sz="2400" b="0" dirty="0"/>
                <a:t>You </a:t>
              </a:r>
              <a:r>
                <a:rPr lang="en-US" sz="2400" b="0" dirty="0">
                  <a:solidFill>
                    <a:srgbClr val="000000"/>
                  </a:solidFill>
                </a:rPr>
                <a:t>create a one-shot timer by calling</a:t>
              </a:r>
              <a:endParaRPr lang="en-US" sz="2400" b="0" dirty="0"/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2705100" y="3828135"/>
              <a:ext cx="3886200" cy="673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b="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23845" y="3912800"/>
              <a:ext cx="3962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Courier New"/>
                  <a:cs typeface="Courier New"/>
                </a:rPr>
                <a:t>setTimeout(</a:t>
              </a:r>
              <a:r>
                <a:rPr lang="en-US" sz="2000" b="0" i="1" dirty="0" err="1">
                  <a:latin typeface="Times New Roman"/>
                  <a:cs typeface="Times New Roman"/>
                </a:rPr>
                <a:t>function</a:t>
              </a:r>
              <a:r>
                <a:rPr lang="en-US" sz="2000" dirty="0">
                  <a:latin typeface="Courier New"/>
                  <a:cs typeface="Courier New"/>
                </a:rPr>
                <a:t>,</a:t>
              </a:r>
              <a:r>
                <a:rPr lang="en-US" sz="2000" b="0" i="1" dirty="0">
                  <a:latin typeface="Times New Roman"/>
                  <a:cs typeface="Times New Roman"/>
                </a:rPr>
                <a:t> delay</a:t>
              </a:r>
              <a:r>
                <a:rPr lang="en-US" sz="2000" dirty="0">
                  <a:latin typeface="Courier New"/>
                  <a:cs typeface="Courier New"/>
                </a:rPr>
                <a:t>);</a:t>
              </a: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81390" y="4640935"/>
              <a:ext cx="8128000" cy="774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85000"/>
                </a:lnSpc>
                <a:spcAft>
                  <a:spcPct val="50000"/>
                </a:spcAft>
              </a:pPr>
              <a:r>
                <a:rPr lang="en-US" sz="2400" b="0" dirty="0"/>
                <a:t>where </a:t>
              </a:r>
              <a:r>
                <a:rPr lang="en-US" sz="2400" b="0" i="1" dirty="0"/>
                <a:t>function</a:t>
              </a:r>
              <a:r>
                <a:rPr lang="en-US" sz="2400" b="0" dirty="0"/>
                <a:t> is the callback function and </a:t>
              </a:r>
              <a:r>
                <a:rPr lang="en-US" sz="2400" b="0" i="1" dirty="0"/>
                <a:t>delay</a:t>
              </a:r>
              <a:r>
                <a:rPr lang="en-US" sz="2400" b="0" dirty="0"/>
                <a:t> is the time interval in milliseconds.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A Simple Example of Animation</a:t>
            </a:r>
          </a:p>
        </p:txBody>
      </p:sp>
      <p:sp>
        <p:nvSpPr>
          <p:cNvPr id="3" name="PPRect#3"/>
          <p:cNvSpPr/>
          <p:nvPr/>
        </p:nvSpPr>
        <p:spPr bwMode="auto">
          <a:xfrm>
            <a:off x="256000" y="1088000"/>
            <a:ext cx="8524800" cy="3584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pic>
        <p:nvPicPr>
          <p:cNvPr id="5" name="PPCodeImage#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0" y="1088000"/>
            <a:ext cx="8512000" cy="3571200"/>
          </a:xfrm>
          <a:prstGeom prst="rect">
            <a:avLst/>
          </a:prstGeom>
        </p:spPr>
      </p:pic>
      <p:sp>
        <p:nvSpPr>
          <p:cNvPr id="4" name="PPRect#4"/>
          <p:cNvSpPr/>
          <p:nvPr/>
        </p:nvSpPr>
        <p:spPr bwMode="auto">
          <a:xfrm>
            <a:off x="256000" y="1088000"/>
            <a:ext cx="8524800" cy="3584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grpSp>
        <p:nvGrpSpPr>
          <p:cNvPr id="66" name="PPStackFrame#47"/>
          <p:cNvGrpSpPr/>
          <p:nvPr/>
        </p:nvGrpSpPr>
        <p:grpSpPr>
          <a:xfrm>
            <a:off x="381000" y="1381192"/>
            <a:ext cx="8524800" cy="3584000"/>
            <a:chOff x="384000" y="1395200"/>
            <a:chExt cx="8524800" cy="3584000"/>
          </a:xfrm>
        </p:grpSpPr>
        <p:sp>
          <p:nvSpPr>
            <p:cNvPr id="67" name="PPRect#48"/>
            <p:cNvSpPr/>
            <p:nvPr/>
          </p:nvSpPr>
          <p:spPr bwMode="auto">
            <a:xfrm>
              <a:off x="384000" y="1395200"/>
              <a:ext cx="8524800" cy="35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pic>
          <p:nvPicPr>
            <p:cNvPr id="69" name="PPCodeImage#50" descr="image5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000" y="1395200"/>
              <a:ext cx="8512000" cy="3571200"/>
            </a:xfrm>
            <a:prstGeom prst="rect">
              <a:avLst/>
            </a:prstGeom>
          </p:spPr>
        </p:pic>
        <p:sp>
          <p:nvSpPr>
            <p:cNvPr id="70" name="PPRect#49"/>
            <p:cNvSpPr/>
            <p:nvPr/>
          </p:nvSpPr>
          <p:spPr bwMode="auto">
            <a:xfrm>
              <a:off x="384000" y="1395200"/>
              <a:ext cx="8524800" cy="35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</p:grpSp>
      <p:grpSp>
        <p:nvGrpSpPr>
          <p:cNvPr id="6" name="gw"/>
          <p:cNvGrpSpPr/>
          <p:nvPr/>
        </p:nvGrpSpPr>
        <p:grpSpPr>
          <a:xfrm>
            <a:off x="1536000" y="3929600"/>
            <a:ext cx="896000" cy="665600"/>
            <a:chOff x="1536000" y="3929600"/>
            <a:chExt cx="896000" cy="665600"/>
          </a:xfrm>
        </p:grpSpPr>
        <p:sp>
          <p:nvSpPr>
            <p:cNvPr id="7" name="PPRect#7"/>
            <p:cNvSpPr/>
            <p:nvPr/>
          </p:nvSpPr>
          <p:spPr bwMode="auto">
            <a:xfrm>
              <a:off x="15360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8" name="PPRect#8"/>
            <p:cNvSpPr/>
            <p:nvPr/>
          </p:nvSpPr>
          <p:spPr bwMode="auto">
            <a:xfrm>
              <a:off x="15360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9" name="PPTextBox#9"/>
            <p:cNvSpPr/>
            <p:nvPr/>
          </p:nvSpPr>
          <p:spPr bwMode="auto">
            <a:xfrm>
              <a:off x="15488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gw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endParaRPr>
            </a:p>
          </p:txBody>
        </p:sp>
      </p:grpSp>
      <p:grpSp>
        <p:nvGrpSpPr>
          <p:cNvPr id="10" name="dx"/>
          <p:cNvGrpSpPr/>
          <p:nvPr/>
        </p:nvGrpSpPr>
        <p:grpSpPr>
          <a:xfrm>
            <a:off x="2508800" y="3929600"/>
            <a:ext cx="896000" cy="665600"/>
            <a:chOff x="2508800" y="3929600"/>
            <a:chExt cx="896000" cy="665600"/>
          </a:xfrm>
        </p:grpSpPr>
        <p:sp>
          <p:nvSpPr>
            <p:cNvPr id="11" name="PPRect#11"/>
            <p:cNvSpPr/>
            <p:nvPr/>
          </p:nvSpPr>
          <p:spPr bwMode="auto">
            <a:xfrm>
              <a:off x="25088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2" name="PPRect#12"/>
            <p:cNvSpPr/>
            <p:nvPr/>
          </p:nvSpPr>
          <p:spPr bwMode="auto">
            <a:xfrm>
              <a:off x="25088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3" name="PPTextBox#13"/>
            <p:cNvSpPr/>
            <p:nvPr/>
          </p:nvSpPr>
          <p:spPr bwMode="auto">
            <a:xfrm>
              <a:off x="25216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dx</a:t>
              </a:r>
            </a:p>
          </p:txBody>
        </p:sp>
      </p:grpSp>
      <p:grpSp>
        <p:nvGrpSpPr>
          <p:cNvPr id="14" name="dy"/>
          <p:cNvGrpSpPr/>
          <p:nvPr/>
        </p:nvGrpSpPr>
        <p:grpSpPr>
          <a:xfrm>
            <a:off x="3481600" y="3929600"/>
            <a:ext cx="896000" cy="665600"/>
            <a:chOff x="3481600" y="3929600"/>
            <a:chExt cx="896000" cy="665600"/>
          </a:xfrm>
        </p:grpSpPr>
        <p:sp>
          <p:nvSpPr>
            <p:cNvPr id="15" name="PPRect#15"/>
            <p:cNvSpPr/>
            <p:nvPr/>
          </p:nvSpPr>
          <p:spPr bwMode="auto">
            <a:xfrm>
              <a:off x="34816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6" name="PPRect#16"/>
            <p:cNvSpPr/>
            <p:nvPr/>
          </p:nvSpPr>
          <p:spPr bwMode="auto">
            <a:xfrm>
              <a:off x="34816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17" name="PPTextBox#17"/>
            <p:cNvSpPr/>
            <p:nvPr/>
          </p:nvSpPr>
          <p:spPr bwMode="auto">
            <a:xfrm>
              <a:off x="3494400" y="3929600"/>
              <a:ext cx="307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dy</a:t>
              </a:r>
            </a:p>
          </p:txBody>
        </p:sp>
      </p:grpSp>
      <p:grpSp>
        <p:nvGrpSpPr>
          <p:cNvPr id="18" name="square"/>
          <p:cNvGrpSpPr/>
          <p:nvPr/>
        </p:nvGrpSpPr>
        <p:grpSpPr>
          <a:xfrm>
            <a:off x="4454400" y="3929600"/>
            <a:ext cx="896000" cy="665600"/>
            <a:chOff x="4454400" y="3929600"/>
            <a:chExt cx="896000" cy="665600"/>
          </a:xfrm>
        </p:grpSpPr>
        <p:sp>
          <p:nvSpPr>
            <p:cNvPr id="19" name="PPRect#19"/>
            <p:cNvSpPr/>
            <p:nvPr/>
          </p:nvSpPr>
          <p:spPr bwMode="auto">
            <a:xfrm>
              <a:off x="44544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0" name="PPRect#20"/>
            <p:cNvSpPr/>
            <p:nvPr/>
          </p:nvSpPr>
          <p:spPr bwMode="auto">
            <a:xfrm>
              <a:off x="44544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1" name="PPTextBox#21"/>
            <p:cNvSpPr/>
            <p:nvPr/>
          </p:nvSpPr>
          <p:spPr bwMode="auto">
            <a:xfrm>
              <a:off x="4467200" y="3929600"/>
              <a:ext cx="8832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square</a:t>
              </a:r>
            </a:p>
          </p:txBody>
        </p:sp>
      </p:grpSp>
      <p:grpSp>
        <p:nvGrpSpPr>
          <p:cNvPr id="22" name="stepCount"/>
          <p:cNvGrpSpPr/>
          <p:nvPr/>
        </p:nvGrpSpPr>
        <p:grpSpPr>
          <a:xfrm>
            <a:off x="5427200" y="3929600"/>
            <a:ext cx="1331200" cy="665600"/>
            <a:chOff x="5427200" y="3929600"/>
            <a:chExt cx="1331200" cy="665600"/>
          </a:xfrm>
        </p:grpSpPr>
        <p:sp>
          <p:nvSpPr>
            <p:cNvPr id="23" name="PPRect#23"/>
            <p:cNvSpPr/>
            <p:nvPr/>
          </p:nvSpPr>
          <p:spPr bwMode="auto">
            <a:xfrm>
              <a:off x="5427200" y="4211200"/>
              <a:ext cx="13312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4" name="PPRect#24"/>
            <p:cNvSpPr/>
            <p:nvPr/>
          </p:nvSpPr>
          <p:spPr bwMode="auto">
            <a:xfrm>
              <a:off x="5427200" y="4211200"/>
              <a:ext cx="13312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5" name="PPTextBox#25"/>
            <p:cNvSpPr/>
            <p:nvPr/>
          </p:nvSpPr>
          <p:spPr bwMode="auto">
            <a:xfrm>
              <a:off x="5440000" y="3929600"/>
              <a:ext cx="13184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stepCount</a:t>
              </a:r>
            </a:p>
          </p:txBody>
        </p:sp>
      </p:grpSp>
      <p:grpSp>
        <p:nvGrpSpPr>
          <p:cNvPr id="26" name="step"/>
          <p:cNvGrpSpPr/>
          <p:nvPr/>
        </p:nvGrpSpPr>
        <p:grpSpPr>
          <a:xfrm>
            <a:off x="6835200" y="3929600"/>
            <a:ext cx="896000" cy="665600"/>
            <a:chOff x="6835200" y="3929600"/>
            <a:chExt cx="896000" cy="665600"/>
          </a:xfrm>
        </p:grpSpPr>
        <p:sp>
          <p:nvSpPr>
            <p:cNvPr id="27" name="PPRect#27"/>
            <p:cNvSpPr/>
            <p:nvPr/>
          </p:nvSpPr>
          <p:spPr bwMode="auto">
            <a:xfrm>
              <a:off x="68352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8" name="PPRect#28"/>
            <p:cNvSpPr/>
            <p:nvPr/>
          </p:nvSpPr>
          <p:spPr bwMode="auto">
            <a:xfrm>
              <a:off x="68352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29" name="PPTextBox#29"/>
            <p:cNvSpPr/>
            <p:nvPr/>
          </p:nvSpPr>
          <p:spPr bwMode="auto">
            <a:xfrm>
              <a:off x="6848000" y="3929600"/>
              <a:ext cx="6016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step</a:t>
              </a:r>
            </a:p>
          </p:txBody>
        </p:sp>
      </p:grpSp>
      <p:grpSp>
        <p:nvGrpSpPr>
          <p:cNvPr id="30" name="timer"/>
          <p:cNvGrpSpPr/>
          <p:nvPr/>
        </p:nvGrpSpPr>
        <p:grpSpPr>
          <a:xfrm>
            <a:off x="7808000" y="3929600"/>
            <a:ext cx="896000" cy="665600"/>
            <a:chOff x="7808000" y="3929600"/>
            <a:chExt cx="896000" cy="665600"/>
          </a:xfrm>
        </p:grpSpPr>
        <p:sp>
          <p:nvSpPr>
            <p:cNvPr id="31" name="PPRect#31"/>
            <p:cNvSpPr/>
            <p:nvPr/>
          </p:nvSpPr>
          <p:spPr bwMode="auto">
            <a:xfrm>
              <a:off x="7808000" y="4211200"/>
              <a:ext cx="896000" cy="384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2" name="PPRect#32"/>
            <p:cNvSpPr/>
            <p:nvPr/>
          </p:nvSpPr>
          <p:spPr bwMode="auto">
            <a:xfrm>
              <a:off x="7808000" y="4211200"/>
              <a:ext cx="896000" cy="384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</p:txBody>
        </p:sp>
        <p:sp>
          <p:nvSpPr>
            <p:cNvPr id="33" name="PPTextBox#33"/>
            <p:cNvSpPr/>
            <p:nvPr/>
          </p:nvSpPr>
          <p:spPr bwMode="auto">
            <a:xfrm>
              <a:off x="7820800" y="3929600"/>
              <a:ext cx="742400" cy="2688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84" charset="0"/>
                </a:rPr>
                <a:t>timer</a:t>
              </a:r>
            </a:p>
          </p:txBody>
        </p:sp>
      </p:grpSp>
      <p:sp>
        <p:nvSpPr>
          <p:cNvPr id="34" name="PPRect#34"/>
          <p:cNvSpPr/>
          <p:nvPr/>
        </p:nvSpPr>
        <p:spPr bwMode="auto">
          <a:xfrm>
            <a:off x="742400" y="1395200"/>
            <a:ext cx="6822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5" name="PPRect#35"/>
          <p:cNvSpPr/>
          <p:nvPr/>
        </p:nvSpPr>
        <p:spPr bwMode="auto">
          <a:xfrm>
            <a:off x="742400" y="1676800"/>
            <a:ext cx="6963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6" name="PPRect#36"/>
          <p:cNvSpPr/>
          <p:nvPr/>
        </p:nvSpPr>
        <p:spPr bwMode="auto">
          <a:xfrm>
            <a:off x="2534400" y="42368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4</a:t>
            </a:r>
          </a:p>
        </p:txBody>
      </p:sp>
      <p:sp>
        <p:nvSpPr>
          <p:cNvPr id="37" name="PPRect#37"/>
          <p:cNvSpPr/>
          <p:nvPr/>
        </p:nvSpPr>
        <p:spPr bwMode="auto">
          <a:xfrm>
            <a:off x="742400" y="1958400"/>
            <a:ext cx="7104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38" name="PPRect#38"/>
          <p:cNvSpPr/>
          <p:nvPr/>
        </p:nvSpPr>
        <p:spPr bwMode="auto">
          <a:xfrm>
            <a:off x="3507200" y="42368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2</a:t>
            </a:r>
          </a:p>
        </p:txBody>
      </p:sp>
      <p:sp>
        <p:nvSpPr>
          <p:cNvPr id="39" name="PPRect#39"/>
          <p:cNvSpPr/>
          <p:nvPr/>
        </p:nvSpPr>
        <p:spPr bwMode="auto">
          <a:xfrm>
            <a:off x="742400" y="2240000"/>
            <a:ext cx="7244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0" name="PPRect#40"/>
          <p:cNvSpPr/>
          <p:nvPr/>
        </p:nvSpPr>
        <p:spPr bwMode="auto">
          <a:xfrm>
            <a:off x="742400" y="2521600"/>
            <a:ext cx="3302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1" name="PPRect#41"/>
          <p:cNvSpPr/>
          <p:nvPr/>
        </p:nvSpPr>
        <p:spPr bwMode="auto">
          <a:xfrm>
            <a:off x="742400" y="2803200"/>
            <a:ext cx="2176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2" name="PPRect#42"/>
          <p:cNvSpPr/>
          <p:nvPr/>
        </p:nvSpPr>
        <p:spPr bwMode="auto">
          <a:xfrm>
            <a:off x="742400" y="3084800"/>
            <a:ext cx="2598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3" name="PPRect#43"/>
          <p:cNvSpPr/>
          <p:nvPr/>
        </p:nvSpPr>
        <p:spPr bwMode="auto">
          <a:xfrm>
            <a:off x="5452800" y="4236800"/>
            <a:ext cx="12928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0</a:t>
            </a:r>
          </a:p>
        </p:txBody>
      </p:sp>
      <p:sp>
        <p:nvSpPr>
          <p:cNvPr id="44" name="PPRect#44"/>
          <p:cNvSpPr/>
          <p:nvPr/>
        </p:nvSpPr>
        <p:spPr bwMode="auto">
          <a:xfrm>
            <a:off x="742400" y="3366400"/>
            <a:ext cx="3020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45" name="PPRect#45"/>
          <p:cNvSpPr/>
          <p:nvPr/>
        </p:nvSpPr>
        <p:spPr bwMode="auto">
          <a:xfrm>
            <a:off x="6860800" y="42368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... </a:t>
            </a:r>
          </a:p>
        </p:txBody>
      </p:sp>
      <p:sp>
        <p:nvSpPr>
          <p:cNvPr id="46" name="PPRect#46"/>
          <p:cNvSpPr/>
          <p:nvPr/>
        </p:nvSpPr>
        <p:spPr bwMode="auto">
          <a:xfrm>
            <a:off x="742400" y="3648000"/>
            <a:ext cx="5836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4" name="PPRect#54"/>
          <p:cNvSpPr/>
          <p:nvPr/>
        </p:nvSpPr>
        <p:spPr bwMode="auto">
          <a:xfrm>
            <a:off x="7833600" y="4236800"/>
            <a:ext cx="857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84" charset="0"/>
              </a:rPr>
              <a:t>1729</a:t>
            </a:r>
          </a:p>
        </p:txBody>
      </p:sp>
      <p:sp>
        <p:nvSpPr>
          <p:cNvPr id="68" name="Rectangle 67"/>
          <p:cNvSpPr/>
          <p:nvPr/>
        </p:nvSpPr>
        <p:spPr bwMode="auto">
          <a:xfrm>
            <a:off x="4739600" y="4254500"/>
            <a:ext cx="289600" cy="28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4740951" y="4254500"/>
            <a:ext cx="289600" cy="2896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51" name="PPRect#51"/>
          <p:cNvSpPr/>
          <p:nvPr/>
        </p:nvSpPr>
        <p:spPr bwMode="auto">
          <a:xfrm>
            <a:off x="870400" y="17024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2" name="PPRect#52"/>
          <p:cNvSpPr/>
          <p:nvPr/>
        </p:nvSpPr>
        <p:spPr bwMode="auto">
          <a:xfrm>
            <a:off x="870400" y="19840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53" name="PPRect#53"/>
          <p:cNvSpPr/>
          <p:nvPr/>
        </p:nvSpPr>
        <p:spPr bwMode="auto">
          <a:xfrm>
            <a:off x="870400" y="2265600"/>
            <a:ext cx="6822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/>
          </a:p>
        </p:txBody>
      </p:sp>
      <p:sp>
        <p:nvSpPr>
          <p:cNvPr id="72" name="Rectangle 71"/>
          <p:cNvSpPr/>
          <p:nvPr/>
        </p:nvSpPr>
        <p:spPr bwMode="auto">
          <a:xfrm>
            <a:off x="1371600" y="3628575"/>
            <a:ext cx="7445829" cy="1064381"/>
          </a:xfrm>
          <a:prstGeom prst="rect">
            <a:avLst/>
          </a:prstGeom>
          <a:noFill/>
          <a:ln w="38100" cap="flat" cmpd="dbl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74" name="PPRect#43"/>
          <p:cNvSpPr/>
          <p:nvPr/>
        </p:nvSpPr>
        <p:spPr bwMode="auto">
          <a:xfrm>
            <a:off x="5486399" y="4228338"/>
            <a:ext cx="1219495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latin typeface="Courier New" pitchFamily="84" charset="0"/>
              </a:rPr>
              <a:t>1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itchFamily="8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317750" y="4732337"/>
            <a:ext cx="4506913" cy="1946648"/>
            <a:chOff x="2317750" y="4732337"/>
            <a:chExt cx="4506913" cy="1946648"/>
          </a:xfrm>
        </p:grpSpPr>
        <p:pic>
          <p:nvPicPr>
            <p:cNvPr id="57" name="Picture 122" descr="MediumGraphicsWindow"/>
            <p:cNvPicPr>
              <a:picLocks noChangeAspect="1" noChangeArrowheads="1"/>
            </p:cNvPicPr>
            <p:nvPr/>
          </p:nvPicPr>
          <p:blipFill>
            <a:blip r:embed="rId5"/>
            <a:srcRect b="34267"/>
            <a:stretch>
              <a:fillRect/>
            </a:stretch>
          </p:blipFill>
          <p:spPr bwMode="auto">
            <a:xfrm>
              <a:off x="2317750" y="4763482"/>
              <a:ext cx="4506913" cy="1484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123"/>
            <p:cNvSpPr txBox="1">
              <a:spLocks noChangeArrowheads="1"/>
            </p:cNvSpPr>
            <p:nvPr/>
          </p:nvSpPr>
          <p:spPr bwMode="auto">
            <a:xfrm>
              <a:off x="2335213" y="4732337"/>
              <a:ext cx="44465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 err="1">
                  <a:solidFill>
                    <a:srgbClr val="333333"/>
                  </a:solidFill>
                  <a:latin typeface="Lucida Grande"/>
                  <a:cs typeface="Lucida Grande"/>
                </a:rPr>
                <a:t>AnimatedSquare</a:t>
              </a:r>
              <a:endParaRPr lang="en-US" sz="1000" dirty="0">
                <a:solidFill>
                  <a:srgbClr val="333333"/>
                </a:solidFill>
                <a:latin typeface="Lucida Grande"/>
                <a:cs typeface="Lucida Grande"/>
              </a:endParaRPr>
            </a:p>
          </p:txBody>
        </p:sp>
        <p:pic>
          <p:nvPicPr>
            <p:cNvPr id="59" name="Picture 122" descr="MediumGraphicsWindow"/>
            <p:cNvPicPr>
              <a:picLocks noChangeAspect="1" noChangeArrowheads="1"/>
            </p:cNvPicPr>
            <p:nvPr/>
          </p:nvPicPr>
          <p:blipFill>
            <a:blip r:embed="rId5"/>
            <a:srcRect t="79761"/>
            <a:stretch>
              <a:fillRect/>
            </a:stretch>
          </p:blipFill>
          <p:spPr bwMode="auto">
            <a:xfrm>
              <a:off x="2317750" y="6221785"/>
              <a:ext cx="45069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2" name="Rectangle 61"/>
          <p:cNvSpPr/>
          <p:nvPr/>
        </p:nvSpPr>
        <p:spPr bwMode="auto">
          <a:xfrm>
            <a:off x="2397580" y="5013475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2341940" y="4965192"/>
            <a:ext cx="304800" cy="3048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057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L 0.44965 0.19676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83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7" grpId="1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4" grpId="1" animBg="1"/>
      <p:bldP spid="45" grpId="0" animBg="1"/>
      <p:bldP spid="46" grpId="0" animBg="1"/>
      <p:bldP spid="46" grpId="1" animBg="1"/>
      <p:bldP spid="54" grpId="0" animBg="1"/>
      <p:bldP spid="68" grpId="0" animBg="1"/>
      <p:bldP spid="73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72" grpId="0" animBg="1"/>
      <p:bldP spid="72" grpId="1" animBg="1"/>
      <p:bldP spid="74" grpId="0" animBg="1"/>
      <p:bldP spid="62" grpId="0" animBg="1"/>
      <p:bldP spid="62" grpId="1" animBg="1"/>
      <p:bldP spid="61" grpId="0" animBg="1"/>
      <p:bldP spid="6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13883</TotalTime>
  <Words>271</Words>
  <Application>Microsoft Macintosh PowerPoint</Application>
  <PresentationFormat>On-screen Show (4:3)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ＭＳ Ｐゴシック</vt:lpstr>
      <vt:lpstr>Courier New</vt:lpstr>
      <vt:lpstr>Lucida Grande</vt:lpstr>
      <vt:lpstr>Times New Roman</vt:lpstr>
      <vt:lpstr>Blank Presentation</vt:lpstr>
      <vt:lpstr>1_Blank Presentation</vt:lpstr>
      <vt:lpstr>2_Blank Presentation</vt:lpstr>
      <vt:lpstr>Timer-Based Animation</vt:lpstr>
      <vt:lpstr>Timer Events</vt:lpstr>
      <vt:lpstr>Timeouts</vt:lpstr>
      <vt:lpstr>A Simple Example of Animation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93</cp:revision>
  <cp:lastPrinted>2017-10-16T16:15:39Z</cp:lastPrinted>
  <dcterms:created xsi:type="dcterms:W3CDTF">2017-04-23T23:12:29Z</dcterms:created>
  <dcterms:modified xsi:type="dcterms:W3CDTF">2018-10-14T18:56:36Z</dcterms:modified>
</cp:coreProperties>
</file>