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handoutMasterIdLst>
    <p:handoutMasterId r:id="rId20"/>
  </p:handoutMasterIdLst>
  <p:sldIdLst>
    <p:sldId id="441" r:id="rId2"/>
    <p:sldId id="471" r:id="rId3"/>
    <p:sldId id="472" r:id="rId4"/>
    <p:sldId id="473" r:id="rId5"/>
    <p:sldId id="478" r:id="rId6"/>
    <p:sldId id="474" r:id="rId7"/>
    <p:sldId id="476" r:id="rId8"/>
    <p:sldId id="442" r:id="rId9"/>
    <p:sldId id="443" r:id="rId10"/>
    <p:sldId id="444" r:id="rId11"/>
    <p:sldId id="479" r:id="rId12"/>
    <p:sldId id="481" r:id="rId13"/>
    <p:sldId id="447" r:id="rId14"/>
    <p:sldId id="482" r:id="rId15"/>
    <p:sldId id="463" r:id="rId16"/>
    <p:sldId id="477" r:id="rId17"/>
    <p:sldId id="369" r:id="rId18"/>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9999"/>
    <a:srgbClr val="0066CC"/>
    <a:srgbClr val="FF3300"/>
    <a:srgbClr val="999933"/>
    <a:srgbClr val="33FFFF"/>
    <a:srgbClr val="CCFFFF"/>
    <a:srgbClr val="0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31" d="100"/>
          <a:sy n="131"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76EE84B0-B796-164F-9924-38B0AB33A16D}" type="datetimeFigureOut">
              <a:rPr lang="en-US" smtClean="0"/>
              <a:t>10/16/18</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DA3C8483-375E-694F-BB16-9D0CDB84D1D6}" type="slidenum">
              <a:rPr lang="en-US" smtClean="0"/>
              <a:t>‹#›</a:t>
            </a:fld>
            <a:endParaRPr lang="en-US"/>
          </a:p>
        </p:txBody>
      </p:sp>
    </p:spTree>
    <p:extLst>
      <p:ext uri="{BB962C8B-B14F-4D97-AF65-F5344CB8AC3E}">
        <p14:creationId xmlns:p14="http://schemas.microsoft.com/office/powerpoint/2010/main" val="142457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883FA42B-F2C5-EE41-B7E4-D9B8A6AFFBC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550CEBD-AA26-E34F-95A2-EAB8F85CFC77}"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30B2802-6CE3-1341-824E-906D948397D6}" type="slidenum">
              <a:rPr lang="en-US">
                <a:latin typeface="Times New Roman" pitchFamily="1" charset="0"/>
              </a:rPr>
              <a:pPr/>
              <a:t>2</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3</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6FE94B8-0A06-5346-8823-F22F3602D30A}" type="slidenum">
              <a:rPr lang="en-US">
                <a:latin typeface="Times New Roman" pitchFamily="1" charset="0"/>
              </a:rPr>
              <a:pPr/>
              <a:t>4</a:t>
            </a:fld>
            <a:endParaRPr lang="en-US">
              <a:latin typeface="Times New Roman" pitchFamily="1" charset="0"/>
            </a:endParaRPr>
          </a:p>
        </p:txBody>
      </p:sp>
      <p:sp>
        <p:nvSpPr>
          <p:cNvPr id="72707" name="Rectangle 2"/>
          <p:cNvSpPr>
            <a:spLocks noGrp="1" noRot="1" noChangeAspect="1" noChangeArrowheads="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5</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6</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B1E54AC-15D2-2C43-9EE0-34B99761C874}" type="slidenum">
              <a:rPr lang="en-US">
                <a:latin typeface="Times New Roman" pitchFamily="1" charset="0"/>
              </a:rPr>
              <a:pPr/>
              <a:t>7</a:t>
            </a:fld>
            <a:endParaRPr lang="en-US">
              <a:latin typeface="Times New Roman" pitchFamily="1"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E600FF5-8015-6347-86C9-80A60426FD56}" type="slidenum">
              <a:rPr lang="en-US">
                <a:latin typeface="Times New Roman" pitchFamily="1" charset="0"/>
              </a:rPr>
              <a:pPr/>
              <a:t>8</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8C65816-CCB1-4D4F-87A5-77ACE7AED105}" type="slidenum">
              <a:rPr lang="en-US">
                <a:latin typeface="Times New Roman" pitchFamily="1" charset="0"/>
              </a:rPr>
              <a:pPr/>
              <a:t>9</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303B881-7750-D241-AF11-F417577944AE}" type="slidenum">
              <a:rPr lang="en-US">
                <a:latin typeface="Times New Roman" pitchFamily="1" charset="0"/>
              </a:rPr>
              <a:pPr/>
              <a:t>10</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758219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037440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20F4F55-46C0-D04E-A6DD-04B3C474C4FD}" type="slidenum">
              <a:rPr lang="en-US">
                <a:latin typeface="Times New Roman" pitchFamily="1" charset="0"/>
              </a:rPr>
              <a:pPr/>
              <a:t>13</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668030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75B6DF4-32E4-404F-86B0-54F81B0B8044}" type="slidenum">
              <a:rPr lang="en-US">
                <a:latin typeface="Times New Roman" pitchFamily="1" charset="0"/>
              </a:rPr>
              <a:pPr/>
              <a:t>15</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EB32419-B7FB-CD40-8B27-79DDE7FB2088}" type="slidenum">
              <a:rPr lang="en-US">
                <a:latin typeface="Times New Roman" pitchFamily="1" charset="0"/>
              </a:rPr>
              <a:pPr/>
              <a:t>16</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C93056E-AB02-754C-8235-8EA4525CD1A6}" type="slidenum">
              <a:rPr lang="en-US">
                <a:latin typeface="Times New Roman" pitchFamily="1" charset="0"/>
              </a:rPr>
              <a:pPr/>
              <a:t>17</a:t>
            </a:fld>
            <a:endParaRPr lang="en-US">
              <a:latin typeface="Times New Roman"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6F69DB-5D62-2A4F-BB9C-57FF4E28F3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CE8C4-FD9E-AB4A-92CE-BE3723B00C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8A66B7-15EA-D841-9CBC-4CFDD1C750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BC0D96-BBDA-124B-9808-E4D6BF49139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A0A3BE-862F-C74E-A5C8-62DBDC20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47333-307E-0F43-9484-F9C1CF567F1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456DA1-80F0-8644-B8AA-4D7A500197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F9236A-2D8E-AD43-A794-BFE1EF97822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17800A-2B38-354F-8CBB-7A58586B90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3E0FAE-59B5-CF42-9FBF-D30EF2D9BF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A95F0-18C9-2A47-9D5A-77E2E38C0B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42566F37-5989-E343-BC7D-8A4552A1CA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Graphical Structures</a:t>
            </a:r>
          </a:p>
        </p:txBody>
      </p:sp>
      <p:sp>
        <p:nvSpPr>
          <p:cNvPr id="14339"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17,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GArc</a:t>
            </a:r>
            <a:r>
              <a:rPr lang="en-US" sz="4000">
                <a:solidFill>
                  <a:srgbClr val="FF0000"/>
                </a:solidFill>
              </a:rPr>
              <a:t> Class</a:t>
            </a:r>
            <a:endParaRPr lang="en-US">
              <a:solidFill>
                <a:srgbClr val="FF0000"/>
              </a:solidFill>
            </a:endParaRPr>
          </a:p>
        </p:txBody>
      </p:sp>
      <p:sp>
        <p:nvSpPr>
          <p:cNvPr id="67587"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GArc</a:t>
            </a:r>
            <a:r>
              <a:rPr lang="en-US" sz="2400" b="0" dirty="0"/>
              <a:t> class represents an arc formed by taking a section from the perimeter of an oval.</a:t>
            </a:r>
          </a:p>
        </p:txBody>
      </p:sp>
      <p:sp>
        <p:nvSpPr>
          <p:cNvPr id="706564" name="Rectangle 4"/>
          <p:cNvSpPr>
            <a:spLocks noChangeArrowheads="1"/>
          </p:cNvSpPr>
          <p:nvPr/>
        </p:nvSpPr>
        <p:spPr bwMode="auto">
          <a:xfrm>
            <a:off x="482600" y="1955800"/>
            <a:ext cx="8128000" cy="14732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Conceptually, the steps necessary to define an arc are:</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the coordinates and size of the bounding rectangle.</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start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is the angle at which the arc begins.</a:t>
            </a:r>
          </a:p>
          <a:p>
            <a:pPr marL="742950" lvl="1" indent="-285750">
              <a:lnSpc>
                <a:spcPct val="85000"/>
              </a:lnSpc>
              <a:spcAft>
                <a:spcPct val="20000"/>
              </a:spcAft>
              <a:buFontTx/>
              <a:buChar char="–"/>
            </a:pPr>
            <a:r>
              <a:rPr lang="en-US" sz="2000" b="0" dirty="0">
                <a:ea typeface="ＭＳ Ｐゴシック" pitchFamily="1" charset="-128"/>
                <a:cs typeface="ＭＳ Ｐゴシック" pitchFamily="1" charset="-128"/>
              </a:rPr>
              <a:t>Specify the </a:t>
            </a:r>
            <a:r>
              <a:rPr lang="en-US" sz="2000" i="1" dirty="0">
                <a:ea typeface="ＭＳ Ｐゴシック" pitchFamily="1" charset="-128"/>
                <a:cs typeface="ＭＳ Ｐゴシック" pitchFamily="1" charset="-128"/>
              </a:rPr>
              <a:t>sweep angle</a:t>
            </a:r>
            <a:r>
              <a:rPr lang="en-US" sz="2000" b="0" i="1" dirty="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which indicates how far the arc extends.</a:t>
            </a:r>
          </a:p>
        </p:txBody>
      </p:sp>
      <p:sp>
        <p:nvSpPr>
          <p:cNvPr id="706565" name="Rectangle 5"/>
          <p:cNvSpPr>
            <a:spLocks noChangeArrowheads="1"/>
          </p:cNvSpPr>
          <p:nvPr/>
        </p:nvSpPr>
        <p:spPr bwMode="auto">
          <a:xfrm>
            <a:off x="482600" y="4254500"/>
            <a:ext cx="5468938" cy="1460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In keeping with the graphics model, angles are measured in degrees starting at the +</a:t>
            </a:r>
            <a:r>
              <a:rPr lang="en-US" sz="2400" b="0" i="1" dirty="0" err="1"/>
              <a:t>x</a:t>
            </a:r>
            <a:r>
              <a:rPr lang="en-US" sz="2400" b="0" dirty="0"/>
              <a:t> axis (the 3:00 o’clock position) and increasing counterclockwise.</a:t>
            </a:r>
          </a:p>
        </p:txBody>
      </p:sp>
      <p:sp>
        <p:nvSpPr>
          <p:cNvPr id="706566" name="Rectangle 6"/>
          <p:cNvSpPr>
            <a:spLocks noChangeArrowheads="1"/>
          </p:cNvSpPr>
          <p:nvPr/>
        </p:nvSpPr>
        <p:spPr bwMode="auto">
          <a:xfrm>
            <a:off x="482600" y="5689600"/>
            <a:ext cx="5468938"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Negative values for the </a:t>
            </a:r>
            <a:r>
              <a:rPr lang="en-US" sz="2400" b="0" i="1" dirty="0"/>
              <a:t>start</a:t>
            </a:r>
            <a:r>
              <a:rPr lang="en-US" sz="2400" b="0" dirty="0"/>
              <a:t> and </a:t>
            </a:r>
            <a:r>
              <a:rPr lang="en-US" sz="2400" b="0" i="1" dirty="0"/>
              <a:t>sweep</a:t>
            </a:r>
            <a:r>
              <a:rPr lang="en-US" sz="2400" b="0" dirty="0"/>
              <a:t>  angles signify a clockwise direction.</a:t>
            </a:r>
          </a:p>
        </p:txBody>
      </p:sp>
      <p:grpSp>
        <p:nvGrpSpPr>
          <p:cNvPr id="2" name="Group 7"/>
          <p:cNvGrpSpPr>
            <a:grpSpLocks/>
          </p:cNvGrpSpPr>
          <p:nvPr/>
        </p:nvGrpSpPr>
        <p:grpSpPr bwMode="auto">
          <a:xfrm>
            <a:off x="482600" y="3429000"/>
            <a:ext cx="8480425" cy="2943225"/>
            <a:chOff x="304" y="2160"/>
            <a:chExt cx="5342" cy="1854"/>
          </a:xfrm>
        </p:grpSpPr>
        <p:sp>
          <p:nvSpPr>
            <p:cNvPr id="67592" name="Rectangle 8"/>
            <p:cNvSpPr>
              <a:spLocks noChangeArrowheads="1"/>
            </p:cNvSpPr>
            <p:nvPr/>
          </p:nvSpPr>
          <p:spPr bwMode="auto">
            <a:xfrm>
              <a:off x="304" y="2168"/>
              <a:ext cx="3422" cy="52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geometry used by the </a:t>
              </a:r>
              <a:r>
                <a:rPr lang="en-US" sz="2000" dirty="0" err="1">
                  <a:latin typeface="Courier New" pitchFamily="1" charset="0"/>
                </a:rPr>
                <a:t>GArc</a:t>
              </a:r>
              <a:r>
                <a:rPr lang="en-US" sz="2400" b="0" dirty="0"/>
                <a:t> class is shown in the diagram on the right.</a:t>
              </a:r>
            </a:p>
          </p:txBody>
        </p:sp>
        <p:pic>
          <p:nvPicPr>
            <p:cNvPr id="67593" name="Picture 9" descr="GArcGeometry"/>
            <p:cNvPicPr>
              <a:picLocks noChangeAspect="1" noChangeArrowheads="1"/>
            </p:cNvPicPr>
            <p:nvPr/>
          </p:nvPicPr>
          <p:blipFill>
            <a:blip r:embed="rId3"/>
            <a:srcRect/>
            <a:stretch>
              <a:fillRect/>
            </a:stretch>
          </p:blipFill>
          <p:spPr bwMode="auto">
            <a:xfrm>
              <a:off x="3792" y="2160"/>
              <a:ext cx="1854" cy="1854"/>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065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0656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0656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0656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065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4" grpId="0" build="p" autoUpdateAnimBg="0"/>
      <p:bldP spid="706565" grpId="0" build="p" autoUpdateAnimBg="0"/>
      <p:bldP spid="706566"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a:t>
            </a:r>
            <a:r>
              <a:rPr lang="en-US" sz="3600" b="1">
                <a:solidFill>
                  <a:srgbClr val="FF0000"/>
                </a:solidFill>
                <a:latin typeface="Courier New" pitchFamily="1" charset="0"/>
              </a:rPr>
              <a:t>GArc</a:t>
            </a:r>
            <a:r>
              <a:rPr lang="en-US" sz="4000">
                <a:solidFill>
                  <a:srgbClr val="FF0000"/>
                </a:solidFill>
              </a:rPr>
              <a:t> Geometry</a:t>
            </a:r>
            <a:endParaRPr lang="en-US">
              <a:solidFill>
                <a:srgbClr val="FF0000"/>
              </a:solidFill>
            </a:endParaRPr>
          </a:p>
        </p:txBody>
      </p:sp>
      <p:pic>
        <p:nvPicPr>
          <p:cNvPr id="69635" name="Picture 3" descr="Graphics (5"/>
          <p:cNvPicPr>
            <a:picLocks noChangeAspect="1" noChangeArrowheads="1"/>
          </p:cNvPicPr>
          <p:nvPr/>
        </p:nvPicPr>
        <p:blipFill>
          <a:blip r:embed="rId3"/>
          <a:srcRect/>
          <a:stretch>
            <a:fillRect/>
          </a:stretch>
        </p:blipFill>
        <p:spPr bwMode="auto">
          <a:xfrm>
            <a:off x="774700" y="3135085"/>
            <a:ext cx="3254375" cy="1379538"/>
          </a:xfrm>
          <a:prstGeom prst="rect">
            <a:avLst/>
          </a:prstGeom>
          <a:noFill/>
          <a:ln w="9525">
            <a:noFill/>
            <a:miter lim="800000"/>
            <a:headEnd/>
            <a:tailEnd/>
          </a:ln>
        </p:spPr>
      </p:pic>
      <p:sp>
        <p:nvSpPr>
          <p:cNvPr id="69636" name="Text Box 4"/>
          <p:cNvSpPr txBox="1">
            <a:spLocks noChangeArrowheads="1"/>
          </p:cNvSpPr>
          <p:nvPr/>
        </p:nvSpPr>
        <p:spPr bwMode="auto">
          <a:xfrm>
            <a:off x="762000" y="3109685"/>
            <a:ext cx="3236913"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708613" name="Arc 5"/>
          <p:cNvSpPr>
            <a:spLocks noChangeAspect="1"/>
          </p:cNvSpPr>
          <p:nvPr/>
        </p:nvSpPr>
        <p:spPr bwMode="auto">
          <a:xfrm>
            <a:off x="2398713" y="3436710"/>
            <a:ext cx="484187" cy="485775"/>
          </a:xfrm>
          <a:custGeom>
            <a:avLst/>
            <a:gdLst>
              <a:gd name="T0" fmla="*/ 0 w 21600"/>
              <a:gd name="T1" fmla="*/ 0 h 21600"/>
              <a:gd name="T2" fmla="*/ 484187 w 21600"/>
              <a:gd name="T3" fmla="*/ 485775 h 21600"/>
              <a:gd name="T4" fmla="*/ 0 w 21600"/>
              <a:gd name="T5" fmla="*/ 4857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38" name="Text Box 6"/>
          <p:cNvSpPr txBox="1">
            <a:spLocks noChangeArrowheads="1"/>
          </p:cNvSpPr>
          <p:nvPr/>
        </p:nvSpPr>
        <p:spPr bwMode="auto">
          <a:xfrm>
            <a:off x="457200" y="1143000"/>
            <a:ext cx="8229600" cy="1428083"/>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sz="2400" b="0" dirty="0"/>
              <a:t>Suppose that the variables </a:t>
            </a:r>
            <a:r>
              <a:rPr lang="en-US" sz="2000" dirty="0" err="1">
                <a:latin typeface="Courier New" pitchFamily="1" charset="0"/>
              </a:rPr>
              <a:t>cx</a:t>
            </a:r>
            <a:r>
              <a:rPr lang="en-US" sz="2400" b="0" dirty="0"/>
              <a:t> and </a:t>
            </a:r>
            <a:r>
              <a:rPr lang="en-US" sz="2000" dirty="0">
                <a:latin typeface="Courier New" pitchFamily="1" charset="0"/>
              </a:rPr>
              <a:t>cy</a:t>
            </a:r>
            <a:r>
              <a:rPr lang="en-US" sz="2400" b="0" dirty="0"/>
              <a:t> contain the coordinates of the center of the window and that the variable </a:t>
            </a:r>
            <a:r>
              <a:rPr lang="en-US" sz="2000" dirty="0" err="1">
                <a:latin typeface="Courier New" pitchFamily="1" charset="0"/>
              </a:rPr>
              <a:t>d</a:t>
            </a:r>
            <a:r>
              <a:rPr lang="en-US" sz="2400" b="0" dirty="0"/>
              <a:t> is 0.8 times the screen height.  Sketch the arcs that result from each of the following code sequences:</a:t>
            </a:r>
          </a:p>
        </p:txBody>
      </p:sp>
      <p:sp>
        <p:nvSpPr>
          <p:cNvPr id="69639" name="Text Box 7"/>
          <p:cNvSpPr txBox="1">
            <a:spLocks noChangeArrowheads="1"/>
          </p:cNvSpPr>
          <p:nvPr/>
        </p:nvSpPr>
        <p:spPr bwMode="auto">
          <a:xfrm>
            <a:off x="469900" y="2588985"/>
            <a:ext cx="4267200" cy="517065"/>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a1</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90);</a:t>
            </a:r>
          </a:p>
          <a:p>
            <a:pPr>
              <a:lnSpc>
                <a:spcPct val="85000"/>
              </a:lnSpc>
            </a:pPr>
            <a:r>
              <a:rPr lang="en-US" sz="1600" dirty="0">
                <a:latin typeface="Courier New" pitchFamily="1" charset="0"/>
              </a:rPr>
              <a:t>gw.add(a1,</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nvGrpSpPr>
          <p:cNvPr id="2" name="Group 8"/>
          <p:cNvGrpSpPr>
            <a:grpSpLocks/>
          </p:cNvGrpSpPr>
          <p:nvPr/>
        </p:nvGrpSpPr>
        <p:grpSpPr bwMode="auto">
          <a:xfrm>
            <a:off x="4724400" y="2588985"/>
            <a:ext cx="4267200" cy="1925638"/>
            <a:chOff x="2976" y="1608"/>
            <a:chExt cx="2688" cy="1213"/>
          </a:xfrm>
        </p:grpSpPr>
        <p:pic>
          <p:nvPicPr>
            <p:cNvPr id="69658" name="Picture 9" descr="Graphics (5"/>
            <p:cNvPicPr>
              <a:picLocks noChangeAspect="1" noChangeArrowheads="1"/>
            </p:cNvPicPr>
            <p:nvPr/>
          </p:nvPicPr>
          <p:blipFill>
            <a:blip r:embed="rId3"/>
            <a:srcRect/>
            <a:stretch>
              <a:fillRect/>
            </a:stretch>
          </p:blipFill>
          <p:spPr bwMode="auto">
            <a:xfrm>
              <a:off x="3168" y="1952"/>
              <a:ext cx="2050" cy="869"/>
            </a:xfrm>
            <a:prstGeom prst="rect">
              <a:avLst/>
            </a:prstGeom>
            <a:noFill/>
            <a:ln w="9525">
              <a:noFill/>
              <a:miter lim="800000"/>
              <a:headEnd/>
              <a:tailEnd/>
            </a:ln>
          </p:spPr>
        </p:pic>
        <p:sp>
          <p:nvSpPr>
            <p:cNvPr id="69659" name="Text Box 10"/>
            <p:cNvSpPr txBox="1">
              <a:spLocks noChangeArrowheads="1"/>
            </p:cNvSpPr>
            <p:nvPr/>
          </p:nvSpPr>
          <p:spPr bwMode="auto">
            <a:xfrm>
              <a:off x="2976" y="1608"/>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a2</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45,</a:t>
              </a:r>
              <a:r>
                <a:rPr lang="en-US" sz="1000" dirty="0">
                  <a:latin typeface="Courier New" pitchFamily="1" charset="0"/>
                </a:rPr>
                <a:t> </a:t>
              </a:r>
              <a:r>
                <a:rPr lang="en-US" sz="1600" dirty="0">
                  <a:latin typeface="Courier New" pitchFamily="1" charset="0"/>
                </a:rPr>
                <a:t>270);</a:t>
              </a:r>
            </a:p>
            <a:p>
              <a:pPr>
                <a:lnSpc>
                  <a:spcPct val="85000"/>
                </a:lnSpc>
              </a:pPr>
              <a:r>
                <a:rPr lang="en-US" sz="1600" dirty="0">
                  <a:latin typeface="Courier New" pitchFamily="1" charset="0"/>
                </a:rPr>
                <a:t>gw.add(a2,</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sp>
          <p:nvSpPr>
            <p:cNvPr id="69660" name="Text Box 11"/>
            <p:cNvSpPr txBox="1">
              <a:spLocks noChangeArrowheads="1"/>
            </p:cNvSpPr>
            <p:nvPr/>
          </p:nvSpPr>
          <p:spPr bwMode="auto">
            <a:xfrm>
              <a:off x="3160" y="1936"/>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grpSp>
      <p:grpSp>
        <p:nvGrpSpPr>
          <p:cNvPr id="3" name="Group 12"/>
          <p:cNvGrpSpPr>
            <a:grpSpLocks/>
          </p:cNvGrpSpPr>
          <p:nvPr/>
        </p:nvGrpSpPr>
        <p:grpSpPr bwMode="auto">
          <a:xfrm>
            <a:off x="469900" y="4697185"/>
            <a:ext cx="4267200" cy="1925638"/>
            <a:chOff x="296" y="2936"/>
            <a:chExt cx="2688" cy="1213"/>
          </a:xfrm>
        </p:grpSpPr>
        <p:pic>
          <p:nvPicPr>
            <p:cNvPr id="69655" name="Picture 13" descr="Graphics (5"/>
            <p:cNvPicPr>
              <a:picLocks noChangeAspect="1" noChangeArrowheads="1"/>
            </p:cNvPicPr>
            <p:nvPr/>
          </p:nvPicPr>
          <p:blipFill>
            <a:blip r:embed="rId3"/>
            <a:srcRect/>
            <a:stretch>
              <a:fillRect/>
            </a:stretch>
          </p:blipFill>
          <p:spPr bwMode="auto">
            <a:xfrm>
              <a:off x="488" y="3280"/>
              <a:ext cx="2050" cy="869"/>
            </a:xfrm>
            <a:prstGeom prst="rect">
              <a:avLst/>
            </a:prstGeom>
            <a:noFill/>
            <a:ln w="9525">
              <a:noFill/>
              <a:miter lim="800000"/>
              <a:headEnd/>
              <a:tailEnd/>
            </a:ln>
          </p:spPr>
        </p:pic>
        <p:sp>
          <p:nvSpPr>
            <p:cNvPr id="69656" name="Text Box 14"/>
            <p:cNvSpPr txBox="1">
              <a:spLocks noChangeArrowheads="1"/>
            </p:cNvSpPr>
            <p:nvPr/>
          </p:nvSpPr>
          <p:spPr bwMode="auto">
            <a:xfrm>
              <a:off x="48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7" name="Text Box 15"/>
            <p:cNvSpPr txBox="1">
              <a:spLocks noChangeArrowheads="1"/>
            </p:cNvSpPr>
            <p:nvPr/>
          </p:nvSpPr>
          <p:spPr bwMode="auto">
            <a:xfrm>
              <a:off x="29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a3</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-90,</a:t>
              </a:r>
              <a:r>
                <a:rPr lang="en-US" sz="1000" dirty="0">
                  <a:latin typeface="Courier New" pitchFamily="1" charset="0"/>
                </a:rPr>
                <a:t> </a:t>
              </a:r>
              <a:r>
                <a:rPr lang="en-US" sz="1600" dirty="0">
                  <a:latin typeface="Courier New" pitchFamily="1" charset="0"/>
                </a:rPr>
                <a:t>45);</a:t>
              </a:r>
            </a:p>
            <a:p>
              <a:pPr>
                <a:lnSpc>
                  <a:spcPct val="85000"/>
                </a:lnSpc>
              </a:pPr>
              <a:r>
                <a:rPr lang="en-US" sz="1600" dirty="0">
                  <a:latin typeface="Courier New" pitchFamily="1" charset="0"/>
                </a:rPr>
                <a:t>gw.add(a3,</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grpSp>
        <p:nvGrpSpPr>
          <p:cNvPr id="4" name="Group 16"/>
          <p:cNvGrpSpPr>
            <a:grpSpLocks/>
          </p:cNvGrpSpPr>
          <p:nvPr/>
        </p:nvGrpSpPr>
        <p:grpSpPr bwMode="auto">
          <a:xfrm>
            <a:off x="4724400" y="4697185"/>
            <a:ext cx="4267200" cy="1925638"/>
            <a:chOff x="2976" y="2936"/>
            <a:chExt cx="2688" cy="1213"/>
          </a:xfrm>
        </p:grpSpPr>
        <p:pic>
          <p:nvPicPr>
            <p:cNvPr id="69652" name="Picture 17" descr="Graphics (5"/>
            <p:cNvPicPr>
              <a:picLocks noChangeAspect="1" noChangeArrowheads="1"/>
            </p:cNvPicPr>
            <p:nvPr/>
          </p:nvPicPr>
          <p:blipFill>
            <a:blip r:embed="rId3"/>
            <a:srcRect/>
            <a:stretch>
              <a:fillRect/>
            </a:stretch>
          </p:blipFill>
          <p:spPr bwMode="auto">
            <a:xfrm>
              <a:off x="3168" y="3280"/>
              <a:ext cx="2050" cy="869"/>
            </a:xfrm>
            <a:prstGeom prst="rect">
              <a:avLst/>
            </a:prstGeom>
            <a:noFill/>
            <a:ln w="9525">
              <a:noFill/>
              <a:miter lim="800000"/>
              <a:headEnd/>
              <a:tailEnd/>
            </a:ln>
          </p:spPr>
        </p:pic>
        <p:sp>
          <p:nvSpPr>
            <p:cNvPr id="69653" name="Text Box 18"/>
            <p:cNvSpPr txBox="1">
              <a:spLocks noChangeArrowheads="1"/>
            </p:cNvSpPr>
            <p:nvPr/>
          </p:nvSpPr>
          <p:spPr bwMode="auto">
            <a:xfrm>
              <a:off x="3160" y="3264"/>
              <a:ext cx="2039"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GArcExamples</a:t>
              </a:r>
            </a:p>
          </p:txBody>
        </p:sp>
        <p:sp>
          <p:nvSpPr>
            <p:cNvPr id="69654" name="Text Box 19"/>
            <p:cNvSpPr txBox="1">
              <a:spLocks noChangeArrowheads="1"/>
            </p:cNvSpPr>
            <p:nvPr/>
          </p:nvSpPr>
          <p:spPr bwMode="auto">
            <a:xfrm>
              <a:off x="2976" y="2936"/>
              <a:ext cx="2688" cy="326"/>
            </a:xfrm>
            <a:prstGeom prst="rect">
              <a:avLst/>
            </a:prstGeom>
            <a:noFill/>
            <a:ln w="9525">
              <a:noFill/>
              <a:miter lim="800000"/>
              <a:headEnd/>
              <a:tailEnd/>
            </a:ln>
          </p:spPr>
          <p:txBody>
            <a:bodyPr>
              <a:prstTxWarp prst="textNoShape">
                <a:avLst/>
              </a:prstTxWarp>
              <a:spAutoFit/>
            </a:bodyPr>
            <a:lstStyle/>
            <a:p>
              <a:pPr>
                <a:lnSpc>
                  <a:spcPct val="85000"/>
                </a:lnSpc>
              </a:pPr>
              <a:r>
                <a:rPr lang="en-US" sz="1600" dirty="0">
                  <a:latin typeface="Courier New" pitchFamily="1" charset="0"/>
                </a:rPr>
                <a:t>let a4</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err="1">
                  <a:latin typeface="Courier New" pitchFamily="1" charset="0"/>
                </a:rPr>
                <a:t>GArc</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d,</a:t>
              </a:r>
              <a:r>
                <a:rPr lang="en-US" sz="1000" dirty="0">
                  <a:latin typeface="Courier New" pitchFamily="1" charset="0"/>
                </a:rPr>
                <a:t> </a:t>
              </a:r>
              <a:r>
                <a:rPr lang="en-US" sz="1600" dirty="0">
                  <a:latin typeface="Courier New" pitchFamily="1" charset="0"/>
                </a:rPr>
                <a:t>0,</a:t>
              </a:r>
              <a:r>
                <a:rPr lang="en-US" sz="1000" dirty="0">
                  <a:latin typeface="Courier New" pitchFamily="1" charset="0"/>
                </a:rPr>
                <a:t> </a:t>
              </a:r>
              <a:r>
                <a:rPr lang="en-US" sz="1600" dirty="0">
                  <a:latin typeface="Courier New" pitchFamily="1" charset="0"/>
                </a:rPr>
                <a:t>-180);</a:t>
              </a:r>
            </a:p>
            <a:p>
              <a:pPr>
                <a:lnSpc>
                  <a:spcPct val="85000"/>
                </a:lnSpc>
              </a:pPr>
              <a:r>
                <a:rPr lang="en-US" sz="1600" dirty="0">
                  <a:latin typeface="Courier New" pitchFamily="1" charset="0"/>
                </a:rPr>
                <a:t>gw.add(a4,</a:t>
              </a:r>
              <a:r>
                <a:rPr lang="en-US" dirty="0">
                  <a:latin typeface="Courier New" pitchFamily="1" charset="0"/>
                </a:rPr>
                <a:t> </a:t>
              </a:r>
              <a:r>
                <a:rPr lang="en-US" sz="1600" dirty="0" err="1">
                  <a:latin typeface="Courier New" pitchFamily="1" charset="0"/>
                </a:rPr>
                <a:t>cx</a:t>
              </a:r>
              <a:r>
                <a:rPr lang="en-US" sz="1600" dirty="0">
                  <a:latin typeface="Courier New" pitchFamily="1" charset="0"/>
                </a:rPr>
                <a:t>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r>
                <a:rPr lang="en-US" dirty="0">
                  <a:latin typeface="Courier New" pitchFamily="1" charset="0"/>
                </a:rPr>
                <a:t> </a:t>
              </a:r>
              <a:r>
                <a:rPr lang="en-US" sz="1600" dirty="0">
                  <a:latin typeface="Courier New" pitchFamily="1" charset="0"/>
                </a:rPr>
                <a:t>cy - </a:t>
              </a:r>
              <a:r>
                <a:rPr lang="en-US" sz="1600" dirty="0" err="1">
                  <a:latin typeface="Courier New" pitchFamily="1" charset="0"/>
                </a:rPr>
                <a:t>d</a:t>
              </a:r>
              <a:r>
                <a:rPr lang="en-US" sz="1000" dirty="0">
                  <a:latin typeface="Courier New" pitchFamily="1" charset="0"/>
                </a:rPr>
                <a:t> </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2);</a:t>
              </a:r>
            </a:p>
          </p:txBody>
        </p:sp>
      </p:grpSp>
      <p:sp>
        <p:nvSpPr>
          <p:cNvPr id="708628" name="Arc 20"/>
          <p:cNvSpPr>
            <a:spLocks noChangeAspect="1"/>
          </p:cNvSpPr>
          <p:nvPr/>
        </p:nvSpPr>
        <p:spPr bwMode="auto">
          <a:xfrm flipV="1">
            <a:off x="2457450" y="6040210"/>
            <a:ext cx="336550" cy="485775"/>
          </a:xfrm>
          <a:custGeom>
            <a:avLst/>
            <a:gdLst>
              <a:gd name="T0" fmla="*/ 0 w 15003"/>
              <a:gd name="T1" fmla="*/ 0 h 21600"/>
              <a:gd name="T2" fmla="*/ 336550 w 15003"/>
              <a:gd name="T3" fmla="*/ 136332 h 21600"/>
              <a:gd name="T4" fmla="*/ 0 w 15003"/>
              <a:gd name="T5" fmla="*/ 485775 h 21600"/>
              <a:gd name="T6" fmla="*/ 0 60000 65536"/>
              <a:gd name="T7" fmla="*/ 0 60000 65536"/>
              <a:gd name="T8" fmla="*/ 0 60000 65536"/>
              <a:gd name="T9" fmla="*/ 0 w 15003"/>
              <a:gd name="T10" fmla="*/ 0 h 21600"/>
              <a:gd name="T11" fmla="*/ 15003 w 15003"/>
              <a:gd name="T12" fmla="*/ 21600 h 21600"/>
            </a:gdLst>
            <a:ahLst/>
            <a:cxnLst>
              <a:cxn ang="T6">
                <a:pos x="T0" y="T1"/>
              </a:cxn>
              <a:cxn ang="T7">
                <a:pos x="T2" y="T3"/>
              </a:cxn>
              <a:cxn ang="T8">
                <a:pos x="T4" y="T5"/>
              </a:cxn>
            </a:cxnLst>
            <a:rect l="T9" t="T10" r="T11" b="T12"/>
            <a:pathLst>
              <a:path w="15003" h="21600" fill="none" extrusionOk="0">
                <a:moveTo>
                  <a:pt x="0" y="-1"/>
                </a:moveTo>
                <a:cubicBezTo>
                  <a:pt x="5597" y="-1"/>
                  <a:pt x="10976" y="2173"/>
                  <a:pt x="15003" y="6061"/>
                </a:cubicBezTo>
              </a:path>
              <a:path w="15003" h="21600" stroke="0" extrusionOk="0">
                <a:moveTo>
                  <a:pt x="0" y="-1"/>
                </a:moveTo>
                <a:cubicBezTo>
                  <a:pt x="5597" y="-1"/>
                  <a:pt x="10976" y="2173"/>
                  <a:pt x="15003" y="6061"/>
                </a:cubicBezTo>
                <a:lnTo>
                  <a:pt x="0" y="21600"/>
                </a:lnTo>
                <a:close/>
              </a:path>
            </a:pathLst>
          </a:custGeom>
          <a:noFill/>
          <a:ln w="9525">
            <a:solidFill>
              <a:schemeClr val="tx1"/>
            </a:solidFill>
            <a:round/>
            <a:headEnd/>
            <a:tailEnd/>
          </a:ln>
        </p:spPr>
        <p:txBody>
          <a:bodyPr rot="10800000" wrap="none" anchor="ctr">
            <a:prstTxWarp prst="textNoShape">
              <a:avLst/>
            </a:prstTxWarp>
          </a:bodyPr>
          <a:lstStyle/>
          <a:p>
            <a:pPr algn="ctr"/>
            <a:endParaRPr lang="en-US" sz="2400" b="0">
              <a:latin typeface="Helvetica" pitchFamily="1" charset="0"/>
            </a:endParaRPr>
          </a:p>
        </p:txBody>
      </p:sp>
      <p:grpSp>
        <p:nvGrpSpPr>
          <p:cNvPr id="5" name="Group 21"/>
          <p:cNvGrpSpPr>
            <a:grpSpLocks/>
          </p:cNvGrpSpPr>
          <p:nvPr/>
        </p:nvGrpSpPr>
        <p:grpSpPr bwMode="auto">
          <a:xfrm>
            <a:off x="6159500" y="3436710"/>
            <a:ext cx="836613" cy="968375"/>
            <a:chOff x="3880" y="2142"/>
            <a:chExt cx="527" cy="610"/>
          </a:xfrm>
        </p:grpSpPr>
        <p:sp>
          <p:nvSpPr>
            <p:cNvPr id="69648" name="Arc 22"/>
            <p:cNvSpPr>
              <a:spLocks noChangeAspect="1"/>
            </p:cNvSpPr>
            <p:nvPr/>
          </p:nvSpPr>
          <p:spPr bwMode="auto">
            <a:xfrm>
              <a:off x="4183" y="2143"/>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9" name="Arc 23"/>
            <p:cNvSpPr>
              <a:spLocks noChangeAspect="1"/>
            </p:cNvSpPr>
            <p:nvPr/>
          </p:nvSpPr>
          <p:spPr bwMode="auto">
            <a:xfrm flipH="1">
              <a:off x="3880" y="214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0" name="Arc 24"/>
            <p:cNvSpPr>
              <a:spLocks noChangeAspect="1"/>
            </p:cNvSpPr>
            <p:nvPr/>
          </p:nvSpPr>
          <p:spPr bwMode="auto">
            <a:xfrm flipH="1" flipV="1">
              <a:off x="3880" y="2446"/>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51" name="Arc 25"/>
            <p:cNvSpPr>
              <a:spLocks noChangeAspect="1"/>
            </p:cNvSpPr>
            <p:nvPr/>
          </p:nvSpPr>
          <p:spPr bwMode="auto">
            <a:xfrm flipV="1">
              <a:off x="4184" y="2446"/>
              <a:ext cx="223" cy="306"/>
            </a:xfrm>
            <a:custGeom>
              <a:avLst/>
              <a:gdLst>
                <a:gd name="T0" fmla="*/ 0 w 15824"/>
                <a:gd name="T1" fmla="*/ 0 h 21600"/>
                <a:gd name="T2" fmla="*/ 223 w 15824"/>
                <a:gd name="T3" fmla="*/ 98 h 21600"/>
                <a:gd name="T4" fmla="*/ 0 w 15824"/>
                <a:gd name="T5" fmla="*/ 306 h 21600"/>
                <a:gd name="T6" fmla="*/ 0 60000 65536"/>
                <a:gd name="T7" fmla="*/ 0 60000 65536"/>
                <a:gd name="T8" fmla="*/ 0 60000 65536"/>
                <a:gd name="T9" fmla="*/ 0 w 15824"/>
                <a:gd name="T10" fmla="*/ 0 h 21600"/>
                <a:gd name="T11" fmla="*/ 15824 w 15824"/>
                <a:gd name="T12" fmla="*/ 21600 h 21600"/>
              </a:gdLst>
              <a:ahLst/>
              <a:cxnLst>
                <a:cxn ang="T6">
                  <a:pos x="T0" y="T1"/>
                </a:cxn>
                <a:cxn ang="T7">
                  <a:pos x="T2" y="T3"/>
                </a:cxn>
                <a:cxn ang="T8">
                  <a:pos x="T4" y="T5"/>
                </a:cxn>
              </a:cxnLst>
              <a:rect l="T9" t="T10" r="T11" b="T12"/>
              <a:pathLst>
                <a:path w="15824" h="21600" fill="none" extrusionOk="0">
                  <a:moveTo>
                    <a:pt x="0" y="-1"/>
                  </a:moveTo>
                  <a:cubicBezTo>
                    <a:pt x="6004" y="-1"/>
                    <a:pt x="11737" y="2499"/>
                    <a:pt x="15824" y="6897"/>
                  </a:cubicBezTo>
                </a:path>
                <a:path w="15824" h="21600" stroke="0" extrusionOk="0">
                  <a:moveTo>
                    <a:pt x="0" y="-1"/>
                  </a:moveTo>
                  <a:cubicBezTo>
                    <a:pt x="6004" y="-1"/>
                    <a:pt x="11737" y="2499"/>
                    <a:pt x="15824" y="6897"/>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6159500" y="6052910"/>
            <a:ext cx="965200" cy="488950"/>
            <a:chOff x="3880" y="3790"/>
            <a:chExt cx="608" cy="308"/>
          </a:xfrm>
        </p:grpSpPr>
        <p:sp>
          <p:nvSpPr>
            <p:cNvPr id="69646" name="Arc 27"/>
            <p:cNvSpPr>
              <a:spLocks noChangeAspect="1"/>
            </p:cNvSpPr>
            <p:nvPr/>
          </p:nvSpPr>
          <p:spPr bwMode="auto">
            <a:xfrm flipV="1">
              <a:off x="4183" y="3790"/>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sp>
          <p:nvSpPr>
            <p:cNvPr id="69647" name="Arc 28"/>
            <p:cNvSpPr>
              <a:spLocks noChangeAspect="1"/>
            </p:cNvSpPr>
            <p:nvPr/>
          </p:nvSpPr>
          <p:spPr bwMode="auto">
            <a:xfrm flipH="1" flipV="1">
              <a:off x="3880" y="3792"/>
              <a:ext cx="305" cy="306"/>
            </a:xfrm>
            <a:custGeom>
              <a:avLst/>
              <a:gdLst>
                <a:gd name="T0" fmla="*/ 0 w 21600"/>
                <a:gd name="T1" fmla="*/ 0 h 21600"/>
                <a:gd name="T2" fmla="*/ 305 w 21600"/>
                <a:gd name="T3" fmla="*/ 306 h 21600"/>
                <a:gd name="T4" fmla="*/ 0 w 21600"/>
                <a:gd name="T5" fmla="*/ 30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3" grpId="0" animBg="1"/>
      <p:bldP spid="70862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Filled Arcs</a:t>
            </a:r>
            <a:endParaRPr lang="en-US">
              <a:solidFill>
                <a:srgbClr val="FF0000"/>
              </a:solidFill>
            </a:endParaRPr>
          </a:p>
        </p:txBody>
      </p:sp>
      <p:sp>
        <p:nvSpPr>
          <p:cNvPr id="71692" name="Rectangle 5"/>
          <p:cNvSpPr>
            <a:spLocks noChangeArrowheads="1"/>
          </p:cNvSpPr>
          <p:nvPr/>
        </p:nvSpPr>
        <p:spPr bwMode="auto">
          <a:xfrm>
            <a:off x="482600" y="1143000"/>
            <a:ext cx="8128000" cy="16764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The </a:t>
            </a:r>
            <a:r>
              <a:rPr lang="en-US" sz="2000" dirty="0" err="1">
                <a:latin typeface="Courier New" pitchFamily="1" charset="0"/>
              </a:rPr>
              <a:t>GArc</a:t>
            </a:r>
            <a:r>
              <a:rPr lang="en-US" sz="2400" b="0" dirty="0"/>
              <a:t> class implements the functions </a:t>
            </a:r>
            <a:r>
              <a:rPr lang="en-US" sz="2000" dirty="0" err="1">
                <a:latin typeface="Courier New" pitchFamily="1" charset="0"/>
              </a:rPr>
              <a:t>setFilled</a:t>
            </a:r>
            <a:r>
              <a:rPr lang="en-US" sz="2400" b="0" dirty="0"/>
              <a:t> and </a:t>
            </a:r>
            <a:r>
              <a:rPr lang="en-US" sz="2000" dirty="0" err="1">
                <a:latin typeface="Courier New" pitchFamily="1" charset="0"/>
              </a:rPr>
              <a:t>setFilledColor</a:t>
            </a:r>
            <a:r>
              <a:rPr lang="en-US" sz="2400" b="0" dirty="0"/>
              <a:t>.</a:t>
            </a:r>
          </a:p>
          <a:p>
            <a:pPr marL="342900" indent="-342900">
              <a:lnSpc>
                <a:spcPct val="85000"/>
              </a:lnSpc>
              <a:spcAft>
                <a:spcPct val="50000"/>
              </a:spcAft>
              <a:buFontTx/>
              <a:buChar char="•"/>
            </a:pPr>
            <a:r>
              <a:rPr lang="en-US" sz="2400" b="0" dirty="0"/>
              <a:t>A filled </a:t>
            </a:r>
            <a:r>
              <a:rPr lang="en-US" sz="2000" dirty="0" err="1">
                <a:latin typeface="Courier New" pitchFamily="1" charset="0"/>
              </a:rPr>
              <a:t>GArc</a:t>
            </a:r>
            <a:r>
              <a:rPr lang="en-US" sz="2400" b="0" dirty="0"/>
              <a:t> is displayed as the pie-shaped wedge formed by the center and the endpoints of the arc, as follows:  </a:t>
            </a:r>
          </a:p>
        </p:txBody>
      </p:sp>
      <p:grpSp>
        <p:nvGrpSpPr>
          <p:cNvPr id="15" name="Group 14"/>
          <p:cNvGrpSpPr/>
          <p:nvPr/>
        </p:nvGrpSpPr>
        <p:grpSpPr>
          <a:xfrm>
            <a:off x="1371600" y="2767390"/>
            <a:ext cx="6934200" cy="1828800"/>
            <a:chOff x="1371600" y="2538790"/>
            <a:chExt cx="6934200" cy="1828800"/>
          </a:xfrm>
        </p:grpSpPr>
        <p:sp>
          <p:nvSpPr>
            <p:cNvPr id="71693" name="Rectangle 6"/>
            <p:cNvSpPr>
              <a:spLocks noChangeArrowheads="1"/>
            </p:cNvSpPr>
            <p:nvPr/>
          </p:nvSpPr>
          <p:spPr bwMode="auto">
            <a:xfrm>
              <a:off x="1371600" y="2538790"/>
              <a:ext cx="6934200" cy="1828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sz="1600" dirty="0">
                <a:latin typeface="Courier New" pitchFamily="1" charset="0"/>
              </a:endParaRPr>
            </a:p>
          </p:txBody>
        </p:sp>
        <p:sp>
          <p:nvSpPr>
            <p:cNvPr id="14" name="Rectangle 6"/>
            <p:cNvSpPr>
              <a:spLocks noChangeArrowheads="1"/>
            </p:cNvSpPr>
            <p:nvPr/>
          </p:nvSpPr>
          <p:spPr bwMode="auto">
            <a:xfrm>
              <a:off x="1403050" y="2636760"/>
              <a:ext cx="6826550" cy="1549400"/>
            </a:xfrm>
            <a:prstGeom prst="rect">
              <a:avLst/>
            </a:prstGeom>
            <a:noFill/>
            <a:ln w="9525">
              <a:noFill/>
              <a:miter lim="800000"/>
              <a:headEnd/>
              <a:tailEnd/>
            </a:ln>
          </p:spPr>
          <p:txBody>
            <a:bodyPr wrap="none" anchor="ctr">
              <a:prstTxWarp prst="textNoShape">
                <a:avLst/>
              </a:prstTxWarp>
            </a:bodyPr>
            <a:lstStyle/>
            <a:p>
              <a:r>
                <a:rPr lang="en-US" sz="1600" dirty="0">
                  <a:latin typeface="Courier New" pitchFamily="1" charset="0"/>
                </a:rPr>
                <a:t>function </a:t>
              </a:r>
              <a:r>
                <a:rPr lang="en-US" sz="1600" dirty="0" err="1">
                  <a:latin typeface="Courier New" pitchFamily="1" charset="0"/>
                </a:rPr>
                <a:t>FilledEllipticalArc</a:t>
              </a:r>
              <a:r>
                <a:rPr lang="en-US" sz="1600" dirty="0">
                  <a:latin typeface="Courier New" pitchFamily="1" charset="0"/>
                </a:rPr>
                <a:t>() {</a:t>
              </a:r>
            </a:p>
            <a:p>
              <a:r>
                <a:rPr lang="en-US" sz="1600" dirty="0">
                  <a:latin typeface="Courier New" pitchFamily="1" charset="0"/>
                </a:rPr>
                <a:t>   let </a:t>
              </a:r>
              <a:r>
                <a:rPr lang="en-US" sz="1600" dirty="0" err="1">
                  <a:latin typeface="Courier New" pitchFamily="1" charset="0"/>
                </a:rPr>
                <a:t>gw</a:t>
              </a:r>
              <a:r>
                <a:rPr lang="en-US" sz="1600" dirty="0">
                  <a:latin typeface="Courier New" pitchFamily="1" charset="0"/>
                </a:rPr>
                <a:t> = </a:t>
              </a:r>
              <a:r>
                <a:rPr lang="en-US" sz="1600" dirty="0" err="1">
                  <a:latin typeface="Courier New" pitchFamily="1" charset="0"/>
                </a:rPr>
                <a:t>GWindow</a:t>
              </a:r>
              <a:r>
                <a:rPr lang="en-US" sz="1600" dirty="0">
                  <a:latin typeface="Courier New" pitchFamily="1" charset="0"/>
                </a:rPr>
                <a:t>(GWINDOW_WIDTH, GWINDOW_HEIGHT);</a:t>
              </a:r>
            </a:p>
            <a:p>
              <a:r>
                <a:rPr lang="en-US" sz="1600" dirty="0">
                  <a:latin typeface="Courier New" pitchFamily="1" charset="0"/>
                </a:rPr>
                <a:t>   let arc = GArc(0, 0, </a:t>
              </a:r>
              <a:r>
                <a:rPr lang="en-US" sz="1600" dirty="0" err="1">
                  <a:latin typeface="Courier New" pitchFamily="1" charset="0"/>
                </a:rPr>
                <a:t>gw.getWidth</a:t>
              </a:r>
              <a:r>
                <a:rPr lang="en-US" sz="1600" dirty="0">
                  <a:latin typeface="Courier New" pitchFamily="1" charset="0"/>
                </a:rPr>
                <a:t>(), </a:t>
              </a:r>
              <a:r>
                <a:rPr lang="en-US" sz="1600" dirty="0" err="1">
                  <a:latin typeface="Courier New" pitchFamily="1" charset="0"/>
                </a:rPr>
                <a:t>gw.getHeight</a:t>
              </a:r>
              <a:r>
                <a:rPr lang="en-US" sz="1600" dirty="0">
                  <a:latin typeface="Courier New" pitchFamily="1" charset="0"/>
                </a:rPr>
                <a:t>(),</a:t>
              </a:r>
            </a:p>
            <a:p>
              <a:r>
                <a:rPr lang="en-US" sz="1600" dirty="0">
                  <a:latin typeface="Courier New" pitchFamily="1" charset="0"/>
                </a:rPr>
                <a:t>                 </a:t>
              </a:r>
              <a:r>
                <a:rPr lang="en-US" sz="1200" dirty="0">
                  <a:latin typeface="Courier New" pitchFamily="1" charset="0"/>
                </a:rPr>
                <a:t> </a:t>
              </a:r>
              <a:r>
                <a:rPr lang="en-US" sz="1600" dirty="0">
                  <a:latin typeface="Courier New" pitchFamily="1" charset="0"/>
                </a:rPr>
                <a:t>0,</a:t>
              </a:r>
              <a:r>
                <a:rPr lang="en-US" sz="1200" dirty="0">
                  <a:latin typeface="Courier New" pitchFamily="1" charset="0"/>
                </a:rPr>
                <a:t> </a:t>
              </a:r>
              <a:r>
                <a:rPr lang="en-US" sz="1600" dirty="0">
                  <a:latin typeface="Courier New" pitchFamily="1" charset="0"/>
                </a:rPr>
                <a:t>90);</a:t>
              </a:r>
            </a:p>
            <a:p>
              <a:r>
                <a:rPr lang="en-US" sz="1600" dirty="0">
                  <a:latin typeface="Courier New" pitchFamily="1" charset="0"/>
                </a:rPr>
                <a:t>   </a:t>
              </a:r>
              <a:r>
                <a:rPr lang="en-US" sz="1600" dirty="0" err="1">
                  <a:latin typeface="Courier New" pitchFamily="1" charset="0"/>
                </a:rPr>
                <a:t>arc.setFilled(true</a:t>
              </a:r>
              <a:r>
                <a:rPr lang="en-US" sz="1600" dirty="0">
                  <a:latin typeface="Courier New" pitchFamily="1" charset="0"/>
                </a:rPr>
                <a:t>);</a:t>
              </a:r>
            </a:p>
            <a:p>
              <a:r>
                <a:rPr lang="en-US" sz="1600" dirty="0">
                  <a:latin typeface="Courier New" pitchFamily="1" charset="0"/>
                </a:rPr>
                <a:t>   </a:t>
              </a:r>
              <a:r>
                <a:rPr lang="en-US" sz="1600" dirty="0" err="1">
                  <a:latin typeface="Courier New" pitchFamily="1" charset="0"/>
                </a:rPr>
                <a:t>gw.add(arc</a:t>
              </a:r>
              <a:r>
                <a:rPr lang="en-US" sz="1600" dirty="0">
                  <a:latin typeface="Courier New" pitchFamily="1" charset="0"/>
                </a:rPr>
                <a:t>);</a:t>
              </a:r>
            </a:p>
            <a:p>
              <a:r>
                <a:rPr lang="en-US" sz="1600" dirty="0">
                  <a:latin typeface="Courier New" pitchFamily="1" charset="0"/>
                </a:rPr>
                <a:t>}</a:t>
              </a:r>
            </a:p>
          </p:txBody>
        </p:sp>
      </p:grpSp>
      <p:grpSp>
        <p:nvGrpSpPr>
          <p:cNvPr id="3" name="Group 15"/>
          <p:cNvGrpSpPr>
            <a:grpSpLocks/>
          </p:cNvGrpSpPr>
          <p:nvPr/>
        </p:nvGrpSpPr>
        <p:grpSpPr bwMode="auto">
          <a:xfrm>
            <a:off x="2312988" y="4733925"/>
            <a:ext cx="4519612" cy="1971675"/>
            <a:chOff x="2312988" y="4505325"/>
            <a:chExt cx="4519613" cy="1971675"/>
          </a:xfrm>
        </p:grpSpPr>
        <p:pic>
          <p:nvPicPr>
            <p:cNvPr id="71686" name="Picture 7" descr="Graphics (3"/>
            <p:cNvPicPr>
              <a:picLocks noChangeAspect="1" noChangeArrowheads="1"/>
            </p:cNvPicPr>
            <p:nvPr/>
          </p:nvPicPr>
          <p:blipFill>
            <a:blip r:embed="rId3"/>
            <a:srcRect/>
            <a:stretch>
              <a:fillRect/>
            </a:stretch>
          </p:blipFill>
          <p:spPr bwMode="auto">
            <a:xfrm>
              <a:off x="2312988" y="4530725"/>
              <a:ext cx="4516438" cy="1946275"/>
            </a:xfrm>
            <a:prstGeom prst="rect">
              <a:avLst/>
            </a:prstGeom>
            <a:noFill/>
            <a:ln w="9525">
              <a:noFill/>
              <a:miter lim="800000"/>
              <a:headEnd/>
              <a:tailEnd/>
            </a:ln>
          </p:spPr>
        </p:pic>
        <p:sp>
          <p:nvSpPr>
            <p:cNvPr id="71687" name="Text Box 8"/>
            <p:cNvSpPr txBox="1">
              <a:spLocks noChangeArrowheads="1"/>
            </p:cNvSpPr>
            <p:nvPr/>
          </p:nvSpPr>
          <p:spPr bwMode="auto">
            <a:xfrm>
              <a:off x="2386013" y="4505325"/>
              <a:ext cx="44465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FilledEllipticalArc</a:t>
              </a:r>
            </a:p>
          </p:txBody>
        </p:sp>
        <p:sp>
          <p:nvSpPr>
            <p:cNvPr id="71688" name="Oval 9"/>
            <p:cNvSpPr>
              <a:spLocks noChangeArrowheads="1"/>
            </p:cNvSpPr>
            <p:nvPr/>
          </p:nvSpPr>
          <p:spPr bwMode="auto">
            <a:xfrm>
              <a:off x="2346325" y="4752975"/>
              <a:ext cx="4462463" cy="1711325"/>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71689" name="Rectangle 10"/>
            <p:cNvSpPr>
              <a:spLocks noChangeArrowheads="1"/>
            </p:cNvSpPr>
            <p:nvPr/>
          </p:nvSpPr>
          <p:spPr bwMode="auto">
            <a:xfrm>
              <a:off x="2333625" y="4740275"/>
              <a:ext cx="2238375" cy="172402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0" name="Rectangle 11"/>
            <p:cNvSpPr>
              <a:spLocks noChangeArrowheads="1"/>
            </p:cNvSpPr>
            <p:nvPr/>
          </p:nvSpPr>
          <p:spPr bwMode="auto">
            <a:xfrm>
              <a:off x="2333625" y="5600700"/>
              <a:ext cx="4476750" cy="863600"/>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71691" name="Line 12"/>
            <p:cNvSpPr>
              <a:spLocks noChangeShapeType="1"/>
            </p:cNvSpPr>
            <p:nvPr/>
          </p:nvSpPr>
          <p:spPr bwMode="auto">
            <a:xfrm>
              <a:off x="2317750" y="6477000"/>
              <a:ext cx="4506913" cy="0"/>
            </a:xfrm>
            <a:prstGeom prst="line">
              <a:avLst/>
            </a:prstGeom>
            <a:noFill/>
            <a:ln w="9525">
              <a:solidFill>
                <a:srgbClr val="666666"/>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9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Additional Methods for </a:t>
            </a:r>
            <a:r>
              <a:rPr lang="en-US" sz="3600" b="1" dirty="0" err="1">
                <a:solidFill>
                  <a:srgbClr val="FF0000"/>
                </a:solidFill>
                <a:latin typeface="Courier New"/>
                <a:cs typeface="Courier New"/>
              </a:rPr>
              <a:t>GArc</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6"/>
            <a:ext cx="8229600" cy="1671638"/>
            <a:chOff x="288" y="1023"/>
            <a:chExt cx="5184" cy="1053"/>
          </a:xfrm>
        </p:grpSpPr>
        <p:sp>
          <p:nvSpPr>
            <p:cNvPr id="38928" name="Rectangle 4"/>
            <p:cNvSpPr>
              <a:spLocks noChangeArrowheads="1"/>
            </p:cNvSpPr>
            <p:nvPr/>
          </p:nvSpPr>
          <p:spPr bwMode="auto">
            <a:xfrm>
              <a:off x="288" y="1023"/>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setStartAngle(</a:t>
              </a:r>
              <a:r>
                <a:rPr lang="en-US" sz="1800" b="0" i="1" dirty="0" err="1"/>
                <a:t>start</a:t>
              </a:r>
              <a:r>
                <a:rPr lang="en-US" sz="1800" dirty="0">
                  <a:latin typeface="Courier New" pitchFamily="1" charset="0"/>
                </a:rPr>
                <a:t>)</a:t>
              </a:r>
            </a:p>
          </p:txBody>
        </p:sp>
        <p:sp>
          <p:nvSpPr>
            <p:cNvPr id="38929" name="Rectangle 5"/>
            <p:cNvSpPr>
              <a:spLocks noChangeArrowheads="1"/>
            </p:cNvSpPr>
            <p:nvPr/>
          </p:nvSpPr>
          <p:spPr bwMode="auto">
            <a:xfrm>
              <a:off x="288" y="1230"/>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getStartAngle</a:t>
              </a:r>
              <a:r>
                <a:rPr lang="en-US" sz="1800" dirty="0">
                  <a:latin typeface="Courier New" pitchFamily="1" charset="0"/>
                </a:rPr>
                <a:t>()</a:t>
              </a:r>
            </a:p>
          </p:txBody>
        </p:sp>
        <p:sp>
          <p:nvSpPr>
            <p:cNvPr id="38932" name="Rectangle 8"/>
            <p:cNvSpPr>
              <a:spLocks noChangeArrowheads="1"/>
            </p:cNvSpPr>
            <p:nvPr/>
          </p:nvSpPr>
          <p:spPr bwMode="auto">
            <a:xfrm>
              <a:off x="3055" y="1023"/>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start angle for the arc</a:t>
              </a:r>
            </a:p>
          </p:txBody>
        </p:sp>
        <p:sp>
          <p:nvSpPr>
            <p:cNvPr id="38933" name="Rectangle 9"/>
            <p:cNvSpPr>
              <a:spLocks noChangeArrowheads="1"/>
            </p:cNvSpPr>
            <p:nvPr/>
          </p:nvSpPr>
          <p:spPr bwMode="auto">
            <a:xfrm>
              <a:off x="3055" y="1230"/>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Returns the start angle for the arc</a:t>
              </a:r>
            </a:p>
          </p:txBody>
        </p:sp>
        <p:sp>
          <p:nvSpPr>
            <p:cNvPr id="35" name="Rectangle 4"/>
            <p:cNvSpPr>
              <a:spLocks noChangeArrowheads="1"/>
            </p:cNvSpPr>
            <p:nvPr/>
          </p:nvSpPr>
          <p:spPr bwMode="auto">
            <a:xfrm>
              <a:off x="288" y="1445"/>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setSweepAngle(</a:t>
              </a:r>
              <a:r>
                <a:rPr lang="en-US" sz="1800" b="0" i="1" dirty="0" err="1"/>
                <a:t>sweep</a:t>
              </a:r>
              <a:r>
                <a:rPr lang="en-US" sz="1800" dirty="0">
                  <a:latin typeface="Courier New" pitchFamily="1" charset="0"/>
                </a:rPr>
                <a:t>)</a:t>
              </a:r>
            </a:p>
          </p:txBody>
        </p:sp>
        <p:sp>
          <p:nvSpPr>
            <p:cNvPr id="37" name="Rectangle 5"/>
            <p:cNvSpPr>
              <a:spLocks noChangeArrowheads="1"/>
            </p:cNvSpPr>
            <p:nvPr/>
          </p:nvSpPr>
          <p:spPr bwMode="auto">
            <a:xfrm>
              <a:off x="288" y="1652"/>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getSweepAngle</a:t>
              </a:r>
              <a:r>
                <a:rPr lang="en-US" sz="1800" dirty="0">
                  <a:latin typeface="Courier New" pitchFamily="1" charset="0"/>
                </a:rPr>
                <a:t>()</a:t>
              </a:r>
            </a:p>
          </p:txBody>
        </p:sp>
        <p:sp>
          <p:nvSpPr>
            <p:cNvPr id="38" name="Rectangle 8"/>
            <p:cNvSpPr>
              <a:spLocks noChangeArrowheads="1"/>
            </p:cNvSpPr>
            <p:nvPr/>
          </p:nvSpPr>
          <p:spPr bwMode="auto">
            <a:xfrm>
              <a:off x="3055" y="1445"/>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sweep angle for the arc</a:t>
              </a:r>
            </a:p>
          </p:txBody>
        </p:sp>
        <p:sp>
          <p:nvSpPr>
            <p:cNvPr id="41" name="Rectangle 9"/>
            <p:cNvSpPr>
              <a:spLocks noChangeArrowheads="1"/>
            </p:cNvSpPr>
            <p:nvPr/>
          </p:nvSpPr>
          <p:spPr bwMode="auto">
            <a:xfrm>
              <a:off x="3055" y="1652"/>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Returns the sweep angle</a:t>
              </a:r>
            </a:p>
          </p:txBody>
        </p:sp>
        <p:sp>
          <p:nvSpPr>
            <p:cNvPr id="42" name="Rectangle 4"/>
            <p:cNvSpPr>
              <a:spLocks noChangeArrowheads="1"/>
            </p:cNvSpPr>
            <p:nvPr/>
          </p:nvSpPr>
          <p:spPr bwMode="auto">
            <a:xfrm>
              <a:off x="288" y="1864"/>
              <a:ext cx="276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setFrameRectangle(</a:t>
              </a:r>
              <a:r>
                <a:rPr lang="en-US" sz="1800" b="0" i="1" dirty="0" err="1"/>
                <a:t>x</a:t>
              </a:r>
              <a:r>
                <a:rPr lang="en-US" sz="1800" b="0" i="1" dirty="0"/>
                <a:t>, </a:t>
              </a:r>
              <a:r>
                <a:rPr lang="en-US" sz="1800" b="0" i="1" dirty="0" err="1"/>
                <a:t>y</a:t>
              </a:r>
              <a:r>
                <a:rPr lang="en-US" sz="1800" b="0" i="1" dirty="0"/>
                <a:t>, width, height</a:t>
              </a:r>
              <a:r>
                <a:rPr lang="en-US" sz="1800" dirty="0">
                  <a:latin typeface="Courier New" pitchFamily="1" charset="0"/>
                </a:rPr>
                <a:t>)</a:t>
              </a:r>
            </a:p>
          </p:txBody>
        </p:sp>
        <p:sp>
          <p:nvSpPr>
            <p:cNvPr id="44" name="Rectangle 8"/>
            <p:cNvSpPr>
              <a:spLocks noChangeArrowheads="1"/>
            </p:cNvSpPr>
            <p:nvPr/>
          </p:nvSpPr>
          <p:spPr bwMode="auto">
            <a:xfrm>
              <a:off x="3055" y="1864"/>
              <a:ext cx="2417"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Resets the bounds for the frame</a:t>
              </a:r>
            </a:p>
          </p:txBody>
        </p:sp>
      </p:grpSp>
      <p:sp>
        <p:nvSpPr>
          <p:cNvPr id="46" name="Rectangle 5"/>
          <p:cNvSpPr>
            <a:spLocks noChangeArrowheads="1"/>
          </p:cNvSpPr>
          <p:nvPr/>
        </p:nvSpPr>
        <p:spPr bwMode="auto">
          <a:xfrm>
            <a:off x="482600" y="3276600"/>
            <a:ext cx="8128000" cy="31242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These methods allow you to animate the appearance of an arc. </a:t>
            </a:r>
          </a:p>
          <a:p>
            <a:pPr marL="342900" indent="-342900">
              <a:lnSpc>
                <a:spcPct val="85000"/>
              </a:lnSpc>
              <a:spcAft>
                <a:spcPct val="50000"/>
              </a:spcAft>
              <a:buFontTx/>
              <a:buChar char="•"/>
            </a:pPr>
            <a:r>
              <a:rPr lang="en-US" sz="2400" b="0" dirty="0"/>
              <a:t>The </a:t>
            </a:r>
            <a:r>
              <a:rPr lang="en-US" sz="2000" dirty="0" err="1">
                <a:latin typeface="Courier New" pitchFamily="1" charset="0"/>
              </a:rPr>
              <a:t>setStartAngle</a:t>
            </a:r>
            <a:r>
              <a:rPr lang="en-US" sz="2400" b="0" dirty="0"/>
              <a:t> and </a:t>
            </a:r>
            <a:r>
              <a:rPr lang="en-US" sz="2000" dirty="0" err="1">
                <a:latin typeface="Courier New"/>
                <a:cs typeface="Courier New"/>
              </a:rPr>
              <a:t>setSweepAngle</a:t>
            </a:r>
            <a:r>
              <a:rPr lang="en-US" sz="2400" b="0" dirty="0"/>
              <a:t> methods make it possible to change the starting position and the extent of the arc dynamically.</a:t>
            </a:r>
          </a:p>
          <a:p>
            <a:pPr marL="342900" indent="-342900">
              <a:lnSpc>
                <a:spcPct val="85000"/>
              </a:lnSpc>
              <a:spcAft>
                <a:spcPct val="50000"/>
              </a:spcAft>
              <a:buFontTx/>
              <a:buChar char="•"/>
            </a:pPr>
            <a:r>
              <a:rPr lang="en-US" sz="2400" b="0" dirty="0"/>
              <a:t>The </a:t>
            </a:r>
            <a:r>
              <a:rPr lang="en-US" sz="2000" dirty="0" err="1">
                <a:latin typeface="Courier New"/>
                <a:cs typeface="Courier New"/>
              </a:rPr>
              <a:t>setFrameRectangle</a:t>
            </a:r>
            <a:r>
              <a:rPr lang="en-US" sz="2400" b="0" dirty="0"/>
              <a:t> method changes the bounds of the rectangle circumscribing the oval from which the arc is taken.</a:t>
            </a:r>
            <a:endParaRPr lang="en-US" sz="2400" dirty="0">
              <a:latin typeface="Courier New"/>
              <a:cs typeface="Courier New"/>
            </a:endParaRPr>
          </a:p>
          <a:p>
            <a:pPr marL="342900" indent="-342900" algn="just">
              <a:lnSpc>
                <a:spcPct val="85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a:t>
            </a:r>
            <a:r>
              <a:rPr lang="en-US" sz="4000" dirty="0" err="1">
                <a:solidFill>
                  <a:srgbClr val="FF0000"/>
                </a:solidFill>
              </a:rPr>
              <a:t>PacMan</a:t>
            </a:r>
            <a:endParaRPr lang="en-US" dirty="0">
              <a:solidFill>
                <a:srgbClr val="FF0000"/>
              </a:solidFill>
            </a:endParaRPr>
          </a:p>
        </p:txBody>
      </p:sp>
      <p:pic>
        <p:nvPicPr>
          <p:cNvPr id="30" name="Picture 48" descr="Graphics (3"/>
          <p:cNvPicPr>
            <a:picLocks noChangeAspect="1" noChangeArrowheads="1"/>
          </p:cNvPicPr>
          <p:nvPr/>
        </p:nvPicPr>
        <p:blipFill>
          <a:blip r:embed="rId3"/>
          <a:srcRect/>
          <a:stretch>
            <a:fillRect/>
          </a:stretch>
        </p:blipFill>
        <p:spPr bwMode="auto">
          <a:xfrm>
            <a:off x="2287588" y="4073525"/>
            <a:ext cx="4516437" cy="1946275"/>
          </a:xfrm>
          <a:prstGeom prst="rect">
            <a:avLst/>
          </a:prstGeom>
          <a:noFill/>
          <a:ln w="9525">
            <a:noFill/>
            <a:miter lim="800000"/>
            <a:headEnd/>
            <a:tailEnd/>
          </a:ln>
        </p:spPr>
      </p:pic>
      <p:sp>
        <p:nvSpPr>
          <p:cNvPr id="34" name="Text Box 52"/>
          <p:cNvSpPr txBox="1">
            <a:spLocks noChangeArrowheads="1"/>
          </p:cNvSpPr>
          <p:nvPr/>
        </p:nvSpPr>
        <p:spPr bwMode="auto">
          <a:xfrm>
            <a:off x="2319338" y="4048125"/>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PacMan</a:t>
            </a:r>
            <a:endParaRPr lang="en-US" sz="1000" dirty="0">
              <a:solidFill>
                <a:srgbClr val="333333"/>
              </a:solidFill>
              <a:latin typeface="Lucida Grande"/>
              <a:cs typeface="Lucida Grande"/>
            </a:endParaRPr>
          </a:p>
        </p:txBody>
      </p:sp>
      <p:grpSp>
        <p:nvGrpSpPr>
          <p:cNvPr id="76" name="PPGroup#2"/>
          <p:cNvGrpSpPr/>
          <p:nvPr/>
        </p:nvGrpSpPr>
        <p:grpSpPr>
          <a:xfrm>
            <a:off x="2318100" y="4685025"/>
            <a:ext cx="1000000" cy="1000000"/>
            <a:chOff x="2560000" y="5120000"/>
            <a:chExt cx="1000000" cy="1000000"/>
          </a:xfrm>
        </p:grpSpPr>
        <p:sp>
          <p:nvSpPr>
            <p:cNvPr id="77" name="PPOval#3"/>
            <p:cNvSpPr/>
            <p:nvPr/>
          </p:nvSpPr>
          <p:spPr bwMode="auto">
            <a:xfrm>
              <a:off x="25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8" name="PPPie#4"/>
            <p:cNvSpPr/>
            <p:nvPr/>
          </p:nvSpPr>
          <p:spPr bwMode="auto">
            <a:xfrm>
              <a:off x="2560000" y="5120000"/>
              <a:ext cx="1000000" cy="1000000"/>
            </a:xfrm>
            <a:prstGeom prst="pie">
              <a:avLst>
                <a:gd name="adj1" fmla="val 2160000"/>
                <a:gd name="adj2" fmla="val 1296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79" name="PPGroup#5"/>
          <p:cNvGrpSpPr/>
          <p:nvPr/>
        </p:nvGrpSpPr>
        <p:grpSpPr>
          <a:xfrm>
            <a:off x="2318100" y="4685025"/>
            <a:ext cx="1000000" cy="1000000"/>
            <a:chOff x="-960000" y="5120000"/>
            <a:chExt cx="1000000" cy="1000000"/>
          </a:xfrm>
        </p:grpSpPr>
        <p:sp>
          <p:nvSpPr>
            <p:cNvPr id="80" name="PPOval#6"/>
            <p:cNvSpPr/>
            <p:nvPr/>
          </p:nvSpPr>
          <p:spPr bwMode="auto">
            <a:xfrm>
              <a:off x="-960000" y="5120000"/>
              <a:ext cx="1000000" cy="1000000"/>
            </a:xfrm>
            <a:prstGeom prst="ellipse">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Pie#7"/>
            <p:cNvSpPr/>
            <p:nvPr/>
          </p:nvSpPr>
          <p:spPr bwMode="auto">
            <a:xfrm>
              <a:off x="-960000" y="5120000"/>
              <a:ext cx="1000000" cy="1000000"/>
            </a:xfrm>
            <a:prstGeom prst="pie">
              <a:avLst>
                <a:gd name="adj1" fmla="val 8640000"/>
                <a:gd name="adj2" fmla="val 19440000"/>
              </a:avLst>
            </a:prstGeom>
            <a:solidFill>
              <a:srgbClr val="FFFF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sp>
        <p:nvSpPr>
          <p:cNvPr id="82" name="PPPie#8"/>
          <p:cNvSpPr/>
          <p:nvPr/>
        </p:nvSpPr>
        <p:spPr bwMode="auto">
          <a:xfrm>
            <a:off x="2330900" y="4685025"/>
            <a:ext cx="987200" cy="987200"/>
          </a:xfrm>
          <a:prstGeom prst="pie">
            <a:avLst>
              <a:gd name="adj1" fmla="val 5400000"/>
              <a:gd name="adj2" fmla="val 16200000"/>
            </a:avLst>
          </a:prstGeom>
          <a:solidFill>
            <a:srgbClr val="FFFF00"/>
          </a:solid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Rectangle 3"/>
          <p:cNvSpPr>
            <a:spLocks noChangeArrowheads="1"/>
          </p:cNvSpPr>
          <p:nvPr/>
        </p:nvSpPr>
        <p:spPr bwMode="auto">
          <a:xfrm>
            <a:off x="482600" y="1155700"/>
            <a:ext cx="8128000" cy="2578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Write a program that uses the </a:t>
            </a:r>
            <a:r>
              <a:rPr lang="en-US" sz="2000" dirty="0" err="1">
                <a:latin typeface="Courier New" charset="0"/>
                <a:ea typeface="Courier New" charset="0"/>
                <a:cs typeface="Courier New" charset="0"/>
              </a:rPr>
              <a:t>GArc</a:t>
            </a:r>
            <a:r>
              <a:rPr lang="en-US" sz="2400" b="0" dirty="0"/>
              <a:t> class to display a </a:t>
            </a:r>
            <a:r>
              <a:rPr lang="en-US" sz="2400" b="0" dirty="0" err="1"/>
              <a:t>PacMan</a:t>
            </a:r>
            <a:r>
              <a:rPr lang="en-US" sz="2400" b="0" dirty="0"/>
              <a:t> figure at the left edge of the graphics window.</a:t>
            </a:r>
          </a:p>
          <a:p>
            <a:pPr marL="342900" indent="-342900">
              <a:lnSpc>
                <a:spcPct val="90000"/>
              </a:lnSpc>
              <a:spcAft>
                <a:spcPct val="50000"/>
              </a:spcAft>
              <a:buFontTx/>
              <a:buChar char="•"/>
            </a:pPr>
            <a:r>
              <a:rPr lang="en-US" sz="2400" b="0" dirty="0"/>
              <a:t>Add the necessary timer animation so that </a:t>
            </a:r>
            <a:r>
              <a:rPr lang="en-US" sz="2400" b="0" dirty="0" err="1"/>
              <a:t>PacMan</a:t>
            </a:r>
            <a:r>
              <a:rPr lang="en-US" sz="2400" b="0" dirty="0"/>
              <a:t> moves to the right edge of the window.  As it moves, your program should change the start and sweep angles of the arc so that the mouth appears to open and close.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fill="hold" nodeType="clickEffect">
                                  <p:stCondLst>
                                    <p:cond delay="0"/>
                                  </p:stCondLst>
                                  <p:childTnLst>
                                    <p:animMotion origin="layout" path="M 0.000 0.000 L 0.019 0.000 " pathEditMode="relative" ptsTypes="AA">
                                      <p:cBhvr>
                                        <p:cTn id="10" dur="250" fill="hold">
                                          <p:stCondLst>
                                            <p:cond delay="0"/>
                                          </p:stCondLst>
                                        </p:cTn>
                                        <p:tgtEl>
                                          <p:spTgt spid="79"/>
                                        </p:tgtEl>
                                        <p:attrNameLst>
                                          <p:attrName>ppt_x</p:attrName>
                                          <p:attrName>ppt_y</p:attrName>
                                        </p:attrNameLst>
                                      </p:cBhvr>
                                    </p:animMotion>
                                  </p:childTnLst>
                                </p:cTn>
                              </p:par>
                              <p:par>
                                <p:cTn id="11" presetID="0" presetClass="path" presetSubtype="0" fill="hold" nodeType="withEffect">
                                  <p:stCondLst>
                                    <p:cond delay="0"/>
                                  </p:stCondLst>
                                  <p:childTnLst>
                                    <p:animMotion origin="layout" path="M 0.000 0.000 L 0.019 0.000 " pathEditMode="relative" ptsTypes="AA">
                                      <p:cBhvr>
                                        <p:cTn id="12" dur="250" fill="hold">
                                          <p:stCondLst>
                                            <p:cond delay="0"/>
                                          </p:stCondLst>
                                        </p:cTn>
                                        <p:tgtEl>
                                          <p:spTgt spid="76"/>
                                        </p:tgtEl>
                                        <p:attrNameLst>
                                          <p:attrName>ppt_x</p:attrName>
                                          <p:attrName>ppt_y</p:attrName>
                                        </p:attrNameLst>
                                      </p:cBhvr>
                                    </p:animMotion>
                                  </p:childTnLst>
                                </p:cTn>
                              </p:par>
                              <p:par>
                                <p:cTn id="13" presetID="0" presetClass="path" presetSubtype="0" fill="hold" nodeType="withEffect">
                                  <p:stCondLst>
                                    <p:cond delay="0"/>
                                  </p:stCondLst>
                                  <p:childTnLst>
                                    <p:animMotion origin="layout" path="M 0.000 0.000 L 0.019 0.000 " pathEditMode="relative" ptsTypes="AA">
                                      <p:cBhvr>
                                        <p:cTn id="14" dur="250" fill="hold">
                                          <p:stCondLst>
                                            <p:cond delay="0"/>
                                          </p:stCondLst>
                                        </p:cTn>
                                        <p:tgtEl>
                                          <p:spTgt spid="82"/>
                                        </p:tgtEl>
                                        <p:attrNameLst>
                                          <p:attrName>ppt_x</p:attrName>
                                          <p:attrName>ppt_y</p:attrName>
                                        </p:attrNameLst>
                                      </p:cBhvr>
                                    </p:animMotion>
                                  </p:childTnLst>
                                </p:cTn>
                              </p:par>
                              <p:par>
                                <p:cTn id="15" presetID="8" presetClass="emph" presetSubtype="0" fill="hold" nodeType="withEffect">
                                  <p:stCondLst>
                                    <p:cond delay="0"/>
                                  </p:stCondLst>
                                  <p:childTnLst>
                                    <p:animRot by="2160000">
                                      <p:cBhvr>
                                        <p:cTn id="16" dur="250" fill="hold">
                                          <p:stCondLst>
                                            <p:cond delay="0"/>
                                          </p:stCondLst>
                                        </p:cTn>
                                        <p:tgtEl>
                                          <p:spTgt spid="79"/>
                                        </p:tgtEl>
                                        <p:attrNameLst>
                                          <p:attrName>r</p:attrName>
                                        </p:attrNameLst>
                                      </p:cBhvr>
                                    </p:animRot>
                                  </p:childTnLst>
                                </p:cTn>
                              </p:par>
                              <p:par>
                                <p:cTn id="17" presetID="8" presetClass="emph" presetSubtype="0" fill="hold" nodeType="withEffect">
                                  <p:stCondLst>
                                    <p:cond delay="0"/>
                                  </p:stCondLst>
                                  <p:childTnLst>
                                    <p:animRot by="-2160000">
                                      <p:cBhvr>
                                        <p:cTn id="18" dur="250" fill="hold">
                                          <p:stCondLst>
                                            <p:cond delay="0"/>
                                          </p:stCondLst>
                                        </p:cTn>
                                        <p:tgtEl>
                                          <p:spTgt spid="76"/>
                                        </p:tgtEl>
                                        <p:attrNameLst>
                                          <p:attrName>r</p:attrName>
                                        </p:attrNameLst>
                                      </p:cBhvr>
                                    </p:animRot>
                                  </p:childTnLst>
                                </p:cTn>
                              </p:par>
                            </p:childTnLst>
                          </p:cTn>
                        </p:par>
                        <p:par>
                          <p:cTn id="19" fill="hold">
                            <p:stCondLst>
                              <p:cond delay="250"/>
                            </p:stCondLst>
                            <p:childTnLst>
                              <p:par>
                                <p:cTn id="20" presetID="0" presetClass="path" presetSubtype="0" fill="hold" nodeType="afterEffect">
                                  <p:stCondLst>
                                    <p:cond delay="0"/>
                                  </p:stCondLst>
                                  <p:childTnLst>
                                    <p:animMotion origin="layout" path="M 0.019 0.000 L 0.038 0.000 " pathEditMode="relative" ptsTypes="AA">
                                      <p:cBhvr>
                                        <p:cTn id="21" dur="250" fill="hold">
                                          <p:stCondLst>
                                            <p:cond delay="0"/>
                                          </p:stCondLst>
                                        </p:cTn>
                                        <p:tgtEl>
                                          <p:spTgt spid="79"/>
                                        </p:tgtEl>
                                        <p:attrNameLst>
                                          <p:attrName>ppt_x</p:attrName>
                                          <p:attrName>ppt_y</p:attrName>
                                        </p:attrNameLst>
                                      </p:cBhvr>
                                    </p:animMotion>
                                  </p:childTnLst>
                                </p:cTn>
                              </p:par>
                              <p:par>
                                <p:cTn id="22" presetID="0" presetClass="path" presetSubtype="0" fill="hold" nodeType="withEffect">
                                  <p:stCondLst>
                                    <p:cond delay="0"/>
                                  </p:stCondLst>
                                  <p:childTnLst>
                                    <p:animMotion origin="layout" path="M 0.019 0.000 L 0.038 0.000 " pathEditMode="relative" ptsTypes="AA">
                                      <p:cBhvr>
                                        <p:cTn id="23" dur="250" fill="hold">
                                          <p:stCondLst>
                                            <p:cond delay="0"/>
                                          </p:stCondLst>
                                        </p:cTn>
                                        <p:tgtEl>
                                          <p:spTgt spid="76"/>
                                        </p:tgtEl>
                                        <p:attrNameLst>
                                          <p:attrName>ppt_x</p:attrName>
                                          <p:attrName>ppt_y</p:attrName>
                                        </p:attrNameLst>
                                      </p:cBhvr>
                                    </p:animMotion>
                                  </p:childTnLst>
                                </p:cTn>
                              </p:par>
                              <p:par>
                                <p:cTn id="24" presetID="0" presetClass="path" presetSubtype="0" fill="hold" nodeType="withEffect">
                                  <p:stCondLst>
                                    <p:cond delay="0"/>
                                  </p:stCondLst>
                                  <p:childTnLst>
                                    <p:animMotion origin="layout" path="M 0.019 0.000 L 0.038 0.000 " pathEditMode="relative" ptsTypes="AA">
                                      <p:cBhvr>
                                        <p:cTn id="25" dur="250" fill="hold">
                                          <p:stCondLst>
                                            <p:cond delay="0"/>
                                          </p:stCondLst>
                                        </p:cTn>
                                        <p:tgtEl>
                                          <p:spTgt spid="82"/>
                                        </p:tgtEl>
                                        <p:attrNameLst>
                                          <p:attrName>ppt_x</p:attrName>
                                          <p:attrName>ppt_y</p:attrName>
                                        </p:attrNameLst>
                                      </p:cBhvr>
                                    </p:animMotion>
                                  </p:childTnLst>
                                </p:cTn>
                              </p:par>
                              <p:par>
                                <p:cTn id="26" presetID="8" presetClass="emph" presetSubtype="0" fill="hold" nodeType="withEffect">
                                  <p:stCondLst>
                                    <p:cond delay="0"/>
                                  </p:stCondLst>
                                  <p:childTnLst>
                                    <p:animRot by="-2160000">
                                      <p:cBhvr>
                                        <p:cTn id="27" dur="250" fill="hold">
                                          <p:stCondLst>
                                            <p:cond delay="0"/>
                                          </p:stCondLst>
                                        </p:cTn>
                                        <p:tgtEl>
                                          <p:spTgt spid="79"/>
                                        </p:tgtEl>
                                        <p:attrNameLst>
                                          <p:attrName>r</p:attrName>
                                        </p:attrNameLst>
                                      </p:cBhvr>
                                    </p:animRot>
                                  </p:childTnLst>
                                </p:cTn>
                              </p:par>
                              <p:par>
                                <p:cTn id="28" presetID="8" presetClass="emph" presetSubtype="0" fill="hold" nodeType="withEffect">
                                  <p:stCondLst>
                                    <p:cond delay="0"/>
                                  </p:stCondLst>
                                  <p:childTnLst>
                                    <p:animRot by="2160000">
                                      <p:cBhvr>
                                        <p:cTn id="29" dur="250" fill="hold">
                                          <p:stCondLst>
                                            <p:cond delay="0"/>
                                          </p:stCondLst>
                                        </p:cTn>
                                        <p:tgtEl>
                                          <p:spTgt spid="76"/>
                                        </p:tgtEl>
                                        <p:attrNameLst>
                                          <p:attrName>r</p:attrName>
                                        </p:attrNameLst>
                                      </p:cBhvr>
                                    </p:animRot>
                                  </p:childTnLst>
                                </p:cTn>
                              </p:par>
                            </p:childTnLst>
                          </p:cTn>
                        </p:par>
                        <p:par>
                          <p:cTn id="30" fill="hold">
                            <p:stCondLst>
                              <p:cond delay="500"/>
                            </p:stCondLst>
                            <p:childTnLst>
                              <p:par>
                                <p:cTn id="31" presetID="0" presetClass="path" presetSubtype="0" fill="hold" nodeType="afterEffect">
                                  <p:stCondLst>
                                    <p:cond delay="0"/>
                                  </p:stCondLst>
                                  <p:childTnLst>
                                    <p:animMotion origin="layout" path="M 0.038 0.000 L 0.058 0.000 " pathEditMode="relative" ptsTypes="AA">
                                      <p:cBhvr>
                                        <p:cTn id="32" dur="250" fill="hold">
                                          <p:stCondLst>
                                            <p:cond delay="0"/>
                                          </p:stCondLst>
                                        </p:cTn>
                                        <p:tgtEl>
                                          <p:spTgt spid="79"/>
                                        </p:tgtEl>
                                        <p:attrNameLst>
                                          <p:attrName>ppt_x</p:attrName>
                                          <p:attrName>ppt_y</p:attrName>
                                        </p:attrNameLst>
                                      </p:cBhvr>
                                    </p:animMotion>
                                  </p:childTnLst>
                                </p:cTn>
                              </p:par>
                              <p:par>
                                <p:cTn id="33" presetID="0" presetClass="path" presetSubtype="0" fill="hold" nodeType="withEffect">
                                  <p:stCondLst>
                                    <p:cond delay="0"/>
                                  </p:stCondLst>
                                  <p:childTnLst>
                                    <p:animMotion origin="layout" path="M 0.038 0.000 L 0.058 0.000 " pathEditMode="relative" ptsTypes="AA">
                                      <p:cBhvr>
                                        <p:cTn id="34" dur="250" fill="hold">
                                          <p:stCondLst>
                                            <p:cond delay="0"/>
                                          </p:stCondLst>
                                        </p:cTn>
                                        <p:tgtEl>
                                          <p:spTgt spid="76"/>
                                        </p:tgtEl>
                                        <p:attrNameLst>
                                          <p:attrName>ppt_x</p:attrName>
                                          <p:attrName>ppt_y</p:attrName>
                                        </p:attrNameLst>
                                      </p:cBhvr>
                                    </p:animMotion>
                                  </p:childTnLst>
                                </p:cTn>
                              </p:par>
                              <p:par>
                                <p:cTn id="35" presetID="0" presetClass="path" presetSubtype="0" fill="hold" nodeType="withEffect">
                                  <p:stCondLst>
                                    <p:cond delay="0"/>
                                  </p:stCondLst>
                                  <p:childTnLst>
                                    <p:animMotion origin="layout" path="M 0.038 0.000 L 0.058 0.000 " pathEditMode="relative" ptsTypes="AA">
                                      <p:cBhvr>
                                        <p:cTn id="36" dur="250" fill="hold">
                                          <p:stCondLst>
                                            <p:cond delay="0"/>
                                          </p:stCondLst>
                                        </p:cTn>
                                        <p:tgtEl>
                                          <p:spTgt spid="82"/>
                                        </p:tgtEl>
                                        <p:attrNameLst>
                                          <p:attrName>ppt_x</p:attrName>
                                          <p:attrName>ppt_y</p:attrName>
                                        </p:attrNameLst>
                                      </p:cBhvr>
                                    </p:animMotion>
                                  </p:childTnLst>
                                </p:cTn>
                              </p:par>
                              <p:par>
                                <p:cTn id="37" presetID="8" presetClass="emph" presetSubtype="0" fill="hold" nodeType="withEffect">
                                  <p:stCondLst>
                                    <p:cond delay="0"/>
                                  </p:stCondLst>
                                  <p:childTnLst>
                                    <p:animRot by="2160000">
                                      <p:cBhvr>
                                        <p:cTn id="38" dur="250" fill="hold">
                                          <p:stCondLst>
                                            <p:cond delay="0"/>
                                          </p:stCondLst>
                                        </p:cTn>
                                        <p:tgtEl>
                                          <p:spTgt spid="79"/>
                                        </p:tgtEl>
                                        <p:attrNameLst>
                                          <p:attrName>r</p:attrName>
                                        </p:attrNameLst>
                                      </p:cBhvr>
                                    </p:animRot>
                                  </p:childTnLst>
                                </p:cTn>
                              </p:par>
                              <p:par>
                                <p:cTn id="39" presetID="8" presetClass="emph" presetSubtype="0" fill="hold" nodeType="withEffect">
                                  <p:stCondLst>
                                    <p:cond delay="0"/>
                                  </p:stCondLst>
                                  <p:childTnLst>
                                    <p:animRot by="-2160000">
                                      <p:cBhvr>
                                        <p:cTn id="40" dur="250" fill="hold">
                                          <p:stCondLst>
                                            <p:cond delay="0"/>
                                          </p:stCondLst>
                                        </p:cTn>
                                        <p:tgtEl>
                                          <p:spTgt spid="76"/>
                                        </p:tgtEl>
                                        <p:attrNameLst>
                                          <p:attrName>r</p:attrName>
                                        </p:attrNameLst>
                                      </p:cBhvr>
                                    </p:animRot>
                                  </p:childTnLst>
                                </p:cTn>
                              </p:par>
                            </p:childTnLst>
                          </p:cTn>
                        </p:par>
                        <p:par>
                          <p:cTn id="41" fill="hold">
                            <p:stCondLst>
                              <p:cond delay="750"/>
                            </p:stCondLst>
                            <p:childTnLst>
                              <p:par>
                                <p:cTn id="42" presetID="0" presetClass="path" presetSubtype="0" fill="hold" nodeType="afterEffect">
                                  <p:stCondLst>
                                    <p:cond delay="0"/>
                                  </p:stCondLst>
                                  <p:childTnLst>
                                    <p:animMotion origin="layout" path="M 0.058 0.000 L 0.077 0.000 " pathEditMode="relative" ptsTypes="AA">
                                      <p:cBhvr>
                                        <p:cTn id="43" dur="250" fill="hold">
                                          <p:stCondLst>
                                            <p:cond delay="0"/>
                                          </p:stCondLst>
                                        </p:cTn>
                                        <p:tgtEl>
                                          <p:spTgt spid="79"/>
                                        </p:tgtEl>
                                        <p:attrNameLst>
                                          <p:attrName>ppt_x</p:attrName>
                                          <p:attrName>ppt_y</p:attrName>
                                        </p:attrNameLst>
                                      </p:cBhvr>
                                    </p:animMotion>
                                  </p:childTnLst>
                                </p:cTn>
                              </p:par>
                              <p:par>
                                <p:cTn id="44" presetID="0" presetClass="path" presetSubtype="0" fill="hold" nodeType="withEffect">
                                  <p:stCondLst>
                                    <p:cond delay="0"/>
                                  </p:stCondLst>
                                  <p:childTnLst>
                                    <p:animMotion origin="layout" path="M 0.058 0.000 L 0.077 0.000 " pathEditMode="relative" ptsTypes="AA">
                                      <p:cBhvr>
                                        <p:cTn id="45" dur="250" fill="hold">
                                          <p:stCondLst>
                                            <p:cond delay="0"/>
                                          </p:stCondLst>
                                        </p:cTn>
                                        <p:tgtEl>
                                          <p:spTgt spid="76"/>
                                        </p:tgtEl>
                                        <p:attrNameLst>
                                          <p:attrName>ppt_x</p:attrName>
                                          <p:attrName>ppt_y</p:attrName>
                                        </p:attrNameLst>
                                      </p:cBhvr>
                                    </p:animMotion>
                                  </p:childTnLst>
                                </p:cTn>
                              </p:par>
                              <p:par>
                                <p:cTn id="46" presetID="0" presetClass="path" presetSubtype="0" fill="hold" nodeType="withEffect">
                                  <p:stCondLst>
                                    <p:cond delay="0"/>
                                  </p:stCondLst>
                                  <p:childTnLst>
                                    <p:animMotion origin="layout" path="M 0.058 0.000 L 0.077 0.000 " pathEditMode="relative" ptsTypes="AA">
                                      <p:cBhvr>
                                        <p:cTn id="47" dur="250" fill="hold">
                                          <p:stCondLst>
                                            <p:cond delay="0"/>
                                          </p:stCondLst>
                                        </p:cTn>
                                        <p:tgtEl>
                                          <p:spTgt spid="82"/>
                                        </p:tgtEl>
                                        <p:attrNameLst>
                                          <p:attrName>ppt_x</p:attrName>
                                          <p:attrName>ppt_y</p:attrName>
                                        </p:attrNameLst>
                                      </p:cBhvr>
                                    </p:animMotion>
                                  </p:childTnLst>
                                </p:cTn>
                              </p:par>
                              <p:par>
                                <p:cTn id="48" presetID="8" presetClass="emph" presetSubtype="0" fill="hold" nodeType="withEffect">
                                  <p:stCondLst>
                                    <p:cond delay="0"/>
                                  </p:stCondLst>
                                  <p:childTnLst>
                                    <p:animRot by="-2160000">
                                      <p:cBhvr>
                                        <p:cTn id="49" dur="250" fill="hold">
                                          <p:stCondLst>
                                            <p:cond delay="0"/>
                                          </p:stCondLst>
                                        </p:cTn>
                                        <p:tgtEl>
                                          <p:spTgt spid="79"/>
                                        </p:tgtEl>
                                        <p:attrNameLst>
                                          <p:attrName>r</p:attrName>
                                        </p:attrNameLst>
                                      </p:cBhvr>
                                    </p:animRot>
                                  </p:childTnLst>
                                </p:cTn>
                              </p:par>
                              <p:par>
                                <p:cTn id="50" presetID="8" presetClass="emph" presetSubtype="0" fill="hold" nodeType="withEffect">
                                  <p:stCondLst>
                                    <p:cond delay="0"/>
                                  </p:stCondLst>
                                  <p:childTnLst>
                                    <p:animRot by="2160000">
                                      <p:cBhvr>
                                        <p:cTn id="51" dur="250" fill="hold">
                                          <p:stCondLst>
                                            <p:cond delay="0"/>
                                          </p:stCondLst>
                                        </p:cTn>
                                        <p:tgtEl>
                                          <p:spTgt spid="76"/>
                                        </p:tgtEl>
                                        <p:attrNameLst>
                                          <p:attrName>r</p:attrName>
                                        </p:attrNameLst>
                                      </p:cBhvr>
                                    </p:animRot>
                                  </p:childTnLst>
                                </p:cTn>
                              </p:par>
                            </p:childTnLst>
                          </p:cTn>
                        </p:par>
                        <p:par>
                          <p:cTn id="52" fill="hold">
                            <p:stCondLst>
                              <p:cond delay="1000"/>
                            </p:stCondLst>
                            <p:childTnLst>
                              <p:par>
                                <p:cTn id="53" presetID="0" presetClass="path" presetSubtype="0" fill="hold" nodeType="afterEffect">
                                  <p:stCondLst>
                                    <p:cond delay="0"/>
                                  </p:stCondLst>
                                  <p:childTnLst>
                                    <p:animMotion origin="layout" path="M 0.077 0.000 L 0.096 0.000 " pathEditMode="relative" ptsTypes="AA">
                                      <p:cBhvr>
                                        <p:cTn id="54" dur="250" fill="hold">
                                          <p:stCondLst>
                                            <p:cond delay="0"/>
                                          </p:stCondLst>
                                        </p:cTn>
                                        <p:tgtEl>
                                          <p:spTgt spid="79"/>
                                        </p:tgtEl>
                                        <p:attrNameLst>
                                          <p:attrName>ppt_x</p:attrName>
                                          <p:attrName>ppt_y</p:attrName>
                                        </p:attrNameLst>
                                      </p:cBhvr>
                                    </p:animMotion>
                                  </p:childTnLst>
                                </p:cTn>
                              </p:par>
                              <p:par>
                                <p:cTn id="55" presetID="0" presetClass="path" presetSubtype="0" fill="hold" nodeType="withEffect">
                                  <p:stCondLst>
                                    <p:cond delay="0"/>
                                  </p:stCondLst>
                                  <p:childTnLst>
                                    <p:animMotion origin="layout" path="M 0.077 0.000 L 0.096 0.000 " pathEditMode="relative" ptsTypes="AA">
                                      <p:cBhvr>
                                        <p:cTn id="56" dur="250" fill="hold">
                                          <p:stCondLst>
                                            <p:cond delay="0"/>
                                          </p:stCondLst>
                                        </p:cTn>
                                        <p:tgtEl>
                                          <p:spTgt spid="76"/>
                                        </p:tgtEl>
                                        <p:attrNameLst>
                                          <p:attrName>ppt_x</p:attrName>
                                          <p:attrName>ppt_y</p:attrName>
                                        </p:attrNameLst>
                                      </p:cBhvr>
                                    </p:animMotion>
                                  </p:childTnLst>
                                </p:cTn>
                              </p:par>
                              <p:par>
                                <p:cTn id="57" presetID="0" presetClass="path" presetSubtype="0" fill="hold" nodeType="withEffect">
                                  <p:stCondLst>
                                    <p:cond delay="0"/>
                                  </p:stCondLst>
                                  <p:childTnLst>
                                    <p:animMotion origin="layout" path="M 0.077 0.000 L 0.096 0.000 " pathEditMode="relative" ptsTypes="AA">
                                      <p:cBhvr>
                                        <p:cTn id="58" dur="250" fill="hold">
                                          <p:stCondLst>
                                            <p:cond delay="0"/>
                                          </p:stCondLst>
                                        </p:cTn>
                                        <p:tgtEl>
                                          <p:spTgt spid="82"/>
                                        </p:tgtEl>
                                        <p:attrNameLst>
                                          <p:attrName>ppt_x</p:attrName>
                                          <p:attrName>ppt_y</p:attrName>
                                        </p:attrNameLst>
                                      </p:cBhvr>
                                    </p:animMotion>
                                  </p:childTnLst>
                                </p:cTn>
                              </p:par>
                              <p:par>
                                <p:cTn id="59" presetID="8" presetClass="emph" presetSubtype="0" fill="hold" nodeType="withEffect">
                                  <p:stCondLst>
                                    <p:cond delay="0"/>
                                  </p:stCondLst>
                                  <p:childTnLst>
                                    <p:animRot by="2160000">
                                      <p:cBhvr>
                                        <p:cTn id="60" dur="250" fill="hold">
                                          <p:stCondLst>
                                            <p:cond delay="0"/>
                                          </p:stCondLst>
                                        </p:cTn>
                                        <p:tgtEl>
                                          <p:spTgt spid="79"/>
                                        </p:tgtEl>
                                        <p:attrNameLst>
                                          <p:attrName>r</p:attrName>
                                        </p:attrNameLst>
                                      </p:cBhvr>
                                    </p:animRot>
                                  </p:childTnLst>
                                </p:cTn>
                              </p:par>
                              <p:par>
                                <p:cTn id="61" presetID="8" presetClass="emph" presetSubtype="0" fill="hold" nodeType="withEffect">
                                  <p:stCondLst>
                                    <p:cond delay="0"/>
                                  </p:stCondLst>
                                  <p:childTnLst>
                                    <p:animRot by="-2160000">
                                      <p:cBhvr>
                                        <p:cTn id="62" dur="250" fill="hold">
                                          <p:stCondLst>
                                            <p:cond delay="0"/>
                                          </p:stCondLst>
                                        </p:cTn>
                                        <p:tgtEl>
                                          <p:spTgt spid="76"/>
                                        </p:tgtEl>
                                        <p:attrNameLst>
                                          <p:attrName>r</p:attrName>
                                        </p:attrNameLst>
                                      </p:cBhvr>
                                    </p:animRot>
                                  </p:childTnLst>
                                </p:cTn>
                              </p:par>
                            </p:childTnLst>
                          </p:cTn>
                        </p:par>
                        <p:par>
                          <p:cTn id="63" fill="hold">
                            <p:stCondLst>
                              <p:cond delay="1250"/>
                            </p:stCondLst>
                            <p:childTnLst>
                              <p:par>
                                <p:cTn id="64" presetID="0" presetClass="path" presetSubtype="0" fill="hold" nodeType="afterEffect">
                                  <p:stCondLst>
                                    <p:cond delay="0"/>
                                  </p:stCondLst>
                                  <p:childTnLst>
                                    <p:animMotion origin="layout" path="M 0.096 0.000 L 0.115 0.000 " pathEditMode="relative" ptsTypes="AA">
                                      <p:cBhvr>
                                        <p:cTn id="65" dur="250" fill="hold">
                                          <p:stCondLst>
                                            <p:cond delay="0"/>
                                          </p:stCondLst>
                                        </p:cTn>
                                        <p:tgtEl>
                                          <p:spTgt spid="79"/>
                                        </p:tgtEl>
                                        <p:attrNameLst>
                                          <p:attrName>ppt_x</p:attrName>
                                          <p:attrName>ppt_y</p:attrName>
                                        </p:attrNameLst>
                                      </p:cBhvr>
                                    </p:animMotion>
                                  </p:childTnLst>
                                </p:cTn>
                              </p:par>
                              <p:par>
                                <p:cTn id="66" presetID="0" presetClass="path" presetSubtype="0" fill="hold" nodeType="withEffect">
                                  <p:stCondLst>
                                    <p:cond delay="0"/>
                                  </p:stCondLst>
                                  <p:childTnLst>
                                    <p:animMotion origin="layout" path="M 0.096 0.000 L 0.115 0.000 " pathEditMode="relative" ptsTypes="AA">
                                      <p:cBhvr>
                                        <p:cTn id="67" dur="250" fill="hold">
                                          <p:stCondLst>
                                            <p:cond delay="0"/>
                                          </p:stCondLst>
                                        </p:cTn>
                                        <p:tgtEl>
                                          <p:spTgt spid="76"/>
                                        </p:tgtEl>
                                        <p:attrNameLst>
                                          <p:attrName>ppt_x</p:attrName>
                                          <p:attrName>ppt_y</p:attrName>
                                        </p:attrNameLst>
                                      </p:cBhvr>
                                    </p:animMotion>
                                  </p:childTnLst>
                                </p:cTn>
                              </p:par>
                              <p:par>
                                <p:cTn id="68" presetID="0" presetClass="path" presetSubtype="0" fill="hold" nodeType="withEffect">
                                  <p:stCondLst>
                                    <p:cond delay="0"/>
                                  </p:stCondLst>
                                  <p:childTnLst>
                                    <p:animMotion origin="layout" path="M 0.096 0.000 L 0.115 0.000 " pathEditMode="relative" ptsTypes="AA">
                                      <p:cBhvr>
                                        <p:cTn id="69" dur="250" fill="hold">
                                          <p:stCondLst>
                                            <p:cond delay="0"/>
                                          </p:stCondLst>
                                        </p:cTn>
                                        <p:tgtEl>
                                          <p:spTgt spid="82"/>
                                        </p:tgtEl>
                                        <p:attrNameLst>
                                          <p:attrName>ppt_x</p:attrName>
                                          <p:attrName>ppt_y</p:attrName>
                                        </p:attrNameLst>
                                      </p:cBhvr>
                                    </p:animMotion>
                                  </p:childTnLst>
                                </p:cTn>
                              </p:par>
                              <p:par>
                                <p:cTn id="70" presetID="8" presetClass="emph" presetSubtype="0" fill="hold" nodeType="withEffect">
                                  <p:stCondLst>
                                    <p:cond delay="0"/>
                                  </p:stCondLst>
                                  <p:childTnLst>
                                    <p:animRot by="-2160000">
                                      <p:cBhvr>
                                        <p:cTn id="71" dur="250" fill="hold">
                                          <p:stCondLst>
                                            <p:cond delay="0"/>
                                          </p:stCondLst>
                                        </p:cTn>
                                        <p:tgtEl>
                                          <p:spTgt spid="79"/>
                                        </p:tgtEl>
                                        <p:attrNameLst>
                                          <p:attrName>r</p:attrName>
                                        </p:attrNameLst>
                                      </p:cBhvr>
                                    </p:animRot>
                                  </p:childTnLst>
                                </p:cTn>
                              </p:par>
                              <p:par>
                                <p:cTn id="72" presetID="8" presetClass="emph" presetSubtype="0" fill="hold" nodeType="withEffect">
                                  <p:stCondLst>
                                    <p:cond delay="0"/>
                                  </p:stCondLst>
                                  <p:childTnLst>
                                    <p:animRot by="2160000">
                                      <p:cBhvr>
                                        <p:cTn id="73" dur="250" fill="hold">
                                          <p:stCondLst>
                                            <p:cond delay="0"/>
                                          </p:stCondLst>
                                        </p:cTn>
                                        <p:tgtEl>
                                          <p:spTgt spid="76"/>
                                        </p:tgtEl>
                                        <p:attrNameLst>
                                          <p:attrName>r</p:attrName>
                                        </p:attrNameLst>
                                      </p:cBhvr>
                                    </p:animRot>
                                  </p:childTnLst>
                                </p:cTn>
                              </p:par>
                            </p:childTnLst>
                          </p:cTn>
                        </p:par>
                        <p:par>
                          <p:cTn id="74" fill="hold">
                            <p:stCondLst>
                              <p:cond delay="1500"/>
                            </p:stCondLst>
                            <p:childTnLst>
                              <p:par>
                                <p:cTn id="75" presetID="0" presetClass="path" presetSubtype="0" fill="hold" nodeType="afterEffect">
                                  <p:stCondLst>
                                    <p:cond delay="0"/>
                                  </p:stCondLst>
                                  <p:childTnLst>
                                    <p:animMotion origin="layout" path="M 0.115 0.000 L 0.134 0.000 " pathEditMode="relative" ptsTypes="AA">
                                      <p:cBhvr>
                                        <p:cTn id="76" dur="250" fill="hold">
                                          <p:stCondLst>
                                            <p:cond delay="0"/>
                                          </p:stCondLst>
                                        </p:cTn>
                                        <p:tgtEl>
                                          <p:spTgt spid="79"/>
                                        </p:tgtEl>
                                        <p:attrNameLst>
                                          <p:attrName>ppt_x</p:attrName>
                                          <p:attrName>ppt_y</p:attrName>
                                        </p:attrNameLst>
                                      </p:cBhvr>
                                    </p:animMotion>
                                  </p:childTnLst>
                                </p:cTn>
                              </p:par>
                              <p:par>
                                <p:cTn id="77" presetID="0" presetClass="path" presetSubtype="0" fill="hold" nodeType="withEffect">
                                  <p:stCondLst>
                                    <p:cond delay="0"/>
                                  </p:stCondLst>
                                  <p:childTnLst>
                                    <p:animMotion origin="layout" path="M 0.115 0.000 L 0.134 0.000 " pathEditMode="relative" ptsTypes="AA">
                                      <p:cBhvr>
                                        <p:cTn id="78" dur="250" fill="hold">
                                          <p:stCondLst>
                                            <p:cond delay="0"/>
                                          </p:stCondLst>
                                        </p:cTn>
                                        <p:tgtEl>
                                          <p:spTgt spid="76"/>
                                        </p:tgtEl>
                                        <p:attrNameLst>
                                          <p:attrName>ppt_x</p:attrName>
                                          <p:attrName>ppt_y</p:attrName>
                                        </p:attrNameLst>
                                      </p:cBhvr>
                                    </p:animMotion>
                                  </p:childTnLst>
                                </p:cTn>
                              </p:par>
                              <p:par>
                                <p:cTn id="79" presetID="0" presetClass="path" presetSubtype="0" fill="hold" nodeType="withEffect">
                                  <p:stCondLst>
                                    <p:cond delay="0"/>
                                  </p:stCondLst>
                                  <p:childTnLst>
                                    <p:animMotion origin="layout" path="M 0.115 0.000 L 0.134 0.000 " pathEditMode="relative" ptsTypes="AA">
                                      <p:cBhvr>
                                        <p:cTn id="80" dur="250" fill="hold">
                                          <p:stCondLst>
                                            <p:cond delay="0"/>
                                          </p:stCondLst>
                                        </p:cTn>
                                        <p:tgtEl>
                                          <p:spTgt spid="82"/>
                                        </p:tgtEl>
                                        <p:attrNameLst>
                                          <p:attrName>ppt_x</p:attrName>
                                          <p:attrName>ppt_y</p:attrName>
                                        </p:attrNameLst>
                                      </p:cBhvr>
                                    </p:animMotion>
                                  </p:childTnLst>
                                </p:cTn>
                              </p:par>
                              <p:par>
                                <p:cTn id="81" presetID="8" presetClass="emph" presetSubtype="0" fill="hold" nodeType="withEffect">
                                  <p:stCondLst>
                                    <p:cond delay="0"/>
                                  </p:stCondLst>
                                  <p:childTnLst>
                                    <p:animRot by="2160000">
                                      <p:cBhvr>
                                        <p:cTn id="82" dur="250" fill="hold">
                                          <p:stCondLst>
                                            <p:cond delay="0"/>
                                          </p:stCondLst>
                                        </p:cTn>
                                        <p:tgtEl>
                                          <p:spTgt spid="79"/>
                                        </p:tgtEl>
                                        <p:attrNameLst>
                                          <p:attrName>r</p:attrName>
                                        </p:attrNameLst>
                                      </p:cBhvr>
                                    </p:animRot>
                                  </p:childTnLst>
                                </p:cTn>
                              </p:par>
                              <p:par>
                                <p:cTn id="83" presetID="8" presetClass="emph" presetSubtype="0" fill="hold" nodeType="withEffect">
                                  <p:stCondLst>
                                    <p:cond delay="0"/>
                                  </p:stCondLst>
                                  <p:childTnLst>
                                    <p:animRot by="-2160000">
                                      <p:cBhvr>
                                        <p:cTn id="84" dur="250" fill="hold">
                                          <p:stCondLst>
                                            <p:cond delay="0"/>
                                          </p:stCondLst>
                                        </p:cTn>
                                        <p:tgtEl>
                                          <p:spTgt spid="76"/>
                                        </p:tgtEl>
                                        <p:attrNameLst>
                                          <p:attrName>r</p:attrName>
                                        </p:attrNameLst>
                                      </p:cBhvr>
                                    </p:animRot>
                                  </p:childTnLst>
                                </p:cTn>
                              </p:par>
                            </p:childTnLst>
                          </p:cTn>
                        </p:par>
                        <p:par>
                          <p:cTn id="85" fill="hold">
                            <p:stCondLst>
                              <p:cond delay="1750"/>
                            </p:stCondLst>
                            <p:childTnLst>
                              <p:par>
                                <p:cTn id="86" presetID="0" presetClass="path" presetSubtype="0" fill="hold" nodeType="afterEffect">
                                  <p:stCondLst>
                                    <p:cond delay="0"/>
                                  </p:stCondLst>
                                  <p:childTnLst>
                                    <p:animMotion origin="layout" path="M 0.134 0.000 L 0.154 0.000 " pathEditMode="relative" ptsTypes="AA">
                                      <p:cBhvr>
                                        <p:cTn id="87" dur="250" fill="hold">
                                          <p:stCondLst>
                                            <p:cond delay="0"/>
                                          </p:stCondLst>
                                        </p:cTn>
                                        <p:tgtEl>
                                          <p:spTgt spid="79"/>
                                        </p:tgtEl>
                                        <p:attrNameLst>
                                          <p:attrName>ppt_x</p:attrName>
                                          <p:attrName>ppt_y</p:attrName>
                                        </p:attrNameLst>
                                      </p:cBhvr>
                                    </p:animMotion>
                                  </p:childTnLst>
                                </p:cTn>
                              </p:par>
                              <p:par>
                                <p:cTn id="88" presetID="0" presetClass="path" presetSubtype="0" fill="hold" nodeType="withEffect">
                                  <p:stCondLst>
                                    <p:cond delay="0"/>
                                  </p:stCondLst>
                                  <p:childTnLst>
                                    <p:animMotion origin="layout" path="M 0.134 0.000 L 0.154 0.000 " pathEditMode="relative" ptsTypes="AA">
                                      <p:cBhvr>
                                        <p:cTn id="89" dur="250" fill="hold">
                                          <p:stCondLst>
                                            <p:cond delay="0"/>
                                          </p:stCondLst>
                                        </p:cTn>
                                        <p:tgtEl>
                                          <p:spTgt spid="76"/>
                                        </p:tgtEl>
                                        <p:attrNameLst>
                                          <p:attrName>ppt_x</p:attrName>
                                          <p:attrName>ppt_y</p:attrName>
                                        </p:attrNameLst>
                                      </p:cBhvr>
                                    </p:animMotion>
                                  </p:childTnLst>
                                </p:cTn>
                              </p:par>
                              <p:par>
                                <p:cTn id="90" presetID="0" presetClass="path" presetSubtype="0" fill="hold" nodeType="withEffect">
                                  <p:stCondLst>
                                    <p:cond delay="0"/>
                                  </p:stCondLst>
                                  <p:childTnLst>
                                    <p:animMotion origin="layout" path="M 0.134 0.000 L 0.154 0.000 " pathEditMode="relative" ptsTypes="AA">
                                      <p:cBhvr>
                                        <p:cTn id="91" dur="250" fill="hold">
                                          <p:stCondLst>
                                            <p:cond delay="0"/>
                                          </p:stCondLst>
                                        </p:cTn>
                                        <p:tgtEl>
                                          <p:spTgt spid="82"/>
                                        </p:tgtEl>
                                        <p:attrNameLst>
                                          <p:attrName>ppt_x</p:attrName>
                                          <p:attrName>ppt_y</p:attrName>
                                        </p:attrNameLst>
                                      </p:cBhvr>
                                    </p:animMotion>
                                  </p:childTnLst>
                                </p:cTn>
                              </p:par>
                              <p:par>
                                <p:cTn id="92" presetID="8" presetClass="emph" presetSubtype="0" fill="hold" nodeType="withEffect">
                                  <p:stCondLst>
                                    <p:cond delay="0"/>
                                  </p:stCondLst>
                                  <p:childTnLst>
                                    <p:animRot by="-2160000">
                                      <p:cBhvr>
                                        <p:cTn id="93" dur="250" fill="hold">
                                          <p:stCondLst>
                                            <p:cond delay="0"/>
                                          </p:stCondLst>
                                        </p:cTn>
                                        <p:tgtEl>
                                          <p:spTgt spid="79"/>
                                        </p:tgtEl>
                                        <p:attrNameLst>
                                          <p:attrName>r</p:attrName>
                                        </p:attrNameLst>
                                      </p:cBhvr>
                                    </p:animRot>
                                  </p:childTnLst>
                                </p:cTn>
                              </p:par>
                              <p:par>
                                <p:cTn id="94" presetID="8" presetClass="emph" presetSubtype="0" fill="hold" nodeType="withEffect">
                                  <p:stCondLst>
                                    <p:cond delay="0"/>
                                  </p:stCondLst>
                                  <p:childTnLst>
                                    <p:animRot by="2160000">
                                      <p:cBhvr>
                                        <p:cTn id="95" dur="250" fill="hold">
                                          <p:stCondLst>
                                            <p:cond delay="0"/>
                                          </p:stCondLst>
                                        </p:cTn>
                                        <p:tgtEl>
                                          <p:spTgt spid="76"/>
                                        </p:tgtEl>
                                        <p:attrNameLst>
                                          <p:attrName>r</p:attrName>
                                        </p:attrNameLst>
                                      </p:cBhvr>
                                    </p:animRot>
                                  </p:childTnLst>
                                </p:cTn>
                              </p:par>
                            </p:childTnLst>
                          </p:cTn>
                        </p:par>
                        <p:par>
                          <p:cTn id="96" fill="hold">
                            <p:stCondLst>
                              <p:cond delay="2000"/>
                            </p:stCondLst>
                            <p:childTnLst>
                              <p:par>
                                <p:cTn id="97" presetID="0" presetClass="path" presetSubtype="0" fill="hold" nodeType="afterEffect">
                                  <p:stCondLst>
                                    <p:cond delay="0"/>
                                  </p:stCondLst>
                                  <p:childTnLst>
                                    <p:animMotion origin="layout" path="M 0.154 0.000 L 0.173 0.000 " pathEditMode="relative" ptsTypes="AA">
                                      <p:cBhvr>
                                        <p:cTn id="98" dur="250" fill="hold">
                                          <p:stCondLst>
                                            <p:cond delay="0"/>
                                          </p:stCondLst>
                                        </p:cTn>
                                        <p:tgtEl>
                                          <p:spTgt spid="79"/>
                                        </p:tgtEl>
                                        <p:attrNameLst>
                                          <p:attrName>ppt_x</p:attrName>
                                          <p:attrName>ppt_y</p:attrName>
                                        </p:attrNameLst>
                                      </p:cBhvr>
                                    </p:animMotion>
                                  </p:childTnLst>
                                </p:cTn>
                              </p:par>
                              <p:par>
                                <p:cTn id="99" presetID="0" presetClass="path" presetSubtype="0" fill="hold" nodeType="withEffect">
                                  <p:stCondLst>
                                    <p:cond delay="0"/>
                                  </p:stCondLst>
                                  <p:childTnLst>
                                    <p:animMotion origin="layout" path="M 0.154 0.000 L 0.173 0.000 " pathEditMode="relative" ptsTypes="AA">
                                      <p:cBhvr>
                                        <p:cTn id="100" dur="250" fill="hold">
                                          <p:stCondLst>
                                            <p:cond delay="0"/>
                                          </p:stCondLst>
                                        </p:cTn>
                                        <p:tgtEl>
                                          <p:spTgt spid="76"/>
                                        </p:tgtEl>
                                        <p:attrNameLst>
                                          <p:attrName>ppt_x</p:attrName>
                                          <p:attrName>ppt_y</p:attrName>
                                        </p:attrNameLst>
                                      </p:cBhvr>
                                    </p:animMotion>
                                  </p:childTnLst>
                                </p:cTn>
                              </p:par>
                              <p:par>
                                <p:cTn id="101" presetID="0" presetClass="path" presetSubtype="0" fill="hold" nodeType="withEffect">
                                  <p:stCondLst>
                                    <p:cond delay="0"/>
                                  </p:stCondLst>
                                  <p:childTnLst>
                                    <p:animMotion origin="layout" path="M 0.154 0.000 L 0.173 0.000 " pathEditMode="relative" ptsTypes="AA">
                                      <p:cBhvr>
                                        <p:cTn id="102" dur="250" fill="hold">
                                          <p:stCondLst>
                                            <p:cond delay="0"/>
                                          </p:stCondLst>
                                        </p:cTn>
                                        <p:tgtEl>
                                          <p:spTgt spid="82"/>
                                        </p:tgtEl>
                                        <p:attrNameLst>
                                          <p:attrName>ppt_x</p:attrName>
                                          <p:attrName>ppt_y</p:attrName>
                                        </p:attrNameLst>
                                      </p:cBhvr>
                                    </p:animMotion>
                                  </p:childTnLst>
                                </p:cTn>
                              </p:par>
                              <p:par>
                                <p:cTn id="103" presetID="8" presetClass="emph" presetSubtype="0" fill="hold" nodeType="withEffect">
                                  <p:stCondLst>
                                    <p:cond delay="0"/>
                                  </p:stCondLst>
                                  <p:childTnLst>
                                    <p:animRot by="2160000">
                                      <p:cBhvr>
                                        <p:cTn id="104" dur="250" fill="hold">
                                          <p:stCondLst>
                                            <p:cond delay="0"/>
                                          </p:stCondLst>
                                        </p:cTn>
                                        <p:tgtEl>
                                          <p:spTgt spid="79"/>
                                        </p:tgtEl>
                                        <p:attrNameLst>
                                          <p:attrName>r</p:attrName>
                                        </p:attrNameLst>
                                      </p:cBhvr>
                                    </p:animRot>
                                  </p:childTnLst>
                                </p:cTn>
                              </p:par>
                              <p:par>
                                <p:cTn id="105" presetID="8" presetClass="emph" presetSubtype="0" fill="hold" nodeType="withEffect">
                                  <p:stCondLst>
                                    <p:cond delay="0"/>
                                  </p:stCondLst>
                                  <p:childTnLst>
                                    <p:animRot by="-2160000">
                                      <p:cBhvr>
                                        <p:cTn id="106" dur="250" fill="hold">
                                          <p:stCondLst>
                                            <p:cond delay="0"/>
                                          </p:stCondLst>
                                        </p:cTn>
                                        <p:tgtEl>
                                          <p:spTgt spid="76"/>
                                        </p:tgtEl>
                                        <p:attrNameLst>
                                          <p:attrName>r</p:attrName>
                                        </p:attrNameLst>
                                      </p:cBhvr>
                                    </p:animRot>
                                  </p:childTnLst>
                                </p:cTn>
                              </p:par>
                            </p:childTnLst>
                          </p:cTn>
                        </p:par>
                        <p:par>
                          <p:cTn id="107" fill="hold">
                            <p:stCondLst>
                              <p:cond delay="2250"/>
                            </p:stCondLst>
                            <p:childTnLst>
                              <p:par>
                                <p:cTn id="108" presetID="0" presetClass="path" presetSubtype="0" fill="hold" nodeType="afterEffect">
                                  <p:stCondLst>
                                    <p:cond delay="0"/>
                                  </p:stCondLst>
                                  <p:childTnLst>
                                    <p:animMotion origin="layout" path="M 0.173 0.000 L 0.192 0.000 " pathEditMode="relative" ptsTypes="AA">
                                      <p:cBhvr>
                                        <p:cTn id="109" dur="250" fill="hold">
                                          <p:stCondLst>
                                            <p:cond delay="0"/>
                                          </p:stCondLst>
                                        </p:cTn>
                                        <p:tgtEl>
                                          <p:spTgt spid="79"/>
                                        </p:tgtEl>
                                        <p:attrNameLst>
                                          <p:attrName>ppt_x</p:attrName>
                                          <p:attrName>ppt_y</p:attrName>
                                        </p:attrNameLst>
                                      </p:cBhvr>
                                    </p:animMotion>
                                  </p:childTnLst>
                                </p:cTn>
                              </p:par>
                              <p:par>
                                <p:cTn id="110" presetID="0" presetClass="path" presetSubtype="0" fill="hold" nodeType="withEffect">
                                  <p:stCondLst>
                                    <p:cond delay="0"/>
                                  </p:stCondLst>
                                  <p:childTnLst>
                                    <p:animMotion origin="layout" path="M 0.173 0.000 L 0.192 0.000 " pathEditMode="relative" ptsTypes="AA">
                                      <p:cBhvr>
                                        <p:cTn id="111" dur="250" fill="hold">
                                          <p:stCondLst>
                                            <p:cond delay="0"/>
                                          </p:stCondLst>
                                        </p:cTn>
                                        <p:tgtEl>
                                          <p:spTgt spid="76"/>
                                        </p:tgtEl>
                                        <p:attrNameLst>
                                          <p:attrName>ppt_x</p:attrName>
                                          <p:attrName>ppt_y</p:attrName>
                                        </p:attrNameLst>
                                      </p:cBhvr>
                                    </p:animMotion>
                                  </p:childTnLst>
                                </p:cTn>
                              </p:par>
                              <p:par>
                                <p:cTn id="112" presetID="0" presetClass="path" presetSubtype="0" fill="hold" nodeType="withEffect">
                                  <p:stCondLst>
                                    <p:cond delay="0"/>
                                  </p:stCondLst>
                                  <p:childTnLst>
                                    <p:animMotion origin="layout" path="M 0.173 0.000 L 0.192 0.000 " pathEditMode="relative" ptsTypes="AA">
                                      <p:cBhvr>
                                        <p:cTn id="113" dur="250" fill="hold">
                                          <p:stCondLst>
                                            <p:cond delay="0"/>
                                          </p:stCondLst>
                                        </p:cTn>
                                        <p:tgtEl>
                                          <p:spTgt spid="82"/>
                                        </p:tgtEl>
                                        <p:attrNameLst>
                                          <p:attrName>ppt_x</p:attrName>
                                          <p:attrName>ppt_y</p:attrName>
                                        </p:attrNameLst>
                                      </p:cBhvr>
                                    </p:animMotion>
                                  </p:childTnLst>
                                </p:cTn>
                              </p:par>
                              <p:par>
                                <p:cTn id="114" presetID="8" presetClass="emph" presetSubtype="0" fill="hold" nodeType="withEffect">
                                  <p:stCondLst>
                                    <p:cond delay="0"/>
                                  </p:stCondLst>
                                  <p:childTnLst>
                                    <p:animRot by="-2160000">
                                      <p:cBhvr>
                                        <p:cTn id="115" dur="250" fill="hold">
                                          <p:stCondLst>
                                            <p:cond delay="0"/>
                                          </p:stCondLst>
                                        </p:cTn>
                                        <p:tgtEl>
                                          <p:spTgt spid="79"/>
                                        </p:tgtEl>
                                        <p:attrNameLst>
                                          <p:attrName>r</p:attrName>
                                        </p:attrNameLst>
                                      </p:cBhvr>
                                    </p:animRot>
                                  </p:childTnLst>
                                </p:cTn>
                              </p:par>
                              <p:par>
                                <p:cTn id="116" presetID="8" presetClass="emph" presetSubtype="0" fill="hold" nodeType="withEffect">
                                  <p:stCondLst>
                                    <p:cond delay="0"/>
                                  </p:stCondLst>
                                  <p:childTnLst>
                                    <p:animRot by="2160000">
                                      <p:cBhvr>
                                        <p:cTn id="117" dur="250" fill="hold">
                                          <p:stCondLst>
                                            <p:cond delay="0"/>
                                          </p:stCondLst>
                                        </p:cTn>
                                        <p:tgtEl>
                                          <p:spTgt spid="76"/>
                                        </p:tgtEl>
                                        <p:attrNameLst>
                                          <p:attrName>r</p:attrName>
                                        </p:attrNameLst>
                                      </p:cBhvr>
                                    </p:animRot>
                                  </p:childTnLst>
                                </p:cTn>
                              </p:par>
                            </p:childTnLst>
                          </p:cTn>
                        </p:par>
                        <p:par>
                          <p:cTn id="118" fill="hold">
                            <p:stCondLst>
                              <p:cond delay="2500"/>
                            </p:stCondLst>
                            <p:childTnLst>
                              <p:par>
                                <p:cTn id="119" presetID="0" presetClass="path" presetSubtype="0" fill="hold" nodeType="afterEffect">
                                  <p:stCondLst>
                                    <p:cond delay="0"/>
                                  </p:stCondLst>
                                  <p:childTnLst>
                                    <p:animMotion origin="layout" path="M 0.192 0.000 L 0.211 0.000 " pathEditMode="relative" ptsTypes="AA">
                                      <p:cBhvr>
                                        <p:cTn id="120" dur="250" fill="hold">
                                          <p:stCondLst>
                                            <p:cond delay="0"/>
                                          </p:stCondLst>
                                        </p:cTn>
                                        <p:tgtEl>
                                          <p:spTgt spid="79"/>
                                        </p:tgtEl>
                                        <p:attrNameLst>
                                          <p:attrName>ppt_x</p:attrName>
                                          <p:attrName>ppt_y</p:attrName>
                                        </p:attrNameLst>
                                      </p:cBhvr>
                                    </p:animMotion>
                                  </p:childTnLst>
                                </p:cTn>
                              </p:par>
                              <p:par>
                                <p:cTn id="121" presetID="0" presetClass="path" presetSubtype="0" fill="hold" nodeType="withEffect">
                                  <p:stCondLst>
                                    <p:cond delay="0"/>
                                  </p:stCondLst>
                                  <p:childTnLst>
                                    <p:animMotion origin="layout" path="M 0.192 0.000 L 0.211 0.000 " pathEditMode="relative" ptsTypes="AA">
                                      <p:cBhvr>
                                        <p:cTn id="122" dur="250" fill="hold">
                                          <p:stCondLst>
                                            <p:cond delay="0"/>
                                          </p:stCondLst>
                                        </p:cTn>
                                        <p:tgtEl>
                                          <p:spTgt spid="76"/>
                                        </p:tgtEl>
                                        <p:attrNameLst>
                                          <p:attrName>ppt_x</p:attrName>
                                          <p:attrName>ppt_y</p:attrName>
                                        </p:attrNameLst>
                                      </p:cBhvr>
                                    </p:animMotion>
                                  </p:childTnLst>
                                </p:cTn>
                              </p:par>
                              <p:par>
                                <p:cTn id="123" presetID="0" presetClass="path" presetSubtype="0" fill="hold" nodeType="withEffect">
                                  <p:stCondLst>
                                    <p:cond delay="0"/>
                                  </p:stCondLst>
                                  <p:childTnLst>
                                    <p:animMotion origin="layout" path="M 0.192 0.000 L 0.211 0.000 " pathEditMode="relative" ptsTypes="AA">
                                      <p:cBhvr>
                                        <p:cTn id="124" dur="250" fill="hold">
                                          <p:stCondLst>
                                            <p:cond delay="0"/>
                                          </p:stCondLst>
                                        </p:cTn>
                                        <p:tgtEl>
                                          <p:spTgt spid="82"/>
                                        </p:tgtEl>
                                        <p:attrNameLst>
                                          <p:attrName>ppt_x</p:attrName>
                                          <p:attrName>ppt_y</p:attrName>
                                        </p:attrNameLst>
                                      </p:cBhvr>
                                    </p:animMotion>
                                  </p:childTnLst>
                                </p:cTn>
                              </p:par>
                              <p:par>
                                <p:cTn id="125" presetID="8" presetClass="emph" presetSubtype="0" fill="hold" nodeType="withEffect">
                                  <p:stCondLst>
                                    <p:cond delay="0"/>
                                  </p:stCondLst>
                                  <p:childTnLst>
                                    <p:animRot by="2160000">
                                      <p:cBhvr>
                                        <p:cTn id="126" dur="250" fill="hold">
                                          <p:stCondLst>
                                            <p:cond delay="0"/>
                                          </p:stCondLst>
                                        </p:cTn>
                                        <p:tgtEl>
                                          <p:spTgt spid="79"/>
                                        </p:tgtEl>
                                        <p:attrNameLst>
                                          <p:attrName>r</p:attrName>
                                        </p:attrNameLst>
                                      </p:cBhvr>
                                    </p:animRot>
                                  </p:childTnLst>
                                </p:cTn>
                              </p:par>
                              <p:par>
                                <p:cTn id="127" presetID="8" presetClass="emph" presetSubtype="0" fill="hold" nodeType="withEffect">
                                  <p:stCondLst>
                                    <p:cond delay="0"/>
                                  </p:stCondLst>
                                  <p:childTnLst>
                                    <p:animRot by="-2160000">
                                      <p:cBhvr>
                                        <p:cTn id="128" dur="250" fill="hold">
                                          <p:stCondLst>
                                            <p:cond delay="0"/>
                                          </p:stCondLst>
                                        </p:cTn>
                                        <p:tgtEl>
                                          <p:spTgt spid="76"/>
                                        </p:tgtEl>
                                        <p:attrNameLst>
                                          <p:attrName>r</p:attrName>
                                        </p:attrNameLst>
                                      </p:cBhvr>
                                    </p:animRot>
                                  </p:childTnLst>
                                </p:cTn>
                              </p:par>
                            </p:childTnLst>
                          </p:cTn>
                        </p:par>
                        <p:par>
                          <p:cTn id="129" fill="hold">
                            <p:stCondLst>
                              <p:cond delay="2750"/>
                            </p:stCondLst>
                            <p:childTnLst>
                              <p:par>
                                <p:cTn id="130" presetID="0" presetClass="path" presetSubtype="0" fill="hold" nodeType="afterEffect">
                                  <p:stCondLst>
                                    <p:cond delay="0"/>
                                  </p:stCondLst>
                                  <p:childTnLst>
                                    <p:animMotion origin="layout" path="M 0.211 0.000 L 0.230 0.000 " pathEditMode="relative" ptsTypes="AA">
                                      <p:cBhvr>
                                        <p:cTn id="131" dur="250" fill="hold">
                                          <p:stCondLst>
                                            <p:cond delay="0"/>
                                          </p:stCondLst>
                                        </p:cTn>
                                        <p:tgtEl>
                                          <p:spTgt spid="79"/>
                                        </p:tgtEl>
                                        <p:attrNameLst>
                                          <p:attrName>ppt_x</p:attrName>
                                          <p:attrName>ppt_y</p:attrName>
                                        </p:attrNameLst>
                                      </p:cBhvr>
                                    </p:animMotion>
                                  </p:childTnLst>
                                </p:cTn>
                              </p:par>
                              <p:par>
                                <p:cTn id="132" presetID="0" presetClass="path" presetSubtype="0" fill="hold" nodeType="withEffect">
                                  <p:stCondLst>
                                    <p:cond delay="0"/>
                                  </p:stCondLst>
                                  <p:childTnLst>
                                    <p:animMotion origin="layout" path="M 0.211 0.000 L 0.230 0.000 " pathEditMode="relative" ptsTypes="AA">
                                      <p:cBhvr>
                                        <p:cTn id="133" dur="250" fill="hold">
                                          <p:stCondLst>
                                            <p:cond delay="0"/>
                                          </p:stCondLst>
                                        </p:cTn>
                                        <p:tgtEl>
                                          <p:spTgt spid="76"/>
                                        </p:tgtEl>
                                        <p:attrNameLst>
                                          <p:attrName>ppt_x</p:attrName>
                                          <p:attrName>ppt_y</p:attrName>
                                        </p:attrNameLst>
                                      </p:cBhvr>
                                    </p:animMotion>
                                  </p:childTnLst>
                                </p:cTn>
                              </p:par>
                              <p:par>
                                <p:cTn id="134" presetID="0" presetClass="path" presetSubtype="0" fill="hold" nodeType="withEffect">
                                  <p:stCondLst>
                                    <p:cond delay="0"/>
                                  </p:stCondLst>
                                  <p:childTnLst>
                                    <p:animMotion origin="layout" path="M 0.211 0.000 L 0.230 0.000 " pathEditMode="relative" ptsTypes="AA">
                                      <p:cBhvr>
                                        <p:cTn id="135" dur="250" fill="hold">
                                          <p:stCondLst>
                                            <p:cond delay="0"/>
                                          </p:stCondLst>
                                        </p:cTn>
                                        <p:tgtEl>
                                          <p:spTgt spid="82"/>
                                        </p:tgtEl>
                                        <p:attrNameLst>
                                          <p:attrName>ppt_x</p:attrName>
                                          <p:attrName>ppt_y</p:attrName>
                                        </p:attrNameLst>
                                      </p:cBhvr>
                                    </p:animMotion>
                                  </p:childTnLst>
                                </p:cTn>
                              </p:par>
                              <p:par>
                                <p:cTn id="136" presetID="8" presetClass="emph" presetSubtype="0" fill="hold" nodeType="withEffect">
                                  <p:stCondLst>
                                    <p:cond delay="0"/>
                                  </p:stCondLst>
                                  <p:childTnLst>
                                    <p:animRot by="-2160000">
                                      <p:cBhvr>
                                        <p:cTn id="137" dur="250" fill="hold">
                                          <p:stCondLst>
                                            <p:cond delay="0"/>
                                          </p:stCondLst>
                                        </p:cTn>
                                        <p:tgtEl>
                                          <p:spTgt spid="79"/>
                                        </p:tgtEl>
                                        <p:attrNameLst>
                                          <p:attrName>r</p:attrName>
                                        </p:attrNameLst>
                                      </p:cBhvr>
                                    </p:animRot>
                                  </p:childTnLst>
                                </p:cTn>
                              </p:par>
                              <p:par>
                                <p:cTn id="138" presetID="8" presetClass="emph" presetSubtype="0" fill="hold" nodeType="withEffect">
                                  <p:stCondLst>
                                    <p:cond delay="0"/>
                                  </p:stCondLst>
                                  <p:childTnLst>
                                    <p:animRot by="2160000">
                                      <p:cBhvr>
                                        <p:cTn id="139" dur="250" fill="hold">
                                          <p:stCondLst>
                                            <p:cond delay="0"/>
                                          </p:stCondLst>
                                        </p:cTn>
                                        <p:tgtEl>
                                          <p:spTgt spid="76"/>
                                        </p:tgtEl>
                                        <p:attrNameLst>
                                          <p:attrName>r</p:attrName>
                                        </p:attrNameLst>
                                      </p:cBhvr>
                                    </p:animRot>
                                  </p:childTnLst>
                                </p:cTn>
                              </p:par>
                            </p:childTnLst>
                          </p:cTn>
                        </p:par>
                        <p:par>
                          <p:cTn id="140" fill="hold">
                            <p:stCondLst>
                              <p:cond delay="3000"/>
                            </p:stCondLst>
                            <p:childTnLst>
                              <p:par>
                                <p:cTn id="141" presetID="0" presetClass="path" presetSubtype="0" fill="hold" nodeType="afterEffect">
                                  <p:stCondLst>
                                    <p:cond delay="0"/>
                                  </p:stCondLst>
                                  <p:childTnLst>
                                    <p:animMotion origin="layout" path="M 0.230 0.000 L 0.250 0.000 " pathEditMode="relative" ptsTypes="AA">
                                      <p:cBhvr>
                                        <p:cTn id="142" dur="250" fill="hold">
                                          <p:stCondLst>
                                            <p:cond delay="0"/>
                                          </p:stCondLst>
                                        </p:cTn>
                                        <p:tgtEl>
                                          <p:spTgt spid="79"/>
                                        </p:tgtEl>
                                        <p:attrNameLst>
                                          <p:attrName>ppt_x</p:attrName>
                                          <p:attrName>ppt_y</p:attrName>
                                        </p:attrNameLst>
                                      </p:cBhvr>
                                    </p:animMotion>
                                  </p:childTnLst>
                                </p:cTn>
                              </p:par>
                              <p:par>
                                <p:cTn id="143" presetID="0" presetClass="path" presetSubtype="0" fill="hold" nodeType="withEffect">
                                  <p:stCondLst>
                                    <p:cond delay="0"/>
                                  </p:stCondLst>
                                  <p:childTnLst>
                                    <p:animMotion origin="layout" path="M 0.230 0.000 L 0.250 0.000 " pathEditMode="relative" ptsTypes="AA">
                                      <p:cBhvr>
                                        <p:cTn id="144" dur="250" fill="hold">
                                          <p:stCondLst>
                                            <p:cond delay="0"/>
                                          </p:stCondLst>
                                        </p:cTn>
                                        <p:tgtEl>
                                          <p:spTgt spid="76"/>
                                        </p:tgtEl>
                                        <p:attrNameLst>
                                          <p:attrName>ppt_x</p:attrName>
                                          <p:attrName>ppt_y</p:attrName>
                                        </p:attrNameLst>
                                      </p:cBhvr>
                                    </p:animMotion>
                                  </p:childTnLst>
                                </p:cTn>
                              </p:par>
                              <p:par>
                                <p:cTn id="145" presetID="0" presetClass="path" presetSubtype="0" fill="hold" nodeType="withEffect">
                                  <p:stCondLst>
                                    <p:cond delay="0"/>
                                  </p:stCondLst>
                                  <p:childTnLst>
                                    <p:animMotion origin="layout" path="M 0.230 0.000 L 0.250 0.000 " pathEditMode="relative" ptsTypes="AA">
                                      <p:cBhvr>
                                        <p:cTn id="146" dur="250" fill="hold">
                                          <p:stCondLst>
                                            <p:cond delay="0"/>
                                          </p:stCondLst>
                                        </p:cTn>
                                        <p:tgtEl>
                                          <p:spTgt spid="82"/>
                                        </p:tgtEl>
                                        <p:attrNameLst>
                                          <p:attrName>ppt_x</p:attrName>
                                          <p:attrName>ppt_y</p:attrName>
                                        </p:attrNameLst>
                                      </p:cBhvr>
                                    </p:animMotion>
                                  </p:childTnLst>
                                </p:cTn>
                              </p:par>
                              <p:par>
                                <p:cTn id="147" presetID="8" presetClass="emph" presetSubtype="0" fill="hold" nodeType="withEffect">
                                  <p:stCondLst>
                                    <p:cond delay="0"/>
                                  </p:stCondLst>
                                  <p:childTnLst>
                                    <p:animRot by="2160000">
                                      <p:cBhvr>
                                        <p:cTn id="148" dur="250" fill="hold">
                                          <p:stCondLst>
                                            <p:cond delay="0"/>
                                          </p:stCondLst>
                                        </p:cTn>
                                        <p:tgtEl>
                                          <p:spTgt spid="79"/>
                                        </p:tgtEl>
                                        <p:attrNameLst>
                                          <p:attrName>r</p:attrName>
                                        </p:attrNameLst>
                                      </p:cBhvr>
                                    </p:animRot>
                                  </p:childTnLst>
                                </p:cTn>
                              </p:par>
                              <p:par>
                                <p:cTn id="149" presetID="8" presetClass="emph" presetSubtype="0" fill="hold" nodeType="withEffect">
                                  <p:stCondLst>
                                    <p:cond delay="0"/>
                                  </p:stCondLst>
                                  <p:childTnLst>
                                    <p:animRot by="-2160000">
                                      <p:cBhvr>
                                        <p:cTn id="150" dur="250" fill="hold">
                                          <p:stCondLst>
                                            <p:cond delay="0"/>
                                          </p:stCondLst>
                                        </p:cTn>
                                        <p:tgtEl>
                                          <p:spTgt spid="76"/>
                                        </p:tgtEl>
                                        <p:attrNameLst>
                                          <p:attrName>r</p:attrName>
                                        </p:attrNameLst>
                                      </p:cBhvr>
                                    </p:animRot>
                                  </p:childTnLst>
                                </p:cTn>
                              </p:par>
                            </p:childTnLst>
                          </p:cTn>
                        </p:par>
                        <p:par>
                          <p:cTn id="151" fill="hold">
                            <p:stCondLst>
                              <p:cond delay="3250"/>
                            </p:stCondLst>
                            <p:childTnLst>
                              <p:par>
                                <p:cTn id="152" presetID="0" presetClass="path" presetSubtype="0" fill="hold" nodeType="afterEffect">
                                  <p:stCondLst>
                                    <p:cond delay="0"/>
                                  </p:stCondLst>
                                  <p:childTnLst>
                                    <p:animMotion origin="layout" path="M 0.250 0.000 L 0.269 0.000 " pathEditMode="relative" ptsTypes="AA">
                                      <p:cBhvr>
                                        <p:cTn id="153" dur="250" fill="hold">
                                          <p:stCondLst>
                                            <p:cond delay="0"/>
                                          </p:stCondLst>
                                        </p:cTn>
                                        <p:tgtEl>
                                          <p:spTgt spid="79"/>
                                        </p:tgtEl>
                                        <p:attrNameLst>
                                          <p:attrName>ppt_x</p:attrName>
                                          <p:attrName>ppt_y</p:attrName>
                                        </p:attrNameLst>
                                      </p:cBhvr>
                                    </p:animMotion>
                                  </p:childTnLst>
                                </p:cTn>
                              </p:par>
                              <p:par>
                                <p:cTn id="154" presetID="0" presetClass="path" presetSubtype="0" fill="hold" nodeType="withEffect">
                                  <p:stCondLst>
                                    <p:cond delay="0"/>
                                  </p:stCondLst>
                                  <p:childTnLst>
                                    <p:animMotion origin="layout" path="M 0.250 0.000 L 0.269 0.000 " pathEditMode="relative" ptsTypes="AA">
                                      <p:cBhvr>
                                        <p:cTn id="155" dur="250" fill="hold">
                                          <p:stCondLst>
                                            <p:cond delay="0"/>
                                          </p:stCondLst>
                                        </p:cTn>
                                        <p:tgtEl>
                                          <p:spTgt spid="76"/>
                                        </p:tgtEl>
                                        <p:attrNameLst>
                                          <p:attrName>ppt_x</p:attrName>
                                          <p:attrName>ppt_y</p:attrName>
                                        </p:attrNameLst>
                                      </p:cBhvr>
                                    </p:animMotion>
                                  </p:childTnLst>
                                </p:cTn>
                              </p:par>
                              <p:par>
                                <p:cTn id="156" presetID="0" presetClass="path" presetSubtype="0" fill="hold" nodeType="withEffect">
                                  <p:stCondLst>
                                    <p:cond delay="0"/>
                                  </p:stCondLst>
                                  <p:childTnLst>
                                    <p:animMotion origin="layout" path="M 0.250 0.000 L 0.269 0.000 " pathEditMode="relative" ptsTypes="AA">
                                      <p:cBhvr>
                                        <p:cTn id="157" dur="250" fill="hold">
                                          <p:stCondLst>
                                            <p:cond delay="0"/>
                                          </p:stCondLst>
                                        </p:cTn>
                                        <p:tgtEl>
                                          <p:spTgt spid="82"/>
                                        </p:tgtEl>
                                        <p:attrNameLst>
                                          <p:attrName>ppt_x</p:attrName>
                                          <p:attrName>ppt_y</p:attrName>
                                        </p:attrNameLst>
                                      </p:cBhvr>
                                    </p:animMotion>
                                  </p:childTnLst>
                                </p:cTn>
                              </p:par>
                              <p:par>
                                <p:cTn id="158" presetID="8" presetClass="emph" presetSubtype="0" fill="hold" nodeType="withEffect">
                                  <p:stCondLst>
                                    <p:cond delay="0"/>
                                  </p:stCondLst>
                                  <p:childTnLst>
                                    <p:animRot by="-2160000">
                                      <p:cBhvr>
                                        <p:cTn id="159" dur="250" fill="hold">
                                          <p:stCondLst>
                                            <p:cond delay="0"/>
                                          </p:stCondLst>
                                        </p:cTn>
                                        <p:tgtEl>
                                          <p:spTgt spid="79"/>
                                        </p:tgtEl>
                                        <p:attrNameLst>
                                          <p:attrName>r</p:attrName>
                                        </p:attrNameLst>
                                      </p:cBhvr>
                                    </p:animRot>
                                  </p:childTnLst>
                                </p:cTn>
                              </p:par>
                              <p:par>
                                <p:cTn id="160" presetID="8" presetClass="emph" presetSubtype="0" fill="hold" nodeType="withEffect">
                                  <p:stCondLst>
                                    <p:cond delay="0"/>
                                  </p:stCondLst>
                                  <p:childTnLst>
                                    <p:animRot by="2160000">
                                      <p:cBhvr>
                                        <p:cTn id="161" dur="250" fill="hold">
                                          <p:stCondLst>
                                            <p:cond delay="0"/>
                                          </p:stCondLst>
                                        </p:cTn>
                                        <p:tgtEl>
                                          <p:spTgt spid="76"/>
                                        </p:tgtEl>
                                        <p:attrNameLst>
                                          <p:attrName>r</p:attrName>
                                        </p:attrNameLst>
                                      </p:cBhvr>
                                    </p:animRot>
                                  </p:childTnLst>
                                </p:cTn>
                              </p:par>
                            </p:childTnLst>
                          </p:cTn>
                        </p:par>
                        <p:par>
                          <p:cTn id="162" fill="hold">
                            <p:stCondLst>
                              <p:cond delay="3500"/>
                            </p:stCondLst>
                            <p:childTnLst>
                              <p:par>
                                <p:cTn id="163" presetID="0" presetClass="path" presetSubtype="0" fill="hold" nodeType="afterEffect">
                                  <p:stCondLst>
                                    <p:cond delay="0"/>
                                  </p:stCondLst>
                                  <p:childTnLst>
                                    <p:animMotion origin="layout" path="M 0.269 0.000 L 0.288 0.000 " pathEditMode="relative" ptsTypes="AA">
                                      <p:cBhvr>
                                        <p:cTn id="164" dur="250" fill="hold">
                                          <p:stCondLst>
                                            <p:cond delay="0"/>
                                          </p:stCondLst>
                                        </p:cTn>
                                        <p:tgtEl>
                                          <p:spTgt spid="79"/>
                                        </p:tgtEl>
                                        <p:attrNameLst>
                                          <p:attrName>ppt_x</p:attrName>
                                          <p:attrName>ppt_y</p:attrName>
                                        </p:attrNameLst>
                                      </p:cBhvr>
                                    </p:animMotion>
                                  </p:childTnLst>
                                </p:cTn>
                              </p:par>
                              <p:par>
                                <p:cTn id="165" presetID="0" presetClass="path" presetSubtype="0" fill="hold" nodeType="withEffect">
                                  <p:stCondLst>
                                    <p:cond delay="0"/>
                                  </p:stCondLst>
                                  <p:childTnLst>
                                    <p:animMotion origin="layout" path="M 0.269 0.000 L 0.288 0.000 " pathEditMode="relative" ptsTypes="AA">
                                      <p:cBhvr>
                                        <p:cTn id="166" dur="250" fill="hold">
                                          <p:stCondLst>
                                            <p:cond delay="0"/>
                                          </p:stCondLst>
                                        </p:cTn>
                                        <p:tgtEl>
                                          <p:spTgt spid="76"/>
                                        </p:tgtEl>
                                        <p:attrNameLst>
                                          <p:attrName>ppt_x</p:attrName>
                                          <p:attrName>ppt_y</p:attrName>
                                        </p:attrNameLst>
                                      </p:cBhvr>
                                    </p:animMotion>
                                  </p:childTnLst>
                                </p:cTn>
                              </p:par>
                              <p:par>
                                <p:cTn id="167" presetID="0" presetClass="path" presetSubtype="0" fill="hold" nodeType="withEffect">
                                  <p:stCondLst>
                                    <p:cond delay="0"/>
                                  </p:stCondLst>
                                  <p:childTnLst>
                                    <p:animMotion origin="layout" path="M 0.269 0.000 L 0.288 0.000 " pathEditMode="relative" ptsTypes="AA">
                                      <p:cBhvr>
                                        <p:cTn id="168" dur="250" fill="hold">
                                          <p:stCondLst>
                                            <p:cond delay="0"/>
                                          </p:stCondLst>
                                        </p:cTn>
                                        <p:tgtEl>
                                          <p:spTgt spid="82"/>
                                        </p:tgtEl>
                                        <p:attrNameLst>
                                          <p:attrName>ppt_x</p:attrName>
                                          <p:attrName>ppt_y</p:attrName>
                                        </p:attrNameLst>
                                      </p:cBhvr>
                                    </p:animMotion>
                                  </p:childTnLst>
                                </p:cTn>
                              </p:par>
                              <p:par>
                                <p:cTn id="169" presetID="8" presetClass="emph" presetSubtype="0" fill="hold" nodeType="withEffect">
                                  <p:stCondLst>
                                    <p:cond delay="0"/>
                                  </p:stCondLst>
                                  <p:childTnLst>
                                    <p:animRot by="2160000">
                                      <p:cBhvr>
                                        <p:cTn id="170" dur="250" fill="hold">
                                          <p:stCondLst>
                                            <p:cond delay="0"/>
                                          </p:stCondLst>
                                        </p:cTn>
                                        <p:tgtEl>
                                          <p:spTgt spid="79"/>
                                        </p:tgtEl>
                                        <p:attrNameLst>
                                          <p:attrName>r</p:attrName>
                                        </p:attrNameLst>
                                      </p:cBhvr>
                                    </p:animRot>
                                  </p:childTnLst>
                                </p:cTn>
                              </p:par>
                              <p:par>
                                <p:cTn id="171" presetID="8" presetClass="emph" presetSubtype="0" fill="hold" nodeType="withEffect">
                                  <p:stCondLst>
                                    <p:cond delay="0"/>
                                  </p:stCondLst>
                                  <p:childTnLst>
                                    <p:animRot by="-2160000">
                                      <p:cBhvr>
                                        <p:cTn id="172" dur="250" fill="hold">
                                          <p:stCondLst>
                                            <p:cond delay="0"/>
                                          </p:stCondLst>
                                        </p:cTn>
                                        <p:tgtEl>
                                          <p:spTgt spid="76"/>
                                        </p:tgtEl>
                                        <p:attrNameLst>
                                          <p:attrName>r</p:attrName>
                                        </p:attrNameLst>
                                      </p:cBhvr>
                                    </p:animRot>
                                  </p:childTnLst>
                                </p:cTn>
                              </p:par>
                            </p:childTnLst>
                          </p:cTn>
                        </p:par>
                        <p:par>
                          <p:cTn id="173" fill="hold">
                            <p:stCondLst>
                              <p:cond delay="3750"/>
                            </p:stCondLst>
                            <p:childTnLst>
                              <p:par>
                                <p:cTn id="174" presetID="0" presetClass="path" presetSubtype="0" fill="hold" nodeType="afterEffect">
                                  <p:stCondLst>
                                    <p:cond delay="0"/>
                                  </p:stCondLst>
                                  <p:childTnLst>
                                    <p:animMotion origin="layout" path="M 0.288 0.000 L 0.307 0.000 " pathEditMode="relative" ptsTypes="AA">
                                      <p:cBhvr>
                                        <p:cTn id="175" dur="250" fill="hold">
                                          <p:stCondLst>
                                            <p:cond delay="0"/>
                                          </p:stCondLst>
                                        </p:cTn>
                                        <p:tgtEl>
                                          <p:spTgt spid="79"/>
                                        </p:tgtEl>
                                        <p:attrNameLst>
                                          <p:attrName>ppt_x</p:attrName>
                                          <p:attrName>ppt_y</p:attrName>
                                        </p:attrNameLst>
                                      </p:cBhvr>
                                    </p:animMotion>
                                  </p:childTnLst>
                                </p:cTn>
                              </p:par>
                              <p:par>
                                <p:cTn id="176" presetID="0" presetClass="path" presetSubtype="0" fill="hold" nodeType="withEffect">
                                  <p:stCondLst>
                                    <p:cond delay="0"/>
                                  </p:stCondLst>
                                  <p:childTnLst>
                                    <p:animMotion origin="layout" path="M 0.288 0.000 L 0.307 0.000 " pathEditMode="relative" ptsTypes="AA">
                                      <p:cBhvr>
                                        <p:cTn id="177" dur="250" fill="hold">
                                          <p:stCondLst>
                                            <p:cond delay="0"/>
                                          </p:stCondLst>
                                        </p:cTn>
                                        <p:tgtEl>
                                          <p:spTgt spid="76"/>
                                        </p:tgtEl>
                                        <p:attrNameLst>
                                          <p:attrName>ppt_x</p:attrName>
                                          <p:attrName>ppt_y</p:attrName>
                                        </p:attrNameLst>
                                      </p:cBhvr>
                                    </p:animMotion>
                                  </p:childTnLst>
                                </p:cTn>
                              </p:par>
                              <p:par>
                                <p:cTn id="178" presetID="0" presetClass="path" presetSubtype="0" fill="hold" nodeType="withEffect">
                                  <p:stCondLst>
                                    <p:cond delay="0"/>
                                  </p:stCondLst>
                                  <p:childTnLst>
                                    <p:animMotion origin="layout" path="M 0.288 0.000 L 0.307 0.000 " pathEditMode="relative" ptsTypes="AA">
                                      <p:cBhvr>
                                        <p:cTn id="179" dur="250" fill="hold">
                                          <p:stCondLst>
                                            <p:cond delay="0"/>
                                          </p:stCondLst>
                                        </p:cTn>
                                        <p:tgtEl>
                                          <p:spTgt spid="82"/>
                                        </p:tgtEl>
                                        <p:attrNameLst>
                                          <p:attrName>ppt_x</p:attrName>
                                          <p:attrName>ppt_y</p:attrName>
                                        </p:attrNameLst>
                                      </p:cBhvr>
                                    </p:animMotion>
                                  </p:childTnLst>
                                </p:cTn>
                              </p:par>
                              <p:par>
                                <p:cTn id="180" presetID="8" presetClass="emph" presetSubtype="0" fill="hold" nodeType="withEffect">
                                  <p:stCondLst>
                                    <p:cond delay="0"/>
                                  </p:stCondLst>
                                  <p:childTnLst>
                                    <p:animRot by="-2160000">
                                      <p:cBhvr>
                                        <p:cTn id="181" dur="250" fill="hold">
                                          <p:stCondLst>
                                            <p:cond delay="0"/>
                                          </p:stCondLst>
                                        </p:cTn>
                                        <p:tgtEl>
                                          <p:spTgt spid="79"/>
                                        </p:tgtEl>
                                        <p:attrNameLst>
                                          <p:attrName>r</p:attrName>
                                        </p:attrNameLst>
                                      </p:cBhvr>
                                    </p:animRot>
                                  </p:childTnLst>
                                </p:cTn>
                              </p:par>
                              <p:par>
                                <p:cTn id="182" presetID="8" presetClass="emph" presetSubtype="0" fill="hold" nodeType="withEffect">
                                  <p:stCondLst>
                                    <p:cond delay="0"/>
                                  </p:stCondLst>
                                  <p:childTnLst>
                                    <p:animRot by="2160000">
                                      <p:cBhvr>
                                        <p:cTn id="183" dur="250" fill="hold">
                                          <p:stCondLst>
                                            <p:cond delay="0"/>
                                          </p:stCondLst>
                                        </p:cTn>
                                        <p:tgtEl>
                                          <p:spTgt spid="76"/>
                                        </p:tgtEl>
                                        <p:attrNameLst>
                                          <p:attrName>r</p:attrName>
                                        </p:attrNameLst>
                                      </p:cBhvr>
                                    </p:animRot>
                                  </p:childTnLst>
                                </p:cTn>
                              </p:par>
                            </p:childTnLst>
                          </p:cTn>
                        </p:par>
                        <p:par>
                          <p:cTn id="184" fill="hold">
                            <p:stCondLst>
                              <p:cond delay="4000"/>
                            </p:stCondLst>
                            <p:childTnLst>
                              <p:par>
                                <p:cTn id="185" presetID="0" presetClass="path" presetSubtype="0" fill="hold" nodeType="afterEffect">
                                  <p:stCondLst>
                                    <p:cond delay="0"/>
                                  </p:stCondLst>
                                  <p:childTnLst>
                                    <p:animMotion origin="layout" path="M 0.307 0.000 L 0.326 0.000 " pathEditMode="relative" ptsTypes="AA">
                                      <p:cBhvr>
                                        <p:cTn id="186" dur="250" fill="hold">
                                          <p:stCondLst>
                                            <p:cond delay="0"/>
                                          </p:stCondLst>
                                        </p:cTn>
                                        <p:tgtEl>
                                          <p:spTgt spid="79"/>
                                        </p:tgtEl>
                                        <p:attrNameLst>
                                          <p:attrName>ppt_x</p:attrName>
                                          <p:attrName>ppt_y</p:attrName>
                                        </p:attrNameLst>
                                      </p:cBhvr>
                                    </p:animMotion>
                                  </p:childTnLst>
                                </p:cTn>
                              </p:par>
                              <p:par>
                                <p:cTn id="187" presetID="0" presetClass="path" presetSubtype="0" fill="hold" nodeType="withEffect">
                                  <p:stCondLst>
                                    <p:cond delay="0"/>
                                  </p:stCondLst>
                                  <p:childTnLst>
                                    <p:animMotion origin="layout" path="M 0.307 0.000 L 0.326 0.000 " pathEditMode="relative" ptsTypes="AA">
                                      <p:cBhvr>
                                        <p:cTn id="188" dur="250" fill="hold">
                                          <p:stCondLst>
                                            <p:cond delay="0"/>
                                          </p:stCondLst>
                                        </p:cTn>
                                        <p:tgtEl>
                                          <p:spTgt spid="76"/>
                                        </p:tgtEl>
                                        <p:attrNameLst>
                                          <p:attrName>ppt_x</p:attrName>
                                          <p:attrName>ppt_y</p:attrName>
                                        </p:attrNameLst>
                                      </p:cBhvr>
                                    </p:animMotion>
                                  </p:childTnLst>
                                </p:cTn>
                              </p:par>
                              <p:par>
                                <p:cTn id="189" presetID="0" presetClass="path" presetSubtype="0" fill="hold" nodeType="withEffect">
                                  <p:stCondLst>
                                    <p:cond delay="0"/>
                                  </p:stCondLst>
                                  <p:childTnLst>
                                    <p:animMotion origin="layout" path="M 0.307 0.000 L 0.326 0.000 " pathEditMode="relative" ptsTypes="AA">
                                      <p:cBhvr>
                                        <p:cTn id="190" dur="250" fill="hold">
                                          <p:stCondLst>
                                            <p:cond delay="0"/>
                                          </p:stCondLst>
                                        </p:cTn>
                                        <p:tgtEl>
                                          <p:spTgt spid="82"/>
                                        </p:tgtEl>
                                        <p:attrNameLst>
                                          <p:attrName>ppt_x</p:attrName>
                                          <p:attrName>ppt_y</p:attrName>
                                        </p:attrNameLst>
                                      </p:cBhvr>
                                    </p:animMotion>
                                  </p:childTnLst>
                                </p:cTn>
                              </p:par>
                              <p:par>
                                <p:cTn id="191" presetID="8" presetClass="emph" presetSubtype="0" fill="hold" nodeType="withEffect">
                                  <p:stCondLst>
                                    <p:cond delay="0"/>
                                  </p:stCondLst>
                                  <p:childTnLst>
                                    <p:animRot by="2160000">
                                      <p:cBhvr>
                                        <p:cTn id="192" dur="250" fill="hold">
                                          <p:stCondLst>
                                            <p:cond delay="0"/>
                                          </p:stCondLst>
                                        </p:cTn>
                                        <p:tgtEl>
                                          <p:spTgt spid="79"/>
                                        </p:tgtEl>
                                        <p:attrNameLst>
                                          <p:attrName>r</p:attrName>
                                        </p:attrNameLst>
                                      </p:cBhvr>
                                    </p:animRot>
                                  </p:childTnLst>
                                </p:cTn>
                              </p:par>
                              <p:par>
                                <p:cTn id="193" presetID="8" presetClass="emph" presetSubtype="0" fill="hold" nodeType="withEffect">
                                  <p:stCondLst>
                                    <p:cond delay="0"/>
                                  </p:stCondLst>
                                  <p:childTnLst>
                                    <p:animRot by="-2160000">
                                      <p:cBhvr>
                                        <p:cTn id="194" dur="250" fill="hold">
                                          <p:stCondLst>
                                            <p:cond delay="0"/>
                                          </p:stCondLst>
                                        </p:cTn>
                                        <p:tgtEl>
                                          <p:spTgt spid="76"/>
                                        </p:tgtEl>
                                        <p:attrNameLst>
                                          <p:attrName>r</p:attrName>
                                        </p:attrNameLst>
                                      </p:cBhvr>
                                    </p:animRot>
                                  </p:childTnLst>
                                </p:cTn>
                              </p:par>
                            </p:childTnLst>
                          </p:cTn>
                        </p:par>
                        <p:par>
                          <p:cTn id="195" fill="hold">
                            <p:stCondLst>
                              <p:cond delay="4250"/>
                            </p:stCondLst>
                            <p:childTnLst>
                              <p:par>
                                <p:cTn id="196" presetID="0" presetClass="path" presetSubtype="0" fill="hold" nodeType="afterEffect">
                                  <p:stCondLst>
                                    <p:cond delay="0"/>
                                  </p:stCondLst>
                                  <p:childTnLst>
                                    <p:animMotion origin="layout" path="M 0.326 0.000 L 0.346 0.000 " pathEditMode="relative" ptsTypes="AA">
                                      <p:cBhvr>
                                        <p:cTn id="197" dur="250" fill="hold">
                                          <p:stCondLst>
                                            <p:cond delay="0"/>
                                          </p:stCondLst>
                                        </p:cTn>
                                        <p:tgtEl>
                                          <p:spTgt spid="79"/>
                                        </p:tgtEl>
                                        <p:attrNameLst>
                                          <p:attrName>ppt_x</p:attrName>
                                          <p:attrName>ppt_y</p:attrName>
                                        </p:attrNameLst>
                                      </p:cBhvr>
                                    </p:animMotion>
                                  </p:childTnLst>
                                </p:cTn>
                              </p:par>
                              <p:par>
                                <p:cTn id="198" presetID="0" presetClass="path" presetSubtype="0" fill="hold" nodeType="withEffect">
                                  <p:stCondLst>
                                    <p:cond delay="0"/>
                                  </p:stCondLst>
                                  <p:childTnLst>
                                    <p:animMotion origin="layout" path="M 0.326 0.000 L 0.346 0.000 " pathEditMode="relative" ptsTypes="AA">
                                      <p:cBhvr>
                                        <p:cTn id="199" dur="250" fill="hold">
                                          <p:stCondLst>
                                            <p:cond delay="0"/>
                                          </p:stCondLst>
                                        </p:cTn>
                                        <p:tgtEl>
                                          <p:spTgt spid="76"/>
                                        </p:tgtEl>
                                        <p:attrNameLst>
                                          <p:attrName>ppt_x</p:attrName>
                                          <p:attrName>ppt_y</p:attrName>
                                        </p:attrNameLst>
                                      </p:cBhvr>
                                    </p:animMotion>
                                  </p:childTnLst>
                                </p:cTn>
                              </p:par>
                              <p:par>
                                <p:cTn id="200" presetID="0" presetClass="path" presetSubtype="0" fill="hold" nodeType="withEffect">
                                  <p:stCondLst>
                                    <p:cond delay="0"/>
                                  </p:stCondLst>
                                  <p:childTnLst>
                                    <p:animMotion origin="layout" path="M 0.326 0.000 L 0.346 0.000 " pathEditMode="relative" ptsTypes="AA">
                                      <p:cBhvr>
                                        <p:cTn id="201" dur="250" fill="hold">
                                          <p:stCondLst>
                                            <p:cond delay="0"/>
                                          </p:stCondLst>
                                        </p:cTn>
                                        <p:tgtEl>
                                          <p:spTgt spid="82"/>
                                        </p:tgtEl>
                                        <p:attrNameLst>
                                          <p:attrName>ppt_x</p:attrName>
                                          <p:attrName>ppt_y</p:attrName>
                                        </p:attrNameLst>
                                      </p:cBhvr>
                                    </p:animMotion>
                                  </p:childTnLst>
                                </p:cTn>
                              </p:par>
                              <p:par>
                                <p:cTn id="202" presetID="8" presetClass="emph" presetSubtype="0" fill="hold" nodeType="withEffect">
                                  <p:stCondLst>
                                    <p:cond delay="0"/>
                                  </p:stCondLst>
                                  <p:childTnLst>
                                    <p:animRot by="-2160000">
                                      <p:cBhvr>
                                        <p:cTn id="203" dur="250" fill="hold">
                                          <p:stCondLst>
                                            <p:cond delay="0"/>
                                          </p:stCondLst>
                                        </p:cTn>
                                        <p:tgtEl>
                                          <p:spTgt spid="79"/>
                                        </p:tgtEl>
                                        <p:attrNameLst>
                                          <p:attrName>r</p:attrName>
                                        </p:attrNameLst>
                                      </p:cBhvr>
                                    </p:animRot>
                                  </p:childTnLst>
                                </p:cTn>
                              </p:par>
                              <p:par>
                                <p:cTn id="204" presetID="8" presetClass="emph" presetSubtype="0" fill="hold" nodeType="withEffect">
                                  <p:stCondLst>
                                    <p:cond delay="0"/>
                                  </p:stCondLst>
                                  <p:childTnLst>
                                    <p:animRot by="2160000">
                                      <p:cBhvr>
                                        <p:cTn id="205" dur="250" fill="hold">
                                          <p:stCondLst>
                                            <p:cond delay="0"/>
                                          </p:stCondLst>
                                        </p:cTn>
                                        <p:tgtEl>
                                          <p:spTgt spid="76"/>
                                        </p:tgtEl>
                                        <p:attrNameLst>
                                          <p:attrName>r</p:attrName>
                                        </p:attrNameLst>
                                      </p:cBhvr>
                                    </p:animRot>
                                  </p:childTnLst>
                                </p:cTn>
                              </p:par>
                            </p:childTnLst>
                          </p:cTn>
                        </p:par>
                        <p:par>
                          <p:cTn id="206" fill="hold">
                            <p:stCondLst>
                              <p:cond delay="4500"/>
                            </p:stCondLst>
                            <p:childTnLst>
                              <p:par>
                                <p:cTn id="207" presetID="0" presetClass="path" presetSubtype="0" fill="hold" nodeType="afterEffect">
                                  <p:stCondLst>
                                    <p:cond delay="0"/>
                                  </p:stCondLst>
                                  <p:childTnLst>
                                    <p:animMotion origin="layout" path="M 0.346 0.000 L 0.365 0.000 " pathEditMode="relative" ptsTypes="AA">
                                      <p:cBhvr>
                                        <p:cTn id="208" dur="250" fill="hold">
                                          <p:stCondLst>
                                            <p:cond delay="0"/>
                                          </p:stCondLst>
                                        </p:cTn>
                                        <p:tgtEl>
                                          <p:spTgt spid="79"/>
                                        </p:tgtEl>
                                        <p:attrNameLst>
                                          <p:attrName>ppt_x</p:attrName>
                                          <p:attrName>ppt_y</p:attrName>
                                        </p:attrNameLst>
                                      </p:cBhvr>
                                    </p:animMotion>
                                  </p:childTnLst>
                                </p:cTn>
                              </p:par>
                              <p:par>
                                <p:cTn id="209" presetID="0" presetClass="path" presetSubtype="0" fill="hold" nodeType="withEffect">
                                  <p:stCondLst>
                                    <p:cond delay="0"/>
                                  </p:stCondLst>
                                  <p:childTnLst>
                                    <p:animMotion origin="layout" path="M 0.346 0.000 L 0.365 0.000 " pathEditMode="relative" ptsTypes="AA">
                                      <p:cBhvr>
                                        <p:cTn id="210" dur="250" fill="hold">
                                          <p:stCondLst>
                                            <p:cond delay="0"/>
                                          </p:stCondLst>
                                        </p:cTn>
                                        <p:tgtEl>
                                          <p:spTgt spid="76"/>
                                        </p:tgtEl>
                                        <p:attrNameLst>
                                          <p:attrName>ppt_x</p:attrName>
                                          <p:attrName>ppt_y</p:attrName>
                                        </p:attrNameLst>
                                      </p:cBhvr>
                                    </p:animMotion>
                                  </p:childTnLst>
                                </p:cTn>
                              </p:par>
                              <p:par>
                                <p:cTn id="211" presetID="0" presetClass="path" presetSubtype="0" fill="hold" nodeType="withEffect">
                                  <p:stCondLst>
                                    <p:cond delay="0"/>
                                  </p:stCondLst>
                                  <p:childTnLst>
                                    <p:animMotion origin="layout" path="M 0.346 0.000 L 0.365 0.000 " pathEditMode="relative" ptsTypes="AA">
                                      <p:cBhvr>
                                        <p:cTn id="212" dur="250" fill="hold">
                                          <p:stCondLst>
                                            <p:cond delay="0"/>
                                          </p:stCondLst>
                                        </p:cTn>
                                        <p:tgtEl>
                                          <p:spTgt spid="82"/>
                                        </p:tgtEl>
                                        <p:attrNameLst>
                                          <p:attrName>ppt_x</p:attrName>
                                          <p:attrName>ppt_y</p:attrName>
                                        </p:attrNameLst>
                                      </p:cBhvr>
                                    </p:animMotion>
                                  </p:childTnLst>
                                </p:cTn>
                              </p:par>
                              <p:par>
                                <p:cTn id="213" presetID="8" presetClass="emph" presetSubtype="0" fill="hold" nodeType="withEffect">
                                  <p:stCondLst>
                                    <p:cond delay="0"/>
                                  </p:stCondLst>
                                  <p:childTnLst>
                                    <p:animRot by="2160000">
                                      <p:cBhvr>
                                        <p:cTn id="214" dur="250" fill="hold">
                                          <p:stCondLst>
                                            <p:cond delay="0"/>
                                          </p:stCondLst>
                                        </p:cTn>
                                        <p:tgtEl>
                                          <p:spTgt spid="79"/>
                                        </p:tgtEl>
                                        <p:attrNameLst>
                                          <p:attrName>r</p:attrName>
                                        </p:attrNameLst>
                                      </p:cBhvr>
                                    </p:animRot>
                                  </p:childTnLst>
                                </p:cTn>
                              </p:par>
                              <p:par>
                                <p:cTn id="215" presetID="8" presetClass="emph" presetSubtype="0" fill="hold" nodeType="withEffect">
                                  <p:stCondLst>
                                    <p:cond delay="0"/>
                                  </p:stCondLst>
                                  <p:childTnLst>
                                    <p:animRot by="-2160000">
                                      <p:cBhvr>
                                        <p:cTn id="216" dur="250" fill="hold">
                                          <p:stCondLst>
                                            <p:cond delay="0"/>
                                          </p:stCondLst>
                                        </p:cTn>
                                        <p:tgtEl>
                                          <p:spTgt spid="76"/>
                                        </p:tgtEl>
                                        <p:attrNameLst>
                                          <p:attrName>r</p:attrName>
                                        </p:attrNameLst>
                                      </p:cBhvr>
                                    </p:animRot>
                                  </p:childTnLst>
                                </p:cTn>
                              </p:par>
                            </p:childTnLst>
                          </p:cTn>
                        </p:par>
                        <p:par>
                          <p:cTn id="217" fill="hold">
                            <p:stCondLst>
                              <p:cond delay="4750"/>
                            </p:stCondLst>
                            <p:childTnLst>
                              <p:par>
                                <p:cTn id="218" presetID="0" presetClass="path" presetSubtype="0" fill="hold" nodeType="afterEffect">
                                  <p:stCondLst>
                                    <p:cond delay="0"/>
                                  </p:stCondLst>
                                  <p:childTnLst>
                                    <p:animMotion origin="layout" path="M 0.365 0.000 L 0.384 0.000 " pathEditMode="relative" ptsTypes="AA">
                                      <p:cBhvr>
                                        <p:cTn id="219" dur="250" fill="hold">
                                          <p:stCondLst>
                                            <p:cond delay="0"/>
                                          </p:stCondLst>
                                        </p:cTn>
                                        <p:tgtEl>
                                          <p:spTgt spid="79"/>
                                        </p:tgtEl>
                                        <p:attrNameLst>
                                          <p:attrName>ppt_x</p:attrName>
                                          <p:attrName>ppt_y</p:attrName>
                                        </p:attrNameLst>
                                      </p:cBhvr>
                                    </p:animMotion>
                                  </p:childTnLst>
                                </p:cTn>
                              </p:par>
                              <p:par>
                                <p:cTn id="220" presetID="0" presetClass="path" presetSubtype="0" fill="hold" nodeType="withEffect">
                                  <p:stCondLst>
                                    <p:cond delay="0"/>
                                  </p:stCondLst>
                                  <p:childTnLst>
                                    <p:animMotion origin="layout" path="M 0.365 0.000 L 0.384 0.000 " pathEditMode="relative" ptsTypes="AA">
                                      <p:cBhvr>
                                        <p:cTn id="221" dur="250" fill="hold">
                                          <p:stCondLst>
                                            <p:cond delay="0"/>
                                          </p:stCondLst>
                                        </p:cTn>
                                        <p:tgtEl>
                                          <p:spTgt spid="76"/>
                                        </p:tgtEl>
                                        <p:attrNameLst>
                                          <p:attrName>ppt_x</p:attrName>
                                          <p:attrName>ppt_y</p:attrName>
                                        </p:attrNameLst>
                                      </p:cBhvr>
                                    </p:animMotion>
                                  </p:childTnLst>
                                </p:cTn>
                              </p:par>
                              <p:par>
                                <p:cTn id="222" presetID="0" presetClass="path" presetSubtype="0" fill="hold" nodeType="withEffect">
                                  <p:stCondLst>
                                    <p:cond delay="0"/>
                                  </p:stCondLst>
                                  <p:childTnLst>
                                    <p:animMotion origin="layout" path="M 0.365 0.000 L 0.384 0.000 " pathEditMode="relative" ptsTypes="AA">
                                      <p:cBhvr>
                                        <p:cTn id="223" dur="250" fill="hold">
                                          <p:stCondLst>
                                            <p:cond delay="0"/>
                                          </p:stCondLst>
                                        </p:cTn>
                                        <p:tgtEl>
                                          <p:spTgt spid="82"/>
                                        </p:tgtEl>
                                        <p:attrNameLst>
                                          <p:attrName>ppt_x</p:attrName>
                                          <p:attrName>ppt_y</p:attrName>
                                        </p:attrNameLst>
                                      </p:cBhvr>
                                    </p:animMotion>
                                  </p:childTnLst>
                                </p:cTn>
                              </p:par>
                              <p:par>
                                <p:cTn id="224" presetID="8" presetClass="emph" presetSubtype="0" fill="hold" nodeType="withEffect">
                                  <p:stCondLst>
                                    <p:cond delay="0"/>
                                  </p:stCondLst>
                                  <p:childTnLst>
                                    <p:animRot by="-2160000">
                                      <p:cBhvr>
                                        <p:cTn id="225" dur="250" fill="hold">
                                          <p:stCondLst>
                                            <p:cond delay="0"/>
                                          </p:stCondLst>
                                        </p:cTn>
                                        <p:tgtEl>
                                          <p:spTgt spid="79"/>
                                        </p:tgtEl>
                                        <p:attrNameLst>
                                          <p:attrName>r</p:attrName>
                                        </p:attrNameLst>
                                      </p:cBhvr>
                                    </p:animRot>
                                  </p:childTnLst>
                                </p:cTn>
                              </p:par>
                              <p:par>
                                <p:cTn id="226" presetID="8" presetClass="emph" presetSubtype="0" fill="hold" nodeType="withEffect">
                                  <p:stCondLst>
                                    <p:cond delay="0"/>
                                  </p:stCondLst>
                                  <p:childTnLst>
                                    <p:animRot by="2160000">
                                      <p:cBhvr>
                                        <p:cTn id="227" dur="250" fill="hold">
                                          <p:stCondLst>
                                            <p:cond delay="0"/>
                                          </p:stCondLst>
                                        </p:cTn>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6" grpId="2" animBg="1"/>
      <p:bldP spid="76" grpId="3" animBg="1"/>
      <p:bldP spid="76" grpId="4" animBg="1"/>
      <p:bldP spid="76" grpId="5" animBg="1"/>
      <p:bldP spid="76" grpId="6" animBg="1"/>
      <p:bldP spid="76" grpId="7" animBg="1"/>
      <p:bldP spid="76" grpId="8" animBg="1"/>
      <p:bldP spid="76" grpId="9" animBg="1"/>
      <p:bldP spid="76" grpId="10" animBg="1"/>
      <p:bldP spid="76" grpId="11" animBg="1"/>
      <p:bldP spid="76" grpId="12" animBg="1"/>
      <p:bldP spid="76" grpId="13" animBg="1"/>
      <p:bldP spid="76" grpId="14" animBg="1"/>
      <p:bldP spid="76" grpId="15" animBg="1"/>
      <p:bldP spid="76" grpId="16" animBg="1"/>
      <p:bldP spid="76" grpId="17" animBg="1"/>
      <p:bldP spid="76" grpId="18" animBg="1"/>
      <p:bldP spid="76" grpId="19" animBg="1"/>
      <p:bldP spid="76" grpId="20" animBg="1"/>
      <p:bldP spid="76" grpId="21" animBg="1"/>
      <p:bldP spid="76" grpId="22" animBg="1"/>
      <p:bldP spid="76" grpId="23" animBg="1"/>
      <p:bldP spid="76" grpId="24" animBg="1"/>
      <p:bldP spid="76" grpId="25" animBg="1"/>
      <p:bldP spid="76" grpId="26" animBg="1"/>
      <p:bldP spid="76" grpId="27" animBg="1"/>
      <p:bldP spid="76" grpId="28" animBg="1"/>
      <p:bldP spid="76" grpId="29" animBg="1"/>
      <p:bldP spid="76" grpId="30" animBg="1"/>
      <p:bldP spid="76" grpId="31" animBg="1"/>
      <p:bldP spid="76" grpId="32" animBg="1"/>
      <p:bldP spid="76" grpId="33" animBg="1"/>
      <p:bldP spid="76" grpId="34" animBg="1"/>
      <p:bldP spid="76" grpId="35" animBg="1"/>
      <p:bldP spid="76" grpId="36" animBg="1"/>
      <p:bldP spid="76" grpId="37" animBg="1"/>
      <p:bldP spid="76" grpId="38" animBg="1"/>
      <p:bldP spid="76" grpId="39" animBg="1"/>
      <p:bldP spid="79" grpId="0" animBg="1"/>
      <p:bldP spid="79" grpId="1" animBg="1"/>
      <p:bldP spid="79" grpId="2" animBg="1"/>
      <p:bldP spid="79" grpId="3" animBg="1"/>
      <p:bldP spid="79" grpId="4" animBg="1"/>
      <p:bldP spid="79" grpId="5" animBg="1"/>
      <p:bldP spid="79" grpId="6" animBg="1"/>
      <p:bldP spid="79" grpId="7" animBg="1"/>
      <p:bldP spid="79" grpId="8" animBg="1"/>
      <p:bldP spid="79" grpId="9" animBg="1"/>
      <p:bldP spid="79" grpId="10" animBg="1"/>
      <p:bldP spid="79" grpId="11" animBg="1"/>
      <p:bldP spid="79" grpId="12" animBg="1"/>
      <p:bldP spid="79" grpId="13" animBg="1"/>
      <p:bldP spid="79" grpId="14" animBg="1"/>
      <p:bldP spid="79" grpId="15" animBg="1"/>
      <p:bldP spid="79" grpId="16" animBg="1"/>
      <p:bldP spid="79" grpId="17" animBg="1"/>
      <p:bldP spid="79" grpId="18" animBg="1"/>
      <p:bldP spid="79" grpId="19" animBg="1"/>
      <p:bldP spid="79" grpId="20" animBg="1"/>
      <p:bldP spid="79" grpId="21" animBg="1"/>
      <p:bldP spid="79" grpId="22" animBg="1"/>
      <p:bldP spid="79" grpId="23" animBg="1"/>
      <p:bldP spid="79" grpId="24" animBg="1"/>
      <p:bldP spid="79" grpId="25" animBg="1"/>
      <p:bldP spid="79" grpId="26" animBg="1"/>
      <p:bldP spid="79" grpId="27" animBg="1"/>
      <p:bldP spid="79" grpId="28" animBg="1"/>
      <p:bldP spid="79" grpId="29" animBg="1"/>
      <p:bldP spid="79" grpId="30" animBg="1"/>
      <p:bldP spid="79" grpId="31" animBg="1"/>
      <p:bldP spid="79" grpId="32" animBg="1"/>
      <p:bldP spid="79" grpId="33" animBg="1"/>
      <p:bldP spid="79" grpId="34" animBg="1"/>
      <p:bldP spid="79" grpId="35" animBg="1"/>
      <p:bldP spid="79" grpId="36" animBg="1"/>
      <p:bldP spid="79" grpId="37" animBg="1"/>
      <p:bldP spid="79" grpId="38" animBg="1"/>
      <p:bldP spid="79" grpId="39" animBg="1"/>
      <p:bldP spid="82" grpId="0" animBg="1"/>
      <p:bldP spid="82" grpId="1" animBg="1"/>
      <p:bldP spid="82" grpId="2" animBg="1"/>
      <p:bldP spid="82" grpId="3" animBg="1"/>
      <p:bldP spid="82" grpId="4" animBg="1"/>
      <p:bldP spid="82" grpId="5" animBg="1"/>
      <p:bldP spid="82" grpId="6" animBg="1"/>
      <p:bldP spid="82" grpId="7" animBg="1"/>
      <p:bldP spid="82" grpId="8" animBg="1"/>
      <p:bldP spid="82" grpId="9" animBg="1"/>
      <p:bldP spid="82" grpId="10" animBg="1"/>
      <p:bldP spid="82" grpId="11" animBg="1"/>
      <p:bldP spid="82" grpId="12" animBg="1"/>
      <p:bldP spid="82" grpId="13" animBg="1"/>
      <p:bldP spid="82" grpId="14" animBg="1"/>
      <p:bldP spid="82" grpId="15" animBg="1"/>
      <p:bldP spid="82" grpId="16" animBg="1"/>
      <p:bldP spid="82" grpId="17" animBg="1"/>
      <p:bldP spid="82" grpId="18" animBg="1"/>
      <p:bldP spid="82" grpId="19" animBg="1"/>
      <p:bldP spid="8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Questions about the </a:t>
            </a:r>
            <a:r>
              <a:rPr lang="en-US" sz="4000" dirty="0" err="1">
                <a:solidFill>
                  <a:srgbClr val="FF0000"/>
                </a:solidFill>
              </a:rPr>
              <a:t>PacMan</a:t>
            </a:r>
            <a:r>
              <a:rPr lang="en-US" sz="4000" dirty="0">
                <a:solidFill>
                  <a:srgbClr val="FF0000"/>
                </a:solidFill>
              </a:rPr>
              <a:t> Problem</a:t>
            </a:r>
            <a:endParaRPr lang="en-US" dirty="0">
              <a:solidFill>
                <a:srgbClr val="FF0000"/>
              </a:solidFill>
            </a:endParaRPr>
          </a:p>
        </p:txBody>
      </p:sp>
      <p:sp>
        <p:nvSpPr>
          <p:cNvPr id="84"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We’re going to divide into four groups and spend the next five minutes discussing important questions you would need to answer while solving the </a:t>
            </a:r>
            <a:r>
              <a:rPr lang="en-US" sz="2400" b="0" dirty="0" err="1"/>
              <a:t>PacMan</a:t>
            </a:r>
            <a:r>
              <a:rPr lang="en-US" sz="2400" b="0" dirty="0"/>
              <a:t> problem.  Each group will discuss </a:t>
            </a:r>
            <a:r>
              <a:rPr lang="en-US" sz="2400" b="0" u="sng" dirty="0"/>
              <a:t>one</a:t>
            </a:r>
            <a:r>
              <a:rPr lang="en-US" sz="2400" b="0" dirty="0"/>
              <a:t> of the following four questions:</a:t>
            </a:r>
          </a:p>
        </p:txBody>
      </p:sp>
      <p:sp>
        <p:nvSpPr>
          <p:cNvPr id="13" name="TextBox 12"/>
          <p:cNvSpPr txBox="1"/>
          <p:nvPr/>
        </p:nvSpPr>
        <p:spPr>
          <a:xfrm>
            <a:off x="838200" y="2667000"/>
            <a:ext cx="7696200" cy="2464777"/>
          </a:xfrm>
          <a:prstGeom prst="rect">
            <a:avLst/>
          </a:prstGeom>
          <a:noFill/>
        </p:spPr>
        <p:txBody>
          <a:bodyPr wrap="square" rtlCol="0">
            <a:spAutoFit/>
          </a:bodyPr>
          <a:lstStyle/>
          <a:p>
            <a:pPr marL="457200" indent="-457200">
              <a:lnSpc>
                <a:spcPct val="90000"/>
              </a:lnSpc>
              <a:spcAft>
                <a:spcPts val="1400"/>
              </a:spcAft>
              <a:buFont typeface="+mj-lt"/>
              <a:buAutoNum type="arabicPeriod"/>
            </a:pPr>
            <a:r>
              <a:rPr lang="en-US" sz="2200" b="0" dirty="0"/>
              <a:t>How would you create the initial </a:t>
            </a:r>
            <a:r>
              <a:rPr lang="en-US" sz="2200" b="0" dirty="0" err="1"/>
              <a:t>PacMan</a:t>
            </a:r>
            <a:r>
              <a:rPr lang="en-US" sz="2200" b="0" dirty="0"/>
              <a:t> object at the left of the window?</a:t>
            </a:r>
          </a:p>
          <a:p>
            <a:pPr marL="457200" indent="-457200">
              <a:lnSpc>
                <a:spcPct val="90000"/>
              </a:lnSpc>
              <a:spcAft>
                <a:spcPts val="1400"/>
              </a:spcAft>
              <a:buFont typeface="+mj-lt"/>
              <a:buAutoNum type="arabicPeriod"/>
            </a:pPr>
            <a:r>
              <a:rPr lang="en-US" sz="2200" b="0" dirty="0"/>
              <a:t>What needs to happen on each time step?</a:t>
            </a:r>
          </a:p>
          <a:p>
            <a:pPr marL="457200" indent="-457200">
              <a:lnSpc>
                <a:spcPct val="90000"/>
              </a:lnSpc>
              <a:spcAft>
                <a:spcPts val="1400"/>
              </a:spcAft>
              <a:buFont typeface="+mj-lt"/>
              <a:buAutoNum type="arabicPeriod"/>
            </a:pPr>
            <a:r>
              <a:rPr lang="en-US" sz="2200" b="0" dirty="0"/>
              <a:t>How do you get the program to stop?</a:t>
            </a:r>
          </a:p>
          <a:p>
            <a:pPr marL="457200" indent="-457200">
              <a:lnSpc>
                <a:spcPct val="90000"/>
              </a:lnSpc>
              <a:spcAft>
                <a:spcPts val="1400"/>
              </a:spcAft>
              <a:buFont typeface="+mj-lt"/>
              <a:buAutoNum type="arabicPeriod"/>
            </a:pPr>
            <a:r>
              <a:rPr lang="en-US" sz="2200" b="0" dirty="0"/>
              <a:t>How would you design milestones that would allow you to test the program in pieces?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GPolygon</a:t>
            </a:r>
            <a:r>
              <a:rPr lang="en-US" sz="4000">
                <a:solidFill>
                  <a:srgbClr val="FF0000"/>
                </a:solidFill>
              </a:rPr>
              <a:t> Class</a:t>
            </a:r>
            <a:endParaRPr lang="en-US">
              <a:solidFill>
                <a:srgbClr val="FF0000"/>
              </a:solidFill>
            </a:endParaRPr>
          </a:p>
        </p:txBody>
      </p:sp>
      <p:sp>
        <p:nvSpPr>
          <p:cNvPr id="16387"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GPolygon</a:t>
            </a:r>
            <a:r>
              <a:rPr lang="en-US" sz="2400" b="0" dirty="0"/>
              <a:t> class is used to represent graphical objects bound by line segments.  In mathematics, such figures are called </a:t>
            </a:r>
            <a:r>
              <a:rPr lang="en-US" sz="2400" i="1" dirty="0"/>
              <a:t>polygons</a:t>
            </a:r>
            <a:r>
              <a:rPr lang="en-US" sz="2400" b="0" dirty="0"/>
              <a:t> and consist of a set of </a:t>
            </a:r>
            <a:r>
              <a:rPr lang="en-US" sz="2400" i="1" dirty="0"/>
              <a:t>vertices</a:t>
            </a:r>
            <a:r>
              <a:rPr lang="en-US" sz="2400" b="0" dirty="0"/>
              <a:t> connected by </a:t>
            </a:r>
            <a:r>
              <a:rPr lang="en-US" sz="2400" i="1" dirty="0"/>
              <a:t>edges</a:t>
            </a:r>
            <a:r>
              <a:rPr lang="en-US" sz="2400" b="0" dirty="0"/>
              <a:t>.  The following figures are examples of polygons:</a:t>
            </a:r>
          </a:p>
        </p:txBody>
      </p:sp>
      <p:sp>
        <p:nvSpPr>
          <p:cNvPr id="16388" name="AutoShape 4"/>
          <p:cNvSpPr>
            <a:spLocks noChangeArrowheads="1"/>
          </p:cNvSpPr>
          <p:nvPr/>
        </p:nvSpPr>
        <p:spPr bwMode="auto">
          <a:xfrm>
            <a:off x="1828800" y="2639180"/>
            <a:ext cx="914400" cy="1219200"/>
          </a:xfrm>
          <a:prstGeom prst="diamond">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6389" name="AutoShape 5"/>
          <p:cNvSpPr>
            <a:spLocks noChangeArrowheads="1"/>
          </p:cNvSpPr>
          <p:nvPr/>
        </p:nvSpPr>
        <p:spPr bwMode="auto">
          <a:xfrm>
            <a:off x="3886200" y="2651880"/>
            <a:ext cx="1371600" cy="1185863"/>
          </a:xfrm>
          <a:prstGeom prst="hexagon">
            <a:avLst>
              <a:gd name="adj" fmla="val 28916"/>
              <a:gd name="vf" fmla="val 115470"/>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739334" name="AutoShape 6"/>
          <p:cNvSpPr>
            <a:spLocks noChangeArrowheads="1"/>
          </p:cNvSpPr>
          <p:nvPr/>
        </p:nvSpPr>
        <p:spPr bwMode="auto">
          <a:xfrm>
            <a:off x="6248400" y="2653468"/>
            <a:ext cx="1319213" cy="1185862"/>
          </a:xfrm>
          <a:prstGeom prst="star5">
            <a:avLst/>
          </a:prstGeom>
          <a:solidFill>
            <a:schemeClr val="bg1"/>
          </a:solidFill>
          <a:ln w="9525">
            <a:solidFill>
              <a:schemeClr val="tx1"/>
            </a:solidFill>
            <a:miter lim="800000"/>
            <a:headEnd/>
            <a:tailEnd/>
          </a:ln>
          <a:effectLst/>
        </p:spPr>
        <p:txBody>
          <a:bodyPr wrap="none" anchor="ctr">
            <a:prstTxWarp prst="textNoShape">
              <a:avLst/>
            </a:prstTxWarp>
          </a:bodyPr>
          <a:lstStyle/>
          <a:p>
            <a:pPr>
              <a:defRPr/>
            </a:pPr>
            <a:endParaRPr lang="en-US">
              <a:latin typeface="Times New Roman" charset="0"/>
            </a:endParaRPr>
          </a:p>
        </p:txBody>
      </p:sp>
      <p:sp>
        <p:nvSpPr>
          <p:cNvPr id="16391" name="Text Box 7"/>
          <p:cNvSpPr txBox="1">
            <a:spLocks noChangeArrowheads="1"/>
          </p:cNvSpPr>
          <p:nvPr/>
        </p:nvSpPr>
        <p:spPr bwMode="auto">
          <a:xfrm>
            <a:off x="1371600" y="383933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diamond</a:t>
            </a:r>
          </a:p>
        </p:txBody>
      </p:sp>
      <p:sp>
        <p:nvSpPr>
          <p:cNvPr id="16392" name="Text Box 8"/>
          <p:cNvSpPr txBox="1">
            <a:spLocks noChangeArrowheads="1"/>
          </p:cNvSpPr>
          <p:nvPr/>
        </p:nvSpPr>
        <p:spPr bwMode="auto">
          <a:xfrm>
            <a:off x="3695700" y="383933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regular hexagon</a:t>
            </a:r>
          </a:p>
        </p:txBody>
      </p:sp>
      <p:sp>
        <p:nvSpPr>
          <p:cNvPr id="16393" name="Text Box 9"/>
          <p:cNvSpPr txBox="1">
            <a:spLocks noChangeArrowheads="1"/>
          </p:cNvSpPr>
          <p:nvPr/>
        </p:nvSpPr>
        <p:spPr bwMode="auto">
          <a:xfrm>
            <a:off x="6045200" y="3845680"/>
            <a:ext cx="1752600"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latin typeface="Helvetica" pitchFamily="1" charset="0"/>
              </a:rPr>
              <a:t>five-pointed star</a:t>
            </a:r>
          </a:p>
        </p:txBody>
      </p:sp>
      <p:sp>
        <p:nvSpPr>
          <p:cNvPr id="739338" name="Rectangle 10"/>
          <p:cNvSpPr>
            <a:spLocks noChangeArrowheads="1"/>
          </p:cNvSpPr>
          <p:nvPr/>
        </p:nvSpPr>
        <p:spPr bwMode="auto">
          <a:xfrm>
            <a:off x="482600" y="4292600"/>
            <a:ext cx="8128000" cy="14986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Unlike the other shape classes, that location of a polygon is not fixed at the upper left corner.  What you do instead is pick a </a:t>
            </a:r>
            <a:r>
              <a:rPr lang="en-US" sz="2400" i="1" dirty="0"/>
              <a:t>reference point</a:t>
            </a:r>
            <a:r>
              <a:rPr lang="en-US" sz="2400" b="0" dirty="0"/>
              <a:t> that is convenient for that particular shape and then position the vertices relative to that reference point.</a:t>
            </a:r>
          </a:p>
        </p:txBody>
      </p:sp>
      <p:grpSp>
        <p:nvGrpSpPr>
          <p:cNvPr id="2" name="Group 11"/>
          <p:cNvGrpSpPr>
            <a:grpSpLocks/>
          </p:cNvGrpSpPr>
          <p:nvPr/>
        </p:nvGrpSpPr>
        <p:grpSpPr bwMode="auto">
          <a:xfrm>
            <a:off x="482600" y="3198813"/>
            <a:ext cx="8128000" cy="3443288"/>
            <a:chOff x="304" y="2015"/>
            <a:chExt cx="5120" cy="2169"/>
          </a:xfrm>
        </p:grpSpPr>
        <p:sp>
          <p:nvSpPr>
            <p:cNvPr id="16396" name="Oval 12"/>
            <p:cNvSpPr>
              <a:spLocks noChangeArrowheads="1"/>
            </p:cNvSpPr>
            <p:nvPr/>
          </p:nvSpPr>
          <p:spPr bwMode="auto">
            <a:xfrm>
              <a:off x="1418" y="2015"/>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7" name="Oval 13"/>
            <p:cNvSpPr>
              <a:spLocks noChangeArrowheads="1"/>
            </p:cNvSpPr>
            <p:nvPr/>
          </p:nvSpPr>
          <p:spPr bwMode="auto">
            <a:xfrm>
              <a:off x="2857" y="2016"/>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8" name="Oval 14"/>
            <p:cNvSpPr>
              <a:spLocks noChangeArrowheads="1"/>
            </p:cNvSpPr>
            <p:nvPr/>
          </p:nvSpPr>
          <p:spPr bwMode="auto">
            <a:xfrm>
              <a:off x="4337" y="2047"/>
              <a:ext cx="47" cy="47"/>
            </a:xfrm>
            <a:prstGeom prst="ellipse">
              <a:avLst/>
            </a:prstGeom>
            <a:solidFill>
              <a:schemeClr val="tx1"/>
            </a:solidFill>
            <a:ln w="9525">
              <a:solidFill>
                <a:schemeClr val="tx1"/>
              </a:solidFill>
              <a:round/>
              <a:headEnd/>
              <a:tailEnd/>
            </a:ln>
          </p:spPr>
          <p:txBody>
            <a:bodyPr wrap="none" anchor="ctr">
              <a:prstTxWarp prst="textNoShape">
                <a:avLst/>
              </a:prstTxWarp>
            </a:bodyPr>
            <a:lstStyle/>
            <a:p>
              <a:pPr algn="ctr"/>
              <a:endParaRPr lang="en-US" sz="2400" b="0">
                <a:latin typeface="Helvetica" pitchFamily="1" charset="0"/>
              </a:endParaRPr>
            </a:p>
          </p:txBody>
        </p:sp>
        <p:sp>
          <p:nvSpPr>
            <p:cNvPr id="16399" name="Rectangle 15"/>
            <p:cNvSpPr>
              <a:spLocks noChangeArrowheads="1"/>
            </p:cNvSpPr>
            <p:nvPr/>
          </p:nvSpPr>
          <p:spPr bwMode="auto">
            <a:xfrm>
              <a:off x="304" y="3600"/>
              <a:ext cx="5120" cy="584"/>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most convenient reference point is usually the geometric center of the object.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9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Constructing a </a:t>
            </a:r>
            <a:r>
              <a:rPr lang="en-US" sz="3600" b="1">
                <a:solidFill>
                  <a:srgbClr val="FF0000"/>
                </a:solidFill>
                <a:latin typeface="Courier New" pitchFamily="1" charset="0"/>
              </a:rPr>
              <a:t>GPolygon</a:t>
            </a:r>
            <a:r>
              <a:rPr lang="en-US" sz="4000">
                <a:solidFill>
                  <a:srgbClr val="FF0000"/>
                </a:solidFill>
              </a:rPr>
              <a:t> Object</a:t>
            </a:r>
            <a:endParaRPr lang="en-US">
              <a:solidFill>
                <a:srgbClr val="FF0000"/>
              </a:solidFill>
            </a:endParaRPr>
          </a:p>
        </p:txBody>
      </p:sp>
      <p:sp>
        <p:nvSpPr>
          <p:cNvPr id="18435"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GPolygon</a:t>
            </a:r>
            <a:r>
              <a:rPr lang="en-US" sz="2400" b="0" dirty="0"/>
              <a:t> function creates an empty polygon.  Once you have the empty polygon, you then add each vertex to the polygon, one at a time, until the entire polygon is complete.</a:t>
            </a:r>
          </a:p>
        </p:txBody>
      </p:sp>
      <p:sp>
        <p:nvSpPr>
          <p:cNvPr id="741380" name="Rectangle 4"/>
          <p:cNvSpPr>
            <a:spLocks noChangeArrowheads="1"/>
          </p:cNvSpPr>
          <p:nvPr/>
        </p:nvSpPr>
        <p:spPr bwMode="auto">
          <a:xfrm>
            <a:off x="482600" y="2273300"/>
            <a:ext cx="8128000" cy="1384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most straightforward way to create a </a:t>
            </a:r>
            <a:r>
              <a:rPr lang="en-US" sz="2000" dirty="0" err="1">
                <a:latin typeface="Courier New" pitchFamily="1" charset="0"/>
              </a:rPr>
              <a:t>GPolygon</a:t>
            </a:r>
            <a:r>
              <a:rPr lang="en-US" sz="2400" b="0" dirty="0"/>
              <a:t> is to call the method </a:t>
            </a:r>
            <a:r>
              <a:rPr lang="en-US" sz="2000" dirty="0" err="1">
                <a:latin typeface="Courier New" pitchFamily="1" charset="0"/>
              </a:rPr>
              <a:t>addVertex(</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r>
              <a:rPr lang="en-US" sz="2400" b="0" dirty="0"/>
              <a:t>, which adds a new vertex to the polygon.  The </a:t>
            </a:r>
            <a:r>
              <a:rPr lang="en-US" sz="2400" b="0" i="1" dirty="0" err="1"/>
              <a:t>x</a:t>
            </a:r>
            <a:r>
              <a:rPr lang="en-US" sz="2400" b="0" dirty="0"/>
              <a:t> and </a:t>
            </a:r>
            <a:r>
              <a:rPr lang="en-US" sz="2400" b="0" i="1" dirty="0" err="1"/>
              <a:t>y</a:t>
            </a:r>
            <a:r>
              <a:rPr lang="en-US" sz="2400" b="0" dirty="0"/>
              <a:t> values are measured relative to the reference point for the polygon rather than the origin. </a:t>
            </a:r>
          </a:p>
        </p:txBody>
      </p:sp>
      <p:sp>
        <p:nvSpPr>
          <p:cNvPr id="18438" name="Rectangle 6"/>
          <p:cNvSpPr>
            <a:spLocks noChangeArrowheads="1"/>
          </p:cNvSpPr>
          <p:nvPr/>
        </p:nvSpPr>
        <p:spPr bwMode="auto">
          <a:xfrm>
            <a:off x="482600" y="3708400"/>
            <a:ext cx="8128000" cy="24638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When you start to build up the polygon, it always makes sense to use </a:t>
            </a:r>
            <a:r>
              <a:rPr lang="en-US" sz="2000" dirty="0" err="1">
                <a:latin typeface="Courier New" pitchFamily="1" charset="0"/>
              </a:rPr>
              <a:t>addVertex(</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r>
              <a:rPr lang="en-US" sz="2400" b="0" dirty="0"/>
              <a:t> to add the first vertex.  Once you have added the first vertex, you can call any of the following methods to add the remaining ones:</a:t>
            </a:r>
          </a:p>
          <a:p>
            <a:pPr marL="742950" lvl="1" indent="-285750">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addVertex(</a:t>
            </a:r>
            <a:r>
              <a:rPr lang="en-US" sz="2000" b="0" i="1" dirty="0" err="1">
                <a:ea typeface="ＭＳ Ｐゴシック" pitchFamily="1" charset="-128"/>
                <a:cs typeface="ＭＳ Ｐゴシック" pitchFamily="1" charset="-128"/>
              </a:rPr>
              <a:t>x</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a:t>
            </a:r>
            <a:r>
              <a:rPr lang="en-US" sz="2000" b="0" i="1" dirty="0" err="1">
                <a:ea typeface="ＭＳ Ｐゴシック" pitchFamily="1" charset="-128"/>
                <a:cs typeface="ＭＳ Ｐゴシック" pitchFamily="1" charset="-128"/>
              </a:rPr>
              <a:t>y</a:t>
            </a:r>
            <a:r>
              <a:rPr lang="en-US" sz="1800" dirty="0">
                <a:latin typeface="Courier New" pitchFamily="1" charset="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adds a new vertex relative to the reference point</a:t>
            </a:r>
          </a:p>
          <a:p>
            <a:pPr marL="742950" lvl="1" indent="-285750">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addEdge(</a:t>
            </a:r>
            <a:r>
              <a:rPr lang="en-US" sz="2000" b="0" i="1" dirty="0" err="1">
                <a:ea typeface="ＭＳ Ｐゴシック" pitchFamily="1" charset="-128"/>
                <a:cs typeface="ＭＳ Ｐゴシック" pitchFamily="1" charset="-128"/>
              </a:rPr>
              <a:t>dx</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a:t>
            </a:r>
            <a:r>
              <a:rPr lang="en-US" sz="2000" b="0" i="1" dirty="0" err="1">
                <a:ea typeface="ＭＳ Ｐゴシック" pitchFamily="1" charset="-128"/>
                <a:cs typeface="ＭＳ Ｐゴシック" pitchFamily="1" charset="-128"/>
              </a:rPr>
              <a:t>dy</a:t>
            </a:r>
            <a:r>
              <a:rPr lang="en-US" sz="1800" dirty="0">
                <a:latin typeface="Courier New" pitchFamily="1" charset="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adds a new vertex relative to the preceding one</a:t>
            </a:r>
          </a:p>
          <a:p>
            <a:pPr marL="742950" lvl="1" indent="-285750">
              <a:lnSpc>
                <a:spcPct val="90000"/>
              </a:lnSpc>
              <a:spcAft>
                <a:spcPct val="20000"/>
              </a:spcAft>
              <a:buFontTx/>
              <a:buChar char="–"/>
            </a:pPr>
            <a:r>
              <a:rPr lang="en-US" sz="1800" dirty="0" err="1">
                <a:latin typeface="Courier New" pitchFamily="1" charset="0"/>
                <a:ea typeface="ＭＳ Ｐゴシック" pitchFamily="1" charset="-128"/>
                <a:cs typeface="ＭＳ Ｐゴシック" pitchFamily="1" charset="-128"/>
              </a:rPr>
              <a:t>addPolarEdge(</a:t>
            </a:r>
            <a:r>
              <a:rPr lang="en-US" sz="2000" b="0" i="1" dirty="0" err="1">
                <a:ea typeface="ＭＳ Ｐゴシック" pitchFamily="1" charset="-128"/>
                <a:cs typeface="ＭＳ Ｐゴシック" pitchFamily="1" charset="-128"/>
              </a:rPr>
              <a:t>r</a:t>
            </a:r>
            <a:r>
              <a:rPr lang="en-US" sz="1800" dirty="0">
                <a:latin typeface="Courier New" pitchFamily="1" charset="0"/>
                <a:ea typeface="ＭＳ Ｐゴシック" pitchFamily="1" charset="-128"/>
                <a:cs typeface="ＭＳ Ｐゴシック" pitchFamily="1" charset="-128"/>
              </a:rPr>
              <a:t>,</a:t>
            </a:r>
            <a:r>
              <a:rPr lang="en-US" sz="2000" b="0" i="1" dirty="0">
                <a:ea typeface="ＭＳ Ｐゴシック" pitchFamily="1" charset="-128"/>
                <a:cs typeface="ＭＳ Ｐゴシック" pitchFamily="1" charset="-128"/>
              </a:rPr>
              <a:t> theta</a:t>
            </a:r>
            <a:r>
              <a:rPr lang="en-US" sz="1800" dirty="0">
                <a:latin typeface="Courier New" pitchFamily="1" charset="0"/>
                <a:ea typeface="ＭＳ Ｐゴシック" pitchFamily="1" charset="-128"/>
                <a:cs typeface="ＭＳ Ｐゴシック" pitchFamily="1" charset="-128"/>
              </a:rPr>
              <a:t>)</a:t>
            </a:r>
            <a:r>
              <a:rPr lang="en-US" sz="2000" b="0" dirty="0">
                <a:ea typeface="ＭＳ Ｐゴシック" pitchFamily="1" charset="-128"/>
                <a:cs typeface="ＭＳ Ｐゴシック" pitchFamily="1" charset="-128"/>
              </a:rPr>
              <a:t> adds a new vertex using polar coordinates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13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80" grpId="0" build="p" autoUpdateAnimBg="0"/>
      <p:bldP spid="184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a:solidFill>
                  <a:srgbClr val="FF0000"/>
                </a:solidFill>
              </a:rPr>
              <a:t>Using</a:t>
            </a:r>
            <a:r>
              <a:rPr lang="en-US" i="1">
                <a:solidFill>
                  <a:srgbClr val="FF0000"/>
                </a:solidFill>
              </a:rPr>
              <a:t> </a:t>
            </a:r>
            <a:r>
              <a:rPr lang="en-US" sz="3600" b="1">
                <a:solidFill>
                  <a:srgbClr val="FF0000"/>
                </a:solidFill>
                <a:latin typeface="Courier New" pitchFamily="1" charset="0"/>
              </a:rPr>
              <a:t>addVertex</a:t>
            </a:r>
            <a:r>
              <a:rPr lang="en-US">
                <a:solidFill>
                  <a:srgbClr val="FF0000"/>
                </a:solidFill>
              </a:rPr>
              <a:t> and</a:t>
            </a:r>
            <a:r>
              <a:rPr lang="en-US" i="1">
                <a:solidFill>
                  <a:srgbClr val="FF0000"/>
                </a:solidFill>
              </a:rPr>
              <a:t> </a:t>
            </a:r>
            <a:r>
              <a:rPr lang="en-US" sz="3600" b="1">
                <a:solidFill>
                  <a:srgbClr val="FF0000"/>
                </a:solidFill>
                <a:latin typeface="Courier New" pitchFamily="1" charset="0"/>
              </a:rPr>
              <a:t>addEdge</a:t>
            </a:r>
            <a:endParaRPr lang="en-US" sz="4000" b="1">
              <a:solidFill>
                <a:srgbClr val="FF0000"/>
              </a:solidFill>
              <a:latin typeface="Courier New" pitchFamily="1" charset="0"/>
            </a:endParaRPr>
          </a:p>
        </p:txBody>
      </p:sp>
      <p:sp>
        <p:nvSpPr>
          <p:cNvPr id="20483" name="Rectangle 3"/>
          <p:cNvSpPr>
            <a:spLocks noChangeArrowheads="1"/>
          </p:cNvSpPr>
          <p:nvPr/>
        </p:nvSpPr>
        <p:spPr bwMode="auto">
          <a:xfrm>
            <a:off x="482600" y="1155700"/>
            <a:ext cx="8128000" cy="1816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addVertex</a:t>
            </a:r>
            <a:r>
              <a:rPr lang="en-US" sz="2400" b="0" dirty="0"/>
              <a:t> and </a:t>
            </a:r>
            <a:r>
              <a:rPr lang="en-US" sz="2000" dirty="0" err="1">
                <a:latin typeface="Courier New" pitchFamily="1" charset="0"/>
              </a:rPr>
              <a:t>addEdge</a:t>
            </a:r>
            <a:r>
              <a:rPr lang="en-US" sz="2400" b="0" dirty="0"/>
              <a:t> methods each add one new vertex to a </a:t>
            </a:r>
            <a:r>
              <a:rPr lang="en-US" sz="2000" dirty="0" err="1">
                <a:latin typeface="Courier New" pitchFamily="1" charset="0"/>
              </a:rPr>
              <a:t>GPolygon</a:t>
            </a:r>
            <a:r>
              <a:rPr lang="en-US" sz="2400" b="0" dirty="0"/>
              <a:t> object.  The only difference is in how you specify the coordinates.  The </a:t>
            </a:r>
            <a:r>
              <a:rPr lang="en-US" sz="2000" dirty="0" err="1">
                <a:latin typeface="Courier New" pitchFamily="1" charset="0"/>
              </a:rPr>
              <a:t>addVertex</a:t>
            </a:r>
            <a:r>
              <a:rPr lang="en-US" sz="2400" b="0" dirty="0"/>
              <a:t> method uses coordinates relative to the reference point, while the </a:t>
            </a:r>
            <a:r>
              <a:rPr lang="en-US" sz="2000" dirty="0" err="1">
                <a:latin typeface="Courier New" pitchFamily="1" charset="0"/>
              </a:rPr>
              <a:t>addEdge</a:t>
            </a:r>
            <a:r>
              <a:rPr lang="en-US" sz="2400" b="0" dirty="0"/>
              <a:t> method indicates displacements from the previous vertex.</a:t>
            </a:r>
          </a:p>
        </p:txBody>
      </p:sp>
      <p:sp>
        <p:nvSpPr>
          <p:cNvPr id="743428" name="Rectangle 4"/>
          <p:cNvSpPr>
            <a:spLocks noChangeArrowheads="1"/>
          </p:cNvSpPr>
          <p:nvPr/>
        </p:nvSpPr>
        <p:spPr bwMode="auto">
          <a:xfrm>
            <a:off x="482600" y="2895600"/>
            <a:ext cx="8128000" cy="18288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Your decision about which of these methods to use is based on what information you have readily at hand.  If you can easily calculate the coordinates of the vertices, </a:t>
            </a:r>
            <a:r>
              <a:rPr lang="en-US" sz="2000" dirty="0" err="1">
                <a:latin typeface="Courier New" pitchFamily="1" charset="0"/>
              </a:rPr>
              <a:t>addVertex</a:t>
            </a:r>
            <a:r>
              <a:rPr lang="en-US" sz="2400" b="0" dirty="0"/>
              <a:t> is probably the right choice.  If, however, it is easier to describe each edge, </a:t>
            </a:r>
            <a:r>
              <a:rPr lang="en-US" sz="2000" dirty="0" err="1">
                <a:latin typeface="Courier New" pitchFamily="1" charset="0"/>
              </a:rPr>
              <a:t>addEdge</a:t>
            </a:r>
            <a:r>
              <a:rPr lang="en-US" sz="2400" b="0" dirty="0"/>
              <a:t> is probably a better strategy.</a:t>
            </a:r>
          </a:p>
        </p:txBody>
      </p:sp>
      <p:sp>
        <p:nvSpPr>
          <p:cNvPr id="743429" name="Rectangle 5"/>
          <p:cNvSpPr>
            <a:spLocks noChangeArrowheads="1"/>
          </p:cNvSpPr>
          <p:nvPr/>
        </p:nvSpPr>
        <p:spPr bwMode="auto">
          <a:xfrm>
            <a:off x="482600" y="4635500"/>
            <a:ext cx="8128000" cy="1155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No matter which of these methods you use, the </a:t>
            </a:r>
            <a:r>
              <a:rPr lang="en-US" sz="2000" dirty="0" err="1">
                <a:latin typeface="Courier New" pitchFamily="1" charset="0"/>
              </a:rPr>
              <a:t>GPolygon</a:t>
            </a:r>
            <a:r>
              <a:rPr lang="en-US" sz="2400" b="0" dirty="0"/>
              <a:t> class closes the polygon before displaying it by adding an edge from the last vertex back to the first one, if necessary.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34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34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3428" grpId="0" build="p" autoUpdateAnimBg="0"/>
      <p:bldP spid="74342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55"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Drawing a Diamond (</a:t>
            </a:r>
            <a:r>
              <a:rPr lang="en-US" sz="3600" b="1" dirty="0">
                <a:solidFill>
                  <a:srgbClr val="FF0000"/>
                </a:solidFill>
                <a:latin typeface="Courier New" charset="0"/>
                <a:ea typeface="Courier New" charset="0"/>
                <a:cs typeface="Courier New" charset="0"/>
              </a:rPr>
              <a:t>addVertex</a:t>
            </a:r>
            <a:r>
              <a:rPr lang="en-US" sz="4000" dirty="0">
                <a:solidFill>
                  <a:srgbClr val="FF0000"/>
                </a:solidFill>
                <a:latin typeface="Times New Roman"/>
                <a:cs typeface="Times New Roman"/>
              </a:rPr>
              <a:t>)</a:t>
            </a:r>
          </a:p>
        </p:txBody>
      </p:sp>
      <p:grpSp>
        <p:nvGrpSpPr>
          <p:cNvPr id="2" name="PPStackFrame#2"/>
          <p:cNvGrpSpPr/>
          <p:nvPr/>
        </p:nvGrpSpPr>
        <p:grpSpPr>
          <a:xfrm>
            <a:off x="256000" y="1088000"/>
            <a:ext cx="8524800" cy="3788800"/>
            <a:chOff x="256000" y="1088000"/>
            <a:chExt cx="8524800" cy="3788800"/>
          </a:xfrm>
        </p:grpSpPr>
        <p:sp>
          <p:nvSpPr>
            <p:cNvPr id="3" name="PPRect#3"/>
            <p:cNvSpPr/>
            <p:nvPr/>
          </p:nvSpPr>
          <p:spPr bwMode="auto">
            <a:xfrm>
              <a:off x="256000" y="10880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256000" y="1088000"/>
              <a:ext cx="8512000" cy="3571200"/>
            </a:xfrm>
            <a:prstGeom prst="rect">
              <a:avLst/>
            </a:prstGeom>
          </p:spPr>
        </p:pic>
        <p:sp>
          <p:nvSpPr>
            <p:cNvPr id="4" name="PPRect#4"/>
            <p:cNvSpPr/>
            <p:nvPr/>
          </p:nvSpPr>
          <p:spPr bwMode="auto">
            <a:xfrm>
              <a:off x="256000" y="10880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 name="gw"/>
            <p:cNvGrpSpPr/>
            <p:nvPr/>
          </p:nvGrpSpPr>
          <p:grpSpPr>
            <a:xfrm>
              <a:off x="6707200" y="3929600"/>
              <a:ext cx="896000" cy="665600"/>
              <a:chOff x="6707200" y="3929600"/>
              <a:chExt cx="896000" cy="665600"/>
            </a:xfrm>
          </p:grpSpPr>
          <p:sp>
            <p:nvSpPr>
              <p:cNvPr id="7" name="PPRect#7"/>
              <p:cNvSpPr/>
              <p:nvPr/>
            </p:nvSpPr>
            <p:spPr bwMode="auto">
              <a:xfrm>
                <a:off x="67072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 name="PPRect#8"/>
              <p:cNvSpPr/>
              <p:nvPr/>
            </p:nvSpPr>
            <p:spPr bwMode="auto">
              <a:xfrm>
                <a:off x="67072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 name="PPTextBox#9"/>
              <p:cNvSpPr/>
              <p:nvPr/>
            </p:nvSpPr>
            <p:spPr bwMode="auto">
              <a:xfrm>
                <a:off x="67200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gw</a:t>
                </a:r>
              </a:p>
            </p:txBody>
          </p:sp>
        </p:grpSp>
        <p:grpSp>
          <p:nvGrpSpPr>
            <p:cNvPr id="10" name="diamond"/>
            <p:cNvGrpSpPr/>
            <p:nvPr/>
          </p:nvGrpSpPr>
          <p:grpSpPr>
            <a:xfrm>
              <a:off x="7680000" y="3289600"/>
              <a:ext cx="1049600" cy="1305600"/>
              <a:chOff x="7680000" y="3289600"/>
              <a:chExt cx="1049600" cy="1305600"/>
            </a:xfrm>
          </p:grpSpPr>
          <p:sp>
            <p:nvSpPr>
              <p:cNvPr id="11" name="PPRect#11"/>
              <p:cNvSpPr/>
              <p:nvPr/>
            </p:nvSpPr>
            <p:spPr bwMode="auto">
              <a:xfrm>
                <a:off x="7680000" y="35712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7680000" y="35712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7692800" y="32896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diamond</a:t>
                </a:r>
              </a:p>
            </p:txBody>
          </p:sp>
        </p:grpSp>
      </p:grpSp>
      <p:sp>
        <p:nvSpPr>
          <p:cNvPr id="14"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5" name="PPWindowImage#15" descr="image15.png"/>
          <p:cNvPicPr>
            <a:picLocks noChangeAspect="1"/>
          </p:cNvPicPr>
          <p:nvPr/>
        </p:nvPicPr>
        <p:blipFill>
          <a:blip r:embed="rId4"/>
          <a:stretch>
            <a:fillRect/>
          </a:stretch>
        </p:blipFill>
        <p:spPr>
          <a:xfrm>
            <a:off x="2662400" y="4825600"/>
            <a:ext cx="3840000" cy="1920000"/>
          </a:xfrm>
          <a:prstGeom prst="rect">
            <a:avLst/>
          </a:prstGeom>
        </p:spPr>
      </p:pic>
      <p:sp>
        <p:nvSpPr>
          <p:cNvPr id="16" name="PPRect#16"/>
          <p:cNvSpPr/>
          <p:nvPr/>
        </p:nvSpPr>
        <p:spPr bwMode="auto">
          <a:xfrm>
            <a:off x="742400" y="1676800"/>
            <a:ext cx="513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 name="PPStackFrame#17"/>
          <p:cNvGrpSpPr/>
          <p:nvPr/>
        </p:nvGrpSpPr>
        <p:grpSpPr>
          <a:xfrm>
            <a:off x="384000" y="1395200"/>
            <a:ext cx="8524800" cy="3788800"/>
            <a:chOff x="384000" y="1395200"/>
            <a:chExt cx="8524800" cy="3788800"/>
          </a:xfrm>
        </p:grpSpPr>
        <p:sp>
          <p:nvSpPr>
            <p:cNvPr id="18" name="PPRect#18"/>
            <p:cNvSpPr/>
            <p:nvPr/>
          </p:nvSpPr>
          <p:spPr bwMode="auto">
            <a:xfrm>
              <a:off x="384000" y="13952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0" name="PPCodeImage#20" descr="image20.png"/>
            <p:cNvPicPr>
              <a:picLocks noChangeAspect="1"/>
            </p:cNvPicPr>
            <p:nvPr/>
          </p:nvPicPr>
          <p:blipFill>
            <a:blip r:embed="rId5"/>
            <a:stretch>
              <a:fillRect/>
            </a:stretch>
          </p:blipFill>
          <p:spPr>
            <a:xfrm>
              <a:off x="384000" y="1395200"/>
              <a:ext cx="8512000" cy="3571200"/>
            </a:xfrm>
            <a:prstGeom prst="rect">
              <a:avLst/>
            </a:prstGeom>
          </p:spPr>
        </p:pic>
        <p:sp>
          <p:nvSpPr>
            <p:cNvPr id="19" name="PPRect#19"/>
            <p:cNvSpPr/>
            <p:nvPr/>
          </p:nvSpPr>
          <p:spPr bwMode="auto">
            <a:xfrm>
              <a:off x="384000" y="13952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1" name="width"/>
            <p:cNvGrpSpPr/>
            <p:nvPr/>
          </p:nvGrpSpPr>
          <p:grpSpPr>
            <a:xfrm>
              <a:off x="5862400" y="4236800"/>
              <a:ext cx="896000" cy="665600"/>
              <a:chOff x="5862400" y="4236800"/>
              <a:chExt cx="896000" cy="665600"/>
            </a:xfrm>
          </p:grpSpPr>
          <p:sp>
            <p:nvSpPr>
              <p:cNvPr id="22" name="PPRect#22"/>
              <p:cNvSpPr/>
              <p:nvPr/>
            </p:nvSpPr>
            <p:spPr bwMode="auto">
              <a:xfrm>
                <a:off x="58624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 name="PPRect#23"/>
              <p:cNvSpPr/>
              <p:nvPr/>
            </p:nvSpPr>
            <p:spPr bwMode="auto">
              <a:xfrm>
                <a:off x="58624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TextBox#24"/>
              <p:cNvSpPr/>
              <p:nvPr/>
            </p:nvSpPr>
            <p:spPr bwMode="auto">
              <a:xfrm>
                <a:off x="5875200" y="4236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width</a:t>
                </a:r>
              </a:p>
            </p:txBody>
          </p:sp>
        </p:grpSp>
        <p:grpSp>
          <p:nvGrpSpPr>
            <p:cNvPr id="25" name="height"/>
            <p:cNvGrpSpPr/>
            <p:nvPr/>
          </p:nvGrpSpPr>
          <p:grpSpPr>
            <a:xfrm>
              <a:off x="6835200" y="4236800"/>
              <a:ext cx="896000" cy="665600"/>
              <a:chOff x="6835200" y="4236800"/>
              <a:chExt cx="896000" cy="665600"/>
            </a:xfrm>
          </p:grpSpPr>
          <p:sp>
            <p:nvSpPr>
              <p:cNvPr id="26" name="PPRect#26"/>
              <p:cNvSpPr/>
              <p:nvPr/>
            </p:nvSpPr>
            <p:spPr bwMode="auto">
              <a:xfrm>
                <a:off x="68352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Rect#27"/>
              <p:cNvSpPr/>
              <p:nvPr/>
            </p:nvSpPr>
            <p:spPr bwMode="auto">
              <a:xfrm>
                <a:off x="68352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TextBox#28"/>
              <p:cNvSpPr/>
              <p:nvPr/>
            </p:nvSpPr>
            <p:spPr bwMode="auto">
              <a:xfrm>
                <a:off x="6848000" y="4236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height</a:t>
                </a:r>
              </a:p>
            </p:txBody>
          </p:sp>
        </p:grpSp>
        <p:grpSp>
          <p:nvGrpSpPr>
            <p:cNvPr id="29" name="diamond"/>
            <p:cNvGrpSpPr/>
            <p:nvPr/>
          </p:nvGrpSpPr>
          <p:grpSpPr>
            <a:xfrm>
              <a:off x="7808000" y="3596800"/>
              <a:ext cx="1049600" cy="1305600"/>
              <a:chOff x="7808000" y="3596800"/>
              <a:chExt cx="1049600" cy="1305600"/>
            </a:xfrm>
          </p:grpSpPr>
          <p:sp>
            <p:nvSpPr>
              <p:cNvPr id="30" name="PPRect#30"/>
              <p:cNvSpPr/>
              <p:nvPr/>
            </p:nvSpPr>
            <p:spPr bwMode="auto">
              <a:xfrm>
                <a:off x="7808000" y="38784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Rect#31"/>
              <p:cNvSpPr/>
              <p:nvPr/>
            </p:nvSpPr>
            <p:spPr bwMode="auto">
              <a:xfrm>
                <a:off x="7808000" y="38784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TextBox#32"/>
              <p:cNvSpPr/>
              <p:nvPr/>
            </p:nvSpPr>
            <p:spPr bwMode="auto">
              <a:xfrm>
                <a:off x="7820800" y="3596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diamond</a:t>
                </a:r>
              </a:p>
            </p:txBody>
          </p:sp>
        </p:grpSp>
      </p:grpSp>
      <p:sp>
        <p:nvSpPr>
          <p:cNvPr id="33" name="PPRect#33"/>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40</a:t>
            </a:r>
          </a:p>
        </p:txBody>
      </p:sp>
      <p:sp>
        <p:nvSpPr>
          <p:cNvPr id="34" name="PPRect#34"/>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70</a:t>
            </a:r>
          </a:p>
        </p:txBody>
      </p:sp>
      <p:sp>
        <p:nvSpPr>
          <p:cNvPr id="35" name="PPRect#35"/>
          <p:cNvSpPr/>
          <p:nvPr/>
        </p:nvSpPr>
        <p:spPr bwMode="auto">
          <a:xfrm>
            <a:off x="870400" y="17024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870400" y="1984000"/>
            <a:ext cx="4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Oval#37"/>
          <p:cNvSpPr/>
          <p:nvPr/>
        </p:nvSpPr>
        <p:spPr bwMode="auto">
          <a:xfrm>
            <a:off x="8051200" y="4377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PPRect#44"/>
          <p:cNvSpPr/>
          <p:nvPr/>
        </p:nvSpPr>
        <p:spPr bwMode="auto">
          <a:xfrm>
            <a:off x="870400" y="2265600"/>
            <a:ext cx="4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PPOval#38"/>
          <p:cNvSpPr/>
          <p:nvPr/>
        </p:nvSpPr>
        <p:spPr bwMode="auto">
          <a:xfrm>
            <a:off x="8307200" y="3929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Line#41"/>
          <p:cNvSpPr>
            <a:spLocks noChangeShapeType="1"/>
          </p:cNvSpPr>
          <p:nvPr/>
        </p:nvSpPr>
        <p:spPr bwMode="auto">
          <a:xfrm flipV="1">
            <a:off x="8064000" y="3942400"/>
            <a:ext cx="256000" cy="448000"/>
          </a:xfrm>
          <a:prstGeom prst="line">
            <a:avLst/>
          </a:prstGeom>
          <a:noFill/>
          <a:ln w="12800">
            <a:solidFill>
              <a:srgbClr val="000000"/>
            </a:solidFill>
            <a:prstDash val="dot"/>
            <a:round/>
            <a:headEnd/>
            <a:tailEnd type="arrow" w="sm" len="sm"/>
          </a:ln>
          <a:effectLst/>
        </p:spPr>
      </p:sp>
      <p:sp>
        <p:nvSpPr>
          <p:cNvPr id="45" name="PPRect#45"/>
          <p:cNvSpPr/>
          <p:nvPr/>
        </p:nvSpPr>
        <p:spPr bwMode="auto">
          <a:xfrm>
            <a:off x="870400" y="25472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9" name="PPOval#39"/>
          <p:cNvSpPr/>
          <p:nvPr/>
        </p:nvSpPr>
        <p:spPr bwMode="auto">
          <a:xfrm>
            <a:off x="8563200" y="4377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Line#42"/>
          <p:cNvSpPr>
            <a:spLocks noChangeShapeType="1"/>
          </p:cNvSpPr>
          <p:nvPr/>
        </p:nvSpPr>
        <p:spPr bwMode="auto">
          <a:xfrm>
            <a:off x="8320000" y="3942400"/>
            <a:ext cx="256000" cy="448000"/>
          </a:xfrm>
          <a:prstGeom prst="line">
            <a:avLst/>
          </a:prstGeom>
          <a:noFill/>
          <a:ln w="12800">
            <a:solidFill>
              <a:srgbClr val="000000"/>
            </a:solidFill>
            <a:prstDash val="dot"/>
            <a:round/>
            <a:headEnd/>
            <a:tailEnd type="arrow" w="sm" len="sm"/>
          </a:ln>
          <a:effectLst/>
        </p:spPr>
      </p:sp>
      <p:sp>
        <p:nvSpPr>
          <p:cNvPr id="46" name="PPRect#46"/>
          <p:cNvSpPr/>
          <p:nvPr/>
        </p:nvSpPr>
        <p:spPr bwMode="auto">
          <a:xfrm>
            <a:off x="870400" y="28288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Oval#40"/>
          <p:cNvSpPr/>
          <p:nvPr/>
        </p:nvSpPr>
        <p:spPr bwMode="auto">
          <a:xfrm>
            <a:off x="8307200" y="4825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Line#43"/>
          <p:cNvSpPr>
            <a:spLocks noChangeShapeType="1"/>
          </p:cNvSpPr>
          <p:nvPr/>
        </p:nvSpPr>
        <p:spPr bwMode="auto">
          <a:xfrm flipH="1">
            <a:off x="8320000" y="4390400"/>
            <a:ext cx="256000" cy="448000"/>
          </a:xfrm>
          <a:prstGeom prst="line">
            <a:avLst/>
          </a:prstGeom>
          <a:noFill/>
          <a:ln w="12800">
            <a:solidFill>
              <a:srgbClr val="000000"/>
            </a:solidFill>
            <a:prstDash val="dot"/>
            <a:round/>
            <a:headEnd/>
            <a:tailEnd type="arrow" w="sm" len="sm"/>
          </a:ln>
          <a:effectLst/>
        </p:spPr>
      </p:sp>
      <p:sp>
        <p:nvSpPr>
          <p:cNvPr id="47" name="PPRect#47"/>
          <p:cNvSpPr/>
          <p:nvPr/>
        </p:nvSpPr>
        <p:spPr bwMode="auto">
          <a:xfrm>
            <a:off x="870400" y="3110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8" name="PPPolygon#48"/>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FFFF"/>
          </a:solidFill>
          <a:ln w="12800">
            <a:solidFill>
              <a:srgbClr val="000000"/>
            </a:solidFill>
            <a:prstDash val="solid"/>
            <a:round/>
            <a:headEnd/>
            <a:tailEnd/>
          </a:ln>
          <a:effectLst/>
        </p:spPr>
      </p:sp>
      <p:sp>
        <p:nvSpPr>
          <p:cNvPr id="49" name="PPRect#49"/>
          <p:cNvSpPr/>
          <p:nvPr/>
        </p:nvSpPr>
        <p:spPr bwMode="auto">
          <a:xfrm>
            <a:off x="742400" y="19584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Polygon#50"/>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000000"/>
          </a:solidFill>
          <a:ln w="12800">
            <a:solidFill>
              <a:srgbClr val="000000"/>
            </a:solidFill>
            <a:prstDash val="solid"/>
            <a:round/>
            <a:headEnd/>
            <a:tailEnd/>
          </a:ln>
          <a:effectLst/>
        </p:spPr>
      </p:sp>
      <p:sp>
        <p:nvSpPr>
          <p:cNvPr id="51" name="PPRect#51"/>
          <p:cNvSpPr/>
          <p:nvPr/>
        </p:nvSpPr>
        <p:spPr bwMode="auto">
          <a:xfrm>
            <a:off x="742400" y="22400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2" name="PPPolygon#52"/>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00FF"/>
          </a:solidFill>
          <a:ln w="12800">
            <a:solidFill>
              <a:srgbClr val="000000"/>
            </a:solidFill>
            <a:prstDash val="solid"/>
            <a:round/>
            <a:headEnd/>
            <a:tailEnd/>
          </a:ln>
          <a:effectLst/>
        </p:spPr>
      </p:sp>
      <p:sp>
        <p:nvSpPr>
          <p:cNvPr id="53" name="PPRect#53"/>
          <p:cNvSpPr/>
          <p:nvPr/>
        </p:nvSpPr>
        <p:spPr bwMode="auto">
          <a:xfrm>
            <a:off x="742400" y="25216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4" name="PPPolygon#54"/>
          <p:cNvSpPr/>
          <p:nvPr/>
        </p:nvSpPr>
        <p:spPr bwMode="auto">
          <a:xfrm>
            <a:off x="4326400" y="54528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00FF"/>
          </a:solidFill>
          <a:ln w="12800">
            <a:solidFill>
              <a:srgbClr val="000000"/>
            </a:solidFill>
            <a:prstDash val="solid"/>
            <a:round/>
            <a:headEnd/>
            <a:tailEnd/>
          </a:ln>
          <a:effectLst/>
        </p:spPr>
      </p:sp>
    </p:spTree>
    <p:extLst>
      <p:ext uri="{BB962C8B-B14F-4D97-AF65-F5344CB8AC3E}">
        <p14:creationId xmlns:p14="http://schemas.microsoft.com/office/powerpoint/2010/main" val="19534413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par>
                          <p:cTn id="20" fill="hold">
                            <p:stCondLst>
                              <p:cond delay="0"/>
                            </p:stCondLst>
                            <p:childTnLst>
                              <p:par>
                                <p:cTn id="21" presetID="2" presetClass="entr" presetSubtype="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35"/>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4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38"/>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45"/>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nodeType="clickEffect">
                                  <p:stCondLst>
                                    <p:cond delay="0"/>
                                  </p:stCondLst>
                                  <p:childTnLst>
                                    <p:set>
                                      <p:cBhvr>
                                        <p:cTn id="75" dur="1" fill="hold">
                                          <p:stCondLst>
                                            <p:cond delay="0"/>
                                          </p:stCondLst>
                                        </p:cTn>
                                        <p:tgtEl>
                                          <p:spTgt spid="46"/>
                                        </p:tgtEl>
                                        <p:attrNameLst>
                                          <p:attrName>style.visibility</p:attrName>
                                        </p:attrNameLst>
                                      </p:cBhvr>
                                      <p:to>
                                        <p:strVal val="hidden"/>
                                      </p:to>
                                    </p:set>
                                  </p:childTnLst>
                                </p:cTn>
                              </p:par>
                              <p:par>
                                <p:cTn id="76" presetID="1" presetClass="entr" presetSubtype="0" fill="hold" nodeType="withEffect">
                                  <p:stCondLst>
                                    <p:cond delay="0"/>
                                  </p:stCondLst>
                                  <p:childTnLst>
                                    <p:set>
                                      <p:cBhvr>
                                        <p:cTn id="77" dur="1" fill="hold">
                                          <p:stCondLst>
                                            <p:cond delay="0"/>
                                          </p:stCondLst>
                                        </p:cTn>
                                        <p:tgtEl>
                                          <p:spTgt spid="40"/>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43"/>
                                        </p:tgtEl>
                                        <p:attrNameLst>
                                          <p:attrName>style.visibility</p:attrName>
                                        </p:attrNameLst>
                                      </p:cBhvr>
                                      <p:to>
                                        <p:strVal val="visible"/>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47"/>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41"/>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2"/>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43"/>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7"/>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38"/>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39"/>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40"/>
                                        </p:tgtEl>
                                        <p:attrNameLst>
                                          <p:attrName>style.visibility</p:attrName>
                                        </p:attrNameLst>
                                      </p:cBhvr>
                                      <p:to>
                                        <p:strVal val="hidden"/>
                                      </p:to>
                                    </p:set>
                                  </p:childTnLst>
                                </p:cTn>
                              </p:par>
                            </p:childTnLst>
                          </p:cTn>
                        </p:par>
                        <p:par>
                          <p:cTn id="101" fill="hold">
                            <p:stCondLst>
                              <p:cond delay="0"/>
                            </p:stCondLst>
                            <p:childTnLst>
                              <p:par>
                                <p:cTn id="102" presetID="1" presetClass="exit" presetSubtype="0" fill="hold" nodeType="afterEffect">
                                  <p:stCondLst>
                                    <p:cond delay="0"/>
                                  </p:stCondLst>
                                  <p:childTnLst>
                                    <p:set>
                                      <p:cBhvr>
                                        <p:cTn id="103" dur="1" fill="hold">
                                          <p:stCondLst>
                                            <p:cond delay="0"/>
                                          </p:stCondLst>
                                        </p:cTn>
                                        <p:tgtEl>
                                          <p:spTgt spid="33"/>
                                        </p:tgtEl>
                                        <p:attrNameLst>
                                          <p:attrName>style.visibility</p:attrName>
                                        </p:attrNameLst>
                                      </p:cBhvr>
                                      <p:to>
                                        <p:strVal val="hidden"/>
                                      </p:to>
                                    </p:set>
                                  </p:childTnLst>
                                </p:cTn>
                              </p:par>
                            </p:childTnLst>
                          </p:cTn>
                        </p:par>
                        <p:par>
                          <p:cTn id="104" fill="hold">
                            <p:stCondLst>
                              <p:cond delay="0"/>
                            </p:stCondLst>
                            <p:childTnLst>
                              <p:par>
                                <p:cTn id="105" presetID="1" presetClass="exit" presetSubtype="0" fill="hold" nodeType="afterEffect">
                                  <p:stCondLst>
                                    <p:cond delay="0"/>
                                  </p:stCondLst>
                                  <p:childTnLst>
                                    <p:set>
                                      <p:cBhvr>
                                        <p:cTn id="106" dur="1" fill="hold">
                                          <p:stCondLst>
                                            <p:cond delay="0"/>
                                          </p:stCondLst>
                                        </p:cTn>
                                        <p:tgtEl>
                                          <p:spTgt spid="34"/>
                                        </p:tgtEl>
                                        <p:attrNameLst>
                                          <p:attrName>style.visibility</p:attrName>
                                        </p:attrNameLst>
                                      </p:cBhvr>
                                      <p:to>
                                        <p:strVal val="hidden"/>
                                      </p:to>
                                    </p:set>
                                  </p:childTnLst>
                                </p:cTn>
                              </p:par>
                            </p:childTnLst>
                          </p:cTn>
                        </p:par>
                        <p:par>
                          <p:cTn id="107" fill="hold">
                            <p:stCondLst>
                              <p:cond delay="0"/>
                            </p:stCondLst>
                            <p:childTnLst>
                              <p:par>
                                <p:cTn id="108" presetID="53" presetClass="exit" presetSubtype="0" fill="hold" nodeType="afterEffect">
                                  <p:stCondLst>
                                    <p:cond delay="0"/>
                                  </p:stCondLst>
                                  <p:childTnLst>
                                    <p:anim calcmode="lin" valueType="num">
                                      <p:cBhvr>
                                        <p:cTn id="109" dur="500" fill="hold">
                                          <p:stCondLst>
                                            <p:cond delay="0"/>
                                          </p:stCondLst>
                                        </p:cTn>
                                        <p:tgtEl>
                                          <p:spTgt spid="17"/>
                                        </p:tgtEl>
                                        <p:attrNameLst>
                                          <p:attrName>ppt_w</p:attrName>
                                        </p:attrNameLst>
                                      </p:cBhvr>
                                      <p:tavLst>
                                        <p:tav tm="0">
                                          <p:val>
                                            <p:strVal val="ppt_w"/>
                                          </p:val>
                                        </p:tav>
                                        <p:tav tm="100000">
                                          <p:val>
                                            <p:fltVal val="0"/>
                                          </p:val>
                                        </p:tav>
                                      </p:tavLst>
                                    </p:anim>
                                    <p:anim calcmode="lin" valueType="num">
                                      <p:cBhvr>
                                        <p:cTn id="110" dur="500" fill="hold"/>
                                        <p:tgtEl>
                                          <p:spTgt spid="17"/>
                                        </p:tgtEl>
                                        <p:attrNameLst>
                                          <p:attrName>ppt_h</p:attrName>
                                        </p:attrNameLst>
                                      </p:cBhvr>
                                      <p:tavLst>
                                        <p:tav tm="0">
                                          <p:val>
                                            <p:strVal val="ppt_h"/>
                                          </p:val>
                                        </p:tav>
                                        <p:tav tm="100000">
                                          <p:val>
                                            <p:fltVal val="0"/>
                                          </p:val>
                                        </p:tav>
                                      </p:tavLst>
                                    </p:anim>
                                    <p:animEffect transition="out" filter="fade">
                                      <p:cBhvr>
                                        <p:cTn id="111" dur="500"/>
                                        <p:tgtEl>
                                          <p:spTgt spid="17"/>
                                        </p:tgtEl>
                                      </p:cBhvr>
                                    </p:animEffect>
                                    <p:set>
                                      <p:cBhvr>
                                        <p:cTn id="112" dur="1" fill="hold">
                                          <p:stCondLst>
                                            <p:cond delay="499"/>
                                          </p:stCondLst>
                                        </p:cTn>
                                        <p:tgtEl>
                                          <p:spTgt spid="17"/>
                                        </p:tgtEl>
                                        <p:attrNameLst>
                                          <p:attrName>style.visibility</p:attrName>
                                        </p:attrNameLst>
                                      </p:cBhvr>
                                      <p:to>
                                        <p:strVal val="hidden"/>
                                      </p:to>
                                    </p:set>
                                  </p:childTnLst>
                                </p:cTn>
                              </p:par>
                              <p:par>
                                <p:cTn id="113" presetID="1" presetClass="entr" presetSubtype="0" fill="hold" nodeType="with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childTnLst>
                          </p:cTn>
                        </p:par>
                        <p:par>
                          <p:cTn id="115" fill="hold">
                            <p:stCondLst>
                              <p:cond delay="0"/>
                            </p:stCondLst>
                            <p:childTnLst>
                              <p:par>
                                <p:cTn id="116" presetID="1" presetClass="entr" presetSubtype="0" fill="hold" nodeType="afterEffect">
                                  <p:stCondLst>
                                    <p:cond delay="0"/>
                                  </p:stCondLst>
                                  <p:childTnLst>
                                    <p:set>
                                      <p:cBhvr>
                                        <p:cTn id="117" dur="1" fill="hold">
                                          <p:stCondLst>
                                            <p:cond delay="0"/>
                                          </p:stCondLst>
                                        </p:cTn>
                                        <p:tgtEl>
                                          <p:spTgt spid="49"/>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49"/>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48"/>
                                        </p:tgtEl>
                                        <p:attrNameLst>
                                          <p:attrName>style.visibility</p:attrName>
                                        </p:attrNameLst>
                                      </p:cBhvr>
                                      <p:to>
                                        <p:strVal val="hidden"/>
                                      </p:to>
                                    </p:set>
                                  </p:childTnLst>
                                </p:cTn>
                              </p:par>
                              <p:par>
                                <p:cTn id="124" presetID="1" presetClass="entr" presetSubtype="0" fill="hold" nodeType="withEffect">
                                  <p:stCondLst>
                                    <p:cond delay="0"/>
                                  </p:stCondLst>
                                  <p:childTnLst>
                                    <p:set>
                                      <p:cBhvr>
                                        <p:cTn id="125" dur="1" fill="hold">
                                          <p:stCondLst>
                                            <p:cond delay="0"/>
                                          </p:stCondLst>
                                        </p:cTn>
                                        <p:tgtEl>
                                          <p:spTgt spid="50"/>
                                        </p:tgtEl>
                                        <p:attrNameLst>
                                          <p:attrName>style.visibility</p:attrName>
                                        </p:attrNameLst>
                                      </p:cBhvr>
                                      <p:to>
                                        <p:strVal val="visible"/>
                                      </p:to>
                                    </p:set>
                                  </p:childTnLst>
                                </p:cTn>
                              </p:par>
                            </p:childTnLst>
                          </p:cTn>
                        </p:par>
                        <p:par>
                          <p:cTn id="126" fill="hold">
                            <p:stCondLst>
                              <p:cond delay="0"/>
                            </p:stCondLst>
                            <p:childTnLst>
                              <p:par>
                                <p:cTn id="127" presetID="1" presetClass="entr" presetSubtype="0" fill="hold" nodeType="afterEffect">
                                  <p:stCondLst>
                                    <p:cond delay="0"/>
                                  </p:stCondLst>
                                  <p:childTnLst>
                                    <p:set>
                                      <p:cBhvr>
                                        <p:cTn id="128" dur="1" fill="hold">
                                          <p:stCondLst>
                                            <p:cond delay="0"/>
                                          </p:stCondLst>
                                        </p:cTn>
                                        <p:tgtEl>
                                          <p:spTgt spid="51"/>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xit" presetSubtype="0" fill="hold" nodeType="clickEffect">
                                  <p:stCondLst>
                                    <p:cond delay="0"/>
                                  </p:stCondLst>
                                  <p:childTnLst>
                                    <p:set>
                                      <p:cBhvr>
                                        <p:cTn id="132" dur="1" fill="hold">
                                          <p:stCondLst>
                                            <p:cond delay="0"/>
                                          </p:stCondLst>
                                        </p:cTn>
                                        <p:tgtEl>
                                          <p:spTgt spid="51"/>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50"/>
                                        </p:tgtEl>
                                        <p:attrNameLst>
                                          <p:attrName>style.visibility</p:attrName>
                                        </p:attrNameLst>
                                      </p:cBhvr>
                                      <p:to>
                                        <p:strVal val="hidden"/>
                                      </p:to>
                                    </p:set>
                                  </p:childTnLst>
                                </p:cTn>
                              </p:par>
                              <p:par>
                                <p:cTn id="135" presetID="1" presetClass="entr" presetSubtype="0" fill="hold" nodeType="withEffect">
                                  <p:stCondLst>
                                    <p:cond delay="0"/>
                                  </p:stCondLst>
                                  <p:childTnLst>
                                    <p:set>
                                      <p:cBhvr>
                                        <p:cTn id="136" dur="1" fill="hold">
                                          <p:stCondLst>
                                            <p:cond delay="0"/>
                                          </p:stCondLst>
                                        </p:cTn>
                                        <p:tgtEl>
                                          <p:spTgt spid="52"/>
                                        </p:tgtEl>
                                        <p:attrNameLst>
                                          <p:attrName>style.visibility</p:attrName>
                                        </p:attrNameLst>
                                      </p:cBhvr>
                                      <p:to>
                                        <p:strVal val="visible"/>
                                      </p:to>
                                    </p:set>
                                  </p:childTnLst>
                                </p:cTn>
                              </p:par>
                            </p:childTnLst>
                          </p:cTn>
                        </p:par>
                        <p:par>
                          <p:cTn id="137" fill="hold">
                            <p:stCondLst>
                              <p:cond delay="0"/>
                            </p:stCondLst>
                            <p:childTnLst>
                              <p:par>
                                <p:cTn id="138" presetID="1" presetClass="entr" presetSubtype="0" fill="hold" nodeType="afterEffect">
                                  <p:stCondLst>
                                    <p:cond delay="0"/>
                                  </p:stCondLst>
                                  <p:childTnLst>
                                    <p:set>
                                      <p:cBhvr>
                                        <p:cTn id="139" dur="1" fill="hold">
                                          <p:stCondLst>
                                            <p:cond delay="0"/>
                                          </p:stCondLst>
                                        </p:cTn>
                                        <p:tgtEl>
                                          <p:spTgt spid="53"/>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xit" presetSubtype="0" fill="hold" nodeType="clickEffect">
                                  <p:stCondLst>
                                    <p:cond delay="0"/>
                                  </p:stCondLst>
                                  <p:childTnLst>
                                    <p:set>
                                      <p:cBhvr>
                                        <p:cTn id="143" dur="1" fill="hold">
                                          <p:stCondLst>
                                            <p:cond delay="0"/>
                                          </p:stCondLst>
                                        </p:cTn>
                                        <p:tgtEl>
                                          <p:spTgt spid="53"/>
                                        </p:tgtEl>
                                        <p:attrNameLst>
                                          <p:attrName>style.visibility</p:attrName>
                                        </p:attrNameLst>
                                      </p:cBhvr>
                                      <p:to>
                                        <p:strVal val="hidden"/>
                                      </p:to>
                                    </p:set>
                                  </p:childTnLst>
                                </p:cTn>
                              </p:par>
                              <p:par>
                                <p:cTn id="144" presetID="1" presetClass="entr" presetSubtype="0" fill="hold" nodeType="withEffect">
                                  <p:stCondLst>
                                    <p:cond delay="0"/>
                                  </p:stCondLst>
                                  <p:childTnLst>
                                    <p:set>
                                      <p:cBhvr>
                                        <p:cTn id="145"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6" grpId="0" animBg="1"/>
      <p:bldP spid="16" grpId="1" animBg="1"/>
      <p:bldP spid="17" grpId="0" animBg="1"/>
      <p:bldP spid="17"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44" grpId="0" animBg="1"/>
      <p:bldP spid="44" grpId="1" animBg="1"/>
      <p:bldP spid="38" grpId="0" animBg="1"/>
      <p:bldP spid="38" grpId="1" animBg="1"/>
      <p:bldP spid="41" grpId="0" animBg="1"/>
      <p:bldP spid="41" grpId="1" animBg="1"/>
      <p:bldP spid="45" grpId="0" animBg="1"/>
      <p:bldP spid="45" grpId="1" animBg="1"/>
      <p:bldP spid="39" grpId="0" animBg="1"/>
      <p:bldP spid="39" grpId="1" animBg="1"/>
      <p:bldP spid="42" grpId="0" animBg="1"/>
      <p:bldP spid="42" grpId="1" animBg="1"/>
      <p:bldP spid="46" grpId="0" animBg="1"/>
      <p:bldP spid="46" grpId="1" animBg="1"/>
      <p:bldP spid="40" grpId="0" animBg="1"/>
      <p:bldP spid="40" grpId="1" animBg="1"/>
      <p:bldP spid="43" grpId="0" animBg="1"/>
      <p:bldP spid="43"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3" grpId="0" animBg="1"/>
      <p:bldP spid="53" grpId="1" animBg="1"/>
      <p:bldP spid="5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38"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Drawing a Diamond (</a:t>
            </a:r>
            <a:r>
              <a:rPr lang="en-US" sz="3600" b="1" dirty="0">
                <a:solidFill>
                  <a:srgbClr val="FF0000"/>
                </a:solidFill>
                <a:latin typeface="Courier New" charset="0"/>
                <a:ea typeface="Courier New" charset="0"/>
                <a:cs typeface="Courier New" charset="0"/>
              </a:rPr>
              <a:t>addEdge</a:t>
            </a:r>
            <a:r>
              <a:rPr lang="en-US" sz="4000" dirty="0">
                <a:solidFill>
                  <a:srgbClr val="FF0000"/>
                </a:solidFill>
                <a:latin typeface="Times New Roman"/>
                <a:cs typeface="Times New Roman"/>
              </a:rPr>
              <a:t>)</a:t>
            </a:r>
          </a:p>
        </p:txBody>
      </p:sp>
      <p:grpSp>
        <p:nvGrpSpPr>
          <p:cNvPr id="2" name="PPStackFrame#2"/>
          <p:cNvGrpSpPr/>
          <p:nvPr/>
        </p:nvGrpSpPr>
        <p:grpSpPr>
          <a:xfrm>
            <a:off x="256000" y="1088000"/>
            <a:ext cx="8524800" cy="3788800"/>
            <a:chOff x="256000" y="1088000"/>
            <a:chExt cx="8524800" cy="3788800"/>
          </a:xfrm>
        </p:grpSpPr>
        <p:sp>
          <p:nvSpPr>
            <p:cNvPr id="3" name="PPRect#3"/>
            <p:cNvSpPr/>
            <p:nvPr/>
          </p:nvSpPr>
          <p:spPr bwMode="auto">
            <a:xfrm>
              <a:off x="256000" y="10880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256000" y="1088000"/>
              <a:ext cx="8512000" cy="3571200"/>
            </a:xfrm>
            <a:prstGeom prst="rect">
              <a:avLst/>
            </a:prstGeom>
          </p:spPr>
        </p:pic>
        <p:sp>
          <p:nvSpPr>
            <p:cNvPr id="4" name="PPRect#4"/>
            <p:cNvSpPr/>
            <p:nvPr/>
          </p:nvSpPr>
          <p:spPr bwMode="auto">
            <a:xfrm>
              <a:off x="256000" y="10880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 name="gw"/>
            <p:cNvGrpSpPr/>
            <p:nvPr/>
          </p:nvGrpSpPr>
          <p:grpSpPr>
            <a:xfrm>
              <a:off x="6707200" y="3929600"/>
              <a:ext cx="896000" cy="665600"/>
              <a:chOff x="6707200" y="3929600"/>
              <a:chExt cx="896000" cy="665600"/>
            </a:xfrm>
          </p:grpSpPr>
          <p:sp>
            <p:nvSpPr>
              <p:cNvPr id="7" name="PPRect#7"/>
              <p:cNvSpPr/>
              <p:nvPr/>
            </p:nvSpPr>
            <p:spPr bwMode="auto">
              <a:xfrm>
                <a:off x="67072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 name="PPRect#8"/>
              <p:cNvSpPr/>
              <p:nvPr/>
            </p:nvSpPr>
            <p:spPr bwMode="auto">
              <a:xfrm>
                <a:off x="67072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 name="PPTextBox#9"/>
              <p:cNvSpPr/>
              <p:nvPr/>
            </p:nvSpPr>
            <p:spPr bwMode="auto">
              <a:xfrm>
                <a:off x="67200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gw</a:t>
                </a:r>
              </a:p>
            </p:txBody>
          </p:sp>
        </p:grpSp>
        <p:grpSp>
          <p:nvGrpSpPr>
            <p:cNvPr id="10" name="diamond"/>
            <p:cNvGrpSpPr/>
            <p:nvPr/>
          </p:nvGrpSpPr>
          <p:grpSpPr>
            <a:xfrm>
              <a:off x="7680000" y="3289600"/>
              <a:ext cx="1049600" cy="1305600"/>
              <a:chOff x="7680000" y="3289600"/>
              <a:chExt cx="1049600" cy="1305600"/>
            </a:xfrm>
          </p:grpSpPr>
          <p:sp>
            <p:nvSpPr>
              <p:cNvPr id="11" name="PPRect#11"/>
              <p:cNvSpPr/>
              <p:nvPr/>
            </p:nvSpPr>
            <p:spPr bwMode="auto">
              <a:xfrm>
                <a:off x="7680000" y="35712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7680000" y="35712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7692800" y="32896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diamond</a:t>
                </a:r>
              </a:p>
            </p:txBody>
          </p:sp>
        </p:grpSp>
      </p:grpSp>
      <p:sp>
        <p:nvSpPr>
          <p:cNvPr id="14"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5" name="PPWindowImage#15" descr="image15.png"/>
          <p:cNvPicPr>
            <a:picLocks noChangeAspect="1"/>
          </p:cNvPicPr>
          <p:nvPr/>
        </p:nvPicPr>
        <p:blipFill>
          <a:blip r:embed="rId4"/>
          <a:stretch>
            <a:fillRect/>
          </a:stretch>
        </p:blipFill>
        <p:spPr>
          <a:xfrm>
            <a:off x="2662400" y="4825600"/>
            <a:ext cx="3840000" cy="1920000"/>
          </a:xfrm>
          <a:prstGeom prst="rect">
            <a:avLst/>
          </a:prstGeom>
        </p:spPr>
      </p:pic>
      <p:sp>
        <p:nvSpPr>
          <p:cNvPr id="16" name="PPRect#16"/>
          <p:cNvSpPr/>
          <p:nvPr/>
        </p:nvSpPr>
        <p:spPr bwMode="auto">
          <a:xfrm>
            <a:off x="742400" y="1676800"/>
            <a:ext cx="513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 name="PPStackFrame#17"/>
          <p:cNvGrpSpPr/>
          <p:nvPr/>
        </p:nvGrpSpPr>
        <p:grpSpPr>
          <a:xfrm>
            <a:off x="384000" y="1395200"/>
            <a:ext cx="8524800" cy="3788800"/>
            <a:chOff x="384000" y="1395200"/>
            <a:chExt cx="8524800" cy="3788800"/>
          </a:xfrm>
        </p:grpSpPr>
        <p:sp>
          <p:nvSpPr>
            <p:cNvPr id="18" name="PPRect#18"/>
            <p:cNvSpPr/>
            <p:nvPr/>
          </p:nvSpPr>
          <p:spPr bwMode="auto">
            <a:xfrm>
              <a:off x="384000" y="13952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0" name="PPCodeImage#20" descr="image20.png"/>
            <p:cNvPicPr>
              <a:picLocks noChangeAspect="1"/>
            </p:cNvPicPr>
            <p:nvPr/>
          </p:nvPicPr>
          <p:blipFill>
            <a:blip r:embed="rId5"/>
            <a:stretch>
              <a:fillRect/>
            </a:stretch>
          </p:blipFill>
          <p:spPr>
            <a:xfrm>
              <a:off x="384000" y="1395200"/>
              <a:ext cx="8512000" cy="3571200"/>
            </a:xfrm>
            <a:prstGeom prst="rect">
              <a:avLst/>
            </a:prstGeom>
          </p:spPr>
        </p:pic>
        <p:sp>
          <p:nvSpPr>
            <p:cNvPr id="19" name="PPRect#19"/>
            <p:cNvSpPr/>
            <p:nvPr/>
          </p:nvSpPr>
          <p:spPr bwMode="auto">
            <a:xfrm>
              <a:off x="384000" y="13952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1" name="width"/>
            <p:cNvGrpSpPr/>
            <p:nvPr/>
          </p:nvGrpSpPr>
          <p:grpSpPr>
            <a:xfrm>
              <a:off x="5862400" y="4236800"/>
              <a:ext cx="896000" cy="665600"/>
              <a:chOff x="5862400" y="4236800"/>
              <a:chExt cx="896000" cy="665600"/>
            </a:xfrm>
          </p:grpSpPr>
          <p:sp>
            <p:nvSpPr>
              <p:cNvPr id="22" name="PPRect#22"/>
              <p:cNvSpPr/>
              <p:nvPr/>
            </p:nvSpPr>
            <p:spPr bwMode="auto">
              <a:xfrm>
                <a:off x="58624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 name="PPRect#23"/>
              <p:cNvSpPr/>
              <p:nvPr/>
            </p:nvSpPr>
            <p:spPr bwMode="auto">
              <a:xfrm>
                <a:off x="58624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TextBox#24"/>
              <p:cNvSpPr/>
              <p:nvPr/>
            </p:nvSpPr>
            <p:spPr bwMode="auto">
              <a:xfrm>
                <a:off x="5875200" y="4236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width</a:t>
                </a:r>
              </a:p>
            </p:txBody>
          </p:sp>
        </p:grpSp>
        <p:grpSp>
          <p:nvGrpSpPr>
            <p:cNvPr id="25" name="height"/>
            <p:cNvGrpSpPr/>
            <p:nvPr/>
          </p:nvGrpSpPr>
          <p:grpSpPr>
            <a:xfrm>
              <a:off x="6835200" y="4236800"/>
              <a:ext cx="896000" cy="665600"/>
              <a:chOff x="6835200" y="4236800"/>
              <a:chExt cx="896000" cy="665600"/>
            </a:xfrm>
          </p:grpSpPr>
          <p:sp>
            <p:nvSpPr>
              <p:cNvPr id="26" name="PPRect#26"/>
              <p:cNvSpPr/>
              <p:nvPr/>
            </p:nvSpPr>
            <p:spPr bwMode="auto">
              <a:xfrm>
                <a:off x="68352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Rect#27"/>
              <p:cNvSpPr/>
              <p:nvPr/>
            </p:nvSpPr>
            <p:spPr bwMode="auto">
              <a:xfrm>
                <a:off x="68352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TextBox#28"/>
              <p:cNvSpPr/>
              <p:nvPr/>
            </p:nvSpPr>
            <p:spPr bwMode="auto">
              <a:xfrm>
                <a:off x="6848000" y="4236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height</a:t>
                </a:r>
              </a:p>
            </p:txBody>
          </p:sp>
        </p:grpSp>
        <p:grpSp>
          <p:nvGrpSpPr>
            <p:cNvPr id="29" name="diamond"/>
            <p:cNvGrpSpPr/>
            <p:nvPr/>
          </p:nvGrpSpPr>
          <p:grpSpPr>
            <a:xfrm>
              <a:off x="7808000" y="3596800"/>
              <a:ext cx="1049600" cy="1305600"/>
              <a:chOff x="7808000" y="3596800"/>
              <a:chExt cx="1049600" cy="1305600"/>
            </a:xfrm>
          </p:grpSpPr>
          <p:sp>
            <p:nvSpPr>
              <p:cNvPr id="30" name="PPRect#30"/>
              <p:cNvSpPr/>
              <p:nvPr/>
            </p:nvSpPr>
            <p:spPr bwMode="auto">
              <a:xfrm>
                <a:off x="7808000" y="38784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Rect#31"/>
              <p:cNvSpPr/>
              <p:nvPr/>
            </p:nvSpPr>
            <p:spPr bwMode="auto">
              <a:xfrm>
                <a:off x="7808000" y="38784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TextBox#32"/>
              <p:cNvSpPr/>
              <p:nvPr/>
            </p:nvSpPr>
            <p:spPr bwMode="auto">
              <a:xfrm>
                <a:off x="7820800" y="35968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diamond</a:t>
                </a:r>
              </a:p>
            </p:txBody>
          </p:sp>
        </p:grpSp>
      </p:grpSp>
      <p:sp>
        <p:nvSpPr>
          <p:cNvPr id="33" name="PPRect#33"/>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40</a:t>
            </a:r>
          </a:p>
        </p:txBody>
      </p:sp>
      <p:sp>
        <p:nvSpPr>
          <p:cNvPr id="34" name="PPRect#34"/>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70</a:t>
            </a:r>
          </a:p>
        </p:txBody>
      </p:sp>
      <p:sp>
        <p:nvSpPr>
          <p:cNvPr id="35" name="PPRect#35"/>
          <p:cNvSpPr/>
          <p:nvPr/>
        </p:nvSpPr>
        <p:spPr bwMode="auto">
          <a:xfrm>
            <a:off x="870400" y="17024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870400" y="1984000"/>
            <a:ext cx="442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Oval#37"/>
          <p:cNvSpPr/>
          <p:nvPr/>
        </p:nvSpPr>
        <p:spPr bwMode="auto">
          <a:xfrm>
            <a:off x="8051200" y="4377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870400" y="2265600"/>
            <a:ext cx="513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Line#41"/>
          <p:cNvSpPr>
            <a:spLocks noChangeShapeType="1"/>
          </p:cNvSpPr>
          <p:nvPr/>
        </p:nvSpPr>
        <p:spPr bwMode="auto">
          <a:xfrm flipV="1">
            <a:off x="8064000" y="3942400"/>
            <a:ext cx="256000" cy="448000"/>
          </a:xfrm>
          <a:prstGeom prst="line">
            <a:avLst/>
          </a:prstGeom>
          <a:noFill/>
          <a:ln w="12800">
            <a:solidFill>
              <a:srgbClr val="000000"/>
            </a:solidFill>
            <a:prstDash val="solid"/>
            <a:round/>
            <a:headEnd/>
            <a:tailEnd/>
          </a:ln>
          <a:effectLst/>
        </p:spPr>
      </p:sp>
      <p:sp>
        <p:nvSpPr>
          <p:cNvPr id="46" name="PPRect#46"/>
          <p:cNvSpPr/>
          <p:nvPr/>
        </p:nvSpPr>
        <p:spPr bwMode="auto">
          <a:xfrm>
            <a:off x="870400" y="2547200"/>
            <a:ext cx="4992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Line#42"/>
          <p:cNvSpPr>
            <a:spLocks noChangeShapeType="1"/>
          </p:cNvSpPr>
          <p:nvPr/>
        </p:nvSpPr>
        <p:spPr bwMode="auto">
          <a:xfrm>
            <a:off x="8320000" y="3942400"/>
            <a:ext cx="256000" cy="448000"/>
          </a:xfrm>
          <a:prstGeom prst="line">
            <a:avLst/>
          </a:prstGeom>
          <a:noFill/>
          <a:ln w="12800">
            <a:solidFill>
              <a:srgbClr val="000000"/>
            </a:solidFill>
            <a:prstDash val="solid"/>
            <a:round/>
            <a:headEnd/>
            <a:tailEnd/>
          </a:ln>
          <a:effectLst/>
        </p:spPr>
      </p:sp>
      <p:sp>
        <p:nvSpPr>
          <p:cNvPr id="47" name="PPRect#47"/>
          <p:cNvSpPr/>
          <p:nvPr/>
        </p:nvSpPr>
        <p:spPr bwMode="auto">
          <a:xfrm>
            <a:off x="870400" y="2828800"/>
            <a:ext cx="513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Line#43"/>
          <p:cNvSpPr>
            <a:spLocks noChangeShapeType="1"/>
          </p:cNvSpPr>
          <p:nvPr/>
        </p:nvSpPr>
        <p:spPr bwMode="auto">
          <a:xfrm flipH="1">
            <a:off x="8320000" y="4390400"/>
            <a:ext cx="256000" cy="448000"/>
          </a:xfrm>
          <a:prstGeom prst="line">
            <a:avLst/>
          </a:prstGeom>
          <a:noFill/>
          <a:ln w="12800">
            <a:solidFill>
              <a:srgbClr val="000000"/>
            </a:solidFill>
            <a:prstDash val="solid"/>
            <a:round/>
            <a:headEnd/>
            <a:tailEnd/>
          </a:ln>
          <a:effectLst/>
        </p:spPr>
      </p:sp>
      <p:sp>
        <p:nvSpPr>
          <p:cNvPr id="48" name="PPRect#48"/>
          <p:cNvSpPr/>
          <p:nvPr/>
        </p:nvSpPr>
        <p:spPr bwMode="auto">
          <a:xfrm>
            <a:off x="870400" y="31104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PPLine#44"/>
          <p:cNvSpPr>
            <a:spLocks noChangeShapeType="1"/>
          </p:cNvSpPr>
          <p:nvPr/>
        </p:nvSpPr>
        <p:spPr bwMode="auto">
          <a:xfrm flipH="1" flipV="1">
            <a:off x="8064000" y="4390400"/>
            <a:ext cx="256000" cy="448000"/>
          </a:xfrm>
          <a:prstGeom prst="line">
            <a:avLst/>
          </a:prstGeom>
          <a:noFill/>
          <a:ln w="12800">
            <a:solidFill>
              <a:srgbClr val="000000"/>
            </a:solidFill>
            <a:prstDash val="solid"/>
            <a:round/>
            <a:headEnd/>
            <a:tailEnd/>
          </a:ln>
          <a:effectLst/>
        </p:spPr>
      </p:sp>
      <p:sp>
        <p:nvSpPr>
          <p:cNvPr id="49" name="PPRect#49"/>
          <p:cNvSpPr/>
          <p:nvPr/>
        </p:nvSpPr>
        <p:spPr bwMode="auto">
          <a:xfrm>
            <a:off x="870400" y="33920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Polygon#50"/>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FFFF"/>
          </a:solidFill>
          <a:ln w="12800">
            <a:solidFill>
              <a:srgbClr val="000000"/>
            </a:solidFill>
            <a:prstDash val="solid"/>
            <a:round/>
            <a:headEnd/>
            <a:tailEnd/>
          </a:ln>
          <a:effectLst/>
        </p:spPr>
      </p:sp>
      <p:sp>
        <p:nvSpPr>
          <p:cNvPr id="51" name="PPRect#51"/>
          <p:cNvSpPr/>
          <p:nvPr/>
        </p:nvSpPr>
        <p:spPr bwMode="auto">
          <a:xfrm>
            <a:off x="742400" y="19584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2" name="PPPolygon#52"/>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000000"/>
          </a:solidFill>
          <a:ln w="12800">
            <a:solidFill>
              <a:srgbClr val="000000"/>
            </a:solidFill>
            <a:prstDash val="solid"/>
            <a:round/>
            <a:headEnd/>
            <a:tailEnd/>
          </a:ln>
          <a:effectLst/>
        </p:spPr>
      </p:sp>
      <p:sp>
        <p:nvSpPr>
          <p:cNvPr id="53" name="PPRect#53"/>
          <p:cNvSpPr/>
          <p:nvPr/>
        </p:nvSpPr>
        <p:spPr bwMode="auto">
          <a:xfrm>
            <a:off x="742400" y="22400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4" name="PPPolygon#54"/>
          <p:cNvSpPr/>
          <p:nvPr/>
        </p:nvSpPr>
        <p:spPr bwMode="auto">
          <a:xfrm>
            <a:off x="7936000" y="36352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00FF"/>
          </a:solidFill>
          <a:ln w="12800">
            <a:solidFill>
              <a:srgbClr val="000000"/>
            </a:solidFill>
            <a:prstDash val="solid"/>
            <a:round/>
            <a:headEnd/>
            <a:tailEnd/>
          </a:ln>
          <a:effectLst/>
        </p:spPr>
      </p:sp>
      <p:sp>
        <p:nvSpPr>
          <p:cNvPr id="55" name="PPRect#55"/>
          <p:cNvSpPr/>
          <p:nvPr/>
        </p:nvSpPr>
        <p:spPr bwMode="auto">
          <a:xfrm>
            <a:off x="742400" y="25216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6" name="PPPolygon#56"/>
          <p:cNvSpPr/>
          <p:nvPr/>
        </p:nvSpPr>
        <p:spPr bwMode="auto">
          <a:xfrm>
            <a:off x="4326400" y="5452800"/>
            <a:ext cx="512000" cy="896000"/>
          </a:xfrm>
          <a:custGeom>
            <a:avLst/>
            <a:gdLst/>
            <a:ahLst/>
            <a:cxnLst/>
            <a:rect l="0" t="0" r="0" b="0"/>
            <a:pathLst>
              <a:path w="512000" h="896000">
                <a:moveTo>
                  <a:pt x="0" y="448000"/>
                </a:moveTo>
                <a:lnTo>
                  <a:pt x="256000" y="896000"/>
                </a:lnTo>
                <a:lnTo>
                  <a:pt x="512000" y="448000"/>
                </a:lnTo>
                <a:lnTo>
                  <a:pt x="256000" y="0"/>
                </a:lnTo>
                <a:lnTo>
                  <a:pt x="0" y="448000"/>
                </a:lnTo>
              </a:path>
            </a:pathLst>
          </a:custGeom>
          <a:solidFill>
            <a:srgbClr val="FF00FF"/>
          </a:solidFill>
          <a:ln w="12800">
            <a:solidFill>
              <a:srgbClr val="000000"/>
            </a:solidFill>
            <a:prstDash val="solid"/>
            <a:round/>
            <a:headEnd/>
            <a:tailEnd/>
          </a:ln>
          <a:effectLst/>
        </p:spPr>
      </p:sp>
    </p:spTree>
    <p:extLst>
      <p:ext uri="{BB962C8B-B14F-4D97-AF65-F5344CB8AC3E}">
        <p14:creationId xmlns:p14="http://schemas.microsoft.com/office/powerpoint/2010/main" val="19198535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par>
                          <p:cTn id="20" fill="hold">
                            <p:stCondLst>
                              <p:cond delay="0"/>
                            </p:stCondLst>
                            <p:childTnLst>
                              <p:par>
                                <p:cTn id="21" presetID="2" presetClass="entr" presetSubtype="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35"/>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45"/>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46"/>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4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47"/>
                                        </p:tgtEl>
                                        <p:attrNameLst>
                                          <p:attrName>style.visibility</p:attrName>
                                        </p:attrNameLst>
                                      </p:cBhvr>
                                      <p:to>
                                        <p:strVal val="hidden"/>
                                      </p:to>
                                    </p:set>
                                  </p:childTnLst>
                                </p:cTn>
                              </p:par>
                              <p:par>
                                <p:cTn id="72" presetID="1" presetClass="entr" presetSubtype="0" fill="hold" nodeType="withEffect">
                                  <p:stCondLst>
                                    <p:cond delay="0"/>
                                  </p:stCondLst>
                                  <p:childTnLst>
                                    <p:set>
                                      <p:cBhvr>
                                        <p:cTn id="73" dur="1" fill="hold">
                                          <p:stCondLst>
                                            <p:cond delay="0"/>
                                          </p:stCondLst>
                                        </p:cTn>
                                        <p:tgtEl>
                                          <p:spTgt spid="43"/>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48"/>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44"/>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nodeType="after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xit" presetSubtype="0" fill="hold" nodeType="clickEffect">
                                  <p:stCondLst>
                                    <p:cond delay="0"/>
                                  </p:stCondLst>
                                  <p:childTnLst>
                                    <p:set>
                                      <p:cBhvr>
                                        <p:cTn id="89" dur="1" fill="hold">
                                          <p:stCondLst>
                                            <p:cond delay="0"/>
                                          </p:stCondLst>
                                        </p:cTn>
                                        <p:tgtEl>
                                          <p:spTgt spid="49"/>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41"/>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42"/>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43"/>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44"/>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37"/>
                                        </p:tgtEl>
                                        <p:attrNameLst>
                                          <p:attrName>style.visibility</p:attrName>
                                        </p:attrNameLst>
                                      </p:cBhvr>
                                      <p:to>
                                        <p:strVal val="hidden"/>
                                      </p:to>
                                    </p:set>
                                  </p:childTnLst>
                                </p:cTn>
                              </p:par>
                            </p:childTnLst>
                          </p:cTn>
                        </p:par>
                        <p:par>
                          <p:cTn id="100" fill="hold">
                            <p:stCondLst>
                              <p:cond delay="0"/>
                            </p:stCondLst>
                            <p:childTnLst>
                              <p:par>
                                <p:cTn id="101" presetID="1" presetClass="exit" presetSubtype="0" fill="hold" nodeType="afterEffect">
                                  <p:stCondLst>
                                    <p:cond delay="0"/>
                                  </p:stCondLst>
                                  <p:childTnLst>
                                    <p:set>
                                      <p:cBhvr>
                                        <p:cTn id="102" dur="1" fill="hold">
                                          <p:stCondLst>
                                            <p:cond delay="0"/>
                                          </p:stCondLst>
                                        </p:cTn>
                                        <p:tgtEl>
                                          <p:spTgt spid="33"/>
                                        </p:tgtEl>
                                        <p:attrNameLst>
                                          <p:attrName>style.visibility</p:attrName>
                                        </p:attrNameLst>
                                      </p:cBhvr>
                                      <p:to>
                                        <p:strVal val="hidden"/>
                                      </p:to>
                                    </p:set>
                                  </p:childTnLst>
                                </p:cTn>
                              </p:par>
                            </p:childTnLst>
                          </p:cTn>
                        </p:par>
                        <p:par>
                          <p:cTn id="103" fill="hold">
                            <p:stCondLst>
                              <p:cond delay="0"/>
                            </p:stCondLst>
                            <p:childTnLst>
                              <p:par>
                                <p:cTn id="104" presetID="1" presetClass="exit" presetSubtype="0" fill="hold" nodeType="afterEffect">
                                  <p:stCondLst>
                                    <p:cond delay="0"/>
                                  </p:stCondLst>
                                  <p:childTnLst>
                                    <p:set>
                                      <p:cBhvr>
                                        <p:cTn id="105" dur="1" fill="hold">
                                          <p:stCondLst>
                                            <p:cond delay="0"/>
                                          </p:stCondLst>
                                        </p:cTn>
                                        <p:tgtEl>
                                          <p:spTgt spid="34"/>
                                        </p:tgtEl>
                                        <p:attrNameLst>
                                          <p:attrName>style.visibility</p:attrName>
                                        </p:attrNameLst>
                                      </p:cBhvr>
                                      <p:to>
                                        <p:strVal val="hidden"/>
                                      </p:to>
                                    </p:set>
                                  </p:childTnLst>
                                </p:cTn>
                              </p:par>
                            </p:childTnLst>
                          </p:cTn>
                        </p:par>
                        <p:par>
                          <p:cTn id="106" fill="hold">
                            <p:stCondLst>
                              <p:cond delay="0"/>
                            </p:stCondLst>
                            <p:childTnLst>
                              <p:par>
                                <p:cTn id="107" presetID="53" presetClass="exit" presetSubtype="0" fill="hold" nodeType="afterEffect">
                                  <p:stCondLst>
                                    <p:cond delay="0"/>
                                  </p:stCondLst>
                                  <p:childTnLst>
                                    <p:anim calcmode="lin" valueType="num">
                                      <p:cBhvr>
                                        <p:cTn id="108" dur="500" fill="hold">
                                          <p:stCondLst>
                                            <p:cond delay="0"/>
                                          </p:stCondLst>
                                        </p:cTn>
                                        <p:tgtEl>
                                          <p:spTgt spid="17"/>
                                        </p:tgtEl>
                                        <p:attrNameLst>
                                          <p:attrName>ppt_w</p:attrName>
                                        </p:attrNameLst>
                                      </p:cBhvr>
                                      <p:tavLst>
                                        <p:tav tm="0">
                                          <p:val>
                                            <p:strVal val="ppt_w"/>
                                          </p:val>
                                        </p:tav>
                                        <p:tav tm="100000">
                                          <p:val>
                                            <p:fltVal val="0"/>
                                          </p:val>
                                        </p:tav>
                                      </p:tavLst>
                                    </p:anim>
                                    <p:anim calcmode="lin" valueType="num">
                                      <p:cBhvr>
                                        <p:cTn id="109" dur="500" fill="hold"/>
                                        <p:tgtEl>
                                          <p:spTgt spid="17"/>
                                        </p:tgtEl>
                                        <p:attrNameLst>
                                          <p:attrName>ppt_h</p:attrName>
                                        </p:attrNameLst>
                                      </p:cBhvr>
                                      <p:tavLst>
                                        <p:tav tm="0">
                                          <p:val>
                                            <p:strVal val="ppt_h"/>
                                          </p:val>
                                        </p:tav>
                                        <p:tav tm="100000">
                                          <p:val>
                                            <p:fltVal val="0"/>
                                          </p:val>
                                        </p:tav>
                                      </p:tavLst>
                                    </p:anim>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par>
                                <p:cTn id="112" presetID="1" presetClass="entr" presetSubtype="0" fill="hold" nodeType="withEffect">
                                  <p:stCondLst>
                                    <p:cond delay="0"/>
                                  </p:stCondLst>
                                  <p:childTnLst>
                                    <p:set>
                                      <p:cBhvr>
                                        <p:cTn id="113" dur="1" fill="hold">
                                          <p:stCondLst>
                                            <p:cond delay="0"/>
                                          </p:stCondLst>
                                        </p:cTn>
                                        <p:tgtEl>
                                          <p:spTgt spid="50"/>
                                        </p:tgtEl>
                                        <p:attrNameLst>
                                          <p:attrName>style.visibility</p:attrName>
                                        </p:attrNameLst>
                                      </p:cBhvr>
                                      <p:to>
                                        <p:strVal val="visible"/>
                                      </p:to>
                                    </p:set>
                                  </p:childTnLst>
                                </p:cTn>
                              </p:par>
                            </p:childTnLst>
                          </p:cTn>
                        </p:par>
                        <p:par>
                          <p:cTn id="114" fill="hold">
                            <p:stCondLst>
                              <p:cond delay="0"/>
                            </p:stCondLst>
                            <p:childTnLst>
                              <p:par>
                                <p:cTn id="115" presetID="1" presetClass="entr" presetSubtype="0" fill="hold" nodeType="afterEffect">
                                  <p:stCondLst>
                                    <p:cond delay="0"/>
                                  </p:stCondLst>
                                  <p:childTnLst>
                                    <p:set>
                                      <p:cBhvr>
                                        <p:cTn id="116" dur="1" fill="hold">
                                          <p:stCondLst>
                                            <p:cond delay="0"/>
                                          </p:stCondLst>
                                        </p:cTn>
                                        <p:tgtEl>
                                          <p:spTgt spid="5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nodeType="clickEffect">
                                  <p:stCondLst>
                                    <p:cond delay="0"/>
                                  </p:stCondLst>
                                  <p:childTnLst>
                                    <p:set>
                                      <p:cBhvr>
                                        <p:cTn id="120" dur="1" fill="hold">
                                          <p:stCondLst>
                                            <p:cond delay="0"/>
                                          </p:stCondLst>
                                        </p:cTn>
                                        <p:tgtEl>
                                          <p:spTgt spid="51"/>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50"/>
                                        </p:tgtEl>
                                        <p:attrNameLst>
                                          <p:attrName>style.visibility</p:attrName>
                                        </p:attrNameLst>
                                      </p:cBhvr>
                                      <p:to>
                                        <p:strVal val="hidden"/>
                                      </p:to>
                                    </p:set>
                                  </p:childTnLst>
                                </p:cTn>
                              </p:par>
                              <p:par>
                                <p:cTn id="123" presetID="1" presetClass="entr" presetSubtype="0" fill="hold" nodeType="withEffect">
                                  <p:stCondLst>
                                    <p:cond delay="0"/>
                                  </p:stCondLst>
                                  <p:childTnLst>
                                    <p:set>
                                      <p:cBhvr>
                                        <p:cTn id="124" dur="1" fill="hold">
                                          <p:stCondLst>
                                            <p:cond delay="0"/>
                                          </p:stCondLst>
                                        </p:cTn>
                                        <p:tgtEl>
                                          <p:spTgt spid="52"/>
                                        </p:tgtEl>
                                        <p:attrNameLst>
                                          <p:attrName>style.visibility</p:attrName>
                                        </p:attrNameLst>
                                      </p:cBhvr>
                                      <p:to>
                                        <p:strVal val="visible"/>
                                      </p:to>
                                    </p:set>
                                  </p:childTnLst>
                                </p:cTn>
                              </p:par>
                            </p:childTnLst>
                          </p:cTn>
                        </p:par>
                        <p:par>
                          <p:cTn id="125" fill="hold">
                            <p:stCondLst>
                              <p:cond delay="0"/>
                            </p:stCondLst>
                            <p:childTnLst>
                              <p:par>
                                <p:cTn id="126" presetID="1" presetClass="entr" presetSubtype="0" fill="hold" nodeType="afterEffect">
                                  <p:stCondLst>
                                    <p:cond delay="0"/>
                                  </p:stCondLst>
                                  <p:childTnLst>
                                    <p:set>
                                      <p:cBhvr>
                                        <p:cTn id="127" dur="1" fill="hold">
                                          <p:stCondLst>
                                            <p:cond delay="0"/>
                                          </p:stCondLst>
                                        </p:cTn>
                                        <p:tgtEl>
                                          <p:spTgt spid="53"/>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xit" presetSubtype="0" fill="hold" nodeType="clickEffect">
                                  <p:stCondLst>
                                    <p:cond delay="0"/>
                                  </p:stCondLst>
                                  <p:childTnLst>
                                    <p:set>
                                      <p:cBhvr>
                                        <p:cTn id="131" dur="1" fill="hold">
                                          <p:stCondLst>
                                            <p:cond delay="0"/>
                                          </p:stCondLst>
                                        </p:cTn>
                                        <p:tgtEl>
                                          <p:spTgt spid="53"/>
                                        </p:tgtEl>
                                        <p:attrNameLst>
                                          <p:attrName>style.visibility</p:attrName>
                                        </p:attrNameLst>
                                      </p:cBhvr>
                                      <p:to>
                                        <p:strVal val="hidden"/>
                                      </p:to>
                                    </p:set>
                                  </p:childTnLst>
                                </p:cTn>
                              </p:par>
                              <p:par>
                                <p:cTn id="132" presetID="1" presetClass="exit" presetSubtype="0" fill="hold" nodeType="withEffect">
                                  <p:stCondLst>
                                    <p:cond delay="0"/>
                                  </p:stCondLst>
                                  <p:childTnLst>
                                    <p:set>
                                      <p:cBhvr>
                                        <p:cTn id="133" dur="1" fill="hold">
                                          <p:stCondLst>
                                            <p:cond delay="0"/>
                                          </p:stCondLst>
                                        </p:cTn>
                                        <p:tgtEl>
                                          <p:spTgt spid="52"/>
                                        </p:tgtEl>
                                        <p:attrNameLst>
                                          <p:attrName>style.visibility</p:attrName>
                                        </p:attrNameLst>
                                      </p:cBhvr>
                                      <p:to>
                                        <p:strVal val="hidden"/>
                                      </p:to>
                                    </p:set>
                                  </p:childTnLst>
                                </p:cTn>
                              </p:par>
                              <p:par>
                                <p:cTn id="134" presetID="1" presetClass="entr" presetSubtype="0" fill="hold" nodeType="withEffect">
                                  <p:stCondLst>
                                    <p:cond delay="0"/>
                                  </p:stCondLst>
                                  <p:childTnLst>
                                    <p:set>
                                      <p:cBhvr>
                                        <p:cTn id="135" dur="1" fill="hold">
                                          <p:stCondLst>
                                            <p:cond delay="0"/>
                                          </p:stCondLst>
                                        </p:cTn>
                                        <p:tgtEl>
                                          <p:spTgt spid="54"/>
                                        </p:tgtEl>
                                        <p:attrNameLst>
                                          <p:attrName>style.visibility</p:attrName>
                                        </p:attrNameLst>
                                      </p:cBhvr>
                                      <p:to>
                                        <p:strVal val="visible"/>
                                      </p:to>
                                    </p:set>
                                  </p:childTnLst>
                                </p:cTn>
                              </p:par>
                            </p:childTnLst>
                          </p:cTn>
                        </p:par>
                        <p:par>
                          <p:cTn id="136" fill="hold">
                            <p:stCondLst>
                              <p:cond delay="0"/>
                            </p:stCondLst>
                            <p:childTnLst>
                              <p:par>
                                <p:cTn id="137" presetID="1" presetClass="entr" presetSubtype="0" fill="hold" nodeType="afterEffect">
                                  <p:stCondLst>
                                    <p:cond delay="0"/>
                                  </p:stCondLst>
                                  <p:childTnLst>
                                    <p:set>
                                      <p:cBhvr>
                                        <p:cTn id="138" dur="1" fill="hold">
                                          <p:stCondLst>
                                            <p:cond delay="0"/>
                                          </p:stCondLst>
                                        </p:cTn>
                                        <p:tgtEl>
                                          <p:spTgt spid="55"/>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nodeType="clickEffect">
                                  <p:stCondLst>
                                    <p:cond delay="0"/>
                                  </p:stCondLst>
                                  <p:childTnLst>
                                    <p:set>
                                      <p:cBhvr>
                                        <p:cTn id="142" dur="1" fill="hold">
                                          <p:stCondLst>
                                            <p:cond delay="0"/>
                                          </p:stCondLst>
                                        </p:cTn>
                                        <p:tgtEl>
                                          <p:spTgt spid="55"/>
                                        </p:tgtEl>
                                        <p:attrNameLst>
                                          <p:attrName>style.visibility</p:attrName>
                                        </p:attrNameLst>
                                      </p:cBhvr>
                                      <p:to>
                                        <p:strVal val="hidden"/>
                                      </p:to>
                                    </p:set>
                                  </p:childTnLst>
                                </p:cTn>
                              </p:par>
                              <p:par>
                                <p:cTn id="143" presetID="1" presetClass="entr" presetSubtype="0" fill="hold" nodeType="withEffect">
                                  <p:stCondLst>
                                    <p:cond delay="0"/>
                                  </p:stCondLst>
                                  <p:childTnLst>
                                    <p:set>
                                      <p:cBhvr>
                                        <p:cTn id="14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6" grpId="0" animBg="1"/>
      <p:bldP spid="16" grpId="1" animBg="1"/>
      <p:bldP spid="17" grpId="0" animBg="1"/>
      <p:bldP spid="17"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45" grpId="0" animBg="1"/>
      <p:bldP spid="45" grpId="1" animBg="1"/>
      <p:bldP spid="41" grpId="0" animBg="1"/>
      <p:bldP spid="41" grpId="1" animBg="1"/>
      <p:bldP spid="46" grpId="0" animBg="1"/>
      <p:bldP spid="46" grpId="1" animBg="1"/>
      <p:bldP spid="42" grpId="0" animBg="1"/>
      <p:bldP spid="42" grpId="1" animBg="1"/>
      <p:bldP spid="47" grpId="0" animBg="1"/>
      <p:bldP spid="47" grpId="1" animBg="1"/>
      <p:bldP spid="43" grpId="0" animBg="1"/>
      <p:bldP spid="43" grpId="1" animBg="1"/>
      <p:bldP spid="48" grpId="0" animBg="1"/>
      <p:bldP spid="48" grpId="1" animBg="1"/>
      <p:bldP spid="44" grpId="0" animBg="1"/>
      <p:bldP spid="44"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5" grpId="0" animBg="1"/>
      <p:bldP spid="55" grpId="1" animBg="1"/>
      <p:bldP spid="5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a:t>
            </a:r>
            <a:r>
              <a:rPr lang="en-US" sz="3600" b="1">
                <a:solidFill>
                  <a:srgbClr val="FF0000"/>
                </a:solidFill>
                <a:latin typeface="Courier New" pitchFamily="1" charset="0"/>
              </a:rPr>
              <a:t>addPolarEdge</a:t>
            </a:r>
            <a:endParaRPr lang="en-US" sz="4000" b="1">
              <a:solidFill>
                <a:srgbClr val="FF0000"/>
              </a:solidFill>
              <a:latin typeface="Courier New" pitchFamily="1" charset="0"/>
            </a:endParaRPr>
          </a:p>
        </p:txBody>
      </p:sp>
      <p:sp>
        <p:nvSpPr>
          <p:cNvPr id="26627"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In many cases, you can determine the length and direction of a polygon edge more easily than you can compute its </a:t>
            </a:r>
            <a:r>
              <a:rPr lang="en-US" sz="2400" b="0" i="1" dirty="0" err="1"/>
              <a:t>x</a:t>
            </a:r>
            <a:r>
              <a:rPr lang="en-US" sz="2400" b="0" dirty="0"/>
              <a:t> and </a:t>
            </a:r>
            <a:r>
              <a:rPr lang="en-US" sz="2400" b="0" i="1" dirty="0" err="1"/>
              <a:t>y</a:t>
            </a:r>
            <a:r>
              <a:rPr lang="en-US" sz="2400" b="0" dirty="0"/>
              <a:t> coordinates.  In such situations, the best strategy for building up the polygon outline is to call </a:t>
            </a:r>
            <a:r>
              <a:rPr lang="en-US" sz="2000" dirty="0" err="1">
                <a:latin typeface="Courier New" pitchFamily="1" charset="0"/>
              </a:rPr>
              <a:t>addPolarEdge(</a:t>
            </a:r>
            <a:r>
              <a:rPr lang="en-US" sz="2400" b="0" i="1" dirty="0" err="1"/>
              <a:t>r</a:t>
            </a:r>
            <a:r>
              <a:rPr lang="en-US" sz="2000" dirty="0">
                <a:latin typeface="Courier New" pitchFamily="1" charset="0"/>
              </a:rPr>
              <a:t>,</a:t>
            </a:r>
            <a:r>
              <a:rPr lang="en-US" sz="1800" b="0" i="1" dirty="0"/>
              <a:t> </a:t>
            </a:r>
            <a:r>
              <a:rPr lang="en-US" sz="2400" b="0" i="1" dirty="0"/>
              <a:t>theta</a:t>
            </a:r>
            <a:r>
              <a:rPr lang="en-US" sz="2000" dirty="0">
                <a:latin typeface="Courier New" pitchFamily="1" charset="0"/>
              </a:rPr>
              <a:t>)</a:t>
            </a:r>
            <a:r>
              <a:rPr lang="en-US" sz="2400" b="0" dirty="0"/>
              <a:t>, which adds an edge of length </a:t>
            </a:r>
            <a:r>
              <a:rPr lang="en-US" sz="2400" b="0" i="1" dirty="0" err="1"/>
              <a:t>r</a:t>
            </a:r>
            <a:r>
              <a:rPr lang="en-US" sz="2400" b="0" dirty="0"/>
              <a:t> at an angle that extends </a:t>
            </a:r>
            <a:r>
              <a:rPr lang="en-US" sz="2400" b="0" i="1" dirty="0"/>
              <a:t>theta</a:t>
            </a:r>
            <a:r>
              <a:rPr lang="en-US" sz="2400" b="0" dirty="0"/>
              <a:t> degrees counterclockwise from the +</a:t>
            </a:r>
            <a:r>
              <a:rPr lang="en-US" sz="2400" b="0" i="1" dirty="0" err="1"/>
              <a:t>x</a:t>
            </a:r>
            <a:r>
              <a:rPr lang="en-US" sz="2400" b="0" dirty="0"/>
              <a:t> axis, as illustrated by the following diagram:</a:t>
            </a:r>
          </a:p>
        </p:txBody>
      </p:sp>
      <p:sp>
        <p:nvSpPr>
          <p:cNvPr id="749572" name="Rectangle 4"/>
          <p:cNvSpPr>
            <a:spLocks noChangeArrowheads="1"/>
          </p:cNvSpPr>
          <p:nvPr/>
        </p:nvSpPr>
        <p:spPr bwMode="auto">
          <a:xfrm>
            <a:off x="482600" y="5664200"/>
            <a:ext cx="8128000" cy="952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name of the method reflects the fact that </a:t>
            </a:r>
            <a:r>
              <a:rPr lang="en-US" sz="2000" dirty="0" err="1">
                <a:latin typeface="Courier New" pitchFamily="1" charset="0"/>
              </a:rPr>
              <a:t>addPolarEdge</a:t>
            </a:r>
            <a:r>
              <a:rPr lang="en-US" sz="2400" b="0" dirty="0"/>
              <a:t>  uses what mathematicians call </a:t>
            </a:r>
            <a:r>
              <a:rPr lang="en-US" sz="2400" i="1" dirty="0"/>
              <a:t>polar coordinates</a:t>
            </a:r>
            <a:r>
              <a:rPr lang="en-US" sz="2400" b="0" i="1" dirty="0"/>
              <a:t>.</a:t>
            </a:r>
            <a:endParaRPr lang="en-US" sz="2400" b="0" dirty="0"/>
          </a:p>
        </p:txBody>
      </p:sp>
      <p:sp>
        <p:nvSpPr>
          <p:cNvPr id="26629" name="Rectangle 5"/>
          <p:cNvSpPr>
            <a:spLocks noChangeArrowheads="1"/>
          </p:cNvSpPr>
          <p:nvPr/>
        </p:nvSpPr>
        <p:spPr bwMode="auto">
          <a:xfrm>
            <a:off x="3314700" y="3638245"/>
            <a:ext cx="2514600" cy="1909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6630" name="Line 6"/>
          <p:cNvSpPr>
            <a:spLocks noChangeShapeType="1"/>
          </p:cNvSpPr>
          <p:nvPr/>
        </p:nvSpPr>
        <p:spPr bwMode="auto">
          <a:xfrm>
            <a:off x="4572000" y="3790645"/>
            <a:ext cx="0" cy="15684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1" name="Line 7"/>
          <p:cNvSpPr>
            <a:spLocks noChangeShapeType="1"/>
          </p:cNvSpPr>
          <p:nvPr/>
        </p:nvSpPr>
        <p:spPr bwMode="auto">
          <a:xfrm rot="-5400000">
            <a:off x="4572000" y="3485845"/>
            <a:ext cx="0" cy="22098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632" name="Arc 8"/>
          <p:cNvSpPr>
            <a:spLocks/>
          </p:cNvSpPr>
          <p:nvPr/>
        </p:nvSpPr>
        <p:spPr bwMode="auto">
          <a:xfrm>
            <a:off x="4572000" y="4214508"/>
            <a:ext cx="533400" cy="377825"/>
          </a:xfrm>
          <a:custGeom>
            <a:avLst/>
            <a:gdLst>
              <a:gd name="T0" fmla="*/ 377158 w 21600"/>
              <a:gd name="T1" fmla="*/ 0 h 15273"/>
              <a:gd name="T2" fmla="*/ 533400 w 21600"/>
              <a:gd name="T3" fmla="*/ 377825 h 15273"/>
              <a:gd name="T4" fmla="*/ 0 w 21600"/>
              <a:gd name="T5" fmla="*/ 377825 h 15273"/>
              <a:gd name="T6" fmla="*/ 0 60000 65536"/>
              <a:gd name="T7" fmla="*/ 0 60000 65536"/>
              <a:gd name="T8" fmla="*/ 0 60000 65536"/>
              <a:gd name="T9" fmla="*/ 0 w 21600"/>
              <a:gd name="T10" fmla="*/ 0 h 15273"/>
              <a:gd name="T11" fmla="*/ 21600 w 21600"/>
              <a:gd name="T12" fmla="*/ 15273 h 15273"/>
            </a:gdLst>
            <a:ahLst/>
            <a:cxnLst>
              <a:cxn ang="T6">
                <a:pos x="T0" y="T1"/>
              </a:cxn>
              <a:cxn ang="T7">
                <a:pos x="T2" y="T3"/>
              </a:cxn>
              <a:cxn ang="T8">
                <a:pos x="T4" y="T5"/>
              </a:cxn>
            </a:cxnLst>
            <a:rect l="T9" t="T10" r="T11" b="T12"/>
            <a:pathLst>
              <a:path w="21600" h="15273" fill="none" extrusionOk="0">
                <a:moveTo>
                  <a:pt x="15273" y="-1"/>
                </a:moveTo>
                <a:cubicBezTo>
                  <a:pt x="19324" y="4050"/>
                  <a:pt x="21600" y="9544"/>
                  <a:pt x="21600" y="15273"/>
                </a:cubicBezTo>
              </a:path>
              <a:path w="21600" h="15273" stroke="0" extrusionOk="0">
                <a:moveTo>
                  <a:pt x="15273" y="-1"/>
                </a:moveTo>
                <a:cubicBezTo>
                  <a:pt x="19324" y="4050"/>
                  <a:pt x="21600" y="9544"/>
                  <a:pt x="21600" y="15273"/>
                </a:cubicBezTo>
                <a:lnTo>
                  <a:pt x="0" y="15273"/>
                </a:lnTo>
                <a:close/>
              </a:path>
            </a:pathLst>
          </a:custGeom>
          <a:noFill/>
          <a:ln w="9525">
            <a:solidFill>
              <a:srgbClr val="1C1C1C"/>
            </a:solidFill>
            <a:round/>
            <a:headEnd/>
            <a:tailEnd/>
          </a:ln>
        </p:spPr>
        <p:txBody>
          <a:bodyPr wrap="none" anchor="ctr">
            <a:prstTxWarp prst="textNoShape">
              <a:avLst/>
            </a:prstTxWarp>
          </a:bodyPr>
          <a:lstStyle/>
          <a:p>
            <a:endParaRPr lang="en-US"/>
          </a:p>
        </p:txBody>
      </p:sp>
      <p:sp>
        <p:nvSpPr>
          <p:cNvPr id="26633" name="Line 9"/>
          <p:cNvSpPr>
            <a:spLocks noChangeShapeType="1"/>
          </p:cNvSpPr>
          <p:nvPr/>
        </p:nvSpPr>
        <p:spPr bwMode="auto">
          <a:xfrm flipH="1" flipV="1">
            <a:off x="4940300" y="4211333"/>
            <a:ext cx="36513" cy="36512"/>
          </a:xfrm>
          <a:prstGeom prst="line">
            <a:avLst/>
          </a:prstGeom>
          <a:noFill/>
          <a:ln w="9525">
            <a:solidFill>
              <a:srgbClr val="1C1C1C"/>
            </a:solidFill>
            <a:round/>
            <a:headEnd/>
            <a:tailEnd type="triangle" w="med" len="med"/>
          </a:ln>
        </p:spPr>
        <p:txBody>
          <a:bodyPr wrap="none" anchor="ctr">
            <a:prstTxWarp prst="textNoShape">
              <a:avLst/>
            </a:prstTxWarp>
          </a:bodyPr>
          <a:lstStyle/>
          <a:p>
            <a:endParaRPr lang="en-US"/>
          </a:p>
        </p:txBody>
      </p:sp>
      <p:sp>
        <p:nvSpPr>
          <p:cNvPr id="26634" name="Line 10"/>
          <p:cNvSpPr>
            <a:spLocks noChangeShapeType="1"/>
          </p:cNvSpPr>
          <p:nvPr/>
        </p:nvSpPr>
        <p:spPr bwMode="auto">
          <a:xfrm flipV="1">
            <a:off x="4572000" y="3846208"/>
            <a:ext cx="749300" cy="749300"/>
          </a:xfrm>
          <a:prstGeom prst="line">
            <a:avLst/>
          </a:prstGeom>
          <a:noFill/>
          <a:ln w="19050">
            <a:solidFill>
              <a:srgbClr val="FF0000"/>
            </a:solidFill>
            <a:round/>
            <a:headEnd/>
            <a:tailEnd/>
          </a:ln>
        </p:spPr>
        <p:txBody>
          <a:bodyPr wrap="none" anchor="ctr">
            <a:prstTxWarp prst="textNoShape">
              <a:avLst/>
            </a:prstTxWarp>
          </a:bodyPr>
          <a:lstStyle/>
          <a:p>
            <a:endParaRPr lang="en-US"/>
          </a:p>
        </p:txBody>
      </p:sp>
      <p:sp>
        <p:nvSpPr>
          <p:cNvPr id="26635" name="AutoShape 11"/>
          <p:cNvSpPr>
            <a:spLocks/>
          </p:cNvSpPr>
          <p:nvPr/>
        </p:nvSpPr>
        <p:spPr bwMode="auto">
          <a:xfrm rot="2793208">
            <a:off x="4784726" y="3620782"/>
            <a:ext cx="131762" cy="1008063"/>
          </a:xfrm>
          <a:prstGeom prst="leftBrace">
            <a:avLst>
              <a:gd name="adj1" fmla="val 63755"/>
              <a:gd name="adj2" fmla="val 50000"/>
            </a:avLst>
          </a:prstGeom>
          <a:noFill/>
          <a:ln w="9525">
            <a:solidFill>
              <a:srgbClr val="1C1C1C"/>
            </a:solidFill>
            <a:round/>
            <a:headEnd/>
            <a:tailEnd/>
          </a:ln>
        </p:spPr>
        <p:txBody>
          <a:bodyPr wrap="none" anchor="ctr">
            <a:prstTxWarp prst="textNoShape">
              <a:avLst/>
            </a:prstTxWarp>
          </a:bodyPr>
          <a:lstStyle/>
          <a:p>
            <a:endParaRPr lang="en-US"/>
          </a:p>
        </p:txBody>
      </p:sp>
      <p:sp>
        <p:nvSpPr>
          <p:cNvPr id="26636" name="Rectangle 12"/>
          <p:cNvSpPr>
            <a:spLocks noChangeArrowheads="1"/>
          </p:cNvSpPr>
          <p:nvPr/>
        </p:nvSpPr>
        <p:spPr bwMode="auto">
          <a:xfrm>
            <a:off x="4613275" y="3835095"/>
            <a:ext cx="263525"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r</a:t>
            </a:r>
          </a:p>
        </p:txBody>
      </p:sp>
      <p:sp>
        <p:nvSpPr>
          <p:cNvPr id="26637" name="Rectangle 13"/>
          <p:cNvSpPr>
            <a:spLocks noChangeArrowheads="1"/>
          </p:cNvSpPr>
          <p:nvPr/>
        </p:nvSpPr>
        <p:spPr bwMode="auto">
          <a:xfrm>
            <a:off x="5029200" y="4197045"/>
            <a:ext cx="590550" cy="336550"/>
          </a:xfrm>
          <a:prstGeom prst="rect">
            <a:avLst/>
          </a:prstGeom>
          <a:noFill/>
          <a:ln w="9525">
            <a:noFill/>
            <a:miter lim="800000"/>
            <a:headEnd/>
            <a:tailEnd/>
          </a:ln>
        </p:spPr>
        <p:txBody>
          <a:bodyPr wrap="none">
            <a:prstTxWarp prst="textNoShape">
              <a:avLst/>
            </a:prstTxWarp>
            <a:spAutoFit/>
          </a:bodyPr>
          <a:lstStyle/>
          <a:p>
            <a:r>
              <a:rPr lang="en-US" sz="1600" b="0" i="1">
                <a:solidFill>
                  <a:srgbClr val="1C1C1C"/>
                </a:solidFill>
              </a:rPr>
              <a:t>theta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95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2"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92"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Drawing a Hexagon</a:t>
            </a:r>
          </a:p>
        </p:txBody>
      </p:sp>
      <p:grpSp>
        <p:nvGrpSpPr>
          <p:cNvPr id="2" name="PPStackFrame#2"/>
          <p:cNvGrpSpPr/>
          <p:nvPr/>
        </p:nvGrpSpPr>
        <p:grpSpPr>
          <a:xfrm>
            <a:off x="256000" y="1088000"/>
            <a:ext cx="8524800" cy="3788800"/>
            <a:chOff x="256000" y="1088000"/>
            <a:chExt cx="8524800" cy="3788800"/>
          </a:xfrm>
        </p:grpSpPr>
        <p:sp>
          <p:nvSpPr>
            <p:cNvPr id="3" name="PPRect#3"/>
            <p:cNvSpPr/>
            <p:nvPr/>
          </p:nvSpPr>
          <p:spPr bwMode="auto">
            <a:xfrm>
              <a:off x="256000" y="10880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 name="PPCodeImage#5" descr="image5.png"/>
            <p:cNvPicPr>
              <a:picLocks noChangeAspect="1"/>
            </p:cNvPicPr>
            <p:nvPr/>
          </p:nvPicPr>
          <p:blipFill>
            <a:blip r:embed="rId3"/>
            <a:stretch>
              <a:fillRect/>
            </a:stretch>
          </p:blipFill>
          <p:spPr>
            <a:xfrm>
              <a:off x="256000" y="1088000"/>
              <a:ext cx="8512000" cy="3571200"/>
            </a:xfrm>
            <a:prstGeom prst="rect">
              <a:avLst/>
            </a:prstGeom>
          </p:spPr>
        </p:pic>
        <p:sp>
          <p:nvSpPr>
            <p:cNvPr id="4" name="PPRect#4"/>
            <p:cNvSpPr/>
            <p:nvPr/>
          </p:nvSpPr>
          <p:spPr bwMode="auto">
            <a:xfrm>
              <a:off x="256000" y="10880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6" name="gw"/>
            <p:cNvGrpSpPr/>
            <p:nvPr/>
          </p:nvGrpSpPr>
          <p:grpSpPr>
            <a:xfrm>
              <a:off x="6707200" y="3929600"/>
              <a:ext cx="896000" cy="665600"/>
              <a:chOff x="6707200" y="3929600"/>
              <a:chExt cx="896000" cy="665600"/>
            </a:xfrm>
          </p:grpSpPr>
          <p:sp>
            <p:nvSpPr>
              <p:cNvPr id="7" name="PPRect#7"/>
              <p:cNvSpPr/>
              <p:nvPr/>
            </p:nvSpPr>
            <p:spPr bwMode="auto">
              <a:xfrm>
                <a:off x="6707200" y="4211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 name="PPRect#8"/>
              <p:cNvSpPr/>
              <p:nvPr/>
            </p:nvSpPr>
            <p:spPr bwMode="auto">
              <a:xfrm>
                <a:off x="6707200" y="4211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 name="PPTextBox#9"/>
              <p:cNvSpPr/>
              <p:nvPr/>
            </p:nvSpPr>
            <p:spPr bwMode="auto">
              <a:xfrm>
                <a:off x="6720000" y="3929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gw</a:t>
                </a:r>
              </a:p>
            </p:txBody>
          </p:sp>
        </p:grpSp>
        <p:grpSp>
          <p:nvGrpSpPr>
            <p:cNvPr id="10" name="hexagon"/>
            <p:cNvGrpSpPr/>
            <p:nvPr/>
          </p:nvGrpSpPr>
          <p:grpSpPr>
            <a:xfrm>
              <a:off x="7680000" y="3289600"/>
              <a:ext cx="1049600" cy="1305600"/>
              <a:chOff x="7680000" y="3289600"/>
              <a:chExt cx="1049600" cy="1305600"/>
            </a:xfrm>
          </p:grpSpPr>
          <p:sp>
            <p:nvSpPr>
              <p:cNvPr id="11" name="PPRect#11"/>
              <p:cNvSpPr/>
              <p:nvPr/>
            </p:nvSpPr>
            <p:spPr bwMode="auto">
              <a:xfrm>
                <a:off x="7680000" y="35712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7680000" y="35712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7692800" y="3289600"/>
                <a:ext cx="1036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hexagon</a:t>
                </a:r>
              </a:p>
            </p:txBody>
          </p:sp>
        </p:grpSp>
      </p:grpSp>
      <p:sp>
        <p:nvSpPr>
          <p:cNvPr id="14"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5" name="PPWindowImage#15" descr="image15.png"/>
          <p:cNvPicPr>
            <a:picLocks noChangeAspect="1"/>
          </p:cNvPicPr>
          <p:nvPr/>
        </p:nvPicPr>
        <p:blipFill>
          <a:blip r:embed="rId4"/>
          <a:stretch>
            <a:fillRect/>
          </a:stretch>
        </p:blipFill>
        <p:spPr>
          <a:xfrm>
            <a:off x="2662400" y="4825600"/>
            <a:ext cx="3840000" cy="1920000"/>
          </a:xfrm>
          <a:prstGeom prst="rect">
            <a:avLst/>
          </a:prstGeom>
        </p:spPr>
      </p:pic>
      <p:sp>
        <p:nvSpPr>
          <p:cNvPr id="16" name="PPRect#16"/>
          <p:cNvSpPr/>
          <p:nvPr/>
        </p:nvSpPr>
        <p:spPr bwMode="auto">
          <a:xfrm>
            <a:off x="742400" y="1676800"/>
            <a:ext cx="4569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 name="PPStackFrame#17"/>
          <p:cNvGrpSpPr/>
          <p:nvPr/>
        </p:nvGrpSpPr>
        <p:grpSpPr>
          <a:xfrm>
            <a:off x="384000" y="1395200"/>
            <a:ext cx="8524800" cy="3788800"/>
            <a:chOff x="384000" y="1395200"/>
            <a:chExt cx="8524800" cy="3788800"/>
          </a:xfrm>
        </p:grpSpPr>
        <p:sp>
          <p:nvSpPr>
            <p:cNvPr id="18" name="PPRect#18"/>
            <p:cNvSpPr/>
            <p:nvPr/>
          </p:nvSpPr>
          <p:spPr bwMode="auto">
            <a:xfrm>
              <a:off x="384000" y="1395200"/>
              <a:ext cx="8524800" cy="3584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0" name="PPCodeImage#20" descr="image20.png"/>
            <p:cNvPicPr>
              <a:picLocks noChangeAspect="1"/>
            </p:cNvPicPr>
            <p:nvPr/>
          </p:nvPicPr>
          <p:blipFill>
            <a:blip r:embed="rId5"/>
            <a:stretch>
              <a:fillRect/>
            </a:stretch>
          </p:blipFill>
          <p:spPr>
            <a:xfrm>
              <a:off x="384000" y="1395200"/>
              <a:ext cx="8512000" cy="3571200"/>
            </a:xfrm>
            <a:prstGeom prst="rect">
              <a:avLst/>
            </a:prstGeom>
          </p:spPr>
        </p:pic>
        <p:sp>
          <p:nvSpPr>
            <p:cNvPr id="19" name="PPRect#19"/>
            <p:cNvSpPr/>
            <p:nvPr/>
          </p:nvSpPr>
          <p:spPr bwMode="auto">
            <a:xfrm>
              <a:off x="384000" y="1395200"/>
              <a:ext cx="8524800" cy="35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1" name="side"/>
            <p:cNvGrpSpPr/>
            <p:nvPr/>
          </p:nvGrpSpPr>
          <p:grpSpPr>
            <a:xfrm>
              <a:off x="4889600" y="4236800"/>
              <a:ext cx="896000" cy="665600"/>
              <a:chOff x="4889600" y="4236800"/>
              <a:chExt cx="896000" cy="665600"/>
            </a:xfrm>
          </p:grpSpPr>
          <p:sp>
            <p:nvSpPr>
              <p:cNvPr id="22" name="PPRect#22"/>
              <p:cNvSpPr/>
              <p:nvPr/>
            </p:nvSpPr>
            <p:spPr bwMode="auto">
              <a:xfrm>
                <a:off x="48896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3" name="PPRect#23"/>
              <p:cNvSpPr/>
              <p:nvPr/>
            </p:nvSpPr>
            <p:spPr bwMode="auto">
              <a:xfrm>
                <a:off x="48896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TextBox#24"/>
              <p:cNvSpPr/>
              <p:nvPr/>
            </p:nvSpPr>
            <p:spPr bwMode="auto">
              <a:xfrm>
                <a:off x="4902400" y="4236800"/>
                <a:ext cx="6016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side</a:t>
                </a:r>
              </a:p>
            </p:txBody>
          </p:sp>
        </p:grpSp>
        <p:grpSp>
          <p:nvGrpSpPr>
            <p:cNvPr id="25" name="i"/>
            <p:cNvGrpSpPr/>
            <p:nvPr/>
          </p:nvGrpSpPr>
          <p:grpSpPr>
            <a:xfrm>
              <a:off x="5862400" y="4236800"/>
              <a:ext cx="896000" cy="665600"/>
              <a:chOff x="5862400" y="4236800"/>
              <a:chExt cx="896000" cy="665600"/>
            </a:xfrm>
          </p:grpSpPr>
          <p:sp>
            <p:nvSpPr>
              <p:cNvPr id="26" name="PPRect#26"/>
              <p:cNvSpPr/>
              <p:nvPr/>
            </p:nvSpPr>
            <p:spPr bwMode="auto">
              <a:xfrm>
                <a:off x="58624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Rect#27"/>
              <p:cNvSpPr/>
              <p:nvPr/>
            </p:nvSpPr>
            <p:spPr bwMode="auto">
              <a:xfrm>
                <a:off x="58624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TextBox#28"/>
              <p:cNvSpPr/>
              <p:nvPr/>
            </p:nvSpPr>
            <p:spPr bwMode="auto">
              <a:xfrm>
                <a:off x="5875200" y="4236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nvGrpSpPr>
            <p:cNvPr id="29" name="angle"/>
            <p:cNvGrpSpPr/>
            <p:nvPr/>
          </p:nvGrpSpPr>
          <p:grpSpPr>
            <a:xfrm>
              <a:off x="6835200" y="4236800"/>
              <a:ext cx="896000" cy="665600"/>
              <a:chOff x="6835200" y="4236800"/>
              <a:chExt cx="896000" cy="665600"/>
            </a:xfrm>
          </p:grpSpPr>
          <p:sp>
            <p:nvSpPr>
              <p:cNvPr id="30" name="PPRect#30"/>
              <p:cNvSpPr/>
              <p:nvPr/>
            </p:nvSpPr>
            <p:spPr bwMode="auto">
              <a:xfrm>
                <a:off x="6835200" y="4518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Rect#31"/>
              <p:cNvSpPr/>
              <p:nvPr/>
            </p:nvSpPr>
            <p:spPr bwMode="auto">
              <a:xfrm>
                <a:off x="6835200" y="4518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TextBox#32"/>
              <p:cNvSpPr/>
              <p:nvPr/>
            </p:nvSpPr>
            <p:spPr bwMode="auto">
              <a:xfrm>
                <a:off x="6848000" y="4236800"/>
                <a:ext cx="742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angle</a:t>
                </a:r>
              </a:p>
            </p:txBody>
          </p:sp>
        </p:grpSp>
        <p:grpSp>
          <p:nvGrpSpPr>
            <p:cNvPr id="33" name="hex"/>
            <p:cNvGrpSpPr/>
            <p:nvPr/>
          </p:nvGrpSpPr>
          <p:grpSpPr>
            <a:xfrm>
              <a:off x="7808000" y="3596800"/>
              <a:ext cx="1024000" cy="1305600"/>
              <a:chOff x="7808000" y="3596800"/>
              <a:chExt cx="1024000" cy="1305600"/>
            </a:xfrm>
          </p:grpSpPr>
          <p:sp>
            <p:nvSpPr>
              <p:cNvPr id="34" name="PPRect#34"/>
              <p:cNvSpPr/>
              <p:nvPr/>
            </p:nvSpPr>
            <p:spPr bwMode="auto">
              <a:xfrm>
                <a:off x="7808000" y="3878400"/>
                <a:ext cx="1024000" cy="102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PPRect#35"/>
              <p:cNvSpPr/>
              <p:nvPr/>
            </p:nvSpPr>
            <p:spPr bwMode="auto">
              <a:xfrm>
                <a:off x="7808000" y="3878400"/>
                <a:ext cx="1024000" cy="102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TextBox#36"/>
              <p:cNvSpPr/>
              <p:nvPr/>
            </p:nvSpPr>
            <p:spPr bwMode="auto">
              <a:xfrm>
                <a:off x="7820800" y="3596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hex</a:t>
                </a:r>
              </a:p>
            </p:txBody>
          </p:sp>
        </p:grpSp>
      </p:grpSp>
      <p:sp>
        <p:nvSpPr>
          <p:cNvPr id="37" name="PPRect#37"/>
          <p:cNvSpPr/>
          <p:nvPr/>
        </p:nvSpPr>
        <p:spPr bwMode="auto">
          <a:xfrm>
            <a:off x="49152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30</a:t>
            </a:r>
          </a:p>
        </p:txBody>
      </p:sp>
      <p:sp>
        <p:nvSpPr>
          <p:cNvPr id="38" name="PPRect#38"/>
          <p:cNvSpPr/>
          <p:nvPr/>
        </p:nvSpPr>
        <p:spPr bwMode="auto">
          <a:xfrm>
            <a:off x="870400" y="1702400"/>
            <a:ext cx="3020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9" name="PPRect#39"/>
          <p:cNvSpPr/>
          <p:nvPr/>
        </p:nvSpPr>
        <p:spPr bwMode="auto">
          <a:xfrm>
            <a:off x="870400" y="19840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Oval#40"/>
          <p:cNvSpPr/>
          <p:nvPr/>
        </p:nvSpPr>
        <p:spPr bwMode="auto">
          <a:xfrm>
            <a:off x="7923200" y="4377600"/>
            <a:ext cx="25600" cy="25600"/>
          </a:xfrm>
          <a:prstGeom prst="ellipse">
            <a:avLst/>
          </a:prstGeom>
          <a:solidFill>
            <a:srgbClr val="000000"/>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Rect#41"/>
          <p:cNvSpPr/>
          <p:nvPr/>
        </p:nvSpPr>
        <p:spPr bwMode="auto">
          <a:xfrm>
            <a:off x="870400" y="22656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Rect#42"/>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60</a:t>
            </a:r>
          </a:p>
        </p:txBody>
      </p:sp>
      <p:sp>
        <p:nvSpPr>
          <p:cNvPr id="43" name="PPRect#43"/>
          <p:cNvSpPr/>
          <p:nvPr/>
        </p:nvSpPr>
        <p:spPr bwMode="auto">
          <a:xfrm>
            <a:off x="1574400" y="254720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PPRect#44"/>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45" name="PPRect#45"/>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6" name="PPRect#46"/>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 name="PPLine#47"/>
          <p:cNvSpPr>
            <a:spLocks noChangeShapeType="1"/>
          </p:cNvSpPr>
          <p:nvPr/>
        </p:nvSpPr>
        <p:spPr bwMode="auto">
          <a:xfrm flipV="1">
            <a:off x="7936000" y="4057846"/>
            <a:ext cx="192000" cy="332554"/>
          </a:xfrm>
          <a:prstGeom prst="line">
            <a:avLst/>
          </a:prstGeom>
          <a:noFill/>
          <a:ln w="12800">
            <a:solidFill>
              <a:srgbClr val="000000"/>
            </a:solidFill>
            <a:prstDash val="solid"/>
            <a:round/>
            <a:headEnd/>
            <a:tailEnd/>
          </a:ln>
          <a:effectLst/>
        </p:spPr>
      </p:sp>
      <p:sp>
        <p:nvSpPr>
          <p:cNvPr id="48" name="PPRect#48"/>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9" name="PPRect#49"/>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50" name="PPRect#50"/>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52" name="PPRect#52"/>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4" name="PPLine#54"/>
          <p:cNvSpPr>
            <a:spLocks noChangeShapeType="1"/>
          </p:cNvSpPr>
          <p:nvPr/>
        </p:nvSpPr>
        <p:spPr bwMode="auto">
          <a:xfrm flipV="1">
            <a:off x="8128000" y="4057846"/>
            <a:ext cx="384000" cy="0"/>
          </a:xfrm>
          <a:prstGeom prst="line">
            <a:avLst/>
          </a:prstGeom>
          <a:noFill/>
          <a:ln w="12800">
            <a:solidFill>
              <a:srgbClr val="000000"/>
            </a:solidFill>
            <a:prstDash val="solid"/>
            <a:round/>
            <a:headEnd/>
            <a:tailEnd/>
          </a:ln>
          <a:effectLst/>
        </p:spPr>
      </p:sp>
      <p:sp>
        <p:nvSpPr>
          <p:cNvPr id="55" name="PPRect#55"/>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6" name="PPRect#56"/>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-60</a:t>
            </a:r>
          </a:p>
        </p:txBody>
      </p:sp>
      <p:sp>
        <p:nvSpPr>
          <p:cNvPr id="57" name="PPRect#57"/>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8" name="PPRect#58"/>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59" name="PPRect#59"/>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0" name="PPRect#60"/>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1" name="PPLine#61"/>
          <p:cNvSpPr>
            <a:spLocks noChangeShapeType="1"/>
          </p:cNvSpPr>
          <p:nvPr/>
        </p:nvSpPr>
        <p:spPr bwMode="auto">
          <a:xfrm>
            <a:off x="8512000" y="4057846"/>
            <a:ext cx="192000" cy="332554"/>
          </a:xfrm>
          <a:prstGeom prst="line">
            <a:avLst/>
          </a:prstGeom>
          <a:noFill/>
          <a:ln w="12800">
            <a:solidFill>
              <a:srgbClr val="000000"/>
            </a:solidFill>
            <a:prstDash val="solid"/>
            <a:round/>
            <a:headEnd/>
            <a:tailEnd/>
          </a:ln>
          <a:effectLst/>
        </p:spPr>
      </p:sp>
      <p:sp>
        <p:nvSpPr>
          <p:cNvPr id="62" name="PPRect#62"/>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Rect#63"/>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-120</a:t>
            </a:r>
          </a:p>
        </p:txBody>
      </p:sp>
      <p:sp>
        <p:nvSpPr>
          <p:cNvPr id="64" name="PPRect#64"/>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5" name="PPRect#65"/>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66" name="PPRect#66"/>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7" name="PPRect#67"/>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8" name="PPLine#68"/>
          <p:cNvSpPr>
            <a:spLocks noChangeShapeType="1"/>
          </p:cNvSpPr>
          <p:nvPr/>
        </p:nvSpPr>
        <p:spPr bwMode="auto">
          <a:xfrm flipH="1">
            <a:off x="8512000" y="4390400"/>
            <a:ext cx="192000" cy="332554"/>
          </a:xfrm>
          <a:prstGeom prst="line">
            <a:avLst/>
          </a:prstGeom>
          <a:noFill/>
          <a:ln w="12800">
            <a:solidFill>
              <a:srgbClr val="000000"/>
            </a:solidFill>
            <a:prstDash val="solid"/>
            <a:round/>
            <a:headEnd/>
            <a:tailEnd/>
          </a:ln>
          <a:effectLst/>
        </p:spPr>
      </p:sp>
      <p:sp>
        <p:nvSpPr>
          <p:cNvPr id="69" name="PPRect#69"/>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0" name="PPRect#70"/>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-180</a:t>
            </a:r>
          </a:p>
        </p:txBody>
      </p:sp>
      <p:sp>
        <p:nvSpPr>
          <p:cNvPr id="71" name="PPRect#71"/>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2" name="PPRect#72"/>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73" name="PPRect#73"/>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4" name="PPRect#74"/>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5" name="PPLine#75"/>
          <p:cNvSpPr>
            <a:spLocks noChangeShapeType="1"/>
          </p:cNvSpPr>
          <p:nvPr/>
        </p:nvSpPr>
        <p:spPr bwMode="auto">
          <a:xfrm flipH="1" flipV="1">
            <a:off x="8128000" y="4722954"/>
            <a:ext cx="384000" cy="0"/>
          </a:xfrm>
          <a:prstGeom prst="line">
            <a:avLst/>
          </a:prstGeom>
          <a:noFill/>
          <a:ln w="12800">
            <a:solidFill>
              <a:srgbClr val="000000"/>
            </a:solidFill>
            <a:prstDash val="solid"/>
            <a:round/>
            <a:headEnd/>
            <a:tailEnd/>
          </a:ln>
          <a:effectLst/>
        </p:spPr>
      </p:sp>
      <p:sp>
        <p:nvSpPr>
          <p:cNvPr id="76" name="PPRect#76"/>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7" name="PPRect#77"/>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-240</a:t>
            </a:r>
          </a:p>
        </p:txBody>
      </p:sp>
      <p:sp>
        <p:nvSpPr>
          <p:cNvPr id="78" name="PPRect#78"/>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9" name="PPRect#79"/>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80" name="PPRect#80"/>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Rect#81"/>
          <p:cNvSpPr/>
          <p:nvPr/>
        </p:nvSpPr>
        <p:spPr bwMode="auto">
          <a:xfrm>
            <a:off x="1292800" y="28288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2" name="PPLine#82"/>
          <p:cNvSpPr>
            <a:spLocks noChangeShapeType="1"/>
          </p:cNvSpPr>
          <p:nvPr/>
        </p:nvSpPr>
        <p:spPr bwMode="auto">
          <a:xfrm flipH="1" flipV="1">
            <a:off x="7936000" y="4390400"/>
            <a:ext cx="192000" cy="332554"/>
          </a:xfrm>
          <a:prstGeom prst="line">
            <a:avLst/>
          </a:prstGeom>
          <a:noFill/>
          <a:ln w="12800">
            <a:solidFill>
              <a:srgbClr val="000000"/>
            </a:solidFill>
            <a:prstDash val="solid"/>
            <a:round/>
            <a:headEnd/>
            <a:tailEnd/>
          </a:ln>
          <a:effectLst/>
        </p:spPr>
      </p:sp>
      <p:sp>
        <p:nvSpPr>
          <p:cNvPr id="83" name="PPRect#83"/>
          <p:cNvSpPr/>
          <p:nvPr/>
        </p:nvSpPr>
        <p:spPr bwMode="auto">
          <a:xfrm>
            <a:off x="1292800" y="3110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PPRect#84"/>
          <p:cNvSpPr/>
          <p:nvPr/>
        </p:nvSpPr>
        <p:spPr bwMode="auto">
          <a:xfrm>
            <a:off x="68608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-300</a:t>
            </a:r>
          </a:p>
        </p:txBody>
      </p:sp>
      <p:sp>
        <p:nvSpPr>
          <p:cNvPr id="85" name="PPRect#85"/>
          <p:cNvSpPr/>
          <p:nvPr/>
        </p:nvSpPr>
        <p:spPr bwMode="auto">
          <a:xfrm>
            <a:off x="4108800" y="2547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6" name="PPRect#86"/>
          <p:cNvSpPr/>
          <p:nvPr/>
        </p:nvSpPr>
        <p:spPr bwMode="auto">
          <a:xfrm>
            <a:off x="5888000" y="4544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87" name="PPRect#87"/>
          <p:cNvSpPr/>
          <p:nvPr/>
        </p:nvSpPr>
        <p:spPr bwMode="auto">
          <a:xfrm>
            <a:off x="3123200" y="2547200"/>
            <a:ext cx="76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8" name="PPRect#88"/>
          <p:cNvSpPr/>
          <p:nvPr/>
        </p:nvSpPr>
        <p:spPr bwMode="auto">
          <a:xfrm>
            <a:off x="870400" y="36736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9" name="PPPolygon#89"/>
          <p:cNvSpPr/>
          <p:nvPr/>
        </p:nvSpPr>
        <p:spPr bwMode="auto">
          <a:xfrm>
            <a:off x="7808000" y="3750646"/>
            <a:ext cx="768000" cy="665108"/>
          </a:xfrm>
          <a:custGeom>
            <a:avLst/>
            <a:gdLst/>
            <a:ahLst/>
            <a:cxnLst/>
            <a:rect l="0" t="0" r="0" b="0"/>
            <a:pathLst>
              <a:path w="768000" h="665108">
                <a:moveTo>
                  <a:pt x="0" y="332554"/>
                </a:moveTo>
                <a:lnTo>
                  <a:pt x="192000" y="0"/>
                </a:lnTo>
                <a:lnTo>
                  <a:pt x="576000" y="0"/>
                </a:lnTo>
                <a:lnTo>
                  <a:pt x="768000" y="332554"/>
                </a:lnTo>
                <a:lnTo>
                  <a:pt x="576000" y="665108"/>
                </a:lnTo>
                <a:lnTo>
                  <a:pt x="192000" y="665108"/>
                </a:lnTo>
                <a:lnTo>
                  <a:pt x="0" y="332554"/>
                </a:lnTo>
              </a:path>
            </a:pathLst>
          </a:custGeom>
          <a:solidFill>
            <a:srgbClr val="FFFFFF"/>
          </a:solidFill>
          <a:ln w="12800">
            <a:solidFill>
              <a:srgbClr val="000000"/>
            </a:solidFill>
            <a:prstDash val="solid"/>
            <a:round/>
            <a:headEnd/>
            <a:tailEnd/>
          </a:ln>
          <a:effectLst/>
        </p:spPr>
      </p:sp>
      <p:sp>
        <p:nvSpPr>
          <p:cNvPr id="90" name="PPRect#90"/>
          <p:cNvSpPr/>
          <p:nvPr/>
        </p:nvSpPr>
        <p:spPr bwMode="auto">
          <a:xfrm>
            <a:off x="742400" y="19584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1" name="PPPolygon#91"/>
          <p:cNvSpPr/>
          <p:nvPr/>
        </p:nvSpPr>
        <p:spPr bwMode="auto">
          <a:xfrm>
            <a:off x="4198400" y="5568246"/>
            <a:ext cx="768000" cy="665108"/>
          </a:xfrm>
          <a:custGeom>
            <a:avLst/>
            <a:gdLst/>
            <a:ahLst/>
            <a:cxnLst/>
            <a:rect l="0" t="0" r="0" b="0"/>
            <a:pathLst>
              <a:path w="768000" h="665108">
                <a:moveTo>
                  <a:pt x="0" y="332554"/>
                </a:moveTo>
                <a:lnTo>
                  <a:pt x="192000" y="0"/>
                </a:lnTo>
                <a:lnTo>
                  <a:pt x="576000" y="0"/>
                </a:lnTo>
                <a:lnTo>
                  <a:pt x="768000" y="332554"/>
                </a:lnTo>
                <a:lnTo>
                  <a:pt x="576000" y="665108"/>
                </a:lnTo>
                <a:lnTo>
                  <a:pt x="192000" y="665108"/>
                </a:lnTo>
                <a:lnTo>
                  <a:pt x="0" y="332554"/>
                </a:lnTo>
              </a:path>
            </a:pathLst>
          </a:custGeom>
          <a:solidFill>
            <a:srgbClr val="FFFFFF"/>
          </a:solidFill>
          <a:ln w="12800">
            <a:solidFill>
              <a:srgbClr val="000000"/>
            </a:solidFill>
            <a:prstDash val="solid"/>
            <a:round/>
            <a:headEnd/>
            <a:tailEnd/>
          </a:ln>
          <a:effectLst/>
        </p:spPr>
      </p:sp>
    </p:spTree>
    <p:extLst>
      <p:ext uri="{BB962C8B-B14F-4D97-AF65-F5344CB8AC3E}">
        <p14:creationId xmlns:p14="http://schemas.microsoft.com/office/powerpoint/2010/main" val="3596529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par>
                          <p:cTn id="20" fill="hold">
                            <p:stCondLst>
                              <p:cond delay="0"/>
                            </p:stCondLst>
                            <p:childTnLst>
                              <p:par>
                                <p:cTn id="21" presetID="2" presetClass="entr" presetSubtype="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8"/>
                                        </p:tgtEl>
                                        <p:attrNameLst>
                                          <p:attrName>style.visibility</p:attrName>
                                        </p:attrNameLst>
                                      </p:cBhvr>
                                      <p:to>
                                        <p:strVal val="hidden"/>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39"/>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41"/>
                                        </p:tgtEl>
                                        <p:attrNameLst>
                                          <p:attrName>style.visibility</p:attrName>
                                        </p:attrNameLst>
                                      </p:cBhvr>
                                      <p:to>
                                        <p:strVal val="hidden"/>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43"/>
                                        </p:tgtEl>
                                        <p:attrNameLst>
                                          <p:attrName>style.visibility</p:attrName>
                                        </p:attrNameLst>
                                      </p:cBhvr>
                                      <p:to>
                                        <p:strVal val="hidden"/>
                                      </p:to>
                                    </p:set>
                                  </p:childTnLst>
                                </p:cTn>
                              </p:par>
                            </p:childTnLst>
                          </p:cTn>
                        </p:par>
                        <p:par>
                          <p:cTn id="61" fill="hold">
                            <p:stCondLst>
                              <p:cond delay="0"/>
                            </p:stCondLst>
                            <p:childTnLst>
                              <p:par>
                                <p:cTn id="62" presetID="1"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childTnLst>
                                </p:cTn>
                              </p:par>
                            </p:childTnLst>
                          </p:cTn>
                        </p:par>
                        <p:par>
                          <p:cTn id="64" fill="hold">
                            <p:stCondLst>
                              <p:cond delay="0"/>
                            </p:stCondLst>
                            <p:childTnLst>
                              <p:par>
                                <p:cTn id="65" presetID="1" presetClass="entr" presetSubtype="0"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45"/>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nodeType="after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nodeType="clickEffect">
                                  <p:stCondLst>
                                    <p:cond delay="0"/>
                                  </p:stCondLst>
                                  <p:childTnLst>
                                    <p:set>
                                      <p:cBhvr>
                                        <p:cTn id="77" dur="1" fill="hold">
                                          <p:stCondLst>
                                            <p:cond delay="0"/>
                                          </p:stCondLst>
                                        </p:cTn>
                                        <p:tgtEl>
                                          <p:spTgt spid="46"/>
                                        </p:tgtEl>
                                        <p:attrNameLst>
                                          <p:attrName>style.visibility</p:attrName>
                                        </p:attrNameLst>
                                      </p:cBhvr>
                                      <p:to>
                                        <p:strVal val="hidden"/>
                                      </p:to>
                                    </p:set>
                                  </p:childTnLst>
                                </p:cTn>
                              </p:par>
                              <p:par>
                                <p:cTn id="78" presetID="1" presetClass="entr" presetSubtype="0" fill="hold" nodeType="withEffect">
                                  <p:stCondLst>
                                    <p:cond delay="0"/>
                                  </p:stCondLst>
                                  <p:childTnLst>
                                    <p:set>
                                      <p:cBhvr>
                                        <p:cTn id="79" dur="1" fill="hold">
                                          <p:stCondLst>
                                            <p:cond delay="0"/>
                                          </p:stCondLst>
                                        </p:cTn>
                                        <p:tgtEl>
                                          <p:spTgt spid="47"/>
                                        </p:tgtEl>
                                        <p:attrNameLst>
                                          <p:attrName>style.visibility</p:attrName>
                                        </p:attrNameLst>
                                      </p:cBhvr>
                                      <p:to>
                                        <p:strVal val="visible"/>
                                      </p:to>
                                    </p:set>
                                  </p:childTnLst>
                                </p:cTn>
                              </p:par>
                              <p:par>
                                <p:cTn id="80" presetID="1" presetClass="exit" presetSubtype="0" fill="hold" nodeType="withEffect">
                                  <p:stCondLst>
                                    <p:cond delay="0"/>
                                  </p:stCondLst>
                                  <p:childTnLst>
                                    <p:set>
                                      <p:cBhvr>
                                        <p:cTn id="81" dur="1" fill="hold">
                                          <p:stCondLst>
                                            <p:cond delay="0"/>
                                          </p:stCondLst>
                                        </p:cTn>
                                        <p:tgtEl>
                                          <p:spTgt spid="40"/>
                                        </p:tgtEl>
                                        <p:attrNameLst>
                                          <p:attrName>style.visibility</p:attrName>
                                        </p:attrNameLst>
                                      </p:cBhvr>
                                      <p:to>
                                        <p:strVal val="hidden"/>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48"/>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49"/>
                                        </p:tgtEl>
                                        <p:attrNameLst>
                                          <p:attrName>style.visibility</p:attrName>
                                        </p:attrNameLst>
                                      </p:cBhvr>
                                      <p:to>
                                        <p:strVal val="visible"/>
                                      </p:to>
                                    </p:set>
                                  </p:childTnLst>
                                </p:cTn>
                              </p:par>
                              <p:par>
                                <p:cTn id="92" presetID="1" presetClass="exit" presetSubtype="0" fill="hold" nodeType="withEffect">
                                  <p:stCondLst>
                                    <p:cond delay="0"/>
                                  </p:stCondLst>
                                  <p:childTnLst>
                                    <p:set>
                                      <p:cBhvr>
                                        <p:cTn id="93" dur="1" fill="hold">
                                          <p:stCondLst>
                                            <p:cond delay="0"/>
                                          </p:stCondLst>
                                        </p:cTn>
                                        <p:tgtEl>
                                          <p:spTgt spid="42"/>
                                        </p:tgtEl>
                                        <p:attrNameLst>
                                          <p:attrName>style.visibility</p:attrName>
                                        </p:attrNameLst>
                                      </p:cBhvr>
                                      <p:to>
                                        <p:strVal val="hidden"/>
                                      </p:to>
                                    </p:set>
                                  </p:childTnLst>
                                </p:cTn>
                              </p:par>
                            </p:childTnLst>
                          </p:cTn>
                        </p:par>
                        <p:par>
                          <p:cTn id="94" fill="hold">
                            <p:stCondLst>
                              <p:cond delay="0"/>
                            </p:stCondLst>
                            <p:childTnLst>
                              <p:par>
                                <p:cTn id="95" presetID="1" presetClass="entr" presetSubtype="0" fill="hold" nodeType="after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50"/>
                                        </p:tgtEl>
                                        <p:attrNameLst>
                                          <p:attrName>style.visibility</p:attrName>
                                        </p:attrNameLst>
                                      </p:cBhvr>
                                      <p:to>
                                        <p:strVal val="hidden"/>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51"/>
                                        </p:tgtEl>
                                        <p:attrNameLst>
                                          <p:attrName>style.visibility</p:attrName>
                                        </p:attrNameLst>
                                      </p:cBhvr>
                                      <p:to>
                                        <p:strVal val="visible"/>
                                      </p:to>
                                    </p:set>
                                  </p:childTnLst>
                                </p:cTn>
                              </p:par>
                              <p:par>
                                <p:cTn id="104" presetID="1" presetClass="exit" presetSubtype="0" fill="hold" nodeType="withEffect">
                                  <p:stCondLst>
                                    <p:cond delay="0"/>
                                  </p:stCondLst>
                                  <p:childTnLst>
                                    <p:set>
                                      <p:cBhvr>
                                        <p:cTn id="105" dur="1" fill="hold">
                                          <p:stCondLst>
                                            <p:cond delay="0"/>
                                          </p:stCondLst>
                                        </p:cTn>
                                        <p:tgtEl>
                                          <p:spTgt spid="44"/>
                                        </p:tgtEl>
                                        <p:attrNameLst>
                                          <p:attrName>style.visibility</p:attrName>
                                        </p:attrNameLst>
                                      </p:cBhvr>
                                      <p:to>
                                        <p:strVal val="hidden"/>
                                      </p:to>
                                    </p:set>
                                  </p:childTnLst>
                                </p:cTn>
                              </p:par>
                            </p:childTnLst>
                          </p:cTn>
                        </p:par>
                        <p:par>
                          <p:cTn id="106" fill="hold">
                            <p:stCondLst>
                              <p:cond delay="0"/>
                            </p:stCondLst>
                            <p:childTnLst>
                              <p:par>
                                <p:cTn id="107" presetID="1" presetClass="entr" presetSubtype="0" fill="hold" nodeType="after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52"/>
                                        </p:tgtEl>
                                        <p:attrNameLst>
                                          <p:attrName>style.visibility</p:attrName>
                                        </p:attrNameLst>
                                      </p:cBhvr>
                                      <p:to>
                                        <p:strVal val="hidden"/>
                                      </p:to>
                                    </p:set>
                                  </p:childTnLst>
                                </p:cTn>
                              </p:par>
                            </p:childTnLst>
                          </p:cTn>
                        </p:par>
                        <p:par>
                          <p:cTn id="113" fill="hold">
                            <p:stCondLst>
                              <p:cond delay="0"/>
                            </p:stCondLst>
                            <p:childTnLst>
                              <p:par>
                                <p:cTn id="114" presetID="1" presetClass="entr" presetSubtype="0" fill="hold" nodeType="afterEffect">
                                  <p:stCondLst>
                                    <p:cond delay="0"/>
                                  </p:stCondLst>
                                  <p:childTnLst>
                                    <p:set>
                                      <p:cBhvr>
                                        <p:cTn id="115" dur="1" fill="hold">
                                          <p:stCondLst>
                                            <p:cond delay="0"/>
                                          </p:stCondLst>
                                        </p:cTn>
                                        <p:tgtEl>
                                          <p:spTgt spid="53"/>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nodeType="clickEffect">
                                  <p:stCondLst>
                                    <p:cond delay="0"/>
                                  </p:stCondLst>
                                  <p:childTnLst>
                                    <p:set>
                                      <p:cBhvr>
                                        <p:cTn id="119" dur="1" fill="hold">
                                          <p:stCondLst>
                                            <p:cond delay="0"/>
                                          </p:stCondLst>
                                        </p:cTn>
                                        <p:tgtEl>
                                          <p:spTgt spid="53"/>
                                        </p:tgtEl>
                                        <p:attrNameLst>
                                          <p:attrName>style.visibility</p:attrName>
                                        </p:attrNameLst>
                                      </p:cBhvr>
                                      <p:to>
                                        <p:strVal val="hidden"/>
                                      </p:to>
                                    </p:set>
                                  </p:childTnLst>
                                </p:cTn>
                              </p:par>
                              <p:par>
                                <p:cTn id="120" presetID="1" presetClass="entr" presetSubtype="0" fill="hold" nodeType="withEffect">
                                  <p:stCondLst>
                                    <p:cond delay="0"/>
                                  </p:stCondLst>
                                  <p:childTnLst>
                                    <p:set>
                                      <p:cBhvr>
                                        <p:cTn id="121" dur="1" fill="hold">
                                          <p:stCondLst>
                                            <p:cond delay="0"/>
                                          </p:stCondLst>
                                        </p:cTn>
                                        <p:tgtEl>
                                          <p:spTgt spid="54"/>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55"/>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55"/>
                                        </p:tgtEl>
                                        <p:attrNameLst>
                                          <p:attrName>style.visibility</p:attrName>
                                        </p:attrNameLst>
                                      </p:cBhvr>
                                      <p:to>
                                        <p:strVal val="hidden"/>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56"/>
                                        </p:tgtEl>
                                        <p:attrNameLst>
                                          <p:attrName>style.visibility</p:attrName>
                                        </p:attrNameLst>
                                      </p:cBhvr>
                                      <p:to>
                                        <p:strVal val="visible"/>
                                      </p:to>
                                    </p:set>
                                  </p:childTnLst>
                                </p:cTn>
                              </p:par>
                              <p:par>
                                <p:cTn id="132" presetID="1" presetClass="exit" presetSubtype="0" fill="hold" nodeType="withEffect">
                                  <p:stCondLst>
                                    <p:cond delay="0"/>
                                  </p:stCondLst>
                                  <p:childTnLst>
                                    <p:set>
                                      <p:cBhvr>
                                        <p:cTn id="133" dur="1" fill="hold">
                                          <p:stCondLst>
                                            <p:cond delay="0"/>
                                          </p:stCondLst>
                                        </p:cTn>
                                        <p:tgtEl>
                                          <p:spTgt spid="49"/>
                                        </p:tgtEl>
                                        <p:attrNameLst>
                                          <p:attrName>style.visibility</p:attrName>
                                        </p:attrNameLst>
                                      </p:cBhvr>
                                      <p:to>
                                        <p:strVal val="hidden"/>
                                      </p:to>
                                    </p:set>
                                  </p:childTnLst>
                                </p:cTn>
                              </p:par>
                            </p:childTnLst>
                          </p:cTn>
                        </p:par>
                        <p:par>
                          <p:cTn id="134" fill="hold">
                            <p:stCondLst>
                              <p:cond delay="0"/>
                            </p:stCondLst>
                            <p:childTnLst>
                              <p:par>
                                <p:cTn id="135" presetID="1" presetClass="entr" presetSubtype="0" fill="hold" nodeType="afterEffect">
                                  <p:stCondLst>
                                    <p:cond delay="0"/>
                                  </p:stCondLst>
                                  <p:childTnLst>
                                    <p:set>
                                      <p:cBhvr>
                                        <p:cTn id="136" dur="1" fill="hold">
                                          <p:stCondLst>
                                            <p:cond delay="0"/>
                                          </p:stCondLst>
                                        </p:cTn>
                                        <p:tgtEl>
                                          <p:spTgt spid="57"/>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xit" presetSubtype="0" fill="hold" nodeType="clickEffect">
                                  <p:stCondLst>
                                    <p:cond delay="0"/>
                                  </p:stCondLst>
                                  <p:childTnLst>
                                    <p:set>
                                      <p:cBhvr>
                                        <p:cTn id="140" dur="1" fill="hold">
                                          <p:stCondLst>
                                            <p:cond delay="0"/>
                                          </p:stCondLst>
                                        </p:cTn>
                                        <p:tgtEl>
                                          <p:spTgt spid="57"/>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58"/>
                                        </p:tgtEl>
                                        <p:attrNameLst>
                                          <p:attrName>style.visibility</p:attrName>
                                        </p:attrNameLst>
                                      </p:cBhvr>
                                      <p:to>
                                        <p:strVal val="visible"/>
                                      </p:to>
                                    </p:set>
                                  </p:childTnLst>
                                </p:cTn>
                              </p:par>
                              <p:par>
                                <p:cTn id="144" presetID="1" presetClass="exit" presetSubtype="0" fill="hold" nodeType="withEffect">
                                  <p:stCondLst>
                                    <p:cond delay="0"/>
                                  </p:stCondLst>
                                  <p:childTnLst>
                                    <p:set>
                                      <p:cBhvr>
                                        <p:cTn id="145" dur="1" fill="hold">
                                          <p:stCondLst>
                                            <p:cond delay="0"/>
                                          </p:stCondLst>
                                        </p:cTn>
                                        <p:tgtEl>
                                          <p:spTgt spid="51"/>
                                        </p:tgtEl>
                                        <p:attrNameLst>
                                          <p:attrName>style.visibility</p:attrName>
                                        </p:attrNameLst>
                                      </p:cBhvr>
                                      <p:to>
                                        <p:strVal val="hidden"/>
                                      </p:to>
                                    </p:set>
                                  </p:childTnLst>
                                </p:cTn>
                              </p:par>
                            </p:childTnLst>
                          </p:cTn>
                        </p:par>
                        <p:par>
                          <p:cTn id="146" fill="hold">
                            <p:stCondLst>
                              <p:cond delay="0"/>
                            </p:stCondLst>
                            <p:childTnLst>
                              <p:par>
                                <p:cTn id="147" presetID="1" presetClass="entr" presetSubtype="0" fill="hold" nodeType="afterEffect">
                                  <p:stCondLst>
                                    <p:cond delay="0"/>
                                  </p:stCondLst>
                                  <p:childTnLst>
                                    <p:set>
                                      <p:cBhvr>
                                        <p:cTn id="148" dur="1" fill="hold">
                                          <p:stCondLst>
                                            <p:cond delay="0"/>
                                          </p:stCondLst>
                                        </p:cTn>
                                        <p:tgtEl>
                                          <p:spTgt spid="59"/>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nodeType="clickEffect">
                                  <p:stCondLst>
                                    <p:cond delay="0"/>
                                  </p:stCondLst>
                                  <p:childTnLst>
                                    <p:set>
                                      <p:cBhvr>
                                        <p:cTn id="152" dur="1" fill="hold">
                                          <p:stCondLst>
                                            <p:cond delay="0"/>
                                          </p:stCondLst>
                                        </p:cTn>
                                        <p:tgtEl>
                                          <p:spTgt spid="59"/>
                                        </p:tgtEl>
                                        <p:attrNameLst>
                                          <p:attrName>style.visibility</p:attrName>
                                        </p:attrNameLst>
                                      </p:cBhvr>
                                      <p:to>
                                        <p:strVal val="hidden"/>
                                      </p:to>
                                    </p:set>
                                  </p:childTnLst>
                                </p:cTn>
                              </p:par>
                            </p:childTnLst>
                          </p:cTn>
                        </p:par>
                        <p:par>
                          <p:cTn id="153" fill="hold">
                            <p:stCondLst>
                              <p:cond delay="0"/>
                            </p:stCondLst>
                            <p:childTnLst>
                              <p:par>
                                <p:cTn id="154" presetID="1" presetClass="entr" presetSubtype="0" fill="hold" nodeType="afterEffect">
                                  <p:stCondLst>
                                    <p:cond delay="0"/>
                                  </p:stCondLst>
                                  <p:childTnLst>
                                    <p:set>
                                      <p:cBhvr>
                                        <p:cTn id="155" dur="1" fill="hold">
                                          <p:stCondLst>
                                            <p:cond delay="0"/>
                                          </p:stCondLst>
                                        </p:cTn>
                                        <p:tgtEl>
                                          <p:spTgt spid="60"/>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1" presetClass="exit" presetSubtype="0" fill="hold" nodeType="clickEffect">
                                  <p:stCondLst>
                                    <p:cond delay="0"/>
                                  </p:stCondLst>
                                  <p:childTnLst>
                                    <p:set>
                                      <p:cBhvr>
                                        <p:cTn id="159" dur="1" fill="hold">
                                          <p:stCondLst>
                                            <p:cond delay="0"/>
                                          </p:stCondLst>
                                        </p:cTn>
                                        <p:tgtEl>
                                          <p:spTgt spid="60"/>
                                        </p:tgtEl>
                                        <p:attrNameLst>
                                          <p:attrName>style.visibility</p:attrName>
                                        </p:attrNameLst>
                                      </p:cBhvr>
                                      <p:to>
                                        <p:strVal val="hidden"/>
                                      </p:to>
                                    </p:set>
                                  </p:childTnLst>
                                </p:cTn>
                              </p:par>
                              <p:par>
                                <p:cTn id="160" presetID="1" presetClass="entr" presetSubtype="0" fill="hold" nodeType="withEffect">
                                  <p:stCondLst>
                                    <p:cond delay="0"/>
                                  </p:stCondLst>
                                  <p:childTnLst>
                                    <p:set>
                                      <p:cBhvr>
                                        <p:cTn id="161" dur="1" fill="hold">
                                          <p:stCondLst>
                                            <p:cond delay="0"/>
                                          </p:stCondLst>
                                        </p:cTn>
                                        <p:tgtEl>
                                          <p:spTgt spid="61"/>
                                        </p:tgtEl>
                                        <p:attrNameLst>
                                          <p:attrName>style.visibility</p:attrName>
                                        </p:attrNameLst>
                                      </p:cBhvr>
                                      <p:to>
                                        <p:strVal val="visible"/>
                                      </p:to>
                                    </p:set>
                                  </p:childTnLst>
                                </p:cTn>
                              </p:par>
                            </p:childTnLst>
                          </p:cTn>
                        </p:par>
                        <p:par>
                          <p:cTn id="162" fill="hold">
                            <p:stCondLst>
                              <p:cond delay="0"/>
                            </p:stCondLst>
                            <p:childTnLst>
                              <p:par>
                                <p:cTn id="163" presetID="1" presetClass="entr" presetSubtype="0" fill="hold" nodeType="afterEffect">
                                  <p:stCondLst>
                                    <p:cond delay="0"/>
                                  </p:stCondLst>
                                  <p:childTnLst>
                                    <p:set>
                                      <p:cBhvr>
                                        <p:cTn id="164" dur="1" fill="hold">
                                          <p:stCondLst>
                                            <p:cond delay="0"/>
                                          </p:stCondLst>
                                        </p:cTn>
                                        <p:tgtEl>
                                          <p:spTgt spid="62"/>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xit" presetSubtype="0" fill="hold" nodeType="clickEffect">
                                  <p:stCondLst>
                                    <p:cond delay="0"/>
                                  </p:stCondLst>
                                  <p:childTnLst>
                                    <p:set>
                                      <p:cBhvr>
                                        <p:cTn id="168" dur="1" fill="hold">
                                          <p:stCondLst>
                                            <p:cond delay="0"/>
                                          </p:stCondLst>
                                        </p:cTn>
                                        <p:tgtEl>
                                          <p:spTgt spid="62"/>
                                        </p:tgtEl>
                                        <p:attrNameLst>
                                          <p:attrName>style.visibility</p:attrName>
                                        </p:attrNameLst>
                                      </p:cBhvr>
                                      <p:to>
                                        <p:strVal val="hidden"/>
                                      </p:to>
                                    </p:set>
                                  </p:childTnLst>
                                </p:cTn>
                              </p:par>
                            </p:childTnLst>
                          </p:cTn>
                        </p:par>
                        <p:par>
                          <p:cTn id="169" fill="hold">
                            <p:stCondLst>
                              <p:cond delay="0"/>
                            </p:stCondLst>
                            <p:childTnLst>
                              <p:par>
                                <p:cTn id="170" presetID="1" presetClass="entr" presetSubtype="0" fill="hold" nodeType="afterEffect">
                                  <p:stCondLst>
                                    <p:cond delay="0"/>
                                  </p:stCondLst>
                                  <p:childTnLst>
                                    <p:set>
                                      <p:cBhvr>
                                        <p:cTn id="171" dur="1" fill="hold">
                                          <p:stCondLst>
                                            <p:cond delay="0"/>
                                          </p:stCondLst>
                                        </p:cTn>
                                        <p:tgtEl>
                                          <p:spTgt spid="63"/>
                                        </p:tgtEl>
                                        <p:attrNameLst>
                                          <p:attrName>style.visibility</p:attrName>
                                        </p:attrNameLst>
                                      </p:cBhvr>
                                      <p:to>
                                        <p:strVal val="visible"/>
                                      </p:to>
                                    </p:set>
                                  </p:childTnLst>
                                </p:cTn>
                              </p:par>
                              <p:par>
                                <p:cTn id="172" presetID="1" presetClass="exit" presetSubtype="0" fill="hold" nodeType="withEffect">
                                  <p:stCondLst>
                                    <p:cond delay="0"/>
                                  </p:stCondLst>
                                  <p:childTnLst>
                                    <p:set>
                                      <p:cBhvr>
                                        <p:cTn id="173" dur="1" fill="hold">
                                          <p:stCondLst>
                                            <p:cond delay="0"/>
                                          </p:stCondLst>
                                        </p:cTn>
                                        <p:tgtEl>
                                          <p:spTgt spid="56"/>
                                        </p:tgtEl>
                                        <p:attrNameLst>
                                          <p:attrName>style.visibility</p:attrName>
                                        </p:attrNameLst>
                                      </p:cBhvr>
                                      <p:to>
                                        <p:strVal val="hidden"/>
                                      </p:to>
                                    </p:set>
                                  </p:childTnLst>
                                </p:cTn>
                              </p:par>
                            </p:childTnLst>
                          </p:cTn>
                        </p:par>
                        <p:par>
                          <p:cTn id="174" fill="hold">
                            <p:stCondLst>
                              <p:cond delay="0"/>
                            </p:stCondLst>
                            <p:childTnLst>
                              <p:par>
                                <p:cTn id="175" presetID="1" presetClass="entr" presetSubtype="0" fill="hold" nodeType="afterEffect">
                                  <p:stCondLst>
                                    <p:cond delay="0"/>
                                  </p:stCondLst>
                                  <p:childTnLst>
                                    <p:set>
                                      <p:cBhvr>
                                        <p:cTn id="176" dur="1" fill="hold">
                                          <p:stCondLst>
                                            <p:cond delay="0"/>
                                          </p:stCondLst>
                                        </p:cTn>
                                        <p:tgtEl>
                                          <p:spTgt spid="64"/>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xit" presetSubtype="0" fill="hold" nodeType="clickEffect">
                                  <p:stCondLst>
                                    <p:cond delay="0"/>
                                  </p:stCondLst>
                                  <p:childTnLst>
                                    <p:set>
                                      <p:cBhvr>
                                        <p:cTn id="180" dur="1" fill="hold">
                                          <p:stCondLst>
                                            <p:cond delay="0"/>
                                          </p:stCondLst>
                                        </p:cTn>
                                        <p:tgtEl>
                                          <p:spTgt spid="64"/>
                                        </p:tgtEl>
                                        <p:attrNameLst>
                                          <p:attrName>style.visibility</p:attrName>
                                        </p:attrNameLst>
                                      </p:cBhvr>
                                      <p:to>
                                        <p:strVal val="hidden"/>
                                      </p:to>
                                    </p:set>
                                  </p:childTnLst>
                                </p:cTn>
                              </p:par>
                            </p:childTnLst>
                          </p:cTn>
                        </p:par>
                        <p:par>
                          <p:cTn id="181" fill="hold">
                            <p:stCondLst>
                              <p:cond delay="0"/>
                            </p:stCondLst>
                            <p:childTnLst>
                              <p:par>
                                <p:cTn id="182" presetID="1" presetClass="entr" presetSubtype="0" fill="hold" nodeType="afterEffect">
                                  <p:stCondLst>
                                    <p:cond delay="0"/>
                                  </p:stCondLst>
                                  <p:childTnLst>
                                    <p:set>
                                      <p:cBhvr>
                                        <p:cTn id="183" dur="1" fill="hold">
                                          <p:stCondLst>
                                            <p:cond delay="0"/>
                                          </p:stCondLst>
                                        </p:cTn>
                                        <p:tgtEl>
                                          <p:spTgt spid="65"/>
                                        </p:tgtEl>
                                        <p:attrNameLst>
                                          <p:attrName>style.visibility</p:attrName>
                                        </p:attrNameLst>
                                      </p:cBhvr>
                                      <p:to>
                                        <p:strVal val="visible"/>
                                      </p:to>
                                    </p:set>
                                  </p:childTnLst>
                                </p:cTn>
                              </p:par>
                              <p:par>
                                <p:cTn id="184" presetID="1" presetClass="exit" presetSubtype="0" fill="hold" nodeType="withEffect">
                                  <p:stCondLst>
                                    <p:cond delay="0"/>
                                  </p:stCondLst>
                                  <p:childTnLst>
                                    <p:set>
                                      <p:cBhvr>
                                        <p:cTn id="185" dur="1" fill="hold">
                                          <p:stCondLst>
                                            <p:cond delay="0"/>
                                          </p:stCondLst>
                                        </p:cTn>
                                        <p:tgtEl>
                                          <p:spTgt spid="58"/>
                                        </p:tgtEl>
                                        <p:attrNameLst>
                                          <p:attrName>style.visibility</p:attrName>
                                        </p:attrNameLst>
                                      </p:cBhvr>
                                      <p:to>
                                        <p:strVal val="hidden"/>
                                      </p:to>
                                    </p:set>
                                  </p:childTnLst>
                                </p:cTn>
                              </p:par>
                            </p:childTnLst>
                          </p:cTn>
                        </p:par>
                        <p:par>
                          <p:cTn id="186" fill="hold">
                            <p:stCondLst>
                              <p:cond delay="0"/>
                            </p:stCondLst>
                            <p:childTnLst>
                              <p:par>
                                <p:cTn id="187" presetID="1" presetClass="entr" presetSubtype="0" fill="hold" nodeType="afterEffect">
                                  <p:stCondLst>
                                    <p:cond delay="0"/>
                                  </p:stCondLst>
                                  <p:childTnLst>
                                    <p:set>
                                      <p:cBhvr>
                                        <p:cTn id="188" dur="1" fill="hold">
                                          <p:stCondLst>
                                            <p:cond delay="0"/>
                                          </p:stCondLst>
                                        </p:cTn>
                                        <p:tgtEl>
                                          <p:spTgt spid="66"/>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nodeType="clickEffect">
                                  <p:stCondLst>
                                    <p:cond delay="0"/>
                                  </p:stCondLst>
                                  <p:childTnLst>
                                    <p:set>
                                      <p:cBhvr>
                                        <p:cTn id="192" dur="1" fill="hold">
                                          <p:stCondLst>
                                            <p:cond delay="0"/>
                                          </p:stCondLst>
                                        </p:cTn>
                                        <p:tgtEl>
                                          <p:spTgt spid="66"/>
                                        </p:tgtEl>
                                        <p:attrNameLst>
                                          <p:attrName>style.visibility</p:attrName>
                                        </p:attrNameLst>
                                      </p:cBhvr>
                                      <p:to>
                                        <p:strVal val="hidden"/>
                                      </p:to>
                                    </p:set>
                                  </p:childTnLst>
                                </p:cTn>
                              </p:par>
                            </p:childTnLst>
                          </p:cTn>
                        </p:par>
                        <p:par>
                          <p:cTn id="193" fill="hold">
                            <p:stCondLst>
                              <p:cond delay="0"/>
                            </p:stCondLst>
                            <p:childTnLst>
                              <p:par>
                                <p:cTn id="194" presetID="1" presetClass="entr" presetSubtype="0" fill="hold" nodeType="afterEffect">
                                  <p:stCondLst>
                                    <p:cond delay="0"/>
                                  </p:stCondLst>
                                  <p:childTnLst>
                                    <p:set>
                                      <p:cBhvr>
                                        <p:cTn id="195" dur="1" fill="hold">
                                          <p:stCondLst>
                                            <p:cond delay="0"/>
                                          </p:stCondLst>
                                        </p:cTn>
                                        <p:tgtEl>
                                          <p:spTgt spid="67"/>
                                        </p:tgtEl>
                                        <p:attrNameLst>
                                          <p:attrName>style.visibility</p:attrName>
                                        </p:attrNameLst>
                                      </p:cBhvr>
                                      <p:to>
                                        <p:strVal val="visible"/>
                                      </p:to>
                                    </p:set>
                                  </p:childTnLst>
                                </p:cTn>
                              </p:par>
                            </p:childTnLst>
                          </p:cTn>
                        </p:par>
                      </p:childTnLst>
                    </p:cTn>
                  </p:par>
                  <p:par>
                    <p:cTn id="196" fill="hold">
                      <p:stCondLst>
                        <p:cond delay="indefinite"/>
                      </p:stCondLst>
                      <p:childTnLst>
                        <p:par>
                          <p:cTn id="197" fill="hold">
                            <p:stCondLst>
                              <p:cond delay="0"/>
                            </p:stCondLst>
                            <p:childTnLst>
                              <p:par>
                                <p:cTn id="198" presetID="1" presetClass="exit" presetSubtype="0" fill="hold" nodeType="clickEffect">
                                  <p:stCondLst>
                                    <p:cond delay="0"/>
                                  </p:stCondLst>
                                  <p:childTnLst>
                                    <p:set>
                                      <p:cBhvr>
                                        <p:cTn id="199" dur="1" fill="hold">
                                          <p:stCondLst>
                                            <p:cond delay="0"/>
                                          </p:stCondLst>
                                        </p:cTn>
                                        <p:tgtEl>
                                          <p:spTgt spid="67"/>
                                        </p:tgtEl>
                                        <p:attrNameLst>
                                          <p:attrName>style.visibility</p:attrName>
                                        </p:attrNameLst>
                                      </p:cBhvr>
                                      <p:to>
                                        <p:strVal val="hidden"/>
                                      </p:to>
                                    </p:set>
                                  </p:childTnLst>
                                </p:cTn>
                              </p:par>
                              <p:par>
                                <p:cTn id="200" presetID="1" presetClass="entr" presetSubtype="0" fill="hold" nodeType="withEffect">
                                  <p:stCondLst>
                                    <p:cond delay="0"/>
                                  </p:stCondLst>
                                  <p:childTnLst>
                                    <p:set>
                                      <p:cBhvr>
                                        <p:cTn id="201" dur="1" fill="hold">
                                          <p:stCondLst>
                                            <p:cond delay="0"/>
                                          </p:stCondLst>
                                        </p:cTn>
                                        <p:tgtEl>
                                          <p:spTgt spid="68"/>
                                        </p:tgtEl>
                                        <p:attrNameLst>
                                          <p:attrName>style.visibility</p:attrName>
                                        </p:attrNameLst>
                                      </p:cBhvr>
                                      <p:to>
                                        <p:strVal val="visible"/>
                                      </p:to>
                                    </p:set>
                                  </p:childTnLst>
                                </p:cTn>
                              </p:par>
                            </p:childTnLst>
                          </p:cTn>
                        </p:par>
                        <p:par>
                          <p:cTn id="202" fill="hold">
                            <p:stCondLst>
                              <p:cond delay="0"/>
                            </p:stCondLst>
                            <p:childTnLst>
                              <p:par>
                                <p:cTn id="203" presetID="1" presetClass="entr" presetSubtype="0" fill="hold" nodeType="afterEffect">
                                  <p:stCondLst>
                                    <p:cond delay="0"/>
                                  </p:stCondLst>
                                  <p:childTnLst>
                                    <p:set>
                                      <p:cBhvr>
                                        <p:cTn id="204" dur="1" fill="hold">
                                          <p:stCondLst>
                                            <p:cond delay="0"/>
                                          </p:stCondLst>
                                        </p:cTn>
                                        <p:tgtEl>
                                          <p:spTgt spid="69"/>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xit" presetSubtype="0" fill="hold" nodeType="clickEffect">
                                  <p:stCondLst>
                                    <p:cond delay="0"/>
                                  </p:stCondLst>
                                  <p:childTnLst>
                                    <p:set>
                                      <p:cBhvr>
                                        <p:cTn id="208" dur="1" fill="hold">
                                          <p:stCondLst>
                                            <p:cond delay="0"/>
                                          </p:stCondLst>
                                        </p:cTn>
                                        <p:tgtEl>
                                          <p:spTgt spid="69"/>
                                        </p:tgtEl>
                                        <p:attrNameLst>
                                          <p:attrName>style.visibility</p:attrName>
                                        </p:attrNameLst>
                                      </p:cBhvr>
                                      <p:to>
                                        <p:strVal val="hidden"/>
                                      </p:to>
                                    </p:set>
                                  </p:childTnLst>
                                </p:cTn>
                              </p:par>
                            </p:childTnLst>
                          </p:cTn>
                        </p:par>
                        <p:par>
                          <p:cTn id="209" fill="hold">
                            <p:stCondLst>
                              <p:cond delay="0"/>
                            </p:stCondLst>
                            <p:childTnLst>
                              <p:par>
                                <p:cTn id="210" presetID="1" presetClass="entr" presetSubtype="0" fill="hold" nodeType="afterEffect">
                                  <p:stCondLst>
                                    <p:cond delay="0"/>
                                  </p:stCondLst>
                                  <p:childTnLst>
                                    <p:set>
                                      <p:cBhvr>
                                        <p:cTn id="211" dur="1" fill="hold">
                                          <p:stCondLst>
                                            <p:cond delay="0"/>
                                          </p:stCondLst>
                                        </p:cTn>
                                        <p:tgtEl>
                                          <p:spTgt spid="70"/>
                                        </p:tgtEl>
                                        <p:attrNameLst>
                                          <p:attrName>style.visibility</p:attrName>
                                        </p:attrNameLst>
                                      </p:cBhvr>
                                      <p:to>
                                        <p:strVal val="visible"/>
                                      </p:to>
                                    </p:set>
                                  </p:childTnLst>
                                </p:cTn>
                              </p:par>
                              <p:par>
                                <p:cTn id="212" presetID="1" presetClass="exit" presetSubtype="0" fill="hold" nodeType="withEffect">
                                  <p:stCondLst>
                                    <p:cond delay="0"/>
                                  </p:stCondLst>
                                  <p:childTnLst>
                                    <p:set>
                                      <p:cBhvr>
                                        <p:cTn id="213" dur="1" fill="hold">
                                          <p:stCondLst>
                                            <p:cond delay="0"/>
                                          </p:stCondLst>
                                        </p:cTn>
                                        <p:tgtEl>
                                          <p:spTgt spid="63"/>
                                        </p:tgtEl>
                                        <p:attrNameLst>
                                          <p:attrName>style.visibility</p:attrName>
                                        </p:attrNameLst>
                                      </p:cBhvr>
                                      <p:to>
                                        <p:strVal val="hidden"/>
                                      </p:to>
                                    </p:set>
                                  </p:childTnLst>
                                </p:cTn>
                              </p:par>
                            </p:childTnLst>
                          </p:cTn>
                        </p:par>
                        <p:par>
                          <p:cTn id="214" fill="hold">
                            <p:stCondLst>
                              <p:cond delay="0"/>
                            </p:stCondLst>
                            <p:childTnLst>
                              <p:par>
                                <p:cTn id="215" presetID="1" presetClass="entr" presetSubtype="0" fill="hold" nodeType="afterEffect">
                                  <p:stCondLst>
                                    <p:cond delay="0"/>
                                  </p:stCondLst>
                                  <p:childTnLst>
                                    <p:set>
                                      <p:cBhvr>
                                        <p:cTn id="216" dur="1" fill="hold">
                                          <p:stCondLst>
                                            <p:cond delay="0"/>
                                          </p:stCondLst>
                                        </p:cTn>
                                        <p:tgtEl>
                                          <p:spTgt spid="71"/>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xit" presetSubtype="0" fill="hold" nodeType="clickEffect">
                                  <p:stCondLst>
                                    <p:cond delay="0"/>
                                  </p:stCondLst>
                                  <p:childTnLst>
                                    <p:set>
                                      <p:cBhvr>
                                        <p:cTn id="220" dur="1" fill="hold">
                                          <p:stCondLst>
                                            <p:cond delay="0"/>
                                          </p:stCondLst>
                                        </p:cTn>
                                        <p:tgtEl>
                                          <p:spTgt spid="71"/>
                                        </p:tgtEl>
                                        <p:attrNameLst>
                                          <p:attrName>style.visibility</p:attrName>
                                        </p:attrNameLst>
                                      </p:cBhvr>
                                      <p:to>
                                        <p:strVal val="hidden"/>
                                      </p:to>
                                    </p:set>
                                  </p:childTnLst>
                                </p:cTn>
                              </p:par>
                            </p:childTnLst>
                          </p:cTn>
                        </p:par>
                        <p:par>
                          <p:cTn id="221" fill="hold">
                            <p:stCondLst>
                              <p:cond delay="0"/>
                            </p:stCondLst>
                            <p:childTnLst>
                              <p:par>
                                <p:cTn id="222" presetID="1" presetClass="entr" presetSubtype="0" fill="hold" nodeType="afterEffect">
                                  <p:stCondLst>
                                    <p:cond delay="0"/>
                                  </p:stCondLst>
                                  <p:childTnLst>
                                    <p:set>
                                      <p:cBhvr>
                                        <p:cTn id="223" dur="1" fill="hold">
                                          <p:stCondLst>
                                            <p:cond delay="0"/>
                                          </p:stCondLst>
                                        </p:cTn>
                                        <p:tgtEl>
                                          <p:spTgt spid="72"/>
                                        </p:tgtEl>
                                        <p:attrNameLst>
                                          <p:attrName>style.visibility</p:attrName>
                                        </p:attrNameLst>
                                      </p:cBhvr>
                                      <p:to>
                                        <p:strVal val="visible"/>
                                      </p:to>
                                    </p:set>
                                  </p:childTnLst>
                                </p:cTn>
                              </p:par>
                              <p:par>
                                <p:cTn id="224" presetID="1" presetClass="exit" presetSubtype="0" fill="hold" nodeType="withEffect">
                                  <p:stCondLst>
                                    <p:cond delay="0"/>
                                  </p:stCondLst>
                                  <p:childTnLst>
                                    <p:set>
                                      <p:cBhvr>
                                        <p:cTn id="225" dur="1" fill="hold">
                                          <p:stCondLst>
                                            <p:cond delay="0"/>
                                          </p:stCondLst>
                                        </p:cTn>
                                        <p:tgtEl>
                                          <p:spTgt spid="65"/>
                                        </p:tgtEl>
                                        <p:attrNameLst>
                                          <p:attrName>style.visibility</p:attrName>
                                        </p:attrNameLst>
                                      </p:cBhvr>
                                      <p:to>
                                        <p:strVal val="hidden"/>
                                      </p:to>
                                    </p:set>
                                  </p:childTnLst>
                                </p:cTn>
                              </p:par>
                            </p:childTnLst>
                          </p:cTn>
                        </p:par>
                        <p:par>
                          <p:cTn id="226" fill="hold">
                            <p:stCondLst>
                              <p:cond delay="0"/>
                            </p:stCondLst>
                            <p:childTnLst>
                              <p:par>
                                <p:cTn id="227" presetID="1" presetClass="entr" presetSubtype="0" fill="hold" nodeType="afterEffect">
                                  <p:stCondLst>
                                    <p:cond delay="0"/>
                                  </p:stCondLst>
                                  <p:childTnLst>
                                    <p:set>
                                      <p:cBhvr>
                                        <p:cTn id="228" dur="1" fill="hold">
                                          <p:stCondLst>
                                            <p:cond delay="0"/>
                                          </p:stCondLst>
                                        </p:cTn>
                                        <p:tgtEl>
                                          <p:spTgt spid="73"/>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nodeType="clickEffect">
                                  <p:stCondLst>
                                    <p:cond delay="0"/>
                                  </p:stCondLst>
                                  <p:childTnLst>
                                    <p:set>
                                      <p:cBhvr>
                                        <p:cTn id="232" dur="1" fill="hold">
                                          <p:stCondLst>
                                            <p:cond delay="0"/>
                                          </p:stCondLst>
                                        </p:cTn>
                                        <p:tgtEl>
                                          <p:spTgt spid="73"/>
                                        </p:tgtEl>
                                        <p:attrNameLst>
                                          <p:attrName>style.visibility</p:attrName>
                                        </p:attrNameLst>
                                      </p:cBhvr>
                                      <p:to>
                                        <p:strVal val="hidden"/>
                                      </p:to>
                                    </p:set>
                                  </p:childTnLst>
                                </p:cTn>
                              </p:par>
                            </p:childTnLst>
                          </p:cTn>
                        </p:par>
                        <p:par>
                          <p:cTn id="233" fill="hold">
                            <p:stCondLst>
                              <p:cond delay="0"/>
                            </p:stCondLst>
                            <p:childTnLst>
                              <p:par>
                                <p:cTn id="234" presetID="1" presetClass="entr" presetSubtype="0" fill="hold" nodeType="afterEffect">
                                  <p:stCondLst>
                                    <p:cond delay="0"/>
                                  </p:stCondLst>
                                  <p:childTnLst>
                                    <p:set>
                                      <p:cBhvr>
                                        <p:cTn id="235" dur="1" fill="hold">
                                          <p:stCondLst>
                                            <p:cond delay="0"/>
                                          </p:stCondLst>
                                        </p:cTn>
                                        <p:tgtEl>
                                          <p:spTgt spid="74"/>
                                        </p:tgtEl>
                                        <p:attrNameLst>
                                          <p:attrName>style.visibility</p:attrName>
                                        </p:attrNameLst>
                                      </p:cBhvr>
                                      <p:to>
                                        <p:strVal val="visible"/>
                                      </p:to>
                                    </p:set>
                                  </p:childTnLst>
                                </p:cTn>
                              </p:par>
                            </p:childTnLst>
                          </p:cTn>
                        </p:par>
                      </p:childTnLst>
                    </p:cTn>
                  </p:par>
                  <p:par>
                    <p:cTn id="236" fill="hold">
                      <p:stCondLst>
                        <p:cond delay="indefinite"/>
                      </p:stCondLst>
                      <p:childTnLst>
                        <p:par>
                          <p:cTn id="237" fill="hold">
                            <p:stCondLst>
                              <p:cond delay="0"/>
                            </p:stCondLst>
                            <p:childTnLst>
                              <p:par>
                                <p:cTn id="238" presetID="1" presetClass="exit" presetSubtype="0" fill="hold" nodeType="clickEffect">
                                  <p:stCondLst>
                                    <p:cond delay="0"/>
                                  </p:stCondLst>
                                  <p:childTnLst>
                                    <p:set>
                                      <p:cBhvr>
                                        <p:cTn id="239" dur="1" fill="hold">
                                          <p:stCondLst>
                                            <p:cond delay="0"/>
                                          </p:stCondLst>
                                        </p:cTn>
                                        <p:tgtEl>
                                          <p:spTgt spid="74"/>
                                        </p:tgtEl>
                                        <p:attrNameLst>
                                          <p:attrName>style.visibility</p:attrName>
                                        </p:attrNameLst>
                                      </p:cBhvr>
                                      <p:to>
                                        <p:strVal val="hidden"/>
                                      </p:to>
                                    </p:set>
                                  </p:childTnLst>
                                </p:cTn>
                              </p:par>
                              <p:par>
                                <p:cTn id="240" presetID="1" presetClass="entr" presetSubtype="0" fill="hold" nodeType="withEffect">
                                  <p:stCondLst>
                                    <p:cond delay="0"/>
                                  </p:stCondLst>
                                  <p:childTnLst>
                                    <p:set>
                                      <p:cBhvr>
                                        <p:cTn id="241" dur="1" fill="hold">
                                          <p:stCondLst>
                                            <p:cond delay="0"/>
                                          </p:stCondLst>
                                        </p:cTn>
                                        <p:tgtEl>
                                          <p:spTgt spid="75"/>
                                        </p:tgtEl>
                                        <p:attrNameLst>
                                          <p:attrName>style.visibility</p:attrName>
                                        </p:attrNameLst>
                                      </p:cBhvr>
                                      <p:to>
                                        <p:strVal val="visible"/>
                                      </p:to>
                                    </p:set>
                                  </p:childTnLst>
                                </p:cTn>
                              </p:par>
                            </p:childTnLst>
                          </p:cTn>
                        </p:par>
                        <p:par>
                          <p:cTn id="242" fill="hold">
                            <p:stCondLst>
                              <p:cond delay="0"/>
                            </p:stCondLst>
                            <p:childTnLst>
                              <p:par>
                                <p:cTn id="243" presetID="1" presetClass="entr" presetSubtype="0" fill="hold" nodeType="afterEffect">
                                  <p:stCondLst>
                                    <p:cond delay="0"/>
                                  </p:stCondLst>
                                  <p:childTnLst>
                                    <p:set>
                                      <p:cBhvr>
                                        <p:cTn id="244" dur="1" fill="hold">
                                          <p:stCondLst>
                                            <p:cond delay="0"/>
                                          </p:stCondLst>
                                        </p:cTn>
                                        <p:tgtEl>
                                          <p:spTgt spid="76"/>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nodeType="clickEffect">
                                  <p:stCondLst>
                                    <p:cond delay="0"/>
                                  </p:stCondLst>
                                  <p:childTnLst>
                                    <p:set>
                                      <p:cBhvr>
                                        <p:cTn id="248" dur="1" fill="hold">
                                          <p:stCondLst>
                                            <p:cond delay="0"/>
                                          </p:stCondLst>
                                        </p:cTn>
                                        <p:tgtEl>
                                          <p:spTgt spid="76"/>
                                        </p:tgtEl>
                                        <p:attrNameLst>
                                          <p:attrName>style.visibility</p:attrName>
                                        </p:attrNameLst>
                                      </p:cBhvr>
                                      <p:to>
                                        <p:strVal val="hidden"/>
                                      </p:to>
                                    </p:set>
                                  </p:childTnLst>
                                </p:cTn>
                              </p:par>
                            </p:childTnLst>
                          </p:cTn>
                        </p:par>
                        <p:par>
                          <p:cTn id="249" fill="hold">
                            <p:stCondLst>
                              <p:cond delay="0"/>
                            </p:stCondLst>
                            <p:childTnLst>
                              <p:par>
                                <p:cTn id="250" presetID="1" presetClass="entr" presetSubtype="0" fill="hold" nodeType="afterEffect">
                                  <p:stCondLst>
                                    <p:cond delay="0"/>
                                  </p:stCondLst>
                                  <p:childTnLst>
                                    <p:set>
                                      <p:cBhvr>
                                        <p:cTn id="251" dur="1" fill="hold">
                                          <p:stCondLst>
                                            <p:cond delay="0"/>
                                          </p:stCondLst>
                                        </p:cTn>
                                        <p:tgtEl>
                                          <p:spTgt spid="77"/>
                                        </p:tgtEl>
                                        <p:attrNameLst>
                                          <p:attrName>style.visibility</p:attrName>
                                        </p:attrNameLst>
                                      </p:cBhvr>
                                      <p:to>
                                        <p:strVal val="visible"/>
                                      </p:to>
                                    </p:set>
                                  </p:childTnLst>
                                </p:cTn>
                              </p:par>
                              <p:par>
                                <p:cTn id="252" presetID="1" presetClass="exit" presetSubtype="0" fill="hold" nodeType="withEffect">
                                  <p:stCondLst>
                                    <p:cond delay="0"/>
                                  </p:stCondLst>
                                  <p:childTnLst>
                                    <p:set>
                                      <p:cBhvr>
                                        <p:cTn id="253" dur="1" fill="hold">
                                          <p:stCondLst>
                                            <p:cond delay="0"/>
                                          </p:stCondLst>
                                        </p:cTn>
                                        <p:tgtEl>
                                          <p:spTgt spid="70"/>
                                        </p:tgtEl>
                                        <p:attrNameLst>
                                          <p:attrName>style.visibility</p:attrName>
                                        </p:attrNameLst>
                                      </p:cBhvr>
                                      <p:to>
                                        <p:strVal val="hidden"/>
                                      </p:to>
                                    </p:set>
                                  </p:childTnLst>
                                </p:cTn>
                              </p:par>
                            </p:childTnLst>
                          </p:cTn>
                        </p:par>
                        <p:par>
                          <p:cTn id="254" fill="hold">
                            <p:stCondLst>
                              <p:cond delay="0"/>
                            </p:stCondLst>
                            <p:childTnLst>
                              <p:par>
                                <p:cTn id="255" presetID="1" presetClass="entr" presetSubtype="0" fill="hold" nodeType="afterEffect">
                                  <p:stCondLst>
                                    <p:cond delay="0"/>
                                  </p:stCondLst>
                                  <p:childTnLst>
                                    <p:set>
                                      <p:cBhvr>
                                        <p:cTn id="256" dur="1" fill="hold">
                                          <p:stCondLst>
                                            <p:cond delay="0"/>
                                          </p:stCondLst>
                                        </p:cTn>
                                        <p:tgtEl>
                                          <p:spTgt spid="78"/>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xit" presetSubtype="0" fill="hold" nodeType="clickEffect">
                                  <p:stCondLst>
                                    <p:cond delay="0"/>
                                  </p:stCondLst>
                                  <p:childTnLst>
                                    <p:set>
                                      <p:cBhvr>
                                        <p:cTn id="260" dur="1" fill="hold">
                                          <p:stCondLst>
                                            <p:cond delay="0"/>
                                          </p:stCondLst>
                                        </p:cTn>
                                        <p:tgtEl>
                                          <p:spTgt spid="78"/>
                                        </p:tgtEl>
                                        <p:attrNameLst>
                                          <p:attrName>style.visibility</p:attrName>
                                        </p:attrNameLst>
                                      </p:cBhvr>
                                      <p:to>
                                        <p:strVal val="hidden"/>
                                      </p:to>
                                    </p:set>
                                  </p:childTnLst>
                                </p:cTn>
                              </p:par>
                            </p:childTnLst>
                          </p:cTn>
                        </p:par>
                        <p:par>
                          <p:cTn id="261" fill="hold">
                            <p:stCondLst>
                              <p:cond delay="0"/>
                            </p:stCondLst>
                            <p:childTnLst>
                              <p:par>
                                <p:cTn id="262" presetID="1" presetClass="entr" presetSubtype="0" fill="hold" nodeType="afterEffect">
                                  <p:stCondLst>
                                    <p:cond delay="0"/>
                                  </p:stCondLst>
                                  <p:childTnLst>
                                    <p:set>
                                      <p:cBhvr>
                                        <p:cTn id="263" dur="1" fill="hold">
                                          <p:stCondLst>
                                            <p:cond delay="0"/>
                                          </p:stCondLst>
                                        </p:cTn>
                                        <p:tgtEl>
                                          <p:spTgt spid="79"/>
                                        </p:tgtEl>
                                        <p:attrNameLst>
                                          <p:attrName>style.visibility</p:attrName>
                                        </p:attrNameLst>
                                      </p:cBhvr>
                                      <p:to>
                                        <p:strVal val="visible"/>
                                      </p:to>
                                    </p:set>
                                  </p:childTnLst>
                                </p:cTn>
                              </p:par>
                              <p:par>
                                <p:cTn id="264" presetID="1" presetClass="exit" presetSubtype="0" fill="hold" nodeType="withEffect">
                                  <p:stCondLst>
                                    <p:cond delay="0"/>
                                  </p:stCondLst>
                                  <p:childTnLst>
                                    <p:set>
                                      <p:cBhvr>
                                        <p:cTn id="265" dur="1" fill="hold">
                                          <p:stCondLst>
                                            <p:cond delay="0"/>
                                          </p:stCondLst>
                                        </p:cTn>
                                        <p:tgtEl>
                                          <p:spTgt spid="72"/>
                                        </p:tgtEl>
                                        <p:attrNameLst>
                                          <p:attrName>style.visibility</p:attrName>
                                        </p:attrNameLst>
                                      </p:cBhvr>
                                      <p:to>
                                        <p:strVal val="hidden"/>
                                      </p:to>
                                    </p:set>
                                  </p:childTnLst>
                                </p:cTn>
                              </p:par>
                            </p:childTnLst>
                          </p:cTn>
                        </p:par>
                        <p:par>
                          <p:cTn id="266" fill="hold">
                            <p:stCondLst>
                              <p:cond delay="0"/>
                            </p:stCondLst>
                            <p:childTnLst>
                              <p:par>
                                <p:cTn id="267" presetID="1" presetClass="entr" presetSubtype="0" fill="hold" nodeType="afterEffect">
                                  <p:stCondLst>
                                    <p:cond delay="0"/>
                                  </p:stCondLst>
                                  <p:childTnLst>
                                    <p:set>
                                      <p:cBhvr>
                                        <p:cTn id="268" dur="1" fill="hold">
                                          <p:stCondLst>
                                            <p:cond delay="0"/>
                                          </p:stCondLst>
                                        </p:cTn>
                                        <p:tgtEl>
                                          <p:spTgt spid="80"/>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xit" presetSubtype="0" fill="hold" nodeType="clickEffect">
                                  <p:stCondLst>
                                    <p:cond delay="0"/>
                                  </p:stCondLst>
                                  <p:childTnLst>
                                    <p:set>
                                      <p:cBhvr>
                                        <p:cTn id="272" dur="1" fill="hold">
                                          <p:stCondLst>
                                            <p:cond delay="0"/>
                                          </p:stCondLst>
                                        </p:cTn>
                                        <p:tgtEl>
                                          <p:spTgt spid="80"/>
                                        </p:tgtEl>
                                        <p:attrNameLst>
                                          <p:attrName>style.visibility</p:attrName>
                                        </p:attrNameLst>
                                      </p:cBhvr>
                                      <p:to>
                                        <p:strVal val="hidden"/>
                                      </p:to>
                                    </p:set>
                                  </p:childTnLst>
                                </p:cTn>
                              </p:par>
                            </p:childTnLst>
                          </p:cTn>
                        </p:par>
                        <p:par>
                          <p:cTn id="273" fill="hold">
                            <p:stCondLst>
                              <p:cond delay="0"/>
                            </p:stCondLst>
                            <p:childTnLst>
                              <p:par>
                                <p:cTn id="274" presetID="1" presetClass="entr" presetSubtype="0" fill="hold" nodeType="afterEffect">
                                  <p:stCondLst>
                                    <p:cond delay="0"/>
                                  </p:stCondLst>
                                  <p:childTnLst>
                                    <p:set>
                                      <p:cBhvr>
                                        <p:cTn id="275" dur="1" fill="hold">
                                          <p:stCondLst>
                                            <p:cond delay="0"/>
                                          </p:stCondLst>
                                        </p:cTn>
                                        <p:tgtEl>
                                          <p:spTgt spid="81"/>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xit" presetSubtype="0" fill="hold" nodeType="clickEffect">
                                  <p:stCondLst>
                                    <p:cond delay="0"/>
                                  </p:stCondLst>
                                  <p:childTnLst>
                                    <p:set>
                                      <p:cBhvr>
                                        <p:cTn id="279" dur="1" fill="hold">
                                          <p:stCondLst>
                                            <p:cond delay="0"/>
                                          </p:stCondLst>
                                        </p:cTn>
                                        <p:tgtEl>
                                          <p:spTgt spid="81"/>
                                        </p:tgtEl>
                                        <p:attrNameLst>
                                          <p:attrName>style.visibility</p:attrName>
                                        </p:attrNameLst>
                                      </p:cBhvr>
                                      <p:to>
                                        <p:strVal val="hidden"/>
                                      </p:to>
                                    </p:set>
                                  </p:childTnLst>
                                </p:cTn>
                              </p:par>
                              <p:par>
                                <p:cTn id="280" presetID="1" presetClass="entr" presetSubtype="0" fill="hold" nodeType="withEffect">
                                  <p:stCondLst>
                                    <p:cond delay="0"/>
                                  </p:stCondLst>
                                  <p:childTnLst>
                                    <p:set>
                                      <p:cBhvr>
                                        <p:cTn id="281" dur="1" fill="hold">
                                          <p:stCondLst>
                                            <p:cond delay="0"/>
                                          </p:stCondLst>
                                        </p:cTn>
                                        <p:tgtEl>
                                          <p:spTgt spid="82"/>
                                        </p:tgtEl>
                                        <p:attrNameLst>
                                          <p:attrName>style.visibility</p:attrName>
                                        </p:attrNameLst>
                                      </p:cBhvr>
                                      <p:to>
                                        <p:strVal val="visible"/>
                                      </p:to>
                                    </p:set>
                                  </p:childTnLst>
                                </p:cTn>
                              </p:par>
                            </p:childTnLst>
                          </p:cTn>
                        </p:par>
                        <p:par>
                          <p:cTn id="282" fill="hold">
                            <p:stCondLst>
                              <p:cond delay="0"/>
                            </p:stCondLst>
                            <p:childTnLst>
                              <p:par>
                                <p:cTn id="283" presetID="1" presetClass="entr" presetSubtype="0" fill="hold" nodeType="afterEffect">
                                  <p:stCondLst>
                                    <p:cond delay="0"/>
                                  </p:stCondLst>
                                  <p:childTnLst>
                                    <p:set>
                                      <p:cBhvr>
                                        <p:cTn id="284" dur="1" fill="hold">
                                          <p:stCondLst>
                                            <p:cond delay="0"/>
                                          </p:stCondLst>
                                        </p:cTn>
                                        <p:tgtEl>
                                          <p:spTgt spid="83"/>
                                        </p:tgtEl>
                                        <p:attrNameLst>
                                          <p:attrName>style.visibility</p:attrName>
                                        </p:attrNameLst>
                                      </p:cBhvr>
                                      <p:to>
                                        <p:strVal val="visible"/>
                                      </p:to>
                                    </p:set>
                                  </p:childTnLst>
                                </p:cTn>
                              </p:par>
                            </p:childTnLst>
                          </p:cTn>
                        </p:par>
                      </p:childTnLst>
                    </p:cTn>
                  </p:par>
                  <p:par>
                    <p:cTn id="285" fill="hold">
                      <p:stCondLst>
                        <p:cond delay="indefinite"/>
                      </p:stCondLst>
                      <p:childTnLst>
                        <p:par>
                          <p:cTn id="286" fill="hold">
                            <p:stCondLst>
                              <p:cond delay="0"/>
                            </p:stCondLst>
                            <p:childTnLst>
                              <p:par>
                                <p:cTn id="287" presetID="1" presetClass="exit" presetSubtype="0" fill="hold" nodeType="clickEffect">
                                  <p:stCondLst>
                                    <p:cond delay="0"/>
                                  </p:stCondLst>
                                  <p:childTnLst>
                                    <p:set>
                                      <p:cBhvr>
                                        <p:cTn id="288" dur="1" fill="hold">
                                          <p:stCondLst>
                                            <p:cond delay="0"/>
                                          </p:stCondLst>
                                        </p:cTn>
                                        <p:tgtEl>
                                          <p:spTgt spid="83"/>
                                        </p:tgtEl>
                                        <p:attrNameLst>
                                          <p:attrName>style.visibility</p:attrName>
                                        </p:attrNameLst>
                                      </p:cBhvr>
                                      <p:to>
                                        <p:strVal val="hidden"/>
                                      </p:to>
                                    </p:set>
                                  </p:childTnLst>
                                </p:cTn>
                              </p:par>
                            </p:childTnLst>
                          </p:cTn>
                        </p:par>
                        <p:par>
                          <p:cTn id="289" fill="hold">
                            <p:stCondLst>
                              <p:cond delay="0"/>
                            </p:stCondLst>
                            <p:childTnLst>
                              <p:par>
                                <p:cTn id="290" presetID="1" presetClass="entr" presetSubtype="0" fill="hold" nodeType="afterEffect">
                                  <p:stCondLst>
                                    <p:cond delay="0"/>
                                  </p:stCondLst>
                                  <p:childTnLst>
                                    <p:set>
                                      <p:cBhvr>
                                        <p:cTn id="291" dur="1" fill="hold">
                                          <p:stCondLst>
                                            <p:cond delay="0"/>
                                          </p:stCondLst>
                                        </p:cTn>
                                        <p:tgtEl>
                                          <p:spTgt spid="84"/>
                                        </p:tgtEl>
                                        <p:attrNameLst>
                                          <p:attrName>style.visibility</p:attrName>
                                        </p:attrNameLst>
                                      </p:cBhvr>
                                      <p:to>
                                        <p:strVal val="visible"/>
                                      </p:to>
                                    </p:set>
                                  </p:childTnLst>
                                </p:cTn>
                              </p:par>
                              <p:par>
                                <p:cTn id="292" presetID="1" presetClass="exit" presetSubtype="0" fill="hold" nodeType="withEffect">
                                  <p:stCondLst>
                                    <p:cond delay="0"/>
                                  </p:stCondLst>
                                  <p:childTnLst>
                                    <p:set>
                                      <p:cBhvr>
                                        <p:cTn id="293" dur="1" fill="hold">
                                          <p:stCondLst>
                                            <p:cond delay="0"/>
                                          </p:stCondLst>
                                        </p:cTn>
                                        <p:tgtEl>
                                          <p:spTgt spid="77"/>
                                        </p:tgtEl>
                                        <p:attrNameLst>
                                          <p:attrName>style.visibility</p:attrName>
                                        </p:attrNameLst>
                                      </p:cBhvr>
                                      <p:to>
                                        <p:strVal val="hidden"/>
                                      </p:to>
                                    </p:set>
                                  </p:childTnLst>
                                </p:cTn>
                              </p:par>
                            </p:childTnLst>
                          </p:cTn>
                        </p:par>
                        <p:par>
                          <p:cTn id="294" fill="hold">
                            <p:stCondLst>
                              <p:cond delay="0"/>
                            </p:stCondLst>
                            <p:childTnLst>
                              <p:par>
                                <p:cTn id="295" presetID="1" presetClass="entr" presetSubtype="0" fill="hold" nodeType="afterEffect">
                                  <p:stCondLst>
                                    <p:cond delay="0"/>
                                  </p:stCondLst>
                                  <p:childTnLst>
                                    <p:set>
                                      <p:cBhvr>
                                        <p:cTn id="296" dur="1" fill="hold">
                                          <p:stCondLst>
                                            <p:cond delay="0"/>
                                          </p:stCondLst>
                                        </p:cTn>
                                        <p:tgtEl>
                                          <p:spTgt spid="85"/>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nodeType="clickEffect">
                                  <p:stCondLst>
                                    <p:cond delay="0"/>
                                  </p:stCondLst>
                                  <p:childTnLst>
                                    <p:set>
                                      <p:cBhvr>
                                        <p:cTn id="300" dur="1" fill="hold">
                                          <p:stCondLst>
                                            <p:cond delay="0"/>
                                          </p:stCondLst>
                                        </p:cTn>
                                        <p:tgtEl>
                                          <p:spTgt spid="85"/>
                                        </p:tgtEl>
                                        <p:attrNameLst>
                                          <p:attrName>style.visibility</p:attrName>
                                        </p:attrNameLst>
                                      </p:cBhvr>
                                      <p:to>
                                        <p:strVal val="hidden"/>
                                      </p:to>
                                    </p:set>
                                  </p:childTnLst>
                                </p:cTn>
                              </p:par>
                            </p:childTnLst>
                          </p:cTn>
                        </p:par>
                        <p:par>
                          <p:cTn id="301" fill="hold">
                            <p:stCondLst>
                              <p:cond delay="0"/>
                            </p:stCondLst>
                            <p:childTnLst>
                              <p:par>
                                <p:cTn id="302" presetID="1" presetClass="entr" presetSubtype="0" fill="hold" nodeType="afterEffect">
                                  <p:stCondLst>
                                    <p:cond delay="0"/>
                                  </p:stCondLst>
                                  <p:childTnLst>
                                    <p:set>
                                      <p:cBhvr>
                                        <p:cTn id="303" dur="1" fill="hold">
                                          <p:stCondLst>
                                            <p:cond delay="0"/>
                                          </p:stCondLst>
                                        </p:cTn>
                                        <p:tgtEl>
                                          <p:spTgt spid="86"/>
                                        </p:tgtEl>
                                        <p:attrNameLst>
                                          <p:attrName>style.visibility</p:attrName>
                                        </p:attrNameLst>
                                      </p:cBhvr>
                                      <p:to>
                                        <p:strVal val="visible"/>
                                      </p:to>
                                    </p:set>
                                  </p:childTnLst>
                                </p:cTn>
                              </p:par>
                              <p:par>
                                <p:cTn id="304" presetID="1" presetClass="exit" presetSubtype="0" fill="hold" nodeType="withEffect">
                                  <p:stCondLst>
                                    <p:cond delay="0"/>
                                  </p:stCondLst>
                                  <p:childTnLst>
                                    <p:set>
                                      <p:cBhvr>
                                        <p:cTn id="305" dur="1" fill="hold">
                                          <p:stCondLst>
                                            <p:cond delay="0"/>
                                          </p:stCondLst>
                                        </p:cTn>
                                        <p:tgtEl>
                                          <p:spTgt spid="79"/>
                                        </p:tgtEl>
                                        <p:attrNameLst>
                                          <p:attrName>style.visibility</p:attrName>
                                        </p:attrNameLst>
                                      </p:cBhvr>
                                      <p:to>
                                        <p:strVal val="hidden"/>
                                      </p:to>
                                    </p:set>
                                  </p:childTnLst>
                                </p:cTn>
                              </p:par>
                            </p:childTnLst>
                          </p:cTn>
                        </p:par>
                        <p:par>
                          <p:cTn id="306" fill="hold">
                            <p:stCondLst>
                              <p:cond delay="0"/>
                            </p:stCondLst>
                            <p:childTnLst>
                              <p:par>
                                <p:cTn id="307" presetID="1" presetClass="entr" presetSubtype="0" fill="hold" nodeType="afterEffect">
                                  <p:stCondLst>
                                    <p:cond delay="0"/>
                                  </p:stCondLst>
                                  <p:childTnLst>
                                    <p:set>
                                      <p:cBhvr>
                                        <p:cTn id="308" dur="1" fill="hold">
                                          <p:stCondLst>
                                            <p:cond delay="0"/>
                                          </p:stCondLst>
                                        </p:cTn>
                                        <p:tgtEl>
                                          <p:spTgt spid="87"/>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xit" presetSubtype="0" fill="hold" nodeType="clickEffect">
                                  <p:stCondLst>
                                    <p:cond delay="0"/>
                                  </p:stCondLst>
                                  <p:childTnLst>
                                    <p:set>
                                      <p:cBhvr>
                                        <p:cTn id="312" dur="1" fill="hold">
                                          <p:stCondLst>
                                            <p:cond delay="0"/>
                                          </p:stCondLst>
                                        </p:cTn>
                                        <p:tgtEl>
                                          <p:spTgt spid="87"/>
                                        </p:tgtEl>
                                        <p:attrNameLst>
                                          <p:attrName>style.visibility</p:attrName>
                                        </p:attrNameLst>
                                      </p:cBhvr>
                                      <p:to>
                                        <p:strVal val="hidden"/>
                                      </p:to>
                                    </p:set>
                                  </p:childTnLst>
                                </p:cTn>
                              </p:par>
                            </p:childTnLst>
                          </p:cTn>
                        </p:par>
                        <p:par>
                          <p:cTn id="313" fill="hold">
                            <p:stCondLst>
                              <p:cond delay="0"/>
                            </p:stCondLst>
                            <p:childTnLst>
                              <p:par>
                                <p:cTn id="314" presetID="1" presetClass="entr" presetSubtype="0" fill="hold" nodeType="afterEffect">
                                  <p:stCondLst>
                                    <p:cond delay="0"/>
                                  </p:stCondLst>
                                  <p:childTnLst>
                                    <p:set>
                                      <p:cBhvr>
                                        <p:cTn id="315" dur="1" fill="hold">
                                          <p:stCondLst>
                                            <p:cond delay="0"/>
                                          </p:stCondLst>
                                        </p:cTn>
                                        <p:tgtEl>
                                          <p:spTgt spid="88"/>
                                        </p:tgtEl>
                                        <p:attrNameLst>
                                          <p:attrName>style.visibility</p:attrName>
                                        </p:attrNameLst>
                                      </p:cBhvr>
                                      <p:to>
                                        <p:strVal val="visible"/>
                                      </p:to>
                                    </p:set>
                                  </p:childTnLst>
                                </p:cTn>
                              </p:par>
                            </p:childTnLst>
                          </p:cTn>
                        </p:par>
                      </p:childTnLst>
                    </p:cTn>
                  </p:par>
                  <p:par>
                    <p:cTn id="316" fill="hold">
                      <p:stCondLst>
                        <p:cond delay="indefinite"/>
                      </p:stCondLst>
                      <p:childTnLst>
                        <p:par>
                          <p:cTn id="317" fill="hold">
                            <p:stCondLst>
                              <p:cond delay="0"/>
                            </p:stCondLst>
                            <p:childTnLst>
                              <p:par>
                                <p:cTn id="318" presetID="1" presetClass="exit" presetSubtype="0" fill="hold" nodeType="clickEffect">
                                  <p:stCondLst>
                                    <p:cond delay="0"/>
                                  </p:stCondLst>
                                  <p:childTnLst>
                                    <p:set>
                                      <p:cBhvr>
                                        <p:cTn id="319" dur="1" fill="hold">
                                          <p:stCondLst>
                                            <p:cond delay="0"/>
                                          </p:stCondLst>
                                        </p:cTn>
                                        <p:tgtEl>
                                          <p:spTgt spid="88"/>
                                        </p:tgtEl>
                                        <p:attrNameLst>
                                          <p:attrName>style.visibility</p:attrName>
                                        </p:attrNameLst>
                                      </p:cBhvr>
                                      <p:to>
                                        <p:strVal val="hidden"/>
                                      </p:to>
                                    </p:set>
                                  </p:childTnLst>
                                </p:cTn>
                              </p:par>
                              <p:par>
                                <p:cTn id="320" presetID="1" presetClass="exit" presetSubtype="0" fill="hold" nodeType="withEffect">
                                  <p:stCondLst>
                                    <p:cond delay="0"/>
                                  </p:stCondLst>
                                  <p:childTnLst>
                                    <p:set>
                                      <p:cBhvr>
                                        <p:cTn id="321" dur="1" fill="hold">
                                          <p:stCondLst>
                                            <p:cond delay="0"/>
                                          </p:stCondLst>
                                        </p:cTn>
                                        <p:tgtEl>
                                          <p:spTgt spid="47"/>
                                        </p:tgtEl>
                                        <p:attrNameLst>
                                          <p:attrName>style.visibility</p:attrName>
                                        </p:attrNameLst>
                                      </p:cBhvr>
                                      <p:to>
                                        <p:strVal val="hidden"/>
                                      </p:to>
                                    </p:set>
                                  </p:childTnLst>
                                </p:cTn>
                              </p:par>
                              <p:par>
                                <p:cTn id="322" presetID="1" presetClass="exit" presetSubtype="0" fill="hold" nodeType="withEffect">
                                  <p:stCondLst>
                                    <p:cond delay="0"/>
                                  </p:stCondLst>
                                  <p:childTnLst>
                                    <p:set>
                                      <p:cBhvr>
                                        <p:cTn id="323" dur="1" fill="hold">
                                          <p:stCondLst>
                                            <p:cond delay="0"/>
                                          </p:stCondLst>
                                        </p:cTn>
                                        <p:tgtEl>
                                          <p:spTgt spid="54"/>
                                        </p:tgtEl>
                                        <p:attrNameLst>
                                          <p:attrName>style.visibility</p:attrName>
                                        </p:attrNameLst>
                                      </p:cBhvr>
                                      <p:to>
                                        <p:strVal val="hidden"/>
                                      </p:to>
                                    </p:set>
                                  </p:childTnLst>
                                </p:cTn>
                              </p:par>
                              <p:par>
                                <p:cTn id="324" presetID="1" presetClass="exit" presetSubtype="0" fill="hold" nodeType="withEffect">
                                  <p:stCondLst>
                                    <p:cond delay="0"/>
                                  </p:stCondLst>
                                  <p:childTnLst>
                                    <p:set>
                                      <p:cBhvr>
                                        <p:cTn id="325" dur="1" fill="hold">
                                          <p:stCondLst>
                                            <p:cond delay="0"/>
                                          </p:stCondLst>
                                        </p:cTn>
                                        <p:tgtEl>
                                          <p:spTgt spid="61"/>
                                        </p:tgtEl>
                                        <p:attrNameLst>
                                          <p:attrName>style.visibility</p:attrName>
                                        </p:attrNameLst>
                                      </p:cBhvr>
                                      <p:to>
                                        <p:strVal val="hidden"/>
                                      </p:to>
                                    </p:set>
                                  </p:childTnLst>
                                </p:cTn>
                              </p:par>
                              <p:par>
                                <p:cTn id="326" presetID="1" presetClass="exit" presetSubtype="0" fill="hold" nodeType="withEffect">
                                  <p:stCondLst>
                                    <p:cond delay="0"/>
                                  </p:stCondLst>
                                  <p:childTnLst>
                                    <p:set>
                                      <p:cBhvr>
                                        <p:cTn id="327" dur="1" fill="hold">
                                          <p:stCondLst>
                                            <p:cond delay="0"/>
                                          </p:stCondLst>
                                        </p:cTn>
                                        <p:tgtEl>
                                          <p:spTgt spid="68"/>
                                        </p:tgtEl>
                                        <p:attrNameLst>
                                          <p:attrName>style.visibility</p:attrName>
                                        </p:attrNameLst>
                                      </p:cBhvr>
                                      <p:to>
                                        <p:strVal val="hidden"/>
                                      </p:to>
                                    </p:set>
                                  </p:childTnLst>
                                </p:cTn>
                              </p:par>
                              <p:par>
                                <p:cTn id="328" presetID="1" presetClass="exit" presetSubtype="0" fill="hold" nodeType="withEffect">
                                  <p:stCondLst>
                                    <p:cond delay="0"/>
                                  </p:stCondLst>
                                  <p:childTnLst>
                                    <p:set>
                                      <p:cBhvr>
                                        <p:cTn id="329" dur="1" fill="hold">
                                          <p:stCondLst>
                                            <p:cond delay="0"/>
                                          </p:stCondLst>
                                        </p:cTn>
                                        <p:tgtEl>
                                          <p:spTgt spid="75"/>
                                        </p:tgtEl>
                                        <p:attrNameLst>
                                          <p:attrName>style.visibility</p:attrName>
                                        </p:attrNameLst>
                                      </p:cBhvr>
                                      <p:to>
                                        <p:strVal val="hidden"/>
                                      </p:to>
                                    </p:set>
                                  </p:childTnLst>
                                </p:cTn>
                              </p:par>
                              <p:par>
                                <p:cTn id="330" presetID="1" presetClass="exit" presetSubtype="0" fill="hold" nodeType="withEffect">
                                  <p:stCondLst>
                                    <p:cond delay="0"/>
                                  </p:stCondLst>
                                  <p:childTnLst>
                                    <p:set>
                                      <p:cBhvr>
                                        <p:cTn id="331" dur="1" fill="hold">
                                          <p:stCondLst>
                                            <p:cond delay="0"/>
                                          </p:stCondLst>
                                        </p:cTn>
                                        <p:tgtEl>
                                          <p:spTgt spid="82"/>
                                        </p:tgtEl>
                                        <p:attrNameLst>
                                          <p:attrName>style.visibility</p:attrName>
                                        </p:attrNameLst>
                                      </p:cBhvr>
                                      <p:to>
                                        <p:strVal val="hidden"/>
                                      </p:to>
                                    </p:set>
                                  </p:childTnLst>
                                </p:cTn>
                              </p:par>
                            </p:childTnLst>
                          </p:cTn>
                        </p:par>
                        <p:par>
                          <p:cTn id="332" fill="hold">
                            <p:stCondLst>
                              <p:cond delay="0"/>
                            </p:stCondLst>
                            <p:childTnLst>
                              <p:par>
                                <p:cTn id="333" presetID="1" presetClass="exit" presetSubtype="0" fill="hold" nodeType="afterEffect">
                                  <p:stCondLst>
                                    <p:cond delay="0"/>
                                  </p:stCondLst>
                                  <p:childTnLst>
                                    <p:set>
                                      <p:cBhvr>
                                        <p:cTn id="334" dur="1" fill="hold">
                                          <p:stCondLst>
                                            <p:cond delay="0"/>
                                          </p:stCondLst>
                                        </p:cTn>
                                        <p:tgtEl>
                                          <p:spTgt spid="37"/>
                                        </p:tgtEl>
                                        <p:attrNameLst>
                                          <p:attrName>style.visibility</p:attrName>
                                        </p:attrNameLst>
                                      </p:cBhvr>
                                      <p:to>
                                        <p:strVal val="hidden"/>
                                      </p:to>
                                    </p:set>
                                  </p:childTnLst>
                                </p:cTn>
                              </p:par>
                            </p:childTnLst>
                          </p:cTn>
                        </p:par>
                        <p:par>
                          <p:cTn id="335" fill="hold">
                            <p:stCondLst>
                              <p:cond delay="0"/>
                            </p:stCondLst>
                            <p:childTnLst>
                              <p:par>
                                <p:cTn id="336" presetID="1" presetClass="exit" presetSubtype="0" fill="hold" nodeType="afterEffect">
                                  <p:stCondLst>
                                    <p:cond delay="0"/>
                                  </p:stCondLst>
                                  <p:childTnLst>
                                    <p:set>
                                      <p:cBhvr>
                                        <p:cTn id="337" dur="1" fill="hold">
                                          <p:stCondLst>
                                            <p:cond delay="0"/>
                                          </p:stCondLst>
                                        </p:cTn>
                                        <p:tgtEl>
                                          <p:spTgt spid="86"/>
                                        </p:tgtEl>
                                        <p:attrNameLst>
                                          <p:attrName>style.visibility</p:attrName>
                                        </p:attrNameLst>
                                      </p:cBhvr>
                                      <p:to>
                                        <p:strVal val="hidden"/>
                                      </p:to>
                                    </p:set>
                                  </p:childTnLst>
                                </p:cTn>
                              </p:par>
                            </p:childTnLst>
                          </p:cTn>
                        </p:par>
                        <p:par>
                          <p:cTn id="338" fill="hold">
                            <p:stCondLst>
                              <p:cond delay="0"/>
                            </p:stCondLst>
                            <p:childTnLst>
                              <p:par>
                                <p:cTn id="339" presetID="1" presetClass="exit" presetSubtype="0" fill="hold" nodeType="afterEffect">
                                  <p:stCondLst>
                                    <p:cond delay="0"/>
                                  </p:stCondLst>
                                  <p:childTnLst>
                                    <p:set>
                                      <p:cBhvr>
                                        <p:cTn id="340" dur="1" fill="hold">
                                          <p:stCondLst>
                                            <p:cond delay="0"/>
                                          </p:stCondLst>
                                        </p:cTn>
                                        <p:tgtEl>
                                          <p:spTgt spid="84"/>
                                        </p:tgtEl>
                                        <p:attrNameLst>
                                          <p:attrName>style.visibility</p:attrName>
                                        </p:attrNameLst>
                                      </p:cBhvr>
                                      <p:to>
                                        <p:strVal val="hidden"/>
                                      </p:to>
                                    </p:set>
                                  </p:childTnLst>
                                </p:cTn>
                              </p:par>
                            </p:childTnLst>
                          </p:cTn>
                        </p:par>
                        <p:par>
                          <p:cTn id="341" fill="hold">
                            <p:stCondLst>
                              <p:cond delay="0"/>
                            </p:stCondLst>
                            <p:childTnLst>
                              <p:par>
                                <p:cTn id="342" presetID="53" presetClass="exit" presetSubtype="0" fill="hold" nodeType="afterEffect">
                                  <p:stCondLst>
                                    <p:cond delay="0"/>
                                  </p:stCondLst>
                                  <p:childTnLst>
                                    <p:anim calcmode="lin" valueType="num">
                                      <p:cBhvr>
                                        <p:cTn id="343" dur="500" fill="hold">
                                          <p:stCondLst>
                                            <p:cond delay="0"/>
                                          </p:stCondLst>
                                        </p:cTn>
                                        <p:tgtEl>
                                          <p:spTgt spid="17"/>
                                        </p:tgtEl>
                                        <p:attrNameLst>
                                          <p:attrName>ppt_w</p:attrName>
                                        </p:attrNameLst>
                                      </p:cBhvr>
                                      <p:tavLst>
                                        <p:tav tm="0">
                                          <p:val>
                                            <p:strVal val="ppt_w"/>
                                          </p:val>
                                        </p:tav>
                                        <p:tav tm="100000">
                                          <p:val>
                                            <p:fltVal val="0"/>
                                          </p:val>
                                        </p:tav>
                                      </p:tavLst>
                                    </p:anim>
                                    <p:anim calcmode="lin" valueType="num">
                                      <p:cBhvr>
                                        <p:cTn id="344" dur="500" fill="hold"/>
                                        <p:tgtEl>
                                          <p:spTgt spid="17"/>
                                        </p:tgtEl>
                                        <p:attrNameLst>
                                          <p:attrName>ppt_h</p:attrName>
                                        </p:attrNameLst>
                                      </p:cBhvr>
                                      <p:tavLst>
                                        <p:tav tm="0">
                                          <p:val>
                                            <p:strVal val="ppt_h"/>
                                          </p:val>
                                        </p:tav>
                                        <p:tav tm="100000">
                                          <p:val>
                                            <p:fltVal val="0"/>
                                          </p:val>
                                        </p:tav>
                                      </p:tavLst>
                                    </p:anim>
                                    <p:animEffect transition="out" filter="fade">
                                      <p:cBhvr>
                                        <p:cTn id="345" dur="500"/>
                                        <p:tgtEl>
                                          <p:spTgt spid="17"/>
                                        </p:tgtEl>
                                      </p:cBhvr>
                                    </p:animEffect>
                                    <p:set>
                                      <p:cBhvr>
                                        <p:cTn id="346" dur="1" fill="hold">
                                          <p:stCondLst>
                                            <p:cond delay="499"/>
                                          </p:stCondLst>
                                        </p:cTn>
                                        <p:tgtEl>
                                          <p:spTgt spid="17"/>
                                        </p:tgtEl>
                                        <p:attrNameLst>
                                          <p:attrName>style.visibility</p:attrName>
                                        </p:attrNameLst>
                                      </p:cBhvr>
                                      <p:to>
                                        <p:strVal val="hidden"/>
                                      </p:to>
                                    </p:set>
                                  </p:childTnLst>
                                </p:cTn>
                              </p:par>
                              <p:par>
                                <p:cTn id="347" presetID="1" presetClass="entr" presetSubtype="0" fill="hold" nodeType="withEffect">
                                  <p:stCondLst>
                                    <p:cond delay="0"/>
                                  </p:stCondLst>
                                  <p:childTnLst>
                                    <p:set>
                                      <p:cBhvr>
                                        <p:cTn id="348" dur="1" fill="hold">
                                          <p:stCondLst>
                                            <p:cond delay="0"/>
                                          </p:stCondLst>
                                        </p:cTn>
                                        <p:tgtEl>
                                          <p:spTgt spid="89"/>
                                        </p:tgtEl>
                                        <p:attrNameLst>
                                          <p:attrName>style.visibility</p:attrName>
                                        </p:attrNameLst>
                                      </p:cBhvr>
                                      <p:to>
                                        <p:strVal val="visible"/>
                                      </p:to>
                                    </p:set>
                                  </p:childTnLst>
                                </p:cTn>
                              </p:par>
                            </p:childTnLst>
                          </p:cTn>
                        </p:par>
                        <p:par>
                          <p:cTn id="349" fill="hold">
                            <p:stCondLst>
                              <p:cond delay="0"/>
                            </p:stCondLst>
                            <p:childTnLst>
                              <p:par>
                                <p:cTn id="350" presetID="1" presetClass="entr" presetSubtype="0" fill="hold" nodeType="afterEffect">
                                  <p:stCondLst>
                                    <p:cond delay="0"/>
                                  </p:stCondLst>
                                  <p:childTnLst>
                                    <p:set>
                                      <p:cBhvr>
                                        <p:cTn id="351" dur="1" fill="hold">
                                          <p:stCondLst>
                                            <p:cond delay="0"/>
                                          </p:stCondLst>
                                        </p:cTn>
                                        <p:tgtEl>
                                          <p:spTgt spid="90"/>
                                        </p:tgtEl>
                                        <p:attrNameLst>
                                          <p:attrName>style.visibility</p:attrName>
                                        </p:attrNameLst>
                                      </p:cBhvr>
                                      <p:to>
                                        <p:strVal val="visible"/>
                                      </p:to>
                                    </p:set>
                                  </p:childTnLst>
                                </p:cTn>
                              </p:par>
                            </p:childTnLst>
                          </p:cTn>
                        </p:par>
                      </p:childTnLst>
                    </p:cTn>
                  </p:par>
                  <p:par>
                    <p:cTn id="352" fill="hold">
                      <p:stCondLst>
                        <p:cond delay="indefinite"/>
                      </p:stCondLst>
                      <p:childTnLst>
                        <p:par>
                          <p:cTn id="353" fill="hold">
                            <p:stCondLst>
                              <p:cond delay="0"/>
                            </p:stCondLst>
                            <p:childTnLst>
                              <p:par>
                                <p:cTn id="354" presetID="1" presetClass="exit" presetSubtype="0" fill="hold" nodeType="clickEffect">
                                  <p:stCondLst>
                                    <p:cond delay="0"/>
                                  </p:stCondLst>
                                  <p:childTnLst>
                                    <p:set>
                                      <p:cBhvr>
                                        <p:cTn id="355" dur="1" fill="hold">
                                          <p:stCondLst>
                                            <p:cond delay="0"/>
                                          </p:stCondLst>
                                        </p:cTn>
                                        <p:tgtEl>
                                          <p:spTgt spid="90"/>
                                        </p:tgtEl>
                                        <p:attrNameLst>
                                          <p:attrName>style.visibility</p:attrName>
                                        </p:attrNameLst>
                                      </p:cBhvr>
                                      <p:to>
                                        <p:strVal val="hidden"/>
                                      </p:to>
                                    </p:set>
                                  </p:childTnLst>
                                </p:cTn>
                              </p:par>
                              <p:par>
                                <p:cTn id="356" presetID="1" presetClass="entr" presetSubtype="0" fill="hold" nodeType="withEffect">
                                  <p:stCondLst>
                                    <p:cond delay="0"/>
                                  </p:stCondLst>
                                  <p:childTnLst>
                                    <p:set>
                                      <p:cBhvr>
                                        <p:cTn id="357"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6" grpId="0" animBg="1"/>
      <p:bldP spid="16" grpId="1" animBg="1"/>
      <p:bldP spid="17" grpId="0" animBg="1"/>
      <p:bldP spid="17"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90" grpId="0" animBg="1"/>
      <p:bldP spid="90" grpId="1" animBg="1"/>
      <p:bldP spid="9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a:solidFill>
                  <a:srgbClr val="FF0000"/>
                </a:solidFill>
              </a:rPr>
              <a:t>Creating Compound Objects</a:t>
            </a:r>
            <a:endParaRPr lang="en-US">
              <a:solidFill>
                <a:schemeClr val="tx1"/>
              </a:solidFill>
            </a:endParaRPr>
          </a:p>
        </p:txBody>
      </p:sp>
      <p:sp>
        <p:nvSpPr>
          <p:cNvPr id="36867" name="Rectangle 3"/>
          <p:cNvSpPr>
            <a:spLocks noChangeArrowheads="1"/>
          </p:cNvSpPr>
          <p:nvPr/>
        </p:nvSpPr>
        <p:spPr bwMode="auto">
          <a:xfrm>
            <a:off x="482600" y="1155700"/>
            <a:ext cx="8128000" cy="5549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GCompound</a:t>
            </a:r>
            <a:r>
              <a:rPr lang="en-US" sz="2400" b="0" dirty="0"/>
              <a:t> class in the graphics library makes it possible to combine several graphical objects so that the resulting structure behaves as a single </a:t>
            </a:r>
            <a:r>
              <a:rPr lang="en-US" sz="2000" dirty="0" err="1">
                <a:latin typeface="Courier New" pitchFamily="1" charset="0"/>
              </a:rPr>
              <a:t>GObject</a:t>
            </a:r>
            <a:r>
              <a:rPr lang="en-US" sz="2400" b="0" dirty="0"/>
              <a:t>.</a:t>
            </a:r>
          </a:p>
          <a:p>
            <a:pPr marL="342900" indent="-342900">
              <a:lnSpc>
                <a:spcPct val="90000"/>
              </a:lnSpc>
              <a:spcAft>
                <a:spcPct val="50000"/>
              </a:spcAft>
              <a:buFontTx/>
              <a:buChar char="•"/>
            </a:pPr>
            <a:r>
              <a:rPr lang="en-US" sz="2400" b="0" dirty="0"/>
              <a:t>The easiest way to think about the </a:t>
            </a:r>
            <a:r>
              <a:rPr lang="en-US" sz="2000" dirty="0" err="1">
                <a:latin typeface="Courier New" pitchFamily="1" charset="0"/>
              </a:rPr>
              <a:t>GCompound</a:t>
            </a:r>
            <a:r>
              <a:rPr lang="en-US" sz="2400" b="0" dirty="0"/>
              <a:t> class is as a combination of a </a:t>
            </a:r>
            <a:r>
              <a:rPr lang="en-US" sz="2000" dirty="0" err="1">
                <a:latin typeface="Courier New" pitchFamily="1" charset="0"/>
              </a:rPr>
              <a:t>GWindow</a:t>
            </a:r>
            <a:r>
              <a:rPr lang="en-US" sz="2400" b="0" dirty="0"/>
              <a:t> and a </a:t>
            </a:r>
            <a:r>
              <a:rPr lang="en-US" sz="2000" dirty="0" err="1">
                <a:latin typeface="Courier New" pitchFamily="1" charset="0"/>
              </a:rPr>
              <a:t>GObject</a:t>
            </a:r>
            <a:r>
              <a:rPr lang="en-US" sz="2400" b="0" dirty="0"/>
              <a:t>.  A </a:t>
            </a:r>
            <a:r>
              <a:rPr lang="en-US" sz="2000" dirty="0" err="1">
                <a:latin typeface="Courier New" pitchFamily="1" charset="0"/>
              </a:rPr>
              <a:t>GCompound</a:t>
            </a:r>
            <a:r>
              <a:rPr lang="en-US" sz="2400" b="0" dirty="0"/>
              <a:t> is like a </a:t>
            </a:r>
            <a:r>
              <a:rPr lang="en-US" sz="2000" dirty="0" err="1">
                <a:latin typeface="Courier New" pitchFamily="1" charset="0"/>
              </a:rPr>
              <a:t>GWindow</a:t>
            </a:r>
            <a:r>
              <a:rPr lang="en-US" sz="2400" b="0" dirty="0"/>
              <a:t> in that you can add objects to it, but it is also like a </a:t>
            </a:r>
            <a:r>
              <a:rPr lang="en-US" sz="2000" dirty="0" err="1">
                <a:latin typeface="Courier New" pitchFamily="1" charset="0"/>
              </a:rPr>
              <a:t>GObject</a:t>
            </a:r>
            <a:r>
              <a:rPr lang="en-US" sz="2400" b="0" dirty="0"/>
              <a:t> in that you can add it to the graphics window.</a:t>
            </a:r>
          </a:p>
          <a:p>
            <a:pPr marL="342900" indent="-342900">
              <a:lnSpc>
                <a:spcPct val="90000"/>
              </a:lnSpc>
              <a:spcAft>
                <a:spcPct val="50000"/>
              </a:spcAft>
              <a:buFontTx/>
              <a:buChar char="•"/>
            </a:pPr>
            <a:r>
              <a:rPr lang="en-US" sz="2400" b="0" dirty="0"/>
              <a:t>As was true in the case of the </a:t>
            </a:r>
            <a:r>
              <a:rPr lang="en-US" sz="2000" dirty="0" err="1">
                <a:latin typeface="Courier New" pitchFamily="1" charset="0"/>
              </a:rPr>
              <a:t>GPolygon</a:t>
            </a:r>
            <a:r>
              <a:rPr lang="en-US" sz="2400" b="0" dirty="0"/>
              <a:t> class, a </a:t>
            </a:r>
            <a:r>
              <a:rPr lang="en-US" sz="2000" dirty="0" err="1">
                <a:latin typeface="Courier New" pitchFamily="1" charset="0"/>
              </a:rPr>
              <a:t>GCompound</a:t>
            </a:r>
            <a:r>
              <a:rPr lang="en-US" sz="2400" b="0" dirty="0"/>
              <a:t> object has its own coordinate system that is expressed relative to a </a:t>
            </a:r>
            <a:r>
              <a:rPr lang="en-US" sz="2400" i="1" dirty="0"/>
              <a:t>reference point</a:t>
            </a:r>
            <a:r>
              <a:rPr lang="en-US" sz="2400" b="0" i="1" dirty="0"/>
              <a:t>.</a:t>
            </a:r>
            <a:r>
              <a:rPr lang="en-US" sz="2400" b="0" dirty="0"/>
              <a:t>  When you add new objects to the </a:t>
            </a:r>
            <a:r>
              <a:rPr lang="en-US" sz="2000" dirty="0" err="1">
                <a:latin typeface="Courier New" pitchFamily="1" charset="0"/>
              </a:rPr>
              <a:t>GCompound</a:t>
            </a:r>
            <a:r>
              <a:rPr lang="en-US" sz="2400" b="0" dirty="0"/>
              <a:t>, you use the local coordinate system based on the reference point.  When you add the </a:t>
            </a:r>
            <a:r>
              <a:rPr lang="en-US" sz="2000" dirty="0" err="1">
                <a:latin typeface="Courier New" pitchFamily="1" charset="0"/>
              </a:rPr>
              <a:t>GCompound</a:t>
            </a:r>
            <a:r>
              <a:rPr lang="en-US" sz="2400" b="0" dirty="0"/>
              <a:t> to the graphics window, all you have to do is set the location of the reference point; the individual components will automatically appear in the right locations relative to that point.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Using the </a:t>
            </a:r>
            <a:r>
              <a:rPr lang="en-US" sz="3600" b="1" dirty="0" err="1">
                <a:solidFill>
                  <a:srgbClr val="FF0000"/>
                </a:solidFill>
                <a:latin typeface="Courier New"/>
                <a:cs typeface="Courier New"/>
              </a:rPr>
              <a:t>GCompound</a:t>
            </a:r>
            <a:r>
              <a:rPr lang="en-US" sz="4000" dirty="0">
                <a:solidFill>
                  <a:srgbClr val="FF0000"/>
                </a:solidFill>
              </a:rPr>
              <a:t> Class</a:t>
            </a:r>
            <a:endParaRPr lang="en-US" dirty="0">
              <a:solidFill>
                <a:srgbClr val="FF0000"/>
              </a:solidFill>
            </a:endParaRPr>
          </a:p>
        </p:txBody>
      </p:sp>
      <p:grpSp>
        <p:nvGrpSpPr>
          <p:cNvPr id="2" name="Group 50"/>
          <p:cNvGrpSpPr/>
          <p:nvPr/>
        </p:nvGrpSpPr>
        <p:grpSpPr>
          <a:xfrm>
            <a:off x="2312988" y="4647595"/>
            <a:ext cx="4519612" cy="1968500"/>
            <a:chOff x="2312988" y="4635500"/>
            <a:chExt cx="4519612" cy="1968500"/>
          </a:xfrm>
        </p:grpSpPr>
        <p:pic>
          <p:nvPicPr>
            <p:cNvPr id="22544" name="Picture 16" descr="Graphics (3"/>
            <p:cNvPicPr>
              <a:picLocks noChangeAspect="1" noChangeArrowheads="1"/>
            </p:cNvPicPr>
            <p:nvPr/>
          </p:nvPicPr>
          <p:blipFill>
            <a:blip r:embed="rId3"/>
            <a:srcRect/>
            <a:stretch>
              <a:fillRect/>
            </a:stretch>
          </p:blipFill>
          <p:spPr bwMode="auto">
            <a:xfrm>
              <a:off x="2312988" y="4657725"/>
              <a:ext cx="4516437" cy="1946275"/>
            </a:xfrm>
            <a:prstGeom prst="rect">
              <a:avLst/>
            </a:prstGeom>
            <a:noFill/>
            <a:ln w="9525">
              <a:noFill/>
              <a:miter lim="800000"/>
              <a:headEnd/>
              <a:tailEnd/>
            </a:ln>
          </p:spPr>
        </p:pic>
        <p:sp>
          <p:nvSpPr>
            <p:cNvPr id="22546" name="Text Box 18"/>
            <p:cNvSpPr txBox="1">
              <a:spLocks noChangeArrowheads="1"/>
            </p:cNvSpPr>
            <p:nvPr/>
          </p:nvSpPr>
          <p:spPr bwMode="auto">
            <a:xfrm>
              <a:off x="2386013" y="463550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Lucida Grande"/>
                  <a:cs typeface="Lucida Grande"/>
                </a:rPr>
                <a:t>DrawCrossedBox</a:t>
              </a:r>
              <a:endParaRPr lang="en-US" sz="1000" dirty="0">
                <a:solidFill>
                  <a:srgbClr val="333333"/>
                </a:solidFill>
                <a:latin typeface="Lucida Grande"/>
                <a:cs typeface="Lucida Grande"/>
              </a:endParaRPr>
            </a:p>
          </p:txBody>
        </p:sp>
      </p:grpSp>
      <p:grpSp>
        <p:nvGrpSpPr>
          <p:cNvPr id="74" name="PPStackFrame#2"/>
          <p:cNvGrpSpPr/>
          <p:nvPr/>
        </p:nvGrpSpPr>
        <p:grpSpPr>
          <a:xfrm>
            <a:off x="256000" y="1088000"/>
            <a:ext cx="8524800" cy="3276800"/>
            <a:chOff x="256000" y="1088000"/>
            <a:chExt cx="8524800" cy="3276800"/>
          </a:xfrm>
        </p:grpSpPr>
        <p:sp>
          <p:nvSpPr>
            <p:cNvPr id="75" name="PPRect#3"/>
            <p:cNvSpPr/>
            <p:nvPr/>
          </p:nvSpPr>
          <p:spPr bwMode="auto">
            <a:xfrm>
              <a:off x="256000" y="10880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6" name="PPCodeImage#5" descr="image5.png"/>
            <p:cNvPicPr>
              <a:picLocks noChangeAspect="1"/>
            </p:cNvPicPr>
            <p:nvPr/>
          </p:nvPicPr>
          <p:blipFill>
            <a:blip r:embed="rId4"/>
            <a:stretch>
              <a:fillRect/>
            </a:stretch>
          </p:blipFill>
          <p:spPr>
            <a:xfrm>
              <a:off x="256000" y="1088000"/>
              <a:ext cx="8512000" cy="3059200"/>
            </a:xfrm>
            <a:prstGeom prst="rect">
              <a:avLst/>
            </a:prstGeom>
          </p:spPr>
        </p:pic>
        <p:sp>
          <p:nvSpPr>
            <p:cNvPr id="77" name="PPRect#4"/>
            <p:cNvSpPr/>
            <p:nvPr/>
          </p:nvSpPr>
          <p:spPr bwMode="auto">
            <a:xfrm>
              <a:off x="256000" y="10880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8" name="gw"/>
            <p:cNvGrpSpPr/>
            <p:nvPr/>
          </p:nvGrpSpPr>
          <p:grpSpPr>
            <a:xfrm>
              <a:off x="6451200" y="3417600"/>
              <a:ext cx="896000" cy="665600"/>
              <a:chOff x="6451200" y="3417600"/>
              <a:chExt cx="896000" cy="665600"/>
            </a:xfrm>
          </p:grpSpPr>
          <p:sp>
            <p:nvSpPr>
              <p:cNvPr id="97" name="PPRect#7"/>
              <p:cNvSpPr/>
              <p:nvPr/>
            </p:nvSpPr>
            <p:spPr bwMode="auto">
              <a:xfrm>
                <a:off x="6451200" y="3699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Rect#8"/>
              <p:cNvSpPr/>
              <p:nvPr/>
            </p:nvSpPr>
            <p:spPr bwMode="auto">
              <a:xfrm>
                <a:off x="6451200" y="3699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9" name="PPTextBox#9"/>
              <p:cNvSpPr/>
              <p:nvPr/>
            </p:nvSpPr>
            <p:spPr bwMode="auto">
              <a:xfrm>
                <a:off x="6464000" y="3417600"/>
                <a:ext cx="307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gw</a:t>
                </a:r>
              </a:p>
            </p:txBody>
          </p:sp>
        </p:grpSp>
        <p:grpSp>
          <p:nvGrpSpPr>
            <p:cNvPr id="79" name="box"/>
            <p:cNvGrpSpPr/>
            <p:nvPr/>
          </p:nvGrpSpPr>
          <p:grpSpPr>
            <a:xfrm>
              <a:off x="7424000" y="2905600"/>
              <a:ext cx="1280000" cy="1177600"/>
              <a:chOff x="7424000" y="2905600"/>
              <a:chExt cx="1280000" cy="1177600"/>
            </a:xfrm>
          </p:grpSpPr>
          <p:sp>
            <p:nvSpPr>
              <p:cNvPr id="83" name="PPRect#11"/>
              <p:cNvSpPr/>
              <p:nvPr/>
            </p:nvSpPr>
            <p:spPr bwMode="auto">
              <a:xfrm>
                <a:off x="7424000" y="31872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4" name="PPRect#12"/>
              <p:cNvSpPr/>
              <p:nvPr/>
            </p:nvSpPr>
            <p:spPr bwMode="auto">
              <a:xfrm>
                <a:off x="7424000" y="31872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3" name="PPTextBox#13"/>
              <p:cNvSpPr/>
              <p:nvPr/>
            </p:nvSpPr>
            <p:spPr bwMode="auto">
              <a:xfrm>
                <a:off x="74368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box</a:t>
                </a:r>
              </a:p>
            </p:txBody>
          </p:sp>
        </p:grpSp>
      </p:grpSp>
      <p:sp>
        <p:nvSpPr>
          <p:cNvPr id="130" name="PPRect#14"/>
          <p:cNvSpPr/>
          <p:nvPr/>
        </p:nvSpPr>
        <p:spPr bwMode="auto">
          <a:xfrm>
            <a:off x="742400" y="1395200"/>
            <a:ext cx="682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4" name="PPRect#15"/>
          <p:cNvSpPr/>
          <p:nvPr/>
        </p:nvSpPr>
        <p:spPr bwMode="auto">
          <a:xfrm>
            <a:off x="742400" y="16768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5" name="PPStackFrame#16"/>
          <p:cNvGrpSpPr/>
          <p:nvPr/>
        </p:nvGrpSpPr>
        <p:grpSpPr>
          <a:xfrm>
            <a:off x="384000" y="1395200"/>
            <a:ext cx="8524800" cy="3276800"/>
            <a:chOff x="384000" y="1395200"/>
            <a:chExt cx="8524800" cy="3276800"/>
          </a:xfrm>
        </p:grpSpPr>
        <p:sp>
          <p:nvSpPr>
            <p:cNvPr id="136"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46"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147"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8" name="w"/>
            <p:cNvGrpSpPr/>
            <p:nvPr/>
          </p:nvGrpSpPr>
          <p:grpSpPr>
            <a:xfrm>
              <a:off x="5606400" y="3724800"/>
              <a:ext cx="896000" cy="665600"/>
              <a:chOff x="5606400" y="3724800"/>
              <a:chExt cx="896000" cy="665600"/>
            </a:xfrm>
          </p:grpSpPr>
          <p:sp>
            <p:nvSpPr>
              <p:cNvPr id="157" name="PPRect#21"/>
              <p:cNvSpPr/>
              <p:nvPr/>
            </p:nvSpPr>
            <p:spPr bwMode="auto">
              <a:xfrm>
                <a:off x="560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8" name="PPRect#22"/>
              <p:cNvSpPr/>
              <p:nvPr/>
            </p:nvSpPr>
            <p:spPr bwMode="auto">
              <a:xfrm>
                <a:off x="560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9" name="PPTextBox#23"/>
              <p:cNvSpPr/>
              <p:nvPr/>
            </p:nvSpPr>
            <p:spPr bwMode="auto">
              <a:xfrm>
                <a:off x="56192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w</a:t>
                </a:r>
              </a:p>
            </p:txBody>
          </p:sp>
        </p:grpSp>
        <p:grpSp>
          <p:nvGrpSpPr>
            <p:cNvPr id="149" name="h"/>
            <p:cNvGrpSpPr/>
            <p:nvPr/>
          </p:nvGrpSpPr>
          <p:grpSpPr>
            <a:xfrm>
              <a:off x="6579200" y="3724800"/>
              <a:ext cx="896000" cy="665600"/>
              <a:chOff x="6579200" y="3724800"/>
              <a:chExt cx="896000" cy="665600"/>
            </a:xfrm>
          </p:grpSpPr>
          <p:sp>
            <p:nvSpPr>
              <p:cNvPr id="154" name="PPRect#25"/>
              <p:cNvSpPr/>
              <p:nvPr/>
            </p:nvSpPr>
            <p:spPr bwMode="auto">
              <a:xfrm>
                <a:off x="657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5" name="PPRect#26"/>
              <p:cNvSpPr/>
              <p:nvPr/>
            </p:nvSpPr>
            <p:spPr bwMode="auto">
              <a:xfrm>
                <a:off x="657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6" name="PPTextBox#27"/>
              <p:cNvSpPr/>
              <p:nvPr/>
            </p:nvSpPr>
            <p:spPr bwMode="auto">
              <a:xfrm>
                <a:off x="659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a:t>
                </a:r>
              </a:p>
            </p:txBody>
          </p:sp>
        </p:grpSp>
        <p:grpSp>
          <p:nvGrpSpPr>
            <p:cNvPr id="150" name="box"/>
            <p:cNvGrpSpPr/>
            <p:nvPr/>
          </p:nvGrpSpPr>
          <p:grpSpPr>
            <a:xfrm>
              <a:off x="7552000" y="3212800"/>
              <a:ext cx="1280000" cy="1177600"/>
              <a:chOff x="7552000" y="3212800"/>
              <a:chExt cx="1280000" cy="1177600"/>
            </a:xfrm>
          </p:grpSpPr>
          <p:sp>
            <p:nvSpPr>
              <p:cNvPr id="151" name="PPRect#29"/>
              <p:cNvSpPr/>
              <p:nvPr/>
            </p:nvSpPr>
            <p:spPr bwMode="auto">
              <a:xfrm>
                <a:off x="7552000" y="34944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2" name="PPRect#30"/>
              <p:cNvSpPr/>
              <p:nvPr/>
            </p:nvSpPr>
            <p:spPr bwMode="auto">
              <a:xfrm>
                <a:off x="7552000" y="34944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3" name="PPTextBox#31"/>
              <p:cNvSpPr/>
              <p:nvPr/>
            </p:nvSpPr>
            <p:spPr bwMode="auto">
              <a:xfrm>
                <a:off x="7564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box</a:t>
                </a:r>
              </a:p>
            </p:txBody>
          </p:sp>
        </p:grpSp>
      </p:grpSp>
      <p:sp>
        <p:nvSpPr>
          <p:cNvPr id="160" name="PPRect#32"/>
          <p:cNvSpPr/>
          <p:nvPr/>
        </p:nvSpPr>
        <p:spPr bwMode="auto">
          <a:xfrm>
            <a:off x="56320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200</a:t>
            </a:r>
          </a:p>
        </p:txBody>
      </p:sp>
      <p:sp>
        <p:nvSpPr>
          <p:cNvPr id="161" name="PPRect#33"/>
          <p:cNvSpPr/>
          <p:nvPr/>
        </p:nvSpPr>
        <p:spPr bwMode="auto">
          <a:xfrm>
            <a:off x="6604800" y="4032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100</a:t>
            </a:r>
          </a:p>
        </p:txBody>
      </p:sp>
      <p:sp>
        <p:nvSpPr>
          <p:cNvPr id="162" name="PPRect#34"/>
          <p:cNvSpPr/>
          <p:nvPr/>
        </p:nvSpPr>
        <p:spPr bwMode="auto">
          <a:xfrm>
            <a:off x="870400" y="1702400"/>
            <a:ext cx="316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3" name="PPRect#35"/>
          <p:cNvSpPr/>
          <p:nvPr/>
        </p:nvSpPr>
        <p:spPr bwMode="auto">
          <a:xfrm>
            <a:off x="870400" y="1984000"/>
            <a:ext cx="527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4" name="PPRect#36"/>
          <p:cNvSpPr/>
          <p:nvPr/>
        </p:nvSpPr>
        <p:spPr bwMode="auto">
          <a:xfrm>
            <a:off x="7680000" y="36864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5" name="PPRect#37"/>
          <p:cNvSpPr/>
          <p:nvPr/>
        </p:nvSpPr>
        <p:spPr bwMode="auto">
          <a:xfrm>
            <a:off x="870400" y="22656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6" name="PPLine#38"/>
          <p:cNvSpPr>
            <a:spLocks noChangeShapeType="1"/>
          </p:cNvSpPr>
          <p:nvPr/>
        </p:nvSpPr>
        <p:spPr bwMode="auto">
          <a:xfrm>
            <a:off x="7680000" y="3686400"/>
            <a:ext cx="1024000" cy="512000"/>
          </a:xfrm>
          <a:prstGeom prst="line">
            <a:avLst/>
          </a:prstGeom>
          <a:noFill/>
          <a:ln w="12800">
            <a:solidFill>
              <a:srgbClr val="000000"/>
            </a:solidFill>
            <a:prstDash val="solid"/>
            <a:round/>
            <a:headEnd/>
            <a:tailEnd/>
          </a:ln>
          <a:effectLst/>
        </p:spPr>
      </p:sp>
      <p:sp>
        <p:nvSpPr>
          <p:cNvPr id="167" name="PPRect#39"/>
          <p:cNvSpPr/>
          <p:nvPr/>
        </p:nvSpPr>
        <p:spPr bwMode="auto">
          <a:xfrm>
            <a:off x="870400" y="2547200"/>
            <a:ext cx="640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8" name="PPLine#40"/>
          <p:cNvSpPr>
            <a:spLocks noChangeShapeType="1"/>
          </p:cNvSpPr>
          <p:nvPr/>
        </p:nvSpPr>
        <p:spPr bwMode="auto">
          <a:xfrm flipV="1">
            <a:off x="7680000" y="3686400"/>
            <a:ext cx="1024000" cy="512000"/>
          </a:xfrm>
          <a:prstGeom prst="line">
            <a:avLst/>
          </a:prstGeom>
          <a:noFill/>
          <a:ln w="12800">
            <a:solidFill>
              <a:srgbClr val="000000"/>
            </a:solidFill>
            <a:prstDash val="solid"/>
            <a:round/>
            <a:headEnd/>
            <a:tailEnd/>
          </a:ln>
          <a:effectLst/>
        </p:spPr>
      </p:sp>
      <p:sp>
        <p:nvSpPr>
          <p:cNvPr id="169" name="PPRect#41"/>
          <p:cNvSpPr/>
          <p:nvPr/>
        </p:nvSpPr>
        <p:spPr bwMode="auto">
          <a:xfrm>
            <a:off x="870400" y="28288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0" name="PPRect#42"/>
          <p:cNvSpPr/>
          <p:nvPr/>
        </p:nvSpPr>
        <p:spPr bwMode="auto">
          <a:xfrm>
            <a:off x="7552000" y="3379200"/>
            <a:ext cx="1024000" cy="512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1" name="PPLine#43"/>
          <p:cNvSpPr>
            <a:spLocks noChangeShapeType="1"/>
          </p:cNvSpPr>
          <p:nvPr/>
        </p:nvSpPr>
        <p:spPr bwMode="auto">
          <a:xfrm>
            <a:off x="7552000" y="3379200"/>
            <a:ext cx="1024000" cy="512000"/>
          </a:xfrm>
          <a:prstGeom prst="line">
            <a:avLst/>
          </a:prstGeom>
          <a:noFill/>
          <a:ln w="12800">
            <a:solidFill>
              <a:srgbClr val="000000"/>
            </a:solidFill>
            <a:prstDash val="solid"/>
            <a:round/>
            <a:headEnd/>
            <a:tailEnd/>
          </a:ln>
          <a:effectLst/>
        </p:spPr>
      </p:sp>
      <p:sp>
        <p:nvSpPr>
          <p:cNvPr id="172" name="PPLine#44"/>
          <p:cNvSpPr>
            <a:spLocks noChangeShapeType="1"/>
          </p:cNvSpPr>
          <p:nvPr/>
        </p:nvSpPr>
        <p:spPr bwMode="auto">
          <a:xfrm flipV="1">
            <a:off x="7552000" y="3379200"/>
            <a:ext cx="1024000" cy="512000"/>
          </a:xfrm>
          <a:prstGeom prst="line">
            <a:avLst/>
          </a:prstGeom>
          <a:noFill/>
          <a:ln w="12800">
            <a:solidFill>
              <a:srgbClr val="000000"/>
            </a:solidFill>
            <a:prstDash val="solid"/>
            <a:round/>
            <a:headEnd/>
            <a:tailEnd/>
          </a:ln>
          <a:effectLst/>
        </p:spPr>
      </p:sp>
      <p:sp>
        <p:nvSpPr>
          <p:cNvPr id="173" name="PPRect#45"/>
          <p:cNvSpPr/>
          <p:nvPr/>
        </p:nvSpPr>
        <p:spPr bwMode="auto">
          <a:xfrm>
            <a:off x="742400" y="1958400"/>
            <a:ext cx="7244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78" name="Group 177"/>
          <p:cNvGrpSpPr/>
          <p:nvPr/>
        </p:nvGrpSpPr>
        <p:grpSpPr>
          <a:xfrm>
            <a:off x="3657600" y="5266265"/>
            <a:ext cx="1828800" cy="918030"/>
            <a:chOff x="3657600" y="5266265"/>
            <a:chExt cx="1828800" cy="918030"/>
          </a:xfrm>
        </p:grpSpPr>
        <p:sp>
          <p:nvSpPr>
            <p:cNvPr id="174" name="Rectangle 173"/>
            <p:cNvSpPr/>
            <p:nvPr/>
          </p:nvSpPr>
          <p:spPr bwMode="auto">
            <a:xfrm>
              <a:off x="3657600" y="5266265"/>
              <a:ext cx="1828800" cy="914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76" name="Straight Connector 175"/>
            <p:cNvCxnSpPr/>
            <p:nvPr/>
          </p:nvCxnSpPr>
          <p:spPr bwMode="auto">
            <a:xfrm>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7" name="Straight Connector 176"/>
            <p:cNvCxnSpPr/>
            <p:nvPr/>
          </p:nvCxnSpPr>
          <p:spPr bwMode="auto">
            <a:xfrm flipH="1">
              <a:off x="3657600" y="5269895"/>
              <a:ext cx="1828800" cy="9144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54" name="PPStackFrame#16"/>
          <p:cNvGrpSpPr/>
          <p:nvPr/>
        </p:nvGrpSpPr>
        <p:grpSpPr>
          <a:xfrm>
            <a:off x="384000" y="1395200"/>
            <a:ext cx="8524800" cy="3276800"/>
            <a:chOff x="384000" y="1395200"/>
            <a:chExt cx="8524800" cy="3276800"/>
          </a:xfrm>
        </p:grpSpPr>
        <p:sp>
          <p:nvSpPr>
            <p:cNvPr id="55" name="PPRect#17"/>
            <p:cNvSpPr/>
            <p:nvPr/>
          </p:nvSpPr>
          <p:spPr bwMode="auto">
            <a:xfrm>
              <a:off x="384000" y="1395200"/>
              <a:ext cx="8524800" cy="3072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56" name="PPCodeImage#19" descr="image19.png"/>
            <p:cNvPicPr>
              <a:picLocks noChangeAspect="1"/>
            </p:cNvPicPr>
            <p:nvPr/>
          </p:nvPicPr>
          <p:blipFill>
            <a:blip r:embed="rId5"/>
            <a:stretch>
              <a:fillRect/>
            </a:stretch>
          </p:blipFill>
          <p:spPr>
            <a:xfrm>
              <a:off x="384000" y="1395200"/>
              <a:ext cx="8512000" cy="3059200"/>
            </a:xfrm>
            <a:prstGeom prst="rect">
              <a:avLst/>
            </a:prstGeom>
          </p:spPr>
        </p:pic>
        <p:sp>
          <p:nvSpPr>
            <p:cNvPr id="57" name="PPRect#18"/>
            <p:cNvSpPr/>
            <p:nvPr/>
          </p:nvSpPr>
          <p:spPr bwMode="auto">
            <a:xfrm>
              <a:off x="384000" y="1395200"/>
              <a:ext cx="8524800" cy="3072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58" name="w"/>
            <p:cNvGrpSpPr/>
            <p:nvPr/>
          </p:nvGrpSpPr>
          <p:grpSpPr>
            <a:xfrm>
              <a:off x="5606400" y="3724800"/>
              <a:ext cx="896000" cy="665600"/>
              <a:chOff x="5606400" y="3724800"/>
              <a:chExt cx="896000" cy="665600"/>
            </a:xfrm>
          </p:grpSpPr>
          <p:sp>
            <p:nvSpPr>
              <p:cNvPr id="67" name="PPRect#21"/>
              <p:cNvSpPr/>
              <p:nvPr/>
            </p:nvSpPr>
            <p:spPr bwMode="auto">
              <a:xfrm>
                <a:off x="56064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8" name="PPRect#22"/>
              <p:cNvSpPr/>
              <p:nvPr/>
            </p:nvSpPr>
            <p:spPr bwMode="auto">
              <a:xfrm>
                <a:off x="56064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9" name="PPTextBox#23"/>
              <p:cNvSpPr/>
              <p:nvPr/>
            </p:nvSpPr>
            <p:spPr bwMode="auto">
              <a:xfrm>
                <a:off x="56192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w</a:t>
                </a:r>
              </a:p>
            </p:txBody>
          </p:sp>
        </p:grpSp>
        <p:grpSp>
          <p:nvGrpSpPr>
            <p:cNvPr id="59" name="h"/>
            <p:cNvGrpSpPr/>
            <p:nvPr/>
          </p:nvGrpSpPr>
          <p:grpSpPr>
            <a:xfrm>
              <a:off x="6579200" y="3724800"/>
              <a:ext cx="896000" cy="665600"/>
              <a:chOff x="6579200" y="3724800"/>
              <a:chExt cx="896000" cy="665600"/>
            </a:xfrm>
          </p:grpSpPr>
          <p:sp>
            <p:nvSpPr>
              <p:cNvPr id="64" name="PPRect#25"/>
              <p:cNvSpPr/>
              <p:nvPr/>
            </p:nvSpPr>
            <p:spPr bwMode="auto">
              <a:xfrm>
                <a:off x="6579200" y="4006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5" name="PPRect#26"/>
              <p:cNvSpPr/>
              <p:nvPr/>
            </p:nvSpPr>
            <p:spPr bwMode="auto">
              <a:xfrm>
                <a:off x="6579200" y="4006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6" name="PPTextBox#27"/>
              <p:cNvSpPr/>
              <p:nvPr/>
            </p:nvSpPr>
            <p:spPr bwMode="auto">
              <a:xfrm>
                <a:off x="6592000" y="3724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h</a:t>
                </a:r>
              </a:p>
            </p:txBody>
          </p:sp>
        </p:grpSp>
        <p:grpSp>
          <p:nvGrpSpPr>
            <p:cNvPr id="60" name="box"/>
            <p:cNvGrpSpPr/>
            <p:nvPr/>
          </p:nvGrpSpPr>
          <p:grpSpPr>
            <a:xfrm>
              <a:off x="7552000" y="3212800"/>
              <a:ext cx="1280000" cy="1177600"/>
              <a:chOff x="7552000" y="3212800"/>
              <a:chExt cx="1280000" cy="1177600"/>
            </a:xfrm>
          </p:grpSpPr>
          <p:sp>
            <p:nvSpPr>
              <p:cNvPr id="61" name="PPRect#29"/>
              <p:cNvSpPr/>
              <p:nvPr/>
            </p:nvSpPr>
            <p:spPr bwMode="auto">
              <a:xfrm>
                <a:off x="7552000" y="3494400"/>
                <a:ext cx="1280000" cy="896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30"/>
              <p:cNvSpPr/>
              <p:nvPr/>
            </p:nvSpPr>
            <p:spPr bwMode="auto">
              <a:xfrm>
                <a:off x="7552000" y="3494400"/>
                <a:ext cx="1280000" cy="896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TextBox#31"/>
              <p:cNvSpPr/>
              <p:nvPr/>
            </p:nvSpPr>
            <p:spPr bwMode="auto">
              <a:xfrm>
                <a:off x="7564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box</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5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30"/>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3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4"/>
                                        </p:tgtEl>
                                        <p:attrNameLst>
                                          <p:attrName>style.visibility</p:attrName>
                                        </p:attrNameLst>
                                      </p:cBhvr>
                                      <p:to>
                                        <p:strVal val="hidden"/>
                                      </p:to>
                                    </p:set>
                                  </p:childTnLst>
                                </p:cTn>
                              </p:par>
                            </p:childTnLst>
                          </p:cTn>
                        </p:par>
                        <p:par>
                          <p:cTn id="24" fill="hold">
                            <p:stCondLst>
                              <p:cond delay="0"/>
                            </p:stCondLst>
                            <p:childTnLst>
                              <p:par>
                                <p:cTn id="25" presetID="2" presetClass="entr" presetSubtype="6" fill="hold" nodeType="afterEffect">
                                  <p:stCondLst>
                                    <p:cond delay="0"/>
                                  </p:stCondLst>
                                  <p:childTnLst>
                                    <p:set>
                                      <p:cBhvr>
                                        <p:cTn id="26" dur="1" fill="hold">
                                          <p:stCondLst>
                                            <p:cond delay="0"/>
                                          </p:stCondLst>
                                        </p:cTn>
                                        <p:tgtEl>
                                          <p:spTgt spid="135"/>
                                        </p:tgtEl>
                                        <p:attrNameLst>
                                          <p:attrName>style.visibility</p:attrName>
                                        </p:attrNameLst>
                                      </p:cBhvr>
                                      <p:to>
                                        <p:strVal val="visible"/>
                                      </p:to>
                                    </p:set>
                                    <p:anim calcmode="lin" valueType="num">
                                      <p:cBhvr additive="base">
                                        <p:cTn id="27" dur="500" fill="hold"/>
                                        <p:tgtEl>
                                          <p:spTgt spid="135"/>
                                        </p:tgtEl>
                                        <p:attrNameLst>
                                          <p:attrName>ppt_x</p:attrName>
                                        </p:attrNameLst>
                                      </p:cBhvr>
                                      <p:tavLst>
                                        <p:tav tm="0">
                                          <p:val>
                                            <p:strVal val="1+#ppt_w/2"/>
                                          </p:val>
                                        </p:tav>
                                        <p:tav tm="100000">
                                          <p:val>
                                            <p:strVal val="#ppt_x"/>
                                          </p:val>
                                        </p:tav>
                                      </p:tavLst>
                                    </p:anim>
                                    <p:anim calcmode="lin" valueType="num">
                                      <p:cBhvr additive="base">
                                        <p:cTn id="28" dur="500" fill="hold"/>
                                        <p:tgtEl>
                                          <p:spTgt spid="13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60"/>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61"/>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16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62"/>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16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63"/>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64"/>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16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65"/>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nodeType="afterEffect">
                                  <p:stCondLst>
                                    <p:cond delay="0"/>
                                  </p:stCondLst>
                                  <p:childTnLst>
                                    <p:set>
                                      <p:cBhvr>
                                        <p:cTn id="61" dur="1" fill="hold">
                                          <p:stCondLst>
                                            <p:cond delay="0"/>
                                          </p:stCondLst>
                                        </p:cTn>
                                        <p:tgtEl>
                                          <p:spTgt spid="166"/>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167"/>
                                        </p:tgtEl>
                                        <p:attrNameLst>
                                          <p:attrName>style.visibility</p:attrName>
                                        </p:attrNameLst>
                                      </p:cBhvr>
                                      <p:to>
                                        <p:strVal val="hidden"/>
                                      </p:to>
                                    </p:set>
                                  </p:childTnLst>
                                </p:cTn>
                              </p:par>
                            </p:childTnLst>
                          </p:cTn>
                        </p:par>
                        <p:par>
                          <p:cTn id="69" fill="hold">
                            <p:stCondLst>
                              <p:cond delay="0"/>
                            </p:stCondLst>
                            <p:childTnLst>
                              <p:par>
                                <p:cTn id="70" presetID="1" presetClass="entr" presetSubtype="0" fill="hold" nodeType="afterEffect">
                                  <p:stCondLst>
                                    <p:cond delay="0"/>
                                  </p:stCondLst>
                                  <p:childTnLst>
                                    <p:set>
                                      <p:cBhvr>
                                        <p:cTn id="71" dur="1" fill="hold">
                                          <p:stCondLst>
                                            <p:cond delay="0"/>
                                          </p:stCondLst>
                                        </p:cTn>
                                        <p:tgtEl>
                                          <p:spTgt spid="168"/>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16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169"/>
                                        </p:tgtEl>
                                        <p:attrNameLst>
                                          <p:attrName>style.visibility</p:attrName>
                                        </p:attrNameLst>
                                      </p:cBhvr>
                                      <p:to>
                                        <p:strVal val="hidden"/>
                                      </p:to>
                                    </p:set>
                                  </p:childTnLst>
                                </p:cTn>
                              </p:par>
                            </p:childTnLst>
                          </p:cTn>
                        </p:par>
                        <p:par>
                          <p:cTn id="79" fill="hold">
                            <p:stCondLst>
                              <p:cond delay="0"/>
                            </p:stCondLst>
                            <p:childTnLst>
                              <p:par>
                                <p:cTn id="80" presetID="1" presetClass="exit" presetSubtype="0" fill="hold" nodeType="afterEffect">
                                  <p:stCondLst>
                                    <p:cond delay="0"/>
                                  </p:stCondLst>
                                  <p:childTnLst>
                                    <p:set>
                                      <p:cBhvr>
                                        <p:cTn id="81" dur="1" fill="hold">
                                          <p:stCondLst>
                                            <p:cond delay="0"/>
                                          </p:stCondLst>
                                        </p:cTn>
                                        <p:tgtEl>
                                          <p:spTgt spid="164"/>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166"/>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168"/>
                                        </p:tgtEl>
                                        <p:attrNameLst>
                                          <p:attrName>style.visibility</p:attrName>
                                        </p:attrNameLst>
                                      </p:cBhvr>
                                      <p:to>
                                        <p:strVal val="hidden"/>
                                      </p:to>
                                    </p:set>
                                  </p:childTnLst>
                                </p:cTn>
                              </p:par>
                            </p:childTnLst>
                          </p:cTn>
                        </p:par>
                        <p:par>
                          <p:cTn id="86" fill="hold">
                            <p:stCondLst>
                              <p:cond delay="0"/>
                            </p:stCondLst>
                            <p:childTnLst>
                              <p:par>
                                <p:cTn id="87" presetID="1" presetClass="exit" presetSubtype="0" fill="hold" nodeType="afterEffect">
                                  <p:stCondLst>
                                    <p:cond delay="0"/>
                                  </p:stCondLst>
                                  <p:childTnLst>
                                    <p:set>
                                      <p:cBhvr>
                                        <p:cTn id="88" dur="1" fill="hold">
                                          <p:stCondLst>
                                            <p:cond delay="0"/>
                                          </p:stCondLst>
                                        </p:cTn>
                                        <p:tgtEl>
                                          <p:spTgt spid="160"/>
                                        </p:tgtEl>
                                        <p:attrNameLst>
                                          <p:attrName>style.visibility</p:attrName>
                                        </p:attrNameLst>
                                      </p:cBhvr>
                                      <p:to>
                                        <p:strVal val="hidden"/>
                                      </p:to>
                                    </p:set>
                                  </p:childTnLst>
                                </p:cTn>
                              </p:par>
                            </p:childTnLst>
                          </p:cTn>
                        </p:par>
                        <p:par>
                          <p:cTn id="89" fill="hold">
                            <p:stCondLst>
                              <p:cond delay="0"/>
                            </p:stCondLst>
                            <p:childTnLst>
                              <p:par>
                                <p:cTn id="90" presetID="1" presetClass="exit" presetSubtype="0" fill="hold" nodeType="afterEffect">
                                  <p:stCondLst>
                                    <p:cond delay="0"/>
                                  </p:stCondLst>
                                  <p:childTnLst>
                                    <p:set>
                                      <p:cBhvr>
                                        <p:cTn id="91" dur="1" fill="hold">
                                          <p:stCondLst>
                                            <p:cond delay="0"/>
                                          </p:stCondLst>
                                        </p:cTn>
                                        <p:tgtEl>
                                          <p:spTgt spid="161"/>
                                        </p:tgtEl>
                                        <p:attrNameLst>
                                          <p:attrName>style.visibility</p:attrName>
                                        </p:attrNameLst>
                                      </p:cBhvr>
                                      <p:to>
                                        <p:strVal val="hidden"/>
                                      </p:to>
                                    </p:set>
                                  </p:childTnLst>
                                </p:cTn>
                              </p:par>
                            </p:childTnLst>
                          </p:cTn>
                        </p:par>
                        <p:par>
                          <p:cTn id="92" fill="hold">
                            <p:stCondLst>
                              <p:cond delay="0"/>
                            </p:stCondLst>
                            <p:childTnLst>
                              <p:par>
                                <p:cTn id="93" presetID="53" presetClass="exit" presetSubtype="0" fill="hold" nodeType="afterEffect">
                                  <p:stCondLst>
                                    <p:cond delay="0"/>
                                  </p:stCondLst>
                                  <p:childTnLst>
                                    <p:anim calcmode="lin" valueType="num">
                                      <p:cBhvr>
                                        <p:cTn id="94" dur="500" fill="hold">
                                          <p:stCondLst>
                                            <p:cond delay="0"/>
                                          </p:stCondLst>
                                        </p:cTn>
                                        <p:tgtEl>
                                          <p:spTgt spid="135"/>
                                        </p:tgtEl>
                                        <p:attrNameLst>
                                          <p:attrName>ppt_w</p:attrName>
                                        </p:attrNameLst>
                                      </p:cBhvr>
                                      <p:tavLst>
                                        <p:tav tm="0">
                                          <p:val>
                                            <p:strVal val="ppt_w"/>
                                          </p:val>
                                        </p:tav>
                                        <p:tav tm="100000">
                                          <p:val>
                                            <p:fltVal val="0"/>
                                          </p:val>
                                        </p:tav>
                                      </p:tavLst>
                                    </p:anim>
                                    <p:anim calcmode="lin" valueType="num">
                                      <p:cBhvr>
                                        <p:cTn id="95" dur="500" fill="hold"/>
                                        <p:tgtEl>
                                          <p:spTgt spid="135"/>
                                        </p:tgtEl>
                                        <p:attrNameLst>
                                          <p:attrName>ppt_h</p:attrName>
                                        </p:attrNameLst>
                                      </p:cBhvr>
                                      <p:tavLst>
                                        <p:tav tm="0">
                                          <p:val>
                                            <p:strVal val="ppt_h"/>
                                          </p:val>
                                        </p:tav>
                                        <p:tav tm="100000">
                                          <p:val>
                                            <p:fltVal val="0"/>
                                          </p:val>
                                        </p:tav>
                                      </p:tavLst>
                                    </p:anim>
                                    <p:animEffect transition="out" filter="fade">
                                      <p:cBhvr>
                                        <p:cTn id="96" dur="500"/>
                                        <p:tgtEl>
                                          <p:spTgt spid="135"/>
                                        </p:tgtEl>
                                      </p:cBhvr>
                                    </p:animEffect>
                                    <p:set>
                                      <p:cBhvr>
                                        <p:cTn id="97" dur="1" fill="hold">
                                          <p:stCondLst>
                                            <p:cond delay="499"/>
                                          </p:stCondLst>
                                        </p:cTn>
                                        <p:tgtEl>
                                          <p:spTgt spid="135"/>
                                        </p:tgtEl>
                                        <p:attrNameLst>
                                          <p:attrName>style.visibility</p:attrName>
                                        </p:attrNameLst>
                                      </p:cBhvr>
                                      <p:to>
                                        <p:strVal val="hidden"/>
                                      </p:to>
                                    </p:set>
                                  </p:childTnLst>
                                </p:cTn>
                              </p:par>
                              <p:par>
                                <p:cTn id="98" presetID="1" presetClass="entr" presetSubtype="0" fill="hold" nodeType="withEffect">
                                  <p:stCondLst>
                                    <p:cond delay="0"/>
                                  </p:stCondLst>
                                  <p:childTnLst>
                                    <p:set>
                                      <p:cBhvr>
                                        <p:cTn id="99" dur="1" fill="hold">
                                          <p:stCondLst>
                                            <p:cond delay="0"/>
                                          </p:stCondLst>
                                        </p:cTn>
                                        <p:tgtEl>
                                          <p:spTgt spid="170"/>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171"/>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172"/>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nodeType="afterEffect">
                                  <p:stCondLst>
                                    <p:cond delay="0"/>
                                  </p:stCondLst>
                                  <p:childTnLst>
                                    <p:set>
                                      <p:cBhvr>
                                        <p:cTn id="106" dur="1" fill="hold">
                                          <p:stCondLst>
                                            <p:cond delay="0"/>
                                          </p:stCondLst>
                                        </p:cTn>
                                        <p:tgtEl>
                                          <p:spTgt spid="17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nodeType="clickEffect">
                                  <p:stCondLst>
                                    <p:cond delay="0"/>
                                  </p:stCondLst>
                                  <p:childTnLst>
                                    <p:set>
                                      <p:cBhvr>
                                        <p:cTn id="110" dur="1" fill="hold">
                                          <p:stCondLst>
                                            <p:cond delay="0"/>
                                          </p:stCondLst>
                                        </p:cTn>
                                        <p:tgtEl>
                                          <p:spTgt spid="173"/>
                                        </p:tgtEl>
                                        <p:attrNameLst>
                                          <p:attrName>style.visibility</p:attrName>
                                        </p:attrNameLst>
                                      </p:cBhvr>
                                      <p:to>
                                        <p:strVal val="hidden"/>
                                      </p:to>
                                    </p:set>
                                  </p:childTnLst>
                                </p:cTn>
                              </p:par>
                            </p:childTnLst>
                          </p:cTn>
                        </p:par>
                        <p:par>
                          <p:cTn id="111" fill="hold">
                            <p:stCondLst>
                              <p:cond delay="0"/>
                            </p:stCondLst>
                            <p:childTnLst>
                              <p:par>
                                <p:cTn id="112" presetID="1" presetClass="entr" presetSubtype="0" fill="hold" nodeType="afterEffect">
                                  <p:stCondLst>
                                    <p:cond delay="0"/>
                                  </p:stCondLst>
                                  <p:childTnLst>
                                    <p:set>
                                      <p:cBhvr>
                                        <p:cTn id="113" dur="1" fill="hold">
                                          <p:stCondLst>
                                            <p:cond delay="0"/>
                                          </p:stCondLst>
                                        </p:cTn>
                                        <p:tgtEl>
                                          <p:spTgt spid="178"/>
                                        </p:tgtEl>
                                        <p:attrNameLst>
                                          <p:attrName>style.visibility</p:attrName>
                                        </p:attrNameLst>
                                      </p:cBhvr>
                                      <p:to>
                                        <p:strVal val="visible"/>
                                      </p:to>
                                    </p:set>
                                  </p:childTnLst>
                                </p:cTn>
                              </p:par>
                            </p:childTnLst>
                          </p:cTn>
                        </p:par>
                        <p:par>
                          <p:cTn id="114" fill="hold">
                            <p:stCondLst>
                              <p:cond delay="0"/>
                            </p:stCondLst>
                            <p:childTnLst>
                              <p:par>
                                <p:cTn id="115" presetID="2" presetClass="entr" presetSubtype="6" fill="hold"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additive="base">
                                        <p:cTn id="117" dur="500" fill="hold"/>
                                        <p:tgtEl>
                                          <p:spTgt spid="54"/>
                                        </p:tgtEl>
                                        <p:attrNameLst>
                                          <p:attrName>ppt_x</p:attrName>
                                        </p:attrNameLst>
                                      </p:cBhvr>
                                      <p:tavLst>
                                        <p:tav tm="0">
                                          <p:val>
                                            <p:strVal val="1+#ppt_w/2"/>
                                          </p:val>
                                        </p:tav>
                                        <p:tav tm="100000">
                                          <p:val>
                                            <p:strVal val="#ppt_x"/>
                                          </p:val>
                                        </p:tav>
                                      </p:tavLst>
                                    </p:anim>
                                    <p:anim calcmode="lin" valueType="num">
                                      <p:cBhvr additive="base">
                                        <p:cTn id="118" dur="500" fill="hold"/>
                                        <p:tgtEl>
                                          <p:spTgt spid="54"/>
                                        </p:tgtEl>
                                        <p:attrNameLst>
                                          <p:attrName>ppt_y</p:attrName>
                                        </p:attrNameLst>
                                      </p:cBhvr>
                                      <p:tavLst>
                                        <p:tav tm="0">
                                          <p:val>
                                            <p:strVal val="1+#ppt_h/2"/>
                                          </p:val>
                                        </p:tav>
                                        <p:tav tm="100000">
                                          <p:val>
                                            <p:strVal val="#ppt_y"/>
                                          </p:val>
                                        </p:tav>
                                      </p:tavLst>
                                    </p:anim>
                                  </p:childTnLst>
                                </p:cTn>
                              </p:par>
                            </p:childTnLst>
                          </p:cTn>
                        </p:par>
                        <p:par>
                          <p:cTn id="119" fill="hold">
                            <p:stCondLst>
                              <p:cond delay="500"/>
                            </p:stCondLst>
                            <p:childTnLst>
                              <p:par>
                                <p:cTn id="120" presetID="53" presetClass="exit" presetSubtype="0" fill="hold" nodeType="afterEffect">
                                  <p:stCondLst>
                                    <p:cond delay="0"/>
                                  </p:stCondLst>
                                  <p:childTnLst>
                                    <p:anim calcmode="lin" valueType="num">
                                      <p:cBhvr>
                                        <p:cTn id="121" dur="500" fill="hold">
                                          <p:stCondLst>
                                            <p:cond delay="0"/>
                                          </p:stCondLst>
                                        </p:cTn>
                                        <p:tgtEl>
                                          <p:spTgt spid="54"/>
                                        </p:tgtEl>
                                        <p:attrNameLst>
                                          <p:attrName>ppt_w</p:attrName>
                                        </p:attrNameLst>
                                      </p:cBhvr>
                                      <p:tavLst>
                                        <p:tav tm="0">
                                          <p:val>
                                            <p:strVal val="ppt_w"/>
                                          </p:val>
                                        </p:tav>
                                        <p:tav tm="100000">
                                          <p:val>
                                            <p:fltVal val="0"/>
                                          </p:val>
                                        </p:tav>
                                      </p:tavLst>
                                    </p:anim>
                                    <p:anim calcmode="lin" valueType="num">
                                      <p:cBhvr>
                                        <p:cTn id="122" dur="500" fill="hold"/>
                                        <p:tgtEl>
                                          <p:spTgt spid="54"/>
                                        </p:tgtEl>
                                        <p:attrNameLst>
                                          <p:attrName>ppt_h</p:attrName>
                                        </p:attrNameLst>
                                      </p:cBhvr>
                                      <p:tavLst>
                                        <p:tav tm="0">
                                          <p:val>
                                            <p:strVal val="ppt_h"/>
                                          </p:val>
                                        </p:tav>
                                        <p:tav tm="100000">
                                          <p:val>
                                            <p:fltVal val="0"/>
                                          </p:val>
                                        </p:tav>
                                      </p:tavLst>
                                    </p:anim>
                                    <p:animEffect transition="out" filter="fade">
                                      <p:cBhvr>
                                        <p:cTn id="123" dur="500"/>
                                        <p:tgtEl>
                                          <p:spTgt spid="54"/>
                                        </p:tgtEl>
                                      </p:cBhvr>
                                    </p:animEffect>
                                    <p:set>
                                      <p:cBhvr>
                                        <p:cTn id="124"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0" grpId="1" animBg="1"/>
      <p:bldP spid="134" grpId="0" animBg="1"/>
      <p:bldP spid="134" grpId="1" animBg="1"/>
      <p:bldP spid="135" grpId="0" animBg="1"/>
      <p:bldP spid="135"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1" grpId="0" animBg="1"/>
      <p:bldP spid="172" grpId="0" animBg="1"/>
      <p:bldP spid="173" grpId="0" animBg="1"/>
      <p:bldP spid="173" grpId="1" animBg="1"/>
      <p:bldP spid="54" grpId="0" animBg="1"/>
      <p:bldP spid="5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15345</TotalTime>
  <Words>1467</Words>
  <Application>Microsoft Macintosh PowerPoint</Application>
  <PresentationFormat>On-screen Show (4:3)</PresentationFormat>
  <Paragraphs>155</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ＭＳ Ｐゴシック</vt:lpstr>
      <vt:lpstr>Courier New</vt:lpstr>
      <vt:lpstr>Helvetica</vt:lpstr>
      <vt:lpstr>Lucida Grande</vt:lpstr>
      <vt:lpstr>Times New Roman</vt:lpstr>
      <vt:lpstr>Blank Presentation</vt:lpstr>
      <vt:lpstr>Graphical Structures</vt:lpstr>
      <vt:lpstr>The GArc Class</vt:lpstr>
      <vt:lpstr>Exercise: GArc Geometry</vt:lpstr>
      <vt:lpstr>Filled Arcs</vt:lpstr>
      <vt:lpstr>Additional Methods for GArc</vt:lpstr>
      <vt:lpstr>Exercise: PacMan</vt:lpstr>
      <vt:lpstr>Questions about the PacMan Problem</vt:lpstr>
      <vt:lpstr>The GPolygon Class</vt:lpstr>
      <vt:lpstr>Constructing a GPolygon Object</vt:lpstr>
      <vt:lpstr>Using addVertex and addEdge</vt:lpstr>
      <vt:lpstr>Drawing a Diamond (addVertex)</vt:lpstr>
      <vt:lpstr>Drawing a Diamond (addEdge)</vt:lpstr>
      <vt:lpstr>Using addPolarEdge</vt:lpstr>
      <vt:lpstr>Drawing a Hexagon</vt:lpstr>
      <vt:lpstr>Creating Compound Objects</vt:lpstr>
      <vt:lpstr>Using the GCompound Class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107</cp:revision>
  <cp:lastPrinted>2018-10-16T17:01:47Z</cp:lastPrinted>
  <dcterms:created xsi:type="dcterms:W3CDTF">2017-04-26T15:22:59Z</dcterms:created>
  <dcterms:modified xsi:type="dcterms:W3CDTF">2018-10-16T17:06:29Z</dcterms:modified>
</cp:coreProperties>
</file>